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70" r:id="rId2"/>
    <p:sldId id="256" r:id="rId3"/>
    <p:sldId id="257" r:id="rId4"/>
    <p:sldId id="259" r:id="rId5"/>
    <p:sldId id="261" r:id="rId6"/>
    <p:sldId id="260" r:id="rId7"/>
    <p:sldId id="262" r:id="rId8"/>
    <p:sldId id="263" r:id="rId9"/>
    <p:sldId id="264" r:id="rId10"/>
    <p:sldId id="265" r:id="rId11"/>
    <p:sldId id="266" r:id="rId12"/>
    <p:sldId id="267" r:id="rId13"/>
    <p:sldId id="258" r:id="rId14"/>
    <p:sldId id="269" r:id="rId15"/>
    <p:sldId id="268"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AAF6"/>
    <a:srgbClr val="FFFF00"/>
    <a:srgbClr val="92D050"/>
    <a:srgbClr val="F959EE"/>
    <a:srgbClr val="00B0F0"/>
    <a:srgbClr val="BA0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660"/>
  </p:normalViewPr>
  <p:slideViewPr>
    <p:cSldViewPr snapToGrid="0">
      <p:cViewPr varScale="1">
        <p:scale>
          <a:sx n="50" d="100"/>
          <a:sy n="50" d="100"/>
        </p:scale>
        <p:origin x="8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97240" y="1158877"/>
            <a:ext cx="4213886" cy="3670956"/>
          </a:xfrm>
        </p:spPr>
        <p:txBody>
          <a:bodyPr bIns="0" anchor="b">
            <a:normAutofit/>
          </a:bodyPr>
          <a:lstStyle>
            <a:lvl1pPr algn="l">
              <a:defRPr sz="4050"/>
            </a:lvl1pPr>
          </a:lstStyle>
          <a:p>
            <a:r>
              <a:rPr lang="ja-JP" altLang="en-US"/>
              <a:t>マスター タイトルの書式設定</a:t>
            </a:r>
            <a:endParaRPr lang="en-US" dirty="0"/>
          </a:p>
        </p:txBody>
      </p:sp>
      <p:sp>
        <p:nvSpPr>
          <p:cNvPr id="3" name="Subtitle 2"/>
          <p:cNvSpPr>
            <a:spLocks noGrp="1"/>
          </p:cNvSpPr>
          <p:nvPr>
            <p:ph type="subTitle" idx="1"/>
          </p:nvPr>
        </p:nvSpPr>
        <p:spPr>
          <a:xfrm>
            <a:off x="1797240" y="5100630"/>
            <a:ext cx="4213886" cy="1412119"/>
          </a:xfrm>
        </p:spPr>
        <p:txBody>
          <a:bodyPr tIns="91440" bIns="91440">
            <a:normAutofit/>
          </a:bodyPr>
          <a:lstStyle>
            <a:lvl1pPr marL="0" indent="0" algn="l">
              <a:buNone/>
              <a:defRPr sz="1200" b="0" cap="all"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11"/>
          </p:nvPr>
        </p:nvSpPr>
        <p:spPr>
          <a:xfrm>
            <a:off x="1797239" y="475668"/>
            <a:ext cx="2314719" cy="446624"/>
          </a:xfrm>
        </p:spPr>
        <p:txBody>
          <a:bodyPr/>
          <a:lstStyle/>
          <a:p>
            <a:endParaRPr kumimoji="1" lang="ja-JP" altLang="en-US"/>
          </a:p>
        </p:txBody>
      </p:sp>
      <p:sp>
        <p:nvSpPr>
          <p:cNvPr id="6" name="Slide Number Placeholder 5"/>
          <p:cNvSpPr>
            <a:spLocks noGrp="1"/>
          </p:cNvSpPr>
          <p:nvPr>
            <p:ph type="sldNum" sz="quarter" idx="12"/>
          </p:nvPr>
        </p:nvSpPr>
        <p:spPr>
          <a:xfrm>
            <a:off x="1076028" y="1154072"/>
            <a:ext cx="601504" cy="727390"/>
          </a:xfrm>
        </p:spPr>
        <p:txBody>
          <a:bodyPr/>
          <a:lstStyle/>
          <a:p>
            <a:fld id="{9AABEAA8-07B2-471C-9CEB-9EF9B0EDA1F5}" type="slidenum">
              <a:rPr kumimoji="1" lang="ja-JP" altLang="en-US" smtClean="0"/>
              <a:t>‹#›</a:t>
            </a:fld>
            <a:endParaRPr kumimoji="1" lang="ja-JP" altLang="en-US"/>
          </a:p>
        </p:txBody>
      </p:sp>
      <p:cxnSp>
        <p:nvCxnSpPr>
          <p:cNvPr id="15" name="Straight Connector 14"/>
          <p:cNvCxnSpPr/>
          <p:nvPr/>
        </p:nvCxnSpPr>
        <p:spPr>
          <a:xfrm>
            <a:off x="1797240" y="5096783"/>
            <a:ext cx="42138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7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cxnSp>
        <p:nvCxnSpPr>
          <p:cNvPr id="33" name="Straight Connector 32"/>
          <p:cNvCxnSpPr/>
          <p:nvPr/>
        </p:nvCxnSpPr>
        <p:spPr>
          <a:xfrm>
            <a:off x="1082619" y="2668016"/>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spTree>
    <p:extLst>
      <p:ext uri="{BB962C8B-B14F-4D97-AF65-F5344CB8AC3E}">
        <p14:creationId xmlns:p14="http://schemas.microsoft.com/office/powerpoint/2010/main" val="40076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8522" y="1154074"/>
            <a:ext cx="827270" cy="673095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82619" y="1154074"/>
            <a:ext cx="3975821" cy="67309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15" name="Straight Connector 14"/>
          <p:cNvCxnSpPr/>
          <p:nvPr/>
        </p:nvCxnSpPr>
        <p:spPr>
          <a:xfrm>
            <a:off x="5188521" y="1154074"/>
            <a:ext cx="0" cy="673095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386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33" name="Straight Connector 32"/>
          <p:cNvCxnSpPr/>
          <p:nvPr/>
        </p:nvCxnSpPr>
        <p:spPr>
          <a:xfrm>
            <a:off x="1082619" y="2668016"/>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953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82618" y="2536632"/>
            <a:ext cx="4212752" cy="2727039"/>
          </a:xfrm>
        </p:spPr>
        <p:txBody>
          <a:bodyPr anchor="b">
            <a:normAutofit/>
          </a:bodyPr>
          <a:lstStyle>
            <a:lvl1pPr algn="l">
              <a:defRPr sz="2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82619" y="5497839"/>
            <a:ext cx="4212752" cy="1463120"/>
          </a:xfrm>
        </p:spPr>
        <p:txBody>
          <a:bodyPr tIns="91440">
            <a:normAutofit/>
          </a:bodyPr>
          <a:lstStyle>
            <a:lvl1pPr marL="0" indent="0" algn="l">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15" name="Straight Connector 14"/>
          <p:cNvCxnSpPr/>
          <p:nvPr/>
        </p:nvCxnSpPr>
        <p:spPr>
          <a:xfrm>
            <a:off x="1082618" y="5496089"/>
            <a:ext cx="421275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181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82619" y="1162620"/>
            <a:ext cx="4928507" cy="153010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82618" y="2909019"/>
            <a:ext cx="2344403" cy="49653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66887" y="2909019"/>
            <a:ext cx="2344239" cy="49653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33" name="Straight Connector 32"/>
          <p:cNvCxnSpPr/>
          <p:nvPr/>
        </p:nvCxnSpPr>
        <p:spPr>
          <a:xfrm>
            <a:off x="1082619" y="2668016"/>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307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36" name="Straight Connector 35"/>
          <p:cNvCxnSpPr/>
          <p:nvPr/>
        </p:nvCxnSpPr>
        <p:spPr>
          <a:xfrm>
            <a:off x="1082619" y="2668016"/>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2618" y="1161571"/>
            <a:ext cx="4928508" cy="152579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82618" y="2917129"/>
            <a:ext cx="2344325" cy="1158362"/>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1082618" y="4079502"/>
            <a:ext cx="2344325" cy="38197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66887" y="2922118"/>
            <a:ext cx="2344239" cy="1158787"/>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666887" y="4075488"/>
            <a:ext cx="2344239" cy="38095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spTree>
    <p:extLst>
      <p:ext uri="{BB962C8B-B14F-4D97-AF65-F5344CB8AC3E}">
        <p14:creationId xmlns:p14="http://schemas.microsoft.com/office/powerpoint/2010/main" val="187648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2" name="Straight Connector 31"/>
          <p:cNvCxnSpPr/>
          <p:nvPr/>
        </p:nvCxnSpPr>
        <p:spPr>
          <a:xfrm>
            <a:off x="1082619" y="2668016"/>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spTree>
    <p:extLst>
      <p:ext uri="{BB962C8B-B14F-4D97-AF65-F5344CB8AC3E}">
        <p14:creationId xmlns:p14="http://schemas.microsoft.com/office/powerpoint/2010/main" val="411016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spTree>
    <p:extLst>
      <p:ext uri="{BB962C8B-B14F-4D97-AF65-F5344CB8AC3E}">
        <p14:creationId xmlns:p14="http://schemas.microsoft.com/office/powerpoint/2010/main" val="167452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79281" y="1154073"/>
            <a:ext cx="1819463" cy="3245836"/>
          </a:xfrm>
        </p:spPr>
        <p:txBody>
          <a:bodyPr anchor="b">
            <a:normAutofit/>
          </a:bodyPr>
          <a:lstStyle>
            <a:lvl1pPr algn="l">
              <a:defRPr sz="1800"/>
            </a:lvl1pPr>
          </a:lstStyle>
          <a:p>
            <a:r>
              <a:rPr lang="ja-JP" altLang="en-US"/>
              <a:t>マスター タイトルの書式設定</a:t>
            </a:r>
            <a:endParaRPr lang="en-US" dirty="0"/>
          </a:p>
        </p:txBody>
      </p:sp>
      <p:sp>
        <p:nvSpPr>
          <p:cNvPr id="3" name="Content Placeholder 2"/>
          <p:cNvSpPr>
            <a:spLocks noGrp="1"/>
          </p:cNvSpPr>
          <p:nvPr>
            <p:ph idx="1"/>
          </p:nvPr>
        </p:nvSpPr>
        <p:spPr>
          <a:xfrm>
            <a:off x="3139992" y="1154074"/>
            <a:ext cx="2871134" cy="672941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9282" y="4630156"/>
            <a:ext cx="1820527" cy="3247373"/>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F2480F-BCEC-42B6-94A6-825C45BE12BF}" type="datetimeFigureOut">
              <a:rPr kumimoji="1" lang="ja-JP" altLang="en-US" smtClean="0"/>
              <a:t>2024/4/18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17" name="Straight Connector 16"/>
          <p:cNvCxnSpPr/>
          <p:nvPr/>
        </p:nvCxnSpPr>
        <p:spPr>
          <a:xfrm>
            <a:off x="1081311" y="4630154"/>
            <a:ext cx="181745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755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3" name="Group 12"/>
          <p:cNvGrpSpPr/>
          <p:nvPr/>
        </p:nvGrpSpPr>
        <p:grpSpPr>
          <a:xfrm>
            <a:off x="3747376" y="696470"/>
            <a:ext cx="2633540" cy="7437590"/>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3112" y="1631519"/>
            <a:ext cx="2433701" cy="2644177"/>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30096" y="1621452"/>
            <a:ext cx="1676249" cy="5584695"/>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82619" y="4544211"/>
            <a:ext cx="2430215" cy="2894294"/>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a:xfrm>
            <a:off x="1077498" y="7900905"/>
            <a:ext cx="2439315" cy="462400"/>
          </a:xfrm>
        </p:spPr>
        <p:txBody>
          <a:bodyPr/>
          <a:lstStyle>
            <a:lvl1pPr algn="l">
              <a:defRPr/>
            </a:lvl1pPr>
          </a:lstStyle>
          <a:p>
            <a:fld id="{68F2480F-BCEC-42B6-94A6-825C45BE12BF}" type="datetimeFigureOut">
              <a:rPr kumimoji="1" lang="ja-JP" altLang="en-US" smtClean="0"/>
              <a:t>2024/4/18</a:t>
            </a:fld>
            <a:endParaRPr kumimoji="1" lang="ja-JP" altLang="en-US"/>
          </a:p>
        </p:txBody>
      </p:sp>
      <p:sp>
        <p:nvSpPr>
          <p:cNvPr id="6" name="Footer Placeholder 5"/>
          <p:cNvSpPr>
            <a:spLocks noGrp="1"/>
          </p:cNvSpPr>
          <p:nvPr>
            <p:ph type="ftr" sz="quarter" idx="11"/>
          </p:nvPr>
        </p:nvSpPr>
        <p:spPr>
          <a:xfrm>
            <a:off x="1078148" y="460260"/>
            <a:ext cx="2438665" cy="463567"/>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9AABEAA8-07B2-471C-9CEB-9EF9B0EDA1F5}" type="slidenum">
              <a:rPr kumimoji="1" lang="ja-JP" altLang="en-US" smtClean="0"/>
              <a:t>‹#›</a:t>
            </a:fld>
            <a:endParaRPr kumimoji="1" lang="ja-JP" altLang="en-US"/>
          </a:p>
        </p:txBody>
      </p:sp>
      <p:cxnSp>
        <p:nvCxnSpPr>
          <p:cNvPr id="31" name="Straight Connector 30"/>
          <p:cNvCxnSpPr/>
          <p:nvPr/>
        </p:nvCxnSpPr>
        <p:spPr>
          <a:xfrm>
            <a:off x="1080961" y="4540763"/>
            <a:ext cx="243151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17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911616"/>
            <a:ext cx="6858000" cy="589264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a:xfrm>
            <a:off x="-1" y="8804255"/>
            <a:ext cx="6858001" cy="1119050"/>
          </a:xfrm>
          <a:prstGeom prst="rect">
            <a:avLst/>
          </a:prstGeom>
        </p:spPr>
      </p:pic>
      <p:cxnSp>
        <p:nvCxnSpPr>
          <p:cNvPr id="13" name="Straight Connector 12"/>
          <p:cNvCxnSpPr/>
          <p:nvPr/>
        </p:nvCxnSpPr>
        <p:spPr>
          <a:xfrm>
            <a:off x="0" y="8812739"/>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082619" y="1162085"/>
            <a:ext cx="4928507" cy="151556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82619" y="2911615"/>
            <a:ext cx="4928507" cy="498421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234907" y="477202"/>
            <a:ext cx="1776219" cy="446624"/>
          </a:xfrm>
          <a:prstGeom prst="rect">
            <a:avLst/>
          </a:prstGeom>
        </p:spPr>
        <p:txBody>
          <a:bodyPr vert="horz" lIns="91440" tIns="45720" rIns="91440" bIns="45720" rtlCol="0" anchor="ctr"/>
          <a:lstStyle>
            <a:lvl1pPr algn="r">
              <a:defRPr sz="750">
                <a:solidFill>
                  <a:schemeClr val="tx1">
                    <a:tint val="75000"/>
                  </a:schemeClr>
                </a:solidFill>
              </a:defRPr>
            </a:lvl1pPr>
          </a:lstStyle>
          <a:p>
            <a:fld id="{68F2480F-BCEC-42B6-94A6-825C45BE12BF}" type="datetimeFigureOut">
              <a:rPr kumimoji="1" lang="ja-JP" altLang="en-US" smtClean="0"/>
              <a:t>2024/4/18</a:t>
            </a:fld>
            <a:endParaRPr kumimoji="1" lang="ja-JP" altLang="en-US"/>
          </a:p>
        </p:txBody>
      </p:sp>
      <p:sp>
        <p:nvSpPr>
          <p:cNvPr id="5" name="Footer Placeholder 4"/>
          <p:cNvSpPr>
            <a:spLocks noGrp="1"/>
          </p:cNvSpPr>
          <p:nvPr>
            <p:ph type="ftr" sz="quarter" idx="3"/>
          </p:nvPr>
        </p:nvSpPr>
        <p:spPr>
          <a:xfrm>
            <a:off x="1082618" y="475668"/>
            <a:ext cx="3025503" cy="44662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65794" y="1154072"/>
            <a:ext cx="596810" cy="727390"/>
          </a:xfrm>
          <a:prstGeom prst="rect">
            <a:avLst/>
          </a:prstGeom>
        </p:spPr>
        <p:txBody>
          <a:bodyPr vert="horz" lIns="91440" tIns="45720" rIns="91440" bIns="45720" rtlCol="0" anchor="t"/>
          <a:lstStyle>
            <a:lvl1pPr algn="r">
              <a:defRPr sz="2100">
                <a:solidFill>
                  <a:schemeClr val="accent1"/>
                </a:solidFill>
              </a:defRPr>
            </a:lvl1pPr>
          </a:lstStyle>
          <a:p>
            <a:fld id="{9AABEAA8-07B2-471C-9CEB-9EF9B0EDA1F5}" type="slidenum">
              <a:rPr kumimoji="1" lang="ja-JP" altLang="en-US" smtClean="0"/>
              <a:t>‹#›</a:t>
            </a:fld>
            <a:endParaRPr kumimoji="1" lang="ja-JP" altLang="en-US"/>
          </a:p>
        </p:txBody>
      </p:sp>
    </p:spTree>
    <p:extLst>
      <p:ext uri="{BB962C8B-B14F-4D97-AF65-F5344CB8AC3E}">
        <p14:creationId xmlns:p14="http://schemas.microsoft.com/office/powerpoint/2010/main" val="2831143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514350" rtl="0" eaLnBrk="1" latinLnBrk="0" hangingPunct="1">
        <a:lnSpc>
          <a:spcPct val="90000"/>
        </a:lnSpc>
        <a:spcBef>
          <a:spcPct val="0"/>
        </a:spcBef>
        <a:buNone/>
        <a:defRPr kumimoji="1" sz="2400" b="0" i="0" kern="1200" cap="all">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5.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city.osaka.lg.jp/shobo/cmsfiles/contents/0000260/260243/9.pdf" TargetMode="External"/><Relationship Id="rId3" Type="http://schemas.openxmlformats.org/officeDocument/2006/relationships/slide" Target="slide2.xml"/><Relationship Id="rId7" Type="http://schemas.openxmlformats.org/officeDocument/2006/relationships/hyperlink" Target="https://www.city.osaka.lg.jp/shobo/cmsfiles/contents/0000260/260243/4.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9.png"/><Relationship Id="rId5" Type="http://schemas.openxmlformats.org/officeDocument/2006/relationships/slide" Target="slide15.xml"/><Relationship Id="rId10" Type="http://schemas.openxmlformats.org/officeDocument/2006/relationships/hyperlink" Target="https://www.city.osaka.lg.jp/shobo/cmsfiles/contents/0000260/260243/008.pdf" TargetMode="External"/><Relationship Id="rId4" Type="http://schemas.openxmlformats.org/officeDocument/2006/relationships/slide" Target="slide13.xml"/><Relationship Id="rId9" Type="http://schemas.openxmlformats.org/officeDocument/2006/relationships/hyperlink" Target="https://www.city.osaka.lg.jp/shobo/cmsfiles/contents/0000260/260243/003.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5.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city.osaka.lg.jp/shobo_chuo/cmsfiles/contents/0000537/537615/hajimetepack.pdf" TargetMode="Externa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hyperlink" Target="https://www.city.osaka.lg.jp/shobo/cmsfiles/contents/0000260/260243/777.pdf" TargetMode="External"/><Relationship Id="rId3" Type="http://schemas.openxmlformats.org/officeDocument/2006/relationships/slide" Target="slide2.xml"/><Relationship Id="rId7"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1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city.osaka.lg.jp/shobo_chuo/page/0000028088.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15.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hyperlink" Target="https://www.fdma.go.jp/laws/tutatsu/items/tuchi2402/pdf/240214_yo52.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15.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hyperlink" Target="https://www.city.osaka.lg.jp/shobo/cmsfiles/contents/0000260/260243/11111.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15.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hyperlink" Target="https://www.tfd.metro.tokyo.lg.jp/lfe/office_adv/jissen/syuyo_santei.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15.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openxmlformats.org/officeDocument/2006/relationships/hyperlink" Target="https://www.city.osaka.lg.jp/shobo/cmsfiles/contents/0000260/260243/222.pdf"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15.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hyperlink" Target="https://www.city.osaka.lg.jp/shobo/cmsfiles/contents/0000260/260243/222.pdf"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79270-2317-4CB2-B71B-B855D935B316}"/>
              </a:ext>
            </a:extLst>
          </p:cNvPr>
          <p:cNvSpPr>
            <a:spLocks noGrp="1"/>
          </p:cNvSpPr>
          <p:nvPr>
            <p:ph type="ctrTitle"/>
          </p:nvPr>
        </p:nvSpPr>
        <p:spPr>
          <a:xfrm>
            <a:off x="395287" y="1762124"/>
            <a:ext cx="6067425" cy="1743733"/>
          </a:xfrm>
        </p:spPr>
        <p:txBody>
          <a:bodyPr>
            <a:normAutofit/>
          </a:bodyPr>
          <a:lstStyle/>
          <a:p>
            <a:r>
              <a:rPr kumimoji="1" lang="ja-JP" altLang="en-US" sz="4000" dirty="0"/>
              <a:t>防火防災管理者選任</a:t>
            </a:r>
            <a:br>
              <a:rPr kumimoji="1" lang="en-US" altLang="ja-JP" sz="4000" dirty="0"/>
            </a:br>
            <a:r>
              <a:rPr kumimoji="1" lang="ja-JP" altLang="en-US" sz="4000" dirty="0"/>
              <a:t>（解任）届出書の書き方</a:t>
            </a:r>
          </a:p>
        </p:txBody>
      </p:sp>
      <p:sp>
        <p:nvSpPr>
          <p:cNvPr id="3" name="字幕 2">
            <a:extLst>
              <a:ext uri="{FF2B5EF4-FFF2-40B4-BE49-F238E27FC236}">
                <a16:creationId xmlns:a16="http://schemas.microsoft.com/office/drawing/2014/main" id="{74701EA5-89CA-4E56-9018-BEE77663EE23}"/>
              </a:ext>
            </a:extLst>
          </p:cNvPr>
          <p:cNvSpPr>
            <a:spLocks noGrp="1"/>
          </p:cNvSpPr>
          <p:nvPr>
            <p:ph type="subTitle" idx="1"/>
          </p:nvPr>
        </p:nvSpPr>
        <p:spPr>
          <a:xfrm>
            <a:off x="575838" y="4653102"/>
            <a:ext cx="5515826" cy="3662370"/>
          </a:xfrm>
        </p:spPr>
        <p:txBody>
          <a:bodyPr>
            <a:normAutofit/>
          </a:bodyPr>
          <a:lstStyle/>
          <a:p>
            <a:endParaRPr lang="en-US" altLang="ja-JP" sz="2000" dirty="0"/>
          </a:p>
          <a:p>
            <a:r>
              <a:rPr kumimoji="1" lang="ja-JP" altLang="en-US" sz="2000" dirty="0"/>
              <a:t>この説明は、</a:t>
            </a:r>
            <a:r>
              <a:rPr kumimoji="1" lang="ja-JP" altLang="en-US" sz="2000" dirty="0">
                <a:solidFill>
                  <a:schemeClr val="accent1"/>
                </a:solidFill>
              </a:rPr>
              <a:t>大阪市中央消防署</a:t>
            </a:r>
            <a:r>
              <a:rPr kumimoji="1" lang="ja-JP" altLang="en-US" sz="2000" dirty="0"/>
              <a:t>に書類をご提出いただく事業所様への参考資料として作成したものです。</a:t>
            </a:r>
            <a:endParaRPr kumimoji="1" lang="en-US" altLang="ja-JP" sz="2000" dirty="0"/>
          </a:p>
          <a:p>
            <a:r>
              <a:rPr lang="ja-JP" altLang="en-US" sz="2000" dirty="0"/>
              <a:t>他の消防署や消防本部では指導内容や記入要領が異なる場合があります。</a:t>
            </a:r>
            <a:endParaRPr lang="en-US" altLang="ja-JP" sz="2000" dirty="0"/>
          </a:p>
          <a:p>
            <a:r>
              <a:rPr lang="ja-JP" altLang="en-US" sz="2000" u="sng" dirty="0"/>
              <a:t>必ず管轄の消防署にご確認のうえ届出を作成してください。</a:t>
            </a:r>
            <a:endParaRPr lang="en-US" altLang="ja-JP" sz="2000" u="sng" dirty="0"/>
          </a:p>
        </p:txBody>
      </p:sp>
      <p:sp>
        <p:nvSpPr>
          <p:cNvPr id="4" name="テキスト ボックス 3">
            <a:extLst>
              <a:ext uri="{FF2B5EF4-FFF2-40B4-BE49-F238E27FC236}">
                <a16:creationId xmlns:a16="http://schemas.microsoft.com/office/drawing/2014/main" id="{521CE82F-BFC5-44B5-826E-A69F43C1E898}"/>
              </a:ext>
            </a:extLst>
          </p:cNvPr>
          <p:cNvSpPr txBox="1"/>
          <p:nvPr/>
        </p:nvSpPr>
        <p:spPr>
          <a:xfrm>
            <a:off x="3333751" y="3596845"/>
            <a:ext cx="3257550" cy="523220"/>
          </a:xfrm>
          <a:prstGeom prst="rect">
            <a:avLst/>
          </a:prstGeom>
          <a:noFill/>
        </p:spPr>
        <p:txBody>
          <a:bodyPr wrap="square" rtlCol="0">
            <a:spAutoFit/>
          </a:bodyPr>
          <a:lstStyle/>
          <a:p>
            <a:r>
              <a:rPr kumimoji="1" lang="en-US" altLang="ja-JP" sz="2800" dirty="0">
                <a:latin typeface="Rage Italic" panose="020B0604020202020204" pitchFamily="66" charset="0"/>
              </a:rPr>
              <a:t>How to fill in the form</a:t>
            </a:r>
            <a:endParaRPr kumimoji="1" lang="ja-JP" altLang="en-US" sz="2800" dirty="0">
              <a:latin typeface="Rage Italic" panose="020B0604020202020204" pitchFamily="66" charset="0"/>
            </a:endParaRPr>
          </a:p>
        </p:txBody>
      </p:sp>
      <p:sp>
        <p:nvSpPr>
          <p:cNvPr id="5" name="四角形: 角を丸くする 4">
            <a:hlinkClick r:id="rId2" action="ppaction://hlinksldjump"/>
            <a:extLst>
              <a:ext uri="{FF2B5EF4-FFF2-40B4-BE49-F238E27FC236}">
                <a16:creationId xmlns:a16="http://schemas.microsoft.com/office/drawing/2014/main" id="{B78C67A3-F3B9-4E58-8C78-AF951A8C0EEE}"/>
              </a:ext>
            </a:extLst>
          </p:cNvPr>
          <p:cNvSpPr/>
          <p:nvPr/>
        </p:nvSpPr>
        <p:spPr>
          <a:xfrm>
            <a:off x="3686175" y="8477250"/>
            <a:ext cx="2905126" cy="75247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了解して進む</a:t>
            </a:r>
          </a:p>
        </p:txBody>
      </p:sp>
    </p:spTree>
    <p:extLst>
      <p:ext uri="{BB962C8B-B14F-4D97-AF65-F5344CB8AC3E}">
        <p14:creationId xmlns:p14="http://schemas.microsoft.com/office/powerpoint/2010/main" val="287117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574508" cy="455613"/>
          </a:xfrm>
          <a:solidFill>
            <a:srgbClr val="FFC000"/>
          </a:solidFill>
        </p:spPr>
        <p:txBody>
          <a:bodyPr>
            <a:normAutofit fontScale="90000"/>
          </a:bodyPr>
          <a:lstStyle/>
          <a:p>
            <a:r>
              <a:rPr lang="en-US" altLang="ja-JP" b="1" dirty="0"/>
              <a:t>14.15.16</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6"/>
            <a:ext cx="5557837" cy="1242900"/>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85000" lnSpcReduction="10000"/>
          </a:bodyPr>
          <a:lstStyle/>
          <a:p>
            <a:pPr marL="0" indent="0">
              <a:buNone/>
            </a:pPr>
            <a:r>
              <a:rPr lang="en-US" altLang="ja-JP" b="1" dirty="0"/>
              <a:t>14</a:t>
            </a:r>
            <a:r>
              <a:rPr lang="ja-JP" altLang="en-US" dirty="0"/>
              <a:t>は、防火</a:t>
            </a:r>
            <a:r>
              <a:rPr lang="en-US" altLang="ja-JP" dirty="0"/>
              <a:t>(</a:t>
            </a:r>
            <a:r>
              <a:rPr lang="ja-JP" altLang="en-US" dirty="0"/>
              <a:t>防災</a:t>
            </a:r>
            <a:r>
              <a:rPr lang="en-US" altLang="ja-JP" dirty="0"/>
              <a:t>)</a:t>
            </a:r>
            <a:r>
              <a:rPr lang="ja-JP" altLang="en-US" dirty="0"/>
              <a:t>管理者の氏名、お住まいのご住所を記入してください。</a:t>
            </a:r>
            <a:endParaRPr lang="en-US" altLang="ja-JP" dirty="0"/>
          </a:p>
          <a:p>
            <a:pPr marL="0" indent="0">
              <a:buNone/>
            </a:pPr>
            <a:r>
              <a:rPr lang="en-US" altLang="ja-JP" b="1" dirty="0"/>
              <a:t>15</a:t>
            </a:r>
            <a:r>
              <a:rPr lang="ja-JP" altLang="en-US" dirty="0"/>
              <a:t>は、防火</a:t>
            </a:r>
            <a:r>
              <a:rPr lang="en-US" altLang="ja-JP" dirty="0"/>
              <a:t>(</a:t>
            </a:r>
            <a:r>
              <a:rPr lang="ja-JP" altLang="en-US" dirty="0"/>
              <a:t>防災</a:t>
            </a:r>
            <a:r>
              <a:rPr lang="en-US" altLang="ja-JP" dirty="0"/>
              <a:t>)</a:t>
            </a:r>
            <a:r>
              <a:rPr lang="ja-JP" altLang="en-US" dirty="0"/>
              <a:t>管理を開始する日です。</a:t>
            </a:r>
            <a:endParaRPr lang="en-US" altLang="ja-JP" dirty="0"/>
          </a:p>
          <a:p>
            <a:pPr marL="0" indent="0">
              <a:buNone/>
            </a:pPr>
            <a:r>
              <a:rPr lang="en-US" altLang="ja-JP" b="1" dirty="0"/>
              <a:t>16</a:t>
            </a:r>
            <a:r>
              <a:rPr lang="ja-JP" altLang="en-US" dirty="0"/>
              <a:t>は、事業所での役職を記入します。</a:t>
            </a:r>
            <a:r>
              <a:rPr lang="en-US" altLang="ja-JP" dirty="0"/>
              <a:t>『</a:t>
            </a:r>
            <a:r>
              <a:rPr lang="ja-JP" altLang="en-US" dirty="0"/>
              <a:t>総務部長</a:t>
            </a:r>
            <a:r>
              <a:rPr lang="en-US" altLang="ja-JP" dirty="0"/>
              <a:t>』『</a:t>
            </a:r>
            <a:r>
              <a:rPr lang="ja-JP" altLang="en-US" dirty="0"/>
              <a:t>副所長</a:t>
            </a:r>
            <a:r>
              <a:rPr lang="en-US" altLang="ja-JP" dirty="0"/>
              <a:t>』</a:t>
            </a:r>
            <a:r>
              <a:rPr lang="ja-JP" altLang="en-US" dirty="0"/>
              <a:t>などを記入してください。</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9" y="2983705"/>
            <a:ext cx="5557837" cy="5129414"/>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lnSpcReduction="1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latin typeface="+mn-ea"/>
              </a:rPr>
              <a:t>Ｑ１　現在住民票の登録とは違う場所に住んでいます。どちらを記入するのですか。</a:t>
            </a:r>
            <a:endParaRPr lang="en-US" altLang="ja-JP" sz="1200" b="1" dirty="0">
              <a:solidFill>
                <a:schemeClr val="accent1"/>
              </a:solidFill>
              <a:latin typeface="+mn-ea"/>
            </a:endParaRPr>
          </a:p>
          <a:p>
            <a:pPr marL="0" indent="0">
              <a:buNone/>
            </a:pPr>
            <a:r>
              <a:rPr lang="ja-JP" altLang="en-US" sz="1200" b="1" dirty="0">
                <a:latin typeface="+mn-ea"/>
              </a:rPr>
              <a:t>Ａ１　</a:t>
            </a:r>
            <a:r>
              <a:rPr lang="ja-JP" altLang="en-US" sz="1200" b="1" u="sng" dirty="0">
                <a:latin typeface="+mn-ea"/>
              </a:rPr>
              <a:t>現住所</a:t>
            </a:r>
            <a:r>
              <a:rPr lang="ja-JP" altLang="en-US" sz="1200" b="1" dirty="0">
                <a:latin typeface="+mn-ea"/>
              </a:rPr>
              <a:t>でご記入下さい。住民票の住所との照合は行っておりません。</a:t>
            </a:r>
            <a:endParaRPr lang="en-US" altLang="ja-JP" sz="1200" b="1" dirty="0">
              <a:latin typeface="+mn-ea"/>
            </a:endParaRPr>
          </a:p>
          <a:p>
            <a:pPr marL="0" indent="0">
              <a:buNone/>
            </a:pPr>
            <a:endParaRPr lang="en-US" altLang="ja-JP" sz="1200" b="1" dirty="0">
              <a:latin typeface="+mn-ea"/>
            </a:endParaRPr>
          </a:p>
          <a:p>
            <a:pPr marL="0" indent="0">
              <a:buNone/>
            </a:pPr>
            <a:r>
              <a:rPr lang="ja-JP" altLang="en-US" sz="1200" b="1" dirty="0">
                <a:solidFill>
                  <a:schemeClr val="accent1"/>
                </a:solidFill>
                <a:latin typeface="+mn-ea"/>
              </a:rPr>
              <a:t>Ｑ２　選任日は消防署への書類提出日より前ですか？後ですか？</a:t>
            </a:r>
            <a:endParaRPr lang="en-US" altLang="ja-JP" sz="1200" b="1" dirty="0">
              <a:solidFill>
                <a:schemeClr val="accent1"/>
              </a:solidFill>
              <a:latin typeface="+mn-ea"/>
            </a:endParaRPr>
          </a:p>
          <a:p>
            <a:pPr marL="0" indent="0">
              <a:buNone/>
            </a:pPr>
            <a:r>
              <a:rPr lang="ja-JP" altLang="en-US" sz="1200" b="1" dirty="0">
                <a:latin typeface="+mn-ea"/>
              </a:rPr>
              <a:t>Ａ２　消防署への</a:t>
            </a:r>
            <a:r>
              <a:rPr lang="ja-JP" altLang="en-US" sz="1200" b="1" u="sng" dirty="0">
                <a:latin typeface="+mn-ea"/>
              </a:rPr>
              <a:t>提出日より前</a:t>
            </a:r>
            <a:r>
              <a:rPr lang="ja-JP" altLang="en-US" sz="1200" b="1" dirty="0">
                <a:latin typeface="+mn-ea"/>
              </a:rPr>
              <a:t>にしてください。</a:t>
            </a:r>
            <a:endParaRPr lang="en-US" altLang="ja-JP" sz="1200" b="1" dirty="0">
              <a:latin typeface="+mn-ea"/>
            </a:endParaRPr>
          </a:p>
          <a:p>
            <a:pPr marL="0" indent="0">
              <a:buNone/>
            </a:pPr>
            <a:endParaRPr lang="en-US" altLang="ja-JP" sz="1200" b="1" dirty="0">
              <a:latin typeface="+mn-ea"/>
            </a:endParaRPr>
          </a:p>
          <a:p>
            <a:pPr marL="0" indent="0">
              <a:buNone/>
            </a:pPr>
            <a:r>
              <a:rPr lang="ja-JP" altLang="en-US" sz="1200" b="1" dirty="0">
                <a:solidFill>
                  <a:schemeClr val="accent1"/>
                </a:solidFill>
                <a:latin typeface="+mn-ea"/>
              </a:rPr>
              <a:t>Ｑ３　防火管理資格を取ったのは最近ですが、事業所は</a:t>
            </a:r>
            <a:r>
              <a:rPr lang="en-US" altLang="ja-JP" sz="1200" b="1" dirty="0">
                <a:solidFill>
                  <a:schemeClr val="accent1"/>
                </a:solidFill>
                <a:latin typeface="+mn-ea"/>
              </a:rPr>
              <a:t>1</a:t>
            </a:r>
            <a:r>
              <a:rPr lang="ja-JP" altLang="en-US" sz="1200" b="1" dirty="0">
                <a:solidFill>
                  <a:schemeClr val="accent1"/>
                </a:solidFill>
                <a:latin typeface="+mn-ea"/>
              </a:rPr>
              <a:t>年ほど前にオープンしています。選任日はどのようにしたらいいですか？</a:t>
            </a:r>
            <a:endParaRPr lang="en-US" altLang="ja-JP" sz="1200" b="1" dirty="0">
              <a:solidFill>
                <a:schemeClr val="accent1"/>
              </a:solidFill>
              <a:latin typeface="+mn-ea"/>
            </a:endParaRPr>
          </a:p>
          <a:p>
            <a:pPr marL="0" indent="0">
              <a:buNone/>
            </a:pPr>
            <a:r>
              <a:rPr lang="ja-JP" altLang="en-US" sz="1200" b="1" dirty="0">
                <a:latin typeface="+mn-ea"/>
              </a:rPr>
              <a:t>Ａ３　選任日を資格取得日より前にすることはできません。</a:t>
            </a:r>
            <a:r>
              <a:rPr lang="ja-JP" altLang="en-US" sz="1200" b="1" u="sng" dirty="0">
                <a:latin typeface="+mn-ea"/>
              </a:rPr>
              <a:t>資格修了証に書かれている日にち以降で、提出日より前</a:t>
            </a:r>
            <a:r>
              <a:rPr lang="ja-JP" altLang="en-US" sz="1200" b="1" dirty="0">
                <a:latin typeface="+mn-ea"/>
              </a:rPr>
              <a:t>であればいつでも構いません。</a:t>
            </a:r>
            <a:endParaRPr lang="en-US" altLang="ja-JP" sz="1200" b="1" dirty="0">
              <a:latin typeface="+mn-ea"/>
            </a:endParaRPr>
          </a:p>
          <a:p>
            <a:pPr marL="0" indent="0">
              <a:buNone/>
            </a:pPr>
            <a:endParaRPr lang="en-US" altLang="ja-JP" sz="1200" b="1" dirty="0">
              <a:latin typeface="+mn-ea"/>
            </a:endParaRPr>
          </a:p>
          <a:p>
            <a:pPr marL="0" indent="0">
              <a:buNone/>
            </a:pPr>
            <a:r>
              <a:rPr lang="ja-JP" altLang="en-US" sz="1200" b="1" dirty="0">
                <a:solidFill>
                  <a:schemeClr val="accent1"/>
                </a:solidFill>
                <a:latin typeface="+mn-ea"/>
              </a:rPr>
              <a:t>Ｑ４　職務上の地位が特に無いのですがどうしたらいいですか？</a:t>
            </a:r>
            <a:endParaRPr lang="en-US" altLang="ja-JP" sz="1200" b="1" dirty="0">
              <a:solidFill>
                <a:schemeClr val="accent1"/>
              </a:solidFill>
              <a:latin typeface="+mn-ea"/>
            </a:endParaRPr>
          </a:p>
          <a:p>
            <a:pPr marL="0" indent="0">
              <a:buNone/>
            </a:pPr>
            <a:r>
              <a:rPr lang="ja-JP" altLang="en-US" sz="1200" b="1" dirty="0">
                <a:latin typeface="+mn-ea"/>
              </a:rPr>
              <a:t>Ａ４　防火</a:t>
            </a:r>
            <a:r>
              <a:rPr lang="en-US" altLang="ja-JP" sz="1200" b="1" dirty="0">
                <a:latin typeface="+mn-ea"/>
              </a:rPr>
              <a:t>(</a:t>
            </a:r>
            <a:r>
              <a:rPr lang="ja-JP" altLang="en-US" sz="1200" b="1" dirty="0">
                <a:latin typeface="+mn-ea"/>
              </a:rPr>
              <a:t>防災</a:t>
            </a:r>
            <a:r>
              <a:rPr lang="en-US" altLang="ja-JP" sz="1200" b="1" dirty="0">
                <a:latin typeface="+mn-ea"/>
              </a:rPr>
              <a:t>)</a:t>
            </a:r>
            <a:r>
              <a:rPr lang="ja-JP" altLang="en-US" sz="1200" b="1" dirty="0">
                <a:latin typeface="+mn-ea"/>
              </a:rPr>
              <a:t>管理者は防火管理等業務の推進責任者として、防火管理等に関する知識を持ち、強い責任感と実行力を兼ね備えた</a:t>
            </a:r>
            <a:r>
              <a:rPr lang="ja-JP" altLang="en-US" sz="1200" b="1" u="sng" dirty="0">
                <a:latin typeface="+mn-ea"/>
              </a:rPr>
              <a:t>管理的又は監督的な地位にある方でなければなりません</a:t>
            </a:r>
            <a:r>
              <a:rPr lang="ja-JP" altLang="en-US" sz="1200" b="1" dirty="0">
                <a:latin typeface="+mn-ea"/>
              </a:rPr>
              <a:t>。まずは社内でそういった立場の方が防火管理者になるよう検討してみてください。たとえ会社で役職がない方が防火管理者になる場合でも、防火管理に関して管理的監督的な立場であることがわかるように</a:t>
            </a:r>
            <a:r>
              <a:rPr lang="en-US" altLang="ja-JP" sz="1200" b="1" u="sng" dirty="0">
                <a:latin typeface="+mn-ea"/>
              </a:rPr>
              <a:t>『</a:t>
            </a:r>
            <a:r>
              <a:rPr lang="ja-JP" altLang="en-US" sz="1200" b="1" u="sng" dirty="0">
                <a:latin typeface="+mn-ea"/>
              </a:rPr>
              <a:t>物件責任者</a:t>
            </a:r>
            <a:r>
              <a:rPr lang="en-US" altLang="ja-JP" sz="1200" b="1" u="sng" dirty="0">
                <a:latin typeface="+mn-ea"/>
              </a:rPr>
              <a:t>』</a:t>
            </a:r>
            <a:r>
              <a:rPr lang="ja-JP" altLang="en-US" sz="1200" b="1" u="sng" dirty="0">
                <a:latin typeface="+mn-ea"/>
              </a:rPr>
              <a:t>等の担当名の記入</a:t>
            </a:r>
            <a:r>
              <a:rPr lang="ja-JP" altLang="en-US" sz="1200" b="1" dirty="0">
                <a:latin typeface="+mn-ea"/>
              </a:rPr>
              <a:t>をお願いします。</a:t>
            </a:r>
            <a:endParaRPr lang="en-US" altLang="ja-JP" sz="1200" b="1" dirty="0">
              <a:latin typeface="+mn-ea"/>
            </a:endParaRPr>
          </a:p>
          <a:p>
            <a:pPr marL="0" indent="0">
              <a:buFont typeface="Arial" panose="020B0604020202020204" pitchFamily="34" charset="0"/>
              <a:buNone/>
            </a:pPr>
            <a:endParaRPr lang="en-US" altLang="ja-JP" sz="1200" b="1" dirty="0">
              <a:solidFill>
                <a:schemeClr val="accent1"/>
              </a:solidFill>
              <a:latin typeface="+mn-ea"/>
            </a:endParaRPr>
          </a:p>
          <a:p>
            <a:pPr marL="0" indent="0">
              <a:buFont typeface="Arial" panose="020B0604020202020204" pitchFamily="34" charset="0"/>
              <a:buNone/>
            </a:pPr>
            <a:endParaRPr lang="en-US" altLang="ja-JP" sz="1200" b="1" dirty="0">
              <a:solidFill>
                <a:schemeClr val="accent1"/>
              </a:solidFill>
              <a:latin typeface="+mn-ea"/>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27127" y="2467116"/>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pic>
        <p:nvPicPr>
          <p:cNvPr id="24" name="図 23">
            <a:extLst>
              <a:ext uri="{FF2B5EF4-FFF2-40B4-BE49-F238E27FC236}">
                <a16:creationId xmlns:a16="http://schemas.microsoft.com/office/drawing/2014/main" id="{EBE3DE8F-8322-884A-008D-F8A6B3E49C76}"/>
              </a:ext>
            </a:extLst>
          </p:cNvPr>
          <p:cNvPicPr>
            <a:picLocks noChangeAspect="1"/>
          </p:cNvPicPr>
          <p:nvPr/>
        </p:nvPicPr>
        <p:blipFill>
          <a:blip r:embed="rId7"/>
          <a:stretch>
            <a:fillRect/>
          </a:stretch>
        </p:blipFill>
        <p:spPr>
          <a:xfrm>
            <a:off x="2396733" y="344821"/>
            <a:ext cx="4461267" cy="619763"/>
          </a:xfrm>
          <a:prstGeom prst="rect">
            <a:avLst/>
          </a:prstGeom>
        </p:spPr>
      </p:pic>
    </p:spTree>
    <p:extLst>
      <p:ext uri="{BB962C8B-B14F-4D97-AF65-F5344CB8AC3E}">
        <p14:creationId xmlns:p14="http://schemas.microsoft.com/office/powerpoint/2010/main" val="176323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kumimoji="1" lang="en-US" altLang="ja-JP" b="1" dirty="0"/>
              <a:t>17</a:t>
            </a:r>
            <a:r>
              <a:rPr lang="en-US" altLang="ja-JP" b="1" dirty="0"/>
              <a:t>.18</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5"/>
            <a:ext cx="5557837" cy="1992057"/>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85000" lnSpcReduction="10000"/>
          </a:bodyPr>
          <a:lstStyle/>
          <a:p>
            <a:pPr marL="0" indent="0">
              <a:buNone/>
            </a:pPr>
            <a:r>
              <a:rPr lang="en-US" altLang="ja-JP" b="1" dirty="0"/>
              <a:t>17</a:t>
            </a:r>
            <a:r>
              <a:rPr lang="ja-JP" altLang="en-US" dirty="0"/>
              <a:t>は、</a:t>
            </a:r>
            <a:r>
              <a:rPr lang="ja-JP" altLang="en-US" b="1" u="sng" dirty="0"/>
              <a:t>講習を受けて資格を取られた方</a:t>
            </a:r>
            <a:r>
              <a:rPr lang="ja-JP" altLang="en-US" dirty="0"/>
              <a:t>が防火防災管理資格情報を記入します。講習機関は、防火</a:t>
            </a:r>
            <a:r>
              <a:rPr lang="en-US" altLang="ja-JP" dirty="0"/>
              <a:t>(</a:t>
            </a:r>
            <a:r>
              <a:rPr lang="ja-JP" altLang="en-US" dirty="0"/>
              <a:t>防災</a:t>
            </a:r>
            <a:r>
              <a:rPr lang="en-US" altLang="ja-JP" dirty="0"/>
              <a:t>)</a:t>
            </a:r>
            <a:r>
              <a:rPr lang="ja-JP" altLang="en-US" dirty="0"/>
              <a:t>管理資格修了証に記載されている名称を記入しましょう。</a:t>
            </a:r>
            <a:endParaRPr lang="en-US" altLang="ja-JP" dirty="0"/>
          </a:p>
          <a:p>
            <a:pPr marL="0" indent="0">
              <a:buNone/>
            </a:pPr>
            <a:r>
              <a:rPr lang="ja-JP" altLang="en-US" dirty="0"/>
              <a:t>（例：大阪市消防長、日本防火・防災協会）</a:t>
            </a:r>
            <a:endParaRPr lang="en-US" altLang="ja-JP" dirty="0"/>
          </a:p>
          <a:p>
            <a:pPr marL="0" indent="0">
              <a:buNone/>
            </a:pPr>
            <a:r>
              <a:rPr lang="en-US" altLang="ja-JP" b="1" dirty="0"/>
              <a:t>18</a:t>
            </a:r>
            <a:r>
              <a:rPr lang="ja-JP" altLang="en-US" dirty="0"/>
              <a:t>は、</a:t>
            </a:r>
            <a:r>
              <a:rPr lang="ja-JP" altLang="en-US" b="1" u="sng" dirty="0"/>
              <a:t>講習を受けずに資格をお持ちの方</a:t>
            </a:r>
            <a:r>
              <a:rPr lang="ja-JP" altLang="en-US" dirty="0"/>
              <a:t>が情報を記入する欄です。例えば</a:t>
            </a:r>
            <a:r>
              <a:rPr lang="ja-JP" altLang="en-US" b="1" dirty="0"/>
              <a:t>一級建築士や危険物保安監督者</a:t>
            </a:r>
            <a:r>
              <a:rPr lang="ja-JP" altLang="en-US" dirty="0"/>
              <a:t>などは資格に加えて実務経験があれば防火管理者として認められます。詳しくは下記リンクからご確認下さい。</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50078" y="6819846"/>
            <a:ext cx="5557836" cy="1526407"/>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fontScale="925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防火管理等講習修了者以外で防火管理者等と認められる者とは？</a:t>
            </a:r>
            <a:endParaRPr lang="en-US" altLang="ja-JP" b="1" dirty="0">
              <a:solidFill>
                <a:schemeClr val="accent1"/>
              </a:solidFill>
            </a:endParaRPr>
          </a:p>
          <a:p>
            <a:pPr marL="0" indent="0">
              <a:buNone/>
            </a:pPr>
            <a:r>
              <a:rPr lang="ja-JP" altLang="en-US" b="1" dirty="0">
                <a:solidFill>
                  <a:schemeClr val="accent1"/>
                </a:solidFill>
              </a:rPr>
              <a:t>→　　　　　　　　　　　　　　　　　　</a:t>
            </a:r>
            <a:r>
              <a:rPr lang="ja-JP" altLang="en-US" sz="1300" b="1" dirty="0"/>
              <a:t>（別ウインドウが開きます）　</a:t>
            </a:r>
            <a:endParaRPr lang="en-US" altLang="ja-JP" sz="1300" b="1" dirty="0">
              <a:solidFill>
                <a:schemeClr val="accent1"/>
              </a:solidFill>
            </a:endParaRPr>
          </a:p>
          <a:p>
            <a:pPr marL="0" indent="0">
              <a:buNone/>
            </a:pPr>
            <a:r>
              <a:rPr lang="ja-JP" altLang="en-US" b="1" dirty="0">
                <a:solidFill>
                  <a:schemeClr val="accent1"/>
                </a:solidFill>
              </a:rPr>
              <a:t>再講習要否の判定フローチャート</a:t>
            </a:r>
            <a:endParaRPr lang="en-US" altLang="ja-JP" b="1" dirty="0">
              <a:solidFill>
                <a:schemeClr val="accent1"/>
              </a:solidFill>
            </a:endParaRPr>
          </a:p>
          <a:p>
            <a:pPr marL="0" indent="0">
              <a:buNone/>
            </a:pPr>
            <a:r>
              <a:rPr lang="ja-JP" altLang="en-US" b="1" dirty="0">
                <a:solidFill>
                  <a:schemeClr val="accent1"/>
                </a:solidFill>
              </a:rPr>
              <a:t>→　　　　　　　　　　　　　　　　　　</a:t>
            </a:r>
            <a:r>
              <a:rPr lang="ja-JP" altLang="en-US" sz="1300" b="1" dirty="0"/>
              <a:t>（別ウインドウが開きます）</a:t>
            </a:r>
            <a:r>
              <a:rPr lang="ja-JP" altLang="en-US" sz="1200" b="1" dirty="0"/>
              <a:t>　</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8" y="3956594"/>
            <a:ext cx="5557837" cy="2196333"/>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最初に資格を取ってから再講習を受けました。資格番号や修了日はどちらを記入しますか？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最新のものを記入してください。この場合は再講習のものになります。</a:t>
            </a:r>
            <a:endParaRPr lang="en-US" altLang="ja-JP" sz="1200" b="1" dirty="0"/>
          </a:p>
          <a:p>
            <a:pPr marL="0" indent="0">
              <a:buFont typeface="Arial" panose="020B0604020202020204" pitchFamily="34" charset="0"/>
              <a:buNone/>
            </a:pPr>
            <a:r>
              <a:rPr lang="ja-JP" altLang="en-US" sz="1200" b="1" dirty="0">
                <a:solidFill>
                  <a:schemeClr val="accent1"/>
                </a:solidFill>
              </a:rPr>
              <a:t>Ｑ２　資格を取ってからかなり年数が経過していますが大丈夫ですか？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Ａ２　はい。再講習が必要なところでは、選任から一年以内に再講習を受講していただければ大丈夫です。また、全ての防火防災管理者様に再講習の義務があるわけではありません。まずはご自身が防火管理をされる建物や範囲が、再講習の義務があるかどうかを以下からご確認下さい。</a:t>
            </a:r>
            <a:endParaRPr lang="en-US" altLang="ja-JP" sz="1200" b="1" dirty="0"/>
          </a:p>
          <a:p>
            <a:pPr marL="0" indent="0">
              <a:buFont typeface="Arial" panose="020B0604020202020204" pitchFamily="34" charset="0"/>
              <a:buNone/>
            </a:pPr>
            <a:endParaRPr lang="en-US" altLang="ja-JP" sz="1200" b="1" dirty="0">
              <a:solidFill>
                <a:schemeClr val="accent1"/>
              </a:solidFill>
            </a:endParaRPr>
          </a:p>
          <a:p>
            <a:pPr marL="0" indent="0">
              <a:buFont typeface="Arial" panose="020B0604020202020204" pitchFamily="34" charset="0"/>
              <a:buNone/>
            </a:pPr>
            <a:endParaRPr lang="en-US" altLang="ja-JP" sz="1200" b="1" dirty="0">
              <a:solidFill>
                <a:schemeClr val="accent1"/>
              </a:solidFill>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27128" y="3398234"/>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0167" y="6265395"/>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3" name="四角形: 角を丸くする 22">
            <a:hlinkClick r:id="rId7"/>
            <a:extLst>
              <a:ext uri="{FF2B5EF4-FFF2-40B4-BE49-F238E27FC236}">
                <a16:creationId xmlns:a16="http://schemas.microsoft.com/office/drawing/2014/main" id="{7CAFCC78-0354-43EF-8D1E-88A1BDAA4EEC}"/>
              </a:ext>
            </a:extLst>
          </p:cNvPr>
          <p:cNvSpPr/>
          <p:nvPr/>
        </p:nvSpPr>
        <p:spPr>
          <a:xfrm>
            <a:off x="1077377" y="7209826"/>
            <a:ext cx="1503898" cy="29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防火管理編</a:t>
            </a:r>
          </a:p>
        </p:txBody>
      </p:sp>
      <p:sp>
        <p:nvSpPr>
          <p:cNvPr id="24" name="四角形: 角を丸くする 23">
            <a:hlinkClick r:id="rId8"/>
            <a:extLst>
              <a:ext uri="{FF2B5EF4-FFF2-40B4-BE49-F238E27FC236}">
                <a16:creationId xmlns:a16="http://schemas.microsoft.com/office/drawing/2014/main" id="{8A6FBB5D-6757-4D2F-9C85-BC4C2A2B6B04}"/>
              </a:ext>
            </a:extLst>
          </p:cNvPr>
          <p:cNvSpPr/>
          <p:nvPr/>
        </p:nvSpPr>
        <p:spPr>
          <a:xfrm>
            <a:off x="2650927" y="7209826"/>
            <a:ext cx="1406722" cy="29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防災管理編</a:t>
            </a:r>
          </a:p>
        </p:txBody>
      </p:sp>
      <p:sp>
        <p:nvSpPr>
          <p:cNvPr id="26" name="四角形: 角を丸くする 25">
            <a:hlinkClick r:id="rId9"/>
            <a:extLst>
              <a:ext uri="{FF2B5EF4-FFF2-40B4-BE49-F238E27FC236}">
                <a16:creationId xmlns:a16="http://schemas.microsoft.com/office/drawing/2014/main" id="{870C0BA6-1DA7-489D-9488-D84B9365AAE4}"/>
              </a:ext>
            </a:extLst>
          </p:cNvPr>
          <p:cNvSpPr/>
          <p:nvPr/>
        </p:nvSpPr>
        <p:spPr>
          <a:xfrm>
            <a:off x="1049891" y="7906536"/>
            <a:ext cx="1503898" cy="29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防火管理編</a:t>
            </a:r>
          </a:p>
        </p:txBody>
      </p:sp>
      <p:sp>
        <p:nvSpPr>
          <p:cNvPr id="27" name="四角形: 角を丸くする 26">
            <a:hlinkClick r:id="rId10"/>
            <a:extLst>
              <a:ext uri="{FF2B5EF4-FFF2-40B4-BE49-F238E27FC236}">
                <a16:creationId xmlns:a16="http://schemas.microsoft.com/office/drawing/2014/main" id="{1ED27FEA-8947-4C9E-85AD-16E920292CAF}"/>
              </a:ext>
            </a:extLst>
          </p:cNvPr>
          <p:cNvSpPr/>
          <p:nvPr/>
        </p:nvSpPr>
        <p:spPr>
          <a:xfrm>
            <a:off x="2650927" y="7906535"/>
            <a:ext cx="1406722" cy="29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防災管理編</a:t>
            </a:r>
          </a:p>
        </p:txBody>
      </p:sp>
      <p:pic>
        <p:nvPicPr>
          <p:cNvPr id="25" name="図 24">
            <a:extLst>
              <a:ext uri="{FF2B5EF4-FFF2-40B4-BE49-F238E27FC236}">
                <a16:creationId xmlns:a16="http://schemas.microsoft.com/office/drawing/2014/main" id="{44133406-4AC4-95DF-70AD-6B8EE3BEA55C}"/>
              </a:ext>
            </a:extLst>
          </p:cNvPr>
          <p:cNvPicPr>
            <a:picLocks noChangeAspect="1"/>
          </p:cNvPicPr>
          <p:nvPr/>
        </p:nvPicPr>
        <p:blipFill>
          <a:blip r:embed="rId11"/>
          <a:stretch>
            <a:fillRect/>
          </a:stretch>
        </p:blipFill>
        <p:spPr>
          <a:xfrm>
            <a:off x="2280640" y="260472"/>
            <a:ext cx="4249204" cy="737305"/>
          </a:xfrm>
          <a:prstGeom prst="rect">
            <a:avLst/>
          </a:prstGeom>
        </p:spPr>
      </p:pic>
    </p:spTree>
    <p:extLst>
      <p:ext uri="{BB962C8B-B14F-4D97-AF65-F5344CB8AC3E}">
        <p14:creationId xmlns:p14="http://schemas.microsoft.com/office/powerpoint/2010/main" val="67692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lang="en-US" altLang="ja-JP" b="1" dirty="0"/>
              <a:t>19.20</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5"/>
            <a:ext cx="5557837" cy="1992057"/>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lnSpcReduction="10000"/>
          </a:bodyPr>
          <a:lstStyle/>
          <a:p>
            <a:pPr marL="0" indent="0">
              <a:buNone/>
            </a:pPr>
            <a:r>
              <a:rPr lang="en-US" altLang="ja-JP" b="1" dirty="0"/>
              <a:t>19</a:t>
            </a:r>
            <a:r>
              <a:rPr lang="ja-JP" altLang="en-US" dirty="0"/>
              <a:t>は、解任される方のお名前と解任年月日を記入します。</a:t>
            </a:r>
            <a:endParaRPr lang="en-US" altLang="ja-JP" dirty="0"/>
          </a:p>
          <a:p>
            <a:pPr marL="0" indent="0">
              <a:buNone/>
            </a:pPr>
            <a:r>
              <a:rPr lang="en-US" altLang="ja-JP" dirty="0"/>
              <a:t>20</a:t>
            </a:r>
            <a:r>
              <a:rPr lang="ja-JP" altLang="en-US" dirty="0"/>
              <a:t>は、追記すべき事項があれば記入します。</a:t>
            </a:r>
            <a:endParaRPr lang="en-US" altLang="ja-JP" dirty="0"/>
          </a:p>
          <a:p>
            <a:pPr marL="0" indent="0">
              <a:buNone/>
            </a:pPr>
            <a:r>
              <a:rPr lang="ja-JP" altLang="en-US" dirty="0"/>
              <a:t>防火</a:t>
            </a:r>
            <a:r>
              <a:rPr lang="en-US" altLang="ja-JP" dirty="0"/>
              <a:t>(</a:t>
            </a:r>
            <a:r>
              <a:rPr lang="ja-JP" altLang="en-US" dirty="0"/>
              <a:t>防災</a:t>
            </a:r>
            <a:r>
              <a:rPr lang="en-US" altLang="ja-JP" dirty="0"/>
              <a:t>)</a:t>
            </a:r>
            <a:r>
              <a:rPr lang="ja-JP" altLang="en-US" dirty="0"/>
              <a:t>管理業務を外部に委託する場合（管理権原者の会社従業員以外のものを防火</a:t>
            </a:r>
            <a:r>
              <a:rPr lang="en-US" altLang="ja-JP" dirty="0"/>
              <a:t>(</a:t>
            </a:r>
            <a:r>
              <a:rPr lang="ja-JP" altLang="en-US" dirty="0"/>
              <a:t>防災</a:t>
            </a:r>
            <a:r>
              <a:rPr lang="en-US" altLang="ja-JP" dirty="0"/>
              <a:t>)</a:t>
            </a:r>
            <a:r>
              <a:rPr lang="ja-JP" altLang="en-US" dirty="0"/>
              <a:t>管理者に選任する場合）は、この欄に外部委託せざるを得ない理由を記入する必要があります。</a:t>
            </a:r>
            <a:endParaRPr lang="en-US" altLang="ja-JP" dirty="0"/>
          </a:p>
          <a:p>
            <a:pPr marL="0" indent="0">
              <a:buNone/>
            </a:pPr>
            <a:r>
              <a:rPr lang="ja-JP" altLang="en-US" dirty="0"/>
              <a:t>（例：外部委託の理由　所有者が遠方に居住のため）</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67154" y="7086600"/>
            <a:ext cx="5557836" cy="1267694"/>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防火管理業務の外部委託について</a:t>
            </a:r>
            <a:endParaRPr lang="en-US" altLang="ja-JP" b="1" dirty="0">
              <a:solidFill>
                <a:schemeClr val="accent1"/>
              </a:solidFill>
            </a:endParaRPr>
          </a:p>
          <a:p>
            <a:pPr marL="0" indent="0">
              <a:buNone/>
            </a:pPr>
            <a:r>
              <a:rPr lang="ja-JP" altLang="en-US" b="1" dirty="0">
                <a:solidFill>
                  <a:schemeClr val="accent1"/>
                </a:solidFill>
              </a:rPr>
              <a:t>→</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8" y="3956594"/>
            <a:ext cx="5557837" cy="2438880"/>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オーナーが変わったので選解任をしたいのですが、以前の防火管理者は前のオーナーから選任された方です。新オーナーが作成する選任届に記入して同時に選解任できますか？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いいえ。前の防火管理者の解任は、旧オーナーが記名押印した届出で行う必要があります。新オーナー様からの届出は、選任情報のみご記入下さい。</a:t>
            </a:r>
            <a:endParaRPr lang="en-US" altLang="ja-JP" sz="1200" b="1" dirty="0"/>
          </a:p>
          <a:p>
            <a:pPr marL="0" indent="0">
              <a:buFont typeface="Arial" panose="020B0604020202020204" pitchFamily="34" charset="0"/>
              <a:buNone/>
            </a:pPr>
            <a:r>
              <a:rPr lang="ja-JP" altLang="en-US" sz="1200" b="1" dirty="0">
                <a:solidFill>
                  <a:schemeClr val="accent1"/>
                </a:solidFill>
              </a:rPr>
              <a:t>Ｑ２　防火管理者等の外部委託には条件がありますか？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Ａ２　はい。まず事前の消防署へのご相談が必要です。その後選任届に契約書等の写しを添付して届け出る必要があります。詳しくは下記リンクからご確認下さい。</a:t>
            </a:r>
            <a:endParaRPr lang="en-US" altLang="ja-JP" sz="1200" b="1" dirty="0"/>
          </a:p>
          <a:p>
            <a:pPr marL="0" indent="0">
              <a:buFont typeface="Arial" panose="020B0604020202020204" pitchFamily="34" charset="0"/>
              <a:buNone/>
            </a:pPr>
            <a:endParaRPr lang="en-US" altLang="ja-JP" sz="1200" b="1" dirty="0">
              <a:solidFill>
                <a:schemeClr val="accent1"/>
              </a:solidFill>
            </a:endParaRPr>
          </a:p>
          <a:p>
            <a:pPr marL="0" indent="0">
              <a:buFont typeface="Arial" panose="020B0604020202020204" pitchFamily="34" charset="0"/>
              <a:buNone/>
            </a:pPr>
            <a:endParaRPr lang="en-US" altLang="ja-JP" sz="1200" b="1" dirty="0">
              <a:solidFill>
                <a:schemeClr val="accent1"/>
              </a:solidFill>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27128" y="3398234"/>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4"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4"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4" y="6541166"/>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9" name="四角形: 角を丸くする 28">
            <a:extLst>
              <a:ext uri="{FF2B5EF4-FFF2-40B4-BE49-F238E27FC236}">
                <a16:creationId xmlns:a16="http://schemas.microsoft.com/office/drawing/2014/main" id="{ECC8F597-47CB-4A94-B909-E52EF3CD3EDA}"/>
              </a:ext>
            </a:extLst>
          </p:cNvPr>
          <p:cNvSpPr/>
          <p:nvPr/>
        </p:nvSpPr>
        <p:spPr>
          <a:xfrm>
            <a:off x="1207875" y="7503521"/>
            <a:ext cx="3166748" cy="636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現在作成中。もうしばらくお待ちください。</a:t>
            </a:r>
          </a:p>
        </p:txBody>
      </p:sp>
      <p:pic>
        <p:nvPicPr>
          <p:cNvPr id="22" name="図 21">
            <a:extLst>
              <a:ext uri="{FF2B5EF4-FFF2-40B4-BE49-F238E27FC236}">
                <a16:creationId xmlns:a16="http://schemas.microsoft.com/office/drawing/2014/main" id="{02272E49-049C-52ED-F03E-C63A2804FAEB}"/>
              </a:ext>
            </a:extLst>
          </p:cNvPr>
          <p:cNvPicPr>
            <a:picLocks noChangeAspect="1"/>
          </p:cNvPicPr>
          <p:nvPr/>
        </p:nvPicPr>
        <p:blipFill>
          <a:blip r:embed="rId6"/>
          <a:stretch>
            <a:fillRect/>
          </a:stretch>
        </p:blipFill>
        <p:spPr>
          <a:xfrm>
            <a:off x="2401322" y="373330"/>
            <a:ext cx="4044651" cy="531583"/>
          </a:xfrm>
          <a:prstGeom prst="rect">
            <a:avLst/>
          </a:prstGeom>
        </p:spPr>
      </p:pic>
    </p:spTree>
    <p:extLst>
      <p:ext uri="{BB962C8B-B14F-4D97-AF65-F5344CB8AC3E}">
        <p14:creationId xmlns:p14="http://schemas.microsoft.com/office/powerpoint/2010/main" val="391814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1B37D9CA-C841-4D37-9F01-B1BC07BE7B3A}"/>
              </a:ext>
            </a:extLst>
          </p:cNvPr>
          <p:cNvSpPr/>
          <p:nvPr/>
        </p:nvSpPr>
        <p:spPr>
          <a:xfrm>
            <a:off x="298798" y="7842350"/>
            <a:ext cx="4861260" cy="905044"/>
          </a:xfrm>
          <a:prstGeom prst="rect">
            <a:avLst/>
          </a:prstGeom>
          <a:blipFill>
            <a:blip r:embed="rId2"/>
            <a:tile tx="0" ty="0" sx="100000" sy="100000" flip="none" algn="tl"/>
          </a:blip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t>防火</a:t>
            </a:r>
            <a:r>
              <a:rPr kumimoji="1" lang="en-US" altLang="ja-JP" sz="1600" dirty="0"/>
              <a:t>(</a:t>
            </a:r>
            <a:r>
              <a:rPr kumimoji="1" lang="ja-JP" altLang="en-US" sz="1600" dirty="0"/>
              <a:t>防災</a:t>
            </a:r>
            <a:r>
              <a:rPr kumimoji="1" lang="en-US" altLang="ja-JP" sz="1600" dirty="0"/>
              <a:t>)</a:t>
            </a:r>
            <a:r>
              <a:rPr kumimoji="1" lang="ja-JP" altLang="en-US" sz="1600" dirty="0"/>
              <a:t>管理者が変更になったら、</a:t>
            </a:r>
            <a:r>
              <a:rPr kumimoji="1" lang="ja-JP" altLang="en-US" sz="1600" b="1" dirty="0">
                <a:solidFill>
                  <a:srgbClr val="FF0000"/>
                </a:solidFill>
              </a:rPr>
              <a:t>消防計画作成変更届出書も提出が必要</a:t>
            </a:r>
            <a:r>
              <a:rPr kumimoji="1" lang="ja-JP" altLang="en-US" sz="1600" dirty="0"/>
              <a:t>です。詳しくは下のバナーまたは</a:t>
            </a:r>
            <a:r>
              <a:rPr kumimoji="1" lang="en-US" altLang="ja-JP" sz="1600" dirty="0"/>
              <a:t>QR</a:t>
            </a:r>
            <a:r>
              <a:rPr kumimoji="1" lang="ja-JP" altLang="en-US" sz="1600" dirty="0"/>
              <a:t>コードから。</a:t>
            </a:r>
          </a:p>
        </p:txBody>
      </p:sp>
      <p:sp>
        <p:nvSpPr>
          <p:cNvPr id="25" name="正方形/長方形 24">
            <a:extLst>
              <a:ext uri="{FF2B5EF4-FFF2-40B4-BE49-F238E27FC236}">
                <a16:creationId xmlns:a16="http://schemas.microsoft.com/office/drawing/2014/main" id="{5322AA3A-AB90-403E-8C1E-471D3901781A}"/>
              </a:ext>
            </a:extLst>
          </p:cNvPr>
          <p:cNvSpPr/>
          <p:nvPr/>
        </p:nvSpPr>
        <p:spPr>
          <a:xfrm>
            <a:off x="370494" y="4091687"/>
            <a:ext cx="5952777" cy="20145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4BD8C06-59AA-49FF-929D-C63496E503A3}"/>
              </a:ext>
            </a:extLst>
          </p:cNvPr>
          <p:cNvSpPr/>
          <p:nvPr/>
        </p:nvSpPr>
        <p:spPr>
          <a:xfrm>
            <a:off x="390873" y="1266043"/>
            <a:ext cx="5952777" cy="234750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ACEBF94-0E71-44BA-8AC8-A4EDF958820F}"/>
              </a:ext>
            </a:extLst>
          </p:cNvPr>
          <p:cNvGrpSpPr/>
          <p:nvPr/>
        </p:nvGrpSpPr>
        <p:grpSpPr>
          <a:xfrm>
            <a:off x="179991" y="202379"/>
            <a:ext cx="2858484" cy="921571"/>
            <a:chOff x="3600794" y="8285662"/>
            <a:chExt cx="1432823" cy="1163756"/>
          </a:xfrm>
        </p:grpSpPr>
        <p:sp>
          <p:nvSpPr>
            <p:cNvPr id="4" name="楕円 3">
              <a:extLst>
                <a:ext uri="{FF2B5EF4-FFF2-40B4-BE49-F238E27FC236}">
                  <a16:creationId xmlns:a16="http://schemas.microsoft.com/office/drawing/2014/main" id="{4AF96F01-4DB5-4677-A00F-173657F362CF}"/>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5" name="テキスト ボックス 4">
              <a:extLst>
                <a:ext uri="{FF2B5EF4-FFF2-40B4-BE49-F238E27FC236}">
                  <a16:creationId xmlns:a16="http://schemas.microsoft.com/office/drawing/2014/main" id="{5AE447AA-7789-43BF-9155-2DC879DE3259}"/>
                </a:ext>
              </a:extLst>
            </p:cNvPr>
            <p:cNvSpPr txBox="1"/>
            <p:nvPr/>
          </p:nvSpPr>
          <p:spPr>
            <a:xfrm>
              <a:off x="3600794" y="8544374"/>
              <a:ext cx="1432823" cy="660720"/>
            </a:xfrm>
            <a:prstGeom prst="rect">
              <a:avLst/>
            </a:prstGeom>
            <a:noFill/>
          </p:spPr>
          <p:txBody>
            <a:bodyPr wrap="square" rtlCol="0">
              <a:spAutoFit/>
            </a:bodyPr>
            <a:lstStyle/>
            <a:p>
              <a:pPr algn="ctr"/>
              <a:r>
                <a:rPr kumimoji="1" lang="ja-JP" altLang="en-US" sz="2800" b="1" dirty="0">
                  <a:solidFill>
                    <a:schemeClr val="bg1"/>
                  </a:solidFill>
                </a:rPr>
                <a:t>提出の仕方</a:t>
              </a:r>
            </a:p>
          </p:txBody>
        </p:sp>
      </p:grpSp>
      <p:grpSp>
        <p:nvGrpSpPr>
          <p:cNvPr id="6" name="グループ化 5">
            <a:extLst>
              <a:ext uri="{FF2B5EF4-FFF2-40B4-BE49-F238E27FC236}">
                <a16:creationId xmlns:a16="http://schemas.microsoft.com/office/drawing/2014/main" id="{EFA2D3FD-E958-41DD-8C84-C2E9F2BCDDC0}"/>
              </a:ext>
            </a:extLst>
          </p:cNvPr>
          <p:cNvGrpSpPr/>
          <p:nvPr/>
        </p:nvGrpSpPr>
        <p:grpSpPr>
          <a:xfrm>
            <a:off x="3909613" y="8606783"/>
            <a:ext cx="1432823" cy="1163756"/>
            <a:chOff x="2082737" y="8285662"/>
            <a:chExt cx="1432823" cy="1163756"/>
          </a:xfrm>
        </p:grpSpPr>
        <p:sp>
          <p:nvSpPr>
            <p:cNvPr id="7" name="楕円 6">
              <a:hlinkClick r:id="rId3" action="ppaction://hlinksldjump"/>
              <a:extLst>
                <a:ext uri="{FF2B5EF4-FFF2-40B4-BE49-F238E27FC236}">
                  <a16:creationId xmlns:a16="http://schemas.microsoft.com/office/drawing/2014/main" id="{76B5EF1D-ADBC-4D54-88A7-178D4F49D36A}"/>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8" name="テキスト ボックス 7">
              <a:hlinkClick r:id="rId3" action="ppaction://hlinksldjump"/>
              <a:extLst>
                <a:ext uri="{FF2B5EF4-FFF2-40B4-BE49-F238E27FC236}">
                  <a16:creationId xmlns:a16="http://schemas.microsoft.com/office/drawing/2014/main" id="{CC2FD510-AAE8-4D07-B555-5F8BF386E196}"/>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9" name="グループ化 8">
            <a:extLst>
              <a:ext uri="{FF2B5EF4-FFF2-40B4-BE49-F238E27FC236}">
                <a16:creationId xmlns:a16="http://schemas.microsoft.com/office/drawing/2014/main" id="{A3FF7C81-3282-416C-88FC-F87F6742E70E}"/>
              </a:ext>
            </a:extLst>
          </p:cNvPr>
          <p:cNvGrpSpPr/>
          <p:nvPr/>
        </p:nvGrpSpPr>
        <p:grpSpPr>
          <a:xfrm>
            <a:off x="5405947" y="8606782"/>
            <a:ext cx="1432823" cy="1163756"/>
            <a:chOff x="5166540" y="8371831"/>
            <a:chExt cx="1432823" cy="1163756"/>
          </a:xfrm>
        </p:grpSpPr>
        <p:sp>
          <p:nvSpPr>
            <p:cNvPr id="10" name="楕円 9">
              <a:hlinkClick r:id="rId4" action="ppaction://hlinksldjump"/>
              <a:extLst>
                <a:ext uri="{FF2B5EF4-FFF2-40B4-BE49-F238E27FC236}">
                  <a16:creationId xmlns:a16="http://schemas.microsoft.com/office/drawing/2014/main" id="{82756A24-FA4E-4545-B78A-E294CDE88FC2}"/>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1" name="テキスト ボックス 10">
              <a:hlinkClick r:id="rId4" action="ppaction://hlinksldjump"/>
              <a:extLst>
                <a:ext uri="{FF2B5EF4-FFF2-40B4-BE49-F238E27FC236}">
                  <a16:creationId xmlns:a16="http://schemas.microsoft.com/office/drawing/2014/main" id="{F5FD0475-2F68-4A24-B45B-4A0FD9E1C275}"/>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sp>
        <p:nvSpPr>
          <p:cNvPr id="13" name="テキスト ボックス 12">
            <a:extLst>
              <a:ext uri="{FF2B5EF4-FFF2-40B4-BE49-F238E27FC236}">
                <a16:creationId xmlns:a16="http://schemas.microsoft.com/office/drawing/2014/main" id="{44B9D0B7-6643-40D9-BE7C-9693112E6AA6}"/>
              </a:ext>
            </a:extLst>
          </p:cNvPr>
          <p:cNvSpPr txBox="1"/>
          <p:nvPr/>
        </p:nvSpPr>
        <p:spPr>
          <a:xfrm>
            <a:off x="3038475" y="549344"/>
            <a:ext cx="3346534" cy="646331"/>
          </a:xfrm>
          <a:prstGeom prst="rect">
            <a:avLst/>
          </a:prstGeom>
          <a:noFill/>
        </p:spPr>
        <p:txBody>
          <a:bodyPr wrap="square" rtlCol="0">
            <a:spAutoFit/>
          </a:bodyPr>
          <a:lstStyle/>
          <a:p>
            <a:r>
              <a:rPr kumimoji="1" lang="ja-JP" altLang="en-US" dirty="0"/>
              <a:t>記入が終わったら</a:t>
            </a:r>
            <a:endParaRPr kumimoji="1" lang="en-US" altLang="ja-JP" dirty="0"/>
          </a:p>
          <a:p>
            <a:r>
              <a:rPr kumimoji="1" lang="ja-JP" altLang="en-US" dirty="0"/>
              <a:t>消防署へ届け出ましょう。</a:t>
            </a:r>
          </a:p>
        </p:txBody>
      </p:sp>
      <p:sp>
        <p:nvSpPr>
          <p:cNvPr id="14" name="四角形: メモ 13">
            <a:extLst>
              <a:ext uri="{FF2B5EF4-FFF2-40B4-BE49-F238E27FC236}">
                <a16:creationId xmlns:a16="http://schemas.microsoft.com/office/drawing/2014/main" id="{7383A474-B7DF-4FBE-9C50-322552F567A2}"/>
              </a:ext>
            </a:extLst>
          </p:cNvPr>
          <p:cNvSpPr/>
          <p:nvPr/>
        </p:nvSpPr>
        <p:spPr>
          <a:xfrm>
            <a:off x="877813" y="1403122"/>
            <a:ext cx="1743075" cy="2099110"/>
          </a:xfrm>
          <a:prstGeom prst="foldedCorner">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防火防災管理者選任</a:t>
            </a:r>
            <a:r>
              <a:rPr kumimoji="1" lang="en-US" altLang="ja-JP" sz="1200" b="1" dirty="0"/>
              <a:t>(</a:t>
            </a:r>
            <a:r>
              <a:rPr kumimoji="1" lang="ja-JP" altLang="en-US" sz="1200" b="1" dirty="0"/>
              <a:t>解任</a:t>
            </a:r>
            <a:r>
              <a:rPr kumimoji="1" lang="en-US" altLang="ja-JP" sz="1200" b="1" dirty="0"/>
              <a:t>)</a:t>
            </a:r>
            <a:r>
              <a:rPr kumimoji="1" lang="ja-JP" altLang="en-US" sz="1200" b="1" dirty="0"/>
              <a:t>届出書</a:t>
            </a:r>
          </a:p>
        </p:txBody>
      </p:sp>
      <p:sp>
        <p:nvSpPr>
          <p:cNvPr id="17" name="十字形 16">
            <a:extLst>
              <a:ext uri="{FF2B5EF4-FFF2-40B4-BE49-F238E27FC236}">
                <a16:creationId xmlns:a16="http://schemas.microsoft.com/office/drawing/2014/main" id="{2814EB85-4395-4CA6-9B42-B0405E1E2C44}"/>
              </a:ext>
            </a:extLst>
          </p:cNvPr>
          <p:cNvSpPr/>
          <p:nvPr/>
        </p:nvSpPr>
        <p:spPr>
          <a:xfrm>
            <a:off x="3014837" y="2324608"/>
            <a:ext cx="370146" cy="369332"/>
          </a:xfrm>
          <a:prstGeom prst="plus">
            <a:avLst>
              <a:gd name="adj" fmla="val 43421"/>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D585973A-C635-41C3-B124-D21E9CBAF448}"/>
              </a:ext>
            </a:extLst>
          </p:cNvPr>
          <p:cNvGrpSpPr/>
          <p:nvPr/>
        </p:nvGrpSpPr>
        <p:grpSpPr>
          <a:xfrm>
            <a:off x="3761129" y="1403123"/>
            <a:ext cx="1743075" cy="2099110"/>
            <a:chOff x="3016582" y="2171700"/>
            <a:chExt cx="1743075" cy="2362200"/>
          </a:xfrm>
        </p:grpSpPr>
        <p:sp>
          <p:nvSpPr>
            <p:cNvPr id="16" name="四角形: メモ 15">
              <a:extLst>
                <a:ext uri="{FF2B5EF4-FFF2-40B4-BE49-F238E27FC236}">
                  <a16:creationId xmlns:a16="http://schemas.microsoft.com/office/drawing/2014/main" id="{DAA13DAA-5F7D-4186-8155-789595B3AD54}"/>
                </a:ext>
              </a:extLst>
            </p:cNvPr>
            <p:cNvSpPr/>
            <p:nvPr/>
          </p:nvSpPr>
          <p:spPr>
            <a:xfrm>
              <a:off x="3016582" y="2171700"/>
              <a:ext cx="1743075" cy="2362200"/>
            </a:xfrm>
            <a:prstGeom prst="foldedCorner">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r>
                <a:rPr kumimoji="1" lang="ja-JP" altLang="en-US" sz="1100" b="1" dirty="0"/>
                <a:t>修了証のコピー</a:t>
              </a:r>
              <a:r>
                <a:rPr kumimoji="1" lang="ja-JP" altLang="en-US" sz="1100" dirty="0"/>
                <a:t>。</a:t>
              </a:r>
              <a:endParaRPr kumimoji="1" lang="en-US" altLang="ja-JP" sz="1100" dirty="0"/>
            </a:p>
            <a:p>
              <a:pPr algn="ctr"/>
              <a:r>
                <a:rPr kumimoji="1" lang="ja-JP" altLang="en-US" sz="1100" dirty="0"/>
                <a:t>防火防災管理者は</a:t>
              </a:r>
              <a:endParaRPr kumimoji="1" lang="en-US" altLang="ja-JP" sz="1100" dirty="0"/>
            </a:p>
            <a:p>
              <a:pPr algn="ctr"/>
              <a:r>
                <a:rPr kumimoji="1" lang="ja-JP" altLang="en-US" sz="1100" dirty="0"/>
                <a:t>防火・防災それぞれ必要</a:t>
              </a:r>
            </a:p>
          </p:txBody>
        </p:sp>
        <p:sp>
          <p:nvSpPr>
            <p:cNvPr id="18" name="正方形/長方形 17">
              <a:extLst>
                <a:ext uri="{FF2B5EF4-FFF2-40B4-BE49-F238E27FC236}">
                  <a16:creationId xmlns:a16="http://schemas.microsoft.com/office/drawing/2014/main" id="{029D6E3D-622F-4E02-A4BD-8CC0F9320B73}"/>
                </a:ext>
              </a:extLst>
            </p:cNvPr>
            <p:cNvSpPr/>
            <p:nvPr/>
          </p:nvSpPr>
          <p:spPr>
            <a:xfrm>
              <a:off x="3429000" y="2355475"/>
              <a:ext cx="763331" cy="43815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修了証</a:t>
              </a:r>
            </a:p>
          </p:txBody>
        </p:sp>
        <p:sp>
          <p:nvSpPr>
            <p:cNvPr id="19" name="正方形/長方形 18">
              <a:extLst>
                <a:ext uri="{FF2B5EF4-FFF2-40B4-BE49-F238E27FC236}">
                  <a16:creationId xmlns:a16="http://schemas.microsoft.com/office/drawing/2014/main" id="{20AE8141-8681-478E-A42C-10730ACED313}"/>
                </a:ext>
              </a:extLst>
            </p:cNvPr>
            <p:cNvSpPr/>
            <p:nvPr/>
          </p:nvSpPr>
          <p:spPr>
            <a:xfrm>
              <a:off x="3429000" y="2956802"/>
              <a:ext cx="763331" cy="43815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修了証</a:t>
              </a:r>
            </a:p>
          </p:txBody>
        </p:sp>
      </p:grpSp>
      <p:sp>
        <p:nvSpPr>
          <p:cNvPr id="23" name="正方形/長方形 22">
            <a:extLst>
              <a:ext uri="{FF2B5EF4-FFF2-40B4-BE49-F238E27FC236}">
                <a16:creationId xmlns:a16="http://schemas.microsoft.com/office/drawing/2014/main" id="{5B1F2CD3-2A8A-4004-99D7-0E892E5A7CFE}"/>
              </a:ext>
            </a:extLst>
          </p:cNvPr>
          <p:cNvSpPr/>
          <p:nvPr/>
        </p:nvSpPr>
        <p:spPr>
          <a:xfrm rot="21154747">
            <a:off x="238707" y="1302423"/>
            <a:ext cx="1943100" cy="3926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a:t>基本セット</a:t>
            </a:r>
          </a:p>
        </p:txBody>
      </p:sp>
      <p:sp>
        <p:nvSpPr>
          <p:cNvPr id="27" name="四角形: メモ 26">
            <a:extLst>
              <a:ext uri="{FF2B5EF4-FFF2-40B4-BE49-F238E27FC236}">
                <a16:creationId xmlns:a16="http://schemas.microsoft.com/office/drawing/2014/main" id="{05539ABA-0339-492F-A33A-83A42CE4983A}"/>
              </a:ext>
            </a:extLst>
          </p:cNvPr>
          <p:cNvSpPr/>
          <p:nvPr/>
        </p:nvSpPr>
        <p:spPr>
          <a:xfrm>
            <a:off x="878740" y="4146322"/>
            <a:ext cx="1743075" cy="1864644"/>
          </a:xfrm>
          <a:prstGeom prst="foldedCorner">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t>防火</a:t>
            </a:r>
            <a:r>
              <a:rPr kumimoji="1" lang="en-US" altLang="ja-JP" sz="1200" b="1" dirty="0"/>
              <a:t>(</a:t>
            </a:r>
            <a:r>
              <a:rPr kumimoji="1" lang="ja-JP" altLang="en-US" sz="1200" b="1" dirty="0"/>
              <a:t>防災</a:t>
            </a:r>
            <a:r>
              <a:rPr kumimoji="1" lang="en-US" altLang="ja-JP" sz="1200" b="1" dirty="0"/>
              <a:t>)</a:t>
            </a:r>
            <a:r>
              <a:rPr kumimoji="1" lang="ja-JP" altLang="en-US" sz="1200" b="1" dirty="0"/>
              <a:t>管理業務に関する委託委任契約書</a:t>
            </a:r>
            <a:endParaRPr kumimoji="1" lang="en-US" altLang="ja-JP" sz="1200" b="1" dirty="0"/>
          </a:p>
          <a:p>
            <a:pPr algn="ctr"/>
            <a:endParaRPr kumimoji="1" lang="en-US" altLang="ja-JP" sz="1200" dirty="0"/>
          </a:p>
          <a:p>
            <a:pPr algn="ctr"/>
            <a:r>
              <a:rPr lang="ja-JP" altLang="en-US" sz="1000" dirty="0"/>
              <a:t>（防火</a:t>
            </a:r>
            <a:r>
              <a:rPr lang="en-US" altLang="ja-JP" sz="1000" dirty="0"/>
              <a:t>(</a:t>
            </a:r>
            <a:r>
              <a:rPr lang="ja-JP" altLang="en-US" sz="1000" dirty="0"/>
              <a:t>防災</a:t>
            </a:r>
            <a:r>
              <a:rPr lang="en-US" altLang="ja-JP" sz="1000" dirty="0"/>
              <a:t>)</a:t>
            </a:r>
            <a:r>
              <a:rPr lang="ja-JP" altLang="en-US" sz="1000" dirty="0"/>
              <a:t>管理者の責務を遂行するために必要な</a:t>
            </a:r>
            <a:endParaRPr lang="en-US" altLang="ja-JP" sz="1000" dirty="0"/>
          </a:p>
          <a:p>
            <a:pPr algn="ctr"/>
            <a:r>
              <a:rPr lang="ja-JP" altLang="en-US" sz="1000" dirty="0"/>
              <a:t>権限が付与されていることが確認できる書類。</a:t>
            </a:r>
            <a:endParaRPr lang="en-US" altLang="ja-JP" sz="1000" dirty="0"/>
          </a:p>
          <a:p>
            <a:pPr algn="ctr"/>
            <a:r>
              <a:rPr lang="ja-JP" altLang="en-US" sz="1000" dirty="0"/>
              <a:t>コピー可）</a:t>
            </a:r>
            <a:endParaRPr kumimoji="1" lang="ja-JP" altLang="en-US" sz="700" dirty="0"/>
          </a:p>
        </p:txBody>
      </p:sp>
      <p:sp>
        <p:nvSpPr>
          <p:cNvPr id="24" name="正方形/長方形 23">
            <a:extLst>
              <a:ext uri="{FF2B5EF4-FFF2-40B4-BE49-F238E27FC236}">
                <a16:creationId xmlns:a16="http://schemas.microsoft.com/office/drawing/2014/main" id="{3CD3147A-2D90-4B14-B250-3306F71DD836}"/>
              </a:ext>
            </a:extLst>
          </p:cNvPr>
          <p:cNvSpPr/>
          <p:nvPr/>
        </p:nvSpPr>
        <p:spPr>
          <a:xfrm rot="21154747">
            <a:off x="152739" y="3746236"/>
            <a:ext cx="2453064" cy="3926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委託選任の添付書類</a:t>
            </a:r>
          </a:p>
        </p:txBody>
      </p:sp>
      <p:sp>
        <p:nvSpPr>
          <p:cNvPr id="31" name="四角形: メモ 30">
            <a:extLst>
              <a:ext uri="{FF2B5EF4-FFF2-40B4-BE49-F238E27FC236}">
                <a16:creationId xmlns:a16="http://schemas.microsoft.com/office/drawing/2014/main" id="{96705154-C513-47BD-AF9E-9FD6D5D5B8FC}"/>
              </a:ext>
            </a:extLst>
          </p:cNvPr>
          <p:cNvSpPr/>
          <p:nvPr/>
        </p:nvSpPr>
        <p:spPr>
          <a:xfrm>
            <a:off x="3655513" y="4121028"/>
            <a:ext cx="1743075" cy="1889938"/>
          </a:xfrm>
          <a:prstGeom prst="foldedCorner">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t>防火</a:t>
            </a:r>
            <a:r>
              <a:rPr lang="en-US" altLang="ja-JP" sz="1200" b="1" dirty="0"/>
              <a:t>(</a:t>
            </a:r>
            <a:r>
              <a:rPr lang="ja-JP" altLang="en-US" sz="1200" b="1" dirty="0"/>
              <a:t>防災</a:t>
            </a:r>
            <a:r>
              <a:rPr lang="en-US" altLang="ja-JP" sz="1200" b="1" dirty="0"/>
              <a:t>)</a:t>
            </a:r>
            <a:r>
              <a:rPr lang="ja-JP" altLang="en-US" sz="1200" b="1" dirty="0"/>
              <a:t>管理上</a:t>
            </a:r>
            <a:endParaRPr lang="en-US" altLang="ja-JP" sz="1200" b="1" dirty="0"/>
          </a:p>
          <a:p>
            <a:pPr algn="ctr"/>
            <a:r>
              <a:rPr lang="ja-JP" altLang="en-US" sz="1200" b="1" dirty="0"/>
              <a:t>必要な業務の内容を</a:t>
            </a:r>
            <a:endParaRPr lang="en-US" altLang="ja-JP" sz="1200" b="1" dirty="0"/>
          </a:p>
          <a:p>
            <a:pPr algn="ctr"/>
            <a:r>
              <a:rPr lang="ja-JP" altLang="en-US" sz="1200" b="1" dirty="0"/>
              <a:t>明らかにした文書</a:t>
            </a:r>
            <a:endParaRPr kumimoji="1" lang="en-US" altLang="ja-JP" sz="1000" b="1" dirty="0"/>
          </a:p>
          <a:p>
            <a:pPr algn="ctr"/>
            <a:endParaRPr kumimoji="1" lang="en-US" altLang="ja-JP" sz="1200" dirty="0"/>
          </a:p>
          <a:p>
            <a:pPr algn="ctr"/>
            <a:r>
              <a:rPr lang="ja-JP" altLang="en-US" sz="1000" dirty="0"/>
              <a:t>（管理権原者から防火（防災）管理者に対して、文書の形で業務内容が伝達されているか確認できる書類。</a:t>
            </a:r>
            <a:endParaRPr lang="en-US" altLang="ja-JP" sz="1000" dirty="0"/>
          </a:p>
          <a:p>
            <a:pPr algn="ctr"/>
            <a:r>
              <a:rPr lang="ja-JP" altLang="en-US" sz="1000" dirty="0"/>
              <a:t>コピー可）</a:t>
            </a:r>
            <a:endParaRPr kumimoji="1" lang="ja-JP" altLang="en-US" sz="700" dirty="0"/>
          </a:p>
        </p:txBody>
      </p:sp>
      <p:sp>
        <p:nvSpPr>
          <p:cNvPr id="36" name="正方形/長方形 35">
            <a:extLst>
              <a:ext uri="{FF2B5EF4-FFF2-40B4-BE49-F238E27FC236}">
                <a16:creationId xmlns:a16="http://schemas.microsoft.com/office/drawing/2014/main" id="{1B37D9CA-C841-4D37-9F01-B1BC07BE7B3A}"/>
              </a:ext>
            </a:extLst>
          </p:cNvPr>
          <p:cNvSpPr/>
          <p:nvPr/>
        </p:nvSpPr>
        <p:spPr>
          <a:xfrm>
            <a:off x="269971" y="6698393"/>
            <a:ext cx="6353455" cy="702690"/>
          </a:xfrm>
          <a:prstGeom prst="rect">
            <a:avLst/>
          </a:prstGeom>
          <a:blipFill>
            <a:blip r:embed="rId2"/>
            <a:tile tx="0" ty="0" sx="100000" sy="100000" flip="none" algn="tl"/>
          </a:blip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chemeClr val="accent1"/>
                </a:solidFill>
              </a:rPr>
              <a:t>基本は</a:t>
            </a:r>
            <a:r>
              <a:rPr kumimoji="1" lang="en-US" altLang="ja-JP" sz="1600" b="1" dirty="0">
                <a:solidFill>
                  <a:schemeClr val="accent1"/>
                </a:solidFill>
              </a:rPr>
              <a:t>2</a:t>
            </a:r>
            <a:r>
              <a:rPr kumimoji="1" lang="ja-JP" altLang="en-US" sz="1600" b="1" dirty="0">
                <a:solidFill>
                  <a:schemeClr val="accent1"/>
                </a:solidFill>
              </a:rPr>
              <a:t>枚</a:t>
            </a:r>
            <a:r>
              <a:rPr kumimoji="1" lang="ja-JP" altLang="en-US" sz="1600" dirty="0"/>
              <a:t>、届出者の従業員以外が防火</a:t>
            </a:r>
            <a:r>
              <a:rPr kumimoji="1" lang="en-US" altLang="ja-JP" sz="1600" dirty="0"/>
              <a:t>(</a:t>
            </a:r>
            <a:r>
              <a:rPr kumimoji="1" lang="ja-JP" altLang="en-US" sz="1600" dirty="0"/>
              <a:t>防災</a:t>
            </a:r>
            <a:r>
              <a:rPr kumimoji="1" lang="en-US" altLang="ja-JP" sz="1600" dirty="0"/>
              <a:t>)</a:t>
            </a:r>
            <a:r>
              <a:rPr kumimoji="1" lang="ja-JP" altLang="en-US" sz="1600" dirty="0"/>
              <a:t>管理者になる場合</a:t>
            </a:r>
            <a:endParaRPr kumimoji="1" lang="en-US" altLang="ja-JP" sz="1600" dirty="0"/>
          </a:p>
          <a:p>
            <a:r>
              <a:rPr kumimoji="1" lang="ja-JP" altLang="en-US" sz="1600" b="1" dirty="0">
                <a:solidFill>
                  <a:schemeClr val="accent1"/>
                </a:solidFill>
              </a:rPr>
              <a:t>（委託選任のとき）には合計</a:t>
            </a:r>
            <a:r>
              <a:rPr kumimoji="1" lang="en-US" altLang="ja-JP" sz="1600" b="1" dirty="0">
                <a:solidFill>
                  <a:schemeClr val="accent1"/>
                </a:solidFill>
              </a:rPr>
              <a:t>4</a:t>
            </a:r>
            <a:r>
              <a:rPr kumimoji="1" lang="ja-JP" altLang="en-US" sz="1600" b="1" dirty="0">
                <a:solidFill>
                  <a:schemeClr val="accent1"/>
                </a:solidFill>
              </a:rPr>
              <a:t>枚</a:t>
            </a:r>
            <a:r>
              <a:rPr kumimoji="1" lang="ja-JP" altLang="en-US" sz="1600" dirty="0"/>
              <a:t>でのお届けが必要です。</a:t>
            </a:r>
          </a:p>
        </p:txBody>
      </p:sp>
      <p:sp>
        <p:nvSpPr>
          <p:cNvPr id="37" name="正方形/長方形 36">
            <a:extLst>
              <a:ext uri="{FF2B5EF4-FFF2-40B4-BE49-F238E27FC236}">
                <a16:creationId xmlns:a16="http://schemas.microsoft.com/office/drawing/2014/main" id="{F7782596-90FB-4C91-B4C5-125E5A8BDC80}"/>
              </a:ext>
            </a:extLst>
          </p:cNvPr>
          <p:cNvSpPr/>
          <p:nvPr/>
        </p:nvSpPr>
        <p:spPr>
          <a:xfrm rot="21154747">
            <a:off x="196391" y="6242697"/>
            <a:ext cx="2138858" cy="392668"/>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まとめ</a:t>
            </a:r>
          </a:p>
        </p:txBody>
      </p:sp>
      <p:sp>
        <p:nvSpPr>
          <p:cNvPr id="26" name="正方形/長方形 25">
            <a:extLst>
              <a:ext uri="{FF2B5EF4-FFF2-40B4-BE49-F238E27FC236}">
                <a16:creationId xmlns:a16="http://schemas.microsoft.com/office/drawing/2014/main" id="{F7782596-90FB-4C91-B4C5-125E5A8BDC80}"/>
              </a:ext>
            </a:extLst>
          </p:cNvPr>
          <p:cNvSpPr/>
          <p:nvPr/>
        </p:nvSpPr>
        <p:spPr>
          <a:xfrm rot="21154747">
            <a:off x="196390" y="7431010"/>
            <a:ext cx="2138858" cy="3926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注意！！</a:t>
            </a:r>
          </a:p>
        </p:txBody>
      </p:sp>
      <p:pic>
        <p:nvPicPr>
          <p:cNvPr id="2" name="図 1">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986" t="3669" r="2938" b="7630"/>
          <a:stretch/>
        </p:blipFill>
        <p:spPr>
          <a:xfrm>
            <a:off x="135428" y="8937931"/>
            <a:ext cx="2692168" cy="745611"/>
          </a:xfrm>
          <a:prstGeom prst="rect">
            <a:avLst/>
          </a:prstGeom>
        </p:spPr>
      </p:pic>
      <p:pic>
        <p:nvPicPr>
          <p:cNvPr id="12" name="図 11">
            <a:hlinkClick r:id="rId5"/>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1107" y="8833238"/>
            <a:ext cx="954995" cy="954995"/>
          </a:xfrm>
          <a:prstGeom prst="rect">
            <a:avLst/>
          </a:prstGeom>
        </p:spPr>
      </p:pic>
    </p:spTree>
    <p:extLst>
      <p:ext uri="{BB962C8B-B14F-4D97-AF65-F5344CB8AC3E}">
        <p14:creationId xmlns:p14="http://schemas.microsoft.com/office/powerpoint/2010/main" val="23313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E3EACAA-A8C3-4F33-90B3-D541AFC72D75}"/>
              </a:ext>
            </a:extLst>
          </p:cNvPr>
          <p:cNvSpPr/>
          <p:nvPr/>
        </p:nvSpPr>
        <p:spPr>
          <a:xfrm>
            <a:off x="314324" y="390526"/>
            <a:ext cx="3924301" cy="4667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防火管理者はどんなところに必要？</a:t>
            </a:r>
          </a:p>
        </p:txBody>
      </p:sp>
      <p:sp>
        <p:nvSpPr>
          <p:cNvPr id="4" name="テキスト ボックス 3">
            <a:extLst>
              <a:ext uri="{FF2B5EF4-FFF2-40B4-BE49-F238E27FC236}">
                <a16:creationId xmlns:a16="http://schemas.microsoft.com/office/drawing/2014/main" id="{8F3B2508-9634-45F4-99E4-1DB001160D38}"/>
              </a:ext>
            </a:extLst>
          </p:cNvPr>
          <p:cNvSpPr txBox="1"/>
          <p:nvPr/>
        </p:nvSpPr>
        <p:spPr>
          <a:xfrm>
            <a:off x="133350" y="65902"/>
            <a:ext cx="1428750" cy="276999"/>
          </a:xfrm>
          <a:prstGeom prst="rect">
            <a:avLst/>
          </a:prstGeom>
          <a:noFill/>
        </p:spPr>
        <p:txBody>
          <a:bodyPr wrap="square" rtlCol="0">
            <a:spAutoFit/>
          </a:bodyPr>
          <a:lstStyle/>
          <a:p>
            <a:r>
              <a:rPr kumimoji="1" lang="ja-JP" altLang="en-US" sz="1200" dirty="0"/>
              <a:t>制度説明①</a:t>
            </a:r>
          </a:p>
        </p:txBody>
      </p:sp>
      <p:sp>
        <p:nvSpPr>
          <p:cNvPr id="5" name="テキスト ボックス 4">
            <a:extLst>
              <a:ext uri="{FF2B5EF4-FFF2-40B4-BE49-F238E27FC236}">
                <a16:creationId xmlns:a16="http://schemas.microsoft.com/office/drawing/2014/main" id="{FB01FDC7-62EA-41E6-AE1B-74F0DEBC748D}"/>
              </a:ext>
            </a:extLst>
          </p:cNvPr>
          <p:cNvSpPr txBox="1"/>
          <p:nvPr/>
        </p:nvSpPr>
        <p:spPr>
          <a:xfrm>
            <a:off x="500061" y="1151246"/>
            <a:ext cx="6067426" cy="830997"/>
          </a:xfrm>
          <a:prstGeom prst="rect">
            <a:avLst/>
          </a:prstGeom>
          <a:noFill/>
        </p:spPr>
        <p:txBody>
          <a:bodyPr wrap="square" rtlCol="0">
            <a:spAutoFit/>
          </a:bodyPr>
          <a:lstStyle/>
          <a:p>
            <a:r>
              <a:rPr kumimoji="1" lang="ja-JP" altLang="en-US" sz="1200" dirty="0"/>
              <a:t>防火管理者が必要かどうかは、</a:t>
            </a:r>
            <a:endParaRPr kumimoji="1" lang="en-US" altLang="ja-JP" sz="1200" dirty="0"/>
          </a:p>
          <a:p>
            <a:r>
              <a:rPr kumimoji="1" lang="ja-JP" altLang="en-US" sz="1200" b="1" dirty="0">
                <a:solidFill>
                  <a:schemeClr val="accent1"/>
                </a:solidFill>
              </a:rPr>
              <a:t>①用途</a:t>
            </a:r>
            <a:endParaRPr kumimoji="1" lang="en-US" altLang="ja-JP" sz="1200" b="1" dirty="0">
              <a:solidFill>
                <a:schemeClr val="accent1"/>
              </a:solidFill>
            </a:endParaRPr>
          </a:p>
          <a:p>
            <a:r>
              <a:rPr kumimoji="1" lang="ja-JP" altLang="en-US" sz="1200" b="1" dirty="0">
                <a:solidFill>
                  <a:schemeClr val="accent1"/>
                </a:solidFill>
              </a:rPr>
              <a:t>②収容人員</a:t>
            </a:r>
            <a:endParaRPr kumimoji="1" lang="en-US" altLang="ja-JP" sz="1200" b="1" dirty="0">
              <a:solidFill>
                <a:schemeClr val="accent1"/>
              </a:solidFill>
            </a:endParaRPr>
          </a:p>
          <a:p>
            <a:r>
              <a:rPr kumimoji="1" lang="ja-JP" altLang="en-US" sz="1200" dirty="0"/>
              <a:t>この２つの組み合わせで判定します。</a:t>
            </a:r>
            <a:endParaRPr kumimoji="1" lang="en-US" altLang="ja-JP" sz="1200" dirty="0"/>
          </a:p>
        </p:txBody>
      </p:sp>
      <p:sp>
        <p:nvSpPr>
          <p:cNvPr id="6" name="テキスト ボックス 5">
            <a:extLst>
              <a:ext uri="{FF2B5EF4-FFF2-40B4-BE49-F238E27FC236}">
                <a16:creationId xmlns:a16="http://schemas.microsoft.com/office/drawing/2014/main" id="{93DCAAFF-9521-4730-8321-29C7A0A2A52F}"/>
              </a:ext>
            </a:extLst>
          </p:cNvPr>
          <p:cNvSpPr txBox="1"/>
          <p:nvPr/>
        </p:nvSpPr>
        <p:spPr>
          <a:xfrm>
            <a:off x="500060" y="2005787"/>
            <a:ext cx="5695951" cy="2754600"/>
          </a:xfrm>
          <a:prstGeom prst="rect">
            <a:avLst/>
          </a:prstGeom>
          <a:noFill/>
          <a:ln>
            <a:solidFill>
              <a:schemeClr val="accent1"/>
            </a:solidFill>
          </a:ln>
        </p:spPr>
        <p:txBody>
          <a:bodyPr wrap="square" rtlCol="0">
            <a:spAutoFit/>
          </a:bodyPr>
          <a:lstStyle/>
          <a:p>
            <a:r>
              <a:rPr lang="en-US" altLang="ja-JP" sz="1100" dirty="0"/>
              <a:t>1</a:t>
            </a:r>
            <a:r>
              <a:rPr lang="ja-JP" altLang="en-US" sz="1100" dirty="0"/>
              <a:t>． 老人短期入所施設、養護老人ホームなど、</a:t>
            </a:r>
            <a:r>
              <a:rPr lang="ja-JP" altLang="en-US" sz="1100" b="1" u="sng" dirty="0"/>
              <a:t>自力で避難することが困難な人が入所する社会福祉施設及びこれらの施設を含む建物</a:t>
            </a:r>
            <a:r>
              <a:rPr lang="ja-JP" altLang="en-US" sz="1100" dirty="0"/>
              <a:t>で、建物全体の収容人員が</a:t>
            </a:r>
            <a:r>
              <a:rPr lang="en-US" altLang="ja-JP" sz="1100" b="1" dirty="0">
                <a:solidFill>
                  <a:schemeClr val="accent1"/>
                </a:solidFill>
              </a:rPr>
              <a:t>10</a:t>
            </a:r>
            <a:r>
              <a:rPr lang="ja-JP" altLang="en-US" sz="1100" b="1" dirty="0">
                <a:solidFill>
                  <a:schemeClr val="accent1"/>
                </a:solidFill>
              </a:rPr>
              <a:t>人以上</a:t>
            </a:r>
            <a:r>
              <a:rPr lang="ja-JP" altLang="en-US" sz="1100" dirty="0"/>
              <a:t>のもの</a:t>
            </a:r>
            <a:endParaRPr lang="en-US" altLang="ja-JP" sz="1100" dirty="0"/>
          </a:p>
          <a:p>
            <a:r>
              <a:rPr lang="ja-JP" altLang="en-US" sz="1100" dirty="0"/>
              <a:t>　</a:t>
            </a:r>
            <a:r>
              <a:rPr lang="en-US" altLang="ja-JP" sz="1100" dirty="0">
                <a:solidFill>
                  <a:schemeClr val="accent5"/>
                </a:solidFill>
              </a:rPr>
              <a:t>【</a:t>
            </a:r>
            <a:r>
              <a:rPr lang="ja-JP" altLang="en-US" sz="1100" dirty="0">
                <a:solidFill>
                  <a:schemeClr val="accent5"/>
                </a:solidFill>
              </a:rPr>
              <a:t>令別表用途</a:t>
            </a:r>
            <a:r>
              <a:rPr lang="ja-JP" altLang="en-US" sz="1100" dirty="0">
                <a:solidFill>
                  <a:schemeClr val="accent5"/>
                </a:solidFill>
                <a:sym typeface="Wingdings" panose="05000000000000000000" pitchFamily="2" charset="2"/>
              </a:rPr>
              <a:t>：　</a:t>
            </a:r>
            <a:r>
              <a:rPr lang="en-US" altLang="ja-JP" sz="1100" dirty="0">
                <a:solidFill>
                  <a:schemeClr val="accent5"/>
                </a:solidFill>
                <a:sym typeface="Wingdings" panose="05000000000000000000" pitchFamily="2" charset="2"/>
              </a:rPr>
              <a:t>(6)</a:t>
            </a:r>
            <a:r>
              <a:rPr lang="ja-JP" altLang="en-US" sz="1100" dirty="0">
                <a:solidFill>
                  <a:schemeClr val="accent5"/>
                </a:solidFill>
                <a:sym typeface="Wingdings" panose="05000000000000000000" pitchFamily="2" charset="2"/>
              </a:rPr>
              <a:t>項ロ、またはそれを含む</a:t>
            </a:r>
            <a:r>
              <a:rPr lang="en-US" altLang="ja-JP" sz="1100" dirty="0">
                <a:solidFill>
                  <a:schemeClr val="accent5"/>
                </a:solidFill>
                <a:sym typeface="Wingdings" panose="05000000000000000000" pitchFamily="2" charset="2"/>
              </a:rPr>
              <a:t>(16)</a:t>
            </a:r>
            <a:r>
              <a:rPr lang="ja-JP" altLang="en-US" sz="1100" dirty="0">
                <a:solidFill>
                  <a:schemeClr val="accent5"/>
                </a:solidFill>
                <a:sym typeface="Wingdings" panose="05000000000000000000" pitchFamily="2" charset="2"/>
              </a:rPr>
              <a:t>項イ　</a:t>
            </a:r>
            <a:r>
              <a:rPr lang="en-US" altLang="ja-JP" sz="1100" dirty="0">
                <a:solidFill>
                  <a:schemeClr val="accent5"/>
                </a:solidFill>
              </a:rPr>
              <a:t>】</a:t>
            </a:r>
          </a:p>
          <a:p>
            <a:endParaRPr lang="en-US" altLang="ja-JP" sz="1100" dirty="0"/>
          </a:p>
          <a:p>
            <a:r>
              <a:rPr lang="en-US" altLang="ja-JP" sz="1100" dirty="0"/>
              <a:t>2</a:t>
            </a:r>
            <a:r>
              <a:rPr lang="ja-JP" altLang="en-US" sz="1100" dirty="0"/>
              <a:t>．映画館、遊技場、飲食店、物品販売店舗、ホテル、病院、地下街など、</a:t>
            </a:r>
            <a:r>
              <a:rPr lang="ja-JP" altLang="en-US" sz="1100" b="1" u="sng" dirty="0"/>
              <a:t>不特定多数の人が出入りする建物</a:t>
            </a:r>
            <a:r>
              <a:rPr lang="ja-JP" altLang="en-US" sz="1100" dirty="0"/>
              <a:t>で、建物全体の収容人員が</a:t>
            </a:r>
            <a:r>
              <a:rPr lang="en-US" altLang="ja-JP" sz="1100" b="1" dirty="0">
                <a:solidFill>
                  <a:schemeClr val="accent1"/>
                </a:solidFill>
              </a:rPr>
              <a:t>30</a:t>
            </a:r>
            <a:r>
              <a:rPr lang="ja-JP" altLang="en-US" sz="1100" b="1" dirty="0">
                <a:solidFill>
                  <a:schemeClr val="accent1"/>
                </a:solidFill>
              </a:rPr>
              <a:t>人以上</a:t>
            </a:r>
            <a:r>
              <a:rPr lang="ja-JP" altLang="en-US" sz="1100" dirty="0"/>
              <a:t>のもの</a:t>
            </a:r>
            <a:endParaRPr lang="en-US" altLang="ja-JP" sz="1100" dirty="0"/>
          </a:p>
          <a:p>
            <a:r>
              <a:rPr lang="ja-JP" altLang="en-US" sz="1100" dirty="0">
                <a:solidFill>
                  <a:schemeClr val="accent5"/>
                </a:solidFill>
              </a:rPr>
              <a:t>　</a:t>
            </a:r>
            <a:r>
              <a:rPr lang="en-US" altLang="ja-JP" sz="1100" dirty="0">
                <a:solidFill>
                  <a:schemeClr val="accent5"/>
                </a:solidFill>
              </a:rPr>
              <a:t>【</a:t>
            </a:r>
            <a:r>
              <a:rPr lang="ja-JP" altLang="en-US" sz="1100" dirty="0">
                <a:solidFill>
                  <a:schemeClr val="accent5"/>
                </a:solidFill>
              </a:rPr>
              <a:t>令別表用途</a:t>
            </a:r>
            <a:r>
              <a:rPr lang="ja-JP" altLang="en-US" sz="1100" dirty="0">
                <a:solidFill>
                  <a:schemeClr val="accent5"/>
                </a:solidFill>
                <a:sym typeface="Wingdings" panose="05000000000000000000" pitchFamily="2" charset="2"/>
              </a:rPr>
              <a:t>：</a:t>
            </a:r>
            <a:r>
              <a:rPr lang="en-US" altLang="ja-JP" sz="1100" dirty="0">
                <a:solidFill>
                  <a:schemeClr val="accent5"/>
                </a:solidFill>
                <a:sym typeface="Wingdings" panose="05000000000000000000" pitchFamily="2" charset="2"/>
              </a:rPr>
              <a:t>(1)</a:t>
            </a:r>
            <a:r>
              <a:rPr lang="ja-JP" altLang="en-US" sz="1100" dirty="0">
                <a:solidFill>
                  <a:schemeClr val="accent5"/>
                </a:solidFill>
                <a:sym typeface="Wingdings" panose="05000000000000000000" pitchFamily="2" charset="2"/>
              </a:rPr>
              <a:t>～</a:t>
            </a:r>
            <a:r>
              <a:rPr lang="en-US" altLang="ja-JP" sz="1100" dirty="0">
                <a:solidFill>
                  <a:schemeClr val="accent5"/>
                </a:solidFill>
                <a:sym typeface="Wingdings" panose="05000000000000000000" pitchFamily="2" charset="2"/>
              </a:rPr>
              <a:t>(4)</a:t>
            </a:r>
            <a:r>
              <a:rPr lang="ja-JP" altLang="en-US" sz="1100" dirty="0">
                <a:solidFill>
                  <a:schemeClr val="accent5"/>
                </a:solidFill>
                <a:sym typeface="Wingdings" panose="05000000000000000000" pitchFamily="2" charset="2"/>
              </a:rPr>
              <a:t>項、</a:t>
            </a:r>
            <a:r>
              <a:rPr lang="en-US" altLang="ja-JP" sz="1100" dirty="0">
                <a:solidFill>
                  <a:schemeClr val="accent5"/>
                </a:solidFill>
                <a:sym typeface="Wingdings" panose="05000000000000000000" pitchFamily="2" charset="2"/>
              </a:rPr>
              <a:t>(5)</a:t>
            </a:r>
            <a:r>
              <a:rPr lang="ja-JP" altLang="en-US" sz="1100" dirty="0">
                <a:solidFill>
                  <a:schemeClr val="accent5"/>
                </a:solidFill>
                <a:sym typeface="Wingdings" panose="05000000000000000000" pitchFamily="2" charset="2"/>
              </a:rPr>
              <a:t>項イ、</a:t>
            </a:r>
            <a:r>
              <a:rPr lang="en-US" altLang="ja-JP" sz="1100" dirty="0">
                <a:solidFill>
                  <a:schemeClr val="accent5"/>
                </a:solidFill>
                <a:sym typeface="Wingdings" panose="05000000000000000000" pitchFamily="2" charset="2"/>
              </a:rPr>
              <a:t>(16)</a:t>
            </a:r>
            <a:r>
              <a:rPr lang="ja-JP" altLang="en-US" sz="1100" dirty="0">
                <a:solidFill>
                  <a:schemeClr val="accent5"/>
                </a:solidFill>
                <a:sym typeface="Wingdings" panose="05000000000000000000" pitchFamily="2" charset="2"/>
              </a:rPr>
              <a:t>項イ、</a:t>
            </a:r>
            <a:r>
              <a:rPr lang="en-US" altLang="ja-JP" sz="1100" dirty="0">
                <a:solidFill>
                  <a:schemeClr val="accent5"/>
                </a:solidFill>
                <a:sym typeface="Wingdings" panose="05000000000000000000" pitchFamily="2" charset="2"/>
              </a:rPr>
              <a:t>(16</a:t>
            </a:r>
            <a:r>
              <a:rPr lang="ja-JP" altLang="en-US" sz="1100" dirty="0">
                <a:solidFill>
                  <a:schemeClr val="accent5"/>
                </a:solidFill>
                <a:sym typeface="Wingdings" panose="05000000000000000000" pitchFamily="2" charset="2"/>
              </a:rPr>
              <a:t>の</a:t>
            </a:r>
            <a:r>
              <a:rPr lang="en-US" altLang="ja-JP" sz="1100" dirty="0">
                <a:solidFill>
                  <a:schemeClr val="accent5"/>
                </a:solidFill>
                <a:sym typeface="Wingdings" panose="05000000000000000000" pitchFamily="2" charset="2"/>
              </a:rPr>
              <a:t>2)</a:t>
            </a:r>
            <a:r>
              <a:rPr lang="ja-JP" altLang="en-US" sz="1100" dirty="0">
                <a:solidFill>
                  <a:schemeClr val="accent5"/>
                </a:solidFill>
                <a:sym typeface="Wingdings" panose="05000000000000000000" pitchFamily="2" charset="2"/>
              </a:rPr>
              <a:t>項、</a:t>
            </a:r>
            <a:r>
              <a:rPr lang="en-US" altLang="ja-JP" sz="1100" dirty="0">
                <a:solidFill>
                  <a:schemeClr val="accent5"/>
                </a:solidFill>
                <a:sym typeface="Wingdings" panose="05000000000000000000" pitchFamily="2" charset="2"/>
              </a:rPr>
              <a:t>(16</a:t>
            </a:r>
            <a:r>
              <a:rPr lang="ja-JP" altLang="en-US" sz="1100" dirty="0">
                <a:solidFill>
                  <a:schemeClr val="accent5"/>
                </a:solidFill>
                <a:sym typeface="Wingdings" panose="05000000000000000000" pitchFamily="2" charset="2"/>
              </a:rPr>
              <a:t>の</a:t>
            </a:r>
            <a:r>
              <a:rPr lang="en-US" altLang="ja-JP" sz="1100" dirty="0">
                <a:solidFill>
                  <a:schemeClr val="accent5"/>
                </a:solidFill>
                <a:sym typeface="Wingdings" panose="05000000000000000000" pitchFamily="2" charset="2"/>
              </a:rPr>
              <a:t>3)</a:t>
            </a:r>
            <a:r>
              <a:rPr lang="ja-JP" altLang="en-US" sz="1100" dirty="0">
                <a:solidFill>
                  <a:schemeClr val="accent5"/>
                </a:solidFill>
                <a:sym typeface="Wingdings" panose="05000000000000000000" pitchFamily="2" charset="2"/>
              </a:rPr>
              <a:t>項　</a:t>
            </a:r>
            <a:r>
              <a:rPr lang="en-US" altLang="ja-JP" sz="1100" dirty="0">
                <a:solidFill>
                  <a:schemeClr val="accent5"/>
                </a:solidFill>
              </a:rPr>
              <a:t>】</a:t>
            </a:r>
          </a:p>
          <a:p>
            <a:endParaRPr lang="en-US" altLang="ja-JP" sz="1100" dirty="0"/>
          </a:p>
          <a:p>
            <a:endParaRPr lang="en-US" altLang="ja-JP" sz="800" dirty="0"/>
          </a:p>
          <a:p>
            <a:r>
              <a:rPr lang="en-US" altLang="ja-JP" sz="1100" dirty="0"/>
              <a:t>3</a:t>
            </a:r>
            <a:r>
              <a:rPr lang="ja-JP" altLang="en-US" sz="1100" dirty="0"/>
              <a:t>．共同住宅、学校、工場、事務所などの建物で、建物全体の収容人員が</a:t>
            </a:r>
            <a:r>
              <a:rPr lang="en-US" altLang="ja-JP" sz="1100" b="1" dirty="0">
                <a:solidFill>
                  <a:schemeClr val="accent1"/>
                </a:solidFill>
              </a:rPr>
              <a:t>50</a:t>
            </a:r>
            <a:r>
              <a:rPr lang="ja-JP" altLang="en-US" sz="1100" b="1" dirty="0">
                <a:solidFill>
                  <a:schemeClr val="accent1"/>
                </a:solidFill>
              </a:rPr>
              <a:t>人以上</a:t>
            </a:r>
            <a:r>
              <a:rPr lang="ja-JP" altLang="en-US" sz="1100" dirty="0"/>
              <a:t>のもの</a:t>
            </a:r>
            <a:endParaRPr lang="en-US" altLang="ja-JP" sz="1100" dirty="0"/>
          </a:p>
          <a:p>
            <a:r>
              <a:rPr lang="ja-JP" altLang="en-US" sz="1100" dirty="0"/>
              <a:t>　</a:t>
            </a:r>
            <a:r>
              <a:rPr lang="en-US" altLang="ja-JP" sz="1100" dirty="0">
                <a:solidFill>
                  <a:schemeClr val="accent5"/>
                </a:solidFill>
              </a:rPr>
              <a:t>【</a:t>
            </a:r>
            <a:r>
              <a:rPr lang="ja-JP" altLang="en-US" sz="1100" dirty="0">
                <a:solidFill>
                  <a:schemeClr val="accent5"/>
                </a:solidFill>
              </a:rPr>
              <a:t>令別表用途</a:t>
            </a:r>
            <a:r>
              <a:rPr lang="ja-JP" altLang="en-US" sz="1100" dirty="0">
                <a:solidFill>
                  <a:schemeClr val="accent5"/>
                </a:solidFill>
                <a:sym typeface="Wingdings" panose="05000000000000000000" pitchFamily="2" charset="2"/>
              </a:rPr>
              <a:t>：</a:t>
            </a:r>
            <a:r>
              <a:rPr lang="ja-JP" altLang="en-US" sz="1100" dirty="0">
                <a:solidFill>
                  <a:schemeClr val="accent5"/>
                </a:solidFill>
              </a:rPr>
              <a:t>上記以外のもの</a:t>
            </a:r>
            <a:r>
              <a:rPr lang="en-US" altLang="ja-JP" sz="1100" dirty="0">
                <a:solidFill>
                  <a:schemeClr val="accent5"/>
                </a:solidFill>
              </a:rPr>
              <a:t>】</a:t>
            </a:r>
          </a:p>
          <a:p>
            <a:endParaRPr lang="en-US" altLang="ja-JP" sz="1100" dirty="0"/>
          </a:p>
          <a:p>
            <a:r>
              <a:rPr lang="en-US" altLang="ja-JP" sz="1100" dirty="0"/>
              <a:t>4</a:t>
            </a:r>
            <a:r>
              <a:rPr lang="ja-JP" altLang="en-US" sz="1100" dirty="0"/>
              <a:t>．一定規模以上の新築工事中の建物で、収容人員が</a:t>
            </a:r>
            <a:r>
              <a:rPr lang="en-US" altLang="ja-JP" sz="1100" b="1" dirty="0">
                <a:solidFill>
                  <a:schemeClr val="accent1"/>
                </a:solidFill>
              </a:rPr>
              <a:t>50</a:t>
            </a:r>
            <a:r>
              <a:rPr lang="ja-JP" altLang="en-US" sz="1100" b="1" dirty="0">
                <a:solidFill>
                  <a:schemeClr val="accent1"/>
                </a:solidFill>
              </a:rPr>
              <a:t>人以上</a:t>
            </a:r>
            <a:r>
              <a:rPr lang="ja-JP" altLang="en-US" sz="1100" dirty="0"/>
              <a:t>のもの</a:t>
            </a:r>
            <a:endParaRPr lang="en-US" altLang="ja-JP" sz="1100" dirty="0"/>
          </a:p>
          <a:p>
            <a:endParaRPr lang="en-US" altLang="ja-JP" sz="1100" dirty="0"/>
          </a:p>
          <a:p>
            <a:r>
              <a:rPr lang="en-US" altLang="ja-JP" sz="1100" dirty="0"/>
              <a:t>5</a:t>
            </a:r>
            <a:r>
              <a:rPr lang="ja-JP" altLang="en-US" sz="1100" dirty="0"/>
              <a:t>． 一定規模以上の建造中の旅客船で、収容人員が</a:t>
            </a:r>
            <a:r>
              <a:rPr lang="en-US" altLang="ja-JP" sz="1100" b="1" dirty="0">
                <a:solidFill>
                  <a:schemeClr val="accent1"/>
                </a:solidFill>
              </a:rPr>
              <a:t>50</a:t>
            </a:r>
            <a:r>
              <a:rPr lang="ja-JP" altLang="en-US" sz="1100" b="1" dirty="0">
                <a:solidFill>
                  <a:schemeClr val="accent1"/>
                </a:solidFill>
              </a:rPr>
              <a:t>人以上</a:t>
            </a:r>
            <a:r>
              <a:rPr lang="ja-JP" altLang="en-US" sz="1100" dirty="0"/>
              <a:t>のもの</a:t>
            </a:r>
            <a:endParaRPr kumimoji="1" lang="ja-JP" altLang="en-US" sz="1100" dirty="0"/>
          </a:p>
        </p:txBody>
      </p:sp>
      <p:sp>
        <p:nvSpPr>
          <p:cNvPr id="8" name="テキスト ボックス 7">
            <a:extLst>
              <a:ext uri="{FF2B5EF4-FFF2-40B4-BE49-F238E27FC236}">
                <a16:creationId xmlns:a16="http://schemas.microsoft.com/office/drawing/2014/main" id="{6A71C38C-06C7-4ECE-85C7-798C438576A5}"/>
              </a:ext>
            </a:extLst>
          </p:cNvPr>
          <p:cNvSpPr txBox="1"/>
          <p:nvPr/>
        </p:nvSpPr>
        <p:spPr>
          <a:xfrm>
            <a:off x="395287" y="4765268"/>
            <a:ext cx="6067426" cy="461665"/>
          </a:xfrm>
          <a:prstGeom prst="rect">
            <a:avLst/>
          </a:prstGeom>
          <a:noFill/>
        </p:spPr>
        <p:txBody>
          <a:bodyPr wrap="square" rtlCol="0">
            <a:spAutoFit/>
          </a:bodyPr>
          <a:lstStyle/>
          <a:p>
            <a:r>
              <a:rPr kumimoji="1" lang="ja-JP" altLang="en-US" sz="1200" dirty="0"/>
              <a:t>要否判定のポイントは、用途も収容人員も、</a:t>
            </a:r>
            <a:r>
              <a:rPr kumimoji="1" lang="ja-JP" altLang="en-US" sz="1200" b="1" dirty="0">
                <a:solidFill>
                  <a:schemeClr val="accent1"/>
                </a:solidFill>
              </a:rPr>
              <a:t>建物全体で考える</a:t>
            </a:r>
            <a:r>
              <a:rPr kumimoji="1" lang="ja-JP" altLang="en-US" sz="1200" dirty="0"/>
              <a:t>ことです。</a:t>
            </a:r>
            <a:endParaRPr kumimoji="1" lang="en-US" altLang="ja-JP" sz="1200" dirty="0"/>
          </a:p>
          <a:p>
            <a:r>
              <a:rPr kumimoji="1" lang="ja-JP" altLang="en-US" sz="1200" dirty="0"/>
              <a:t>また同一敷地内に同一管理権原の建物が複数ある場合はそれらも</a:t>
            </a:r>
            <a:r>
              <a:rPr kumimoji="1" lang="ja-JP" altLang="en-US" sz="1200" b="1" dirty="0">
                <a:solidFill>
                  <a:schemeClr val="accent1"/>
                </a:solidFill>
              </a:rPr>
              <a:t>合算</a:t>
            </a:r>
            <a:r>
              <a:rPr kumimoji="1" lang="ja-JP" altLang="en-US" sz="1200" dirty="0"/>
              <a:t>します。</a:t>
            </a:r>
            <a:endParaRPr kumimoji="1" lang="en-US" altLang="ja-JP" sz="1200" dirty="0"/>
          </a:p>
        </p:txBody>
      </p:sp>
      <p:graphicFrame>
        <p:nvGraphicFramePr>
          <p:cNvPr id="9" name="表 9">
            <a:extLst>
              <a:ext uri="{FF2B5EF4-FFF2-40B4-BE49-F238E27FC236}">
                <a16:creationId xmlns:a16="http://schemas.microsoft.com/office/drawing/2014/main" id="{406797E4-25C6-4EA3-A8A5-07CC3D9DCDE6}"/>
              </a:ext>
            </a:extLst>
          </p:cNvPr>
          <p:cNvGraphicFramePr>
            <a:graphicFrameLocks noGrp="1"/>
          </p:cNvGraphicFramePr>
          <p:nvPr>
            <p:extLst>
              <p:ext uri="{D42A27DB-BD31-4B8C-83A1-F6EECF244321}">
                <p14:modId xmlns:p14="http://schemas.microsoft.com/office/powerpoint/2010/main" val="234943037"/>
              </p:ext>
            </p:extLst>
          </p:nvPr>
        </p:nvGraphicFramePr>
        <p:xfrm>
          <a:off x="566736" y="5497234"/>
          <a:ext cx="2324100" cy="1713191"/>
        </p:xfrm>
        <a:graphic>
          <a:graphicData uri="http://schemas.openxmlformats.org/drawingml/2006/table">
            <a:tbl>
              <a:tblPr firstRow="1" bandRow="1">
                <a:tableStyleId>{5C22544A-7EE6-4342-B048-85BDC9FD1C3A}</a:tableStyleId>
              </a:tblPr>
              <a:tblGrid>
                <a:gridCol w="343932">
                  <a:extLst>
                    <a:ext uri="{9D8B030D-6E8A-4147-A177-3AD203B41FA5}">
                      <a16:colId xmlns:a16="http://schemas.microsoft.com/office/drawing/2014/main" val="3377882220"/>
                    </a:ext>
                  </a:extLst>
                </a:gridCol>
                <a:gridCol w="1980168">
                  <a:extLst>
                    <a:ext uri="{9D8B030D-6E8A-4147-A177-3AD203B41FA5}">
                      <a16:colId xmlns:a16="http://schemas.microsoft.com/office/drawing/2014/main" val="3077245565"/>
                    </a:ext>
                  </a:extLst>
                </a:gridCol>
              </a:tblGrid>
              <a:tr h="469683">
                <a:tc rowSpan="4">
                  <a:txBody>
                    <a:bodyPr/>
                    <a:lstStyle/>
                    <a:p>
                      <a:r>
                        <a:rPr kumimoji="1" lang="ja-JP" altLang="en-US" dirty="0"/>
                        <a:t>共用部　　収容人員</a:t>
                      </a:r>
                      <a:r>
                        <a:rPr kumimoji="1" lang="en-US" altLang="ja-JP" dirty="0"/>
                        <a:t>0</a:t>
                      </a:r>
                      <a:r>
                        <a:rPr kumimoji="1" lang="ja-JP" altLang="en-US" dirty="0"/>
                        <a:t>人</a:t>
                      </a:r>
                    </a:p>
                  </a:txBody>
                  <a:tcPr vert="eaVert"/>
                </a:tc>
                <a:tc>
                  <a:txBody>
                    <a:bodyPr/>
                    <a:lstStyle/>
                    <a:p>
                      <a:r>
                        <a:rPr kumimoji="1" lang="ja-JP" altLang="en-US" dirty="0"/>
                        <a:t>Ａ飲食店　収容人員</a:t>
                      </a:r>
                      <a:r>
                        <a:rPr kumimoji="1" lang="en-US" altLang="ja-JP" dirty="0"/>
                        <a:t>10</a:t>
                      </a:r>
                      <a:r>
                        <a:rPr kumimoji="1" lang="ja-JP" altLang="en-US" dirty="0"/>
                        <a:t>人</a:t>
                      </a:r>
                    </a:p>
                  </a:txBody>
                  <a:tcPr>
                    <a:solidFill>
                      <a:schemeClr val="accent4">
                        <a:lumMod val="60000"/>
                        <a:lumOff val="40000"/>
                      </a:schemeClr>
                    </a:solidFill>
                  </a:tcPr>
                </a:tc>
                <a:extLst>
                  <a:ext uri="{0D108BD9-81ED-4DB2-BD59-A6C34878D82A}">
                    <a16:rowId xmlns:a16="http://schemas.microsoft.com/office/drawing/2014/main" val="973302707"/>
                  </a:ext>
                </a:extLst>
              </a:tr>
              <a:tr h="407858">
                <a:tc vMerge="1">
                  <a:txBody>
                    <a:bodyPr/>
                    <a:lstStyle/>
                    <a:p>
                      <a:endParaRPr kumimoji="1" lang="ja-JP" altLang="en-US" dirty="0"/>
                    </a:p>
                  </a:txBody>
                  <a:tcPr/>
                </a:tc>
                <a:tc>
                  <a:txBody>
                    <a:bodyPr/>
                    <a:lstStyle/>
                    <a:p>
                      <a:r>
                        <a:rPr kumimoji="1" lang="ja-JP" altLang="en-US" dirty="0"/>
                        <a:t>Ｂ物販店　収容人員　</a:t>
                      </a:r>
                      <a:r>
                        <a:rPr kumimoji="1" lang="en-US" altLang="ja-JP" dirty="0"/>
                        <a:t>10</a:t>
                      </a:r>
                      <a:r>
                        <a:rPr kumimoji="1" lang="ja-JP" altLang="en-US" dirty="0"/>
                        <a:t>人</a:t>
                      </a:r>
                    </a:p>
                  </a:txBody>
                  <a:tcPr>
                    <a:solidFill>
                      <a:srgbClr val="92D050"/>
                    </a:solidFill>
                  </a:tcPr>
                </a:tc>
                <a:extLst>
                  <a:ext uri="{0D108BD9-81ED-4DB2-BD59-A6C34878D82A}">
                    <a16:rowId xmlns:a16="http://schemas.microsoft.com/office/drawing/2014/main" val="2539883523"/>
                  </a:ext>
                </a:extLst>
              </a:tr>
              <a:tr h="441505">
                <a:tc vMerge="1">
                  <a:txBody>
                    <a:bodyPr/>
                    <a:lstStyle/>
                    <a:p>
                      <a:endParaRPr kumimoji="1" lang="ja-JP" altLang="en-US" dirty="0"/>
                    </a:p>
                  </a:txBody>
                  <a:tcPr/>
                </a:tc>
                <a:tc>
                  <a:txBody>
                    <a:bodyPr/>
                    <a:lstStyle/>
                    <a:p>
                      <a:r>
                        <a:rPr kumimoji="1" lang="ja-JP" altLang="en-US" dirty="0"/>
                        <a:t>Ｃ診療所　収容人員　</a:t>
                      </a:r>
                      <a:r>
                        <a:rPr kumimoji="1" lang="en-US" altLang="ja-JP" dirty="0"/>
                        <a:t>10</a:t>
                      </a:r>
                      <a:r>
                        <a:rPr kumimoji="1" lang="ja-JP" altLang="en-US" dirty="0"/>
                        <a:t>人</a:t>
                      </a:r>
                    </a:p>
                  </a:txBody>
                  <a:tcPr/>
                </a:tc>
                <a:extLst>
                  <a:ext uri="{0D108BD9-81ED-4DB2-BD59-A6C34878D82A}">
                    <a16:rowId xmlns:a16="http://schemas.microsoft.com/office/drawing/2014/main" val="106481147"/>
                  </a:ext>
                </a:extLst>
              </a:tr>
              <a:tr h="394145">
                <a:tc vMerge="1">
                  <a:txBody>
                    <a:bodyPr/>
                    <a:lstStyle/>
                    <a:p>
                      <a:endParaRPr kumimoji="1" lang="ja-JP" altLang="en-US" dirty="0"/>
                    </a:p>
                  </a:txBody>
                  <a:tcPr/>
                </a:tc>
                <a:tc>
                  <a:txBody>
                    <a:bodyPr/>
                    <a:lstStyle/>
                    <a:p>
                      <a:r>
                        <a:rPr kumimoji="1" lang="ja-JP" altLang="en-US" dirty="0"/>
                        <a:t>Ｄ飲食店　収容人員　</a:t>
                      </a:r>
                      <a:r>
                        <a:rPr kumimoji="1" lang="en-US" altLang="ja-JP" dirty="0"/>
                        <a:t>15</a:t>
                      </a:r>
                      <a:r>
                        <a:rPr kumimoji="1" lang="ja-JP" altLang="en-US" dirty="0"/>
                        <a:t>人</a:t>
                      </a:r>
                    </a:p>
                  </a:txBody>
                  <a:tcPr/>
                </a:tc>
                <a:extLst>
                  <a:ext uri="{0D108BD9-81ED-4DB2-BD59-A6C34878D82A}">
                    <a16:rowId xmlns:a16="http://schemas.microsoft.com/office/drawing/2014/main" val="3149717710"/>
                  </a:ext>
                </a:extLst>
              </a:tr>
            </a:tbl>
          </a:graphicData>
        </a:graphic>
      </p:graphicFrame>
      <p:sp>
        <p:nvSpPr>
          <p:cNvPr id="11" name="テキスト ボックス 10">
            <a:extLst>
              <a:ext uri="{FF2B5EF4-FFF2-40B4-BE49-F238E27FC236}">
                <a16:creationId xmlns:a16="http://schemas.microsoft.com/office/drawing/2014/main" id="{7ECF67FB-04F0-43FC-B919-51EB94DD647D}"/>
              </a:ext>
            </a:extLst>
          </p:cNvPr>
          <p:cNvSpPr txBox="1"/>
          <p:nvPr/>
        </p:nvSpPr>
        <p:spPr>
          <a:xfrm>
            <a:off x="2924177" y="5476666"/>
            <a:ext cx="3538536" cy="1754326"/>
          </a:xfrm>
          <a:prstGeom prst="rect">
            <a:avLst/>
          </a:prstGeom>
          <a:noFill/>
        </p:spPr>
        <p:txBody>
          <a:bodyPr wrap="square" rtlCol="0">
            <a:spAutoFit/>
          </a:bodyPr>
          <a:lstStyle/>
          <a:p>
            <a:r>
              <a:rPr kumimoji="1" lang="ja-JP" altLang="en-US" sz="1200" dirty="0"/>
              <a:t>左のようなビルでは、建物全体の用途は</a:t>
            </a:r>
            <a:r>
              <a:rPr kumimoji="1" lang="en-US" altLang="ja-JP" sz="1200" dirty="0"/>
              <a:t>(16)</a:t>
            </a:r>
            <a:r>
              <a:rPr kumimoji="1" lang="ja-JP" altLang="en-US" sz="1200" dirty="0"/>
              <a:t>項イ、収容人員は全体で</a:t>
            </a:r>
            <a:r>
              <a:rPr kumimoji="1" lang="en-US" altLang="ja-JP" sz="1200" dirty="0"/>
              <a:t>45</a:t>
            </a:r>
            <a:r>
              <a:rPr kumimoji="1" lang="ja-JP" altLang="en-US" sz="1200" dirty="0"/>
              <a:t>人で上記の２に該当し、防火管理が必要な建物となり、</a:t>
            </a:r>
            <a:r>
              <a:rPr kumimoji="1" lang="ja-JP" altLang="en-US" sz="1200" b="1" dirty="0">
                <a:solidFill>
                  <a:schemeClr val="accent1"/>
                </a:solidFill>
              </a:rPr>
              <a:t>全ての部分に防火管理者が必要</a:t>
            </a:r>
            <a:r>
              <a:rPr kumimoji="1" lang="ja-JP" altLang="en-US" sz="1200" dirty="0"/>
              <a:t>です。</a:t>
            </a:r>
            <a:endParaRPr kumimoji="1" lang="en-US" altLang="ja-JP" sz="1200" dirty="0"/>
          </a:p>
          <a:p>
            <a:r>
              <a:rPr kumimoji="1" lang="ja-JP" altLang="en-US" sz="1200" dirty="0"/>
              <a:t>管理権原が例えばＡ～Ｄのテナントそれぞれと共用部、合計</a:t>
            </a:r>
            <a:r>
              <a:rPr kumimoji="1" lang="en-US" altLang="ja-JP" sz="1200" dirty="0"/>
              <a:t>5</a:t>
            </a:r>
            <a:r>
              <a:rPr kumimoji="1" lang="ja-JP" altLang="en-US" sz="1200" dirty="0"/>
              <a:t>つに分かれている場合は、原則</a:t>
            </a:r>
            <a:r>
              <a:rPr kumimoji="1" lang="en-US" altLang="ja-JP" sz="1200" dirty="0"/>
              <a:t>5</a:t>
            </a:r>
            <a:r>
              <a:rPr kumimoji="1" lang="ja-JP" altLang="en-US" sz="1200" dirty="0"/>
              <a:t>人の防火管理者が必要になります。</a:t>
            </a:r>
            <a:endParaRPr kumimoji="1" lang="en-US" altLang="ja-JP" sz="1200" dirty="0"/>
          </a:p>
          <a:p>
            <a:r>
              <a:rPr kumimoji="1" lang="ja-JP" altLang="en-US" sz="1200" b="1" dirty="0">
                <a:solidFill>
                  <a:schemeClr val="accent1"/>
                </a:solidFill>
              </a:rPr>
              <a:t>収容人員が</a:t>
            </a:r>
            <a:r>
              <a:rPr kumimoji="1" lang="en-US" altLang="ja-JP" sz="1200" b="1" dirty="0">
                <a:solidFill>
                  <a:schemeClr val="accent1"/>
                </a:solidFill>
              </a:rPr>
              <a:t>0</a:t>
            </a:r>
            <a:r>
              <a:rPr kumimoji="1" lang="ja-JP" altLang="en-US" sz="1200" b="1" dirty="0">
                <a:solidFill>
                  <a:schemeClr val="accent1"/>
                </a:solidFill>
              </a:rPr>
              <a:t>人の共用部にも防火管理者が必要</a:t>
            </a:r>
            <a:r>
              <a:rPr kumimoji="1" lang="ja-JP" altLang="en-US" sz="1200" dirty="0"/>
              <a:t>となりますので注意してください。</a:t>
            </a:r>
          </a:p>
        </p:txBody>
      </p:sp>
      <p:sp>
        <p:nvSpPr>
          <p:cNvPr id="12" name="四角形: 角を丸くする 11">
            <a:extLst>
              <a:ext uri="{FF2B5EF4-FFF2-40B4-BE49-F238E27FC236}">
                <a16:creationId xmlns:a16="http://schemas.microsoft.com/office/drawing/2014/main" id="{22D3BA38-C7FA-426E-944C-8AF2801FC2F5}"/>
              </a:ext>
            </a:extLst>
          </p:cNvPr>
          <p:cNvSpPr/>
          <p:nvPr/>
        </p:nvSpPr>
        <p:spPr>
          <a:xfrm>
            <a:off x="466720" y="7404971"/>
            <a:ext cx="2324100" cy="171319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p:txBody>
      </p:sp>
      <p:sp>
        <p:nvSpPr>
          <p:cNvPr id="13" name="正方形/長方形 12">
            <a:extLst>
              <a:ext uri="{FF2B5EF4-FFF2-40B4-BE49-F238E27FC236}">
                <a16:creationId xmlns:a16="http://schemas.microsoft.com/office/drawing/2014/main" id="{81CE63F0-F69A-4DB9-8590-7D82D42B4FFF}"/>
              </a:ext>
            </a:extLst>
          </p:cNvPr>
          <p:cNvSpPr/>
          <p:nvPr/>
        </p:nvSpPr>
        <p:spPr>
          <a:xfrm>
            <a:off x="723900" y="7552491"/>
            <a:ext cx="838200" cy="120226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t>Ａ社</a:t>
            </a:r>
            <a:endParaRPr kumimoji="1" lang="en-US" altLang="ja-JP" sz="1100" dirty="0"/>
          </a:p>
          <a:p>
            <a:pPr algn="ctr"/>
            <a:r>
              <a:rPr kumimoji="1" lang="ja-JP" altLang="en-US" sz="1100" dirty="0"/>
              <a:t>事務所（本館）</a:t>
            </a:r>
            <a:endParaRPr kumimoji="1" lang="en-US" altLang="ja-JP" sz="1100" dirty="0"/>
          </a:p>
          <a:p>
            <a:pPr algn="ctr"/>
            <a:r>
              <a:rPr kumimoji="1" lang="en-US" altLang="ja-JP" sz="1100" dirty="0"/>
              <a:t>40</a:t>
            </a:r>
            <a:r>
              <a:rPr kumimoji="1" lang="ja-JP" altLang="en-US" sz="1100" dirty="0"/>
              <a:t>人</a:t>
            </a:r>
          </a:p>
        </p:txBody>
      </p:sp>
      <p:sp>
        <p:nvSpPr>
          <p:cNvPr id="14" name="正方形/長方形 13">
            <a:extLst>
              <a:ext uri="{FF2B5EF4-FFF2-40B4-BE49-F238E27FC236}">
                <a16:creationId xmlns:a16="http://schemas.microsoft.com/office/drawing/2014/main" id="{129DCDA7-BE23-451E-8772-CEBCA88FA488}"/>
              </a:ext>
            </a:extLst>
          </p:cNvPr>
          <p:cNvSpPr/>
          <p:nvPr/>
        </p:nvSpPr>
        <p:spPr>
          <a:xfrm>
            <a:off x="1819280" y="7738078"/>
            <a:ext cx="752475" cy="930327"/>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t>Ａ社</a:t>
            </a:r>
            <a:endParaRPr kumimoji="1" lang="en-US" altLang="ja-JP" sz="1050" dirty="0"/>
          </a:p>
          <a:p>
            <a:pPr algn="ctr"/>
            <a:r>
              <a:rPr kumimoji="1" lang="ja-JP" altLang="en-US" sz="1050" dirty="0"/>
              <a:t>事務所（別館）</a:t>
            </a:r>
            <a:r>
              <a:rPr kumimoji="1" lang="en-US" altLang="ja-JP" sz="1050" dirty="0"/>
              <a:t>20</a:t>
            </a:r>
            <a:r>
              <a:rPr kumimoji="1" lang="ja-JP" altLang="en-US" sz="1050" dirty="0"/>
              <a:t>人</a:t>
            </a:r>
          </a:p>
        </p:txBody>
      </p:sp>
      <p:sp>
        <p:nvSpPr>
          <p:cNvPr id="16" name="テキスト ボックス 15">
            <a:extLst>
              <a:ext uri="{FF2B5EF4-FFF2-40B4-BE49-F238E27FC236}">
                <a16:creationId xmlns:a16="http://schemas.microsoft.com/office/drawing/2014/main" id="{6D6AD0D2-661D-4628-9A95-040356D48554}"/>
              </a:ext>
            </a:extLst>
          </p:cNvPr>
          <p:cNvSpPr txBox="1"/>
          <p:nvPr/>
        </p:nvSpPr>
        <p:spPr>
          <a:xfrm>
            <a:off x="2924177" y="7428503"/>
            <a:ext cx="3643310" cy="1200329"/>
          </a:xfrm>
          <a:prstGeom prst="rect">
            <a:avLst/>
          </a:prstGeom>
          <a:noFill/>
        </p:spPr>
        <p:txBody>
          <a:bodyPr wrap="square" rtlCol="0">
            <a:spAutoFit/>
          </a:bodyPr>
          <a:lstStyle/>
          <a:p>
            <a:r>
              <a:rPr kumimoji="1" lang="ja-JP" altLang="en-US" sz="1200" dirty="0"/>
              <a:t>左のような敷地では、それぞれの建物で見たときは防火管理者は必要ありませんが、</a:t>
            </a:r>
            <a:r>
              <a:rPr kumimoji="1" lang="ja-JP" altLang="en-US" sz="1200" b="1" dirty="0">
                <a:solidFill>
                  <a:schemeClr val="accent1"/>
                </a:solidFill>
              </a:rPr>
              <a:t>同一敷地の同一権原で合算すると収容人員</a:t>
            </a:r>
            <a:r>
              <a:rPr kumimoji="1" lang="en-US" altLang="ja-JP" sz="1200" b="1" dirty="0">
                <a:solidFill>
                  <a:schemeClr val="accent1"/>
                </a:solidFill>
              </a:rPr>
              <a:t>60</a:t>
            </a:r>
            <a:r>
              <a:rPr kumimoji="1" lang="ja-JP" altLang="en-US" sz="1200" b="1" dirty="0">
                <a:solidFill>
                  <a:schemeClr val="accent1"/>
                </a:solidFill>
              </a:rPr>
              <a:t>人</a:t>
            </a:r>
            <a:r>
              <a:rPr kumimoji="1" lang="ja-JP" altLang="en-US" sz="1200" dirty="0"/>
              <a:t>となり本館にも別館にも</a:t>
            </a:r>
            <a:r>
              <a:rPr kumimoji="1" lang="ja-JP" altLang="en-US" sz="1200" b="1" dirty="0">
                <a:solidFill>
                  <a:schemeClr val="accent1"/>
                </a:solidFill>
              </a:rPr>
              <a:t>防火管理者が必要</a:t>
            </a:r>
            <a:r>
              <a:rPr kumimoji="1" lang="ja-JP" altLang="en-US" sz="1200" dirty="0"/>
              <a:t>になります。</a:t>
            </a:r>
            <a:endParaRPr kumimoji="1" lang="en-US" altLang="ja-JP" sz="1200" dirty="0"/>
          </a:p>
          <a:p>
            <a:r>
              <a:rPr kumimoji="1" lang="ja-JP" altLang="en-US" sz="1200" dirty="0"/>
              <a:t>本館と別館で管理権原が分かれている場合は合算しません。</a:t>
            </a:r>
          </a:p>
        </p:txBody>
      </p:sp>
      <p:grpSp>
        <p:nvGrpSpPr>
          <p:cNvPr id="17" name="グループ化 16">
            <a:extLst>
              <a:ext uri="{FF2B5EF4-FFF2-40B4-BE49-F238E27FC236}">
                <a16:creationId xmlns:a16="http://schemas.microsoft.com/office/drawing/2014/main" id="{0783EC2E-CD68-47C8-BDFE-E90D83DB11E3}"/>
              </a:ext>
            </a:extLst>
          </p:cNvPr>
          <p:cNvGrpSpPr/>
          <p:nvPr/>
        </p:nvGrpSpPr>
        <p:grpSpPr>
          <a:xfrm>
            <a:off x="3977033" y="8553073"/>
            <a:ext cx="1432823" cy="1163756"/>
            <a:chOff x="2082737" y="8285662"/>
            <a:chExt cx="1432823" cy="1163756"/>
          </a:xfrm>
        </p:grpSpPr>
        <p:sp>
          <p:nvSpPr>
            <p:cNvPr id="18" name="楕円 17">
              <a:hlinkClick r:id="rId2" action="ppaction://hlinksldjump"/>
              <a:extLst>
                <a:ext uri="{FF2B5EF4-FFF2-40B4-BE49-F238E27FC236}">
                  <a16:creationId xmlns:a16="http://schemas.microsoft.com/office/drawing/2014/main" id="{96B1F230-55BF-45AC-81EB-05F4E5109E2A}"/>
                </a:ext>
              </a:extLst>
            </p:cNvPr>
            <p:cNvSpPr/>
            <p:nvPr/>
          </p:nvSpPr>
          <p:spPr>
            <a:xfrm>
              <a:off x="2207584" y="8285662"/>
              <a:ext cx="1221414" cy="11637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sz="1200" dirty="0"/>
            </a:p>
          </p:txBody>
        </p:sp>
        <p:sp>
          <p:nvSpPr>
            <p:cNvPr id="19" name="テキスト ボックス 18">
              <a:hlinkClick r:id="rId2" action="ppaction://hlinksldjump"/>
              <a:extLst>
                <a:ext uri="{FF2B5EF4-FFF2-40B4-BE49-F238E27FC236}">
                  <a16:creationId xmlns:a16="http://schemas.microsoft.com/office/drawing/2014/main" id="{BB864B55-9C1F-4E86-8422-6BC7555AED54}"/>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もとの</a:t>
              </a:r>
              <a:endParaRPr kumimoji="1" lang="en-US" altLang="ja-JP" b="1" dirty="0">
                <a:solidFill>
                  <a:schemeClr val="bg1"/>
                </a:solidFill>
              </a:endParaRPr>
            </a:p>
            <a:p>
              <a:pPr algn="ctr"/>
              <a:r>
                <a:rPr kumimoji="1" lang="ja-JP" altLang="en-US" b="1" dirty="0">
                  <a:solidFill>
                    <a:schemeClr val="bg1"/>
                  </a:solidFill>
                </a:rPr>
                <a:t>項目へ</a:t>
              </a:r>
            </a:p>
          </p:txBody>
        </p:sp>
      </p:grpSp>
      <p:grpSp>
        <p:nvGrpSpPr>
          <p:cNvPr id="20" name="グループ化 19">
            <a:extLst>
              <a:ext uri="{FF2B5EF4-FFF2-40B4-BE49-F238E27FC236}">
                <a16:creationId xmlns:a16="http://schemas.microsoft.com/office/drawing/2014/main" id="{0F627B01-C5FB-427F-A6A9-BCB37921A632}"/>
              </a:ext>
            </a:extLst>
          </p:cNvPr>
          <p:cNvGrpSpPr/>
          <p:nvPr/>
        </p:nvGrpSpPr>
        <p:grpSpPr>
          <a:xfrm>
            <a:off x="5323294" y="8563877"/>
            <a:ext cx="1432823" cy="1163756"/>
            <a:chOff x="5166540" y="8371831"/>
            <a:chExt cx="1432823" cy="1163756"/>
          </a:xfrm>
        </p:grpSpPr>
        <p:sp>
          <p:nvSpPr>
            <p:cNvPr id="21" name="楕円 20">
              <a:hlinkClick r:id="rId3" action="ppaction://hlinksldjump"/>
              <a:extLst>
                <a:ext uri="{FF2B5EF4-FFF2-40B4-BE49-F238E27FC236}">
                  <a16:creationId xmlns:a16="http://schemas.microsoft.com/office/drawing/2014/main" id="{AEC5DCB8-1CF7-43AF-A8D0-8BE667E4AD88}"/>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22" name="テキスト ボックス 21">
              <a:hlinkClick r:id="rId3" action="ppaction://hlinksldjump"/>
              <a:extLst>
                <a:ext uri="{FF2B5EF4-FFF2-40B4-BE49-F238E27FC236}">
                  <a16:creationId xmlns:a16="http://schemas.microsoft.com/office/drawing/2014/main" id="{0325B29F-9222-4483-8F1C-66D6DBB33B3E}"/>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spTree>
    <p:extLst>
      <p:ext uri="{BB962C8B-B14F-4D97-AF65-F5344CB8AC3E}">
        <p14:creationId xmlns:p14="http://schemas.microsoft.com/office/powerpoint/2010/main" val="342162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79DCF5-1540-441E-87A5-A80BBE3E3D8E}"/>
              </a:ext>
            </a:extLst>
          </p:cNvPr>
          <p:cNvSpPr txBox="1"/>
          <p:nvPr/>
        </p:nvSpPr>
        <p:spPr>
          <a:xfrm>
            <a:off x="676276" y="2247899"/>
            <a:ext cx="5776912" cy="4154984"/>
          </a:xfrm>
          <a:prstGeom prst="rect">
            <a:avLst/>
          </a:prstGeom>
          <a:noFill/>
        </p:spPr>
        <p:txBody>
          <a:bodyPr wrap="square" rtlCol="0">
            <a:spAutoFit/>
          </a:bodyPr>
          <a:lstStyle/>
          <a:p>
            <a:r>
              <a:rPr kumimoji="1" lang="ja-JP" altLang="en-US" sz="4800" dirty="0"/>
              <a:t>お疲れ様でした。</a:t>
            </a:r>
            <a:endParaRPr kumimoji="1" lang="en-US" altLang="ja-JP" sz="4800" dirty="0"/>
          </a:p>
          <a:p>
            <a:r>
              <a:rPr kumimoji="1" lang="ja-JP" altLang="en-US" sz="4800" dirty="0"/>
              <a:t>画面をタップすると終了します。</a:t>
            </a:r>
            <a:endParaRPr kumimoji="1" lang="en-US" altLang="ja-JP" sz="4800" dirty="0"/>
          </a:p>
          <a:p>
            <a:endParaRPr kumimoji="1" lang="en-US" altLang="ja-JP" sz="4800" dirty="0"/>
          </a:p>
          <a:p>
            <a:r>
              <a:rPr kumimoji="1" lang="ja-JP" altLang="en-US" dirty="0"/>
              <a:t>届出前の最終チェック</a:t>
            </a:r>
            <a:endParaRPr kumimoji="1" lang="en-US" altLang="ja-JP" dirty="0"/>
          </a:p>
          <a:p>
            <a:endParaRPr kumimoji="1" lang="en-US" altLang="ja-JP" dirty="0"/>
          </a:p>
          <a:p>
            <a:r>
              <a:rPr kumimoji="1" lang="ja-JP" altLang="en-US" dirty="0"/>
              <a:t>☑添付書類は確認しましたか？</a:t>
            </a:r>
            <a:endParaRPr kumimoji="1" lang="en-US" altLang="ja-JP" dirty="0"/>
          </a:p>
          <a:p>
            <a:r>
              <a:rPr kumimoji="1" lang="ja-JP" altLang="en-US" dirty="0"/>
              <a:t>☑コピーは取りましたか？</a:t>
            </a:r>
          </a:p>
        </p:txBody>
      </p:sp>
      <p:sp>
        <p:nvSpPr>
          <p:cNvPr id="3" name="テキスト ボックス 2">
            <a:extLst>
              <a:ext uri="{FF2B5EF4-FFF2-40B4-BE49-F238E27FC236}">
                <a16:creationId xmlns:a16="http://schemas.microsoft.com/office/drawing/2014/main" id="{F253C141-708C-423B-9953-CC7ACEA30710}"/>
              </a:ext>
            </a:extLst>
          </p:cNvPr>
          <p:cNvSpPr txBox="1"/>
          <p:nvPr/>
        </p:nvSpPr>
        <p:spPr>
          <a:xfrm>
            <a:off x="3295650" y="7162800"/>
            <a:ext cx="3248025" cy="1477328"/>
          </a:xfrm>
          <a:prstGeom prst="rect">
            <a:avLst/>
          </a:prstGeom>
          <a:noFill/>
        </p:spPr>
        <p:txBody>
          <a:bodyPr wrap="square" rtlCol="0">
            <a:spAutoFit/>
          </a:bodyPr>
          <a:lstStyle/>
          <a:p>
            <a:r>
              <a:rPr kumimoji="1" lang="ja-JP" altLang="en-US" dirty="0"/>
              <a:t>大阪市中央消防署</a:t>
            </a:r>
            <a:endParaRPr kumimoji="1" lang="en-US" altLang="ja-JP" dirty="0"/>
          </a:p>
          <a:p>
            <a:r>
              <a:rPr kumimoji="1" lang="ja-JP" altLang="en-US" dirty="0"/>
              <a:t>防火管理担当</a:t>
            </a:r>
            <a:endParaRPr kumimoji="1" lang="en-US" altLang="ja-JP" dirty="0"/>
          </a:p>
          <a:p>
            <a:endParaRPr kumimoji="1" lang="en-US" altLang="ja-JP" dirty="0"/>
          </a:p>
          <a:p>
            <a:r>
              <a:rPr kumimoji="1" lang="ja-JP" altLang="en-US" dirty="0"/>
              <a:t>本署　　　　</a:t>
            </a:r>
            <a:r>
              <a:rPr kumimoji="1" lang="en-US" altLang="ja-JP" dirty="0"/>
              <a:t>06-6947-0129</a:t>
            </a:r>
          </a:p>
          <a:p>
            <a:r>
              <a:rPr kumimoji="1" lang="ja-JP" altLang="en-US" dirty="0"/>
              <a:t>上町出張所　</a:t>
            </a:r>
            <a:r>
              <a:rPr kumimoji="1" lang="en-US" altLang="ja-JP" dirty="0"/>
              <a:t>06-6747-0119</a:t>
            </a:r>
            <a:endParaRPr kumimoji="1" lang="ja-JP" altLang="en-US" dirty="0"/>
          </a:p>
        </p:txBody>
      </p:sp>
    </p:spTree>
    <p:extLst>
      <p:ext uri="{BB962C8B-B14F-4D97-AF65-F5344CB8AC3E}">
        <p14:creationId xmlns:p14="http://schemas.microsoft.com/office/powerpoint/2010/main" val="43480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05D61CBC-47E2-455E-B45D-DA4A0E1DF2D0}"/>
              </a:ext>
            </a:extLst>
          </p:cNvPr>
          <p:cNvSpPr/>
          <p:nvPr/>
        </p:nvSpPr>
        <p:spPr>
          <a:xfrm>
            <a:off x="565459" y="481750"/>
            <a:ext cx="5727081" cy="47074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000" b="1" dirty="0">
                <a:solidFill>
                  <a:schemeClr val="bg1"/>
                </a:solidFill>
              </a:rPr>
              <a:t>防火防災管理者選任（解任）届出の書き方</a:t>
            </a:r>
          </a:p>
        </p:txBody>
      </p:sp>
      <p:pic>
        <p:nvPicPr>
          <p:cNvPr id="37" name="図 36">
            <a:extLst>
              <a:ext uri="{FF2B5EF4-FFF2-40B4-BE49-F238E27FC236}">
                <a16:creationId xmlns:a16="http://schemas.microsoft.com/office/drawing/2014/main" id="{65D3456E-64F4-486F-AB0B-9E1B56C51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037" y="285750"/>
            <a:ext cx="556639" cy="800584"/>
          </a:xfrm>
          <a:prstGeom prst="rect">
            <a:avLst/>
          </a:prstGeom>
          <a:noFill/>
        </p:spPr>
      </p:pic>
      <p:pic>
        <p:nvPicPr>
          <p:cNvPr id="38" name="図 37">
            <a:extLst>
              <a:ext uri="{FF2B5EF4-FFF2-40B4-BE49-F238E27FC236}">
                <a16:creationId xmlns:a16="http://schemas.microsoft.com/office/drawing/2014/main" id="{5D6BE624-6B7F-448E-8528-D757DE0CA7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6767" y="251535"/>
            <a:ext cx="552204" cy="800584"/>
          </a:xfrm>
          <a:prstGeom prst="rect">
            <a:avLst/>
          </a:prstGeom>
        </p:spPr>
      </p:pic>
      <p:sp>
        <p:nvSpPr>
          <p:cNvPr id="85" name="テキスト ボックス 84">
            <a:extLst>
              <a:ext uri="{FF2B5EF4-FFF2-40B4-BE49-F238E27FC236}">
                <a16:creationId xmlns:a16="http://schemas.microsoft.com/office/drawing/2014/main" id="{D1A74963-57E9-4A19-B56D-5C18A6B7F71A}"/>
              </a:ext>
            </a:extLst>
          </p:cNvPr>
          <p:cNvSpPr txBox="1"/>
          <p:nvPr/>
        </p:nvSpPr>
        <p:spPr>
          <a:xfrm>
            <a:off x="3981299" y="737164"/>
            <a:ext cx="2731442" cy="369332"/>
          </a:xfrm>
          <a:prstGeom prst="rect">
            <a:avLst/>
          </a:prstGeom>
          <a:noFill/>
        </p:spPr>
        <p:txBody>
          <a:bodyPr wrap="square" rtlCol="0">
            <a:spAutoFit/>
          </a:bodyPr>
          <a:lstStyle/>
          <a:p>
            <a:r>
              <a:rPr kumimoji="1" lang="en-US" altLang="ja-JP" dirty="0">
                <a:latin typeface="Rage Italic" panose="020B0604020202020204" pitchFamily="66" charset="0"/>
              </a:rPr>
              <a:t>How to fill in the form</a:t>
            </a:r>
            <a:endParaRPr kumimoji="1" lang="ja-JP" altLang="en-US" dirty="0">
              <a:latin typeface="Rage Italic" panose="020B0604020202020204" pitchFamily="66" charset="0"/>
            </a:endParaRPr>
          </a:p>
        </p:txBody>
      </p:sp>
      <p:sp>
        <p:nvSpPr>
          <p:cNvPr id="87" name="テキスト ボックス 86">
            <a:extLst>
              <a:ext uri="{FF2B5EF4-FFF2-40B4-BE49-F238E27FC236}">
                <a16:creationId xmlns:a16="http://schemas.microsoft.com/office/drawing/2014/main" id="{DB6D7EDA-B2AD-4219-BAEF-649D13F94CB1}"/>
              </a:ext>
            </a:extLst>
          </p:cNvPr>
          <p:cNvSpPr txBox="1"/>
          <p:nvPr/>
        </p:nvSpPr>
        <p:spPr>
          <a:xfrm>
            <a:off x="848676" y="66675"/>
            <a:ext cx="404604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kumimoji="1" lang="ja-JP" altLang="en-US" b="1" dirty="0">
                <a:ln/>
                <a:solidFill>
                  <a:schemeClr val="accent4"/>
                </a:solidFill>
              </a:rPr>
              <a:t>大阪市中央区の事業所の皆様へ</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2" y="1148499"/>
            <a:ext cx="6590329" cy="7589101"/>
          </a:xfrm>
          <a:prstGeom prst="rect">
            <a:avLst/>
          </a:prstGeom>
          <a:solidFill>
            <a:srgbClr val="00B0F0"/>
          </a:solidFill>
        </p:spPr>
      </p:pic>
      <p:sp>
        <p:nvSpPr>
          <p:cNvPr id="7" name="正方形/長方形 6"/>
          <p:cNvSpPr/>
          <p:nvPr/>
        </p:nvSpPr>
        <p:spPr>
          <a:xfrm>
            <a:off x="340199" y="1855073"/>
            <a:ext cx="6060601" cy="68534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340199" y="3586900"/>
            <a:ext cx="6060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40199" y="5561037"/>
            <a:ext cx="6060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40199" y="7855334"/>
            <a:ext cx="6060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490182" y="1983417"/>
            <a:ext cx="1854563" cy="304002"/>
          </a:xfrm>
          <a:prstGeom prst="roundRect">
            <a:avLst/>
          </a:prstGeom>
          <a:solidFill>
            <a:srgbClr val="00B0F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1202020" y="1952540"/>
            <a:ext cx="492443" cy="436801"/>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２</a:t>
            </a:r>
          </a:p>
        </p:txBody>
      </p:sp>
      <p:sp>
        <p:nvSpPr>
          <p:cNvPr id="13" name="角丸四角形 12"/>
          <p:cNvSpPr/>
          <p:nvPr/>
        </p:nvSpPr>
        <p:spPr>
          <a:xfrm>
            <a:off x="5118100" y="1880793"/>
            <a:ext cx="1184769" cy="254625"/>
          </a:xfrm>
          <a:prstGeom prst="roundRect">
            <a:avLst/>
          </a:prstGeom>
          <a:solidFill>
            <a:srgbClr val="F959EE">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5495041" y="1843809"/>
            <a:ext cx="492443" cy="436801"/>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３</a:t>
            </a:r>
          </a:p>
        </p:txBody>
      </p:sp>
      <p:sp>
        <p:nvSpPr>
          <p:cNvPr id="14" name="角丸四角形 13"/>
          <p:cNvSpPr/>
          <p:nvPr/>
        </p:nvSpPr>
        <p:spPr>
          <a:xfrm>
            <a:off x="4140200" y="2287419"/>
            <a:ext cx="2162669" cy="1002238"/>
          </a:xfrm>
          <a:prstGeom prst="roundRect">
            <a:avLst/>
          </a:prstGeom>
          <a:solidFill>
            <a:srgbClr val="92D05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4993459" y="2619922"/>
            <a:ext cx="492443" cy="436801"/>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４</a:t>
            </a:r>
          </a:p>
        </p:txBody>
      </p:sp>
      <p:sp>
        <p:nvSpPr>
          <p:cNvPr id="86" name="角丸四角形 85"/>
          <p:cNvSpPr/>
          <p:nvPr/>
        </p:nvSpPr>
        <p:spPr>
          <a:xfrm>
            <a:off x="1262915" y="3148110"/>
            <a:ext cx="1912771" cy="396787"/>
          </a:xfrm>
          <a:prstGeom prst="roundRect">
            <a:avLst/>
          </a:prstGeom>
          <a:solidFill>
            <a:srgbClr val="D7AAF6">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973458" y="3185701"/>
            <a:ext cx="492443" cy="436801"/>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５</a:t>
            </a:r>
          </a:p>
        </p:txBody>
      </p:sp>
      <p:sp>
        <p:nvSpPr>
          <p:cNvPr id="90" name="テキスト ボックス 89"/>
          <p:cNvSpPr txBox="1"/>
          <p:nvPr/>
        </p:nvSpPr>
        <p:spPr>
          <a:xfrm>
            <a:off x="633232" y="3597601"/>
            <a:ext cx="492443" cy="428299"/>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６</a:t>
            </a:r>
          </a:p>
        </p:txBody>
      </p:sp>
      <p:sp>
        <p:nvSpPr>
          <p:cNvPr id="91" name="角丸四角形 90"/>
          <p:cNvSpPr/>
          <p:nvPr/>
        </p:nvSpPr>
        <p:spPr>
          <a:xfrm>
            <a:off x="823788" y="3959234"/>
            <a:ext cx="2997389" cy="252136"/>
          </a:xfrm>
          <a:prstGeom prst="roundRect">
            <a:avLst/>
          </a:prstGeom>
          <a:solidFill>
            <a:srgbClr val="F959EE">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3782091" y="3964385"/>
            <a:ext cx="2618709" cy="289898"/>
          </a:xfrm>
          <a:prstGeom prst="roundRect">
            <a:avLst/>
          </a:prstGeom>
          <a:solidFill>
            <a:srgbClr val="92D05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648022" y="3950290"/>
            <a:ext cx="492443" cy="428299"/>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７</a:t>
            </a:r>
          </a:p>
        </p:txBody>
      </p:sp>
      <p:sp>
        <p:nvSpPr>
          <p:cNvPr id="95" name="テキスト ボックス 94"/>
          <p:cNvSpPr txBox="1"/>
          <p:nvPr/>
        </p:nvSpPr>
        <p:spPr>
          <a:xfrm>
            <a:off x="3645222" y="3940348"/>
            <a:ext cx="492443" cy="428299"/>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８</a:t>
            </a:r>
          </a:p>
        </p:txBody>
      </p:sp>
      <p:sp>
        <p:nvSpPr>
          <p:cNvPr id="96" name="角丸四角形 95"/>
          <p:cNvSpPr/>
          <p:nvPr/>
        </p:nvSpPr>
        <p:spPr>
          <a:xfrm>
            <a:off x="4801586" y="4214807"/>
            <a:ext cx="1599215" cy="201676"/>
          </a:xfrm>
          <a:prstGeom prst="roundRect">
            <a:avLst/>
          </a:prstGeom>
          <a:solidFill>
            <a:srgbClr val="D7AAF6">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848676" y="4420592"/>
            <a:ext cx="5526724" cy="177377"/>
          </a:xfrm>
          <a:prstGeom prst="roundRect">
            <a:avLst/>
          </a:prstGeom>
          <a:solidFill>
            <a:srgbClr val="D7AAF6">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a:off x="2021942" y="4837934"/>
            <a:ext cx="4353458" cy="353209"/>
          </a:xfrm>
          <a:prstGeom prst="roundRect">
            <a:avLst/>
          </a:prstGeom>
          <a:solidFill>
            <a:srgbClr val="92D05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1753759" y="4795142"/>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１２</a:t>
            </a:r>
          </a:p>
        </p:txBody>
      </p:sp>
      <p:sp>
        <p:nvSpPr>
          <p:cNvPr id="100" name="角丸四角形 99"/>
          <p:cNvSpPr/>
          <p:nvPr/>
        </p:nvSpPr>
        <p:spPr>
          <a:xfrm>
            <a:off x="2007984" y="5197751"/>
            <a:ext cx="4367416" cy="343815"/>
          </a:xfrm>
          <a:prstGeom prst="roundRect">
            <a:avLst/>
          </a:prstGeom>
          <a:solidFill>
            <a:srgbClr val="00B0F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1766459" y="5163907"/>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１３</a:t>
            </a:r>
          </a:p>
        </p:txBody>
      </p:sp>
      <p:sp>
        <p:nvSpPr>
          <p:cNvPr id="8" name="テキスト ボックス 7">
            <a:extLst>
              <a:ext uri="{FF2B5EF4-FFF2-40B4-BE49-F238E27FC236}">
                <a16:creationId xmlns:a16="http://schemas.microsoft.com/office/drawing/2014/main" id="{A668A5C8-4DD4-C828-9346-404DBA5ABB47}"/>
              </a:ext>
            </a:extLst>
          </p:cNvPr>
          <p:cNvSpPr txBox="1"/>
          <p:nvPr/>
        </p:nvSpPr>
        <p:spPr>
          <a:xfrm>
            <a:off x="1792840" y="4300671"/>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１１</a:t>
            </a:r>
          </a:p>
        </p:txBody>
      </p:sp>
      <p:sp>
        <p:nvSpPr>
          <p:cNvPr id="15" name="角丸四角形 85">
            <a:extLst>
              <a:ext uri="{FF2B5EF4-FFF2-40B4-BE49-F238E27FC236}">
                <a16:creationId xmlns:a16="http://schemas.microsoft.com/office/drawing/2014/main" id="{DCACA87A-B580-8EA1-447C-544F956F2455}"/>
              </a:ext>
            </a:extLst>
          </p:cNvPr>
          <p:cNvSpPr/>
          <p:nvPr/>
        </p:nvSpPr>
        <p:spPr>
          <a:xfrm>
            <a:off x="848676" y="5587930"/>
            <a:ext cx="5552124" cy="325889"/>
          </a:xfrm>
          <a:prstGeom prst="roundRect">
            <a:avLst/>
          </a:prstGeom>
          <a:solidFill>
            <a:srgbClr val="D7AAF6">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5">
            <a:extLst>
              <a:ext uri="{FF2B5EF4-FFF2-40B4-BE49-F238E27FC236}">
                <a16:creationId xmlns:a16="http://schemas.microsoft.com/office/drawing/2014/main" id="{97B7EC8D-BD75-0B44-C049-BB6A079BD932}"/>
              </a:ext>
            </a:extLst>
          </p:cNvPr>
          <p:cNvSpPr/>
          <p:nvPr/>
        </p:nvSpPr>
        <p:spPr>
          <a:xfrm>
            <a:off x="848676" y="5957459"/>
            <a:ext cx="5552124" cy="112415"/>
          </a:xfrm>
          <a:prstGeom prst="roundRect">
            <a:avLst/>
          </a:prstGeom>
          <a:solidFill>
            <a:srgbClr val="FFFF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3">
            <a:extLst>
              <a:ext uri="{FF2B5EF4-FFF2-40B4-BE49-F238E27FC236}">
                <a16:creationId xmlns:a16="http://schemas.microsoft.com/office/drawing/2014/main" id="{450DE426-8231-55D7-B0E2-C1C1F8275257}"/>
              </a:ext>
            </a:extLst>
          </p:cNvPr>
          <p:cNvSpPr/>
          <p:nvPr/>
        </p:nvSpPr>
        <p:spPr>
          <a:xfrm>
            <a:off x="848676" y="6091131"/>
            <a:ext cx="5552123" cy="174739"/>
          </a:xfrm>
          <a:prstGeom prst="roundRect">
            <a:avLst/>
          </a:prstGeom>
          <a:solidFill>
            <a:srgbClr val="92D05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88">
            <a:extLst>
              <a:ext uri="{FF2B5EF4-FFF2-40B4-BE49-F238E27FC236}">
                <a16:creationId xmlns:a16="http://schemas.microsoft.com/office/drawing/2014/main" id="{7F24970C-424F-C96D-9EB2-592E9A923BE2}"/>
              </a:ext>
            </a:extLst>
          </p:cNvPr>
          <p:cNvSpPr/>
          <p:nvPr/>
        </p:nvSpPr>
        <p:spPr>
          <a:xfrm>
            <a:off x="1140465" y="6275660"/>
            <a:ext cx="5260334" cy="616603"/>
          </a:xfrm>
          <a:prstGeom prst="roundRect">
            <a:avLst/>
          </a:prstGeom>
          <a:solidFill>
            <a:srgbClr val="00B0F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90">
            <a:extLst>
              <a:ext uri="{FF2B5EF4-FFF2-40B4-BE49-F238E27FC236}">
                <a16:creationId xmlns:a16="http://schemas.microsoft.com/office/drawing/2014/main" id="{97F59081-AD3A-D8AA-275B-7469D5C1962B}"/>
              </a:ext>
            </a:extLst>
          </p:cNvPr>
          <p:cNvSpPr/>
          <p:nvPr/>
        </p:nvSpPr>
        <p:spPr>
          <a:xfrm>
            <a:off x="1145410" y="6951969"/>
            <a:ext cx="5229990" cy="335091"/>
          </a:xfrm>
          <a:prstGeom prst="roundRect">
            <a:avLst/>
          </a:prstGeom>
          <a:solidFill>
            <a:srgbClr val="F959EE">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15">
            <a:extLst>
              <a:ext uri="{FF2B5EF4-FFF2-40B4-BE49-F238E27FC236}">
                <a16:creationId xmlns:a16="http://schemas.microsoft.com/office/drawing/2014/main" id="{10BEB327-C047-EA6B-5FD8-D384C1C9BF02}"/>
              </a:ext>
            </a:extLst>
          </p:cNvPr>
          <p:cNvSpPr/>
          <p:nvPr/>
        </p:nvSpPr>
        <p:spPr>
          <a:xfrm>
            <a:off x="879453" y="7327026"/>
            <a:ext cx="5552124" cy="528307"/>
          </a:xfrm>
          <a:prstGeom prst="roundRect">
            <a:avLst/>
          </a:prstGeom>
          <a:solidFill>
            <a:srgbClr val="FFFF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15">
            <a:extLst>
              <a:ext uri="{FF2B5EF4-FFF2-40B4-BE49-F238E27FC236}">
                <a16:creationId xmlns:a16="http://schemas.microsoft.com/office/drawing/2014/main" id="{9BD76E7E-0F46-98BA-4766-954A3D5EA007}"/>
              </a:ext>
            </a:extLst>
          </p:cNvPr>
          <p:cNvSpPr/>
          <p:nvPr/>
        </p:nvSpPr>
        <p:spPr>
          <a:xfrm>
            <a:off x="823788" y="4228661"/>
            <a:ext cx="3938712" cy="166004"/>
          </a:xfrm>
          <a:prstGeom prst="roundRect">
            <a:avLst/>
          </a:prstGeom>
          <a:solidFill>
            <a:srgbClr val="FFFF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753925" y="4154953"/>
            <a:ext cx="492443" cy="254619"/>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９</a:t>
            </a:r>
          </a:p>
        </p:txBody>
      </p:sp>
      <p:sp>
        <p:nvSpPr>
          <p:cNvPr id="17" name="テキスト ボックス 16"/>
          <p:cNvSpPr txBox="1"/>
          <p:nvPr/>
        </p:nvSpPr>
        <p:spPr>
          <a:xfrm>
            <a:off x="4484874" y="4124306"/>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１０</a:t>
            </a:r>
          </a:p>
        </p:txBody>
      </p:sp>
      <p:sp>
        <p:nvSpPr>
          <p:cNvPr id="24" name="テキスト ボックス 23">
            <a:extLst>
              <a:ext uri="{FF2B5EF4-FFF2-40B4-BE49-F238E27FC236}">
                <a16:creationId xmlns:a16="http://schemas.microsoft.com/office/drawing/2014/main" id="{0C93730A-5367-0763-AAC1-4CFF5A4B5429}"/>
              </a:ext>
            </a:extLst>
          </p:cNvPr>
          <p:cNvSpPr txBox="1"/>
          <p:nvPr/>
        </p:nvSpPr>
        <p:spPr>
          <a:xfrm>
            <a:off x="1756851" y="5557072"/>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１４</a:t>
            </a:r>
          </a:p>
        </p:txBody>
      </p:sp>
      <p:sp>
        <p:nvSpPr>
          <p:cNvPr id="25" name="テキスト ボックス 24">
            <a:extLst>
              <a:ext uri="{FF2B5EF4-FFF2-40B4-BE49-F238E27FC236}">
                <a16:creationId xmlns:a16="http://schemas.microsoft.com/office/drawing/2014/main" id="{2879CA3A-886E-5CAD-657F-18AC75BE93EC}"/>
              </a:ext>
            </a:extLst>
          </p:cNvPr>
          <p:cNvSpPr txBox="1"/>
          <p:nvPr/>
        </p:nvSpPr>
        <p:spPr>
          <a:xfrm>
            <a:off x="3175686" y="5787323"/>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１５</a:t>
            </a:r>
          </a:p>
        </p:txBody>
      </p:sp>
      <p:sp>
        <p:nvSpPr>
          <p:cNvPr id="26" name="テキスト ボックス 25">
            <a:extLst>
              <a:ext uri="{FF2B5EF4-FFF2-40B4-BE49-F238E27FC236}">
                <a16:creationId xmlns:a16="http://schemas.microsoft.com/office/drawing/2014/main" id="{F82BDA60-604A-A5D9-51FA-E0CF28980C1B}"/>
              </a:ext>
            </a:extLst>
          </p:cNvPr>
          <p:cNvSpPr txBox="1"/>
          <p:nvPr/>
        </p:nvSpPr>
        <p:spPr>
          <a:xfrm>
            <a:off x="3191075" y="5990564"/>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１６</a:t>
            </a:r>
          </a:p>
        </p:txBody>
      </p:sp>
      <p:sp>
        <p:nvSpPr>
          <p:cNvPr id="27" name="テキスト ボックス 26">
            <a:extLst>
              <a:ext uri="{FF2B5EF4-FFF2-40B4-BE49-F238E27FC236}">
                <a16:creationId xmlns:a16="http://schemas.microsoft.com/office/drawing/2014/main" id="{7CE44761-B1B1-90E6-CA22-3BFBE486CBA7}"/>
              </a:ext>
            </a:extLst>
          </p:cNvPr>
          <p:cNvSpPr txBox="1"/>
          <p:nvPr/>
        </p:nvSpPr>
        <p:spPr>
          <a:xfrm>
            <a:off x="3953927" y="6383842"/>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１７</a:t>
            </a:r>
          </a:p>
        </p:txBody>
      </p:sp>
      <p:sp>
        <p:nvSpPr>
          <p:cNvPr id="28" name="テキスト ボックス 27">
            <a:extLst>
              <a:ext uri="{FF2B5EF4-FFF2-40B4-BE49-F238E27FC236}">
                <a16:creationId xmlns:a16="http://schemas.microsoft.com/office/drawing/2014/main" id="{F55ACA28-4298-441B-5BA7-12F57891AE37}"/>
              </a:ext>
            </a:extLst>
          </p:cNvPr>
          <p:cNvSpPr txBox="1"/>
          <p:nvPr/>
        </p:nvSpPr>
        <p:spPr>
          <a:xfrm>
            <a:off x="3843798" y="6904207"/>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１８</a:t>
            </a:r>
          </a:p>
        </p:txBody>
      </p:sp>
      <p:sp>
        <p:nvSpPr>
          <p:cNvPr id="29" name="テキスト ボックス 28">
            <a:extLst>
              <a:ext uri="{FF2B5EF4-FFF2-40B4-BE49-F238E27FC236}">
                <a16:creationId xmlns:a16="http://schemas.microsoft.com/office/drawing/2014/main" id="{A0AF1556-BF3B-E21C-794F-BBF9FBAB3ADB}"/>
              </a:ext>
            </a:extLst>
          </p:cNvPr>
          <p:cNvSpPr txBox="1"/>
          <p:nvPr/>
        </p:nvSpPr>
        <p:spPr>
          <a:xfrm>
            <a:off x="3074126" y="7385728"/>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１９</a:t>
            </a:r>
          </a:p>
        </p:txBody>
      </p:sp>
      <p:sp>
        <p:nvSpPr>
          <p:cNvPr id="30" name="四角形: 角を丸くする 29">
            <a:hlinkClick r:id="rId5" action="ppaction://hlinksldjump"/>
            <a:extLst>
              <a:ext uri="{FF2B5EF4-FFF2-40B4-BE49-F238E27FC236}">
                <a16:creationId xmlns:a16="http://schemas.microsoft.com/office/drawing/2014/main" id="{298FBB21-B8E5-8352-0EB6-2535C6EF3E87}"/>
              </a:ext>
            </a:extLst>
          </p:cNvPr>
          <p:cNvSpPr/>
          <p:nvPr/>
        </p:nvSpPr>
        <p:spPr>
          <a:xfrm>
            <a:off x="565460" y="7835862"/>
            <a:ext cx="5636058" cy="189345"/>
          </a:xfrm>
          <a:prstGeom prst="roundRect">
            <a:avLst/>
          </a:prstGeom>
          <a:solidFill>
            <a:srgbClr val="C00000">
              <a:alpha val="28000"/>
            </a:srgbClr>
          </a:solidFill>
          <a:ln>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0B65F85-9300-0BE3-1D53-FE2AC38CEAB2}"/>
              </a:ext>
            </a:extLst>
          </p:cNvPr>
          <p:cNvSpPr txBox="1"/>
          <p:nvPr/>
        </p:nvSpPr>
        <p:spPr>
          <a:xfrm>
            <a:off x="3370499" y="7739080"/>
            <a:ext cx="709746" cy="400110"/>
          </a:xfrm>
          <a:prstGeom prst="rect">
            <a:avLst/>
          </a:prstGeom>
          <a:noFill/>
        </p:spPr>
        <p:txBody>
          <a:bodyPr wrap="square" rtlCol="0">
            <a:spAutoFit/>
          </a:bodyPr>
          <a:lstStyle/>
          <a:p>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２０</a:t>
            </a:r>
          </a:p>
        </p:txBody>
      </p:sp>
      <p:sp>
        <p:nvSpPr>
          <p:cNvPr id="32" name="角丸四角形 85">
            <a:extLst>
              <a:ext uri="{FF2B5EF4-FFF2-40B4-BE49-F238E27FC236}">
                <a16:creationId xmlns:a16="http://schemas.microsoft.com/office/drawing/2014/main" id="{B97F46FD-0D57-28E1-91BF-5BCDDEEA6F4E}"/>
              </a:ext>
            </a:extLst>
          </p:cNvPr>
          <p:cNvSpPr/>
          <p:nvPr/>
        </p:nvSpPr>
        <p:spPr>
          <a:xfrm>
            <a:off x="2396029" y="1458652"/>
            <a:ext cx="2157515" cy="396787"/>
          </a:xfrm>
          <a:prstGeom prst="roundRect">
            <a:avLst/>
          </a:prstGeom>
          <a:solidFill>
            <a:srgbClr val="D7AAF6">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85017" y="1507581"/>
            <a:ext cx="492443" cy="436801"/>
          </a:xfrm>
          <a:prstGeom prst="rect">
            <a:avLst/>
          </a:prstGeom>
          <a:noFill/>
          <a:ln>
            <a:noFill/>
          </a:ln>
        </p:spPr>
        <p:txBody>
          <a:bodyPr vert="eaVert" wrap="square" rtlCol="0">
            <a:spAutoFit/>
          </a:bodyPr>
          <a:lstStyle/>
          <a:p>
            <a:r>
              <a:rPr kumimoji="1" lang="ja-JP" altLang="en-US" sz="2000" b="1" dirty="0">
                <a:ln w="12700">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１</a:t>
            </a:r>
          </a:p>
        </p:txBody>
      </p:sp>
      <p:sp>
        <p:nvSpPr>
          <p:cNvPr id="33" name="正方形/長方形 32">
            <a:extLst>
              <a:ext uri="{FF2B5EF4-FFF2-40B4-BE49-F238E27FC236}">
                <a16:creationId xmlns:a16="http://schemas.microsoft.com/office/drawing/2014/main" id="{85C0DDB6-1E01-E24C-0792-7C5DB0E5EA10}"/>
              </a:ext>
            </a:extLst>
          </p:cNvPr>
          <p:cNvSpPr/>
          <p:nvPr/>
        </p:nvSpPr>
        <p:spPr>
          <a:xfrm>
            <a:off x="2017180" y="3786516"/>
            <a:ext cx="1444452" cy="142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9C67A1F-39DD-44EB-E5E8-7B0A38C1DD45}"/>
              </a:ext>
            </a:extLst>
          </p:cNvPr>
          <p:cNvSpPr txBox="1"/>
          <p:nvPr/>
        </p:nvSpPr>
        <p:spPr>
          <a:xfrm>
            <a:off x="1962473" y="3752490"/>
            <a:ext cx="1421016" cy="230832"/>
          </a:xfrm>
          <a:prstGeom prst="rect">
            <a:avLst/>
          </a:prstGeom>
          <a:noFill/>
        </p:spPr>
        <p:txBody>
          <a:bodyPr wrap="square" rtlCol="0">
            <a:spAutoFit/>
          </a:bodyPr>
          <a:lstStyle/>
          <a:p>
            <a:r>
              <a:rPr kumimoji="1" lang="ja-JP" altLang="en-US" sz="900" dirty="0">
                <a:solidFill>
                  <a:srgbClr val="FF0000"/>
                </a:solidFill>
              </a:rPr>
              <a:t>〇〇ビル</a:t>
            </a:r>
          </a:p>
        </p:txBody>
      </p:sp>
      <p:sp>
        <p:nvSpPr>
          <p:cNvPr id="89" name="角丸四角形 88"/>
          <p:cNvSpPr/>
          <p:nvPr/>
        </p:nvSpPr>
        <p:spPr>
          <a:xfrm>
            <a:off x="856071" y="3560887"/>
            <a:ext cx="5552124" cy="343815"/>
          </a:xfrm>
          <a:prstGeom prst="roundRect">
            <a:avLst/>
          </a:prstGeom>
          <a:solidFill>
            <a:srgbClr val="00B0F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947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450684" cy="455613"/>
          </a:xfrm>
          <a:solidFill>
            <a:srgbClr val="FFC000"/>
          </a:solidFill>
        </p:spPr>
        <p:txBody>
          <a:bodyPr/>
          <a:lstStyle/>
          <a:p>
            <a:r>
              <a:rPr kumimoji="1" lang="ja-JP" altLang="en-US" b="1" dirty="0"/>
              <a:t>１、５番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5"/>
            <a:ext cx="5557837" cy="1935440"/>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a:bodyPr>
          <a:lstStyle/>
          <a:p>
            <a:r>
              <a:rPr kumimoji="1" lang="ja-JP" altLang="en-US" dirty="0"/>
              <a:t>該当している項目にチェックを入れてください。</a:t>
            </a:r>
            <a:endParaRPr kumimoji="1" lang="en-US" altLang="ja-JP" dirty="0"/>
          </a:p>
          <a:p>
            <a:pPr marL="0" indent="0">
              <a:buNone/>
            </a:pPr>
            <a:r>
              <a:rPr kumimoji="1" lang="ja-JP" altLang="en-US" dirty="0"/>
              <a:t>（例）防火管理者のみ必要な場合。</a:t>
            </a:r>
            <a:endParaRPr kumimoji="1" lang="en-US" altLang="ja-JP" dirty="0"/>
          </a:p>
          <a:p>
            <a:pPr marL="0" indent="0">
              <a:buNone/>
            </a:pPr>
            <a:r>
              <a:rPr lang="ja-JP" altLang="en-US" b="1" dirty="0">
                <a:solidFill>
                  <a:schemeClr val="accent1"/>
                </a:solidFill>
              </a:rPr>
              <a:t>　　</a:t>
            </a:r>
            <a:endParaRPr lang="en-US" altLang="ja-JP" b="1" dirty="0">
              <a:solidFill>
                <a:schemeClr val="accent1"/>
              </a:solidFill>
            </a:endParaRPr>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50079" y="4038795"/>
            <a:ext cx="5557835" cy="2129858"/>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・防火管理者はどんなところに必要？</a:t>
            </a:r>
            <a:endParaRPr lang="en-US" altLang="ja-JP" b="1" dirty="0">
              <a:solidFill>
                <a:schemeClr val="accent1"/>
              </a:solidFill>
            </a:endParaRPr>
          </a:p>
          <a:p>
            <a:pPr marL="0" indent="0">
              <a:buNone/>
            </a:pPr>
            <a:r>
              <a:rPr lang="ja-JP" altLang="en-US" b="1" dirty="0">
                <a:solidFill>
                  <a:schemeClr val="accent1"/>
                </a:solidFill>
              </a:rPr>
              <a:t>→</a:t>
            </a:r>
            <a:endParaRPr lang="en-US" altLang="ja-JP" b="1" dirty="0">
              <a:solidFill>
                <a:schemeClr val="accent1"/>
              </a:solidFill>
            </a:endParaRPr>
          </a:p>
          <a:p>
            <a:pPr marL="0" indent="0">
              <a:buNone/>
            </a:pPr>
            <a:endParaRPr lang="en-US" altLang="ja-JP" b="1" dirty="0">
              <a:solidFill>
                <a:schemeClr val="accent1"/>
              </a:solidFill>
            </a:endParaRPr>
          </a:p>
          <a:p>
            <a:pPr marL="0" indent="0">
              <a:buNone/>
            </a:pPr>
            <a:r>
              <a:rPr lang="ja-JP" altLang="en-US" b="1" dirty="0">
                <a:solidFill>
                  <a:schemeClr val="accent1"/>
                </a:solidFill>
              </a:rPr>
              <a:t>・防災管理者はどんなところに必要？</a:t>
            </a:r>
            <a:r>
              <a:rPr lang="ja-JP" altLang="en-US" sz="1100" b="1" dirty="0"/>
              <a:t>（別ウインドウが開きます）</a:t>
            </a:r>
            <a:endParaRPr lang="en-US" altLang="ja-JP" sz="1100" b="1" dirty="0"/>
          </a:p>
          <a:p>
            <a:pPr marL="0" indent="0">
              <a:buNone/>
            </a:pPr>
            <a:r>
              <a:rPr lang="ja-JP" altLang="en-US" b="1" dirty="0">
                <a:solidFill>
                  <a:schemeClr val="accent1"/>
                </a:solidFill>
              </a:rPr>
              <a:t>→</a:t>
            </a:r>
            <a:endParaRPr lang="en-US" altLang="ja-JP" b="1" dirty="0">
              <a:solidFill>
                <a:schemeClr val="accent1"/>
              </a:solidFill>
            </a:endParaRPr>
          </a:p>
          <a:p>
            <a:pPr marL="0" indent="0">
              <a:buNone/>
            </a:pPr>
            <a:endParaRPr lang="en-US" altLang="ja-JP" b="1" dirty="0">
              <a:solidFill>
                <a:schemeClr val="accent1"/>
              </a:solidFill>
            </a:endParaRPr>
          </a:p>
        </p:txBody>
      </p:sp>
      <p:grpSp>
        <p:nvGrpSpPr>
          <p:cNvPr id="6" name="グループ化 5">
            <a:extLst>
              <a:ext uri="{FF2B5EF4-FFF2-40B4-BE49-F238E27FC236}">
                <a16:creationId xmlns:a16="http://schemas.microsoft.com/office/drawing/2014/main" id="{F47CBD7B-17ED-4E1C-90EA-F10613365044}"/>
              </a:ext>
            </a:extLst>
          </p:cNvPr>
          <p:cNvGrpSpPr/>
          <p:nvPr/>
        </p:nvGrpSpPr>
        <p:grpSpPr>
          <a:xfrm>
            <a:off x="455579" y="8346254"/>
            <a:ext cx="1432823" cy="1163756"/>
            <a:chOff x="455579" y="8346254"/>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580426" y="8346254"/>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455579" y="8604966"/>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265840" y="3433242"/>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ction="ppaction://hlinksldjump"/>
            <a:extLst>
              <a:ext uri="{FF2B5EF4-FFF2-40B4-BE49-F238E27FC236}">
                <a16:creationId xmlns:a16="http://schemas.microsoft.com/office/drawing/2014/main" id="{BA366382-4CBC-489E-ABB1-383EE948891C}"/>
              </a:ext>
            </a:extLst>
          </p:cNvPr>
          <p:cNvSpPr/>
          <p:nvPr/>
        </p:nvSpPr>
        <p:spPr>
          <a:xfrm>
            <a:off x="1110410" y="4435674"/>
            <a:ext cx="3238500" cy="477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制度説明ページへ</a:t>
            </a:r>
          </a:p>
        </p:txBody>
      </p:sp>
      <p:sp>
        <p:nvSpPr>
          <p:cNvPr id="24" name="四角形: 角を丸くする 23">
            <a:hlinkClick r:id="rId8"/>
            <a:extLst>
              <a:ext uri="{FF2B5EF4-FFF2-40B4-BE49-F238E27FC236}">
                <a16:creationId xmlns:a16="http://schemas.microsoft.com/office/drawing/2014/main" id="{3A356DA0-410F-47E1-885E-1FD3169EC3CA}"/>
              </a:ext>
            </a:extLst>
          </p:cNvPr>
          <p:cNvSpPr/>
          <p:nvPr/>
        </p:nvSpPr>
        <p:spPr>
          <a:xfrm>
            <a:off x="1129553" y="5515933"/>
            <a:ext cx="3238500" cy="477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制度説明ページへ</a:t>
            </a:r>
          </a:p>
        </p:txBody>
      </p:sp>
      <p:grpSp>
        <p:nvGrpSpPr>
          <p:cNvPr id="33" name="グループ化 32">
            <a:extLst>
              <a:ext uri="{FF2B5EF4-FFF2-40B4-BE49-F238E27FC236}">
                <a16:creationId xmlns:a16="http://schemas.microsoft.com/office/drawing/2014/main" id="{9D48BE61-2A92-1CF1-70F8-5F1369C486D7}"/>
              </a:ext>
            </a:extLst>
          </p:cNvPr>
          <p:cNvGrpSpPr/>
          <p:nvPr/>
        </p:nvGrpSpPr>
        <p:grpSpPr>
          <a:xfrm>
            <a:off x="1582631" y="1771149"/>
            <a:ext cx="3553758" cy="927467"/>
            <a:chOff x="977300" y="1721248"/>
            <a:chExt cx="3553758" cy="927467"/>
          </a:xfrm>
        </p:grpSpPr>
        <p:sp>
          <p:nvSpPr>
            <p:cNvPr id="16" name="正方形/長方形 15">
              <a:extLst>
                <a:ext uri="{FF2B5EF4-FFF2-40B4-BE49-F238E27FC236}">
                  <a16:creationId xmlns:a16="http://schemas.microsoft.com/office/drawing/2014/main" id="{950D90DB-1AE5-02E9-08E7-ADA6BD48CA40}"/>
                </a:ext>
              </a:extLst>
            </p:cNvPr>
            <p:cNvSpPr/>
            <p:nvPr/>
          </p:nvSpPr>
          <p:spPr>
            <a:xfrm>
              <a:off x="987809" y="2008333"/>
              <a:ext cx="203324" cy="15499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9C457A9-504E-2F7E-BC34-0BF92706F942}"/>
                </a:ext>
              </a:extLst>
            </p:cNvPr>
            <p:cNvSpPr txBox="1"/>
            <p:nvPr/>
          </p:nvSpPr>
          <p:spPr>
            <a:xfrm rot="18321340">
              <a:off x="892371" y="1806177"/>
              <a:ext cx="539190" cy="369332"/>
            </a:xfrm>
            <a:prstGeom prst="rect">
              <a:avLst/>
            </a:prstGeom>
            <a:noFill/>
          </p:spPr>
          <p:txBody>
            <a:bodyPr wrap="square" rtlCol="0">
              <a:spAutoFit/>
            </a:bodyPr>
            <a:lstStyle/>
            <a:p>
              <a:r>
                <a:rPr kumimoji="1" lang="ja-JP" altLang="en-US" b="1" dirty="0">
                  <a:latin typeface="Wingdings" panose="05000000000000000000" pitchFamily="2" charset="2"/>
                </a:rPr>
                <a:t>レ</a:t>
              </a:r>
            </a:p>
          </p:txBody>
        </p:sp>
        <p:sp>
          <p:nvSpPr>
            <p:cNvPr id="28" name="テキスト ボックス 27">
              <a:extLst>
                <a:ext uri="{FF2B5EF4-FFF2-40B4-BE49-F238E27FC236}">
                  <a16:creationId xmlns:a16="http://schemas.microsoft.com/office/drawing/2014/main" id="{2F9F3316-6672-96A1-935A-F9835C1393CA}"/>
                </a:ext>
              </a:extLst>
            </p:cNvPr>
            <p:cNvSpPr txBox="1"/>
            <p:nvPr/>
          </p:nvSpPr>
          <p:spPr>
            <a:xfrm>
              <a:off x="1245416" y="1904405"/>
              <a:ext cx="711200" cy="338554"/>
            </a:xfrm>
            <a:prstGeom prst="rect">
              <a:avLst/>
            </a:prstGeom>
            <a:noFill/>
          </p:spPr>
          <p:txBody>
            <a:bodyPr wrap="square" rtlCol="0">
              <a:spAutoFit/>
            </a:bodyPr>
            <a:lstStyle/>
            <a:p>
              <a:r>
                <a:rPr kumimoji="1" lang="ja-JP" altLang="en-US" sz="1600" b="1" dirty="0">
                  <a:solidFill>
                    <a:srgbClr val="FF0000"/>
                  </a:solidFill>
                </a:rPr>
                <a:t>防火</a:t>
              </a:r>
            </a:p>
          </p:txBody>
        </p:sp>
        <p:sp>
          <p:nvSpPr>
            <p:cNvPr id="29" name="テキスト ボックス 28">
              <a:extLst>
                <a:ext uri="{FF2B5EF4-FFF2-40B4-BE49-F238E27FC236}">
                  <a16:creationId xmlns:a16="http://schemas.microsoft.com/office/drawing/2014/main" id="{6C1B2B65-82A7-938F-1898-50475538E932}"/>
                </a:ext>
              </a:extLst>
            </p:cNvPr>
            <p:cNvSpPr txBox="1"/>
            <p:nvPr/>
          </p:nvSpPr>
          <p:spPr>
            <a:xfrm>
              <a:off x="1245416" y="2310161"/>
              <a:ext cx="711200" cy="338554"/>
            </a:xfrm>
            <a:prstGeom prst="rect">
              <a:avLst/>
            </a:prstGeom>
            <a:noFill/>
          </p:spPr>
          <p:txBody>
            <a:bodyPr wrap="square" rtlCol="0">
              <a:spAutoFit/>
            </a:bodyPr>
            <a:lstStyle/>
            <a:p>
              <a:r>
                <a:rPr kumimoji="1" lang="ja-JP" altLang="en-US" sz="1600" b="1" dirty="0">
                  <a:solidFill>
                    <a:srgbClr val="FF0000"/>
                  </a:solidFill>
                </a:rPr>
                <a:t>防災</a:t>
              </a:r>
            </a:p>
          </p:txBody>
        </p:sp>
        <p:sp>
          <p:nvSpPr>
            <p:cNvPr id="31" name="正方形/長方形 30">
              <a:extLst>
                <a:ext uri="{FF2B5EF4-FFF2-40B4-BE49-F238E27FC236}">
                  <a16:creationId xmlns:a16="http://schemas.microsoft.com/office/drawing/2014/main" id="{E92E1D5B-52E1-5FC4-17F6-458CF1423BAD}"/>
                </a:ext>
              </a:extLst>
            </p:cNvPr>
            <p:cNvSpPr/>
            <p:nvPr/>
          </p:nvSpPr>
          <p:spPr>
            <a:xfrm>
              <a:off x="987809" y="2414955"/>
              <a:ext cx="203324" cy="15499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7102657-D510-4255-9FBE-7A9C01DF0A5B}"/>
                </a:ext>
              </a:extLst>
            </p:cNvPr>
            <p:cNvSpPr txBox="1"/>
            <p:nvPr/>
          </p:nvSpPr>
          <p:spPr>
            <a:xfrm>
              <a:off x="1694009" y="2082775"/>
              <a:ext cx="2837049" cy="338554"/>
            </a:xfrm>
            <a:prstGeom prst="rect">
              <a:avLst/>
            </a:prstGeom>
            <a:noFill/>
          </p:spPr>
          <p:txBody>
            <a:bodyPr wrap="square" rtlCol="0">
              <a:spAutoFit/>
            </a:bodyPr>
            <a:lstStyle/>
            <a:p>
              <a:r>
                <a:rPr kumimoji="1" lang="ja-JP" altLang="en-US" sz="1600" b="1" dirty="0">
                  <a:solidFill>
                    <a:srgbClr val="FF0000"/>
                  </a:solidFill>
                </a:rPr>
                <a:t>管理者選任（解任）届出書</a:t>
              </a:r>
            </a:p>
          </p:txBody>
        </p:sp>
      </p:grpSp>
      <p:cxnSp>
        <p:nvCxnSpPr>
          <p:cNvPr id="35" name="直線矢印コネクタ 34">
            <a:extLst>
              <a:ext uri="{FF2B5EF4-FFF2-40B4-BE49-F238E27FC236}">
                <a16:creationId xmlns:a16="http://schemas.microsoft.com/office/drawing/2014/main" id="{1C5C26C5-1230-F5D9-CD84-13B48455E287}"/>
              </a:ext>
            </a:extLst>
          </p:cNvPr>
          <p:cNvCxnSpPr>
            <a:cxnSpLocks/>
          </p:cNvCxnSpPr>
          <p:nvPr/>
        </p:nvCxnSpPr>
        <p:spPr>
          <a:xfrm>
            <a:off x="979906" y="2292860"/>
            <a:ext cx="3916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図 38">
            <a:extLst>
              <a:ext uri="{FF2B5EF4-FFF2-40B4-BE49-F238E27FC236}">
                <a16:creationId xmlns:a16="http://schemas.microsoft.com/office/drawing/2014/main" id="{7CC6B5B7-F893-E77C-3C49-06DBC5C66A95}"/>
              </a:ext>
            </a:extLst>
          </p:cNvPr>
          <p:cNvPicPr>
            <a:picLocks noChangeAspect="1"/>
          </p:cNvPicPr>
          <p:nvPr/>
        </p:nvPicPr>
        <p:blipFill>
          <a:blip r:embed="rId9"/>
          <a:stretch>
            <a:fillRect/>
          </a:stretch>
        </p:blipFill>
        <p:spPr>
          <a:xfrm>
            <a:off x="3540725" y="107593"/>
            <a:ext cx="2667189" cy="975380"/>
          </a:xfrm>
          <a:prstGeom prst="rect">
            <a:avLst/>
          </a:prstGeom>
        </p:spPr>
      </p:pic>
    </p:spTree>
    <p:extLst>
      <p:ext uri="{BB962C8B-B14F-4D97-AF65-F5344CB8AC3E}">
        <p14:creationId xmlns:p14="http://schemas.microsoft.com/office/powerpoint/2010/main" val="354976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lang="ja-JP" altLang="en-US" b="1" dirty="0"/>
              <a:t>２、３</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5"/>
            <a:ext cx="5557837" cy="1904977"/>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a:bodyPr>
          <a:lstStyle/>
          <a:p>
            <a:pPr marL="0" indent="0">
              <a:buNone/>
            </a:pPr>
            <a:r>
              <a:rPr kumimoji="1" lang="ja-JP" altLang="en-US" b="1" dirty="0"/>
              <a:t>２</a:t>
            </a:r>
            <a:r>
              <a:rPr kumimoji="1" lang="ja-JP" altLang="en-US" dirty="0"/>
              <a:t>は、建物を管轄する消防署長あてになります。</a:t>
            </a:r>
            <a:endParaRPr kumimoji="1" lang="en-US" altLang="ja-JP" dirty="0"/>
          </a:p>
          <a:p>
            <a:pPr marL="0" indent="0">
              <a:buNone/>
            </a:pPr>
            <a:r>
              <a:rPr lang="ja-JP" altLang="en-US" dirty="0"/>
              <a:t>行政区の名前を書きましょう。</a:t>
            </a:r>
            <a:endParaRPr kumimoji="1" lang="en-US" altLang="ja-JP" dirty="0"/>
          </a:p>
          <a:p>
            <a:pPr marL="0" indent="0">
              <a:buNone/>
            </a:pPr>
            <a:r>
              <a:rPr lang="ja-JP" altLang="en-US" dirty="0"/>
              <a:t>大阪市中央区の建物なら、大阪市</a:t>
            </a:r>
            <a:r>
              <a:rPr lang="ja-JP" altLang="en-US" b="1" u="sng" dirty="0"/>
              <a:t>中央</a:t>
            </a:r>
            <a:r>
              <a:rPr lang="ja-JP" altLang="en-US" dirty="0"/>
              <a:t>消防署長殿、となります。</a:t>
            </a:r>
            <a:endParaRPr lang="en-US" altLang="ja-JP" dirty="0"/>
          </a:p>
          <a:p>
            <a:pPr marL="0" indent="0">
              <a:buNone/>
            </a:pPr>
            <a:r>
              <a:rPr kumimoji="1" lang="ja-JP" altLang="en-US" b="1" dirty="0"/>
              <a:t>３</a:t>
            </a:r>
            <a:r>
              <a:rPr kumimoji="1" lang="ja-JP" altLang="en-US" dirty="0"/>
              <a:t>は、</a:t>
            </a:r>
            <a:r>
              <a:rPr kumimoji="1" lang="ja-JP" altLang="en-US" u="sng" dirty="0"/>
              <a:t>消防署の窓口に提出する日</a:t>
            </a:r>
            <a:r>
              <a:rPr kumimoji="1" lang="ja-JP" altLang="en-US" dirty="0"/>
              <a:t>を記入します。</a:t>
            </a:r>
            <a:endParaRPr kumimoji="1" lang="en-US" altLang="ja-JP" dirty="0"/>
          </a:p>
          <a:p>
            <a:pPr marL="0" indent="0">
              <a:buNone/>
            </a:pPr>
            <a:r>
              <a:rPr lang="ja-JP" altLang="en-US" dirty="0"/>
              <a:t>提出する直前まで空けておきましょう。</a:t>
            </a:r>
            <a:endParaRPr kumimoji="1" lang="ja-JP" altLang="en-US"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50081" y="6008987"/>
            <a:ext cx="5557836" cy="1256335"/>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・中央区内の書類の提出先、本署、上町出張所、どっち？</a:t>
            </a:r>
            <a:endParaRPr lang="en-US" altLang="ja-JP" b="1" dirty="0">
              <a:solidFill>
                <a:schemeClr val="accent1"/>
              </a:solidFill>
            </a:endParaRPr>
          </a:p>
          <a:p>
            <a:pPr marL="0" indent="0">
              <a:buNone/>
            </a:pPr>
            <a:r>
              <a:rPr lang="ja-JP" altLang="en-US" sz="1200" b="1" dirty="0"/>
              <a:t>（別ウインドウが開きます）</a:t>
            </a:r>
            <a:endParaRPr lang="en-US" altLang="ja-JP" sz="1200" b="1" dirty="0"/>
          </a:p>
          <a:p>
            <a:pPr marL="0" indent="0">
              <a:buNone/>
            </a:pPr>
            <a:r>
              <a:rPr lang="ja-JP" altLang="en-US" b="1" dirty="0">
                <a:solidFill>
                  <a:schemeClr val="accent1"/>
                </a:solidFill>
              </a:rPr>
              <a:t>→</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9" y="3809615"/>
            <a:ext cx="5557837" cy="1207396"/>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b="1" dirty="0">
                <a:solidFill>
                  <a:schemeClr val="accent1"/>
                </a:solidFill>
              </a:rPr>
              <a:t>Ｑ　中央区は本署・上町出張所ふたつの窓口がありますが、どちらに提出する場合も中央消防署長あてで大丈夫？</a:t>
            </a:r>
            <a:endParaRPr lang="en-US" altLang="ja-JP" b="1" dirty="0">
              <a:solidFill>
                <a:schemeClr val="accent1"/>
              </a:solidFill>
            </a:endParaRPr>
          </a:p>
          <a:p>
            <a:pPr marL="0" indent="0">
              <a:buFont typeface="Arial" panose="020B0604020202020204" pitchFamily="34" charset="0"/>
              <a:buNone/>
            </a:pPr>
            <a:r>
              <a:rPr lang="ja-JP" altLang="en-US" b="1" dirty="0"/>
              <a:t>Ａ　はい。中央消防署長あてとなります。</a:t>
            </a:r>
            <a:endParaRPr lang="en-US" altLang="ja-JP" b="1" dirty="0"/>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07984" y="3227421"/>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7" y="5504276"/>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extLst>
              <a:ext uri="{FF2B5EF4-FFF2-40B4-BE49-F238E27FC236}">
                <a16:creationId xmlns:a16="http://schemas.microsoft.com/office/drawing/2014/main" id="{A6696693-4605-4F8B-9C98-F7CF95879D74}"/>
              </a:ext>
            </a:extLst>
          </p:cNvPr>
          <p:cNvSpPr/>
          <p:nvPr/>
        </p:nvSpPr>
        <p:spPr>
          <a:xfrm>
            <a:off x="1224055" y="6708576"/>
            <a:ext cx="3238500" cy="477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説明ページへ</a:t>
            </a:r>
          </a:p>
        </p:txBody>
      </p:sp>
      <p:pic>
        <p:nvPicPr>
          <p:cNvPr id="6" name="図 5">
            <a:extLst>
              <a:ext uri="{FF2B5EF4-FFF2-40B4-BE49-F238E27FC236}">
                <a16:creationId xmlns:a16="http://schemas.microsoft.com/office/drawing/2014/main" id="{AD462AFD-D991-61FA-D83D-E86BF9C4940C}"/>
              </a:ext>
            </a:extLst>
          </p:cNvPr>
          <p:cNvPicPr>
            <a:picLocks noChangeAspect="1"/>
          </p:cNvPicPr>
          <p:nvPr/>
        </p:nvPicPr>
        <p:blipFill>
          <a:blip r:embed="rId8"/>
          <a:stretch>
            <a:fillRect/>
          </a:stretch>
        </p:blipFill>
        <p:spPr>
          <a:xfrm>
            <a:off x="3540725" y="107593"/>
            <a:ext cx="2667189" cy="975380"/>
          </a:xfrm>
          <a:prstGeom prst="rect">
            <a:avLst/>
          </a:prstGeom>
        </p:spPr>
      </p:pic>
    </p:spTree>
    <p:extLst>
      <p:ext uri="{BB962C8B-B14F-4D97-AF65-F5344CB8AC3E}">
        <p14:creationId xmlns:p14="http://schemas.microsoft.com/office/powerpoint/2010/main" val="375380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kumimoji="1" lang="ja-JP" altLang="en-US" b="1" dirty="0"/>
              <a:t>４番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6"/>
            <a:ext cx="5557837" cy="978214"/>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a:bodyPr>
          <a:lstStyle/>
          <a:p>
            <a:pPr marL="0" indent="0">
              <a:buNone/>
            </a:pPr>
            <a:r>
              <a:rPr kumimoji="1" lang="ja-JP" altLang="en-US" dirty="0"/>
              <a:t>届出者は、防火</a:t>
            </a:r>
            <a:r>
              <a:rPr kumimoji="1" lang="en-US" altLang="ja-JP" dirty="0"/>
              <a:t>(</a:t>
            </a:r>
            <a:r>
              <a:rPr kumimoji="1" lang="ja-JP" altLang="en-US" dirty="0"/>
              <a:t>防災</a:t>
            </a:r>
            <a:r>
              <a:rPr kumimoji="1" lang="en-US" altLang="ja-JP" dirty="0"/>
              <a:t>)</a:t>
            </a:r>
            <a:r>
              <a:rPr kumimoji="1" lang="ja-JP" altLang="en-US" dirty="0"/>
              <a:t>管理の最終責任者である</a:t>
            </a:r>
            <a:r>
              <a:rPr kumimoji="1" lang="en-US" altLang="ja-JP" dirty="0"/>
              <a:t>『</a:t>
            </a:r>
            <a:r>
              <a:rPr kumimoji="1" lang="ja-JP" altLang="en-US" dirty="0"/>
              <a:t>管理権原者</a:t>
            </a:r>
            <a:r>
              <a:rPr kumimoji="1" lang="en-US" altLang="ja-JP" dirty="0"/>
              <a:t>』</a:t>
            </a:r>
            <a:r>
              <a:rPr lang="ja-JP" altLang="en-US" dirty="0"/>
              <a:t>を記入します。株式会社などの会社では、代表取締役社長などがこれに該当します。</a:t>
            </a:r>
            <a:endParaRPr lang="en-US" altLang="ja-JP" dirty="0"/>
          </a:p>
          <a:p>
            <a:pPr marL="0" indent="0">
              <a:buNone/>
            </a:pP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67154" y="6831206"/>
            <a:ext cx="5557836" cy="1256335"/>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消防庁通知　</a:t>
            </a:r>
            <a:r>
              <a:rPr lang="en-US" altLang="ja-JP" b="1" dirty="0">
                <a:solidFill>
                  <a:schemeClr val="accent1"/>
                </a:solidFill>
              </a:rPr>
              <a:t>『</a:t>
            </a:r>
            <a:r>
              <a:rPr lang="ja-JP" altLang="en-US" b="1" dirty="0">
                <a:solidFill>
                  <a:schemeClr val="accent1"/>
                </a:solidFill>
              </a:rPr>
              <a:t>防火対象物等の「管理について権原を有する者」について</a:t>
            </a:r>
            <a:r>
              <a:rPr lang="en-US" altLang="ja-JP" b="1" dirty="0">
                <a:solidFill>
                  <a:schemeClr val="accent1"/>
                </a:solidFill>
              </a:rPr>
              <a:t>』</a:t>
            </a:r>
          </a:p>
          <a:p>
            <a:pPr marL="0" indent="0">
              <a:buNone/>
            </a:pPr>
            <a:r>
              <a:rPr lang="ja-JP" altLang="en-US" b="1" dirty="0">
                <a:solidFill>
                  <a:schemeClr val="accent1"/>
                </a:solidFill>
              </a:rPr>
              <a:t>　　　　→</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9" y="2801519"/>
            <a:ext cx="5557837" cy="3348185"/>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lnSpcReduction="1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　管理権原者って、どんな立場の人がなるのですか？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　</a:t>
            </a:r>
            <a:r>
              <a:rPr lang="ja-JP" altLang="en-US" sz="1200" b="1" dirty="0">
                <a:solidFill>
                  <a:schemeClr val="accent1"/>
                </a:solidFill>
              </a:rPr>
              <a:t>管理権原者</a:t>
            </a:r>
            <a:r>
              <a:rPr lang="ja-JP" altLang="en-US" sz="1200" b="1" dirty="0"/>
              <a:t>の例としては、ビルの所有者、ビルの賃借人、ビルを一括して借りる事業主、マンションの管理組合などが挙げられますが、建物の所有・管理・運営・契約などの形態によって個別に判断する必要があります。</a:t>
            </a:r>
            <a:endParaRPr lang="en-US" altLang="ja-JP" sz="1200" b="1" dirty="0"/>
          </a:p>
          <a:p>
            <a:pPr marL="0" indent="0">
              <a:buNone/>
            </a:pPr>
            <a:r>
              <a:rPr lang="ja-JP" altLang="en-US" sz="1200" b="1" dirty="0"/>
              <a:t>　　消防庁からの通知では、</a:t>
            </a:r>
            <a:r>
              <a:rPr lang="en-US" altLang="ja-JP" sz="1200" b="1" dirty="0"/>
              <a:t>『</a:t>
            </a:r>
            <a:r>
              <a:rPr lang="ja-JP" altLang="en-US" sz="1200" b="1" dirty="0"/>
              <a:t>管理権原者とは、「防火対象物又はその部分における火気の使用又は取扱いその他法令に定める防火の管理に関する事項について、法律、契約又 は慣習上当然行うべき者」をいう。</a:t>
            </a:r>
            <a:r>
              <a:rPr lang="en-US" altLang="ja-JP" sz="1200" b="1" dirty="0"/>
              <a:t>』</a:t>
            </a:r>
            <a:r>
              <a:rPr lang="ja-JP" altLang="en-US" sz="1200" b="1" dirty="0"/>
              <a:t>と書かれています。</a:t>
            </a:r>
            <a:endParaRPr lang="en-US" altLang="ja-JP" sz="1200" b="1" dirty="0"/>
          </a:p>
          <a:p>
            <a:pPr marL="0" indent="0">
              <a:buNone/>
            </a:pPr>
            <a:r>
              <a:rPr lang="ja-JP" altLang="en-US" sz="1200" b="1" dirty="0"/>
              <a:t>　　もっとくだけた例えをすると、プロ野球の球団に例えた場合、</a:t>
            </a:r>
            <a:endParaRPr lang="en-US" altLang="ja-JP" sz="1200" b="1" dirty="0"/>
          </a:p>
          <a:p>
            <a:pPr marL="0" indent="0">
              <a:buNone/>
            </a:pPr>
            <a:r>
              <a:rPr lang="ja-JP" altLang="en-US" sz="1200" b="1" dirty="0">
                <a:solidFill>
                  <a:srgbClr val="0070C0"/>
                </a:solidFill>
              </a:rPr>
              <a:t>　　管理権原者　→　球団オーナー</a:t>
            </a:r>
            <a:endParaRPr lang="en-US" altLang="ja-JP" sz="1200" b="1" dirty="0">
              <a:solidFill>
                <a:srgbClr val="0070C0"/>
              </a:solidFill>
            </a:endParaRPr>
          </a:p>
          <a:p>
            <a:pPr marL="0" indent="0">
              <a:buNone/>
            </a:pPr>
            <a:r>
              <a:rPr lang="ja-JP" altLang="en-US" sz="1200" b="1" dirty="0">
                <a:solidFill>
                  <a:srgbClr val="0070C0"/>
                </a:solidFill>
              </a:rPr>
              <a:t>　　監督　　　　→　防火（防災）管理者</a:t>
            </a:r>
            <a:endParaRPr lang="en-US" altLang="ja-JP" sz="1200" b="1" dirty="0">
              <a:solidFill>
                <a:srgbClr val="0070C0"/>
              </a:solidFill>
            </a:endParaRPr>
          </a:p>
          <a:p>
            <a:pPr marL="0" indent="0">
              <a:buNone/>
            </a:pPr>
            <a:r>
              <a:rPr lang="ja-JP" altLang="en-US" sz="1200" b="1" dirty="0">
                <a:solidFill>
                  <a:srgbClr val="0070C0"/>
                </a:solidFill>
              </a:rPr>
              <a:t>　　選手　　　　→　火元責任者などの一般従業員　</a:t>
            </a:r>
            <a:r>
              <a:rPr lang="ja-JP" altLang="en-US" sz="1200" b="1" dirty="0"/>
              <a:t>となります。</a:t>
            </a:r>
            <a:endParaRPr lang="en-US" altLang="ja-JP" sz="1200" b="1" dirty="0"/>
          </a:p>
          <a:p>
            <a:pPr marL="0" indent="0">
              <a:buNone/>
            </a:pPr>
            <a:r>
              <a:rPr lang="ja-JP" altLang="en-US" sz="1200" b="1" dirty="0"/>
              <a:t>　　判断に困ったら、管轄の消防署までお尋ねください。</a:t>
            </a:r>
            <a:endParaRPr lang="en-US" altLang="ja-JP" sz="1200" b="1" dirty="0"/>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07984" y="2311388"/>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3" y="6312335"/>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extLst>
              <a:ext uri="{FF2B5EF4-FFF2-40B4-BE49-F238E27FC236}">
                <a16:creationId xmlns:a16="http://schemas.microsoft.com/office/drawing/2014/main" id="{2CFB87ED-E642-4587-9680-61A1E67DC989}"/>
              </a:ext>
            </a:extLst>
          </p:cNvPr>
          <p:cNvSpPr/>
          <p:nvPr/>
        </p:nvSpPr>
        <p:spPr>
          <a:xfrm>
            <a:off x="1964209" y="7485150"/>
            <a:ext cx="2604995" cy="395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通知ページへ</a:t>
            </a:r>
          </a:p>
        </p:txBody>
      </p:sp>
      <p:pic>
        <p:nvPicPr>
          <p:cNvPr id="6" name="図 5">
            <a:extLst>
              <a:ext uri="{FF2B5EF4-FFF2-40B4-BE49-F238E27FC236}">
                <a16:creationId xmlns:a16="http://schemas.microsoft.com/office/drawing/2014/main" id="{37207AA6-291D-6095-57D4-153EF3340B63}"/>
              </a:ext>
            </a:extLst>
          </p:cNvPr>
          <p:cNvPicPr>
            <a:picLocks noChangeAspect="1"/>
          </p:cNvPicPr>
          <p:nvPr/>
        </p:nvPicPr>
        <p:blipFill>
          <a:blip r:embed="rId8"/>
          <a:stretch>
            <a:fillRect/>
          </a:stretch>
        </p:blipFill>
        <p:spPr>
          <a:xfrm>
            <a:off x="3540725" y="107593"/>
            <a:ext cx="2667189" cy="975380"/>
          </a:xfrm>
          <a:prstGeom prst="rect">
            <a:avLst/>
          </a:prstGeom>
        </p:spPr>
      </p:pic>
    </p:spTree>
    <p:extLst>
      <p:ext uri="{BB962C8B-B14F-4D97-AF65-F5344CB8AC3E}">
        <p14:creationId xmlns:p14="http://schemas.microsoft.com/office/powerpoint/2010/main" val="15300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lang="ja-JP" altLang="en-US" b="1" dirty="0"/>
              <a:t>６、９</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6"/>
            <a:ext cx="5557837" cy="1773627"/>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70000" lnSpcReduction="20000"/>
          </a:bodyPr>
          <a:lstStyle/>
          <a:p>
            <a:pPr marL="0" indent="0">
              <a:buNone/>
            </a:pPr>
            <a:r>
              <a:rPr lang="ja-JP" altLang="en-US" b="1" dirty="0"/>
              <a:t>６</a:t>
            </a:r>
            <a:r>
              <a:rPr lang="en-US" altLang="ja-JP" b="1" dirty="0"/>
              <a:t>『</a:t>
            </a:r>
            <a:r>
              <a:rPr lang="ja-JP" altLang="en-US" b="1" dirty="0"/>
              <a:t>所在地</a:t>
            </a:r>
            <a:r>
              <a:rPr lang="en-US" altLang="ja-JP" b="1" dirty="0"/>
              <a:t>』</a:t>
            </a:r>
            <a:r>
              <a:rPr lang="ja-JP" altLang="en-US" dirty="0"/>
              <a:t>は、防火</a:t>
            </a:r>
            <a:r>
              <a:rPr lang="en-US" altLang="ja-JP" dirty="0"/>
              <a:t>(</a:t>
            </a:r>
            <a:r>
              <a:rPr lang="ja-JP" altLang="en-US" dirty="0"/>
              <a:t>防災</a:t>
            </a:r>
            <a:r>
              <a:rPr lang="en-US" altLang="ja-JP" dirty="0"/>
              <a:t>)</a:t>
            </a:r>
            <a:r>
              <a:rPr lang="ja-JP" altLang="en-US" dirty="0"/>
              <a:t>管理をする建物の住所を書きましょう。</a:t>
            </a:r>
            <a:endParaRPr lang="en-US" altLang="ja-JP" dirty="0"/>
          </a:p>
          <a:p>
            <a:pPr marL="0" indent="0">
              <a:buNone/>
            </a:pPr>
            <a:r>
              <a:rPr lang="en-US" altLang="ja-JP" dirty="0"/>
              <a:t>『</a:t>
            </a:r>
            <a:r>
              <a:rPr lang="ja-JP" altLang="en-US" dirty="0"/>
              <a:t>名称</a:t>
            </a:r>
            <a:r>
              <a:rPr lang="en-US" altLang="ja-JP" dirty="0"/>
              <a:t>』</a:t>
            </a:r>
            <a:r>
              <a:rPr lang="ja-JP" altLang="en-US" dirty="0"/>
              <a:t>は、建物の名称を書きましょう。</a:t>
            </a:r>
            <a:endParaRPr lang="en-US" altLang="ja-JP" dirty="0"/>
          </a:p>
          <a:p>
            <a:pPr marL="0" indent="0">
              <a:buNone/>
            </a:pPr>
            <a:r>
              <a:rPr lang="ja-JP" altLang="en-US" dirty="0"/>
              <a:t>テナントとして建物の一部のみに入居する場合でも、テナント名ではなく、ビルの名称を書くようにしましょう。</a:t>
            </a:r>
            <a:endParaRPr lang="en-US" altLang="ja-JP" dirty="0"/>
          </a:p>
          <a:p>
            <a:pPr marL="0" indent="0">
              <a:buNone/>
            </a:pPr>
            <a:r>
              <a:rPr lang="ja-JP" altLang="en-US" b="1" dirty="0"/>
              <a:t>９</a:t>
            </a:r>
            <a:r>
              <a:rPr lang="en-US" altLang="ja-JP" b="1" dirty="0"/>
              <a:t>『</a:t>
            </a:r>
            <a:r>
              <a:rPr lang="ja-JP" altLang="en-US" b="1" dirty="0"/>
              <a:t>用途</a:t>
            </a:r>
            <a:r>
              <a:rPr lang="en-US" altLang="ja-JP" b="1" dirty="0"/>
              <a:t>』</a:t>
            </a:r>
            <a:r>
              <a:rPr lang="ja-JP" altLang="en-US" dirty="0"/>
              <a:t>は、「事務所」「飲食店」「共同住宅」など、建物の使いみちを書きましょう。ここも使用する部分だけでなく、ビル全体の用途を記入してください。</a:t>
            </a:r>
            <a:endParaRPr lang="en-US" altLang="ja-JP" dirty="0"/>
          </a:p>
          <a:p>
            <a:pPr marL="0" indent="0">
              <a:buNone/>
            </a:pPr>
            <a:r>
              <a:rPr lang="en-US" altLang="ja-JP" b="1" dirty="0"/>
              <a:t>『</a:t>
            </a:r>
            <a:r>
              <a:rPr lang="ja-JP" altLang="en-US" b="1" dirty="0"/>
              <a:t>令別表第１</a:t>
            </a:r>
            <a:r>
              <a:rPr lang="en-US" altLang="ja-JP" b="1" dirty="0"/>
              <a:t>』</a:t>
            </a:r>
            <a:r>
              <a:rPr lang="ja-JP" altLang="en-US" dirty="0"/>
              <a:t>は、先ほどの用途が消防法令上のどの項に該当するかを記入します。</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844098" y="7352497"/>
            <a:ext cx="5722146" cy="897003"/>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fontScale="92500" lnSpcReduction="2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消防法施行令別表第１</a:t>
            </a:r>
            <a:r>
              <a:rPr lang="ja-JP" altLang="en-US" sz="1050" b="1" dirty="0"/>
              <a:t>（別ウインドウが開きます。</a:t>
            </a:r>
            <a:endParaRPr lang="en-US" altLang="ja-JP" sz="1050" b="1" dirty="0"/>
          </a:p>
          <a:p>
            <a:pPr marL="0" indent="0">
              <a:buNone/>
            </a:pPr>
            <a:r>
              <a:rPr lang="ja-JP" altLang="en-US" sz="1050" b="1" dirty="0"/>
              <a:t>　　　　　　　　　　　　　　　</a:t>
            </a:r>
            <a:r>
              <a:rPr lang="en-US" altLang="ja-JP" sz="1050" b="1" dirty="0"/>
              <a:t>PDF</a:t>
            </a:r>
            <a:r>
              <a:rPr lang="ja-JP" altLang="en-US" sz="1050" b="1" dirty="0"/>
              <a:t>の</a:t>
            </a:r>
            <a:r>
              <a:rPr lang="en-US" altLang="ja-JP" sz="1050" b="1" dirty="0"/>
              <a:t>2</a:t>
            </a:r>
            <a:r>
              <a:rPr lang="ja-JP" altLang="en-US" sz="1050" b="1" dirty="0"/>
              <a:t>ページ目を参照してください。）</a:t>
            </a:r>
            <a:endParaRPr lang="en-US" altLang="ja-JP" sz="1000" b="1" dirty="0">
              <a:solidFill>
                <a:schemeClr val="accent1"/>
              </a:solidFill>
            </a:endParaRPr>
          </a:p>
          <a:p>
            <a:pPr marL="0" indent="0">
              <a:buNone/>
            </a:pPr>
            <a:r>
              <a:rPr lang="ja-JP" altLang="en-US" b="1" dirty="0">
                <a:solidFill>
                  <a:schemeClr val="accent1"/>
                </a:solidFill>
              </a:rPr>
              <a:t>→</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67154" y="3717910"/>
            <a:ext cx="5557837" cy="2993215"/>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fontScale="92500" lnSpcReduction="2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用途がいくつかあるのですが、全て記入するのですか？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全てを記入する必要はありません。代表的なものを記入して</a:t>
            </a:r>
            <a:r>
              <a:rPr lang="en-US" altLang="ja-JP" sz="1200" b="1" dirty="0"/>
              <a:t>『</a:t>
            </a:r>
            <a:r>
              <a:rPr lang="ja-JP" altLang="en-US" sz="1200" b="1" dirty="0"/>
              <a:t>〇〇他</a:t>
            </a:r>
            <a:r>
              <a:rPr lang="en-US" altLang="ja-JP" sz="1200" b="1" dirty="0"/>
              <a:t>』</a:t>
            </a:r>
            <a:r>
              <a:rPr lang="ja-JP" altLang="en-US" sz="1200" b="1" dirty="0"/>
              <a:t>とすればＯＫです。</a:t>
            </a:r>
            <a:endParaRPr lang="en-US" altLang="ja-JP" sz="1200" b="1" dirty="0"/>
          </a:p>
          <a:p>
            <a:pPr marL="0" indent="0">
              <a:buFont typeface="Arial" panose="020B0604020202020204" pitchFamily="34" charset="0"/>
              <a:buNone/>
            </a:pPr>
            <a:r>
              <a:rPr lang="ja-JP" altLang="en-US" sz="1200" b="1" dirty="0">
                <a:solidFill>
                  <a:schemeClr val="accent1"/>
                </a:solidFill>
              </a:rPr>
              <a:t>Ｑ２　令別表第１でどれに当てはまるか分かりません。</a:t>
            </a:r>
            <a:endParaRPr lang="en-US" altLang="ja-JP" sz="1200" b="1" dirty="0">
              <a:solidFill>
                <a:schemeClr val="accent1"/>
              </a:solidFill>
            </a:endParaRPr>
          </a:p>
          <a:p>
            <a:pPr marL="0" indent="0">
              <a:buFont typeface="Arial" panose="020B0604020202020204" pitchFamily="34" charset="0"/>
              <a:buNone/>
            </a:pPr>
            <a:r>
              <a:rPr lang="ja-JP" altLang="en-US" sz="1200" b="1" dirty="0"/>
              <a:t>Ａ２　令別表第１（消防法施行令別表第１）は下記のリンクからご確認下さい。建物全体が１つの用途の場合はわかりやすいのですが、いくつかの用途が組み合わさった場合は判定が複雑になります。管轄の消防署に確認していただくと正確です。「この建物の用途は何項ですか？」とお尋ねください。ちなみに、代表的な用途をいくつか記載します。</a:t>
            </a:r>
            <a:endParaRPr lang="en-US" altLang="ja-JP" sz="1200" b="1" dirty="0"/>
          </a:p>
          <a:p>
            <a:pPr marL="0" indent="0">
              <a:buFont typeface="Arial" panose="020B0604020202020204" pitchFamily="34" charset="0"/>
              <a:buNone/>
            </a:pPr>
            <a:r>
              <a:rPr lang="ja-JP" altLang="en-US" sz="1200" b="1" dirty="0">
                <a:solidFill>
                  <a:srgbClr val="0070C0"/>
                </a:solidFill>
              </a:rPr>
              <a:t>　代表的な用途　　飲食店　　　（３）項ロ　　　　　物品販売店舗　（４）項</a:t>
            </a:r>
            <a:endParaRPr lang="en-US" altLang="ja-JP" sz="1200" b="1" dirty="0">
              <a:solidFill>
                <a:srgbClr val="0070C0"/>
              </a:solidFill>
            </a:endParaRPr>
          </a:p>
          <a:p>
            <a:pPr marL="0" indent="0">
              <a:buFont typeface="Arial" panose="020B0604020202020204" pitchFamily="34" charset="0"/>
              <a:buNone/>
            </a:pPr>
            <a:r>
              <a:rPr lang="ja-JP" altLang="en-US" sz="1200" b="1" dirty="0">
                <a:solidFill>
                  <a:srgbClr val="0070C0"/>
                </a:solidFill>
              </a:rPr>
              <a:t>　　　　　　　　　ホテル　　　（５）項イ　　　　　学校　　　　　（７）項</a:t>
            </a:r>
            <a:endParaRPr lang="en-US" altLang="ja-JP" sz="1200" b="1" dirty="0">
              <a:solidFill>
                <a:srgbClr val="0070C0"/>
              </a:solidFill>
            </a:endParaRPr>
          </a:p>
          <a:p>
            <a:pPr marL="0" indent="0">
              <a:buNone/>
            </a:pPr>
            <a:r>
              <a:rPr lang="ja-JP" altLang="en-US" sz="1200" b="1" dirty="0">
                <a:solidFill>
                  <a:srgbClr val="0070C0"/>
                </a:solidFill>
              </a:rPr>
              <a:t>　　　　　　　　　共同住宅　　（５）項ロ　　　　　特定複合用途　（</a:t>
            </a:r>
            <a:r>
              <a:rPr lang="en-US" altLang="ja-JP" sz="1200" b="1" dirty="0">
                <a:solidFill>
                  <a:srgbClr val="0070C0"/>
                </a:solidFill>
              </a:rPr>
              <a:t>16</a:t>
            </a:r>
            <a:r>
              <a:rPr lang="ja-JP" altLang="en-US" sz="1200" b="1" dirty="0">
                <a:solidFill>
                  <a:srgbClr val="0070C0"/>
                </a:solidFill>
              </a:rPr>
              <a:t>）項イ</a:t>
            </a:r>
            <a:endParaRPr lang="en-US" altLang="ja-JP" sz="1200" b="1" dirty="0">
              <a:solidFill>
                <a:srgbClr val="0070C0"/>
              </a:solidFill>
            </a:endParaRPr>
          </a:p>
          <a:p>
            <a:pPr marL="0" indent="0">
              <a:buNone/>
            </a:pPr>
            <a:r>
              <a:rPr lang="ja-JP" altLang="en-US" sz="1200" b="1" dirty="0">
                <a:solidFill>
                  <a:srgbClr val="0070C0"/>
                </a:solidFill>
              </a:rPr>
              <a:t>　　　　　　　　　事務所　　　（</a:t>
            </a:r>
            <a:r>
              <a:rPr lang="en-US" altLang="ja-JP" sz="1200" b="1" dirty="0">
                <a:solidFill>
                  <a:srgbClr val="0070C0"/>
                </a:solidFill>
              </a:rPr>
              <a:t>15</a:t>
            </a:r>
            <a:r>
              <a:rPr lang="ja-JP" altLang="en-US" sz="1200" b="1" dirty="0">
                <a:solidFill>
                  <a:srgbClr val="0070C0"/>
                </a:solidFill>
              </a:rPr>
              <a:t>）項　　　　　　非特定複合用途（</a:t>
            </a:r>
            <a:r>
              <a:rPr lang="en-US" altLang="ja-JP" sz="1200" b="1" dirty="0">
                <a:solidFill>
                  <a:srgbClr val="0070C0"/>
                </a:solidFill>
              </a:rPr>
              <a:t>16</a:t>
            </a:r>
            <a:r>
              <a:rPr lang="ja-JP" altLang="en-US" sz="1200" b="1" dirty="0">
                <a:solidFill>
                  <a:srgbClr val="0070C0"/>
                </a:solidFill>
              </a:rPr>
              <a:t>）項ロ</a:t>
            </a:r>
            <a:endParaRPr lang="en-US" altLang="ja-JP" sz="1200" b="1" dirty="0">
              <a:solidFill>
                <a:srgbClr val="0070C0"/>
              </a:solidFill>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27127" y="3253304"/>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41128" y="6873757"/>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extLst>
              <a:ext uri="{FF2B5EF4-FFF2-40B4-BE49-F238E27FC236}">
                <a16:creationId xmlns:a16="http://schemas.microsoft.com/office/drawing/2014/main" id="{DC3E681B-E662-49F6-B548-7DC4134B4254}"/>
              </a:ext>
            </a:extLst>
          </p:cNvPr>
          <p:cNvSpPr/>
          <p:nvPr/>
        </p:nvSpPr>
        <p:spPr>
          <a:xfrm>
            <a:off x="1660671" y="7910139"/>
            <a:ext cx="3238500" cy="294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説明ページへ</a:t>
            </a:r>
          </a:p>
        </p:txBody>
      </p:sp>
      <p:pic>
        <p:nvPicPr>
          <p:cNvPr id="26" name="図 25">
            <a:extLst>
              <a:ext uri="{FF2B5EF4-FFF2-40B4-BE49-F238E27FC236}">
                <a16:creationId xmlns:a16="http://schemas.microsoft.com/office/drawing/2014/main" id="{AD69F626-2A3C-0090-CCFC-4EFCE6625F09}"/>
              </a:ext>
            </a:extLst>
          </p:cNvPr>
          <p:cNvPicPr>
            <a:picLocks noChangeAspect="1"/>
          </p:cNvPicPr>
          <p:nvPr/>
        </p:nvPicPr>
        <p:blipFill rotWithShape="1">
          <a:blip r:embed="rId8"/>
          <a:srcRect l="37510" t="35987" r="5889" b="45498"/>
          <a:stretch/>
        </p:blipFill>
        <p:spPr>
          <a:xfrm>
            <a:off x="2684540" y="263966"/>
            <a:ext cx="3881704" cy="713887"/>
          </a:xfrm>
          <a:prstGeom prst="rect">
            <a:avLst/>
          </a:prstGeom>
          <a:ln w="31750">
            <a:solidFill>
              <a:srgbClr val="0070C0"/>
            </a:solidFill>
          </a:ln>
        </p:spPr>
      </p:pic>
    </p:spTree>
    <p:extLst>
      <p:ext uri="{BB962C8B-B14F-4D97-AF65-F5344CB8AC3E}">
        <p14:creationId xmlns:p14="http://schemas.microsoft.com/office/powerpoint/2010/main" val="84214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5"/>
            <a:ext cx="1384008" cy="455613"/>
          </a:xfrm>
          <a:solidFill>
            <a:srgbClr val="FFC000"/>
          </a:solidFill>
        </p:spPr>
        <p:txBody>
          <a:bodyPr>
            <a:normAutofit/>
          </a:bodyPr>
          <a:lstStyle/>
          <a:p>
            <a:r>
              <a:rPr kumimoji="1" lang="ja-JP" altLang="en-US" b="1" dirty="0"/>
              <a:t>１０番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6"/>
            <a:ext cx="5557837" cy="1625083"/>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92500" lnSpcReduction="20000"/>
          </a:bodyPr>
          <a:lstStyle/>
          <a:p>
            <a:pPr marL="0" indent="0">
              <a:buNone/>
            </a:pPr>
            <a:r>
              <a:rPr lang="ja-JP" altLang="en-US" b="1" dirty="0"/>
              <a:t>１０　</a:t>
            </a:r>
            <a:r>
              <a:rPr lang="ja-JP" altLang="en-US" dirty="0"/>
              <a:t>収容人員は、その建物が全部で何名収容するかの人数を記入していただきます。</a:t>
            </a:r>
            <a:endParaRPr lang="en-US" altLang="ja-JP" dirty="0"/>
          </a:p>
          <a:p>
            <a:pPr marL="0" indent="0">
              <a:buNone/>
            </a:pPr>
            <a:r>
              <a:rPr lang="ja-JP" altLang="en-US" dirty="0"/>
              <a:t>テナントとして建物の一部に入居される場合も、ビル全体の収容人員を記入してください。</a:t>
            </a:r>
            <a:endParaRPr lang="en-US" altLang="ja-JP" dirty="0"/>
          </a:p>
          <a:p>
            <a:pPr marL="0" indent="0">
              <a:buNone/>
            </a:pPr>
            <a:r>
              <a:rPr lang="ja-JP" altLang="en-US" dirty="0"/>
              <a:t>令別表第１の区分ごとに計算方法が決められており、実際の人数とは一致しない場合もありますのでご注意下さい。</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759" y="151642"/>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67154" y="6831206"/>
            <a:ext cx="5557836" cy="1256335"/>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収容人員の算定要領</a:t>
            </a:r>
            <a:r>
              <a:rPr lang="ja-JP" altLang="en-US" b="1" dirty="0"/>
              <a:t>（別ウインドウが開きます）</a:t>
            </a:r>
            <a:endParaRPr lang="en-US" altLang="ja-JP" b="1" dirty="0"/>
          </a:p>
          <a:p>
            <a:pPr marL="0" indent="0">
              <a:buNone/>
            </a:pPr>
            <a:endParaRPr lang="en-US" altLang="ja-JP" sz="700" b="1" dirty="0">
              <a:solidFill>
                <a:schemeClr val="accent1"/>
              </a:solidFill>
            </a:endParaRPr>
          </a:p>
          <a:p>
            <a:pPr marL="0" indent="0">
              <a:buNone/>
            </a:pPr>
            <a:r>
              <a:rPr lang="ja-JP" altLang="en-US" b="1" dirty="0">
                <a:solidFill>
                  <a:schemeClr val="accent1"/>
                </a:solidFill>
              </a:rPr>
              <a:t>　　　→</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67154" y="3717911"/>
            <a:ext cx="5557837" cy="2380502"/>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fontScale="92500" lnSpcReduction="1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収容人員って、どうやって計算したらいいのですか？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建物の用途ごとに計算方法が決められています。下のリンクからご確認下さい。消防側に情報がある場合は、届出時にお伝えすることもできます。</a:t>
            </a:r>
            <a:endParaRPr lang="en-US" altLang="ja-JP" sz="1200" b="1" dirty="0"/>
          </a:p>
          <a:p>
            <a:pPr marL="0" indent="0">
              <a:buFont typeface="Arial" panose="020B0604020202020204" pitchFamily="34" charset="0"/>
              <a:buNone/>
            </a:pPr>
            <a:r>
              <a:rPr lang="ja-JP" altLang="en-US" sz="1200" b="1" dirty="0">
                <a:solidFill>
                  <a:schemeClr val="accent1"/>
                </a:solidFill>
              </a:rPr>
              <a:t>Ｑ２　テナントとして入居します。建物全体の収容人員が分からないのですが・・・。</a:t>
            </a:r>
            <a:endParaRPr lang="en-US" altLang="ja-JP" sz="1200" b="1" dirty="0">
              <a:solidFill>
                <a:schemeClr val="accent1"/>
              </a:solidFill>
            </a:endParaRPr>
          </a:p>
          <a:p>
            <a:pPr marL="0" indent="0">
              <a:buFont typeface="Arial" panose="020B0604020202020204" pitchFamily="34" charset="0"/>
              <a:buNone/>
            </a:pPr>
            <a:r>
              <a:rPr lang="ja-JP" altLang="en-US" sz="1200" b="1" dirty="0"/>
              <a:t>Ａ２　管理会社様など建物のことをご存じの方か、管轄の消防署にお尋ねください。届出時にお尋ねいただき、その場で記入していただいても構いません。</a:t>
            </a:r>
            <a:endParaRPr lang="en-US" altLang="ja-JP" sz="1200" b="1" dirty="0"/>
          </a:p>
          <a:p>
            <a:pPr marL="0" indent="0">
              <a:buFont typeface="Arial" panose="020B0604020202020204" pitchFamily="34" charset="0"/>
              <a:buNone/>
            </a:pPr>
            <a:r>
              <a:rPr lang="ja-JP" altLang="en-US" sz="1200" b="1" dirty="0">
                <a:solidFill>
                  <a:schemeClr val="accent1"/>
                </a:solidFill>
              </a:rPr>
              <a:t>Ｑ３　収容人員がわかる書類はありますか？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Ａ３　建物使用開始にあたって、使用開始（変更）届出書を提出されていれば、一枚目に収容人員を記載する欄があります。お手元にある場合には参考になさって下さい。</a:t>
            </a:r>
            <a:endParaRPr lang="en-US" altLang="ja-JP" sz="1200" b="1" dirty="0"/>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27127" y="3253304"/>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3" y="6312335"/>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extLst>
              <a:ext uri="{FF2B5EF4-FFF2-40B4-BE49-F238E27FC236}">
                <a16:creationId xmlns:a16="http://schemas.microsoft.com/office/drawing/2014/main" id="{BC408BD6-3B92-4687-BA4E-105543ADE3BB}"/>
              </a:ext>
            </a:extLst>
          </p:cNvPr>
          <p:cNvSpPr/>
          <p:nvPr/>
        </p:nvSpPr>
        <p:spPr>
          <a:xfrm>
            <a:off x="1660671" y="7363649"/>
            <a:ext cx="3238500" cy="499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東京消防庁ホームページへ</a:t>
            </a:r>
          </a:p>
        </p:txBody>
      </p:sp>
      <p:pic>
        <p:nvPicPr>
          <p:cNvPr id="23" name="図 22">
            <a:extLst>
              <a:ext uri="{FF2B5EF4-FFF2-40B4-BE49-F238E27FC236}">
                <a16:creationId xmlns:a16="http://schemas.microsoft.com/office/drawing/2014/main" id="{A7CB139A-F281-2663-360A-E0ABDBBB8103}"/>
              </a:ext>
            </a:extLst>
          </p:cNvPr>
          <p:cNvPicPr>
            <a:picLocks noChangeAspect="1"/>
          </p:cNvPicPr>
          <p:nvPr/>
        </p:nvPicPr>
        <p:blipFill rotWithShape="1">
          <a:blip r:embed="rId8"/>
          <a:srcRect l="37510" t="35987" r="5889" b="45498"/>
          <a:stretch/>
        </p:blipFill>
        <p:spPr>
          <a:xfrm>
            <a:off x="2615945" y="238339"/>
            <a:ext cx="3881704" cy="713887"/>
          </a:xfrm>
          <a:prstGeom prst="rect">
            <a:avLst/>
          </a:prstGeom>
          <a:ln w="31750">
            <a:solidFill>
              <a:srgbClr val="0070C0"/>
            </a:solidFill>
          </a:ln>
        </p:spPr>
      </p:pic>
    </p:spTree>
    <p:extLst>
      <p:ext uri="{BB962C8B-B14F-4D97-AF65-F5344CB8AC3E}">
        <p14:creationId xmlns:p14="http://schemas.microsoft.com/office/powerpoint/2010/main" val="131751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lang="en-US" altLang="ja-JP" b="1" dirty="0"/>
              <a:t>7.11</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6"/>
            <a:ext cx="5557837" cy="1570819"/>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70000" lnSpcReduction="20000"/>
          </a:bodyPr>
          <a:lstStyle/>
          <a:p>
            <a:pPr marL="0" indent="0">
              <a:buNone/>
            </a:pPr>
            <a:r>
              <a:rPr lang="ja-JP" altLang="en-US" b="1" dirty="0"/>
              <a:t>７の</a:t>
            </a:r>
            <a:r>
              <a:rPr lang="en-US" altLang="ja-JP" b="1" dirty="0"/>
              <a:t>『</a:t>
            </a:r>
            <a:r>
              <a:rPr lang="ja-JP" altLang="en-US" b="1" dirty="0"/>
              <a:t>管理権原</a:t>
            </a:r>
            <a:r>
              <a:rPr lang="en-US" altLang="ja-JP" b="1" dirty="0"/>
              <a:t>』</a:t>
            </a:r>
            <a:r>
              <a:rPr lang="ja-JP" altLang="en-US" dirty="0"/>
              <a:t>は、同一建物の管理権原が分かれている場合は</a:t>
            </a:r>
            <a:r>
              <a:rPr lang="ja-JP" altLang="en-US" b="1" dirty="0"/>
              <a:t>複数</a:t>
            </a:r>
            <a:r>
              <a:rPr lang="ja-JP" altLang="en-US" dirty="0"/>
              <a:t>を、そうでない場合は</a:t>
            </a:r>
            <a:r>
              <a:rPr lang="ja-JP" altLang="en-US" b="1" dirty="0"/>
              <a:t>単一</a:t>
            </a:r>
            <a:r>
              <a:rPr lang="ja-JP" altLang="en-US" dirty="0"/>
              <a:t>を選んでください。</a:t>
            </a:r>
            <a:endParaRPr lang="en-US" altLang="ja-JP" dirty="0"/>
          </a:p>
          <a:p>
            <a:pPr marL="0" indent="0">
              <a:buNone/>
            </a:pPr>
            <a:r>
              <a:rPr lang="ja-JP" altLang="en-US" b="1" dirty="0"/>
              <a:t>１１の</a:t>
            </a:r>
            <a:r>
              <a:rPr lang="en-US" altLang="ja-JP" b="1" dirty="0"/>
              <a:t>『</a:t>
            </a:r>
            <a:r>
              <a:rPr lang="ja-JP" altLang="en-US" b="1" dirty="0"/>
              <a:t>種別</a:t>
            </a:r>
            <a:r>
              <a:rPr lang="en-US" altLang="ja-JP" b="1" dirty="0"/>
              <a:t>』</a:t>
            </a:r>
            <a:r>
              <a:rPr lang="ja-JP" altLang="en-US" dirty="0"/>
              <a:t>は、建物の規模が比較的大きいものは</a:t>
            </a:r>
            <a:r>
              <a:rPr lang="en-US" altLang="ja-JP" dirty="0"/>
              <a:t>『</a:t>
            </a:r>
            <a:r>
              <a:rPr lang="ja-JP" altLang="en-US" dirty="0"/>
              <a:t>甲種</a:t>
            </a:r>
            <a:r>
              <a:rPr lang="en-US" altLang="ja-JP" dirty="0"/>
              <a:t>』</a:t>
            </a:r>
            <a:r>
              <a:rPr lang="ja-JP" altLang="en-US" dirty="0"/>
              <a:t>、それ以外が</a:t>
            </a:r>
            <a:r>
              <a:rPr lang="en-US" altLang="ja-JP" dirty="0"/>
              <a:t>『</a:t>
            </a:r>
            <a:r>
              <a:rPr lang="ja-JP" altLang="en-US" dirty="0"/>
              <a:t>乙種</a:t>
            </a:r>
            <a:r>
              <a:rPr lang="en-US" altLang="ja-JP" dirty="0"/>
              <a:t>』</a:t>
            </a:r>
            <a:r>
              <a:rPr lang="ja-JP" altLang="en-US" dirty="0"/>
              <a:t>となります。</a:t>
            </a:r>
            <a:endParaRPr lang="en-US" altLang="ja-JP" dirty="0"/>
          </a:p>
          <a:p>
            <a:pPr marL="0" indent="0">
              <a:buNone/>
            </a:pPr>
            <a:r>
              <a:rPr lang="ja-JP" altLang="en-US" dirty="0"/>
              <a:t>甲種・乙種の判定は、用途と延べ面積を組み合わせて行いますが、</a:t>
            </a:r>
            <a:r>
              <a:rPr lang="ja-JP" altLang="en-US" b="1" dirty="0"/>
              <a:t>建物の延べ面積が</a:t>
            </a:r>
            <a:r>
              <a:rPr lang="en-US" altLang="ja-JP" b="1" dirty="0"/>
              <a:t>500㎡</a:t>
            </a:r>
            <a:r>
              <a:rPr lang="ja-JP" altLang="en-US" b="1" dirty="0"/>
              <a:t>（約</a:t>
            </a:r>
            <a:r>
              <a:rPr lang="en-US" altLang="ja-JP" b="1" dirty="0"/>
              <a:t>151</a:t>
            </a:r>
            <a:r>
              <a:rPr lang="ja-JP" altLang="en-US" b="1" dirty="0"/>
              <a:t>坪）を超えると、用途に関わらず全て甲種</a:t>
            </a:r>
            <a:r>
              <a:rPr lang="ja-JP" altLang="en-US" dirty="0"/>
              <a:t>になります。</a:t>
            </a:r>
            <a:endParaRPr lang="en-US" altLang="ja-JP" dirty="0"/>
          </a:p>
          <a:p>
            <a:pPr marL="0" indent="0">
              <a:buNone/>
            </a:pPr>
            <a:r>
              <a:rPr lang="ja-JP" altLang="en-US" dirty="0"/>
              <a:t>詳しくは下記リンクから確認してください。</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67154" y="7362708"/>
            <a:ext cx="5557836" cy="897003"/>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甲種・乙種の判定フローチャート</a:t>
            </a:r>
            <a:r>
              <a:rPr lang="ja-JP" altLang="en-US" sz="1200" b="1" dirty="0"/>
              <a:t>（別ウインドウが開きます）</a:t>
            </a:r>
            <a:endParaRPr lang="en-US" altLang="ja-JP" sz="1200" b="1" dirty="0"/>
          </a:p>
          <a:p>
            <a:pPr marL="0" indent="0">
              <a:buNone/>
            </a:pPr>
            <a:r>
              <a:rPr lang="ja-JP" altLang="en-US" b="1" dirty="0">
                <a:solidFill>
                  <a:schemeClr val="accent1"/>
                </a:solidFill>
              </a:rPr>
              <a:t>　　→　</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50078" y="3369190"/>
            <a:ext cx="5557837" cy="3211483"/>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fontScale="92500" lnSpcReduction="2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テナントビルは、全て複数権原なのでしょうか？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a:t>
            </a:r>
            <a:r>
              <a:rPr lang="ja-JP" altLang="en-US" sz="1200" b="1" dirty="0">
                <a:solidFill>
                  <a:schemeClr val="accent1"/>
                </a:solidFill>
              </a:rPr>
              <a:t>そうとは限りません</a:t>
            </a:r>
            <a:r>
              <a:rPr lang="ja-JP" altLang="en-US" sz="1200" b="1" dirty="0"/>
              <a:t>。所有者等が建物全体の管理権原を有して建物として</a:t>
            </a:r>
            <a:r>
              <a:rPr lang="en-US" altLang="ja-JP" sz="1200" b="1" dirty="0"/>
              <a:t>1</a:t>
            </a:r>
            <a:r>
              <a:rPr lang="ja-JP" altLang="en-US" sz="1200" b="1" dirty="0"/>
              <a:t>人の防火</a:t>
            </a:r>
            <a:r>
              <a:rPr lang="en-US" altLang="ja-JP" sz="1200" b="1" dirty="0"/>
              <a:t>(</a:t>
            </a:r>
            <a:r>
              <a:rPr lang="ja-JP" altLang="en-US" sz="1200" b="1" dirty="0"/>
              <a:t>防災</a:t>
            </a:r>
            <a:r>
              <a:rPr lang="en-US" altLang="ja-JP" sz="1200" b="1" dirty="0"/>
              <a:t>)</a:t>
            </a:r>
            <a:r>
              <a:rPr lang="ja-JP" altLang="en-US" sz="1200" b="1" dirty="0"/>
              <a:t>管理者を選任する場合もあれば、テナントごとに管理権原を有してテナントごとに防火</a:t>
            </a:r>
            <a:r>
              <a:rPr lang="en-US" altLang="ja-JP" sz="1200" b="1" dirty="0"/>
              <a:t>(</a:t>
            </a:r>
            <a:r>
              <a:rPr lang="ja-JP" altLang="en-US" sz="1200" b="1" dirty="0"/>
              <a:t>防災</a:t>
            </a:r>
            <a:r>
              <a:rPr lang="en-US" altLang="ja-JP" sz="1200" b="1" dirty="0"/>
              <a:t>)</a:t>
            </a:r>
            <a:r>
              <a:rPr lang="ja-JP" altLang="en-US" sz="1200" b="1" dirty="0"/>
              <a:t>管理者を選任している場合もあります。</a:t>
            </a:r>
            <a:endParaRPr lang="en-US" altLang="ja-JP" sz="1200" b="1" dirty="0"/>
          </a:p>
          <a:p>
            <a:pPr marL="0" indent="0">
              <a:buFont typeface="Arial" panose="020B0604020202020204" pitchFamily="34" charset="0"/>
              <a:buNone/>
            </a:pPr>
            <a:r>
              <a:rPr lang="ja-JP" altLang="en-US" sz="1200" b="1" dirty="0"/>
              <a:t>管理権原を単一にするか複数にするかは建物側の選択であり、防火</a:t>
            </a:r>
            <a:r>
              <a:rPr lang="en-US" altLang="ja-JP" sz="1200" b="1" dirty="0"/>
              <a:t>(</a:t>
            </a:r>
            <a:r>
              <a:rPr lang="ja-JP" altLang="en-US" sz="1200" b="1" dirty="0"/>
              <a:t>防災</a:t>
            </a:r>
            <a:r>
              <a:rPr lang="en-US" altLang="ja-JP" sz="1200" b="1" dirty="0"/>
              <a:t>)</a:t>
            </a:r>
            <a:r>
              <a:rPr lang="ja-JP" altLang="en-US" sz="1200" b="1" dirty="0"/>
              <a:t>管理が適正行われていればどちらでも消防側はＯＫです。</a:t>
            </a:r>
            <a:endParaRPr lang="en-US" altLang="ja-JP" sz="1200" b="1" dirty="0"/>
          </a:p>
          <a:p>
            <a:pPr marL="0" indent="0">
              <a:buFont typeface="Arial" panose="020B0604020202020204" pitchFamily="34" charset="0"/>
              <a:buNone/>
            </a:pPr>
            <a:r>
              <a:rPr lang="ja-JP" altLang="en-US" sz="1200" b="1" dirty="0"/>
              <a:t>　　建物がどのような管理形態になっているかは、事前に管理会社様などにお尋ね下さい。</a:t>
            </a:r>
            <a:r>
              <a:rPr lang="ja-JP" altLang="en-US" sz="1200" b="1" dirty="0">
                <a:solidFill>
                  <a:schemeClr val="accent1"/>
                </a:solidFill>
              </a:rPr>
              <a:t>複数権原だと思って選任届を提出したら、実は単一管理のためテナントは防火</a:t>
            </a:r>
            <a:r>
              <a:rPr lang="en-US" altLang="ja-JP" sz="1200" b="1" dirty="0">
                <a:solidFill>
                  <a:schemeClr val="accent1"/>
                </a:solidFill>
              </a:rPr>
              <a:t>(</a:t>
            </a:r>
            <a:r>
              <a:rPr lang="ja-JP" altLang="en-US" sz="1200" b="1" dirty="0">
                <a:solidFill>
                  <a:schemeClr val="accent1"/>
                </a:solidFill>
              </a:rPr>
              <a:t>防災</a:t>
            </a:r>
            <a:r>
              <a:rPr lang="en-US" altLang="ja-JP" sz="1200" b="1" dirty="0">
                <a:solidFill>
                  <a:schemeClr val="accent1"/>
                </a:solidFill>
              </a:rPr>
              <a:t>)</a:t>
            </a:r>
            <a:r>
              <a:rPr lang="ja-JP" altLang="en-US" sz="1200" b="1" dirty="0">
                <a:solidFill>
                  <a:schemeClr val="accent1"/>
                </a:solidFill>
              </a:rPr>
              <a:t>管理者を選任しなくてもよかったと</a:t>
            </a:r>
            <a:r>
              <a:rPr lang="ja-JP" altLang="en-US" sz="1200" b="1" dirty="0"/>
              <a:t>消防署で分かった、ということが多くあります。</a:t>
            </a:r>
            <a:endParaRPr lang="en-US" altLang="ja-JP" sz="1200" b="1" dirty="0"/>
          </a:p>
          <a:p>
            <a:pPr marL="0" indent="0">
              <a:buFont typeface="Arial" panose="020B0604020202020204" pitchFamily="34" charset="0"/>
              <a:buNone/>
            </a:pPr>
            <a:r>
              <a:rPr lang="ja-JP" altLang="en-US" sz="1200" b="1" dirty="0">
                <a:solidFill>
                  <a:schemeClr val="accent1"/>
                </a:solidFill>
              </a:rPr>
              <a:t>Ｑ２　テナントごとに管理権原は分かれていますが、防火</a:t>
            </a:r>
            <a:r>
              <a:rPr lang="en-US" altLang="ja-JP" sz="1200" b="1" dirty="0">
                <a:solidFill>
                  <a:schemeClr val="accent1"/>
                </a:solidFill>
              </a:rPr>
              <a:t>(</a:t>
            </a:r>
            <a:r>
              <a:rPr lang="ja-JP" altLang="en-US" sz="1200" b="1" dirty="0">
                <a:solidFill>
                  <a:schemeClr val="accent1"/>
                </a:solidFill>
              </a:rPr>
              <a:t>防災</a:t>
            </a:r>
            <a:r>
              <a:rPr lang="en-US" altLang="ja-JP" sz="1200" b="1" dirty="0">
                <a:solidFill>
                  <a:schemeClr val="accent1"/>
                </a:solidFill>
              </a:rPr>
              <a:t>)</a:t>
            </a:r>
            <a:r>
              <a:rPr lang="ja-JP" altLang="en-US" sz="1200" b="1" dirty="0">
                <a:solidFill>
                  <a:schemeClr val="accent1"/>
                </a:solidFill>
              </a:rPr>
              <a:t>管理者は各テナントから委託を受けた管理会社の従業員さんが一人で行っています。この場合も複数権原ですか？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Ａ２　はい。複数権原にチェックをしてください。この欄は、防火</a:t>
            </a:r>
            <a:r>
              <a:rPr lang="en-US" altLang="ja-JP" sz="1200" b="1" dirty="0"/>
              <a:t>(</a:t>
            </a:r>
            <a:r>
              <a:rPr lang="ja-JP" altLang="en-US" sz="1200" b="1" dirty="0"/>
              <a:t>防災</a:t>
            </a:r>
            <a:r>
              <a:rPr lang="en-US" altLang="ja-JP" sz="1200" b="1" dirty="0"/>
              <a:t>)</a:t>
            </a:r>
            <a:r>
              <a:rPr lang="ja-JP" altLang="en-US" sz="1200" b="1" dirty="0"/>
              <a:t>管理者が複数いるかではなく、管理権原が分かれているかどうかをお尋ねするものです。</a:t>
            </a:r>
            <a:endParaRPr lang="en-US" altLang="ja-JP" sz="1200" b="1" dirty="0"/>
          </a:p>
          <a:p>
            <a:pPr marL="0" indent="0">
              <a:buFont typeface="Arial" panose="020B0604020202020204" pitchFamily="34" charset="0"/>
              <a:buNone/>
            </a:pPr>
            <a:endParaRPr lang="en-US" altLang="ja-JP" sz="1200" b="1" dirty="0">
              <a:solidFill>
                <a:schemeClr val="accent1"/>
              </a:solidFill>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82880" y="2900929"/>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hlinkClick r:id="rId3" action="ppaction://hlinksldjump"/>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hlinkClick r:id="rId3" action="ppaction://hlinksldjump"/>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hlinkClick r:id="rId4" action="ppaction://hlinksldjump"/>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hlinkClick r:id="rId4" action="ppaction://hlinksldjump"/>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hlinkClick r:id="rId5" action="ppaction://hlinksldjump"/>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hlinkClick r:id="rId5" action="ppaction://hlinksldjump"/>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hlinkClick r:id="rId6" action="ppaction://hlinksldjump"/>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hlinkClick r:id="rId6" action="ppaction://hlinksldjump"/>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0" y="6870263"/>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2" name="四角形: 角を丸くする 21">
            <a:hlinkClick r:id="rId7"/>
            <a:extLst>
              <a:ext uri="{FF2B5EF4-FFF2-40B4-BE49-F238E27FC236}">
                <a16:creationId xmlns:a16="http://schemas.microsoft.com/office/drawing/2014/main" id="{F6F45814-11FF-49C0-B3BD-F5FD909812EA}"/>
              </a:ext>
            </a:extLst>
          </p:cNvPr>
          <p:cNvSpPr/>
          <p:nvPr/>
        </p:nvSpPr>
        <p:spPr>
          <a:xfrm>
            <a:off x="1584471" y="7751734"/>
            <a:ext cx="3238500" cy="409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説明ページへ</a:t>
            </a:r>
          </a:p>
        </p:txBody>
      </p:sp>
      <p:pic>
        <p:nvPicPr>
          <p:cNvPr id="23" name="図 22">
            <a:extLst>
              <a:ext uri="{FF2B5EF4-FFF2-40B4-BE49-F238E27FC236}">
                <a16:creationId xmlns:a16="http://schemas.microsoft.com/office/drawing/2014/main" id="{042921AE-FC41-C9C2-A722-69202BB1504D}"/>
              </a:ext>
            </a:extLst>
          </p:cNvPr>
          <p:cNvPicPr>
            <a:picLocks noChangeAspect="1"/>
          </p:cNvPicPr>
          <p:nvPr/>
        </p:nvPicPr>
        <p:blipFill rotWithShape="1">
          <a:blip r:embed="rId8"/>
          <a:srcRect l="37510" t="35987" r="5889" b="45498"/>
          <a:stretch/>
        </p:blipFill>
        <p:spPr>
          <a:xfrm>
            <a:off x="2505868" y="269071"/>
            <a:ext cx="3881704" cy="713887"/>
          </a:xfrm>
          <a:prstGeom prst="rect">
            <a:avLst/>
          </a:prstGeom>
          <a:ln w="31750">
            <a:solidFill>
              <a:srgbClr val="0070C0"/>
            </a:solidFill>
          </a:ln>
        </p:spPr>
      </p:pic>
    </p:spTree>
    <p:extLst>
      <p:ext uri="{BB962C8B-B14F-4D97-AF65-F5344CB8AC3E}">
        <p14:creationId xmlns:p14="http://schemas.microsoft.com/office/powerpoint/2010/main" val="170940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18544-826D-4D38-8D67-CC472AB21D13}"/>
              </a:ext>
            </a:extLst>
          </p:cNvPr>
          <p:cNvSpPr>
            <a:spLocks noGrp="1"/>
          </p:cNvSpPr>
          <p:nvPr>
            <p:ph type="title" idx="4294967295"/>
          </p:nvPr>
        </p:nvSpPr>
        <p:spPr>
          <a:xfrm>
            <a:off x="968667" y="367477"/>
            <a:ext cx="1384008" cy="455613"/>
          </a:xfrm>
          <a:solidFill>
            <a:srgbClr val="FFC000"/>
          </a:solidFill>
        </p:spPr>
        <p:txBody>
          <a:bodyPr>
            <a:normAutofit/>
          </a:bodyPr>
          <a:lstStyle/>
          <a:p>
            <a:r>
              <a:rPr kumimoji="1" lang="en-US" altLang="ja-JP" b="1" dirty="0"/>
              <a:t>12.13</a:t>
            </a:r>
            <a:r>
              <a:rPr kumimoji="1" lang="ja-JP" altLang="en-US" b="1" dirty="0"/>
              <a:t>番</a:t>
            </a:r>
          </a:p>
        </p:txBody>
      </p:sp>
      <p:sp>
        <p:nvSpPr>
          <p:cNvPr id="3" name="コンテンツ プレースホルダー 2">
            <a:extLst>
              <a:ext uri="{FF2B5EF4-FFF2-40B4-BE49-F238E27FC236}">
                <a16:creationId xmlns:a16="http://schemas.microsoft.com/office/drawing/2014/main" id="{CF79AC42-526F-4FAE-8F88-56C30D096010}"/>
              </a:ext>
            </a:extLst>
          </p:cNvPr>
          <p:cNvSpPr>
            <a:spLocks noGrp="1"/>
          </p:cNvSpPr>
          <p:nvPr>
            <p:ph idx="4294967295"/>
          </p:nvPr>
        </p:nvSpPr>
        <p:spPr>
          <a:xfrm>
            <a:off x="650079" y="1155585"/>
            <a:ext cx="5557837" cy="2424193"/>
          </a:xfr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a:normAutofit fontScale="85000" lnSpcReduction="10000"/>
          </a:bodyPr>
          <a:lstStyle/>
          <a:p>
            <a:pPr marL="0" indent="0">
              <a:buNone/>
            </a:pPr>
            <a:r>
              <a:rPr lang="en-US" altLang="ja-JP" b="1" dirty="0"/>
              <a:t>12</a:t>
            </a:r>
            <a:r>
              <a:rPr lang="ja-JP" altLang="en-US" dirty="0"/>
              <a:t>は、同じ敷地の中に防火管理をする建物がいくつかある場合記入してください。例えば、</a:t>
            </a:r>
            <a:r>
              <a:rPr lang="en-US" altLang="ja-JP" dirty="0"/>
              <a:t>『</a:t>
            </a:r>
            <a:r>
              <a:rPr lang="ja-JP" altLang="en-US" dirty="0"/>
              <a:t>別館</a:t>
            </a:r>
            <a:r>
              <a:rPr lang="en-US" altLang="ja-JP" dirty="0"/>
              <a:t>』『</a:t>
            </a:r>
            <a:r>
              <a:rPr lang="ja-JP" altLang="en-US" dirty="0"/>
              <a:t>機械式駐車場</a:t>
            </a:r>
            <a:r>
              <a:rPr lang="en-US" altLang="ja-JP" dirty="0"/>
              <a:t>』</a:t>
            </a:r>
            <a:r>
              <a:rPr lang="ja-JP" altLang="en-US" dirty="0"/>
              <a:t>などです。書ききれない場合は別紙のとおり、として別紙を作成しましょう。該当がない場合は空けておいてください。</a:t>
            </a:r>
            <a:endParaRPr lang="en-US" altLang="ja-JP" dirty="0"/>
          </a:p>
          <a:p>
            <a:pPr marL="0" indent="0">
              <a:buNone/>
            </a:pPr>
            <a:r>
              <a:rPr lang="en-US" altLang="ja-JP" b="1" dirty="0"/>
              <a:t>13</a:t>
            </a:r>
            <a:r>
              <a:rPr lang="ja-JP" altLang="en-US" dirty="0"/>
              <a:t>は、同一建物の管理権原が分かれており、防火管理をする範囲が比較的小規模（乙種）であれば記入していただく欄ですが、</a:t>
            </a:r>
            <a:r>
              <a:rPr lang="ja-JP" altLang="en-US" b="1" dirty="0">
                <a:solidFill>
                  <a:schemeClr val="accent1"/>
                </a:solidFill>
              </a:rPr>
              <a:t>中央消防署では、</a:t>
            </a:r>
            <a:r>
              <a:rPr lang="ja-JP" altLang="en-US" b="1" u="sng" dirty="0">
                <a:solidFill>
                  <a:schemeClr val="accent1"/>
                </a:solidFill>
              </a:rPr>
              <a:t>管理権原が分かれている建物</a:t>
            </a:r>
            <a:r>
              <a:rPr lang="ja-JP" altLang="en-US" b="1" dirty="0">
                <a:solidFill>
                  <a:schemeClr val="accent1"/>
                </a:solidFill>
              </a:rPr>
              <a:t>では、管理部分を把握するため規模にかかわらずご記入をお願いしています。</a:t>
            </a:r>
            <a:r>
              <a:rPr lang="ja-JP" altLang="en-US" dirty="0"/>
              <a:t>名称の部分に</a:t>
            </a:r>
            <a:r>
              <a:rPr lang="en-US" altLang="ja-JP" dirty="0"/>
              <a:t>『</a:t>
            </a:r>
            <a:r>
              <a:rPr lang="ja-JP" altLang="en-US" dirty="0"/>
              <a:t>階数・テナント名</a:t>
            </a:r>
            <a:r>
              <a:rPr lang="en-US" altLang="ja-JP" dirty="0"/>
              <a:t>』</a:t>
            </a:r>
            <a:r>
              <a:rPr lang="ja-JP" altLang="en-US" dirty="0"/>
              <a:t>、用途と収容人員はそれぞれ防火管理をする部分について記入してください。例えば</a:t>
            </a:r>
            <a:r>
              <a:rPr lang="en-US" altLang="ja-JP" dirty="0"/>
              <a:t>『5</a:t>
            </a:r>
            <a:r>
              <a:rPr lang="ja-JP" altLang="en-US" dirty="0"/>
              <a:t>階　中央消防㈱大阪支店　事務所　</a:t>
            </a:r>
            <a:r>
              <a:rPr lang="en-US" altLang="ja-JP" dirty="0"/>
              <a:t>15</a:t>
            </a:r>
            <a:r>
              <a:rPr lang="ja-JP" altLang="en-US" dirty="0"/>
              <a:t>人</a:t>
            </a:r>
            <a:r>
              <a:rPr lang="en-US" altLang="ja-JP" dirty="0"/>
              <a:t>』</a:t>
            </a:r>
            <a:r>
              <a:rPr lang="ja-JP" altLang="en-US" dirty="0"/>
              <a:t>となります。</a:t>
            </a:r>
            <a:endParaRPr lang="en-US" altLang="ja-JP" dirty="0"/>
          </a:p>
        </p:txBody>
      </p:sp>
      <p:pic>
        <p:nvPicPr>
          <p:cNvPr id="4" name="図 3">
            <a:extLst>
              <a:ext uri="{FF2B5EF4-FFF2-40B4-BE49-F238E27FC236}">
                <a16:creationId xmlns:a16="http://schemas.microsoft.com/office/drawing/2014/main" id="{4463253D-2815-4FB9-A405-96ABA94467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27" y="69569"/>
            <a:ext cx="556639" cy="800584"/>
          </a:xfrm>
          <a:prstGeom prst="rect">
            <a:avLst/>
          </a:prstGeom>
          <a:noFill/>
        </p:spPr>
      </p:pic>
      <p:sp>
        <p:nvSpPr>
          <p:cNvPr id="7" name="コンテンツ プレースホルダー 2">
            <a:extLst>
              <a:ext uri="{FF2B5EF4-FFF2-40B4-BE49-F238E27FC236}">
                <a16:creationId xmlns:a16="http://schemas.microsoft.com/office/drawing/2014/main" id="{DBAD0B8E-1D3B-46AB-8708-288981998A33}"/>
              </a:ext>
            </a:extLst>
          </p:cNvPr>
          <p:cNvSpPr txBox="1">
            <a:spLocks/>
          </p:cNvSpPr>
          <p:nvPr/>
        </p:nvSpPr>
        <p:spPr>
          <a:xfrm>
            <a:off x="667154" y="7190538"/>
            <a:ext cx="5557836" cy="897003"/>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None/>
            </a:pPr>
            <a:r>
              <a:rPr lang="ja-JP" altLang="en-US" b="1" dirty="0">
                <a:solidFill>
                  <a:schemeClr val="accent1"/>
                </a:solidFill>
              </a:rPr>
              <a:t>甲種・乙種の判定フローチャート</a:t>
            </a:r>
            <a:r>
              <a:rPr lang="ja-JP" altLang="en-US" b="1" dirty="0"/>
              <a:t>（別ウインドウが開きます）　</a:t>
            </a:r>
            <a:endParaRPr lang="en-US" altLang="ja-JP" b="1" dirty="0"/>
          </a:p>
          <a:p>
            <a:pPr marL="0" indent="0">
              <a:buNone/>
            </a:pPr>
            <a:r>
              <a:rPr lang="ja-JP" altLang="en-US" b="1" dirty="0">
                <a:solidFill>
                  <a:schemeClr val="accent1"/>
                </a:solidFill>
              </a:rPr>
              <a:t>　　→</a:t>
            </a:r>
            <a:endParaRPr lang="en-US" altLang="ja-JP" b="1" dirty="0">
              <a:solidFill>
                <a:schemeClr val="accent1"/>
              </a:solidFill>
            </a:endParaRPr>
          </a:p>
        </p:txBody>
      </p:sp>
      <p:sp>
        <p:nvSpPr>
          <p:cNvPr id="9" name="コンテンツ プレースホルダー 2">
            <a:extLst>
              <a:ext uri="{FF2B5EF4-FFF2-40B4-BE49-F238E27FC236}">
                <a16:creationId xmlns:a16="http://schemas.microsoft.com/office/drawing/2014/main" id="{48C62D8E-7FF5-4066-BC49-B5F8E68F37D5}"/>
              </a:ext>
            </a:extLst>
          </p:cNvPr>
          <p:cNvSpPr txBox="1">
            <a:spLocks/>
          </p:cNvSpPr>
          <p:nvPr/>
        </p:nvSpPr>
        <p:spPr>
          <a:xfrm>
            <a:off x="667154" y="4471335"/>
            <a:ext cx="5557837" cy="1827647"/>
          </a:xfrm>
          <a:prstGeom prst="rect">
            <a:avLst/>
          </a:prstGeom>
          <a:ln w="28575">
            <a:solidFill>
              <a:schemeClr val="accent2">
                <a:lumMod val="50000"/>
              </a:schemeClr>
            </a:solidFill>
            <a:extLst>
              <a:ext uri="{C807C97D-BFC1-408E-A445-0C87EB9F89A2}">
                <ask:lineSketchStyleProps xmlns:ask="http://schemas.microsoft.com/office/drawing/2018/sketchyshapes" sd="1219033472">
                  <a:custGeom>
                    <a:avLst/>
                    <a:gdLst>
                      <a:gd name="connsiteX0" fmla="*/ 0 w 5491163"/>
                      <a:gd name="connsiteY0" fmla="*/ 0 h 1292755"/>
                      <a:gd name="connsiteX1" fmla="*/ 5491163 w 5491163"/>
                      <a:gd name="connsiteY1" fmla="*/ 0 h 1292755"/>
                      <a:gd name="connsiteX2" fmla="*/ 5491163 w 5491163"/>
                      <a:gd name="connsiteY2" fmla="*/ 1292755 h 1292755"/>
                      <a:gd name="connsiteX3" fmla="*/ 0 w 5491163"/>
                      <a:gd name="connsiteY3" fmla="*/ 1292755 h 1292755"/>
                      <a:gd name="connsiteX4" fmla="*/ 0 w 5491163"/>
                      <a:gd name="connsiteY4" fmla="*/ 0 h 129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1292755" fill="none" extrusionOk="0">
                        <a:moveTo>
                          <a:pt x="0" y="0"/>
                        </a:moveTo>
                        <a:cubicBezTo>
                          <a:pt x="1827872" y="-49533"/>
                          <a:pt x="3511106" y="-14809"/>
                          <a:pt x="5491163" y="0"/>
                        </a:cubicBezTo>
                        <a:cubicBezTo>
                          <a:pt x="5445451" y="498331"/>
                          <a:pt x="5393891" y="832305"/>
                          <a:pt x="5491163" y="1292755"/>
                        </a:cubicBezTo>
                        <a:cubicBezTo>
                          <a:pt x="4007876" y="1244524"/>
                          <a:pt x="1688539" y="1377210"/>
                          <a:pt x="0" y="1292755"/>
                        </a:cubicBezTo>
                        <a:cubicBezTo>
                          <a:pt x="22904" y="1073243"/>
                          <a:pt x="-34276" y="376319"/>
                          <a:pt x="0" y="0"/>
                        </a:cubicBezTo>
                        <a:close/>
                      </a:path>
                      <a:path w="5491163" h="1292755" stroke="0" extrusionOk="0">
                        <a:moveTo>
                          <a:pt x="0" y="0"/>
                        </a:moveTo>
                        <a:cubicBezTo>
                          <a:pt x="2564473" y="118645"/>
                          <a:pt x="3393016" y="116012"/>
                          <a:pt x="5491163" y="0"/>
                        </a:cubicBezTo>
                        <a:cubicBezTo>
                          <a:pt x="5571031" y="302612"/>
                          <a:pt x="5448861" y="1159454"/>
                          <a:pt x="5491163" y="1292755"/>
                        </a:cubicBezTo>
                        <a:cubicBezTo>
                          <a:pt x="3506248" y="1427355"/>
                          <a:pt x="1325440" y="1135559"/>
                          <a:pt x="0" y="1292755"/>
                        </a:cubicBezTo>
                        <a:cubicBezTo>
                          <a:pt x="102150" y="958407"/>
                          <a:pt x="-41133" y="401590"/>
                          <a:pt x="0" y="0"/>
                        </a:cubicBezTo>
                        <a:close/>
                      </a:path>
                    </a:pathLst>
                  </a:custGeom>
                  <ask:type>
                    <ask:lineSketchNone/>
                  </ask:type>
                </ask:lineSketchStyleProps>
              </a:ext>
            </a:extLst>
          </a:ln>
        </p:spPr>
        <p:txBody>
          <a:bodyPr vert="horz" lIns="91440" tIns="45720" rIns="91440" bIns="45720" rtlCol="0">
            <a:normAutofit lnSpcReduction="10000"/>
          </a:bodyPr>
          <a:lst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kumimoji="1"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kumimoji="1"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kumimoji="1" sz="900" kern="1200"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1200" b="1" dirty="0">
                <a:solidFill>
                  <a:schemeClr val="accent1"/>
                </a:solidFill>
              </a:rPr>
              <a:t>Ｑ１　同じ敷地の中に、別の管理権原者の建物があります。それも記入が必要ですか？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Ａ１　必要ありません。ご自身の事業所の権原にかかるもののみ記入してください。</a:t>
            </a:r>
            <a:endParaRPr lang="en-US" altLang="ja-JP" sz="1200" b="1" dirty="0"/>
          </a:p>
          <a:p>
            <a:pPr marL="0" indent="0">
              <a:buFont typeface="Arial" panose="020B0604020202020204" pitchFamily="34" charset="0"/>
              <a:buNone/>
            </a:pPr>
            <a:r>
              <a:rPr lang="ja-JP" altLang="en-US" sz="1200" b="1" dirty="0">
                <a:solidFill>
                  <a:schemeClr val="accent1"/>
                </a:solidFill>
              </a:rPr>
              <a:t>Ｑ２　</a:t>
            </a:r>
            <a:r>
              <a:rPr lang="en-US" altLang="ja-JP" sz="1200" b="1" dirty="0">
                <a:solidFill>
                  <a:schemeClr val="accent1"/>
                </a:solidFill>
              </a:rPr>
              <a:t>『12』</a:t>
            </a:r>
            <a:r>
              <a:rPr lang="ja-JP" altLang="en-US" sz="1200" b="1" dirty="0">
                <a:solidFill>
                  <a:schemeClr val="accent1"/>
                </a:solidFill>
              </a:rPr>
              <a:t>は欄が複数ありますが、複数階に入居している場合、階ごとに記入するのですか？</a:t>
            </a:r>
            <a:endParaRPr lang="en-US" altLang="ja-JP" sz="1200" b="1" dirty="0">
              <a:solidFill>
                <a:schemeClr val="accent1"/>
              </a:solidFill>
            </a:endParaRPr>
          </a:p>
          <a:p>
            <a:pPr marL="0" indent="0">
              <a:buFont typeface="Arial" panose="020B0604020202020204" pitchFamily="34" charset="0"/>
              <a:buNone/>
            </a:pPr>
            <a:r>
              <a:rPr lang="ja-JP" altLang="en-US" sz="1200" b="1" dirty="0"/>
              <a:t>Ａ２　いいえ、階ごとではなく用途ごとに記入してください。</a:t>
            </a:r>
            <a:endParaRPr lang="en-US" altLang="ja-JP" sz="1200" b="1" dirty="0"/>
          </a:p>
          <a:p>
            <a:pPr marL="0" indent="0">
              <a:buFont typeface="Arial" panose="020B0604020202020204" pitchFamily="34" charset="0"/>
              <a:buNone/>
            </a:pPr>
            <a:endParaRPr lang="en-US" altLang="ja-JP" sz="1200" b="1" dirty="0">
              <a:solidFill>
                <a:schemeClr val="accent1"/>
              </a:solidFill>
            </a:endParaRPr>
          </a:p>
          <a:p>
            <a:pPr marL="0" indent="0">
              <a:buFont typeface="Arial" panose="020B0604020202020204" pitchFamily="34" charset="0"/>
              <a:buNone/>
            </a:pPr>
            <a:endParaRPr lang="en-US" altLang="ja-JP" sz="1200" b="1" dirty="0">
              <a:solidFill>
                <a:schemeClr val="accent1"/>
              </a:solidFill>
            </a:endParaRPr>
          </a:p>
        </p:txBody>
      </p:sp>
      <p:sp>
        <p:nvSpPr>
          <p:cNvPr id="8" name="四角形: 角を丸くする 7">
            <a:extLst>
              <a:ext uri="{FF2B5EF4-FFF2-40B4-BE49-F238E27FC236}">
                <a16:creationId xmlns:a16="http://schemas.microsoft.com/office/drawing/2014/main" id="{2D65C30E-FAF8-4BB9-AAB3-82D1CF667348}"/>
              </a:ext>
            </a:extLst>
          </p:cNvPr>
          <p:cNvSpPr/>
          <p:nvPr/>
        </p:nvSpPr>
        <p:spPr>
          <a:xfrm rot="20887521">
            <a:off x="199164" y="3878989"/>
            <a:ext cx="2128011" cy="469159"/>
          </a:xfrm>
          <a:prstGeom prst="roundRect">
            <a:avLst/>
          </a:prstGeom>
          <a:solidFill>
            <a:srgbClr val="92D05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よくある質問</a:t>
            </a:r>
          </a:p>
        </p:txBody>
      </p:sp>
      <p:grpSp>
        <p:nvGrpSpPr>
          <p:cNvPr id="16" name="グループ化 15">
            <a:extLst>
              <a:ext uri="{FF2B5EF4-FFF2-40B4-BE49-F238E27FC236}">
                <a16:creationId xmlns:a16="http://schemas.microsoft.com/office/drawing/2014/main" id="{D3270885-8EFB-447A-83C5-F21F46DE2E64}"/>
              </a:ext>
            </a:extLst>
          </p:cNvPr>
          <p:cNvGrpSpPr/>
          <p:nvPr/>
        </p:nvGrpSpPr>
        <p:grpSpPr>
          <a:xfrm>
            <a:off x="455579" y="8346254"/>
            <a:ext cx="1432823" cy="1163756"/>
            <a:chOff x="2082737" y="8285662"/>
            <a:chExt cx="1432823" cy="1163756"/>
          </a:xfrm>
        </p:grpSpPr>
        <p:sp>
          <p:nvSpPr>
            <p:cNvPr id="10" name="楕円 9">
              <a:extLst>
                <a:ext uri="{FF2B5EF4-FFF2-40B4-BE49-F238E27FC236}">
                  <a16:creationId xmlns:a16="http://schemas.microsoft.com/office/drawing/2014/main" id="{FF766B45-9FBA-49A2-BADE-79CEF719F3B5}"/>
                </a:ext>
              </a:extLst>
            </p:cNvPr>
            <p:cNvSpPr/>
            <p:nvPr/>
          </p:nvSpPr>
          <p:spPr>
            <a:xfrm>
              <a:off x="2207584" y="8285662"/>
              <a:ext cx="1221414" cy="11637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1200" dirty="0"/>
            </a:p>
          </p:txBody>
        </p:sp>
        <p:sp>
          <p:nvSpPr>
            <p:cNvPr id="13" name="テキスト ボックス 12">
              <a:extLst>
                <a:ext uri="{FF2B5EF4-FFF2-40B4-BE49-F238E27FC236}">
                  <a16:creationId xmlns:a16="http://schemas.microsoft.com/office/drawing/2014/main" id="{A3067C27-381B-45C6-8049-A8E964754FC1}"/>
                </a:ext>
              </a:extLst>
            </p:cNvPr>
            <p:cNvSpPr txBox="1"/>
            <p:nvPr/>
          </p:nvSpPr>
          <p:spPr>
            <a:xfrm>
              <a:off x="2082737" y="8544374"/>
              <a:ext cx="1432823" cy="646331"/>
            </a:xfrm>
            <a:prstGeom prst="rect">
              <a:avLst/>
            </a:prstGeom>
            <a:noFill/>
          </p:spPr>
          <p:txBody>
            <a:bodyPr wrap="square" rtlCol="0">
              <a:spAutoFit/>
            </a:bodyPr>
            <a:lstStyle/>
            <a:p>
              <a:pPr algn="ctr"/>
              <a:r>
                <a:rPr kumimoji="1" lang="ja-JP" altLang="en-US" b="1" dirty="0">
                  <a:solidFill>
                    <a:schemeClr val="bg1"/>
                  </a:solidFill>
                </a:rPr>
                <a:t>届出</a:t>
              </a:r>
              <a:endParaRPr kumimoji="1" lang="en-US" altLang="ja-JP" b="1" dirty="0">
                <a:solidFill>
                  <a:schemeClr val="bg1"/>
                </a:solidFill>
              </a:endParaRPr>
            </a:p>
            <a:p>
              <a:pPr algn="ctr"/>
              <a:r>
                <a:rPr kumimoji="1" lang="ja-JP" altLang="en-US" b="1" dirty="0">
                  <a:solidFill>
                    <a:schemeClr val="bg1"/>
                  </a:solidFill>
                </a:rPr>
                <a:t>トップへ</a:t>
              </a:r>
            </a:p>
          </p:txBody>
        </p:sp>
      </p:grpSp>
      <p:grpSp>
        <p:nvGrpSpPr>
          <p:cNvPr id="17" name="グループ化 16">
            <a:extLst>
              <a:ext uri="{FF2B5EF4-FFF2-40B4-BE49-F238E27FC236}">
                <a16:creationId xmlns:a16="http://schemas.microsoft.com/office/drawing/2014/main" id="{34AB4C1B-4A09-4C4D-BAB7-0DA764047DC4}"/>
              </a:ext>
            </a:extLst>
          </p:cNvPr>
          <p:cNvGrpSpPr/>
          <p:nvPr/>
        </p:nvGrpSpPr>
        <p:grpSpPr>
          <a:xfrm>
            <a:off x="3599466" y="8346254"/>
            <a:ext cx="1432823" cy="1163756"/>
            <a:chOff x="3600794" y="8285662"/>
            <a:chExt cx="1432823" cy="1163756"/>
          </a:xfrm>
        </p:grpSpPr>
        <p:sp>
          <p:nvSpPr>
            <p:cNvPr id="11" name="楕円 10">
              <a:extLst>
                <a:ext uri="{FF2B5EF4-FFF2-40B4-BE49-F238E27FC236}">
                  <a16:creationId xmlns:a16="http://schemas.microsoft.com/office/drawing/2014/main" id="{898F5956-C9BA-44D8-BB9F-ADBBC115C309}"/>
                </a:ext>
              </a:extLst>
            </p:cNvPr>
            <p:cNvSpPr/>
            <p:nvPr/>
          </p:nvSpPr>
          <p:spPr>
            <a:xfrm>
              <a:off x="3706499" y="8285662"/>
              <a:ext cx="1221414" cy="11637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sz="1200" dirty="0"/>
            </a:p>
          </p:txBody>
        </p:sp>
        <p:sp>
          <p:nvSpPr>
            <p:cNvPr id="14" name="テキスト ボックス 13">
              <a:extLst>
                <a:ext uri="{FF2B5EF4-FFF2-40B4-BE49-F238E27FC236}">
                  <a16:creationId xmlns:a16="http://schemas.microsoft.com/office/drawing/2014/main" id="{230E7C47-BD19-47FE-8A9F-BB9AC65A227B}"/>
                </a:ext>
              </a:extLst>
            </p:cNvPr>
            <p:cNvSpPr txBox="1"/>
            <p:nvPr/>
          </p:nvSpPr>
          <p:spPr>
            <a:xfrm>
              <a:off x="3600794" y="8544374"/>
              <a:ext cx="1432823" cy="646331"/>
            </a:xfrm>
            <a:prstGeom prst="rect">
              <a:avLst/>
            </a:prstGeom>
            <a:noFill/>
          </p:spPr>
          <p:txBody>
            <a:bodyPr wrap="square" rtlCol="0">
              <a:spAutoFit/>
            </a:bodyPr>
            <a:lstStyle/>
            <a:p>
              <a:pPr algn="ctr"/>
              <a:r>
                <a:rPr kumimoji="1" lang="ja-JP" altLang="en-US" b="1" dirty="0">
                  <a:solidFill>
                    <a:schemeClr val="bg1"/>
                  </a:solidFill>
                </a:rPr>
                <a:t>提出の</a:t>
              </a:r>
              <a:endParaRPr kumimoji="1" lang="en-US" altLang="ja-JP" b="1" dirty="0">
                <a:solidFill>
                  <a:schemeClr val="bg1"/>
                </a:solidFill>
              </a:endParaRPr>
            </a:p>
            <a:p>
              <a:pPr algn="ctr"/>
              <a:r>
                <a:rPr kumimoji="1" lang="ja-JP" altLang="en-US" b="1" dirty="0">
                  <a:solidFill>
                    <a:schemeClr val="bg1"/>
                  </a:solidFill>
                </a:rPr>
                <a:t>　仕方へ</a:t>
              </a:r>
            </a:p>
          </p:txBody>
        </p:sp>
      </p:grpSp>
      <p:grpSp>
        <p:nvGrpSpPr>
          <p:cNvPr id="18" name="グループ化 17">
            <a:extLst>
              <a:ext uri="{FF2B5EF4-FFF2-40B4-BE49-F238E27FC236}">
                <a16:creationId xmlns:a16="http://schemas.microsoft.com/office/drawing/2014/main" id="{16C82587-6CEC-4816-A199-EF85B308E356}"/>
              </a:ext>
            </a:extLst>
          </p:cNvPr>
          <p:cNvGrpSpPr/>
          <p:nvPr/>
        </p:nvGrpSpPr>
        <p:grpSpPr>
          <a:xfrm>
            <a:off x="5166540" y="8371831"/>
            <a:ext cx="1432823" cy="1163756"/>
            <a:chOff x="5166540" y="8371831"/>
            <a:chExt cx="1432823" cy="1163756"/>
          </a:xfrm>
        </p:grpSpPr>
        <p:sp>
          <p:nvSpPr>
            <p:cNvPr id="12" name="楕円 11">
              <a:extLst>
                <a:ext uri="{FF2B5EF4-FFF2-40B4-BE49-F238E27FC236}">
                  <a16:creationId xmlns:a16="http://schemas.microsoft.com/office/drawing/2014/main" id="{6981121C-EBA9-45FD-8C61-1BE7F6CB4893}"/>
                </a:ext>
              </a:extLst>
            </p:cNvPr>
            <p:cNvSpPr/>
            <p:nvPr/>
          </p:nvSpPr>
          <p:spPr>
            <a:xfrm>
              <a:off x="5272245" y="8371831"/>
              <a:ext cx="1221414" cy="11637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200" dirty="0"/>
            </a:p>
          </p:txBody>
        </p:sp>
        <p:sp>
          <p:nvSpPr>
            <p:cNvPr id="15" name="テキスト ボックス 14">
              <a:extLst>
                <a:ext uri="{FF2B5EF4-FFF2-40B4-BE49-F238E27FC236}">
                  <a16:creationId xmlns:a16="http://schemas.microsoft.com/office/drawing/2014/main" id="{CE03EB96-206B-4C41-AD3E-B8A9AE83CFA6}"/>
                </a:ext>
              </a:extLst>
            </p:cNvPr>
            <p:cNvSpPr txBox="1"/>
            <p:nvPr/>
          </p:nvSpPr>
          <p:spPr>
            <a:xfrm>
              <a:off x="5166540" y="8769043"/>
              <a:ext cx="1432823" cy="369332"/>
            </a:xfrm>
            <a:prstGeom prst="rect">
              <a:avLst/>
            </a:prstGeom>
            <a:noFill/>
          </p:spPr>
          <p:txBody>
            <a:bodyPr wrap="square" rtlCol="0">
              <a:spAutoFit/>
            </a:bodyPr>
            <a:lstStyle/>
            <a:p>
              <a:pPr algn="ctr"/>
              <a:r>
                <a:rPr kumimoji="1" lang="ja-JP" altLang="en-US" b="1" dirty="0">
                  <a:solidFill>
                    <a:schemeClr val="bg1"/>
                  </a:solidFill>
                </a:rPr>
                <a:t>おわる</a:t>
              </a:r>
            </a:p>
          </p:txBody>
        </p:sp>
      </p:grpSp>
      <p:grpSp>
        <p:nvGrpSpPr>
          <p:cNvPr id="19" name="グループ化 18">
            <a:extLst>
              <a:ext uri="{FF2B5EF4-FFF2-40B4-BE49-F238E27FC236}">
                <a16:creationId xmlns:a16="http://schemas.microsoft.com/office/drawing/2014/main" id="{9713CD54-8CF7-4EFE-8A1A-EC69D459B505}"/>
              </a:ext>
            </a:extLst>
          </p:cNvPr>
          <p:cNvGrpSpPr/>
          <p:nvPr/>
        </p:nvGrpSpPr>
        <p:grpSpPr>
          <a:xfrm>
            <a:off x="2013249" y="8371832"/>
            <a:ext cx="1432823" cy="1163756"/>
            <a:chOff x="2082737" y="8285662"/>
            <a:chExt cx="1432823" cy="1163756"/>
          </a:xfrm>
        </p:grpSpPr>
        <p:sp>
          <p:nvSpPr>
            <p:cNvPr id="20" name="楕円 19">
              <a:extLst>
                <a:ext uri="{FF2B5EF4-FFF2-40B4-BE49-F238E27FC236}">
                  <a16:creationId xmlns:a16="http://schemas.microsoft.com/office/drawing/2014/main" id="{18679C90-8634-4C1E-AE6B-70D50752004A}"/>
                </a:ext>
              </a:extLst>
            </p:cNvPr>
            <p:cNvSpPr/>
            <p:nvPr/>
          </p:nvSpPr>
          <p:spPr>
            <a:xfrm>
              <a:off x="2207584" y="8285662"/>
              <a:ext cx="1221414" cy="11637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1200" dirty="0"/>
            </a:p>
          </p:txBody>
        </p:sp>
        <p:sp>
          <p:nvSpPr>
            <p:cNvPr id="21" name="テキスト ボックス 20">
              <a:extLst>
                <a:ext uri="{FF2B5EF4-FFF2-40B4-BE49-F238E27FC236}">
                  <a16:creationId xmlns:a16="http://schemas.microsoft.com/office/drawing/2014/main" id="{610EB4B5-715D-4BB6-B666-F28B04DF57F7}"/>
                </a:ext>
              </a:extLst>
            </p:cNvPr>
            <p:cNvSpPr txBox="1"/>
            <p:nvPr/>
          </p:nvSpPr>
          <p:spPr>
            <a:xfrm>
              <a:off x="2082737" y="8544374"/>
              <a:ext cx="1432823"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b="1" dirty="0"/>
                <a:t>次の</a:t>
              </a:r>
              <a:endParaRPr kumimoji="1" lang="en-US" altLang="ja-JP" b="1" dirty="0"/>
            </a:p>
            <a:p>
              <a:pPr algn="ctr"/>
              <a:r>
                <a:rPr kumimoji="1" lang="ja-JP" altLang="en-US" b="1" dirty="0"/>
                <a:t>項目へ</a:t>
              </a:r>
            </a:p>
          </p:txBody>
        </p:sp>
      </p:grpSp>
      <p:sp>
        <p:nvSpPr>
          <p:cNvPr id="5" name="四角形: 角を丸くする 4">
            <a:extLst>
              <a:ext uri="{FF2B5EF4-FFF2-40B4-BE49-F238E27FC236}">
                <a16:creationId xmlns:a16="http://schemas.microsoft.com/office/drawing/2014/main" id="{DD9EC8B4-A990-443D-865F-64E2AA39D09E}"/>
              </a:ext>
            </a:extLst>
          </p:cNvPr>
          <p:cNvSpPr/>
          <p:nvPr/>
        </p:nvSpPr>
        <p:spPr>
          <a:xfrm rot="20887521">
            <a:off x="107984" y="6541166"/>
            <a:ext cx="2128011" cy="469159"/>
          </a:xfrm>
          <a:prstGeom prst="roundRect">
            <a:avLst/>
          </a:prstGeom>
          <a:solidFill>
            <a:srgbClr val="00B0F0"/>
          </a:solidFill>
          <a:ln>
            <a:noFill/>
          </a:ln>
          <a:effectLst>
            <a:outerShdw blurRad="127000" dist="38100" dir="2700000" sx="103000" sy="103000" algn="tl"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もっと知りたい！</a:t>
            </a:r>
          </a:p>
        </p:txBody>
      </p:sp>
      <p:sp>
        <p:nvSpPr>
          <p:cNvPr id="23" name="四角形: 角を丸くする 22">
            <a:hlinkClick r:id="rId3"/>
            <a:extLst>
              <a:ext uri="{FF2B5EF4-FFF2-40B4-BE49-F238E27FC236}">
                <a16:creationId xmlns:a16="http://schemas.microsoft.com/office/drawing/2014/main" id="{E1E32A48-CF6F-479B-8BA8-8C9E7AE3367D}"/>
              </a:ext>
            </a:extLst>
          </p:cNvPr>
          <p:cNvSpPr/>
          <p:nvPr/>
        </p:nvSpPr>
        <p:spPr>
          <a:xfrm>
            <a:off x="1612992" y="7562698"/>
            <a:ext cx="3238500" cy="409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説明ページへ</a:t>
            </a:r>
          </a:p>
        </p:txBody>
      </p:sp>
      <p:pic>
        <p:nvPicPr>
          <p:cNvPr id="24" name="図 23">
            <a:extLst>
              <a:ext uri="{FF2B5EF4-FFF2-40B4-BE49-F238E27FC236}">
                <a16:creationId xmlns:a16="http://schemas.microsoft.com/office/drawing/2014/main" id="{A6DCCB44-AA9F-CA1E-DE01-CB5277044E5D}"/>
              </a:ext>
            </a:extLst>
          </p:cNvPr>
          <p:cNvPicPr>
            <a:picLocks noChangeAspect="1"/>
          </p:cNvPicPr>
          <p:nvPr/>
        </p:nvPicPr>
        <p:blipFill>
          <a:blip r:embed="rId4"/>
          <a:stretch>
            <a:fillRect/>
          </a:stretch>
        </p:blipFill>
        <p:spPr>
          <a:xfrm>
            <a:off x="2352676" y="323831"/>
            <a:ext cx="3981450" cy="775335"/>
          </a:xfrm>
          <a:prstGeom prst="rect">
            <a:avLst/>
          </a:prstGeom>
        </p:spPr>
      </p:pic>
    </p:spTree>
    <p:extLst>
      <p:ext uri="{BB962C8B-B14F-4D97-AF65-F5344CB8AC3E}">
        <p14:creationId xmlns:p14="http://schemas.microsoft.com/office/powerpoint/2010/main" val="443477242"/>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TM10001114[[fn=ギャラリー]]</Template>
  <TotalTime>1073</TotalTime>
  <Words>3559</Words>
  <Application>Microsoft Office PowerPoint</Application>
  <PresentationFormat>A4 210 x 297 mm</PresentationFormat>
  <Paragraphs>350</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HGP創英角ｺﾞｼｯｸUB</vt:lpstr>
      <vt:lpstr>游ゴシック</vt:lpstr>
      <vt:lpstr>Arial</vt:lpstr>
      <vt:lpstr>Gill Sans MT</vt:lpstr>
      <vt:lpstr>Rage Italic</vt:lpstr>
      <vt:lpstr>Wingdings</vt:lpstr>
      <vt:lpstr>ギャラリー</vt:lpstr>
      <vt:lpstr>防火防災管理者選任 （解任）届出書の書き方</vt:lpstr>
      <vt:lpstr>PowerPoint プレゼンテーション</vt:lpstr>
      <vt:lpstr>１、５番</vt:lpstr>
      <vt:lpstr>２、３番</vt:lpstr>
      <vt:lpstr>４番</vt:lpstr>
      <vt:lpstr>６、９番</vt:lpstr>
      <vt:lpstr>１０番</vt:lpstr>
      <vt:lpstr>7.11番</vt:lpstr>
      <vt:lpstr>12.13番</vt:lpstr>
      <vt:lpstr>14.15.16番</vt:lpstr>
      <vt:lpstr>17.18番</vt:lpstr>
      <vt:lpstr>19.20番</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Haruko Kawakatsu</dc:creator>
  <cp:lastModifiedBy>関原　忠博</cp:lastModifiedBy>
  <cp:revision>95</cp:revision>
  <cp:lastPrinted>2021-07-01T07:55:44Z</cp:lastPrinted>
  <dcterms:created xsi:type="dcterms:W3CDTF">2020-04-27T00:27:17Z</dcterms:created>
  <dcterms:modified xsi:type="dcterms:W3CDTF">2024-04-18T03:03:40Z</dcterms:modified>
</cp:coreProperties>
</file>