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6013" y="802300"/>
            <a:ext cx="608672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6013" y="3531206"/>
            <a:ext cx="608672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6012" y="329309"/>
            <a:ext cx="3343483" cy="30920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4262" y="798973"/>
            <a:ext cx="868839" cy="503578"/>
          </a:xfrm>
        </p:spPr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96013" y="3528542"/>
            <a:ext cx="60867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03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04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4531" y="798975"/>
            <a:ext cx="1194946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3782" y="798975"/>
            <a:ext cx="5742853" cy="465988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494530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35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01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782" y="1756130"/>
            <a:ext cx="6085086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783" y="3806197"/>
            <a:ext cx="608508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63782" y="3804985"/>
            <a:ext cx="608508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75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782" y="804891"/>
            <a:ext cx="7118955" cy="10593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3781" y="2013936"/>
            <a:ext cx="3386360" cy="34375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6614" y="2013937"/>
            <a:ext cx="3386123" cy="34375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72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782" y="804165"/>
            <a:ext cx="7118956" cy="10563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782" y="2019551"/>
            <a:ext cx="3386247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3782" y="2824271"/>
            <a:ext cx="3386247" cy="26444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6614" y="2023005"/>
            <a:ext cx="33861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6614" y="2821491"/>
            <a:ext cx="3386123" cy="2637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43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88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25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962" y="798973"/>
            <a:ext cx="2628113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544" y="798974"/>
            <a:ext cx="4147193" cy="4658826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8963" y="3205493"/>
            <a:ext cx="2629650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61894" y="3205491"/>
            <a:ext cx="262521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03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412876" y="482172"/>
            <a:ext cx="3804003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494" y="1129513"/>
            <a:ext cx="3515346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10139" y="1122544"/>
            <a:ext cx="242124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3783" y="3145992"/>
            <a:ext cx="3510310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6386" y="5469858"/>
            <a:ext cx="3523455" cy="320123"/>
          </a:xfrm>
        </p:spPr>
        <p:txBody>
          <a:bodyPr/>
          <a:lstStyle>
            <a:lvl1pPr algn="l">
              <a:defRPr/>
            </a:lvl1pPr>
          </a:lstStyle>
          <a:p>
            <a:fld id="{A4B0CACA-0111-4676-AC58-AC762E5F88E8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57325" y="318642"/>
            <a:ext cx="3522516" cy="3209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61388" y="3143605"/>
            <a:ext cx="351218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08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906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4"/>
            <a:ext cx="9906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906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3782" y="804521"/>
            <a:ext cx="711895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782" y="2015734"/>
            <a:ext cx="711895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7087" y="330370"/>
            <a:ext cx="2565650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0CACA-0111-4676-AC58-AC762E5F88E8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3782" y="329309"/>
            <a:ext cx="4370171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8369" y="798973"/>
            <a:ext cx="862058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09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下矢印 3"/>
          <p:cNvSpPr/>
          <p:nvPr/>
        </p:nvSpPr>
        <p:spPr>
          <a:xfrm rot="17694969">
            <a:off x="4398671" y="-138537"/>
            <a:ext cx="368964" cy="8495610"/>
          </a:xfrm>
          <a:prstGeom prst="downArrow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44882" y="163921"/>
            <a:ext cx="7488438" cy="1132834"/>
          </a:xfrm>
          <a:prstGeom prst="rect">
            <a:avLst/>
          </a:prstGeom>
        </p:spPr>
        <p:txBody>
          <a:bodyPr vert="horz" lIns="99069" tIns="49534" rIns="99069" bIns="49534" rtlCol="0" anchor="t">
            <a:normAutofit fontScale="92500" lnSpcReduction="1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kumimoji="1" sz="5400" b="0" kern="1200" cap="none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4389" dirty="0"/>
              <a:t>教養型　</a:t>
            </a:r>
            <a:endParaRPr lang="en-US" altLang="ja-JP" sz="4389" dirty="0"/>
          </a:p>
          <a:p>
            <a:r>
              <a:rPr lang="ja-JP" altLang="en-US" sz="4389" dirty="0">
                <a:solidFill>
                  <a:srgbClr val="FF0000"/>
                </a:solidFill>
              </a:rPr>
              <a:t>消防</a:t>
            </a:r>
            <a:r>
              <a:rPr lang="ja-JP" altLang="en-US" sz="4389" dirty="0"/>
              <a:t>・</a:t>
            </a:r>
            <a:r>
              <a:rPr lang="ja-JP" altLang="en-US" sz="4389" dirty="0">
                <a:solidFill>
                  <a:srgbClr val="002060"/>
                </a:solidFill>
              </a:rPr>
              <a:t>防災</a:t>
            </a:r>
            <a:r>
              <a:rPr lang="ja-JP" altLang="en-US" sz="4389" dirty="0"/>
              <a:t>訓練のご案内</a:t>
            </a: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458912" y="927281"/>
            <a:ext cx="7662440" cy="762083"/>
          </a:xfrm>
          <a:prstGeom prst="rect">
            <a:avLst/>
          </a:prstGeom>
        </p:spPr>
        <p:txBody>
          <a:bodyPr vert="horz" lIns="99069" tIns="49534" rIns="99069" bIns="49534" rtlCol="0" anchor="b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kumimoji="1" sz="21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kumimoji="1" sz="19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kumimoji="1" sz="19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kumimoji="1"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kumimoji="1"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kumimoji="1"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kumimoji="1"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/>
              <a:t>感染症等の影響で、集合しての訓練が困難な時には、訓練をやめるのではなく、</a:t>
            </a:r>
            <a:endParaRPr lang="en-US" altLang="ja-JP" sz="1600" dirty="0"/>
          </a:p>
          <a:p>
            <a:r>
              <a:rPr lang="ja-JP" altLang="en-US" sz="1600" dirty="0"/>
              <a:t>映像で個別学習する</a:t>
            </a:r>
            <a:r>
              <a:rPr lang="en-US" altLang="ja-JP" sz="1600" b="1" dirty="0"/>
              <a:t>『</a:t>
            </a:r>
            <a:r>
              <a:rPr lang="ja-JP" altLang="en-US" sz="1600" b="1" dirty="0"/>
              <a:t>映像視聴型　消防・防災訓練</a:t>
            </a:r>
            <a:r>
              <a:rPr lang="en-US" altLang="ja-JP" sz="1600" b="1" dirty="0"/>
              <a:t>』</a:t>
            </a:r>
            <a:r>
              <a:rPr lang="ja-JP" altLang="en-US" sz="1600" dirty="0"/>
              <a:t>を実施するのも一つの方法です。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4571456" y="4598710"/>
            <a:ext cx="4936603" cy="111213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23"/>
          </a:p>
        </p:txBody>
      </p:sp>
      <p:sp>
        <p:nvSpPr>
          <p:cNvPr id="8" name="角丸四角形 7"/>
          <p:cNvSpPr/>
          <p:nvPr/>
        </p:nvSpPr>
        <p:spPr>
          <a:xfrm>
            <a:off x="180637" y="2220374"/>
            <a:ext cx="6859121" cy="1333838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853" b="1" dirty="0"/>
          </a:p>
        </p:txBody>
      </p:sp>
      <p:sp>
        <p:nvSpPr>
          <p:cNvPr id="10" name="角丸四角形 9"/>
          <p:cNvSpPr/>
          <p:nvPr/>
        </p:nvSpPr>
        <p:spPr>
          <a:xfrm>
            <a:off x="2717211" y="3705385"/>
            <a:ext cx="5351276" cy="77136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23"/>
          </a:p>
        </p:txBody>
      </p:sp>
      <p:grpSp>
        <p:nvGrpSpPr>
          <p:cNvPr id="11" name="グループ化 10"/>
          <p:cNvGrpSpPr/>
          <p:nvPr/>
        </p:nvGrpSpPr>
        <p:grpSpPr>
          <a:xfrm>
            <a:off x="2017103" y="3606456"/>
            <a:ext cx="775755" cy="706988"/>
            <a:chOff x="224067" y="923093"/>
            <a:chExt cx="1020128" cy="917258"/>
          </a:xfrm>
        </p:grpSpPr>
        <p:sp>
          <p:nvSpPr>
            <p:cNvPr id="12" name="楕円 11"/>
            <p:cNvSpPr/>
            <p:nvPr/>
          </p:nvSpPr>
          <p:spPr>
            <a:xfrm>
              <a:off x="243946" y="923093"/>
              <a:ext cx="951548" cy="91725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823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24067" y="940908"/>
              <a:ext cx="1020128" cy="833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300" dirty="0">
                  <a:solidFill>
                    <a:schemeClr val="bg1"/>
                  </a:solidFill>
                </a:rPr>
                <a:t>STEP</a:t>
              </a:r>
            </a:p>
            <a:p>
              <a:pPr algn="ctr"/>
              <a:r>
                <a:rPr lang="en-US" altLang="ja-JP" sz="2276" b="1" dirty="0">
                  <a:solidFill>
                    <a:schemeClr val="bg1"/>
                  </a:solidFill>
                </a:rPr>
                <a:t>2</a:t>
              </a:r>
              <a:endParaRPr lang="ja-JP" altLang="en-US" sz="2276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984390" y="2218278"/>
            <a:ext cx="6209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消防署に</a:t>
            </a:r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①消防訓練通報書</a:t>
            </a:r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と　</a:t>
            </a:r>
            <a:r>
              <a:rPr lang="ja-JP" altLang="en-US" sz="16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②防災訓練通報書</a:t>
            </a:r>
            <a:r>
              <a:rPr lang="ja-JP" altLang="en-US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endParaRPr lang="en-US" altLang="ja-JP" sz="16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err="1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を提</a:t>
            </a:r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出しましょう</a:t>
            </a:r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（防災訓練を実施しない場合は、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①消防訓練通報書</a:t>
            </a:r>
            <a:r>
              <a:rPr lang="ja-JP" altLang="en-US" sz="16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のみ提出</a:t>
            </a:r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92858" y="3776103"/>
            <a:ext cx="342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訓練参加者の皆さんに、</a:t>
            </a:r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映像を見て学習</a:t>
            </a:r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してもらいましょう。</a:t>
            </a:r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699777" y="4749883"/>
            <a:ext cx="4556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理解度チェック</a:t>
            </a:r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防火防災セルフチェック</a:t>
            </a:r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を参加者に</a:t>
            </a:r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実施してもらい、</a:t>
            </a:r>
            <a:r>
              <a:rPr lang="ja-JP" altLang="en-US" sz="1600" u="sng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事業所側で確認</a:t>
            </a:r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しましょう。</a:t>
            </a:r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u="sng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消防署に提出する必要はありません</a:t>
            </a:r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8477325" y="6022666"/>
            <a:ext cx="1379485" cy="66715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完了</a:t>
            </a:r>
            <a:endParaRPr kumimoji="1" lang="en-US" altLang="ja-JP" sz="4400" b="1" dirty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20" name="メモ 19"/>
          <p:cNvSpPr/>
          <p:nvPr/>
        </p:nvSpPr>
        <p:spPr>
          <a:xfrm>
            <a:off x="6000948" y="2572943"/>
            <a:ext cx="415522" cy="578650"/>
          </a:xfrm>
          <a:prstGeom prst="foldedCorner">
            <a:avLst>
              <a:gd name="adj" fmla="val 36166"/>
            </a:avLst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314" tIns="37157" rIns="74314" bIns="37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950" b="1" dirty="0">
                <a:solidFill>
                  <a:schemeClr val="accent5"/>
                </a:solidFill>
              </a:rPr>
              <a:t>②</a:t>
            </a:r>
          </a:p>
        </p:txBody>
      </p:sp>
      <p:sp>
        <p:nvSpPr>
          <p:cNvPr id="21" name="メモ 20"/>
          <p:cNvSpPr/>
          <p:nvPr/>
        </p:nvSpPr>
        <p:spPr>
          <a:xfrm>
            <a:off x="5392849" y="2373004"/>
            <a:ext cx="452796" cy="631848"/>
          </a:xfrm>
          <a:prstGeom prst="foldedCorner">
            <a:avLst>
              <a:gd name="adj" fmla="val 36166"/>
            </a:avLst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314" tIns="37157" rIns="74314" bIns="37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95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2" name="メモ 21"/>
          <p:cNvSpPr/>
          <p:nvPr/>
        </p:nvSpPr>
        <p:spPr>
          <a:xfrm>
            <a:off x="8837699" y="5285846"/>
            <a:ext cx="546574" cy="354361"/>
          </a:xfrm>
          <a:prstGeom prst="foldedCorner">
            <a:avLst>
              <a:gd name="adj" fmla="val 36166"/>
            </a:avLst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314" tIns="37157" rIns="74314" bIns="37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950" b="1" dirty="0">
              <a:solidFill>
                <a:srgbClr val="FF0000"/>
              </a:solidFill>
            </a:endParaRPr>
          </a:p>
        </p:txBody>
      </p:sp>
      <p:sp>
        <p:nvSpPr>
          <p:cNvPr id="23" name="メモ 22"/>
          <p:cNvSpPr/>
          <p:nvPr/>
        </p:nvSpPr>
        <p:spPr>
          <a:xfrm>
            <a:off x="8513316" y="5122863"/>
            <a:ext cx="564551" cy="409284"/>
          </a:xfrm>
          <a:prstGeom prst="foldedCorner">
            <a:avLst>
              <a:gd name="adj" fmla="val 36166"/>
            </a:avLst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314" tIns="37157" rIns="74314" bIns="37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950" b="1" dirty="0">
              <a:solidFill>
                <a:srgbClr val="FF0000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269651" y="1763885"/>
            <a:ext cx="775755" cy="820362"/>
            <a:chOff x="224067" y="923093"/>
            <a:chExt cx="1020128" cy="1064352"/>
          </a:xfrm>
        </p:grpSpPr>
        <p:sp>
          <p:nvSpPr>
            <p:cNvPr id="25" name="楕円 24"/>
            <p:cNvSpPr/>
            <p:nvPr/>
          </p:nvSpPr>
          <p:spPr>
            <a:xfrm>
              <a:off x="243946" y="923093"/>
              <a:ext cx="951548" cy="91725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823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24067" y="940908"/>
              <a:ext cx="1020128" cy="104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300" dirty="0">
                  <a:solidFill>
                    <a:schemeClr val="bg1"/>
                  </a:solidFill>
                </a:rPr>
                <a:t>STEP</a:t>
              </a:r>
            </a:p>
            <a:p>
              <a:pPr algn="ctr"/>
              <a:r>
                <a:rPr lang="en-US" altLang="ja-JP" sz="2276" b="1" dirty="0">
                  <a:solidFill>
                    <a:schemeClr val="bg1"/>
                  </a:solidFill>
                </a:rPr>
                <a:t>1</a:t>
              </a:r>
              <a:endParaRPr lang="ja-JP" altLang="en-US" sz="2276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3989083" y="4584979"/>
            <a:ext cx="775755" cy="706988"/>
            <a:chOff x="224067" y="923093"/>
            <a:chExt cx="1020128" cy="917258"/>
          </a:xfrm>
        </p:grpSpPr>
        <p:sp>
          <p:nvSpPr>
            <p:cNvPr id="31" name="楕円 30"/>
            <p:cNvSpPr/>
            <p:nvPr/>
          </p:nvSpPr>
          <p:spPr>
            <a:xfrm>
              <a:off x="243946" y="923093"/>
              <a:ext cx="951548" cy="91725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823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24067" y="940908"/>
              <a:ext cx="1020128" cy="833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300" dirty="0">
                  <a:solidFill>
                    <a:schemeClr val="bg1"/>
                  </a:solidFill>
                </a:rPr>
                <a:t>STEP</a:t>
              </a:r>
            </a:p>
            <a:p>
              <a:pPr algn="ctr"/>
              <a:r>
                <a:rPr lang="en-US" altLang="ja-JP" sz="2276" b="1" dirty="0">
                  <a:solidFill>
                    <a:schemeClr val="bg1"/>
                  </a:solidFill>
                </a:rPr>
                <a:t>3</a:t>
              </a:r>
              <a:endParaRPr lang="ja-JP" altLang="en-US" sz="2276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角丸四角形 32"/>
          <p:cNvSpPr/>
          <p:nvPr/>
        </p:nvSpPr>
        <p:spPr>
          <a:xfrm>
            <a:off x="458912" y="5841347"/>
            <a:ext cx="2633478" cy="44959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314" tIns="37157" rIns="74314" bIns="37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25" dirty="0">
                <a:latin typeface="Meiryo UI" panose="020B0604030504040204" pitchFamily="50" charset="-128"/>
                <a:ea typeface="Meiryo UI" panose="020B0604030504040204" pitchFamily="50" charset="-128"/>
              </a:rPr>
              <a:t>防火防災管理者様へ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85D5C6-1960-4CD8-8240-9EE30E5A7668}"/>
              </a:ext>
            </a:extLst>
          </p:cNvPr>
          <p:cNvSpPr txBox="1"/>
          <p:nvPr/>
        </p:nvSpPr>
        <p:spPr>
          <a:xfrm>
            <a:off x="6567881" y="-125530"/>
            <a:ext cx="31069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dirty="0">
                <a:solidFill>
                  <a:schemeClr val="accent1">
                    <a:alpha val="29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2022</a:t>
            </a:r>
            <a:endParaRPr kumimoji="1" lang="ja-JP" altLang="en-US" sz="9600" dirty="0">
              <a:solidFill>
                <a:schemeClr val="accent1">
                  <a:alpha val="29000"/>
                </a:schemeClr>
              </a:solidFill>
              <a:latin typeface="Artifakt Element Heavy" panose="020B0B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2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57965" y="212968"/>
            <a:ext cx="7134554" cy="8778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教養型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消防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防災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訓練に使える映像や資料</a:t>
            </a:r>
            <a:br>
              <a:rPr lang="en-US" altLang="ja-JP" sz="2926" dirty="0"/>
            </a:br>
            <a:endParaRPr lang="ja-JP" altLang="en-US" sz="2926" dirty="0"/>
          </a:p>
        </p:txBody>
      </p:sp>
      <p:sp>
        <p:nvSpPr>
          <p:cNvPr id="6" name="角丸四角形 5"/>
          <p:cNvSpPr/>
          <p:nvPr/>
        </p:nvSpPr>
        <p:spPr>
          <a:xfrm>
            <a:off x="7171194" y="4529528"/>
            <a:ext cx="2592578" cy="22619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92519" y="4569168"/>
            <a:ext cx="271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詳しくは、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中央消防署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ホームページ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をチェック！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9787" y="4699225"/>
            <a:ext cx="6983504" cy="2098450"/>
            <a:chOff x="115462" y="3987970"/>
            <a:chExt cx="6983504" cy="2098450"/>
          </a:xfrm>
        </p:grpSpPr>
        <p:sp>
          <p:nvSpPr>
            <p:cNvPr id="9" name="角丸四角形 8"/>
            <p:cNvSpPr/>
            <p:nvPr/>
          </p:nvSpPr>
          <p:spPr>
            <a:xfrm>
              <a:off x="115462" y="3987970"/>
              <a:ext cx="6983504" cy="35771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463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各種様式・リーフレット</a:t>
              </a:r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122836" y="4456862"/>
              <a:ext cx="6900770" cy="16295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81829" y="4545575"/>
              <a:ext cx="6584620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63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理解度チェック　・　防火防災セルフチェック　　　訓練通報書　　　　　周知用リーフレット</a:t>
              </a:r>
              <a:endParaRPr kumimoji="1" lang="en-US" altLang="ja-JP" sz="1463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2"/>
            <a:srcRect l="22882" t="16532" r="46126" b="5704"/>
            <a:stretch/>
          </p:blipFill>
          <p:spPr>
            <a:xfrm>
              <a:off x="3573530" y="4891272"/>
              <a:ext cx="735731" cy="103790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3"/>
            <a:srcRect l="22882" t="16532" r="46126" b="5704"/>
            <a:stretch/>
          </p:blipFill>
          <p:spPr>
            <a:xfrm>
              <a:off x="4503962" y="4875987"/>
              <a:ext cx="737576" cy="10405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9" name="テキスト ボックス 18"/>
          <p:cNvSpPr txBox="1"/>
          <p:nvPr/>
        </p:nvSpPr>
        <p:spPr>
          <a:xfrm>
            <a:off x="3515279" y="5755182"/>
            <a:ext cx="2100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消防訓練　 　　防災訓練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-8511" y="657477"/>
            <a:ext cx="9906000" cy="375787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grpSp>
        <p:nvGrpSpPr>
          <p:cNvPr id="55" name="グループ化 54"/>
          <p:cNvGrpSpPr/>
          <p:nvPr/>
        </p:nvGrpSpPr>
        <p:grpSpPr>
          <a:xfrm>
            <a:off x="258410" y="2734609"/>
            <a:ext cx="1463976" cy="1580087"/>
            <a:chOff x="2423932" y="2776744"/>
            <a:chExt cx="1463976" cy="1580087"/>
          </a:xfrm>
        </p:grpSpPr>
        <p:sp>
          <p:nvSpPr>
            <p:cNvPr id="32" name="角丸四角形 31"/>
            <p:cNvSpPr/>
            <p:nvPr/>
          </p:nvSpPr>
          <p:spPr>
            <a:xfrm>
              <a:off x="2423932" y="2776744"/>
              <a:ext cx="1416201" cy="158008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92973" y="3488963"/>
              <a:ext cx="566567" cy="714368"/>
            </a:xfrm>
            <a:prstGeom prst="rect">
              <a:avLst/>
            </a:prstGeom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2451293" y="2851714"/>
              <a:ext cx="1436615" cy="442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消火器の使い方</a:t>
              </a:r>
              <a:endParaRPr kumimoji="1"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975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（約２分）</a:t>
              </a:r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0637" y="3560713"/>
              <a:ext cx="620818" cy="620818"/>
            </a:xfrm>
            <a:prstGeom prst="rect">
              <a:avLst/>
            </a:prstGeom>
          </p:spPr>
        </p:pic>
      </p:grpSp>
      <p:grpSp>
        <p:nvGrpSpPr>
          <p:cNvPr id="54" name="グループ化 53"/>
          <p:cNvGrpSpPr/>
          <p:nvPr/>
        </p:nvGrpSpPr>
        <p:grpSpPr>
          <a:xfrm>
            <a:off x="1749754" y="2726963"/>
            <a:ext cx="1519220" cy="1580087"/>
            <a:chOff x="3915276" y="2769098"/>
            <a:chExt cx="1519220" cy="1580087"/>
          </a:xfrm>
        </p:grpSpPr>
        <p:sp>
          <p:nvSpPr>
            <p:cNvPr id="33" name="角丸四角形 32"/>
            <p:cNvSpPr/>
            <p:nvPr/>
          </p:nvSpPr>
          <p:spPr>
            <a:xfrm>
              <a:off x="3915276" y="2769098"/>
              <a:ext cx="1467408" cy="158008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0882" y="3673844"/>
              <a:ext cx="681723" cy="486944"/>
            </a:xfrm>
            <a:prstGeom prst="rect">
              <a:avLst/>
            </a:prstGeom>
          </p:spPr>
        </p:pic>
        <p:sp>
          <p:nvSpPr>
            <p:cNvPr id="44" name="テキスト ボックス 43"/>
            <p:cNvSpPr txBox="1"/>
            <p:nvPr/>
          </p:nvSpPr>
          <p:spPr>
            <a:xfrm>
              <a:off x="3997881" y="2836473"/>
              <a:ext cx="143661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屋内消火栓の</a:t>
              </a:r>
              <a:endParaRPr kumimoji="1"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使い方</a:t>
              </a:r>
              <a:r>
                <a:rPr kumimoji="1" lang="ja-JP" altLang="en-US" sz="975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（約２分）</a:t>
              </a:r>
            </a:p>
          </p:txBody>
        </p:sp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968" y="3585052"/>
              <a:ext cx="646139" cy="646139"/>
            </a:xfrm>
            <a:prstGeom prst="rect">
              <a:avLst/>
            </a:prstGeom>
          </p:spPr>
        </p:pic>
      </p:grpSp>
      <p:grpSp>
        <p:nvGrpSpPr>
          <p:cNvPr id="53" name="グループ化 52"/>
          <p:cNvGrpSpPr/>
          <p:nvPr/>
        </p:nvGrpSpPr>
        <p:grpSpPr>
          <a:xfrm>
            <a:off x="3303933" y="2726963"/>
            <a:ext cx="1513141" cy="1580087"/>
            <a:chOff x="5469455" y="2769098"/>
            <a:chExt cx="1513141" cy="1580087"/>
          </a:xfrm>
        </p:grpSpPr>
        <p:sp>
          <p:nvSpPr>
            <p:cNvPr id="34" name="角丸四角形 33"/>
            <p:cNvSpPr/>
            <p:nvPr/>
          </p:nvSpPr>
          <p:spPr>
            <a:xfrm>
              <a:off x="5469455" y="2769098"/>
              <a:ext cx="1449829" cy="158008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40" name="図 3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5981" y="3639270"/>
              <a:ext cx="722310" cy="527091"/>
            </a:xfrm>
            <a:prstGeom prst="rect">
              <a:avLst/>
            </a:prstGeom>
          </p:spPr>
        </p:pic>
        <p:sp>
          <p:nvSpPr>
            <p:cNvPr id="45" name="テキスト ボックス 44"/>
            <p:cNvSpPr txBox="1"/>
            <p:nvPr/>
          </p:nvSpPr>
          <p:spPr>
            <a:xfrm>
              <a:off x="5545981" y="2835238"/>
              <a:ext cx="1436615" cy="442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避難誘導</a:t>
              </a:r>
              <a:endParaRPr kumimoji="1"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975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（約２分）</a:t>
              </a:r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621" y="3634659"/>
              <a:ext cx="596532" cy="596532"/>
            </a:xfrm>
            <a:prstGeom prst="rect">
              <a:avLst/>
            </a:prstGeom>
          </p:spPr>
        </p:pic>
      </p:grpSp>
      <p:grpSp>
        <p:nvGrpSpPr>
          <p:cNvPr id="52" name="グループ化 51"/>
          <p:cNvGrpSpPr/>
          <p:nvPr/>
        </p:nvGrpSpPr>
        <p:grpSpPr>
          <a:xfrm>
            <a:off x="4858083" y="2734609"/>
            <a:ext cx="1499812" cy="1580087"/>
            <a:chOff x="7023605" y="2776744"/>
            <a:chExt cx="1499812" cy="1580087"/>
          </a:xfrm>
        </p:grpSpPr>
        <p:sp>
          <p:nvSpPr>
            <p:cNvPr id="31" name="角丸四角形 30"/>
            <p:cNvSpPr/>
            <p:nvPr/>
          </p:nvSpPr>
          <p:spPr>
            <a:xfrm>
              <a:off x="7023605" y="2776744"/>
              <a:ext cx="1382583" cy="158008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39" name="図 3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08772" y="3456640"/>
              <a:ext cx="621889" cy="704808"/>
            </a:xfrm>
            <a:prstGeom prst="rect">
              <a:avLst/>
            </a:prstGeom>
          </p:spPr>
        </p:pic>
        <p:sp>
          <p:nvSpPr>
            <p:cNvPr id="46" name="テキスト ボックス 45"/>
            <p:cNvSpPr txBox="1"/>
            <p:nvPr/>
          </p:nvSpPr>
          <p:spPr>
            <a:xfrm>
              <a:off x="7086802" y="2861485"/>
              <a:ext cx="1436615" cy="442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119</a:t>
              </a:r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番通報</a:t>
              </a:r>
              <a:endParaRPr kumimoji="1"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975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（約２分）</a:t>
              </a:r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426" y="3587786"/>
              <a:ext cx="624794" cy="624794"/>
            </a:xfrm>
            <a:prstGeom prst="rect">
              <a:avLst/>
            </a:prstGeom>
          </p:spPr>
        </p:pic>
      </p:grpSp>
      <p:grpSp>
        <p:nvGrpSpPr>
          <p:cNvPr id="56" name="グループ化 55"/>
          <p:cNvGrpSpPr/>
          <p:nvPr/>
        </p:nvGrpSpPr>
        <p:grpSpPr>
          <a:xfrm>
            <a:off x="278014" y="1196195"/>
            <a:ext cx="5905055" cy="1034408"/>
            <a:chOff x="110113" y="2776744"/>
            <a:chExt cx="2252153" cy="1614456"/>
          </a:xfrm>
        </p:grpSpPr>
        <p:sp>
          <p:nvSpPr>
            <p:cNvPr id="30" name="角丸四角形 29"/>
            <p:cNvSpPr/>
            <p:nvPr/>
          </p:nvSpPr>
          <p:spPr>
            <a:xfrm>
              <a:off x="110113" y="2776744"/>
              <a:ext cx="2252153" cy="158008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72392" y="2958815"/>
              <a:ext cx="1058695" cy="1432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63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大阪市消防局　動画</a:t>
              </a:r>
              <a:endParaRPr kumimoji="1" lang="en-US" altLang="ja-JP" sz="1463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463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「大地震発生時の対応について」（全編　約</a:t>
              </a:r>
              <a:r>
                <a:rPr kumimoji="1" lang="en-US" altLang="ja-JP" sz="1463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16</a:t>
              </a:r>
              <a:r>
                <a:rPr kumimoji="1" lang="ja-JP" altLang="en-US" sz="1463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分）</a:t>
              </a:r>
              <a:endParaRPr kumimoji="1" lang="en-US" altLang="ja-JP" sz="1463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7" name="角丸四角形 56"/>
          <p:cNvSpPr/>
          <p:nvPr/>
        </p:nvSpPr>
        <p:spPr>
          <a:xfrm>
            <a:off x="74418" y="703397"/>
            <a:ext cx="6912813" cy="4199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63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防災訓練</a:t>
            </a:r>
            <a:r>
              <a:rPr kumimoji="1" lang="ja-JP" altLang="en-US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に関する動画</a:t>
            </a:r>
          </a:p>
        </p:txBody>
      </p:sp>
      <p:sp>
        <p:nvSpPr>
          <p:cNvPr id="62" name="角丸四角形 61"/>
          <p:cNvSpPr/>
          <p:nvPr/>
        </p:nvSpPr>
        <p:spPr>
          <a:xfrm>
            <a:off x="6422780" y="1065206"/>
            <a:ext cx="3354908" cy="32418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7" name="対角する 2 つの角を丸めた四角形 16"/>
          <p:cNvSpPr/>
          <p:nvPr/>
        </p:nvSpPr>
        <p:spPr>
          <a:xfrm rot="21124312">
            <a:off x="7318537" y="228755"/>
            <a:ext cx="2353737" cy="851499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314" tIns="37157" rIns="74314" bIns="37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全て中央消防署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ホームページに掲載！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128312" y="2321524"/>
            <a:ext cx="6213374" cy="3864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63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消防訓練</a:t>
            </a:r>
            <a:r>
              <a:rPr kumimoji="1" lang="ja-JP" altLang="en-US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に関する動画　</a:t>
            </a: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防災訓練動画内でも、消火・避難・通報について学ぶことができます。</a:t>
            </a:r>
            <a:endParaRPr kumimoji="1" lang="ja-JP" altLang="en-US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B7838BD-D044-43F9-8151-B40467A8DA04}"/>
              </a:ext>
            </a:extLst>
          </p:cNvPr>
          <p:cNvSpPr txBox="1"/>
          <p:nvPr/>
        </p:nvSpPr>
        <p:spPr>
          <a:xfrm>
            <a:off x="6540374" y="1296357"/>
            <a:ext cx="3910062" cy="46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セクションごとに見たい方はこちらから！</a:t>
            </a:r>
            <a:endParaRPr kumimoji="1" lang="en-US" altLang="ja-JP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9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B60755B-8E2F-4BDE-8547-650D31E2C1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53" y="5613481"/>
            <a:ext cx="1351722" cy="935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図 10" descr="タイムライン&#10;&#10;自動的に生成された説明">
            <a:extLst>
              <a:ext uri="{FF2B5EF4-FFF2-40B4-BE49-F238E27FC236}">
                <a16:creationId xmlns:a16="http://schemas.microsoft.com/office/drawing/2014/main" id="{255709EE-6F99-4DB9-85A8-A3A4C445998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0" y="5619324"/>
            <a:ext cx="1324716" cy="9171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図 4" descr="鏡に映った姿を撮影している女性&#10;&#10;中程度の精度で自動的に生成された説明">
            <a:extLst>
              <a:ext uri="{FF2B5EF4-FFF2-40B4-BE49-F238E27FC236}">
                <a16:creationId xmlns:a16="http://schemas.microsoft.com/office/drawing/2014/main" id="{D357725E-3A4D-4170-8528-12D1F587F9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86" y="3411135"/>
            <a:ext cx="1312587" cy="738330"/>
          </a:xfrm>
          <a:prstGeom prst="rect">
            <a:avLst/>
          </a:prstGeom>
        </p:spPr>
      </p:pic>
      <p:pic>
        <p:nvPicPr>
          <p:cNvPr id="14" name="図 13" descr="窓から外を見ている男性&#10;&#10;中程度の精度で自動的に生成された説明">
            <a:extLst>
              <a:ext uri="{FF2B5EF4-FFF2-40B4-BE49-F238E27FC236}">
                <a16:creationId xmlns:a16="http://schemas.microsoft.com/office/drawing/2014/main" id="{7AD2F51B-D028-41F8-9C3D-DAC53D13AE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65" y="1674700"/>
            <a:ext cx="1267568" cy="785283"/>
          </a:xfrm>
          <a:prstGeom prst="rect">
            <a:avLst/>
          </a:prstGeom>
        </p:spPr>
      </p:pic>
      <p:pic>
        <p:nvPicPr>
          <p:cNvPr id="20" name="図 19" descr="暗い場所にいる男性&#10;&#10;中程度の精度で自動的に生成された説明">
            <a:extLst>
              <a:ext uri="{FF2B5EF4-FFF2-40B4-BE49-F238E27FC236}">
                <a16:creationId xmlns:a16="http://schemas.microsoft.com/office/drawing/2014/main" id="{BA653888-67A4-44F4-9100-BEE7E73EB01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5" y="2556674"/>
            <a:ext cx="1256619" cy="706849"/>
          </a:xfrm>
          <a:prstGeom prst="rect">
            <a:avLst/>
          </a:prstGeom>
        </p:spPr>
      </p:pic>
      <p:pic>
        <p:nvPicPr>
          <p:cNvPr id="26" name="図 25" descr="QR コード&#10;&#10;自動的に生成された説明">
            <a:extLst>
              <a:ext uri="{FF2B5EF4-FFF2-40B4-BE49-F238E27FC236}">
                <a16:creationId xmlns:a16="http://schemas.microsoft.com/office/drawing/2014/main" id="{CDD26CF0-5E83-4CCA-B9FC-B537440B0D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92" y="1724000"/>
            <a:ext cx="685101" cy="685101"/>
          </a:xfrm>
          <a:prstGeom prst="rect">
            <a:avLst/>
          </a:prstGeom>
        </p:spPr>
      </p:pic>
      <p:pic>
        <p:nvPicPr>
          <p:cNvPr id="35" name="図 34" descr="QR コード&#10;&#10;自動的に生成された説明">
            <a:extLst>
              <a:ext uri="{FF2B5EF4-FFF2-40B4-BE49-F238E27FC236}">
                <a16:creationId xmlns:a16="http://schemas.microsoft.com/office/drawing/2014/main" id="{64E0670C-51C7-4470-A6F4-32C5F712565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55" y="3476355"/>
            <a:ext cx="702637" cy="702637"/>
          </a:xfrm>
          <a:prstGeom prst="rect">
            <a:avLst/>
          </a:prstGeom>
        </p:spPr>
      </p:pic>
      <p:pic>
        <p:nvPicPr>
          <p:cNvPr id="41" name="図 40" descr="QR コード&#10;&#10;自動的に生成された説明">
            <a:extLst>
              <a:ext uri="{FF2B5EF4-FFF2-40B4-BE49-F238E27FC236}">
                <a16:creationId xmlns:a16="http://schemas.microsoft.com/office/drawing/2014/main" id="{EB6AEBEA-1B21-41C5-8D7F-2EBE6ADF66C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81" y="2567414"/>
            <a:ext cx="674156" cy="674156"/>
          </a:xfrm>
          <a:prstGeom prst="rect">
            <a:avLst/>
          </a:prstGeom>
        </p:spPr>
      </p:pic>
      <p:pic>
        <p:nvPicPr>
          <p:cNvPr id="48" name="図 47" descr="QR コード&#10;&#10;自動的に生成された説明">
            <a:extLst>
              <a:ext uri="{FF2B5EF4-FFF2-40B4-BE49-F238E27FC236}">
                <a16:creationId xmlns:a16="http://schemas.microsoft.com/office/drawing/2014/main" id="{E3C11147-DF88-48FE-8401-78084019861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84" y="1347527"/>
            <a:ext cx="775124" cy="775124"/>
          </a:xfrm>
          <a:prstGeom prst="rect">
            <a:avLst/>
          </a:prstGeom>
        </p:spPr>
      </p:pic>
      <p:pic>
        <p:nvPicPr>
          <p:cNvPr id="50" name="図 49" descr="男性の写真のコラージュ&#10;&#10;中程度の精度で自動的に生成された説明">
            <a:extLst>
              <a:ext uri="{FF2B5EF4-FFF2-40B4-BE49-F238E27FC236}">
                <a16:creationId xmlns:a16="http://schemas.microsoft.com/office/drawing/2014/main" id="{37B04E76-EE68-472B-A432-27AC1CCCDFB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37" y="1254192"/>
            <a:ext cx="1645933" cy="925837"/>
          </a:xfrm>
          <a:prstGeom prst="rect">
            <a:avLst/>
          </a:prstGeom>
        </p:spPr>
      </p:pic>
      <p:sp>
        <p:nvSpPr>
          <p:cNvPr id="51" name="矢印: 右 50">
            <a:extLst>
              <a:ext uri="{FF2B5EF4-FFF2-40B4-BE49-F238E27FC236}">
                <a16:creationId xmlns:a16="http://schemas.microsoft.com/office/drawing/2014/main" id="{70364AB7-68E6-4799-B089-F50B1A2AF9D5}"/>
              </a:ext>
            </a:extLst>
          </p:cNvPr>
          <p:cNvSpPr/>
          <p:nvPr/>
        </p:nvSpPr>
        <p:spPr>
          <a:xfrm>
            <a:off x="5929553" y="1294519"/>
            <a:ext cx="655663" cy="33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E817C241-2A69-4BB3-AF18-8C3B8AB8711E}"/>
              </a:ext>
            </a:extLst>
          </p:cNvPr>
          <p:cNvSpPr/>
          <p:nvPr/>
        </p:nvSpPr>
        <p:spPr>
          <a:xfrm>
            <a:off x="6540374" y="2462039"/>
            <a:ext cx="317937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8DC7693E-051C-4C60-8BF8-FCAAF70ADEC4}"/>
              </a:ext>
            </a:extLst>
          </p:cNvPr>
          <p:cNvSpPr/>
          <p:nvPr/>
        </p:nvSpPr>
        <p:spPr>
          <a:xfrm>
            <a:off x="6541546" y="3316461"/>
            <a:ext cx="317937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02ED448-F641-46AC-B29A-B07DE9EAF78C}"/>
              </a:ext>
            </a:extLst>
          </p:cNvPr>
          <p:cNvSpPr txBox="1"/>
          <p:nvPr/>
        </p:nvSpPr>
        <p:spPr>
          <a:xfrm>
            <a:off x="7982532" y="1807629"/>
            <a:ext cx="143661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防災編</a:t>
            </a:r>
            <a:endParaRPr kumimoji="1" lang="en-US" altLang="ja-JP" sz="13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（約６分）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EC6F501C-A7AA-46B0-8874-09D22D045936}"/>
              </a:ext>
            </a:extLst>
          </p:cNvPr>
          <p:cNvSpPr txBox="1"/>
          <p:nvPr/>
        </p:nvSpPr>
        <p:spPr>
          <a:xfrm>
            <a:off x="7451790" y="2636270"/>
            <a:ext cx="1436615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消火・</a:t>
            </a:r>
            <a:endParaRPr kumimoji="1" lang="en-US" altLang="ja-JP" sz="13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通報編</a:t>
            </a:r>
            <a:endParaRPr kumimoji="1" lang="en-US" altLang="ja-JP" sz="13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（約６分）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E1E0023A-87E2-4C1C-8BA9-EF376A9213AD}"/>
              </a:ext>
            </a:extLst>
          </p:cNvPr>
          <p:cNvSpPr txBox="1"/>
          <p:nvPr/>
        </p:nvSpPr>
        <p:spPr>
          <a:xfrm>
            <a:off x="8028078" y="3505779"/>
            <a:ext cx="1436615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避難</a:t>
            </a:r>
            <a:endParaRPr kumimoji="1" lang="en-US" altLang="ja-JP" sz="13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誘導編</a:t>
            </a:r>
            <a:endParaRPr kumimoji="1" lang="en-US" altLang="ja-JP" sz="13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（約６分）</a:t>
            </a: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714BC080-8B88-4AEA-8E74-C255D04234A0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9967" t="22098" r="15022" b="9909"/>
          <a:stretch/>
        </p:blipFill>
        <p:spPr>
          <a:xfrm>
            <a:off x="5367112" y="5575479"/>
            <a:ext cx="1493073" cy="10375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9" name="図 78" descr="QR コード&#10;&#10;自動的に生成された説明">
            <a:extLst>
              <a:ext uri="{FF2B5EF4-FFF2-40B4-BE49-F238E27FC236}">
                <a16:creationId xmlns:a16="http://schemas.microsoft.com/office/drawing/2014/main" id="{FA73B560-0992-4D7C-9E3B-4E31A052CA7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026" y="5421293"/>
            <a:ext cx="1086797" cy="108679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060661-0672-4F29-9D87-6569B5C60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0" t="8325" r="31184" b="22619"/>
          <a:stretch/>
        </p:blipFill>
        <p:spPr bwMode="auto">
          <a:xfrm>
            <a:off x="7432399" y="5435977"/>
            <a:ext cx="1035084" cy="107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81990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ギャラリー</Template>
  <TotalTime>321</TotalTime>
  <Words>293</Words>
  <Application>Microsoft Office PowerPoint</Application>
  <PresentationFormat>A4 210 x 297 mm</PresentationFormat>
  <Paragraphs>54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メイリオ</vt:lpstr>
      <vt:lpstr>Arial</vt:lpstr>
      <vt:lpstr>Artifakt Element Heavy</vt:lpstr>
      <vt:lpstr>Gill Sans MT</vt:lpstr>
      <vt:lpstr>Gallery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川勝　晴子</dc:creator>
  <cp:lastModifiedBy>川勝　晴子</cp:lastModifiedBy>
  <cp:revision>18</cp:revision>
  <cp:lastPrinted>2022-01-27T05:21:45Z</cp:lastPrinted>
  <dcterms:created xsi:type="dcterms:W3CDTF">2021-12-17T05:36:05Z</dcterms:created>
  <dcterms:modified xsi:type="dcterms:W3CDTF">2022-01-27T05:27:35Z</dcterms:modified>
</cp:coreProperties>
</file>