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9906000" cy="6858000" type="A4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120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5B720E-32F4-4492-8047-337B9E03B07E}" v="49" dt="2022-01-27T02:47:40.953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071" autoAdjust="0"/>
  </p:normalViewPr>
  <p:slideViewPr>
    <p:cSldViewPr showGuides="1">
      <p:cViewPr varScale="1">
        <p:scale>
          <a:sx n="72" d="100"/>
          <a:sy n="72" d="100"/>
        </p:scale>
        <p:origin x="1176" y="60"/>
      </p:cViewPr>
      <p:guideLst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2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 rtl="0">
              <a:defRPr sz="1200"/>
            </a:lvl1pPr>
          </a:lstStyle>
          <a:p>
            <a:pPr rtl="0"/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 rtl="0">
              <a:defRPr sz="1200"/>
            </a:lvl1pPr>
          </a:lstStyle>
          <a:p>
            <a:pPr algn="r" rtl="0"/>
            <a:fld id="{5E6377C5-E368-414B-92B0-66E696C13B89}" type="datetime1">
              <a:rPr lang="ja-JP" altLang="en-US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 rtl="0"/>
              <a:t>2023/9/22</a:t>
            </a:fld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8826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 rtl="0">
              <a:defRPr sz="1200"/>
            </a:lvl1pPr>
          </a:lstStyle>
          <a:p>
            <a:pPr rtl="0"/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5" y="9378826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 rtl="0">
              <a:defRPr sz="1200"/>
            </a:lvl1pPr>
          </a:lstStyle>
          <a:p>
            <a:pPr algn="r"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r" rtl="0"/>
              <a:t>‹#›</a:t>
            </a:fld>
            <a:endParaRPr lang="ja-JP" altLang="en-US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 rtl="0">
              <a:defRPr sz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 rtl="0">
              <a:defRPr sz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AA54005-90FB-457C-9DE0-C595FFB8AABC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55650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690271"/>
            <a:ext cx="5486400" cy="4443412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8826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 rtl="0">
              <a:defRPr sz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5" y="9378826"/>
            <a:ext cx="2971800" cy="493713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 rtl="0">
              <a:defRPr sz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8796F01-7154-41E0-B48B-A6921757531A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55650" y="741363"/>
            <a:ext cx="5346700" cy="37020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578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6013" y="802300"/>
            <a:ext cx="608672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6013" y="3531206"/>
            <a:ext cx="608672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6012" y="329309"/>
            <a:ext cx="3343483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54262" y="798973"/>
            <a:ext cx="86883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96013" y="3528542"/>
            <a:ext cx="608672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8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A2CC-83EA-44CF-86AD-905001F0ADF1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24573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94531" y="798975"/>
            <a:ext cx="1194946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3782" y="798975"/>
            <a:ext cx="5742853" cy="465988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3208-622F-45EC-8DDC-6FD10447BD98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494530" y="798975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03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74EB-F736-4D96-9FF0-F1FD7BA1240A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4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782" y="1756130"/>
            <a:ext cx="6085086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783" y="3806197"/>
            <a:ext cx="608508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3208-622F-45EC-8DDC-6FD10447BD98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63782" y="3804985"/>
            <a:ext cx="608508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43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782" y="804891"/>
            <a:ext cx="7118955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3781" y="2013936"/>
            <a:ext cx="3386360" cy="34375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6614" y="2013937"/>
            <a:ext cx="3386123" cy="34375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3208-622F-45EC-8DDC-6FD10447BD98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178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782" y="804165"/>
            <a:ext cx="7118956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782" y="2019551"/>
            <a:ext cx="3386247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3782" y="2824271"/>
            <a:ext cx="3386247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6614" y="2023005"/>
            <a:ext cx="33861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6614" y="2821491"/>
            <a:ext cx="3386123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F8FDF-BB89-49E4-889E-D3C420EFB379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8778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563782" y="1847088"/>
            <a:ext cx="71189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1882-5664-4A7B-9E26-8B5DCEF6B44C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4720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EB70-18AF-47DB-B05F-6704DB01AF3C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26494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962" y="798973"/>
            <a:ext cx="2628113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544" y="798974"/>
            <a:ext cx="4147193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8963" y="3205493"/>
            <a:ext cx="2629650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1C-10EC-498D-B928-233CB9E6A653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561894" y="3205491"/>
            <a:ext cx="262521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8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412876" y="482172"/>
            <a:ext cx="3804003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494" y="1129513"/>
            <a:ext cx="3515346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10139" y="1122544"/>
            <a:ext cx="242124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3783" y="3145992"/>
            <a:ext cx="3510310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56386" y="5469858"/>
            <a:ext cx="3523455" cy="320123"/>
          </a:xfrm>
        </p:spPr>
        <p:txBody>
          <a:bodyPr/>
          <a:lstStyle>
            <a:lvl1pPr algn="l">
              <a:defRPr/>
            </a:lvl1pPr>
          </a:lstStyle>
          <a:p>
            <a:fld id="{6B963D3F-081F-43E5-B4CE-73ACC6F5359C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57325" y="318642"/>
            <a:ext cx="3522516" cy="320931"/>
          </a:xfrm>
        </p:spPr>
        <p:txBody>
          <a:bodyPr/>
          <a:lstStyle/>
          <a:p>
            <a:endParaRPr lang="ja-JP" alt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561388" y="3143605"/>
            <a:ext cx="351218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50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906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4"/>
            <a:ext cx="9906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906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3782" y="804521"/>
            <a:ext cx="711895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782" y="2015734"/>
            <a:ext cx="711895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17087" y="330370"/>
            <a:ext cx="2565650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D3208-622F-45EC-8DDC-6FD10447BD98}" type="datetime1">
              <a:rPr lang="ja-JP" altLang="en-US" smtClean="0"/>
              <a:pPr/>
              <a:t>2023/9/22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3782" y="329309"/>
            <a:ext cx="4370171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8369" y="798973"/>
            <a:ext cx="862058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B37DED6-D4C7-42EE-AB49-D2E39E64FDE4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59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8.png"/><Relationship Id="rId18" Type="http://schemas.openxmlformats.org/officeDocument/2006/relationships/image" Target="../media/image13.jpeg"/><Relationship Id="rId3" Type="http://schemas.openxmlformats.org/officeDocument/2006/relationships/hyperlink" Target="https://youtu.be/p0vBp2TWiRI" TargetMode="External"/><Relationship Id="rId21" Type="http://schemas.openxmlformats.org/officeDocument/2006/relationships/image" Target="../media/image16.png"/><Relationship Id="rId7" Type="http://schemas.openxmlformats.org/officeDocument/2006/relationships/hyperlink" Target="https://youtu.be/0wH70smO5Jw" TargetMode="External"/><Relationship Id="rId12" Type="http://schemas.openxmlformats.org/officeDocument/2006/relationships/image" Target="../media/image7.png"/><Relationship Id="rId1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6.png"/><Relationship Id="rId5" Type="http://schemas.openxmlformats.org/officeDocument/2006/relationships/hyperlink" Target="https://youtu.be/nlSlnCixJw4" TargetMode="External"/><Relationship Id="rId15" Type="http://schemas.openxmlformats.org/officeDocument/2006/relationships/image" Target="../media/image10.jpeg"/><Relationship Id="rId10" Type="http://schemas.openxmlformats.org/officeDocument/2006/relationships/image" Target="../media/image5.jpeg"/><Relationship Id="rId19" Type="http://schemas.openxmlformats.org/officeDocument/2006/relationships/image" Target="../media/image14.png"/><Relationship Id="rId4" Type="http://schemas.openxmlformats.org/officeDocument/2006/relationships/image" Target="../media/image2.jpeg"/><Relationship Id="rId9" Type="http://schemas.openxmlformats.org/officeDocument/2006/relationships/hyperlink" Target="https://youtu.be/vgc1gqJVERw" TargetMode="External"/><Relationship Id="rId14" Type="http://schemas.openxmlformats.org/officeDocument/2006/relationships/image" Target="../media/image9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7259186" y="5851300"/>
            <a:ext cx="2553680" cy="939880"/>
          </a:xfrm>
          <a:prstGeom prst="round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84598" y="281306"/>
            <a:ext cx="6708653" cy="357717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教養型</a:t>
            </a:r>
            <a:r>
              <a:rPr lang="ja-JP" altLang="en-US" sz="3200" b="1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消防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3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防災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訓練のご案内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52573" y="565724"/>
            <a:ext cx="6712398" cy="1135084"/>
          </a:xfrm>
        </p:spPr>
        <p:txBody>
          <a:bodyPr rtlCol="0">
            <a:noAutofit/>
          </a:bodyPr>
          <a:lstStyle/>
          <a:p>
            <a:pPr rtl="0"/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今回は新型コロナウイルスの影響で、実地集合型防災訓練に代えて、</a:t>
            </a:r>
            <a:endParaRPr lang="en-US" altLang="ja-JP" sz="12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rtl="0"/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映像で個別学習する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教養型消防・防災訓練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を行います。</a:t>
            </a:r>
            <a:endParaRPr lang="en-US" altLang="ja-JP" sz="12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rtl="0"/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この機会に防火防災知識を再確認しましょう！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23404" y="1741946"/>
            <a:ext cx="9389870" cy="3577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63" b="1" dirty="0">
                <a:latin typeface="Arial Black" panose="020B0A04020102020204" pitchFamily="34" charset="0"/>
              </a:rPr>
              <a:t>STEP 1</a:t>
            </a:r>
            <a:r>
              <a:rPr kumimoji="1" lang="ja-JP" altLang="en-US" sz="14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防火・防災に関する動画を見て個別に学習しましょう　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「さらに学ぼう！」マークがあるものは、防火防災管理者の指示がある場合に視聴してください。</a:t>
            </a:r>
            <a:endParaRPr kumimoji="1" lang="ja-JP" altLang="en-US" sz="146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05940" y="4829962"/>
            <a:ext cx="6983504" cy="3577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63" b="1" dirty="0">
                <a:latin typeface="Arial Black" panose="020B0A04020102020204" pitchFamily="34" charset="0"/>
              </a:rPr>
              <a:t>STEP 2 </a:t>
            </a:r>
            <a:r>
              <a:rPr kumimoji="1" lang="ja-JP" altLang="en-US" sz="14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463" dirty="0">
                <a:latin typeface="Meiryo UI" panose="020B0604030504040204" pitchFamily="50" charset="-128"/>
                <a:ea typeface="Meiryo UI" panose="020B0604030504040204" pitchFamily="50" charset="-128"/>
              </a:rPr>
              <a:t>理解度チェックと防火防災セルフチェックを両方実施して、報告しましょう。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139453" y="5271671"/>
            <a:ext cx="6976129" cy="14610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sp>
        <p:nvSpPr>
          <p:cNvPr id="44" name="角丸四角形 43"/>
          <p:cNvSpPr/>
          <p:nvPr/>
        </p:nvSpPr>
        <p:spPr>
          <a:xfrm>
            <a:off x="7220289" y="4301188"/>
            <a:ext cx="2592578" cy="14915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31796" y="5358732"/>
            <a:ext cx="2697627" cy="121796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報告先：</a:t>
            </a:r>
            <a:endParaRPr kumimoji="1" lang="en-US" altLang="ja-JP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335329" y="4404297"/>
            <a:ext cx="25608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この訓練に関するお問い合わせ先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219659" y="170627"/>
            <a:ext cx="2551462" cy="44959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4314" tIns="37157" rIns="74314" bIns="371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25" dirty="0">
                <a:latin typeface="Meiryo UI" panose="020B0604030504040204" pitchFamily="50" charset="-128"/>
                <a:ea typeface="Meiryo UI" panose="020B0604030504040204" pitchFamily="50" charset="-128"/>
              </a:rPr>
              <a:t>テナント・従業員の皆様へ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305271" y="5861823"/>
            <a:ext cx="172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大阪市中央消防署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0" y="2150837"/>
            <a:ext cx="9906000" cy="201389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sp>
        <p:nvSpPr>
          <p:cNvPr id="84" name="角丸四角形 83"/>
          <p:cNvSpPr/>
          <p:nvPr/>
        </p:nvSpPr>
        <p:spPr>
          <a:xfrm>
            <a:off x="110113" y="2150837"/>
            <a:ext cx="3668325" cy="26075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sp>
        <p:nvSpPr>
          <p:cNvPr id="85" name="角丸四角形 84"/>
          <p:cNvSpPr/>
          <p:nvPr/>
        </p:nvSpPr>
        <p:spPr>
          <a:xfrm>
            <a:off x="8421740" y="2877030"/>
            <a:ext cx="1382583" cy="121531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sp>
        <p:nvSpPr>
          <p:cNvPr id="86" name="角丸四角形 85"/>
          <p:cNvSpPr/>
          <p:nvPr/>
        </p:nvSpPr>
        <p:spPr>
          <a:xfrm>
            <a:off x="3822067" y="2877030"/>
            <a:ext cx="1416201" cy="121531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sp>
        <p:nvSpPr>
          <p:cNvPr id="87" name="角丸四角形 86"/>
          <p:cNvSpPr/>
          <p:nvPr/>
        </p:nvSpPr>
        <p:spPr>
          <a:xfrm>
            <a:off x="5313411" y="2877029"/>
            <a:ext cx="1467408" cy="12076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sp>
        <p:nvSpPr>
          <p:cNvPr id="88" name="角丸四角形 87"/>
          <p:cNvSpPr/>
          <p:nvPr/>
        </p:nvSpPr>
        <p:spPr>
          <a:xfrm>
            <a:off x="6867590" y="2889695"/>
            <a:ext cx="1449829" cy="11950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950"/>
          </a:p>
        </p:txBody>
      </p:sp>
      <p:pic>
        <p:nvPicPr>
          <p:cNvPr id="91" name="図 90">
            <a:hlinkClick r:id="rId3"/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8542" y="3459563"/>
            <a:ext cx="681723" cy="486944"/>
          </a:xfrm>
          <a:prstGeom prst="rect">
            <a:avLst/>
          </a:prstGeom>
        </p:spPr>
      </p:pic>
      <p:pic>
        <p:nvPicPr>
          <p:cNvPr id="92" name="図 91">
            <a:hlinkClick r:id="rId5"/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1108" y="3362704"/>
            <a:ext cx="566567" cy="714368"/>
          </a:xfrm>
          <a:prstGeom prst="rect">
            <a:avLst/>
          </a:prstGeom>
        </p:spPr>
      </p:pic>
      <p:pic>
        <p:nvPicPr>
          <p:cNvPr id="93" name="図 92">
            <a:hlinkClick r:id="rId7"/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6026" y="3308993"/>
            <a:ext cx="621889" cy="704808"/>
          </a:xfrm>
          <a:prstGeom prst="rect">
            <a:avLst/>
          </a:prstGeom>
        </p:spPr>
      </p:pic>
      <p:pic>
        <p:nvPicPr>
          <p:cNvPr id="94" name="図 93">
            <a:hlinkClick r:id="rId9"/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44116" y="3374788"/>
            <a:ext cx="722310" cy="527091"/>
          </a:xfrm>
          <a:prstGeom prst="rect">
            <a:avLst/>
          </a:prstGeom>
        </p:spPr>
      </p:pic>
      <p:sp>
        <p:nvSpPr>
          <p:cNvPr id="96" name="テキスト ボックス 95"/>
          <p:cNvSpPr txBox="1"/>
          <p:nvPr/>
        </p:nvSpPr>
        <p:spPr>
          <a:xfrm>
            <a:off x="143620" y="2347809"/>
            <a:ext cx="959450" cy="617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防災管理</a:t>
            </a:r>
            <a:endParaRPr kumimoji="1" lang="en-US" altLang="ja-JP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（全編</a:t>
            </a:r>
            <a:endParaRPr kumimoji="1" lang="en-US" altLang="ja-JP" sz="97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　　約</a:t>
            </a:r>
            <a:r>
              <a:rPr kumimoji="1" lang="en-US" altLang="ja-JP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分）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903806" y="2972476"/>
            <a:ext cx="1436615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消火器の使い方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（約２分）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454910" y="2898752"/>
            <a:ext cx="14366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屋内消火栓の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使い方</a:t>
            </a:r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（約２分）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924433" y="2963120"/>
            <a:ext cx="1436615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避難誘導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（約２分）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8485052" y="2904635"/>
            <a:ext cx="1436615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119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番通報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（約２分）</a:t>
            </a:r>
          </a:p>
        </p:txBody>
      </p:sp>
      <p:sp>
        <p:nvSpPr>
          <p:cNvPr id="103" name="角丸四角形 102"/>
          <p:cNvSpPr/>
          <p:nvPr/>
        </p:nvSpPr>
        <p:spPr>
          <a:xfrm rot="21095627">
            <a:off x="3841300" y="2693591"/>
            <a:ext cx="1096869" cy="23962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75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さらに学ぼう！</a:t>
            </a:r>
          </a:p>
        </p:txBody>
      </p:sp>
      <p:pic>
        <p:nvPicPr>
          <p:cNvPr id="76" name="図 75">
            <a:hlinkClick r:id="rId5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8772" y="3356992"/>
            <a:ext cx="620818" cy="620818"/>
          </a:xfrm>
          <a:prstGeom prst="rect">
            <a:avLst/>
          </a:prstGeom>
        </p:spPr>
      </p:pic>
      <p:pic>
        <p:nvPicPr>
          <p:cNvPr id="77" name="図 76">
            <a:hlinkClick r:id="rId3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3103" y="3356992"/>
            <a:ext cx="646139" cy="646139"/>
          </a:xfrm>
          <a:prstGeom prst="rect">
            <a:avLst/>
          </a:prstGeom>
        </p:spPr>
      </p:pic>
      <p:pic>
        <p:nvPicPr>
          <p:cNvPr id="78" name="図 77">
            <a:hlinkClick r:id="rId9"/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8756" y="3349178"/>
            <a:ext cx="596532" cy="596532"/>
          </a:xfrm>
          <a:prstGeom prst="rect">
            <a:avLst/>
          </a:prstGeom>
        </p:spPr>
      </p:pic>
      <p:pic>
        <p:nvPicPr>
          <p:cNvPr id="79" name="図 78">
            <a:hlinkClick r:id="rId7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68722" y="3399024"/>
            <a:ext cx="624794" cy="624794"/>
          </a:xfrm>
          <a:prstGeom prst="rect">
            <a:avLst/>
          </a:prstGeom>
        </p:spPr>
      </p:pic>
      <p:pic>
        <p:nvPicPr>
          <p:cNvPr id="50" name="図 49" descr="男性の写真のコラージュ&#10;&#10;中程度の精度で自動的に生成された説明">
            <a:extLst>
              <a:ext uri="{FF2B5EF4-FFF2-40B4-BE49-F238E27FC236}">
                <a16:creationId xmlns:a16="http://schemas.microsoft.com/office/drawing/2014/main" id="{895FE8DE-03DA-4C65-AE8C-AA05A8D2D8D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3" y="2964031"/>
            <a:ext cx="1421702" cy="799708"/>
          </a:xfrm>
          <a:prstGeom prst="rect">
            <a:avLst/>
          </a:prstGeom>
        </p:spPr>
      </p:pic>
      <p:pic>
        <p:nvPicPr>
          <p:cNvPr id="52" name="図 51" descr="QR コード&#10;&#10;自動的に生成された説明">
            <a:extLst>
              <a:ext uri="{FF2B5EF4-FFF2-40B4-BE49-F238E27FC236}">
                <a16:creationId xmlns:a16="http://schemas.microsoft.com/office/drawing/2014/main" id="{343CEF06-D898-482E-8CFB-AAE3EFB50ECF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56" t="8423" r="7589" b="7314"/>
          <a:stretch/>
        </p:blipFill>
        <p:spPr>
          <a:xfrm>
            <a:off x="597567" y="3901446"/>
            <a:ext cx="806999" cy="823698"/>
          </a:xfrm>
          <a:prstGeom prst="rect">
            <a:avLst/>
          </a:prstGeom>
        </p:spPr>
      </p:pic>
      <p:sp>
        <p:nvSpPr>
          <p:cNvPr id="53" name="角丸四角形 102">
            <a:extLst>
              <a:ext uri="{FF2B5EF4-FFF2-40B4-BE49-F238E27FC236}">
                <a16:creationId xmlns:a16="http://schemas.microsoft.com/office/drawing/2014/main" id="{B67997B7-5070-4575-99F2-6292A174E4C8}"/>
              </a:ext>
            </a:extLst>
          </p:cNvPr>
          <p:cNvSpPr/>
          <p:nvPr/>
        </p:nvSpPr>
        <p:spPr>
          <a:xfrm rot="21095627">
            <a:off x="5245436" y="2693590"/>
            <a:ext cx="1096869" cy="23962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75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さらに学ぼう！</a:t>
            </a:r>
          </a:p>
        </p:txBody>
      </p:sp>
      <p:sp>
        <p:nvSpPr>
          <p:cNvPr id="54" name="角丸四角形 102">
            <a:extLst>
              <a:ext uri="{FF2B5EF4-FFF2-40B4-BE49-F238E27FC236}">
                <a16:creationId xmlns:a16="http://schemas.microsoft.com/office/drawing/2014/main" id="{D26D9DD4-0ADC-499A-BCB1-B6B6ED37703E}"/>
              </a:ext>
            </a:extLst>
          </p:cNvPr>
          <p:cNvSpPr/>
          <p:nvPr/>
        </p:nvSpPr>
        <p:spPr>
          <a:xfrm rot="21095627">
            <a:off x="6792443" y="2703312"/>
            <a:ext cx="1096869" cy="23962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75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さらに学ぼう！</a:t>
            </a:r>
          </a:p>
        </p:txBody>
      </p:sp>
      <p:sp>
        <p:nvSpPr>
          <p:cNvPr id="55" name="角丸四角形 102">
            <a:extLst>
              <a:ext uri="{FF2B5EF4-FFF2-40B4-BE49-F238E27FC236}">
                <a16:creationId xmlns:a16="http://schemas.microsoft.com/office/drawing/2014/main" id="{152BF708-AAD5-4890-83E3-B0F1F23EFD27}"/>
              </a:ext>
            </a:extLst>
          </p:cNvPr>
          <p:cNvSpPr/>
          <p:nvPr/>
        </p:nvSpPr>
        <p:spPr>
          <a:xfrm rot="21095627">
            <a:off x="8312448" y="2684836"/>
            <a:ext cx="1096869" cy="23962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75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さらに学ぼう！</a:t>
            </a:r>
          </a:p>
        </p:txBody>
      </p:sp>
      <p:pic>
        <p:nvPicPr>
          <p:cNvPr id="57" name="図 56" descr="タイムライン&#10;&#10;自動的に生成された説明">
            <a:extLst>
              <a:ext uri="{FF2B5EF4-FFF2-40B4-BE49-F238E27FC236}">
                <a16:creationId xmlns:a16="http://schemas.microsoft.com/office/drawing/2014/main" id="{22E3B561-ADC1-4447-B81F-D123274171F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22" y="5582429"/>
            <a:ext cx="1324716" cy="91711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6" name="図 5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B0D44FB-F8D6-4AFC-A9AB-B63B463C783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391" y="5698246"/>
            <a:ext cx="1388395" cy="96119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D9E4A7-C203-48D3-B2D9-128869A68D10}"/>
              </a:ext>
            </a:extLst>
          </p:cNvPr>
          <p:cNvSpPr txBox="1"/>
          <p:nvPr/>
        </p:nvSpPr>
        <p:spPr>
          <a:xfrm>
            <a:off x="1819852" y="2176017"/>
            <a:ext cx="1912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セクションごとに見たい方は</a:t>
            </a:r>
            <a:endParaRPr kumimoji="1" lang="en-US" altLang="ja-JP" sz="900" dirty="0"/>
          </a:p>
          <a:p>
            <a:r>
              <a:rPr kumimoji="1" lang="ja-JP" altLang="en-US" sz="900" dirty="0"/>
              <a:t>こちらから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CA6C672-FEA3-4415-8533-8373D7849021}"/>
              </a:ext>
            </a:extLst>
          </p:cNvPr>
          <p:cNvSpPr/>
          <p:nvPr/>
        </p:nvSpPr>
        <p:spPr>
          <a:xfrm>
            <a:off x="1742064" y="2261280"/>
            <a:ext cx="58863" cy="24033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9237B8E-E556-4977-8665-D741C46F5B4D}"/>
              </a:ext>
            </a:extLst>
          </p:cNvPr>
          <p:cNvSpPr txBox="1"/>
          <p:nvPr/>
        </p:nvSpPr>
        <p:spPr>
          <a:xfrm>
            <a:off x="1970835" y="2683420"/>
            <a:ext cx="1436615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防災編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（約６分）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156B436-5980-46F9-9455-DE8D8881FB34}"/>
              </a:ext>
            </a:extLst>
          </p:cNvPr>
          <p:cNvSpPr txBox="1"/>
          <p:nvPr/>
        </p:nvSpPr>
        <p:spPr>
          <a:xfrm>
            <a:off x="2809674" y="3331834"/>
            <a:ext cx="1436615" cy="642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消火・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通報編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（約６分）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3E636C54-508E-45F0-B231-E9BFABE6CB63}"/>
              </a:ext>
            </a:extLst>
          </p:cNvPr>
          <p:cNvSpPr txBox="1"/>
          <p:nvPr/>
        </p:nvSpPr>
        <p:spPr>
          <a:xfrm>
            <a:off x="1874334" y="4213930"/>
            <a:ext cx="1436615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避難誘導編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75" dirty="0">
                <a:latin typeface="Meiryo UI" panose="020B0604030504040204" pitchFamily="50" charset="-128"/>
                <a:ea typeface="Meiryo UI" panose="020B0604030504040204" pitchFamily="50" charset="-128"/>
              </a:rPr>
              <a:t>（約４分）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38D522D-A44A-492A-8374-8F015AC56B37}"/>
              </a:ext>
            </a:extLst>
          </p:cNvPr>
          <p:cNvSpPr/>
          <p:nvPr/>
        </p:nvSpPr>
        <p:spPr>
          <a:xfrm>
            <a:off x="1915416" y="2511946"/>
            <a:ext cx="1626625" cy="73551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5" name="図 64" descr="QR コード&#10;&#10;自動的に生成された説明">
            <a:extLst>
              <a:ext uri="{FF2B5EF4-FFF2-40B4-BE49-F238E27FC236}">
                <a16:creationId xmlns:a16="http://schemas.microsoft.com/office/drawing/2014/main" id="{49968B58-0D4E-421B-AC2A-07CF0E32828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121" y="2553714"/>
            <a:ext cx="675366" cy="675366"/>
          </a:xfrm>
          <a:prstGeom prst="rect">
            <a:avLst/>
          </a:prstGeom>
        </p:spPr>
      </p:pic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56A1C90-5538-481A-8704-36EE3F9A4104}"/>
              </a:ext>
            </a:extLst>
          </p:cNvPr>
          <p:cNvSpPr/>
          <p:nvPr/>
        </p:nvSpPr>
        <p:spPr>
          <a:xfrm>
            <a:off x="1908315" y="3282633"/>
            <a:ext cx="1626625" cy="74118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6" name="図 65" descr="QR コード&#10;&#10;自動的に生成された説明">
            <a:extLst>
              <a:ext uri="{FF2B5EF4-FFF2-40B4-BE49-F238E27FC236}">
                <a16:creationId xmlns:a16="http://schemas.microsoft.com/office/drawing/2014/main" id="{B712C864-0B98-41AB-8796-6CF2D289C9D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421" y="3327761"/>
            <a:ext cx="656410" cy="656410"/>
          </a:xfrm>
          <a:prstGeom prst="rect">
            <a:avLst/>
          </a:prstGeom>
        </p:spPr>
      </p:pic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8D382082-7869-4A32-8251-0C815F83080C}"/>
              </a:ext>
            </a:extLst>
          </p:cNvPr>
          <p:cNvSpPr/>
          <p:nvPr/>
        </p:nvSpPr>
        <p:spPr>
          <a:xfrm>
            <a:off x="1908315" y="4063603"/>
            <a:ext cx="1626625" cy="6972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8" name="図 67" descr="QR コード&#10;&#10;自動的に生成された説明">
            <a:extLst>
              <a:ext uri="{FF2B5EF4-FFF2-40B4-BE49-F238E27FC236}">
                <a16:creationId xmlns:a16="http://schemas.microsoft.com/office/drawing/2014/main" id="{4D279EB0-A5FE-492F-9957-97D01780B21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760" y="4099796"/>
            <a:ext cx="625348" cy="625348"/>
          </a:xfrm>
          <a:prstGeom prst="rect">
            <a:avLst/>
          </a:prstGeom>
        </p:spPr>
      </p:pic>
      <p:pic>
        <p:nvPicPr>
          <p:cNvPr id="72" name="図 71" descr="QR コード&#10;&#10;自動的に生成された説明">
            <a:extLst>
              <a:ext uri="{FF2B5EF4-FFF2-40B4-BE49-F238E27FC236}">
                <a16:creationId xmlns:a16="http://schemas.microsoft.com/office/drawing/2014/main" id="{7D846D60-A043-440C-BD62-5F88D213671A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446" y="6142199"/>
            <a:ext cx="615388" cy="615388"/>
          </a:xfrm>
          <a:prstGeom prst="rect">
            <a:avLst/>
          </a:prstGeom>
        </p:spPr>
      </p:pic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F6D2E85-96AD-467A-834A-225F2FF611EB}"/>
              </a:ext>
            </a:extLst>
          </p:cNvPr>
          <p:cNvSpPr txBox="1"/>
          <p:nvPr/>
        </p:nvSpPr>
        <p:spPr>
          <a:xfrm>
            <a:off x="7305271" y="6167000"/>
            <a:ext cx="2560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教養型消防・防災訓練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特設ページはこちら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ギャラリー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テーマ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C9830D8656F014F90682C541F9A5A8D" ma:contentTypeVersion="11" ma:contentTypeDescription="新しいドキュメントを作成します。" ma:contentTypeScope="" ma:versionID="f80bd23f57bb710017c042602aa17a09">
  <xsd:schema xmlns:xsd="http://www.w3.org/2001/XMLSchema" xmlns:xs="http://www.w3.org/2001/XMLSchema" xmlns:p="http://schemas.microsoft.com/office/2006/metadata/properties" xmlns:ns3="c7c3d9dd-afd5-402a-a115-34134997beef" xmlns:ns4="42d73117-6c04-40c2-89db-0b34f52a52c8" targetNamespace="http://schemas.microsoft.com/office/2006/metadata/properties" ma:root="true" ma:fieldsID="d17a16aa1ffa1719f9c3f693a428eef0" ns3:_="" ns4:_="">
    <xsd:import namespace="c7c3d9dd-afd5-402a-a115-34134997beef"/>
    <xsd:import namespace="42d73117-6c04-40c2-89db-0b34f52a52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c3d9dd-afd5-402a-a115-34134997be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73117-6c04-40c2-89db-0b34f52a5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01D382-32B0-43EE-932C-28906AF37617}">
  <ds:schemaRefs>
    <ds:schemaRef ds:uri="http://purl.org/dc/elements/1.1/"/>
    <ds:schemaRef ds:uri="http://schemas.microsoft.com/office/2006/metadata/properties"/>
    <ds:schemaRef ds:uri="c7c3d9dd-afd5-402a-a115-34134997bee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42d73117-6c04-40c2-89db-0b34f52a52c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87D0B25-DB01-4931-B64B-F81DDFBFD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c3d9dd-afd5-402a-a115-34134997beef"/>
    <ds:schemaRef ds:uri="42d73117-6c04-40c2-89db-0b34f52a52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2E54B7-33CB-4C8F-87A8-EB069D294E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207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Arial Black</vt:lpstr>
      <vt:lpstr>Gill Sans MT</vt:lpstr>
      <vt:lpstr>ギャラリー</vt:lpstr>
      <vt:lpstr>教養型消防・防災訓練のご案内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教養型消防・防災訓練のご案内</dc:title>
  <dc:creator/>
  <cp:lastModifiedBy/>
  <cp:revision>2</cp:revision>
  <dcterms:created xsi:type="dcterms:W3CDTF">2020-09-03T05:57:50Z</dcterms:created>
  <dcterms:modified xsi:type="dcterms:W3CDTF">2023-09-22T05:03:42Z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0x010100BC9830D8656F014F90682C541F9A5A8D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