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3"/>
  </p:notesMasterIdLst>
  <p:handoutMasterIdLst>
    <p:handoutMasterId r:id="rId4"/>
  </p:handoutMasterIdLst>
  <p:sldIdLst>
    <p:sldId id="267"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0000"/>
    <a:srgbClr val="DA0000"/>
    <a:srgbClr val="CC0000"/>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テーマ スタイル 2 - アクセント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テーマ スタイル 2 - アクセント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テーマ スタイル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テーマ スタイル 2 - アクセント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3" d="100"/>
          <a:sy n="43" d="100"/>
        </p:scale>
        <p:origin x="2264" y="68"/>
      </p:cViewPr>
      <p:guideLst/>
    </p:cSldViewPr>
  </p:slideViewPr>
  <p:notesTextViewPr>
    <p:cViewPr>
      <p:scale>
        <a:sx n="1" d="1"/>
        <a:sy n="1" d="1"/>
      </p:scale>
      <p:origin x="0" y="0"/>
    </p:cViewPr>
  </p:notesTextViewPr>
  <p:notesViewPr>
    <p:cSldViewPr snapToGrid="0">
      <p:cViewPr varScale="1">
        <p:scale>
          <a:sx n="48" d="100"/>
          <a:sy n="48" d="100"/>
        </p:scale>
        <p:origin x="2760" y="3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B42B67F6-33C6-40D0-9F4F-1785DD24B7F4}" type="datetimeFigureOut">
              <a:rPr kumimoji="1" lang="ja-JP" altLang="en-US" smtClean="0"/>
              <a:t>2024/10/28</a:t>
            </a:fld>
            <a:endParaRPr kumimoji="1" lang="ja-JP" altLang="en-US"/>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745B47B0-598A-4D0F-93C5-76ED3400BCE7}" type="slidenum">
              <a:rPr kumimoji="1" lang="ja-JP" altLang="en-US" smtClean="0"/>
              <a:t>‹#›</a:t>
            </a:fld>
            <a:endParaRPr kumimoji="1" lang="ja-JP" altLang="en-US"/>
          </a:p>
        </p:txBody>
      </p:sp>
    </p:spTree>
    <p:extLst>
      <p:ext uri="{BB962C8B-B14F-4D97-AF65-F5344CB8AC3E}">
        <p14:creationId xmlns:p14="http://schemas.microsoft.com/office/powerpoint/2010/main" val="3294247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5FFF1825-9677-4BA0-AE3D-DA41B1D51F48}" type="datetimeFigureOut">
              <a:rPr kumimoji="1" lang="ja-JP" altLang="en-US" smtClean="0"/>
              <a:t>2024/10/28</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8B690855-A7D0-4663-A793-2E5512753412}" type="slidenum">
              <a:rPr kumimoji="1" lang="ja-JP" altLang="en-US" smtClean="0"/>
              <a:t>‹#›</a:t>
            </a:fld>
            <a:endParaRPr kumimoji="1" lang="ja-JP" altLang="en-US"/>
          </a:p>
        </p:txBody>
      </p:sp>
    </p:spTree>
    <p:extLst>
      <p:ext uri="{BB962C8B-B14F-4D97-AF65-F5344CB8AC3E}">
        <p14:creationId xmlns:p14="http://schemas.microsoft.com/office/powerpoint/2010/main" val="36901441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B690855-A7D0-4663-A793-2E5512753412}" type="slidenum">
              <a:rPr kumimoji="1" lang="ja-JP" altLang="en-US" smtClean="0"/>
              <a:t>1</a:t>
            </a:fld>
            <a:endParaRPr kumimoji="1" lang="ja-JP" altLang="en-US"/>
          </a:p>
        </p:txBody>
      </p:sp>
    </p:spTree>
    <p:extLst>
      <p:ext uri="{BB962C8B-B14F-4D97-AF65-F5344CB8AC3E}">
        <p14:creationId xmlns:p14="http://schemas.microsoft.com/office/powerpoint/2010/main" val="2999415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E7CD47E-5987-4C80-B591-8F0313BAE398}" type="datetimeFigureOut">
              <a:rPr kumimoji="1" lang="ja-JP" altLang="en-US" smtClean="0"/>
              <a:t>2024/10/28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353EA6-BC06-4819-A130-C5130AE22C5D}" type="slidenum">
              <a:rPr kumimoji="1" lang="ja-JP" altLang="en-US" smtClean="0"/>
              <a:t>‹#›</a:t>
            </a:fld>
            <a:endParaRPr kumimoji="1" lang="ja-JP" altLang="en-US"/>
          </a:p>
        </p:txBody>
      </p:sp>
    </p:spTree>
    <p:extLst>
      <p:ext uri="{BB962C8B-B14F-4D97-AF65-F5344CB8AC3E}">
        <p14:creationId xmlns:p14="http://schemas.microsoft.com/office/powerpoint/2010/main" val="4023107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E7CD47E-5987-4C80-B591-8F0313BAE398}" type="datetimeFigureOut">
              <a:rPr kumimoji="1" lang="ja-JP" altLang="en-US" smtClean="0"/>
              <a:t>2024/10/28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353EA6-BC06-4819-A130-C5130AE22C5D}" type="slidenum">
              <a:rPr kumimoji="1" lang="ja-JP" altLang="en-US" smtClean="0"/>
              <a:t>‹#›</a:t>
            </a:fld>
            <a:endParaRPr kumimoji="1" lang="ja-JP" altLang="en-US"/>
          </a:p>
        </p:txBody>
      </p:sp>
    </p:spTree>
    <p:extLst>
      <p:ext uri="{BB962C8B-B14F-4D97-AF65-F5344CB8AC3E}">
        <p14:creationId xmlns:p14="http://schemas.microsoft.com/office/powerpoint/2010/main" val="1942004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E7CD47E-5987-4C80-B591-8F0313BAE398}" type="datetimeFigureOut">
              <a:rPr kumimoji="1" lang="ja-JP" altLang="en-US" smtClean="0"/>
              <a:t>2024/10/28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353EA6-BC06-4819-A130-C5130AE22C5D}" type="slidenum">
              <a:rPr kumimoji="1" lang="ja-JP" altLang="en-US" smtClean="0"/>
              <a:t>‹#›</a:t>
            </a:fld>
            <a:endParaRPr kumimoji="1" lang="ja-JP" altLang="en-US"/>
          </a:p>
        </p:txBody>
      </p:sp>
    </p:spTree>
    <p:extLst>
      <p:ext uri="{BB962C8B-B14F-4D97-AF65-F5344CB8AC3E}">
        <p14:creationId xmlns:p14="http://schemas.microsoft.com/office/powerpoint/2010/main" val="1741017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E7CD47E-5987-4C80-B591-8F0313BAE398}" type="datetimeFigureOut">
              <a:rPr kumimoji="1" lang="ja-JP" altLang="en-US" smtClean="0"/>
              <a:t>2024/10/28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353EA6-BC06-4819-A130-C5130AE22C5D}" type="slidenum">
              <a:rPr kumimoji="1" lang="ja-JP" altLang="en-US" smtClean="0"/>
              <a:t>‹#›</a:t>
            </a:fld>
            <a:endParaRPr kumimoji="1" lang="ja-JP" altLang="en-US"/>
          </a:p>
        </p:txBody>
      </p:sp>
    </p:spTree>
    <p:extLst>
      <p:ext uri="{BB962C8B-B14F-4D97-AF65-F5344CB8AC3E}">
        <p14:creationId xmlns:p14="http://schemas.microsoft.com/office/powerpoint/2010/main" val="1819014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E7CD47E-5987-4C80-B591-8F0313BAE398}" type="datetimeFigureOut">
              <a:rPr kumimoji="1" lang="ja-JP" altLang="en-US" smtClean="0"/>
              <a:t>2024/10/28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353EA6-BC06-4819-A130-C5130AE22C5D}" type="slidenum">
              <a:rPr kumimoji="1" lang="ja-JP" altLang="en-US" smtClean="0"/>
              <a:t>‹#›</a:t>
            </a:fld>
            <a:endParaRPr kumimoji="1" lang="ja-JP" altLang="en-US"/>
          </a:p>
        </p:txBody>
      </p:sp>
    </p:spTree>
    <p:extLst>
      <p:ext uri="{BB962C8B-B14F-4D97-AF65-F5344CB8AC3E}">
        <p14:creationId xmlns:p14="http://schemas.microsoft.com/office/powerpoint/2010/main" val="3264888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E7CD47E-5987-4C80-B591-8F0313BAE398}" type="datetimeFigureOut">
              <a:rPr kumimoji="1" lang="ja-JP" altLang="en-US" smtClean="0"/>
              <a:t>2024/10/28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7353EA6-BC06-4819-A130-C5130AE22C5D}" type="slidenum">
              <a:rPr kumimoji="1" lang="ja-JP" altLang="en-US" smtClean="0"/>
              <a:t>‹#›</a:t>
            </a:fld>
            <a:endParaRPr kumimoji="1" lang="ja-JP" altLang="en-US"/>
          </a:p>
        </p:txBody>
      </p:sp>
    </p:spTree>
    <p:extLst>
      <p:ext uri="{BB962C8B-B14F-4D97-AF65-F5344CB8AC3E}">
        <p14:creationId xmlns:p14="http://schemas.microsoft.com/office/powerpoint/2010/main" val="3696084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E7CD47E-5987-4C80-B591-8F0313BAE398}" type="datetimeFigureOut">
              <a:rPr kumimoji="1" lang="ja-JP" altLang="en-US" smtClean="0"/>
              <a:t>2024/10/28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7353EA6-BC06-4819-A130-C5130AE22C5D}" type="slidenum">
              <a:rPr kumimoji="1" lang="ja-JP" altLang="en-US" smtClean="0"/>
              <a:t>‹#›</a:t>
            </a:fld>
            <a:endParaRPr kumimoji="1" lang="ja-JP" altLang="en-US"/>
          </a:p>
        </p:txBody>
      </p:sp>
    </p:spTree>
    <p:extLst>
      <p:ext uri="{BB962C8B-B14F-4D97-AF65-F5344CB8AC3E}">
        <p14:creationId xmlns:p14="http://schemas.microsoft.com/office/powerpoint/2010/main" val="3093802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E7CD47E-5987-4C80-B591-8F0313BAE398}" type="datetimeFigureOut">
              <a:rPr kumimoji="1" lang="ja-JP" altLang="en-US" smtClean="0"/>
              <a:t>2024/10/28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7353EA6-BC06-4819-A130-C5130AE22C5D}" type="slidenum">
              <a:rPr kumimoji="1" lang="ja-JP" altLang="en-US" smtClean="0"/>
              <a:t>‹#›</a:t>
            </a:fld>
            <a:endParaRPr kumimoji="1" lang="ja-JP" altLang="en-US"/>
          </a:p>
        </p:txBody>
      </p:sp>
    </p:spTree>
    <p:extLst>
      <p:ext uri="{BB962C8B-B14F-4D97-AF65-F5344CB8AC3E}">
        <p14:creationId xmlns:p14="http://schemas.microsoft.com/office/powerpoint/2010/main" val="637406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7CD47E-5987-4C80-B591-8F0313BAE398}" type="datetimeFigureOut">
              <a:rPr kumimoji="1" lang="ja-JP" altLang="en-US" smtClean="0"/>
              <a:t>2024/10/28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7353EA6-BC06-4819-A130-C5130AE22C5D}" type="slidenum">
              <a:rPr kumimoji="1" lang="ja-JP" altLang="en-US" smtClean="0"/>
              <a:t>‹#›</a:t>
            </a:fld>
            <a:endParaRPr kumimoji="1" lang="ja-JP" altLang="en-US"/>
          </a:p>
        </p:txBody>
      </p:sp>
    </p:spTree>
    <p:extLst>
      <p:ext uri="{BB962C8B-B14F-4D97-AF65-F5344CB8AC3E}">
        <p14:creationId xmlns:p14="http://schemas.microsoft.com/office/powerpoint/2010/main" val="826995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E7CD47E-5987-4C80-B591-8F0313BAE398}" type="datetimeFigureOut">
              <a:rPr kumimoji="1" lang="ja-JP" altLang="en-US" smtClean="0"/>
              <a:t>2024/10/28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7353EA6-BC06-4819-A130-C5130AE22C5D}" type="slidenum">
              <a:rPr kumimoji="1" lang="ja-JP" altLang="en-US" smtClean="0"/>
              <a:t>‹#›</a:t>
            </a:fld>
            <a:endParaRPr kumimoji="1" lang="ja-JP" altLang="en-US"/>
          </a:p>
        </p:txBody>
      </p:sp>
    </p:spTree>
    <p:extLst>
      <p:ext uri="{BB962C8B-B14F-4D97-AF65-F5344CB8AC3E}">
        <p14:creationId xmlns:p14="http://schemas.microsoft.com/office/powerpoint/2010/main" val="163757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E7CD47E-5987-4C80-B591-8F0313BAE398}" type="datetimeFigureOut">
              <a:rPr kumimoji="1" lang="ja-JP" altLang="en-US" smtClean="0"/>
              <a:t>2024/10/28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7353EA6-BC06-4819-A130-C5130AE22C5D}" type="slidenum">
              <a:rPr kumimoji="1" lang="ja-JP" altLang="en-US" smtClean="0"/>
              <a:t>‹#›</a:t>
            </a:fld>
            <a:endParaRPr kumimoji="1" lang="ja-JP" altLang="en-US"/>
          </a:p>
        </p:txBody>
      </p:sp>
    </p:spTree>
    <p:extLst>
      <p:ext uri="{BB962C8B-B14F-4D97-AF65-F5344CB8AC3E}">
        <p14:creationId xmlns:p14="http://schemas.microsoft.com/office/powerpoint/2010/main" val="1014615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E7CD47E-5987-4C80-B591-8F0313BAE398}" type="datetimeFigureOut">
              <a:rPr kumimoji="1" lang="ja-JP" altLang="en-US" smtClean="0"/>
              <a:t>2024/10/28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7353EA6-BC06-4819-A130-C5130AE22C5D}" type="slidenum">
              <a:rPr kumimoji="1" lang="ja-JP" altLang="en-US" smtClean="0"/>
              <a:t>‹#›</a:t>
            </a:fld>
            <a:endParaRPr kumimoji="1" lang="ja-JP" altLang="en-US"/>
          </a:p>
        </p:txBody>
      </p:sp>
    </p:spTree>
    <p:extLst>
      <p:ext uri="{BB962C8B-B14F-4D97-AF65-F5344CB8AC3E}">
        <p14:creationId xmlns:p14="http://schemas.microsoft.com/office/powerpoint/2010/main" val="28953021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639400" y="1370225"/>
            <a:ext cx="5612390" cy="43986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lIns="91440" tIns="146250" rIns="91440" bIns="45720" rtlCol="0" anchor="ctr">
            <a:noAutofit/>
          </a:bodyPr>
          <a:lstStyle/>
          <a:p>
            <a:pPr indent="0">
              <a:buNone/>
            </a:pPr>
            <a:r>
              <a:rPr lang="ja-JP" altLang="en-US" sz="1100" dirty="0">
                <a:solidFill>
                  <a:schemeClr val="tx1"/>
                </a:solidFill>
                <a:latin typeface="Meiryo UI" panose="020B0604030504040204" pitchFamily="50" charset="-128"/>
                <a:ea typeface="Meiryo UI" panose="020B0604030504040204" pitchFamily="50" charset="-128"/>
              </a:rPr>
              <a:t>「大阪市内部統制基本方針」等を定め、市長をトップとした内部統制体制を構築し、内部統制の整備及び運用を実施</a:t>
            </a:r>
          </a:p>
        </p:txBody>
      </p:sp>
      <p:sp>
        <p:nvSpPr>
          <p:cNvPr id="12" name="正方形/長方形 11"/>
          <p:cNvSpPr/>
          <p:nvPr/>
        </p:nvSpPr>
        <p:spPr>
          <a:xfrm>
            <a:off x="639400" y="1106714"/>
            <a:ext cx="5544000" cy="31752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a:solidFill>
                  <a:schemeClr val="bg1"/>
                </a:solidFill>
                <a:latin typeface="Meiryo UI" panose="020B0604030504040204" pitchFamily="50" charset="-128"/>
                <a:ea typeface="Meiryo UI" panose="020B0604030504040204" pitchFamily="50" charset="-128"/>
              </a:rPr>
              <a:t>　　　　内部統制の整備及び運用に関する事項</a:t>
            </a:r>
          </a:p>
        </p:txBody>
      </p:sp>
      <p:sp>
        <p:nvSpPr>
          <p:cNvPr id="13" name="ホームベース 12"/>
          <p:cNvSpPr/>
          <p:nvPr/>
        </p:nvSpPr>
        <p:spPr>
          <a:xfrm>
            <a:off x="639401" y="1106714"/>
            <a:ext cx="396000" cy="324000"/>
          </a:xfrm>
          <a:prstGeom prst="homePlat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38" b="1" dirty="0">
                <a:solidFill>
                  <a:srgbClr val="002060"/>
                </a:solidFill>
                <a:latin typeface="Meiryo UI" panose="020B0604030504040204" pitchFamily="50" charset="-128"/>
                <a:ea typeface="Meiryo UI" panose="020B0604030504040204" pitchFamily="50" charset="-128"/>
              </a:rPr>
              <a:t>１</a:t>
            </a:r>
          </a:p>
        </p:txBody>
      </p:sp>
      <p:sp>
        <p:nvSpPr>
          <p:cNvPr id="14" name="正方形/長方形 13"/>
          <p:cNvSpPr/>
          <p:nvPr/>
        </p:nvSpPr>
        <p:spPr>
          <a:xfrm>
            <a:off x="633787" y="1855492"/>
            <a:ext cx="5544000" cy="324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a:solidFill>
                  <a:schemeClr val="bg1"/>
                </a:solidFill>
                <a:latin typeface="Meiryo UI" panose="020B0604030504040204" pitchFamily="50" charset="-128"/>
                <a:ea typeface="Meiryo UI" panose="020B0604030504040204" pitchFamily="50" charset="-128"/>
              </a:rPr>
              <a:t>　　　　評価手続</a:t>
            </a:r>
          </a:p>
        </p:txBody>
      </p:sp>
      <p:sp>
        <p:nvSpPr>
          <p:cNvPr id="15" name="ホームベース 14"/>
          <p:cNvSpPr/>
          <p:nvPr/>
        </p:nvSpPr>
        <p:spPr>
          <a:xfrm>
            <a:off x="633787" y="1854595"/>
            <a:ext cx="396000" cy="324000"/>
          </a:xfrm>
          <a:prstGeom prst="homePlate">
            <a:avLst>
              <a:gd name="adj" fmla="val 54866"/>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38" b="1" dirty="0">
                <a:solidFill>
                  <a:srgbClr val="002060"/>
                </a:solidFill>
                <a:latin typeface="Meiryo UI" panose="020B0604030504040204" pitchFamily="50" charset="-128"/>
                <a:ea typeface="Meiryo UI" panose="020B0604030504040204" pitchFamily="50" charset="-128"/>
              </a:rPr>
              <a:t>２</a:t>
            </a:r>
          </a:p>
        </p:txBody>
      </p:sp>
      <p:sp>
        <p:nvSpPr>
          <p:cNvPr id="16" name="コンテンツ プレースホルダー 8"/>
          <p:cNvSpPr txBox="1">
            <a:spLocks/>
          </p:cNvSpPr>
          <p:nvPr/>
        </p:nvSpPr>
        <p:spPr>
          <a:xfrm>
            <a:off x="622875" y="2136709"/>
            <a:ext cx="5544000" cy="813128"/>
          </a:xfrm>
          <a:prstGeom prst="roundRect">
            <a:avLst/>
          </a:prstGeom>
          <a:no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horz" lIns="74295" tIns="146250" rIns="74295" bIns="37148" rtlCol="0" anchor="ctr">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lt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lt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lt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lt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lt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lt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lt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lt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lt1"/>
                </a:solidFill>
                <a:latin typeface="+mn-lt"/>
                <a:ea typeface="+mn-ea"/>
                <a:cs typeface="+mn-cs"/>
              </a:defRPr>
            </a:lvl9pPr>
          </a:lstStyle>
          <a:p>
            <a:pPr indent="0">
              <a:lnSpc>
                <a:spcPct val="50000"/>
              </a:lnSpc>
              <a:buNone/>
            </a:pPr>
            <a:r>
              <a:rPr lang="ja-JP" altLang="en-US" sz="1100" dirty="0">
                <a:solidFill>
                  <a:schemeClr val="tx1"/>
                </a:solidFill>
                <a:latin typeface="Meiryo UI" panose="020B0604030504040204" pitchFamily="50" charset="-128"/>
                <a:ea typeface="Meiryo UI" panose="020B0604030504040204" pitchFamily="50" charset="-128"/>
              </a:rPr>
              <a:t>・評価対象期間</a:t>
            </a: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令和５年４月１日～令和６年３月</a:t>
            </a:r>
            <a:r>
              <a:rPr lang="en-US" altLang="ja-JP" sz="1100" dirty="0">
                <a:solidFill>
                  <a:schemeClr val="tx1"/>
                </a:solidFill>
                <a:latin typeface="Meiryo UI" panose="020B0604030504040204" pitchFamily="50" charset="-128"/>
                <a:ea typeface="Meiryo UI" panose="020B0604030504040204" pitchFamily="50" charset="-128"/>
              </a:rPr>
              <a:t>31</a:t>
            </a:r>
            <a:r>
              <a:rPr lang="ja-JP" altLang="en-US" sz="1100" dirty="0">
                <a:solidFill>
                  <a:schemeClr val="tx1"/>
                </a:solidFill>
                <a:latin typeface="Meiryo UI" panose="020B0604030504040204" pitchFamily="50" charset="-128"/>
                <a:ea typeface="Meiryo UI" panose="020B0604030504040204" pitchFamily="50" charset="-128"/>
              </a:rPr>
              <a:t>日</a:t>
            </a:r>
            <a:endParaRPr lang="en-US" altLang="ja-JP" sz="1100" dirty="0">
              <a:solidFill>
                <a:schemeClr val="tx1"/>
              </a:solidFill>
              <a:latin typeface="Meiryo UI" panose="020B0604030504040204" pitchFamily="50" charset="-128"/>
              <a:ea typeface="Meiryo UI" panose="020B0604030504040204" pitchFamily="50" charset="-128"/>
            </a:endParaRPr>
          </a:p>
          <a:p>
            <a:pPr indent="0">
              <a:lnSpc>
                <a:spcPct val="50000"/>
              </a:lnSpc>
              <a:buNone/>
            </a:pPr>
            <a:r>
              <a:rPr lang="ja-JP" altLang="en-US" sz="1100" dirty="0">
                <a:solidFill>
                  <a:schemeClr val="tx1"/>
                </a:solidFill>
                <a:latin typeface="Meiryo UI" panose="020B0604030504040204" pitchFamily="50" charset="-128"/>
                <a:ea typeface="Meiryo UI" panose="020B0604030504040204" pitchFamily="50" charset="-128"/>
              </a:rPr>
              <a:t>・評価基準日</a:t>
            </a: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令和６年３月</a:t>
            </a:r>
            <a:r>
              <a:rPr lang="en-US" altLang="ja-JP" sz="1100" dirty="0">
                <a:solidFill>
                  <a:schemeClr val="tx1"/>
                </a:solidFill>
                <a:latin typeface="Meiryo UI" panose="020B0604030504040204" pitchFamily="50" charset="-128"/>
                <a:ea typeface="Meiryo UI" panose="020B0604030504040204" pitchFamily="50" charset="-128"/>
              </a:rPr>
              <a:t>31</a:t>
            </a:r>
            <a:r>
              <a:rPr lang="ja-JP" altLang="en-US" sz="1100" dirty="0">
                <a:solidFill>
                  <a:schemeClr val="tx1"/>
                </a:solidFill>
                <a:latin typeface="Meiryo UI" panose="020B0604030504040204" pitchFamily="50" charset="-128"/>
                <a:ea typeface="Meiryo UI" panose="020B0604030504040204" pitchFamily="50" charset="-128"/>
              </a:rPr>
              <a:t>日</a:t>
            </a:r>
            <a:endParaRPr lang="en-US" altLang="ja-JP" sz="1100" dirty="0">
              <a:solidFill>
                <a:schemeClr val="tx1"/>
              </a:solidFill>
              <a:latin typeface="Meiryo UI" panose="020B0604030504040204" pitchFamily="50" charset="-128"/>
              <a:ea typeface="Meiryo UI" panose="020B0604030504040204" pitchFamily="50" charset="-128"/>
            </a:endParaRPr>
          </a:p>
          <a:p>
            <a:pPr indent="0">
              <a:lnSpc>
                <a:spcPct val="50000"/>
              </a:lnSpc>
              <a:buNone/>
            </a:pPr>
            <a:r>
              <a:rPr lang="ja-JP" altLang="en-US" sz="1100" dirty="0">
                <a:solidFill>
                  <a:schemeClr val="tx1"/>
                </a:solidFill>
                <a:latin typeface="Meiryo UI" panose="020B0604030504040204" pitchFamily="50" charset="-128"/>
                <a:ea typeface="Meiryo UI" panose="020B0604030504040204" pitchFamily="50" charset="-128"/>
              </a:rPr>
              <a:t>・評価対象事務：財務に関する事務</a:t>
            </a:r>
            <a:endParaRPr lang="en-US" altLang="ja-JP" sz="1100" dirty="0">
              <a:solidFill>
                <a:schemeClr val="tx1"/>
              </a:solidFill>
              <a:latin typeface="Meiryo UI" panose="020B0604030504040204" pitchFamily="50" charset="-128"/>
              <a:ea typeface="Meiryo UI" panose="020B0604030504040204" pitchFamily="50" charset="-128"/>
            </a:endParaRPr>
          </a:p>
          <a:p>
            <a:pPr indent="0">
              <a:lnSpc>
                <a:spcPct val="50000"/>
              </a:lnSpc>
              <a:buNone/>
            </a:pPr>
            <a:r>
              <a:rPr lang="ja-JP" altLang="en-US" sz="1100" dirty="0">
                <a:solidFill>
                  <a:schemeClr val="tx1"/>
                </a:solidFill>
                <a:latin typeface="Meiryo UI" panose="020B0604030504040204" pitchFamily="50" charset="-128"/>
                <a:ea typeface="Meiryo UI" panose="020B0604030504040204" pitchFamily="50" charset="-128"/>
              </a:rPr>
              <a:t>・評価方法：各所属の自己評価と内部統制評価部局（総務局）の独立的評価を実施</a:t>
            </a:r>
          </a:p>
        </p:txBody>
      </p:sp>
      <p:sp>
        <p:nvSpPr>
          <p:cNvPr id="17" name="正方形/長方形 16"/>
          <p:cNvSpPr/>
          <p:nvPr/>
        </p:nvSpPr>
        <p:spPr>
          <a:xfrm>
            <a:off x="635160" y="2969153"/>
            <a:ext cx="5544000" cy="324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a:solidFill>
                  <a:schemeClr val="bg1"/>
                </a:solidFill>
                <a:latin typeface="Meiryo UI" panose="020B0604030504040204" pitchFamily="50" charset="-128"/>
                <a:ea typeface="Meiryo UI" panose="020B0604030504040204" pitchFamily="50" charset="-128"/>
              </a:rPr>
              <a:t>　　　　評価結果</a:t>
            </a:r>
          </a:p>
        </p:txBody>
      </p:sp>
      <p:sp>
        <p:nvSpPr>
          <p:cNvPr id="18" name="ホームベース 17"/>
          <p:cNvSpPr/>
          <p:nvPr/>
        </p:nvSpPr>
        <p:spPr>
          <a:xfrm>
            <a:off x="635160" y="2969153"/>
            <a:ext cx="396000" cy="324000"/>
          </a:xfrm>
          <a:prstGeom prst="homePlate">
            <a:avLst>
              <a:gd name="adj" fmla="val 54866"/>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38" b="1" dirty="0">
                <a:solidFill>
                  <a:srgbClr val="002060"/>
                </a:solidFill>
                <a:latin typeface="Meiryo UI" panose="020B0604030504040204" pitchFamily="50" charset="-128"/>
                <a:ea typeface="Meiryo UI" panose="020B0604030504040204" pitchFamily="50" charset="-128"/>
              </a:rPr>
              <a:t>３</a:t>
            </a:r>
          </a:p>
        </p:txBody>
      </p:sp>
      <p:sp>
        <p:nvSpPr>
          <p:cNvPr id="19" name="コンテンツ プレースホルダー 8"/>
          <p:cNvSpPr txBox="1">
            <a:spLocks/>
          </p:cNvSpPr>
          <p:nvPr/>
        </p:nvSpPr>
        <p:spPr>
          <a:xfrm>
            <a:off x="622875" y="3305166"/>
            <a:ext cx="5628915" cy="279225"/>
          </a:xfrm>
          <a:prstGeom prst="roundRect">
            <a:avLst/>
          </a:prstGeom>
          <a:no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horz" lIns="74295" tIns="146250" rIns="74295" bIns="37148" rtlCol="0" anchor="ctr">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lt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lt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lt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lt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lt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lt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lt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lt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lt1"/>
                </a:solidFill>
                <a:latin typeface="+mn-lt"/>
                <a:ea typeface="+mn-ea"/>
                <a:cs typeface="+mn-cs"/>
              </a:defRPr>
            </a:lvl9pPr>
          </a:lstStyle>
          <a:p>
            <a:pPr indent="0">
              <a:buNone/>
            </a:pPr>
            <a:r>
              <a:rPr lang="ja-JP" altLang="en-US" sz="1100" dirty="0">
                <a:solidFill>
                  <a:schemeClr val="tx1"/>
                </a:solidFill>
                <a:latin typeface="Meiryo UI" panose="020B0604030504040204" pitchFamily="50" charset="-128"/>
                <a:ea typeface="Meiryo UI" panose="020B0604030504040204" pitchFamily="50" charset="-128"/>
              </a:rPr>
              <a:t>・全庁的な内部統制は有効に整備及び運用されているものの、業務レベルの内部統制において「</a:t>
            </a:r>
            <a:r>
              <a:rPr lang="ja-JP" altLang="en-US" sz="1100" b="1" u="sng" dirty="0">
                <a:solidFill>
                  <a:schemeClr val="tx1"/>
                </a:solidFill>
                <a:latin typeface="Meiryo UI" panose="020B0604030504040204" pitchFamily="50" charset="-128"/>
                <a:ea typeface="Meiryo UI" panose="020B0604030504040204" pitchFamily="50" charset="-128"/>
              </a:rPr>
              <a:t>重大な不備」１件（</a:t>
            </a:r>
            <a:r>
              <a:rPr lang="en-US" altLang="ja-JP" sz="1100" b="1" u="sng" dirty="0">
                <a:solidFill>
                  <a:schemeClr val="tx1"/>
                </a:solidFill>
                <a:latin typeface="Meiryo UI" panose="020B0604030504040204" pitchFamily="50" charset="-128"/>
                <a:ea typeface="Meiryo UI" panose="020B0604030504040204" pitchFamily="50" charset="-128"/>
              </a:rPr>
              <a:t>※</a:t>
            </a:r>
            <a:r>
              <a:rPr lang="ja-JP" altLang="en-US" sz="1100" b="1" u="sng" dirty="0">
                <a:solidFill>
                  <a:schemeClr val="tx1"/>
                </a:solidFill>
                <a:latin typeface="Meiryo UI" panose="020B0604030504040204" pitchFamily="50" charset="-128"/>
                <a:ea typeface="Meiryo UI" panose="020B0604030504040204" pitchFamily="50" charset="-128"/>
              </a:rPr>
              <a:t>１）を把握</a:t>
            </a:r>
            <a:r>
              <a:rPr lang="ja-JP" altLang="en-US" sz="1100" dirty="0">
                <a:solidFill>
                  <a:schemeClr val="tx1"/>
                </a:solidFill>
                <a:latin typeface="Meiryo UI" panose="020B0604030504040204" pitchFamily="50" charset="-128"/>
                <a:ea typeface="Meiryo UI" panose="020B0604030504040204" pitchFamily="50" charset="-128"/>
              </a:rPr>
              <a:t>したため、内部統制が一部有効に運用されていないと判断。</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20" name="コンテンツ プレースホルダー 8"/>
          <p:cNvSpPr txBox="1">
            <a:spLocks/>
          </p:cNvSpPr>
          <p:nvPr/>
        </p:nvSpPr>
        <p:spPr>
          <a:xfrm>
            <a:off x="633787" y="4510915"/>
            <a:ext cx="5544000" cy="229954"/>
          </a:xfrm>
          <a:prstGeom prst="roundRect">
            <a:avLst/>
          </a:prstGeom>
          <a:no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horz" lIns="74295" tIns="146250" rIns="74295" bIns="37148" rtlCol="0" anchor="ctr">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lt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lt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lt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lt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lt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lt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lt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lt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lt1"/>
                </a:solidFill>
                <a:latin typeface="+mn-lt"/>
                <a:ea typeface="+mn-ea"/>
                <a:cs typeface="+mn-cs"/>
              </a:defRPr>
            </a:lvl9pPr>
          </a:lstStyle>
          <a:p>
            <a:pPr indent="0">
              <a:buNone/>
            </a:pPr>
            <a:r>
              <a:rPr lang="ja-JP" altLang="en-US" sz="1100" dirty="0">
                <a:solidFill>
                  <a:schemeClr val="tx1"/>
                </a:solidFill>
                <a:latin typeface="Meiryo UI" panose="020B0604030504040204" pitchFamily="50" charset="-128"/>
                <a:ea typeface="Meiryo UI" panose="020B0604030504040204" pitchFamily="50" charset="-128"/>
              </a:rPr>
              <a:t>・３記載の「重大な不備」１件に対して、是正措置済。</a:t>
            </a:r>
          </a:p>
        </p:txBody>
      </p:sp>
      <p:sp>
        <p:nvSpPr>
          <p:cNvPr id="21" name="正方形/長方形 20"/>
          <p:cNvSpPr/>
          <p:nvPr/>
        </p:nvSpPr>
        <p:spPr>
          <a:xfrm>
            <a:off x="641210" y="4193722"/>
            <a:ext cx="5544000" cy="324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a:solidFill>
                  <a:schemeClr val="bg1"/>
                </a:solidFill>
                <a:latin typeface="Meiryo UI" panose="020B0604030504040204" pitchFamily="50" charset="-128"/>
                <a:ea typeface="Meiryo UI" panose="020B0604030504040204" pitchFamily="50" charset="-128"/>
              </a:rPr>
              <a:t>　　　　不備の是正に関する事項</a:t>
            </a:r>
          </a:p>
        </p:txBody>
      </p:sp>
      <p:sp>
        <p:nvSpPr>
          <p:cNvPr id="22" name="ホームベース 21"/>
          <p:cNvSpPr/>
          <p:nvPr/>
        </p:nvSpPr>
        <p:spPr>
          <a:xfrm>
            <a:off x="635160" y="4193722"/>
            <a:ext cx="396000" cy="324000"/>
          </a:xfrm>
          <a:prstGeom prst="homePlate">
            <a:avLst>
              <a:gd name="adj" fmla="val 54866"/>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38" b="1" dirty="0">
                <a:solidFill>
                  <a:srgbClr val="002060"/>
                </a:solidFill>
                <a:latin typeface="Meiryo UI" panose="020B0604030504040204" pitchFamily="50" charset="-128"/>
                <a:ea typeface="Meiryo UI" panose="020B0604030504040204" pitchFamily="50" charset="-128"/>
              </a:rPr>
              <a:t>４</a:t>
            </a:r>
          </a:p>
        </p:txBody>
      </p:sp>
      <p:graphicFrame>
        <p:nvGraphicFramePr>
          <p:cNvPr id="27" name="表 26"/>
          <p:cNvGraphicFramePr>
            <a:graphicFrameLocks noGrp="1" noChangeAspect="1"/>
          </p:cNvGraphicFramePr>
          <p:nvPr>
            <p:extLst>
              <p:ext uri="{D42A27DB-BD31-4B8C-83A1-F6EECF244321}">
                <p14:modId xmlns:p14="http://schemas.microsoft.com/office/powerpoint/2010/main" val="1913532069"/>
              </p:ext>
            </p:extLst>
          </p:nvPr>
        </p:nvGraphicFramePr>
        <p:xfrm>
          <a:off x="512648" y="5400386"/>
          <a:ext cx="5962480" cy="2183031"/>
        </p:xfrm>
        <a:graphic>
          <a:graphicData uri="http://schemas.openxmlformats.org/drawingml/2006/table">
            <a:tbl>
              <a:tblPr firstRow="1" bandRow="1">
                <a:tableStyleId>{5940675A-B579-460E-94D1-54222C63F5DA}</a:tableStyleId>
              </a:tblPr>
              <a:tblGrid>
                <a:gridCol w="1012445">
                  <a:extLst>
                    <a:ext uri="{9D8B030D-6E8A-4147-A177-3AD203B41FA5}">
                      <a16:colId xmlns:a16="http://schemas.microsoft.com/office/drawing/2014/main" val="582477478"/>
                    </a:ext>
                  </a:extLst>
                </a:gridCol>
                <a:gridCol w="4950035">
                  <a:extLst>
                    <a:ext uri="{9D8B030D-6E8A-4147-A177-3AD203B41FA5}">
                      <a16:colId xmlns:a16="http://schemas.microsoft.com/office/drawing/2014/main" val="3468804726"/>
                    </a:ext>
                  </a:extLst>
                </a:gridCol>
              </a:tblGrid>
              <a:tr h="27300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HGP教科書体" panose="02020600000000000000" pitchFamily="18" charset="-128"/>
                          <a:ea typeface="HGP教科書体" panose="02020600000000000000" pitchFamily="18" charset="-128"/>
                        </a:rPr>
                        <a:t>所属</a:t>
                      </a:r>
                    </a:p>
                  </a:txBody>
                  <a:tcPr anchor="ctr"/>
                </a:tc>
                <a:tc>
                  <a:txBody>
                    <a:bodyPr/>
                    <a:lstStyle/>
                    <a:p>
                      <a:pPr algn="l"/>
                      <a:r>
                        <a:rPr kumimoji="1" lang="ja-JP" altLang="en-US" sz="1100" b="0" dirty="0">
                          <a:solidFill>
                            <a:schemeClr val="tx1"/>
                          </a:solidFill>
                          <a:latin typeface="HGP教科書体" panose="02020600000000000000" pitchFamily="18" charset="-128"/>
                          <a:ea typeface="HGP教科書体" panose="02020600000000000000" pitchFamily="18" charset="-128"/>
                        </a:rPr>
                        <a:t>消防局</a:t>
                      </a:r>
                    </a:p>
                  </a:txBody>
                  <a:tcPr anchor="ctr"/>
                </a:tc>
                <a:extLst>
                  <a:ext uri="{0D108BD9-81ED-4DB2-BD59-A6C34878D82A}">
                    <a16:rowId xmlns:a16="http://schemas.microsoft.com/office/drawing/2014/main" val="2433477950"/>
                  </a:ext>
                </a:extLst>
              </a:tr>
              <a:tr h="557975">
                <a:tc>
                  <a:txBody>
                    <a:bodyPr/>
                    <a:lstStyle/>
                    <a:p>
                      <a:pPr algn="ctr">
                        <a:lnSpc>
                          <a:spcPct val="100000"/>
                        </a:lnSpc>
                      </a:pPr>
                      <a:r>
                        <a:rPr kumimoji="1" lang="ja-JP" altLang="ja-JP" sz="1100" kern="1200" dirty="0">
                          <a:effectLst/>
                          <a:latin typeface="HGP教科書体" panose="02020600000000000000" pitchFamily="18" charset="-128"/>
                          <a:ea typeface="HGP教科書体" panose="02020600000000000000" pitchFamily="18" charset="-128"/>
                        </a:rPr>
                        <a:t>事案概要</a:t>
                      </a:r>
                      <a:endParaRPr kumimoji="1" lang="en-US" altLang="ja-JP" sz="1100" kern="1200" dirty="0">
                        <a:effectLst/>
                        <a:latin typeface="HGP教科書体" panose="02020600000000000000" pitchFamily="18" charset="-128"/>
                        <a:ea typeface="HGP教科書体" panose="02020600000000000000" pitchFamily="18" charset="-128"/>
                      </a:endParaRPr>
                    </a:p>
                    <a:p>
                      <a:pPr algn="ctr">
                        <a:lnSpc>
                          <a:spcPct val="100000"/>
                        </a:lnSpc>
                      </a:pPr>
                      <a:r>
                        <a:rPr kumimoji="1" lang="en-US" altLang="ja-JP" sz="1100" b="0" kern="1200" dirty="0">
                          <a:solidFill>
                            <a:schemeClr val="tx1"/>
                          </a:solidFill>
                          <a:effectLst/>
                          <a:latin typeface="HGP教科書体" panose="02020600000000000000" pitchFamily="18" charset="-128"/>
                          <a:ea typeface="HGP教科書体" panose="02020600000000000000" pitchFamily="18" charset="-128"/>
                        </a:rPr>
                        <a:t>(</a:t>
                      </a:r>
                      <a:r>
                        <a:rPr kumimoji="1" lang="ja-JP" altLang="en-US" sz="1100" b="0" kern="1200" dirty="0">
                          <a:solidFill>
                            <a:schemeClr val="tx1"/>
                          </a:solidFill>
                          <a:effectLst/>
                          <a:latin typeface="HGP教科書体" panose="02020600000000000000" pitchFamily="18" charset="-128"/>
                          <a:ea typeface="HGP教科書体" panose="02020600000000000000" pitchFamily="18" charset="-128"/>
                        </a:rPr>
                        <a:t>不適切な</a:t>
                      </a:r>
                      <a:endParaRPr kumimoji="1" lang="en-US" altLang="ja-JP" sz="1100" b="0" kern="1200" dirty="0">
                        <a:solidFill>
                          <a:schemeClr val="tx1"/>
                        </a:solidFill>
                        <a:effectLst/>
                        <a:latin typeface="HGP教科書体" panose="02020600000000000000" pitchFamily="18" charset="-128"/>
                        <a:ea typeface="HGP教科書体" panose="02020600000000000000" pitchFamily="18" charset="-128"/>
                      </a:endParaRPr>
                    </a:p>
                    <a:p>
                      <a:pPr algn="ctr">
                        <a:lnSpc>
                          <a:spcPct val="100000"/>
                        </a:lnSpc>
                      </a:pPr>
                      <a:r>
                        <a:rPr kumimoji="1" lang="ja-JP" altLang="en-US" sz="1100" b="0" kern="1200" dirty="0">
                          <a:solidFill>
                            <a:schemeClr val="tx1"/>
                          </a:solidFill>
                          <a:effectLst/>
                          <a:latin typeface="HGP教科書体" panose="02020600000000000000" pitchFamily="18" charset="-128"/>
                          <a:ea typeface="HGP教科書体" panose="02020600000000000000" pitchFamily="18" charset="-128"/>
                        </a:rPr>
                        <a:t>事態の内容</a:t>
                      </a:r>
                      <a:r>
                        <a:rPr kumimoji="1" lang="en-US" altLang="ja-JP" sz="1100" b="0" kern="1200" dirty="0">
                          <a:solidFill>
                            <a:schemeClr val="tx1"/>
                          </a:solidFill>
                          <a:effectLst/>
                          <a:latin typeface="HGP教科書体" panose="02020600000000000000" pitchFamily="18" charset="-128"/>
                          <a:ea typeface="HGP教科書体" panose="02020600000000000000" pitchFamily="18" charset="-128"/>
                        </a:rPr>
                        <a:t>)</a:t>
                      </a:r>
                      <a:endParaRPr kumimoji="1" lang="ja-JP" altLang="en-US" sz="1100" b="0" dirty="0">
                        <a:solidFill>
                          <a:schemeClr val="tx1"/>
                        </a:solidFill>
                        <a:latin typeface="HGP教科書体" panose="02020600000000000000" pitchFamily="18" charset="-128"/>
                        <a:ea typeface="HGP教科書体" panose="02020600000000000000" pitchFamily="18" charset="-128"/>
                      </a:endParaRPr>
                    </a:p>
                  </a:txBody>
                  <a:tcPr marR="3600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HGP教科書体" panose="02020600000000000000" pitchFamily="18" charset="-128"/>
                          <a:ea typeface="HGP教科書体" panose="02020600000000000000" pitchFamily="18" charset="-128"/>
                        </a:rPr>
                        <a:t>●揮発油購入代金の支払において、期限に間に合わないと判断し、請求書の請求日</a:t>
                      </a:r>
                      <a:endParaRPr kumimoji="1" lang="en-US" altLang="ja-JP" sz="1100" dirty="0">
                        <a:latin typeface="HGP教科書体" panose="02020600000000000000" pitchFamily="18" charset="-128"/>
                        <a:ea typeface="HGP教科書体" panose="020206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HGP教科書体" panose="02020600000000000000" pitchFamily="18" charset="-128"/>
                          <a:ea typeface="HGP教科書体" panose="02020600000000000000" pitchFamily="18" charset="-128"/>
                        </a:rPr>
                        <a:t>　を書き換え、支払手続を行ったもの。</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HGP教科書体" panose="02020600000000000000" pitchFamily="18" charset="-128"/>
                          <a:ea typeface="HGP教科書体" panose="02020600000000000000" pitchFamily="18" charset="-128"/>
                        </a:rPr>
                        <a:t>●契約相手方からの支払が遅延している旨の連絡により判明し、調査を行った結果、</a:t>
                      </a:r>
                      <a:endParaRPr kumimoji="1" lang="en-US" altLang="ja-JP" sz="1100" dirty="0">
                        <a:latin typeface="HGP教科書体" panose="02020600000000000000" pitchFamily="18" charset="-128"/>
                        <a:ea typeface="HGP教科書体" panose="020206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HGP教科書体" panose="02020600000000000000" pitchFamily="18" charset="-128"/>
                          <a:ea typeface="HGP教科書体" panose="02020600000000000000" pitchFamily="18" charset="-128"/>
                        </a:rPr>
                        <a:t>　過去にも４回、同様の行為を行っていたことも判明した。</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HGP教科書体" panose="02020600000000000000" pitchFamily="18" charset="-128"/>
                        <a:ea typeface="HGP教科書体" panose="02020600000000000000" pitchFamily="18" charset="-128"/>
                      </a:endParaRPr>
                    </a:p>
                  </a:txBody>
                  <a:tcPr marL="108000" marR="36000" marT="0" marB="0" anchor="ctr"/>
                </a:tc>
                <a:extLst>
                  <a:ext uri="{0D108BD9-81ED-4DB2-BD59-A6C34878D82A}">
                    <a16:rowId xmlns:a16="http://schemas.microsoft.com/office/drawing/2014/main" val="4236722528"/>
                  </a:ext>
                </a:extLst>
              </a:tr>
              <a:tr h="706606">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HGP教科書体" panose="02020600000000000000" pitchFamily="18" charset="-128"/>
                          <a:ea typeface="HGP教科書体" panose="02020600000000000000" pitchFamily="18" charset="-128"/>
                        </a:rPr>
                        <a:t>重大な不備に</a:t>
                      </a:r>
                      <a:endParaRPr kumimoji="1" lang="en-US" altLang="ja-JP" sz="1100" b="0" dirty="0">
                        <a:solidFill>
                          <a:schemeClr val="tx1"/>
                        </a:solidFill>
                        <a:latin typeface="HGP教科書体" panose="02020600000000000000" pitchFamily="18" charset="-128"/>
                        <a:ea typeface="HGP教科書体" panose="02020600000000000000" pitchFamily="18"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HGP教科書体" panose="02020600000000000000" pitchFamily="18" charset="-128"/>
                          <a:ea typeface="HGP教科書体" panose="02020600000000000000" pitchFamily="18" charset="-128"/>
                        </a:rPr>
                        <a:t>該当する理由</a:t>
                      </a:r>
                    </a:p>
                  </a:txBody>
                  <a:tcPr marR="3600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latin typeface="HGP教科書体" panose="02020600000000000000" pitchFamily="18" charset="-128"/>
                          <a:ea typeface="HGP教科書体" panose="02020600000000000000" pitchFamily="18" charset="-128"/>
                        </a:rPr>
                        <a:t>当該不適切な事態の内容が①から③までの全てを満たすため</a:t>
                      </a:r>
                      <a:endParaRPr lang="en-US" altLang="ja-JP" sz="1100" dirty="0">
                        <a:latin typeface="HGP教科書体" panose="02020600000000000000" pitchFamily="18" charset="-128"/>
                        <a:ea typeface="HGP教科書体" panose="020206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latin typeface="HGP教科書体" panose="02020600000000000000" pitchFamily="18" charset="-128"/>
                          <a:ea typeface="HGP教科書体" panose="02020600000000000000" pitchFamily="18" charset="-128"/>
                        </a:rPr>
                        <a:t>①１事案あたりの金額的影響が</a:t>
                      </a:r>
                      <a:r>
                        <a:rPr lang="en-US" altLang="ja-JP" sz="1100" dirty="0">
                          <a:latin typeface="HGP教科書体" panose="02020600000000000000" pitchFamily="18" charset="-128"/>
                          <a:ea typeface="HGP教科書体" panose="02020600000000000000" pitchFamily="18" charset="-128"/>
                        </a:rPr>
                        <a:t>500</a:t>
                      </a:r>
                      <a:r>
                        <a:rPr lang="ja-JP" altLang="en-US" sz="1100" dirty="0">
                          <a:latin typeface="HGP教科書体" panose="02020600000000000000" pitchFamily="18" charset="-128"/>
                          <a:ea typeface="HGP教科書体" panose="02020600000000000000" pitchFamily="18" charset="-128"/>
                        </a:rPr>
                        <a:t>万円超</a:t>
                      </a:r>
                      <a:endParaRPr lang="en-US" altLang="ja-JP" sz="1100" dirty="0">
                        <a:latin typeface="HGP教科書体" panose="02020600000000000000" pitchFamily="18" charset="-128"/>
                        <a:ea typeface="HGP教科書体" panose="020206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latin typeface="HGP教科書体" panose="02020600000000000000" pitchFamily="18" charset="-128"/>
                          <a:ea typeface="HGP教科書体" panose="02020600000000000000" pitchFamily="18" charset="-128"/>
                        </a:rPr>
                        <a:t>②懲戒処分あり</a:t>
                      </a:r>
                      <a:endParaRPr lang="en-US" altLang="ja-JP" sz="1100" dirty="0">
                        <a:latin typeface="HGP教科書体" panose="02020600000000000000" pitchFamily="18" charset="-128"/>
                        <a:ea typeface="HGP教科書体" panose="020206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latin typeface="HGP教科書体" panose="02020600000000000000" pitchFamily="18" charset="-128"/>
                          <a:ea typeface="HGP教科書体" panose="02020600000000000000" pitchFamily="18" charset="-128"/>
                        </a:rPr>
                        <a:t>③当該不適切な事態に</a:t>
                      </a:r>
                      <a:r>
                        <a:rPr lang="ja-JP" altLang="en-US" sz="1100">
                          <a:latin typeface="HGP教科書体" panose="02020600000000000000" pitchFamily="18" charset="-128"/>
                          <a:ea typeface="HGP教科書体" panose="02020600000000000000" pitchFamily="18" charset="-128"/>
                        </a:rPr>
                        <a:t>対する全庁的</a:t>
                      </a:r>
                      <a:r>
                        <a:rPr lang="ja-JP" altLang="en-US" sz="1100" dirty="0">
                          <a:latin typeface="HGP教科書体" panose="02020600000000000000" pitchFamily="18" charset="-128"/>
                          <a:ea typeface="HGP教科書体" panose="02020600000000000000" pitchFamily="18" charset="-128"/>
                        </a:rPr>
                        <a:t>な注意喚起あり</a:t>
                      </a:r>
                      <a:endParaRPr lang="en-US" altLang="ja-JP" sz="1100" b="0" dirty="0">
                        <a:solidFill>
                          <a:schemeClr val="tx1"/>
                        </a:solidFill>
                        <a:latin typeface="HGP教科書体" panose="02020600000000000000" pitchFamily="18" charset="-128"/>
                        <a:ea typeface="HGP教科書体" panose="02020600000000000000" pitchFamily="18" charset="-128"/>
                      </a:endParaRPr>
                    </a:p>
                  </a:txBody>
                  <a:tcPr marL="108000" marR="36000" marT="0" marB="0" anchor="ctr"/>
                </a:tc>
                <a:extLst>
                  <a:ext uri="{0D108BD9-81ED-4DB2-BD59-A6C34878D82A}">
                    <a16:rowId xmlns:a16="http://schemas.microsoft.com/office/drawing/2014/main" val="3783185503"/>
                  </a:ext>
                </a:extLst>
              </a:tr>
              <a:tr h="365218">
                <a:tc>
                  <a:txBody>
                    <a:bodyPr/>
                    <a:lstStyle/>
                    <a:p>
                      <a:pPr algn="ctr">
                        <a:lnSpc>
                          <a:spcPct val="100000"/>
                        </a:lnSpc>
                      </a:pPr>
                      <a:r>
                        <a:rPr kumimoji="1" lang="ja-JP" altLang="en-US" sz="1100" b="0" dirty="0">
                          <a:solidFill>
                            <a:schemeClr val="tx1"/>
                          </a:solidFill>
                          <a:latin typeface="HGP教科書体" panose="02020600000000000000" pitchFamily="18" charset="-128"/>
                          <a:ea typeface="HGP教科書体" panose="02020600000000000000" pitchFamily="18" charset="-128"/>
                        </a:rPr>
                        <a:t>その他</a:t>
                      </a:r>
                    </a:p>
                  </a:txBody>
                  <a:tcPr marL="0" marR="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tx1"/>
                          </a:solidFill>
                          <a:effectLst/>
                          <a:latin typeface="HGP教科書体" panose="02020600000000000000" pitchFamily="18" charset="-128"/>
                          <a:ea typeface="HGP教科書体" panose="02020600000000000000" pitchFamily="18" charset="-128"/>
                          <a:cs typeface="+mn-cs"/>
                        </a:rPr>
                        <a:t>内部統制評価部局が、再発防止策として策定されたルールの決裁時ファイルや進捗管理表の現物を確認し、是正措置（再発防止策）が有効に機能していることを確認。</a:t>
                      </a:r>
                      <a:endParaRPr lang="en-US" altLang="ja-JP" sz="1100" b="0" dirty="0">
                        <a:solidFill>
                          <a:schemeClr val="tx1"/>
                        </a:solidFill>
                        <a:latin typeface="HGP教科書体" panose="02020600000000000000" pitchFamily="18" charset="-128"/>
                        <a:ea typeface="HGP教科書体" panose="02020600000000000000" pitchFamily="18" charset="-128"/>
                      </a:endParaRPr>
                    </a:p>
                  </a:txBody>
                  <a:tcPr marL="108000" marR="36000" marT="0" marB="0" anchor="ctr"/>
                </a:tc>
                <a:extLst>
                  <a:ext uri="{0D108BD9-81ED-4DB2-BD59-A6C34878D82A}">
                    <a16:rowId xmlns:a16="http://schemas.microsoft.com/office/drawing/2014/main" val="3500347896"/>
                  </a:ext>
                </a:extLst>
              </a:tr>
            </a:tbl>
          </a:graphicData>
        </a:graphic>
      </p:graphicFrame>
      <p:sp>
        <p:nvSpPr>
          <p:cNvPr id="3" name="角丸四角形 2"/>
          <p:cNvSpPr/>
          <p:nvPr/>
        </p:nvSpPr>
        <p:spPr>
          <a:xfrm>
            <a:off x="445528" y="852282"/>
            <a:ext cx="6012000" cy="4017876"/>
          </a:xfrm>
          <a:prstGeom prst="roundRect">
            <a:avLst>
              <a:gd name="adj" fmla="val 1969"/>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bwMode="white">
          <a:xfrm>
            <a:off x="968733" y="723565"/>
            <a:ext cx="4805958" cy="316671"/>
          </a:xfrm>
          <a:solidFill>
            <a:schemeClr val="bg1"/>
          </a:solidFill>
          <a:ln w="0">
            <a:solidFill>
              <a:schemeClr val="bg1"/>
            </a:solidFill>
          </a:ln>
        </p:spPr>
        <p:txBody>
          <a:bodyPr>
            <a:normAutofit/>
          </a:bodyPr>
          <a:lstStyle/>
          <a:p>
            <a:pPr algn="ctr"/>
            <a:r>
              <a:rPr lang="ja-JP" altLang="en-US" sz="1400" b="1" dirty="0">
                <a:latin typeface="Meiryo UI" panose="020B0604030504040204" pitchFamily="50" charset="-128"/>
                <a:ea typeface="Meiryo UI" panose="020B0604030504040204" pitchFamily="50" charset="-128"/>
              </a:rPr>
              <a:t>令和５年度大阪市内部統制評価報告書について（概要</a:t>
            </a:r>
            <a:r>
              <a:rPr lang="ja-JP" altLang="en-US" sz="1463" dirty="0">
                <a:latin typeface="Meiryo UI" panose="020B0604030504040204" pitchFamily="50" charset="-128"/>
                <a:ea typeface="Meiryo UI" panose="020B0604030504040204" pitchFamily="50" charset="-128"/>
              </a:rPr>
              <a:t>）</a:t>
            </a:r>
          </a:p>
        </p:txBody>
      </p:sp>
      <p:sp>
        <p:nvSpPr>
          <p:cNvPr id="23" name="コンテンツ プレースホルダー 8"/>
          <p:cNvSpPr txBox="1">
            <a:spLocks/>
          </p:cNvSpPr>
          <p:nvPr/>
        </p:nvSpPr>
        <p:spPr>
          <a:xfrm>
            <a:off x="512648" y="4995741"/>
            <a:ext cx="5544000" cy="301295"/>
          </a:xfrm>
          <a:prstGeom prst="roundRect">
            <a:avLst/>
          </a:prstGeom>
          <a:no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horz" lIns="74295" tIns="146250" rIns="74295" bIns="37148" rtlCol="0" anchor="ctr">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lt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lt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lt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lt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lt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lt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lt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lt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lt1"/>
                </a:solidFill>
                <a:latin typeface="+mn-lt"/>
                <a:ea typeface="+mn-ea"/>
                <a:cs typeface="+mn-cs"/>
              </a:defRPr>
            </a:lvl9pPr>
          </a:lstStyle>
          <a:p>
            <a:pPr indent="0">
              <a:lnSpc>
                <a:spcPct val="50000"/>
              </a:lnSpc>
              <a:buNone/>
            </a:pPr>
            <a:r>
              <a:rPr lang="en-US" altLang="ja-JP" sz="1200" b="1" dirty="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１「重大な不備」に該当する事案の概要等</a:t>
            </a:r>
          </a:p>
        </p:txBody>
      </p:sp>
      <p:sp>
        <p:nvSpPr>
          <p:cNvPr id="24" name="コンテンツ プレースホルダー 8"/>
          <p:cNvSpPr txBox="1">
            <a:spLocks/>
          </p:cNvSpPr>
          <p:nvPr/>
        </p:nvSpPr>
        <p:spPr>
          <a:xfrm>
            <a:off x="968733" y="3573037"/>
            <a:ext cx="5151760" cy="558500"/>
          </a:xfrm>
          <a:prstGeom prst="roundRect">
            <a:avLst/>
          </a:prstGeom>
          <a:no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horz" lIns="74295" tIns="146250" rIns="74295" bIns="37148" rtlCol="0" anchor="ctr">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lt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lt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lt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lt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lt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lt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lt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lt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lt1"/>
                </a:solidFill>
                <a:latin typeface="+mn-lt"/>
                <a:ea typeface="+mn-ea"/>
                <a:cs typeface="+mn-cs"/>
              </a:defRPr>
            </a:lvl9pPr>
          </a:lstStyle>
          <a:p>
            <a:pPr indent="0">
              <a:buNone/>
            </a:pPr>
            <a:r>
              <a:rPr lang="ja-JP" altLang="en-US" sz="900" dirty="0">
                <a:solidFill>
                  <a:schemeClr val="tx1"/>
                </a:solidFill>
                <a:latin typeface="Meiryo UI" panose="020B0604030504040204" pitchFamily="50" charset="-128"/>
                <a:ea typeface="Meiryo UI" panose="020B0604030504040204" pitchFamily="50" charset="-128"/>
              </a:rPr>
              <a:t>　「重大な不備」とは、内部統制の不備のうち、事務の管理及び執行が法令に適合していない、又は適正に行われていないことにより、地方公共団体・住民に対し大きな経済的・社会的な不利益を生じさせる蓋然性の高いものもしくは実際に生じさせたもの</a:t>
            </a:r>
          </a:p>
        </p:txBody>
      </p:sp>
      <p:sp>
        <p:nvSpPr>
          <p:cNvPr id="4" name="大かっこ 3"/>
          <p:cNvSpPr/>
          <p:nvPr/>
        </p:nvSpPr>
        <p:spPr>
          <a:xfrm>
            <a:off x="1198237" y="3704195"/>
            <a:ext cx="4896000" cy="426736"/>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66" name="直線コネクタ 65"/>
          <p:cNvCxnSpPr/>
          <p:nvPr/>
        </p:nvCxnSpPr>
        <p:spPr>
          <a:xfrm>
            <a:off x="5667040" y="9262024"/>
            <a:ext cx="0" cy="21479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 name="グループ化 9">
            <a:extLst>
              <a:ext uri="{FF2B5EF4-FFF2-40B4-BE49-F238E27FC236}">
                <a16:creationId xmlns:a16="http://schemas.microsoft.com/office/drawing/2014/main" id="{ADA369A1-FF0B-9BCF-06FC-5D47F5F834A4}"/>
              </a:ext>
            </a:extLst>
          </p:cNvPr>
          <p:cNvGrpSpPr/>
          <p:nvPr/>
        </p:nvGrpSpPr>
        <p:grpSpPr>
          <a:xfrm>
            <a:off x="447776" y="7648314"/>
            <a:ext cx="6014312" cy="2051047"/>
            <a:chOff x="416448" y="7786853"/>
            <a:chExt cx="6014312" cy="2051047"/>
          </a:xfrm>
        </p:grpSpPr>
        <p:sp>
          <p:nvSpPr>
            <p:cNvPr id="26" name="コンテンツ プレースホルダー 2"/>
            <p:cNvSpPr txBox="1">
              <a:spLocks/>
            </p:cNvSpPr>
            <p:nvPr/>
          </p:nvSpPr>
          <p:spPr>
            <a:xfrm>
              <a:off x="431800" y="8305991"/>
              <a:ext cx="5915025" cy="475305"/>
            </a:xfrm>
            <a:prstGeom prst="rect">
              <a:avLst/>
            </a:prstGeom>
          </p:spPr>
          <p:txBody>
            <a:bodyPr vert="horz" lIns="91440" tIns="45720" rIns="91440" bIns="45720" rtlCol="0">
              <a:normAutofit fontScale="92500"/>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buNone/>
              </a:pPr>
              <a:r>
                <a:rPr lang="ja-JP" altLang="en-US" sz="1050" dirty="0">
                  <a:latin typeface="Meiryo UI" panose="020B0604030504040204" pitchFamily="50" charset="-128"/>
                  <a:ea typeface="Meiryo UI" panose="020B0604030504040204" pitchFamily="50" charset="-128"/>
                </a:rPr>
                <a:t>○都道府県知事及び指定都市の市長は、内部統制に関する方針を定め、これに基づき必要な体制を整備</a:t>
              </a:r>
              <a:endParaRPr lang="en-US" altLang="ja-JP" sz="1050" dirty="0">
                <a:latin typeface="Meiryo UI" panose="020B0604030504040204" pitchFamily="50" charset="-128"/>
                <a:ea typeface="Meiryo UI" panose="020B0604030504040204" pitchFamily="50" charset="-128"/>
              </a:endParaRPr>
            </a:p>
            <a:p>
              <a:pPr marL="0" indent="0">
                <a:buNone/>
              </a:pPr>
              <a:r>
                <a:rPr lang="ja-JP" altLang="en-US" sz="1050" dirty="0">
                  <a:latin typeface="Meiryo UI" panose="020B0604030504040204" pitchFamily="50" charset="-128"/>
                  <a:ea typeface="Meiryo UI" panose="020B0604030504040204" pitchFamily="50" charset="-128"/>
                </a:rPr>
                <a:t>○方針を策定した長は、毎会計年度、内部統制評価報告書を作成し、監査委員の審査を経て、議会に提出</a:t>
              </a:r>
              <a:endParaRPr lang="en-US" altLang="ja-JP" sz="1050" dirty="0">
                <a:latin typeface="Meiryo UI" panose="020B0604030504040204" pitchFamily="50" charset="-128"/>
                <a:ea typeface="Meiryo UI" panose="020B0604030504040204" pitchFamily="50" charset="-128"/>
              </a:endParaRPr>
            </a:p>
          </p:txBody>
        </p:sp>
        <p:sp>
          <p:nvSpPr>
            <p:cNvPr id="28" name="タイトル 1"/>
            <p:cNvSpPr txBox="1">
              <a:spLocks/>
            </p:cNvSpPr>
            <p:nvPr/>
          </p:nvSpPr>
          <p:spPr>
            <a:xfrm>
              <a:off x="416448" y="7786853"/>
              <a:ext cx="6009752" cy="620675"/>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参考</a:t>
              </a:r>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地方公共団体の内部統制制度　</a:t>
              </a:r>
              <a:r>
                <a:rPr lang="ja-JP" altLang="en-US" sz="1050" b="1" dirty="0">
                  <a:latin typeface="Meiryo UI" panose="020B0604030504040204" pitchFamily="50" charset="-128"/>
                  <a:ea typeface="Meiryo UI" panose="020B0604030504040204" pitchFamily="50" charset="-128"/>
                </a:rPr>
                <a:t>地方自治法改正により導入（令和２年４月</a:t>
              </a:r>
              <a:r>
                <a:rPr lang="en-US" altLang="ja-JP" sz="1050" b="1" dirty="0">
                  <a:latin typeface="Meiryo UI" panose="020B0604030504040204" pitchFamily="50" charset="-128"/>
                  <a:ea typeface="Meiryo UI" panose="020B0604030504040204" pitchFamily="50" charset="-128"/>
                </a:rPr>
                <a:t>1</a:t>
              </a:r>
              <a:r>
                <a:rPr lang="ja-JP" altLang="en-US" sz="1050" b="1" dirty="0">
                  <a:latin typeface="Meiryo UI" panose="020B0604030504040204" pitchFamily="50" charset="-128"/>
                  <a:ea typeface="Meiryo UI" panose="020B0604030504040204" pitchFamily="50" charset="-128"/>
                </a:rPr>
                <a:t>日施行）</a:t>
              </a:r>
            </a:p>
          </p:txBody>
        </p:sp>
        <p:sp>
          <p:nvSpPr>
            <p:cNvPr id="25" name="角丸四角形 24"/>
            <p:cNvSpPr/>
            <p:nvPr/>
          </p:nvSpPr>
          <p:spPr>
            <a:xfrm>
              <a:off x="418760" y="7926614"/>
              <a:ext cx="6012000" cy="1807936"/>
            </a:xfrm>
            <a:prstGeom prst="roundRect">
              <a:avLst>
                <a:gd name="adj" fmla="val 1969"/>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501650" y="8824187"/>
              <a:ext cx="1581151" cy="582582"/>
            </a:xfrm>
            <a:prstGeom prst="roundRect">
              <a:avLst/>
            </a:prstGeom>
            <a:solidFill>
              <a:schemeClr val="accent1">
                <a:lumMod val="40000"/>
                <a:lumOff val="6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r>
                <a:rPr kumimoji="1" lang="ja-JP" altLang="en-US" sz="1000" dirty="0">
                  <a:solidFill>
                    <a:schemeClr val="tx1"/>
                  </a:solidFill>
                  <a:latin typeface="Meiryo UI" panose="020B0604030504040204" pitchFamily="50" charset="-128"/>
                  <a:ea typeface="Meiryo UI" panose="020B0604030504040204" pitchFamily="50" charset="-128"/>
                </a:rPr>
                <a:t>・ 内部統制に関する方針</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の策定・公表</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内部統制体制の整備</a:t>
              </a:r>
            </a:p>
          </p:txBody>
        </p:sp>
        <p:sp>
          <p:nvSpPr>
            <p:cNvPr id="29" name="角丸四角形 28"/>
            <p:cNvSpPr/>
            <p:nvPr/>
          </p:nvSpPr>
          <p:spPr>
            <a:xfrm>
              <a:off x="2414795" y="8824134"/>
              <a:ext cx="884289" cy="582582"/>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chemeClr val="tx1"/>
                  </a:solidFill>
                  <a:latin typeface="Meiryo UI" panose="020B0604030504040204" pitchFamily="50" charset="-128"/>
                  <a:ea typeface="Meiryo UI" panose="020B0604030504040204" pitchFamily="50" charset="-128"/>
                </a:rPr>
                <a:t>　内部統制</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の運用</a:t>
              </a:r>
            </a:p>
          </p:txBody>
        </p:sp>
        <p:sp>
          <p:nvSpPr>
            <p:cNvPr id="30" name="角丸四角形 29"/>
            <p:cNvSpPr/>
            <p:nvPr/>
          </p:nvSpPr>
          <p:spPr>
            <a:xfrm>
              <a:off x="3675925" y="8824187"/>
              <a:ext cx="910492" cy="582582"/>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chemeClr val="tx1"/>
                  </a:solidFill>
                  <a:latin typeface="Meiryo UI" panose="020B0604030504040204" pitchFamily="50" charset="-128"/>
                  <a:ea typeface="Meiryo UI" panose="020B0604030504040204" pitchFamily="50" charset="-128"/>
                </a:rPr>
                <a:t>　内部統制</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の評価</a:t>
              </a:r>
            </a:p>
          </p:txBody>
        </p:sp>
        <p:sp>
          <p:nvSpPr>
            <p:cNvPr id="31" name="角丸四角形 30"/>
            <p:cNvSpPr/>
            <p:nvPr/>
          </p:nvSpPr>
          <p:spPr>
            <a:xfrm>
              <a:off x="4902200" y="8824187"/>
              <a:ext cx="1444625" cy="582582"/>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chemeClr val="tx1"/>
                  </a:solidFill>
                  <a:latin typeface="Meiryo UI" panose="020B0604030504040204" pitchFamily="50" charset="-128"/>
                  <a:ea typeface="Meiryo UI" panose="020B0604030504040204" pitchFamily="50" charset="-128"/>
                </a:rPr>
                <a:t>報告書に監査委員の意見を付して、議会に提出・公表</a:t>
              </a:r>
            </a:p>
          </p:txBody>
        </p:sp>
        <p:cxnSp>
          <p:nvCxnSpPr>
            <p:cNvPr id="7" name="直線矢印コネクタ 6"/>
            <p:cNvCxnSpPr>
              <a:stCxn id="5" idx="3"/>
              <a:endCxn id="29" idx="1"/>
            </p:cNvCxnSpPr>
            <p:nvPr/>
          </p:nvCxnSpPr>
          <p:spPr>
            <a:xfrm flipV="1">
              <a:off x="2082801" y="9115425"/>
              <a:ext cx="331994" cy="53"/>
            </a:xfrm>
            <a:prstGeom prst="straightConnector1">
              <a:avLst/>
            </a:prstGeom>
            <a:ln w="22225">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a:stCxn id="29" idx="3"/>
              <a:endCxn id="30" idx="1"/>
            </p:cNvCxnSpPr>
            <p:nvPr/>
          </p:nvCxnSpPr>
          <p:spPr>
            <a:xfrm>
              <a:off x="3299084" y="9115425"/>
              <a:ext cx="376841" cy="53"/>
            </a:xfrm>
            <a:prstGeom prst="straightConnector1">
              <a:avLst/>
            </a:prstGeom>
            <a:ln w="22225">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35" name="直線矢印コネクタ 34"/>
            <p:cNvCxnSpPr>
              <a:stCxn id="30" idx="3"/>
              <a:endCxn id="31" idx="1"/>
            </p:cNvCxnSpPr>
            <p:nvPr/>
          </p:nvCxnSpPr>
          <p:spPr>
            <a:xfrm>
              <a:off x="4586417" y="9115478"/>
              <a:ext cx="315783" cy="0"/>
            </a:xfrm>
            <a:prstGeom prst="straightConnector1">
              <a:avLst/>
            </a:prstGeom>
            <a:ln w="22225">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71" name="コンテンツ プレースホルダー 2"/>
            <p:cNvSpPr txBox="1">
              <a:spLocks/>
            </p:cNvSpPr>
            <p:nvPr/>
          </p:nvSpPr>
          <p:spPr>
            <a:xfrm>
              <a:off x="2321177" y="9483072"/>
              <a:ext cx="2457349" cy="354828"/>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buNone/>
              </a:pPr>
              <a:r>
                <a:rPr lang="ja-JP" altLang="en-US" sz="1050" dirty="0">
                  <a:latin typeface="Meiryo UI" panose="020B0604030504040204" pitchFamily="50" charset="-128"/>
                  <a:ea typeface="Meiryo UI" panose="020B0604030504040204" pitchFamily="50" charset="-128"/>
                </a:rPr>
                <a:t>評価結果等を踏まえ、適宜見直し</a:t>
              </a:r>
              <a:endParaRPr lang="en-US" altLang="ja-JP" sz="1050" dirty="0">
                <a:latin typeface="Meiryo UI" panose="020B0604030504040204" pitchFamily="50" charset="-128"/>
                <a:ea typeface="Meiryo UI" panose="020B0604030504040204" pitchFamily="50" charset="-128"/>
              </a:endParaRPr>
            </a:p>
          </p:txBody>
        </p:sp>
        <p:cxnSp>
          <p:nvCxnSpPr>
            <p:cNvPr id="73" name="直線コネクタ 72"/>
            <p:cNvCxnSpPr/>
            <p:nvPr/>
          </p:nvCxnSpPr>
          <p:spPr>
            <a:xfrm>
              <a:off x="4343400" y="9604967"/>
              <a:ext cx="1293812" cy="400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直線コネクタ 81"/>
            <p:cNvCxnSpPr/>
            <p:nvPr/>
          </p:nvCxnSpPr>
          <p:spPr>
            <a:xfrm flipV="1">
              <a:off x="1292224" y="9608967"/>
              <a:ext cx="954000" cy="246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85" name="直線矢印コネクタ 84"/>
          <p:cNvCxnSpPr>
            <a:endCxn id="5" idx="2"/>
          </p:cNvCxnSpPr>
          <p:nvPr/>
        </p:nvCxnSpPr>
        <p:spPr>
          <a:xfrm flipV="1">
            <a:off x="1323553" y="9268230"/>
            <a:ext cx="1" cy="204658"/>
          </a:xfrm>
          <a:prstGeom prst="straightConnector1">
            <a:avLst/>
          </a:prstGeom>
          <a:ln w="22225">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008304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576</Words>
  <Application>Microsoft Office PowerPoint</Application>
  <PresentationFormat>A4 210 x 297 mm</PresentationFormat>
  <Paragraphs>48</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HGP教科書体</vt:lpstr>
      <vt:lpstr>Meiryo UI</vt:lpstr>
      <vt:lpstr>游ゴシック</vt:lpstr>
      <vt:lpstr>Arial</vt:lpstr>
      <vt:lpstr>Calibri</vt:lpstr>
      <vt:lpstr>Calibri Light</vt:lpstr>
      <vt:lpstr>Office テーマ</vt:lpstr>
      <vt:lpstr>令和５年度大阪市内部統制評価報告書について（概要）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2024-10-28T01:19:26Z</dcterms:created>
  <dcterms:modified xsi:type="dcterms:W3CDTF">2024-10-28T01:19:40Z</dcterms:modified>
</cp:coreProperties>
</file>