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00"/>
    <a:srgbClr val="DA0000"/>
    <a:srgbClr val="CC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テーマ スタイル 2 - アクセント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60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B67F6-33C6-40D0-9F4F-1785DD24B7F4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B47B0-598A-4D0F-93C5-76ED3400B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247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F1825-9677-4BA0-AE3D-DA41B1D51F4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90855-A7D0-4663-A793-2E55127534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14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90855-A7D0-4663-A793-2E551275341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41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10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00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01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01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88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08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80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4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99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5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61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CD47E-5987-4C80-B591-8F0313BAE3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53EA6-BC06-4819-A130-C5130AE22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30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>
          <a:xfrm>
            <a:off x="657000" y="1145784"/>
            <a:ext cx="5612390" cy="4398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146250" rIns="91440" bIns="45720" rtlCol="0" anchor="ctr">
            <a:noAutofit/>
          </a:bodyPr>
          <a:lstStyle/>
          <a:p>
            <a:pPr indent="0"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「大阪市内部統制基本方針」等を定め、市長をトップとした内部統制体制を構築し、内部統制の整備及び運用を実施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57000" y="882273"/>
            <a:ext cx="5544000" cy="3175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内部統制の整備及び運用に関する事項</a:t>
            </a:r>
          </a:p>
        </p:txBody>
      </p:sp>
      <p:sp>
        <p:nvSpPr>
          <p:cNvPr id="13" name="ホームベース 12"/>
          <p:cNvSpPr/>
          <p:nvPr/>
        </p:nvSpPr>
        <p:spPr>
          <a:xfrm>
            <a:off x="657001" y="882273"/>
            <a:ext cx="396000" cy="324000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38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651387" y="1631051"/>
            <a:ext cx="5544000" cy="32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評価手続</a:t>
            </a:r>
          </a:p>
        </p:txBody>
      </p:sp>
      <p:sp>
        <p:nvSpPr>
          <p:cNvPr id="15" name="ホームベース 14"/>
          <p:cNvSpPr/>
          <p:nvPr/>
        </p:nvSpPr>
        <p:spPr>
          <a:xfrm>
            <a:off x="651387" y="1630154"/>
            <a:ext cx="396000" cy="324000"/>
          </a:xfrm>
          <a:prstGeom prst="homePlate">
            <a:avLst>
              <a:gd name="adj" fmla="val 5486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38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16" name="コンテンツ プレースホルダー 8"/>
          <p:cNvSpPr txBox="1">
            <a:spLocks/>
          </p:cNvSpPr>
          <p:nvPr/>
        </p:nvSpPr>
        <p:spPr>
          <a:xfrm>
            <a:off x="634425" y="1974548"/>
            <a:ext cx="5544000" cy="813128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4295" tIns="146250" rIns="74295" bIns="37148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50000"/>
              </a:lnSpc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・評価対象期間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令和６年４月１日～令和７年３月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0">
              <a:lnSpc>
                <a:spcPct val="50000"/>
              </a:lnSpc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・評価基準日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令和７年３月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0">
              <a:lnSpc>
                <a:spcPct val="50000"/>
              </a:lnSpc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・評価対象事務：財務に関する事務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0">
              <a:lnSpc>
                <a:spcPct val="50000"/>
              </a:lnSpc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・評価方法：各所属の自己評価と内部統制評価部局（総務局）の独立的評価を実施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652760" y="2879672"/>
            <a:ext cx="5544000" cy="32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評価結果</a:t>
            </a:r>
          </a:p>
        </p:txBody>
      </p:sp>
      <p:sp>
        <p:nvSpPr>
          <p:cNvPr id="18" name="ホームベース 17"/>
          <p:cNvSpPr/>
          <p:nvPr/>
        </p:nvSpPr>
        <p:spPr>
          <a:xfrm>
            <a:off x="652760" y="2879672"/>
            <a:ext cx="396000" cy="324000"/>
          </a:xfrm>
          <a:prstGeom prst="homePlate">
            <a:avLst>
              <a:gd name="adj" fmla="val 5486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38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19" name="コンテンツ プレースホルダー 8"/>
          <p:cNvSpPr txBox="1">
            <a:spLocks/>
          </p:cNvSpPr>
          <p:nvPr/>
        </p:nvSpPr>
        <p:spPr>
          <a:xfrm>
            <a:off x="640475" y="3215685"/>
            <a:ext cx="5628915" cy="279225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4295" tIns="146250" rIns="74295" bIns="37148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・評価基準日において有効に整備され、評価対象期間において有効に運用されていると判断。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40475" y="3599226"/>
            <a:ext cx="5544000" cy="32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その他</a:t>
            </a:r>
          </a:p>
        </p:txBody>
      </p:sp>
      <p:sp>
        <p:nvSpPr>
          <p:cNvPr id="22" name="ホームベース 21"/>
          <p:cNvSpPr/>
          <p:nvPr/>
        </p:nvSpPr>
        <p:spPr>
          <a:xfrm>
            <a:off x="634425" y="3599226"/>
            <a:ext cx="396000" cy="324000"/>
          </a:xfrm>
          <a:prstGeom prst="homePlate">
            <a:avLst>
              <a:gd name="adj" fmla="val 5486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38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431800" y="652302"/>
            <a:ext cx="6012000" cy="3721294"/>
          </a:xfrm>
          <a:prstGeom prst="roundRect">
            <a:avLst>
              <a:gd name="adj" fmla="val 1969"/>
            </a:avLst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>
          <a:xfrm>
            <a:off x="986333" y="499124"/>
            <a:ext cx="4805958" cy="316671"/>
          </a:xfrm>
          <a:solidFill>
            <a:schemeClr val="bg1"/>
          </a:solidFill>
          <a:ln w="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令和６年度大阪市内部統制評価報告書について（概要</a:t>
            </a:r>
            <a:r>
              <a:rPr lang="ja-JP" altLang="en-US" sz="1463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23" name="コンテンツ プレースホルダー 8"/>
          <p:cNvSpPr txBox="1">
            <a:spLocks/>
          </p:cNvSpPr>
          <p:nvPr/>
        </p:nvSpPr>
        <p:spPr>
          <a:xfrm>
            <a:off x="266700" y="4577294"/>
            <a:ext cx="5544000" cy="301295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4295" tIns="146250" rIns="74295" bIns="37148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50000"/>
              </a:lnSpc>
              <a:buNone/>
            </a:pP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「重大な不備」に相当する事案の概要等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5665117" y="9084793"/>
            <a:ext cx="0" cy="21479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DA369A1-FF0B-9BCF-06FC-5D47F5F834A4}"/>
              </a:ext>
            </a:extLst>
          </p:cNvPr>
          <p:cNvGrpSpPr/>
          <p:nvPr/>
        </p:nvGrpSpPr>
        <p:grpSpPr>
          <a:xfrm>
            <a:off x="449545" y="7467553"/>
            <a:ext cx="6014312" cy="2051047"/>
            <a:chOff x="416448" y="7786853"/>
            <a:chExt cx="6014312" cy="2051047"/>
          </a:xfrm>
        </p:grpSpPr>
        <p:sp>
          <p:nvSpPr>
            <p:cNvPr id="26" name="コンテンツ プレースホルダー 2"/>
            <p:cNvSpPr txBox="1">
              <a:spLocks/>
            </p:cNvSpPr>
            <p:nvPr/>
          </p:nvSpPr>
          <p:spPr>
            <a:xfrm>
              <a:off x="431800" y="8305991"/>
              <a:ext cx="5915025" cy="47530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○都道府県知事及び指定都市の市長は、内部統制に関する方針を定め、これに基づき必要な体制を整備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○方針を策定した長は、毎会計年度、内部統制評価報告書を作成し、監査委員の審査を経て、議会に提出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タイトル 1"/>
            <p:cNvSpPr txBox="1">
              <a:spLocks/>
            </p:cNvSpPr>
            <p:nvPr/>
          </p:nvSpPr>
          <p:spPr>
            <a:xfrm>
              <a:off x="416448" y="7786853"/>
              <a:ext cx="6009752" cy="6206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altLang="ja-JP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参考</a:t>
              </a:r>
              <a:r>
                <a:rPr lang="en-US" altLang="ja-JP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r>
                <a:rPr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地方公共団体の内部統制制度　</a:t>
              </a:r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地方自治法改正により導入（令和２年４月</a:t>
              </a:r>
              <a:r>
                <a:rPr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日施行）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418760" y="7926614"/>
              <a:ext cx="6012000" cy="1807936"/>
            </a:xfrm>
            <a:prstGeom prst="roundRect">
              <a:avLst>
                <a:gd name="adj" fmla="val 1969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501650" y="8824187"/>
              <a:ext cx="1581151" cy="58258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 内部統制に関する方針</a:t>
              </a:r>
              <a:endPara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  の策定・公表</a:t>
              </a:r>
              <a:endPara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 内部統制体制の整備</a:t>
              </a:r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2414795" y="8824134"/>
              <a:ext cx="884289" cy="58258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内部統制</a:t>
              </a:r>
              <a:endPara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 の運用</a:t>
              </a:r>
            </a:p>
          </p:txBody>
        </p:sp>
        <p:sp>
          <p:nvSpPr>
            <p:cNvPr id="30" name="角丸四角形 29"/>
            <p:cNvSpPr/>
            <p:nvPr/>
          </p:nvSpPr>
          <p:spPr>
            <a:xfrm>
              <a:off x="3675925" y="8824187"/>
              <a:ext cx="910492" cy="58258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内部統制</a:t>
              </a:r>
              <a:endPara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 の評価</a:t>
              </a: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4902200" y="8824187"/>
              <a:ext cx="1444625" cy="58258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報告書に監査委員の意見を付して、議会に提出・公表</a:t>
              </a:r>
            </a:p>
          </p:txBody>
        </p:sp>
        <p:cxnSp>
          <p:nvCxnSpPr>
            <p:cNvPr id="7" name="直線矢印コネクタ 6"/>
            <p:cNvCxnSpPr>
              <a:stCxn id="5" idx="3"/>
              <a:endCxn id="29" idx="1"/>
            </p:cNvCxnSpPr>
            <p:nvPr/>
          </p:nvCxnSpPr>
          <p:spPr>
            <a:xfrm flipV="1">
              <a:off x="2082801" y="9115425"/>
              <a:ext cx="331994" cy="53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>
              <a:stCxn id="29" idx="3"/>
              <a:endCxn id="30" idx="1"/>
            </p:cNvCxnSpPr>
            <p:nvPr/>
          </p:nvCxnSpPr>
          <p:spPr>
            <a:xfrm>
              <a:off x="3299084" y="9115425"/>
              <a:ext cx="376841" cy="53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>
              <a:stCxn id="30" idx="3"/>
              <a:endCxn id="31" idx="1"/>
            </p:cNvCxnSpPr>
            <p:nvPr/>
          </p:nvCxnSpPr>
          <p:spPr>
            <a:xfrm>
              <a:off x="4586417" y="9115478"/>
              <a:ext cx="315783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コンテンツ プレースホルダー 2"/>
            <p:cNvSpPr txBox="1">
              <a:spLocks/>
            </p:cNvSpPr>
            <p:nvPr/>
          </p:nvSpPr>
          <p:spPr>
            <a:xfrm>
              <a:off x="2321177" y="9483072"/>
              <a:ext cx="2457349" cy="3548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評価結果等を踏まえ、適宜見直し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73" name="直線コネクタ 72"/>
            <p:cNvCxnSpPr/>
            <p:nvPr/>
          </p:nvCxnSpPr>
          <p:spPr>
            <a:xfrm>
              <a:off x="4343400" y="9604967"/>
              <a:ext cx="1293812" cy="40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 flipV="1">
              <a:off x="1292224" y="9608967"/>
              <a:ext cx="954000" cy="24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直線矢印コネクタ 84"/>
          <p:cNvCxnSpPr>
            <a:endCxn id="5" idx="2"/>
          </p:cNvCxnSpPr>
          <p:nvPr/>
        </p:nvCxnSpPr>
        <p:spPr>
          <a:xfrm flipV="1">
            <a:off x="1325322" y="9087469"/>
            <a:ext cx="1" cy="20465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コンテンツ プレースホルダー 8">
            <a:extLst>
              <a:ext uri="{FF2B5EF4-FFF2-40B4-BE49-F238E27FC236}">
                <a16:creationId xmlns:a16="http://schemas.microsoft.com/office/drawing/2014/main" id="{74F2AAC5-83B9-0FB3-A019-C2C5FB814BB6}"/>
              </a:ext>
            </a:extLst>
          </p:cNvPr>
          <p:cNvSpPr txBox="1">
            <a:spLocks/>
          </p:cNvSpPr>
          <p:nvPr/>
        </p:nvSpPr>
        <p:spPr>
          <a:xfrm>
            <a:off x="613147" y="3913465"/>
            <a:ext cx="5819741" cy="407095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4295" tIns="146250" rIns="74295" bIns="37148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評価対象期間外（過年度）に発生した「重大な不備」に相当する事案２件（</a:t>
            </a:r>
            <a:r>
              <a:rPr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）を把握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。（是正措置済）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55351AB-1D2F-AACB-DA4A-E1CB4250FFBB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4443511"/>
              </p:ext>
            </p:extLst>
          </p:nvPr>
        </p:nvGraphicFramePr>
        <p:xfrm>
          <a:off x="463472" y="4911849"/>
          <a:ext cx="5962480" cy="24242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574">
                  <a:extLst>
                    <a:ext uri="{9D8B030D-6E8A-4147-A177-3AD203B41FA5}">
                      <a16:colId xmlns:a16="http://schemas.microsoft.com/office/drawing/2014/main" val="582477478"/>
                    </a:ext>
                  </a:extLst>
                </a:gridCol>
                <a:gridCol w="2423823">
                  <a:extLst>
                    <a:ext uri="{9D8B030D-6E8A-4147-A177-3AD203B41FA5}">
                      <a16:colId xmlns:a16="http://schemas.microsoft.com/office/drawing/2014/main" val="3468804726"/>
                    </a:ext>
                  </a:extLst>
                </a:gridCol>
                <a:gridCol w="2787083">
                  <a:extLst>
                    <a:ext uri="{9D8B030D-6E8A-4147-A177-3AD203B41FA5}">
                      <a16:colId xmlns:a16="http://schemas.microsoft.com/office/drawing/2014/main" val="2874899590"/>
                    </a:ext>
                  </a:extLst>
                </a:gridCol>
              </a:tblGrid>
              <a:tr h="285244"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A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小学校における物品買入契約等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中学校における物品買入契約等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5419251"/>
                  </a:ext>
                </a:extLst>
              </a:tr>
              <a:tr h="28524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所属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教育委員会事務局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教育委員会事務局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3477950"/>
                  </a:ext>
                </a:extLst>
              </a:tr>
              <a:tr h="7382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ja-JP" sz="1100" kern="1200" dirty="0"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事案概要</a:t>
                      </a:r>
                      <a:endParaRPr kumimoji="1" lang="en-US" altLang="ja-JP" sz="1100" kern="1200" dirty="0">
                        <a:effectLst/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1100" b="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(</a:t>
                      </a:r>
                      <a:r>
                        <a:rPr kumimoji="1" lang="ja-JP" altLang="en-US" sz="1100" b="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不適切</a:t>
                      </a:r>
                      <a:endParaRPr kumimoji="1" lang="en-US" altLang="ja-JP" sz="1100" b="0" kern="1200" dirty="0">
                        <a:solidFill>
                          <a:schemeClr val="tx1"/>
                        </a:solidFill>
                        <a:effectLst/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b="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な事態</a:t>
                      </a:r>
                      <a:endParaRPr kumimoji="1" lang="en-US" altLang="ja-JP" sz="1100" b="0" kern="1200" dirty="0">
                        <a:solidFill>
                          <a:schemeClr val="tx1"/>
                        </a:solidFill>
                        <a:effectLst/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b="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の内容</a:t>
                      </a:r>
                      <a:r>
                        <a:rPr kumimoji="1" lang="en-US" altLang="ja-JP" sz="1100" b="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)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marR="3600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・システム登録や決裁を経ずに契約事務を進めた。</a:t>
                      </a:r>
                      <a:endParaRPr kumimoji="1"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・請求書に自ら請求日を記載した。</a:t>
                      </a:r>
                      <a:endParaRPr kumimoji="1"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marL="108000" marR="3600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・本来無効である見積書を根拠に契約を行った。</a:t>
                      </a:r>
                      <a:endParaRPr kumimoji="1"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・口頭による発注後に、依頼した業者が選ばれるまで抽選を繰り返し行った。</a:t>
                      </a:r>
                    </a:p>
                  </a:txBody>
                  <a:tcPr marL="108000" marR="36000" marT="0" marB="0" anchor="ctr"/>
                </a:tc>
                <a:extLst>
                  <a:ext uri="{0D108BD9-81ED-4DB2-BD59-A6C34878D82A}">
                    <a16:rowId xmlns:a16="http://schemas.microsoft.com/office/drawing/2014/main" val="4236722528"/>
                  </a:ext>
                </a:extLst>
              </a:tr>
              <a:tr h="73384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重大な不備に該当する理由</a:t>
                      </a:r>
                    </a:p>
                  </a:txBody>
                  <a:tcPr marR="3600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当該不適切な事態の内容が①から③までの全てを満たすため</a:t>
                      </a:r>
                      <a:endParaRPr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①同一事案において継続期間が１年超、件数が</a:t>
                      </a:r>
                      <a:r>
                        <a:rPr lang="en-US" altLang="ja-JP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10</a:t>
                      </a:r>
                      <a:r>
                        <a:rPr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件超</a:t>
                      </a:r>
                      <a:endParaRPr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②懲戒処分あり</a:t>
                      </a:r>
                      <a:endParaRPr lang="en-US" altLang="ja-JP" sz="1100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③当該不適切な事態に対する全庁的な注意喚起あり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marL="108000" marR="3600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8000" marR="36000" marT="0" marB="0" anchor="ctr"/>
                </a:tc>
                <a:extLst>
                  <a:ext uri="{0D108BD9-81ED-4DB2-BD59-A6C34878D82A}">
                    <a16:rowId xmlns:a16="http://schemas.microsoft.com/office/drawing/2014/main" val="3783185503"/>
                  </a:ext>
                </a:extLst>
              </a:tr>
              <a:tr h="3815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P教科書体" panose="02020600000000000000" pitchFamily="18" charset="-128"/>
                          <a:ea typeface="HGP教科書体" panose="02020600000000000000" pitchFamily="18" charset="-128"/>
                        </a:rPr>
                        <a:t>その他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  <a:cs typeface="+mn-cs"/>
                        </a:rPr>
                        <a:t>内部統制評価部局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  <a:cs typeface="+mn-cs"/>
                        </a:rPr>
                        <a:t>が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  <a:cs typeface="+mn-cs"/>
                        </a:rPr>
                        <a:t>是正措置（再発防止策）が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HGP教科書体" panose="02020600000000000000" pitchFamily="18" charset="-128"/>
                          <a:ea typeface="HGP教科書体" panose="02020600000000000000" pitchFamily="18" charset="-128"/>
                          <a:cs typeface="+mn-cs"/>
                        </a:rPr>
                        <a:t>有効に機能していることを確認。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marL="108000" marR="3600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8000" marR="36000" marT="0" marB="0" anchor="ctr"/>
                </a:tc>
                <a:extLst>
                  <a:ext uri="{0D108BD9-81ED-4DB2-BD59-A6C34878D82A}">
                    <a16:rowId xmlns:a16="http://schemas.microsoft.com/office/drawing/2014/main" val="350034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083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480</Words>
  <Application>Microsoft Office PowerPoint</Application>
  <PresentationFormat>A4 210 x 297 mm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HGP教科書体</vt:lpstr>
      <vt:lpstr>Meiryo UI</vt:lpstr>
      <vt:lpstr>游ゴシック</vt:lpstr>
      <vt:lpstr>Arial</vt:lpstr>
      <vt:lpstr>Calibri</vt:lpstr>
      <vt:lpstr>Calibri Light</vt:lpstr>
      <vt:lpstr>Office テーマ</vt:lpstr>
      <vt:lpstr>令和６年度大阪市内部統制評価報告書について（概要）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2025-10-06T02:26:27Z</dcterms:created>
  <dcterms:modified xsi:type="dcterms:W3CDTF">2025-10-06T02:26:34Z</dcterms:modified>
</cp:coreProperties>
</file>