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3"/>
  </p:notesMasterIdLst>
  <p:handoutMasterIdLst>
    <p:handoutMasterId r:id="rId4"/>
  </p:handoutMasterIdLst>
  <p:sldIdLst>
    <p:sldId id="267" r:id="rId2"/>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0000"/>
    <a:srgbClr val="DA0000"/>
    <a:srgbClr val="CC00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テーマ スタイル 2 - アクセント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テーマ スタイル 2 - アクセント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テーマ スタイル 2 - アクセント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テーマ スタイル 2 - アクセント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1" d="100"/>
          <a:sy n="41" d="100"/>
        </p:scale>
        <p:origin x="2292" y="36"/>
      </p:cViewPr>
      <p:guideLst/>
    </p:cSldViewPr>
  </p:slideViewPr>
  <p:notesTextViewPr>
    <p:cViewPr>
      <p:scale>
        <a:sx n="1" d="1"/>
        <a:sy n="1" d="1"/>
      </p:scale>
      <p:origin x="0" y="0"/>
    </p:cViewPr>
  </p:notesTextViewPr>
  <p:notesViewPr>
    <p:cSldViewPr snapToGrid="0">
      <p:cViewPr varScale="1">
        <p:scale>
          <a:sx n="48" d="100"/>
          <a:sy n="48" d="100"/>
        </p:scale>
        <p:origin x="2760"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sz="1200"/>
            </a:lvl1pPr>
          </a:lstStyle>
          <a:p>
            <a:fld id="{B42B67F6-33C6-40D0-9F4F-1785DD24B7F4}" type="datetimeFigureOut">
              <a:rPr kumimoji="1" lang="ja-JP" altLang="en-US" smtClean="0"/>
              <a:t>2026/10/15</a:t>
            </a:fld>
            <a:endParaRPr kumimoji="1" lang="ja-JP" altLang="en-US"/>
          </a:p>
        </p:txBody>
      </p:sp>
      <p:sp>
        <p:nvSpPr>
          <p:cNvPr id="4" name="フッター プレースホルダー 3"/>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745B47B0-598A-4D0F-93C5-76ED3400BCE7}" type="slidenum">
              <a:rPr kumimoji="1" lang="ja-JP" altLang="en-US" smtClean="0"/>
              <a:t>‹#›</a:t>
            </a:fld>
            <a:endParaRPr kumimoji="1" lang="ja-JP" altLang="en-US"/>
          </a:p>
        </p:txBody>
      </p:sp>
    </p:spTree>
    <p:extLst>
      <p:ext uri="{BB962C8B-B14F-4D97-AF65-F5344CB8AC3E}">
        <p14:creationId xmlns:p14="http://schemas.microsoft.com/office/powerpoint/2010/main" val="3294247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5FFF1825-9677-4BA0-AE3D-DA41B1D51F48}" type="datetimeFigureOut">
              <a:rPr kumimoji="1" lang="ja-JP" altLang="en-US" smtClean="0"/>
              <a:t>2026/10/15</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8B690855-A7D0-4663-A793-2E5512753412}" type="slidenum">
              <a:rPr kumimoji="1" lang="ja-JP" altLang="en-US" smtClean="0"/>
              <a:t>‹#›</a:t>
            </a:fld>
            <a:endParaRPr kumimoji="1" lang="ja-JP" altLang="en-US"/>
          </a:p>
        </p:txBody>
      </p:sp>
    </p:spTree>
    <p:extLst>
      <p:ext uri="{BB962C8B-B14F-4D97-AF65-F5344CB8AC3E}">
        <p14:creationId xmlns:p14="http://schemas.microsoft.com/office/powerpoint/2010/main" val="369014417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B690855-A7D0-4663-A793-2E5512753412}" type="slidenum">
              <a:rPr kumimoji="1" lang="ja-JP" altLang="en-US" smtClean="0"/>
              <a:t>1</a:t>
            </a:fld>
            <a:endParaRPr kumimoji="1" lang="ja-JP" altLang="en-US"/>
          </a:p>
        </p:txBody>
      </p:sp>
    </p:spTree>
    <p:extLst>
      <p:ext uri="{BB962C8B-B14F-4D97-AF65-F5344CB8AC3E}">
        <p14:creationId xmlns:p14="http://schemas.microsoft.com/office/powerpoint/2010/main" val="2999415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E7CD47E-5987-4C80-B591-8F0313BAE398}"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353EA6-BC06-4819-A130-C5130AE22C5D}" type="slidenum">
              <a:rPr kumimoji="1" lang="ja-JP" altLang="en-US" smtClean="0"/>
              <a:t>‹#›</a:t>
            </a:fld>
            <a:endParaRPr kumimoji="1" lang="ja-JP" altLang="en-US"/>
          </a:p>
        </p:txBody>
      </p:sp>
    </p:spTree>
    <p:extLst>
      <p:ext uri="{BB962C8B-B14F-4D97-AF65-F5344CB8AC3E}">
        <p14:creationId xmlns:p14="http://schemas.microsoft.com/office/powerpoint/2010/main" val="4023107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E7CD47E-5987-4C80-B591-8F0313BAE398}"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353EA6-BC06-4819-A130-C5130AE22C5D}" type="slidenum">
              <a:rPr kumimoji="1" lang="ja-JP" altLang="en-US" smtClean="0"/>
              <a:t>‹#›</a:t>
            </a:fld>
            <a:endParaRPr kumimoji="1" lang="ja-JP" altLang="en-US"/>
          </a:p>
        </p:txBody>
      </p:sp>
    </p:spTree>
    <p:extLst>
      <p:ext uri="{BB962C8B-B14F-4D97-AF65-F5344CB8AC3E}">
        <p14:creationId xmlns:p14="http://schemas.microsoft.com/office/powerpoint/2010/main" val="1819014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E7CD47E-5987-4C80-B591-8F0313BAE398}"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353EA6-BC06-4819-A130-C5130AE22C5D}" type="slidenum">
              <a:rPr kumimoji="1" lang="ja-JP" altLang="en-US" smtClean="0"/>
              <a:t>‹#›</a:t>
            </a:fld>
            <a:endParaRPr kumimoji="1" lang="ja-JP" altLang="en-US"/>
          </a:p>
        </p:txBody>
      </p:sp>
    </p:spTree>
    <p:extLst>
      <p:ext uri="{BB962C8B-B14F-4D97-AF65-F5344CB8AC3E}">
        <p14:creationId xmlns:p14="http://schemas.microsoft.com/office/powerpoint/2010/main" val="3264888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E7CD47E-5987-4C80-B591-8F0313BAE398}" type="datetimeFigureOut">
              <a:rPr kumimoji="1" lang="ja-JP" altLang="en-US" smtClean="0"/>
              <a:t>2026/10/15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353EA6-BC06-4819-A130-C5130AE22C5D}" type="slidenum">
              <a:rPr kumimoji="1" lang="ja-JP" altLang="en-US" smtClean="0"/>
              <a:t>‹#›</a:t>
            </a:fld>
            <a:endParaRPr kumimoji="1" lang="ja-JP" altLang="en-US"/>
          </a:p>
        </p:txBody>
      </p:sp>
    </p:spTree>
    <p:extLst>
      <p:ext uri="{BB962C8B-B14F-4D97-AF65-F5344CB8AC3E}">
        <p14:creationId xmlns:p14="http://schemas.microsoft.com/office/powerpoint/2010/main" val="3696084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E7CD47E-5987-4C80-B591-8F0313BAE398}" type="datetimeFigureOut">
              <a:rPr kumimoji="1" lang="ja-JP" altLang="en-US" smtClean="0"/>
              <a:t>2026/10/15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7353EA6-BC06-4819-A130-C5130AE22C5D}" type="slidenum">
              <a:rPr kumimoji="1" lang="ja-JP" altLang="en-US" smtClean="0"/>
              <a:t>‹#›</a:t>
            </a:fld>
            <a:endParaRPr kumimoji="1" lang="ja-JP" altLang="en-US"/>
          </a:p>
        </p:txBody>
      </p:sp>
    </p:spTree>
    <p:extLst>
      <p:ext uri="{BB962C8B-B14F-4D97-AF65-F5344CB8AC3E}">
        <p14:creationId xmlns:p14="http://schemas.microsoft.com/office/powerpoint/2010/main" val="3093802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E7CD47E-5987-4C80-B591-8F0313BAE398}" type="datetimeFigureOut">
              <a:rPr kumimoji="1" lang="ja-JP" altLang="en-US" smtClean="0"/>
              <a:t>2026/10/15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7353EA6-BC06-4819-A130-C5130AE22C5D}" type="slidenum">
              <a:rPr kumimoji="1" lang="ja-JP" altLang="en-US" smtClean="0"/>
              <a:t>‹#›</a:t>
            </a:fld>
            <a:endParaRPr kumimoji="1" lang="ja-JP" altLang="en-US"/>
          </a:p>
        </p:txBody>
      </p:sp>
    </p:spTree>
    <p:extLst>
      <p:ext uri="{BB962C8B-B14F-4D97-AF65-F5344CB8AC3E}">
        <p14:creationId xmlns:p14="http://schemas.microsoft.com/office/powerpoint/2010/main" val="637406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7CD47E-5987-4C80-B591-8F0313BAE398}" type="datetimeFigureOut">
              <a:rPr kumimoji="1" lang="ja-JP" altLang="en-US" smtClean="0"/>
              <a:t>2026/10/15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7353EA6-BC06-4819-A130-C5130AE22C5D}" type="slidenum">
              <a:rPr kumimoji="1" lang="ja-JP" altLang="en-US" smtClean="0"/>
              <a:t>‹#›</a:t>
            </a:fld>
            <a:endParaRPr kumimoji="1" lang="ja-JP" altLang="en-US"/>
          </a:p>
        </p:txBody>
      </p:sp>
    </p:spTree>
    <p:extLst>
      <p:ext uri="{BB962C8B-B14F-4D97-AF65-F5344CB8AC3E}">
        <p14:creationId xmlns:p14="http://schemas.microsoft.com/office/powerpoint/2010/main" val="826995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E7CD47E-5987-4C80-B591-8F0313BAE398}" type="datetimeFigureOut">
              <a:rPr kumimoji="1" lang="ja-JP" altLang="en-US" smtClean="0"/>
              <a:t>2026/10/15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353EA6-BC06-4819-A130-C5130AE22C5D}" type="slidenum">
              <a:rPr kumimoji="1" lang="ja-JP" altLang="en-US" smtClean="0"/>
              <a:t>‹#›</a:t>
            </a:fld>
            <a:endParaRPr kumimoji="1" lang="ja-JP" altLang="en-US"/>
          </a:p>
        </p:txBody>
      </p:sp>
    </p:spTree>
    <p:extLst>
      <p:ext uri="{BB962C8B-B14F-4D97-AF65-F5344CB8AC3E}">
        <p14:creationId xmlns:p14="http://schemas.microsoft.com/office/powerpoint/2010/main" val="16375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E7CD47E-5987-4C80-B591-8F0313BAE398}" type="datetimeFigureOut">
              <a:rPr kumimoji="1" lang="ja-JP" altLang="en-US" smtClean="0"/>
              <a:t>2026/10/15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353EA6-BC06-4819-A130-C5130AE22C5D}" type="slidenum">
              <a:rPr kumimoji="1" lang="ja-JP" altLang="en-US" smtClean="0"/>
              <a:t>‹#›</a:t>
            </a:fld>
            <a:endParaRPr kumimoji="1" lang="ja-JP" altLang="en-US"/>
          </a:p>
        </p:txBody>
      </p:sp>
    </p:spTree>
    <p:extLst>
      <p:ext uri="{BB962C8B-B14F-4D97-AF65-F5344CB8AC3E}">
        <p14:creationId xmlns:p14="http://schemas.microsoft.com/office/powerpoint/2010/main" val="1014615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E7CD47E-5987-4C80-B591-8F0313BAE398}"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353EA6-BC06-4819-A130-C5130AE22C5D}" type="slidenum">
              <a:rPr kumimoji="1" lang="ja-JP" altLang="en-US" smtClean="0"/>
              <a:t>‹#›</a:t>
            </a:fld>
            <a:endParaRPr kumimoji="1" lang="ja-JP" altLang="en-US"/>
          </a:p>
        </p:txBody>
      </p:sp>
    </p:spTree>
    <p:extLst>
      <p:ext uri="{BB962C8B-B14F-4D97-AF65-F5344CB8AC3E}">
        <p14:creationId xmlns:p14="http://schemas.microsoft.com/office/powerpoint/2010/main" val="1942004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E7CD47E-5987-4C80-B591-8F0313BAE398}"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353EA6-BC06-4819-A130-C5130AE22C5D}" type="slidenum">
              <a:rPr kumimoji="1" lang="ja-JP" altLang="en-US" smtClean="0"/>
              <a:t>‹#›</a:t>
            </a:fld>
            <a:endParaRPr kumimoji="1" lang="ja-JP" altLang="en-US"/>
          </a:p>
        </p:txBody>
      </p:sp>
    </p:spTree>
    <p:extLst>
      <p:ext uri="{BB962C8B-B14F-4D97-AF65-F5344CB8AC3E}">
        <p14:creationId xmlns:p14="http://schemas.microsoft.com/office/powerpoint/2010/main" val="1741017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E7CD47E-5987-4C80-B591-8F0313BAE398}" type="datetimeFigureOut">
              <a:rPr kumimoji="1" lang="ja-JP" altLang="en-US" smtClean="0"/>
              <a:t>2026/10/15</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7353EA6-BC06-4819-A130-C5130AE22C5D}" type="slidenum">
              <a:rPr kumimoji="1" lang="ja-JP" altLang="en-US" smtClean="0"/>
              <a:t>‹#›</a:t>
            </a:fld>
            <a:endParaRPr kumimoji="1" lang="ja-JP" altLang="en-US"/>
          </a:p>
        </p:txBody>
      </p:sp>
    </p:spTree>
    <p:extLst>
      <p:ext uri="{BB962C8B-B14F-4D97-AF65-F5344CB8AC3E}">
        <p14:creationId xmlns:p14="http://schemas.microsoft.com/office/powerpoint/2010/main" val="28953021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コンテンツ プレースホルダー 8"/>
          <p:cNvSpPr>
            <a:spLocks noGrp="1"/>
          </p:cNvSpPr>
          <p:nvPr>
            <p:ph idx="1"/>
          </p:nvPr>
        </p:nvSpPr>
        <p:spPr>
          <a:xfrm>
            <a:off x="676679" y="1060001"/>
            <a:ext cx="5612390" cy="43986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146250" rIns="91440" bIns="45720" rtlCol="0" anchor="ctr">
            <a:noAutofit/>
          </a:bodyPr>
          <a:lstStyle/>
          <a:p>
            <a:pPr indent="0">
              <a:buNone/>
            </a:pPr>
            <a:r>
              <a:rPr lang="ja-JP" altLang="en-US" sz="1100" dirty="0">
                <a:solidFill>
                  <a:schemeClr val="tx1"/>
                </a:solidFill>
                <a:latin typeface="Meiryo UI" panose="020B0604030504040204" pitchFamily="50" charset="-128"/>
                <a:ea typeface="Meiryo UI" panose="020B0604030504040204" pitchFamily="50" charset="-128"/>
              </a:rPr>
              <a:t>「大阪市内部統制基本方針」等を定め、市長をトップとした内部統制体制を構築し、内部統制の整備及び運用を実施</a:t>
            </a:r>
          </a:p>
        </p:txBody>
      </p:sp>
      <p:sp>
        <p:nvSpPr>
          <p:cNvPr id="12" name="正方形/長方形 11"/>
          <p:cNvSpPr/>
          <p:nvPr/>
        </p:nvSpPr>
        <p:spPr>
          <a:xfrm>
            <a:off x="676679" y="796490"/>
            <a:ext cx="5544000" cy="31752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b="1" dirty="0">
                <a:solidFill>
                  <a:schemeClr val="bg1"/>
                </a:solidFill>
                <a:latin typeface="Meiryo UI" panose="020B0604030504040204" pitchFamily="50" charset="-128"/>
                <a:ea typeface="Meiryo UI" panose="020B0604030504040204" pitchFamily="50" charset="-128"/>
              </a:rPr>
              <a:t>　　　　内部統制の整備及び運用に関する事項</a:t>
            </a:r>
          </a:p>
        </p:txBody>
      </p:sp>
      <p:sp>
        <p:nvSpPr>
          <p:cNvPr id="13" name="ホームベース 12"/>
          <p:cNvSpPr/>
          <p:nvPr/>
        </p:nvSpPr>
        <p:spPr>
          <a:xfrm>
            <a:off x="676680" y="796490"/>
            <a:ext cx="396000" cy="324000"/>
          </a:xfrm>
          <a:prstGeom prst="homePlat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38" b="1" dirty="0">
                <a:solidFill>
                  <a:srgbClr val="002060"/>
                </a:solidFill>
                <a:latin typeface="Meiryo UI" panose="020B0604030504040204" pitchFamily="50" charset="-128"/>
                <a:ea typeface="Meiryo UI" panose="020B0604030504040204" pitchFamily="50" charset="-128"/>
              </a:rPr>
              <a:t>１</a:t>
            </a:r>
          </a:p>
        </p:txBody>
      </p:sp>
      <p:sp>
        <p:nvSpPr>
          <p:cNvPr id="14" name="正方形/長方形 13"/>
          <p:cNvSpPr/>
          <p:nvPr/>
        </p:nvSpPr>
        <p:spPr>
          <a:xfrm>
            <a:off x="671066" y="1545268"/>
            <a:ext cx="5544000" cy="324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b="1" dirty="0">
                <a:solidFill>
                  <a:schemeClr val="bg1"/>
                </a:solidFill>
                <a:latin typeface="Meiryo UI" panose="020B0604030504040204" pitchFamily="50" charset="-128"/>
                <a:ea typeface="Meiryo UI" panose="020B0604030504040204" pitchFamily="50" charset="-128"/>
              </a:rPr>
              <a:t>　　　　評価手続</a:t>
            </a:r>
          </a:p>
        </p:txBody>
      </p:sp>
      <p:sp>
        <p:nvSpPr>
          <p:cNvPr id="15" name="ホームベース 14"/>
          <p:cNvSpPr/>
          <p:nvPr/>
        </p:nvSpPr>
        <p:spPr>
          <a:xfrm>
            <a:off x="671066" y="1544371"/>
            <a:ext cx="396000" cy="324000"/>
          </a:xfrm>
          <a:prstGeom prst="homePlate">
            <a:avLst>
              <a:gd name="adj" fmla="val 5486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38" b="1" dirty="0">
                <a:solidFill>
                  <a:srgbClr val="002060"/>
                </a:solidFill>
                <a:latin typeface="Meiryo UI" panose="020B0604030504040204" pitchFamily="50" charset="-128"/>
                <a:ea typeface="Meiryo UI" panose="020B0604030504040204" pitchFamily="50" charset="-128"/>
              </a:rPr>
              <a:t>２</a:t>
            </a:r>
          </a:p>
        </p:txBody>
      </p:sp>
      <p:sp>
        <p:nvSpPr>
          <p:cNvPr id="16" name="コンテンツ プレースホルダー 8"/>
          <p:cNvSpPr txBox="1">
            <a:spLocks/>
          </p:cNvSpPr>
          <p:nvPr/>
        </p:nvSpPr>
        <p:spPr>
          <a:xfrm>
            <a:off x="654104" y="1888765"/>
            <a:ext cx="5544000" cy="813128"/>
          </a:xfrm>
          <a:prstGeom prst="round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74295" tIns="146250" rIns="74295" bIns="37148"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l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lt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lt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9pPr>
          </a:lstStyle>
          <a:p>
            <a:pPr indent="0">
              <a:lnSpc>
                <a:spcPct val="50000"/>
              </a:lnSpc>
              <a:buNone/>
            </a:pPr>
            <a:r>
              <a:rPr lang="ja-JP" altLang="en-US" sz="1100" dirty="0">
                <a:solidFill>
                  <a:schemeClr val="tx1"/>
                </a:solidFill>
                <a:latin typeface="Meiryo UI" panose="020B0604030504040204" pitchFamily="50" charset="-128"/>
                <a:ea typeface="Meiryo UI" panose="020B0604030504040204" pitchFamily="50" charset="-128"/>
              </a:rPr>
              <a:t>・評価対象期間</a:t>
            </a:r>
            <a:r>
              <a:rPr lang="en-US" altLang="ja-JP" sz="1100" dirty="0">
                <a:solidFill>
                  <a:schemeClr val="tx1"/>
                </a:solidFill>
                <a:latin typeface="Meiryo UI" panose="020B0604030504040204" pitchFamily="50" charset="-128"/>
                <a:ea typeface="Meiryo UI" panose="020B0604030504040204" pitchFamily="50" charset="-128"/>
              </a:rPr>
              <a:t>:</a:t>
            </a:r>
            <a:r>
              <a:rPr lang="ja-JP" altLang="en-US" sz="1100" dirty="0">
                <a:solidFill>
                  <a:schemeClr val="tx1"/>
                </a:solidFill>
                <a:latin typeface="Meiryo UI" panose="020B0604030504040204" pitchFamily="50" charset="-128"/>
                <a:ea typeface="Meiryo UI" panose="020B0604030504040204" pitchFamily="50" charset="-128"/>
              </a:rPr>
              <a:t>令和７年４月１日～令和８年３月</a:t>
            </a:r>
            <a:r>
              <a:rPr lang="en-US" altLang="ja-JP" sz="1100" dirty="0">
                <a:solidFill>
                  <a:schemeClr val="tx1"/>
                </a:solidFill>
                <a:latin typeface="Meiryo UI" panose="020B0604030504040204" pitchFamily="50" charset="-128"/>
                <a:ea typeface="Meiryo UI" panose="020B0604030504040204" pitchFamily="50" charset="-128"/>
              </a:rPr>
              <a:t>31</a:t>
            </a:r>
            <a:r>
              <a:rPr lang="ja-JP" altLang="en-US" sz="1100" dirty="0">
                <a:solidFill>
                  <a:schemeClr val="tx1"/>
                </a:solidFill>
                <a:latin typeface="Meiryo UI" panose="020B0604030504040204" pitchFamily="50" charset="-128"/>
                <a:ea typeface="Meiryo UI" panose="020B0604030504040204" pitchFamily="50" charset="-128"/>
              </a:rPr>
              <a:t>日</a:t>
            </a:r>
            <a:endParaRPr lang="en-US" altLang="ja-JP" sz="1100" dirty="0">
              <a:solidFill>
                <a:schemeClr val="tx1"/>
              </a:solidFill>
              <a:latin typeface="Meiryo UI" panose="020B0604030504040204" pitchFamily="50" charset="-128"/>
              <a:ea typeface="Meiryo UI" panose="020B0604030504040204" pitchFamily="50" charset="-128"/>
            </a:endParaRPr>
          </a:p>
          <a:p>
            <a:pPr indent="0">
              <a:lnSpc>
                <a:spcPct val="50000"/>
              </a:lnSpc>
              <a:buNone/>
            </a:pPr>
            <a:r>
              <a:rPr lang="ja-JP" altLang="en-US" sz="1100" dirty="0">
                <a:solidFill>
                  <a:schemeClr val="tx1"/>
                </a:solidFill>
                <a:latin typeface="Meiryo UI" panose="020B0604030504040204" pitchFamily="50" charset="-128"/>
                <a:ea typeface="Meiryo UI" panose="020B0604030504040204" pitchFamily="50" charset="-128"/>
              </a:rPr>
              <a:t>・評価基準日</a:t>
            </a:r>
            <a:r>
              <a:rPr lang="en-US" altLang="ja-JP" sz="1100" dirty="0">
                <a:solidFill>
                  <a:schemeClr val="tx1"/>
                </a:solidFill>
                <a:latin typeface="Meiryo UI" panose="020B0604030504040204" pitchFamily="50" charset="-128"/>
                <a:ea typeface="Meiryo UI" panose="020B0604030504040204" pitchFamily="50" charset="-128"/>
              </a:rPr>
              <a:t>:</a:t>
            </a:r>
            <a:r>
              <a:rPr lang="ja-JP" altLang="en-US" sz="1100" dirty="0">
                <a:solidFill>
                  <a:schemeClr val="tx1"/>
                </a:solidFill>
                <a:latin typeface="Meiryo UI" panose="020B0604030504040204" pitchFamily="50" charset="-128"/>
                <a:ea typeface="Meiryo UI" panose="020B0604030504040204" pitchFamily="50" charset="-128"/>
              </a:rPr>
              <a:t>令和８年３月</a:t>
            </a:r>
            <a:r>
              <a:rPr lang="en-US" altLang="ja-JP" sz="1100" dirty="0">
                <a:solidFill>
                  <a:schemeClr val="tx1"/>
                </a:solidFill>
                <a:latin typeface="Meiryo UI" panose="020B0604030504040204" pitchFamily="50" charset="-128"/>
                <a:ea typeface="Meiryo UI" panose="020B0604030504040204" pitchFamily="50" charset="-128"/>
              </a:rPr>
              <a:t>31</a:t>
            </a:r>
            <a:r>
              <a:rPr lang="ja-JP" altLang="en-US" sz="1100" dirty="0">
                <a:solidFill>
                  <a:schemeClr val="tx1"/>
                </a:solidFill>
                <a:latin typeface="Meiryo UI" panose="020B0604030504040204" pitchFamily="50" charset="-128"/>
                <a:ea typeface="Meiryo UI" panose="020B0604030504040204" pitchFamily="50" charset="-128"/>
              </a:rPr>
              <a:t>日</a:t>
            </a:r>
            <a:endParaRPr lang="en-US" altLang="ja-JP" sz="1100" dirty="0">
              <a:solidFill>
                <a:schemeClr val="tx1"/>
              </a:solidFill>
              <a:latin typeface="Meiryo UI" panose="020B0604030504040204" pitchFamily="50" charset="-128"/>
              <a:ea typeface="Meiryo UI" panose="020B0604030504040204" pitchFamily="50" charset="-128"/>
            </a:endParaRPr>
          </a:p>
          <a:p>
            <a:pPr indent="0">
              <a:lnSpc>
                <a:spcPct val="50000"/>
              </a:lnSpc>
              <a:buNone/>
            </a:pPr>
            <a:r>
              <a:rPr lang="ja-JP" altLang="en-US" sz="1100" dirty="0">
                <a:solidFill>
                  <a:schemeClr val="tx1"/>
                </a:solidFill>
                <a:latin typeface="Meiryo UI" panose="020B0604030504040204" pitchFamily="50" charset="-128"/>
                <a:ea typeface="Meiryo UI" panose="020B0604030504040204" pitchFamily="50" charset="-128"/>
              </a:rPr>
              <a:t>・評価対象事務：財務に関する事務</a:t>
            </a:r>
            <a:endParaRPr lang="en-US" altLang="ja-JP" sz="1100" dirty="0">
              <a:solidFill>
                <a:schemeClr val="tx1"/>
              </a:solidFill>
              <a:latin typeface="Meiryo UI" panose="020B0604030504040204" pitchFamily="50" charset="-128"/>
              <a:ea typeface="Meiryo UI" panose="020B0604030504040204" pitchFamily="50" charset="-128"/>
            </a:endParaRPr>
          </a:p>
          <a:p>
            <a:pPr indent="0">
              <a:lnSpc>
                <a:spcPct val="50000"/>
              </a:lnSpc>
              <a:buNone/>
            </a:pPr>
            <a:r>
              <a:rPr lang="ja-JP" altLang="en-US" sz="1100" dirty="0">
                <a:solidFill>
                  <a:schemeClr val="tx1"/>
                </a:solidFill>
                <a:latin typeface="Meiryo UI" panose="020B0604030504040204" pitchFamily="50" charset="-128"/>
                <a:ea typeface="Meiryo UI" panose="020B0604030504040204" pitchFamily="50" charset="-128"/>
              </a:rPr>
              <a:t>・評価方法：各所属の自己評価と内部統制評価部局（総務局）の独立的評価を実施</a:t>
            </a:r>
          </a:p>
        </p:txBody>
      </p:sp>
      <p:sp>
        <p:nvSpPr>
          <p:cNvPr id="17" name="正方形/長方形 16"/>
          <p:cNvSpPr/>
          <p:nvPr/>
        </p:nvSpPr>
        <p:spPr>
          <a:xfrm>
            <a:off x="672439" y="2793889"/>
            <a:ext cx="5544000" cy="324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b="1" dirty="0">
                <a:solidFill>
                  <a:schemeClr val="bg1"/>
                </a:solidFill>
                <a:latin typeface="Meiryo UI" panose="020B0604030504040204" pitchFamily="50" charset="-128"/>
                <a:ea typeface="Meiryo UI" panose="020B0604030504040204" pitchFamily="50" charset="-128"/>
              </a:rPr>
              <a:t>　　　　評価結果</a:t>
            </a:r>
          </a:p>
        </p:txBody>
      </p:sp>
      <p:sp>
        <p:nvSpPr>
          <p:cNvPr id="18" name="ホームベース 17"/>
          <p:cNvSpPr/>
          <p:nvPr/>
        </p:nvSpPr>
        <p:spPr>
          <a:xfrm>
            <a:off x="672439" y="2793889"/>
            <a:ext cx="396000" cy="324000"/>
          </a:xfrm>
          <a:prstGeom prst="homePlate">
            <a:avLst>
              <a:gd name="adj" fmla="val 5486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38" b="1" dirty="0">
                <a:solidFill>
                  <a:srgbClr val="002060"/>
                </a:solidFill>
                <a:latin typeface="Meiryo UI" panose="020B0604030504040204" pitchFamily="50" charset="-128"/>
                <a:ea typeface="Meiryo UI" panose="020B0604030504040204" pitchFamily="50" charset="-128"/>
              </a:rPr>
              <a:t>３</a:t>
            </a:r>
          </a:p>
        </p:txBody>
      </p:sp>
      <p:grpSp>
        <p:nvGrpSpPr>
          <p:cNvPr id="32" name="グループ化 31">
            <a:extLst>
              <a:ext uri="{FF2B5EF4-FFF2-40B4-BE49-F238E27FC236}">
                <a16:creationId xmlns:a16="http://schemas.microsoft.com/office/drawing/2014/main" id="{3A4793E0-578A-53C6-8D69-EADE134F522A}"/>
              </a:ext>
            </a:extLst>
          </p:cNvPr>
          <p:cNvGrpSpPr/>
          <p:nvPr/>
        </p:nvGrpSpPr>
        <p:grpSpPr>
          <a:xfrm>
            <a:off x="654104" y="4008330"/>
            <a:ext cx="5544000" cy="325448"/>
            <a:chOff x="634425" y="3852327"/>
            <a:chExt cx="5544000" cy="325448"/>
          </a:xfrm>
        </p:grpSpPr>
        <p:sp>
          <p:nvSpPr>
            <p:cNvPr id="21" name="正方形/長方形 20"/>
            <p:cNvSpPr/>
            <p:nvPr/>
          </p:nvSpPr>
          <p:spPr>
            <a:xfrm>
              <a:off x="634425" y="3853775"/>
              <a:ext cx="5544000" cy="324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b="1" dirty="0">
                  <a:solidFill>
                    <a:schemeClr val="bg1"/>
                  </a:solidFill>
                  <a:latin typeface="Meiryo UI" panose="020B0604030504040204" pitchFamily="50" charset="-128"/>
                  <a:ea typeface="Meiryo UI" panose="020B0604030504040204" pitchFamily="50" charset="-128"/>
                </a:rPr>
                <a:t>　　　　その他</a:t>
              </a:r>
            </a:p>
          </p:txBody>
        </p:sp>
        <p:sp>
          <p:nvSpPr>
            <p:cNvPr id="22" name="ホームベース 21"/>
            <p:cNvSpPr/>
            <p:nvPr/>
          </p:nvSpPr>
          <p:spPr>
            <a:xfrm>
              <a:off x="634425" y="3852327"/>
              <a:ext cx="396000" cy="324000"/>
            </a:xfrm>
            <a:prstGeom prst="homePlate">
              <a:avLst>
                <a:gd name="adj" fmla="val 5486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38" b="1" dirty="0">
                  <a:solidFill>
                    <a:srgbClr val="002060"/>
                  </a:solidFill>
                  <a:latin typeface="Meiryo UI" panose="020B0604030504040204" pitchFamily="50" charset="-128"/>
                  <a:ea typeface="Meiryo UI" panose="020B0604030504040204" pitchFamily="50" charset="-128"/>
                </a:rPr>
                <a:t>４</a:t>
              </a:r>
            </a:p>
          </p:txBody>
        </p:sp>
      </p:grpSp>
      <p:sp>
        <p:nvSpPr>
          <p:cNvPr id="3" name="角丸四角形 2"/>
          <p:cNvSpPr/>
          <p:nvPr/>
        </p:nvSpPr>
        <p:spPr>
          <a:xfrm>
            <a:off x="451479" y="566518"/>
            <a:ext cx="5962480" cy="4033853"/>
          </a:xfrm>
          <a:prstGeom prst="roundRect">
            <a:avLst>
              <a:gd name="adj" fmla="val 1969"/>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bwMode="white">
          <a:xfrm>
            <a:off x="1006012" y="413341"/>
            <a:ext cx="4805958" cy="316671"/>
          </a:xfrm>
          <a:solidFill>
            <a:schemeClr val="bg1"/>
          </a:solidFill>
          <a:ln w="0">
            <a:solidFill>
              <a:schemeClr val="bg1"/>
            </a:solidFill>
          </a:ln>
        </p:spPr>
        <p:txBody>
          <a:bodyPr>
            <a:normAutofit/>
          </a:bodyPr>
          <a:lstStyle/>
          <a:p>
            <a:pPr algn="ctr"/>
            <a:r>
              <a:rPr lang="ja-JP" altLang="en-US" sz="1400" b="1" dirty="0">
                <a:latin typeface="Meiryo UI" panose="020B0604030504040204" pitchFamily="50" charset="-128"/>
                <a:ea typeface="Meiryo UI" panose="020B0604030504040204" pitchFamily="50" charset="-128"/>
              </a:rPr>
              <a:t>令和７年度大阪市内部統制評価報告書について（概要</a:t>
            </a:r>
            <a:r>
              <a:rPr lang="ja-JP" altLang="en-US" sz="1463" dirty="0">
                <a:latin typeface="Meiryo UI" panose="020B0604030504040204" pitchFamily="50" charset="-128"/>
                <a:ea typeface="Meiryo UI" panose="020B0604030504040204" pitchFamily="50" charset="-128"/>
              </a:rPr>
              <a:t>）</a:t>
            </a:r>
          </a:p>
        </p:txBody>
      </p:sp>
      <p:sp>
        <p:nvSpPr>
          <p:cNvPr id="23" name="コンテンツ プレースホルダー 8"/>
          <p:cNvSpPr txBox="1">
            <a:spLocks/>
          </p:cNvSpPr>
          <p:nvPr/>
        </p:nvSpPr>
        <p:spPr>
          <a:xfrm>
            <a:off x="240866" y="4707608"/>
            <a:ext cx="5690142" cy="317107"/>
          </a:xfrm>
          <a:prstGeom prst="round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74295" tIns="146250" rIns="74295" bIns="37148"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l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lt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lt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9pPr>
          </a:lstStyle>
          <a:p>
            <a:pPr indent="0">
              <a:lnSpc>
                <a:spcPct val="50000"/>
              </a:lnSpc>
              <a:buNone/>
            </a:pPr>
            <a:r>
              <a:rPr lang="en-US" altLang="ja-JP" sz="1200" b="1" dirty="0">
                <a:solidFill>
                  <a:schemeClr val="tx1"/>
                </a:solidFill>
                <a:latin typeface="Meiryo UI" panose="020B0604030504040204" pitchFamily="50" charset="-128"/>
                <a:ea typeface="Meiryo UI" panose="020B0604030504040204" pitchFamily="50" charset="-128"/>
              </a:rPr>
              <a:t>※</a:t>
            </a:r>
            <a:r>
              <a:rPr lang="ja-JP" altLang="en-US" sz="1200" b="1" dirty="0">
                <a:solidFill>
                  <a:schemeClr val="tx1"/>
                </a:solidFill>
                <a:latin typeface="Meiryo UI" panose="020B0604030504040204" pitchFamily="50" charset="-128"/>
                <a:ea typeface="Meiryo UI" panose="020B0604030504040204" pitchFamily="50" charset="-128"/>
              </a:rPr>
              <a:t>「重大な不備」事案の概要（詳細は内部統制評価報告書</a:t>
            </a:r>
            <a:r>
              <a:rPr lang="en-US" altLang="ja-JP" sz="1200" b="1" dirty="0">
                <a:solidFill>
                  <a:schemeClr val="tx1"/>
                </a:solidFill>
                <a:latin typeface="Meiryo UI" panose="020B0604030504040204" pitchFamily="50" charset="-128"/>
                <a:ea typeface="Meiryo UI" panose="020B0604030504040204" pitchFamily="50" charset="-128"/>
              </a:rPr>
              <a:t>P12</a:t>
            </a:r>
            <a:r>
              <a:rPr lang="ja-JP" altLang="en-US" sz="1200" b="1" dirty="0">
                <a:solidFill>
                  <a:schemeClr val="tx1"/>
                </a:solidFill>
                <a:latin typeface="Meiryo UI" panose="020B0604030504040204" pitchFamily="50" charset="-128"/>
                <a:ea typeface="Meiryo UI" panose="020B0604030504040204" pitchFamily="50" charset="-128"/>
              </a:rPr>
              <a:t>）</a:t>
            </a:r>
            <a:endParaRPr lang="en-US" altLang="ja-JP" sz="1200" b="1" dirty="0">
              <a:solidFill>
                <a:schemeClr val="tx1"/>
              </a:solidFill>
              <a:latin typeface="Meiryo UI" panose="020B0604030504040204" pitchFamily="50" charset="-128"/>
              <a:ea typeface="Meiryo UI" panose="020B0604030504040204" pitchFamily="50" charset="-128"/>
            </a:endParaRPr>
          </a:p>
        </p:txBody>
      </p:sp>
      <p:grpSp>
        <p:nvGrpSpPr>
          <p:cNvPr id="40" name="グループ化 39">
            <a:extLst>
              <a:ext uri="{FF2B5EF4-FFF2-40B4-BE49-F238E27FC236}">
                <a16:creationId xmlns:a16="http://schemas.microsoft.com/office/drawing/2014/main" id="{10CB4FF3-29E6-026C-B69D-79304D671ED1}"/>
              </a:ext>
            </a:extLst>
          </p:cNvPr>
          <p:cNvGrpSpPr/>
          <p:nvPr/>
        </p:nvGrpSpPr>
        <p:grpSpPr>
          <a:xfrm>
            <a:off x="451479" y="7507452"/>
            <a:ext cx="6014312" cy="2051047"/>
            <a:chOff x="447776" y="7648314"/>
            <a:chExt cx="6014312" cy="2051047"/>
          </a:xfrm>
        </p:grpSpPr>
        <p:cxnSp>
          <p:nvCxnSpPr>
            <p:cNvPr id="66" name="直線コネクタ 65"/>
            <p:cNvCxnSpPr/>
            <p:nvPr/>
          </p:nvCxnSpPr>
          <p:spPr>
            <a:xfrm>
              <a:off x="5663348" y="9265554"/>
              <a:ext cx="0" cy="21479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グループ化 9">
              <a:extLst>
                <a:ext uri="{FF2B5EF4-FFF2-40B4-BE49-F238E27FC236}">
                  <a16:creationId xmlns:a16="http://schemas.microsoft.com/office/drawing/2014/main" id="{ADA369A1-FF0B-9BCF-06FC-5D47F5F834A4}"/>
                </a:ext>
              </a:extLst>
            </p:cNvPr>
            <p:cNvGrpSpPr/>
            <p:nvPr/>
          </p:nvGrpSpPr>
          <p:grpSpPr>
            <a:xfrm>
              <a:off x="447776" y="7648314"/>
              <a:ext cx="6014312" cy="2051047"/>
              <a:chOff x="416448" y="7786853"/>
              <a:chExt cx="6014312" cy="2051047"/>
            </a:xfrm>
          </p:grpSpPr>
          <p:sp>
            <p:nvSpPr>
              <p:cNvPr id="26" name="コンテンツ プレースホルダー 2"/>
              <p:cNvSpPr txBox="1">
                <a:spLocks/>
              </p:cNvSpPr>
              <p:nvPr/>
            </p:nvSpPr>
            <p:spPr>
              <a:xfrm>
                <a:off x="431800" y="8305991"/>
                <a:ext cx="5915025" cy="475305"/>
              </a:xfrm>
              <a:prstGeom prst="rect">
                <a:avLst/>
              </a:prstGeom>
            </p:spPr>
            <p:txBody>
              <a:bodyPr vert="horz" lIns="91440" tIns="45720" rIns="91440" bIns="45720" rtlCol="0">
                <a:normAutofit fontScale="925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1050" dirty="0">
                    <a:latin typeface="Meiryo UI" panose="020B0604030504040204" pitchFamily="50" charset="-128"/>
                    <a:ea typeface="Meiryo UI" panose="020B0604030504040204" pitchFamily="50" charset="-128"/>
                  </a:rPr>
                  <a:t>○都道府県知事及び指定都市の市長は、内部統制に関する方針を定め、これに基づき必要な体制を整備</a:t>
                </a:r>
                <a:endParaRPr lang="en-US" altLang="ja-JP" sz="1050" dirty="0">
                  <a:latin typeface="Meiryo UI" panose="020B0604030504040204" pitchFamily="50" charset="-128"/>
                  <a:ea typeface="Meiryo UI" panose="020B0604030504040204" pitchFamily="50" charset="-128"/>
                </a:endParaRPr>
              </a:p>
              <a:p>
                <a:pPr marL="0" indent="0">
                  <a:buNone/>
                </a:pPr>
                <a:r>
                  <a:rPr lang="ja-JP" altLang="en-US" sz="1050" dirty="0">
                    <a:latin typeface="Meiryo UI" panose="020B0604030504040204" pitchFamily="50" charset="-128"/>
                    <a:ea typeface="Meiryo UI" panose="020B0604030504040204" pitchFamily="50" charset="-128"/>
                  </a:rPr>
                  <a:t>○方針を策定した長は、毎会計年度、内部統制評価報告書を作成し、監査委員の審査を経て、議会に提出</a:t>
                </a:r>
                <a:endParaRPr lang="en-US" altLang="ja-JP" sz="1050" dirty="0">
                  <a:latin typeface="Meiryo UI" panose="020B0604030504040204" pitchFamily="50" charset="-128"/>
                  <a:ea typeface="Meiryo UI" panose="020B0604030504040204" pitchFamily="50" charset="-128"/>
                </a:endParaRPr>
              </a:p>
            </p:txBody>
          </p:sp>
          <p:sp>
            <p:nvSpPr>
              <p:cNvPr id="28" name="タイトル 1"/>
              <p:cNvSpPr txBox="1">
                <a:spLocks/>
              </p:cNvSpPr>
              <p:nvPr/>
            </p:nvSpPr>
            <p:spPr>
              <a:xfrm>
                <a:off x="416448" y="7786853"/>
                <a:ext cx="6009752" cy="62067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en-US" altLang="ja-JP" sz="1300" dirty="0">
                    <a:latin typeface="Meiryo UI" panose="020B0604030504040204" pitchFamily="50" charset="-128"/>
                    <a:ea typeface="Meiryo UI" panose="020B0604030504040204" pitchFamily="50" charset="-128"/>
                  </a:rPr>
                  <a:t>【</a:t>
                </a:r>
                <a:r>
                  <a:rPr lang="ja-JP" altLang="en-US" sz="1300" dirty="0">
                    <a:latin typeface="Meiryo UI" panose="020B0604030504040204" pitchFamily="50" charset="-128"/>
                    <a:ea typeface="Meiryo UI" panose="020B0604030504040204" pitchFamily="50" charset="-128"/>
                  </a:rPr>
                  <a:t>参考</a:t>
                </a:r>
                <a:r>
                  <a:rPr lang="en-US" altLang="ja-JP" sz="1300" dirty="0">
                    <a:latin typeface="Meiryo UI" panose="020B0604030504040204" pitchFamily="50" charset="-128"/>
                    <a:ea typeface="Meiryo UI" panose="020B0604030504040204" pitchFamily="50" charset="-128"/>
                  </a:rPr>
                  <a:t>】</a:t>
                </a:r>
                <a:r>
                  <a:rPr lang="ja-JP" altLang="en-US" sz="1300" dirty="0">
                    <a:latin typeface="Meiryo UI" panose="020B0604030504040204" pitchFamily="50" charset="-128"/>
                    <a:ea typeface="Meiryo UI" panose="020B0604030504040204" pitchFamily="50" charset="-128"/>
                  </a:rPr>
                  <a:t>地方公共団体の内部統制制度　</a:t>
                </a:r>
                <a:r>
                  <a:rPr lang="ja-JP" altLang="en-US" sz="1050" b="1" dirty="0">
                    <a:latin typeface="Meiryo UI" panose="020B0604030504040204" pitchFamily="50" charset="-128"/>
                    <a:ea typeface="Meiryo UI" panose="020B0604030504040204" pitchFamily="50" charset="-128"/>
                  </a:rPr>
                  <a:t>地方自治法改正により導入（令和２年４月</a:t>
                </a:r>
                <a:r>
                  <a:rPr lang="en-US" altLang="ja-JP" sz="1050" b="1" dirty="0">
                    <a:latin typeface="Meiryo UI" panose="020B0604030504040204" pitchFamily="50" charset="-128"/>
                    <a:ea typeface="Meiryo UI" panose="020B0604030504040204" pitchFamily="50" charset="-128"/>
                  </a:rPr>
                  <a:t>1</a:t>
                </a:r>
                <a:r>
                  <a:rPr lang="ja-JP" altLang="en-US" sz="1050" b="1" dirty="0">
                    <a:latin typeface="Meiryo UI" panose="020B0604030504040204" pitchFamily="50" charset="-128"/>
                    <a:ea typeface="Meiryo UI" panose="020B0604030504040204" pitchFamily="50" charset="-128"/>
                  </a:rPr>
                  <a:t>日施行）</a:t>
                </a:r>
              </a:p>
            </p:txBody>
          </p:sp>
          <p:sp>
            <p:nvSpPr>
              <p:cNvPr id="25" name="角丸四角形 24"/>
              <p:cNvSpPr/>
              <p:nvPr/>
            </p:nvSpPr>
            <p:spPr>
              <a:xfrm>
                <a:off x="418760" y="7926614"/>
                <a:ext cx="6012000" cy="1807936"/>
              </a:xfrm>
              <a:prstGeom prst="roundRect">
                <a:avLst>
                  <a:gd name="adj" fmla="val 1969"/>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角丸四角形 4"/>
              <p:cNvSpPr/>
              <p:nvPr/>
            </p:nvSpPr>
            <p:spPr>
              <a:xfrm>
                <a:off x="501650" y="8824187"/>
                <a:ext cx="1581151" cy="582582"/>
              </a:xfrm>
              <a:prstGeom prst="roundRect">
                <a:avLst/>
              </a:prstGeom>
              <a:solidFill>
                <a:schemeClr val="accent1">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kumimoji="1" lang="ja-JP" altLang="en-US" sz="1000" dirty="0">
                    <a:solidFill>
                      <a:schemeClr val="tx1"/>
                    </a:solidFill>
                    <a:latin typeface="Meiryo UI" panose="020B0604030504040204" pitchFamily="50" charset="-128"/>
                    <a:ea typeface="Meiryo UI" panose="020B0604030504040204" pitchFamily="50" charset="-128"/>
                  </a:rPr>
                  <a:t>・ 内部統制に関する方針</a:t>
                </a:r>
                <a:endParaRPr kumimoji="1"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chemeClr val="tx1"/>
                    </a:solidFill>
                    <a:latin typeface="Meiryo UI" panose="020B0604030504040204" pitchFamily="50" charset="-128"/>
                    <a:ea typeface="Meiryo UI" panose="020B0604030504040204" pitchFamily="50" charset="-128"/>
                  </a:rPr>
                  <a:t>   の策定・公表</a:t>
                </a:r>
                <a:endParaRPr kumimoji="1"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chemeClr val="tx1"/>
                    </a:solidFill>
                    <a:latin typeface="Meiryo UI" panose="020B0604030504040204" pitchFamily="50" charset="-128"/>
                    <a:ea typeface="Meiryo UI" panose="020B0604030504040204" pitchFamily="50" charset="-128"/>
                  </a:rPr>
                  <a:t>・ 内部統制体制の整備</a:t>
                </a:r>
              </a:p>
            </p:txBody>
          </p:sp>
          <p:sp>
            <p:nvSpPr>
              <p:cNvPr id="29" name="角丸四角形 28"/>
              <p:cNvSpPr/>
              <p:nvPr/>
            </p:nvSpPr>
            <p:spPr>
              <a:xfrm>
                <a:off x="2414795" y="8824134"/>
                <a:ext cx="884289" cy="582582"/>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Meiryo UI" panose="020B0604030504040204" pitchFamily="50" charset="-128"/>
                    <a:ea typeface="Meiryo UI" panose="020B0604030504040204" pitchFamily="50" charset="-128"/>
                  </a:rPr>
                  <a:t>　内部統制</a:t>
                </a:r>
                <a:endParaRPr kumimoji="1"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chemeClr val="tx1"/>
                    </a:solidFill>
                    <a:latin typeface="Meiryo UI" panose="020B0604030504040204" pitchFamily="50" charset="-128"/>
                    <a:ea typeface="Meiryo UI" panose="020B0604030504040204" pitchFamily="50" charset="-128"/>
                  </a:rPr>
                  <a:t>  の運用</a:t>
                </a:r>
              </a:p>
            </p:txBody>
          </p:sp>
          <p:sp>
            <p:nvSpPr>
              <p:cNvPr id="30" name="角丸四角形 29"/>
              <p:cNvSpPr/>
              <p:nvPr/>
            </p:nvSpPr>
            <p:spPr>
              <a:xfrm>
                <a:off x="3675925" y="8824187"/>
                <a:ext cx="910492" cy="582582"/>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Meiryo UI" panose="020B0604030504040204" pitchFamily="50" charset="-128"/>
                    <a:ea typeface="Meiryo UI" panose="020B0604030504040204" pitchFamily="50" charset="-128"/>
                  </a:rPr>
                  <a:t>　内部統制</a:t>
                </a:r>
                <a:endParaRPr kumimoji="1"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chemeClr val="tx1"/>
                    </a:solidFill>
                    <a:latin typeface="Meiryo UI" panose="020B0604030504040204" pitchFamily="50" charset="-128"/>
                    <a:ea typeface="Meiryo UI" panose="020B0604030504040204" pitchFamily="50" charset="-128"/>
                  </a:rPr>
                  <a:t>  の評価</a:t>
                </a:r>
              </a:p>
            </p:txBody>
          </p:sp>
          <p:sp>
            <p:nvSpPr>
              <p:cNvPr id="31" name="角丸四角形 30"/>
              <p:cNvSpPr/>
              <p:nvPr/>
            </p:nvSpPr>
            <p:spPr>
              <a:xfrm>
                <a:off x="4902200" y="8824187"/>
                <a:ext cx="1444625" cy="582582"/>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Meiryo UI" panose="020B0604030504040204" pitchFamily="50" charset="-128"/>
                    <a:ea typeface="Meiryo UI" panose="020B0604030504040204" pitchFamily="50" charset="-128"/>
                  </a:rPr>
                  <a:t>報告書に監査委員の意見を付して、議会に提出・公表</a:t>
                </a:r>
              </a:p>
            </p:txBody>
          </p:sp>
          <p:cxnSp>
            <p:nvCxnSpPr>
              <p:cNvPr id="7" name="直線矢印コネクタ 6"/>
              <p:cNvCxnSpPr>
                <a:stCxn id="5" idx="3"/>
                <a:endCxn id="29" idx="1"/>
              </p:cNvCxnSpPr>
              <p:nvPr/>
            </p:nvCxnSpPr>
            <p:spPr>
              <a:xfrm flipV="1">
                <a:off x="2082801" y="9115425"/>
                <a:ext cx="331994" cy="53"/>
              </a:xfrm>
              <a:prstGeom prst="straightConnector1">
                <a:avLst/>
              </a:prstGeom>
              <a:ln w="2222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a:stCxn id="29" idx="3"/>
                <a:endCxn id="30" idx="1"/>
              </p:cNvCxnSpPr>
              <p:nvPr/>
            </p:nvCxnSpPr>
            <p:spPr>
              <a:xfrm>
                <a:off x="3299084" y="9115425"/>
                <a:ext cx="376841" cy="53"/>
              </a:xfrm>
              <a:prstGeom prst="straightConnector1">
                <a:avLst/>
              </a:prstGeom>
              <a:ln w="2222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a:stCxn id="30" idx="3"/>
                <a:endCxn id="31" idx="1"/>
              </p:cNvCxnSpPr>
              <p:nvPr/>
            </p:nvCxnSpPr>
            <p:spPr>
              <a:xfrm>
                <a:off x="4586417" y="9115478"/>
                <a:ext cx="315783" cy="0"/>
              </a:xfrm>
              <a:prstGeom prst="straightConnector1">
                <a:avLst/>
              </a:prstGeom>
              <a:ln w="2222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71" name="コンテンツ プレースホルダー 2"/>
              <p:cNvSpPr txBox="1">
                <a:spLocks/>
              </p:cNvSpPr>
              <p:nvPr/>
            </p:nvSpPr>
            <p:spPr>
              <a:xfrm>
                <a:off x="2321177" y="9483072"/>
                <a:ext cx="2457349" cy="35482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1050" dirty="0">
                    <a:latin typeface="Meiryo UI" panose="020B0604030504040204" pitchFamily="50" charset="-128"/>
                    <a:ea typeface="Meiryo UI" panose="020B0604030504040204" pitchFamily="50" charset="-128"/>
                  </a:rPr>
                  <a:t>評価結果等を踏まえ、適宜見直し</a:t>
                </a:r>
                <a:endParaRPr lang="en-US" altLang="ja-JP" sz="1050" dirty="0">
                  <a:latin typeface="Meiryo UI" panose="020B0604030504040204" pitchFamily="50" charset="-128"/>
                  <a:ea typeface="Meiryo UI" panose="020B0604030504040204" pitchFamily="50" charset="-128"/>
                </a:endParaRPr>
              </a:p>
            </p:txBody>
          </p:sp>
          <p:cxnSp>
            <p:nvCxnSpPr>
              <p:cNvPr id="73" name="直線コネクタ 72"/>
              <p:cNvCxnSpPr/>
              <p:nvPr/>
            </p:nvCxnSpPr>
            <p:spPr>
              <a:xfrm>
                <a:off x="4343400" y="9604967"/>
                <a:ext cx="1293812" cy="400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flipV="1">
                <a:off x="1292224" y="9608967"/>
                <a:ext cx="954000" cy="246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85" name="直線矢印コネクタ 84"/>
          <p:cNvCxnSpPr>
            <a:endCxn id="5" idx="2"/>
          </p:cNvCxnSpPr>
          <p:nvPr/>
        </p:nvCxnSpPr>
        <p:spPr>
          <a:xfrm flipV="1">
            <a:off x="1327256" y="9127368"/>
            <a:ext cx="1" cy="204658"/>
          </a:xfrm>
          <a:prstGeom prst="straightConnector1">
            <a:avLst/>
          </a:prstGeom>
          <a:ln w="22225">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nvGrpSpPr>
          <p:cNvPr id="4" name="グループ化 3">
            <a:extLst>
              <a:ext uri="{FF2B5EF4-FFF2-40B4-BE49-F238E27FC236}">
                <a16:creationId xmlns:a16="http://schemas.microsoft.com/office/drawing/2014/main" id="{CAA0218A-655B-A22C-4FA4-917EDF2CADA5}"/>
              </a:ext>
            </a:extLst>
          </p:cNvPr>
          <p:cNvGrpSpPr/>
          <p:nvPr/>
        </p:nvGrpSpPr>
        <p:grpSpPr>
          <a:xfrm>
            <a:off x="535633" y="3164669"/>
            <a:ext cx="5628915" cy="826747"/>
            <a:chOff x="640475" y="2775925"/>
            <a:chExt cx="5628915" cy="826747"/>
          </a:xfrm>
        </p:grpSpPr>
        <p:sp>
          <p:nvSpPr>
            <p:cNvPr id="20" name="コンテンツ プレースホルダー 8">
              <a:extLst>
                <a:ext uri="{FF2B5EF4-FFF2-40B4-BE49-F238E27FC236}">
                  <a16:creationId xmlns:a16="http://schemas.microsoft.com/office/drawing/2014/main" id="{CC37F501-09DD-02A8-283E-3FF6F6FDE62C}"/>
                </a:ext>
              </a:extLst>
            </p:cNvPr>
            <p:cNvSpPr txBox="1">
              <a:spLocks/>
            </p:cNvSpPr>
            <p:nvPr/>
          </p:nvSpPr>
          <p:spPr>
            <a:xfrm>
              <a:off x="640475" y="2775925"/>
              <a:ext cx="5628915" cy="279225"/>
            </a:xfrm>
            <a:prstGeom prst="round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74295" tIns="146250" rIns="74295" bIns="37148"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l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lt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lt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9pPr>
            </a:lstStyle>
            <a:p>
              <a:pPr indent="0">
                <a:buNone/>
              </a:pPr>
              <a:r>
                <a:rPr lang="ja-JP" altLang="en-US" sz="1100" dirty="0">
                  <a:solidFill>
                    <a:schemeClr val="tx1"/>
                  </a:solidFill>
                  <a:latin typeface="Meiryo UI" panose="020B0604030504040204" pitchFamily="50" charset="-128"/>
                  <a:ea typeface="Meiryo UI" panose="020B0604030504040204" pitchFamily="50" charset="-128"/>
                </a:rPr>
                <a:t>・全庁的な内部統制は有効に整備及び運用されているものの、業務レベルの内部統制において「</a:t>
              </a:r>
              <a:r>
                <a:rPr lang="ja-JP" altLang="en-US" sz="1100" b="1" u="sng" dirty="0">
                  <a:solidFill>
                    <a:schemeClr val="tx1"/>
                  </a:solidFill>
                  <a:latin typeface="Meiryo UI" panose="020B0604030504040204" pitchFamily="50" charset="-128"/>
                  <a:ea typeface="Meiryo UI" panose="020B0604030504040204" pitchFamily="50" charset="-128"/>
                </a:rPr>
                <a:t>重大な不備」１件（</a:t>
              </a:r>
              <a:r>
                <a:rPr lang="en-US" altLang="ja-JP" sz="1100" b="1" u="sng" dirty="0">
                  <a:solidFill>
                    <a:schemeClr val="tx1"/>
                  </a:solidFill>
                  <a:latin typeface="Meiryo UI" panose="020B0604030504040204" pitchFamily="50" charset="-128"/>
                  <a:ea typeface="Meiryo UI" panose="020B0604030504040204" pitchFamily="50" charset="-128"/>
                </a:rPr>
                <a:t>※</a:t>
              </a:r>
              <a:r>
                <a:rPr lang="ja-JP" altLang="en-US" sz="1100" b="1" u="sng" dirty="0">
                  <a:solidFill>
                    <a:schemeClr val="tx1"/>
                  </a:solidFill>
                  <a:latin typeface="Meiryo UI" panose="020B0604030504040204" pitchFamily="50" charset="-128"/>
                  <a:ea typeface="Meiryo UI" panose="020B0604030504040204" pitchFamily="50" charset="-128"/>
                </a:rPr>
                <a:t>）を把握</a:t>
              </a:r>
              <a:r>
                <a:rPr lang="ja-JP" altLang="en-US" sz="1100" dirty="0">
                  <a:solidFill>
                    <a:schemeClr val="tx1"/>
                  </a:solidFill>
                  <a:latin typeface="Meiryo UI" panose="020B0604030504040204" pitchFamily="50" charset="-128"/>
                  <a:ea typeface="Meiryo UI" panose="020B0604030504040204" pitchFamily="50" charset="-128"/>
                </a:rPr>
                <a:t>したため、内部統制が一部有効に運用されていないと判断。</a:t>
              </a:r>
              <a:endParaRPr lang="en-US" altLang="ja-JP" sz="1100" dirty="0">
                <a:solidFill>
                  <a:schemeClr val="tx1"/>
                </a:solidFill>
                <a:latin typeface="Meiryo UI" panose="020B0604030504040204" pitchFamily="50" charset="-128"/>
                <a:ea typeface="Meiryo UI" panose="020B0604030504040204" pitchFamily="50" charset="-128"/>
              </a:endParaRPr>
            </a:p>
          </p:txBody>
        </p:sp>
        <p:sp>
          <p:nvSpPr>
            <p:cNvPr id="24" name="コンテンツ プレースホルダー 8">
              <a:extLst>
                <a:ext uri="{FF2B5EF4-FFF2-40B4-BE49-F238E27FC236}">
                  <a16:creationId xmlns:a16="http://schemas.microsoft.com/office/drawing/2014/main" id="{53CFDE73-FEA0-2DB0-F0E9-584DACAF813A}"/>
                </a:ext>
              </a:extLst>
            </p:cNvPr>
            <p:cNvSpPr txBox="1">
              <a:spLocks/>
            </p:cNvSpPr>
            <p:nvPr/>
          </p:nvSpPr>
          <p:spPr>
            <a:xfrm>
              <a:off x="822932" y="3044172"/>
              <a:ext cx="5151760" cy="558500"/>
            </a:xfrm>
            <a:prstGeom prst="round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74295" tIns="146250" rIns="74295" bIns="37148"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l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lt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lt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9pPr>
            </a:lstStyle>
            <a:p>
              <a:pPr indent="0">
                <a:buNone/>
              </a:pPr>
              <a:r>
                <a:rPr lang="ja-JP" altLang="en-US" sz="900" dirty="0">
                  <a:solidFill>
                    <a:schemeClr val="tx1"/>
                  </a:solidFill>
                  <a:latin typeface="Meiryo UI" panose="020B0604030504040204" pitchFamily="50" charset="-128"/>
                  <a:ea typeface="Meiryo UI" panose="020B0604030504040204" pitchFamily="50" charset="-128"/>
                </a:rPr>
                <a:t>　「重大な不備」とは、内部統制の不備のうち、事務の管理及び執行が法令に適合していない、又は適正に行われていないことにより、地方公共団体・住民に対し大きな経済的・社会的な不利益を生じさせる蓋然性の高いものもしくは実際に生じさせたもの</a:t>
              </a:r>
            </a:p>
          </p:txBody>
        </p:sp>
      </p:grpSp>
      <p:graphicFrame>
        <p:nvGraphicFramePr>
          <p:cNvPr id="27" name="表 26">
            <a:extLst>
              <a:ext uri="{FF2B5EF4-FFF2-40B4-BE49-F238E27FC236}">
                <a16:creationId xmlns:a16="http://schemas.microsoft.com/office/drawing/2014/main" id="{95DB051B-B503-882B-74D8-85879716A810}"/>
              </a:ext>
            </a:extLst>
          </p:cNvPr>
          <p:cNvGraphicFramePr>
            <a:graphicFrameLocks noGrp="1" noChangeAspect="1"/>
          </p:cNvGraphicFramePr>
          <p:nvPr>
            <p:extLst>
              <p:ext uri="{D42A27DB-BD31-4B8C-83A1-F6EECF244321}">
                <p14:modId xmlns:p14="http://schemas.microsoft.com/office/powerpoint/2010/main" val="2263466729"/>
              </p:ext>
            </p:extLst>
          </p:nvPr>
        </p:nvGraphicFramePr>
        <p:xfrm>
          <a:off x="466831" y="5051255"/>
          <a:ext cx="5962480" cy="2363218"/>
        </p:xfrm>
        <a:graphic>
          <a:graphicData uri="http://schemas.openxmlformats.org/drawingml/2006/table">
            <a:tbl>
              <a:tblPr firstRow="1" bandRow="1">
                <a:tableStyleId>{5940675A-B579-460E-94D1-54222C63F5DA}</a:tableStyleId>
              </a:tblPr>
              <a:tblGrid>
                <a:gridCol w="1012445">
                  <a:extLst>
                    <a:ext uri="{9D8B030D-6E8A-4147-A177-3AD203B41FA5}">
                      <a16:colId xmlns:a16="http://schemas.microsoft.com/office/drawing/2014/main" val="582477478"/>
                    </a:ext>
                  </a:extLst>
                </a:gridCol>
                <a:gridCol w="4950035">
                  <a:extLst>
                    <a:ext uri="{9D8B030D-6E8A-4147-A177-3AD203B41FA5}">
                      <a16:colId xmlns:a16="http://schemas.microsoft.com/office/drawing/2014/main" val="3468804726"/>
                    </a:ext>
                  </a:extLst>
                </a:gridCol>
              </a:tblGrid>
              <a:tr h="32202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100" b="0" dirty="0">
                          <a:solidFill>
                            <a:schemeClr val="tx1"/>
                          </a:solidFill>
                          <a:latin typeface="HGP教科書体" panose="02020600000000000000" pitchFamily="18" charset="-128"/>
                          <a:ea typeface="HGP教科書体" panose="02020600000000000000" pitchFamily="18" charset="-128"/>
                        </a:rPr>
                        <a:t>所属</a:t>
                      </a:r>
                    </a:p>
                  </a:txBody>
                  <a:tcPr anchor="ctr"/>
                </a:tc>
                <a:tc>
                  <a:txBody>
                    <a:bodyPr/>
                    <a:lstStyle/>
                    <a:p>
                      <a:pPr algn="l"/>
                      <a:r>
                        <a:rPr kumimoji="1" lang="ja-JP" altLang="en-US" sz="1100" b="0" dirty="0">
                          <a:solidFill>
                            <a:schemeClr val="tx1"/>
                          </a:solidFill>
                          <a:latin typeface="HGP教科書体" panose="02020600000000000000" pitchFamily="18" charset="-128"/>
                          <a:ea typeface="HGP教科書体" panose="02020600000000000000" pitchFamily="18" charset="-128"/>
                        </a:rPr>
                        <a:t>教育委員会事務局</a:t>
                      </a:r>
                    </a:p>
                  </a:txBody>
                  <a:tcPr anchor="ctr"/>
                </a:tc>
                <a:extLst>
                  <a:ext uri="{0D108BD9-81ED-4DB2-BD59-A6C34878D82A}">
                    <a16:rowId xmlns:a16="http://schemas.microsoft.com/office/drawing/2014/main" val="2433477950"/>
                  </a:ext>
                </a:extLst>
              </a:tr>
              <a:tr h="814619">
                <a:tc>
                  <a:txBody>
                    <a:bodyPr/>
                    <a:lstStyle/>
                    <a:p>
                      <a:pPr algn="ctr">
                        <a:lnSpc>
                          <a:spcPct val="100000"/>
                        </a:lnSpc>
                      </a:pPr>
                      <a:r>
                        <a:rPr kumimoji="1" lang="ja-JP" altLang="ja-JP" sz="1100" kern="1200" dirty="0">
                          <a:effectLst/>
                          <a:latin typeface="HGP教科書体" panose="02020600000000000000" pitchFamily="18" charset="-128"/>
                          <a:ea typeface="HGP教科書体" panose="02020600000000000000" pitchFamily="18" charset="-128"/>
                        </a:rPr>
                        <a:t>事案概要</a:t>
                      </a:r>
                      <a:endParaRPr kumimoji="1" lang="en-US" altLang="ja-JP" sz="1100" kern="1200" dirty="0">
                        <a:effectLst/>
                        <a:latin typeface="HGP教科書体" panose="02020600000000000000" pitchFamily="18" charset="-128"/>
                        <a:ea typeface="HGP教科書体" panose="02020600000000000000" pitchFamily="18" charset="-128"/>
                      </a:endParaRPr>
                    </a:p>
                    <a:p>
                      <a:pPr algn="ctr">
                        <a:lnSpc>
                          <a:spcPct val="100000"/>
                        </a:lnSpc>
                      </a:pPr>
                      <a:r>
                        <a:rPr kumimoji="1" lang="en-US" altLang="ja-JP" sz="1100" b="0" kern="1200" dirty="0">
                          <a:solidFill>
                            <a:schemeClr val="tx1"/>
                          </a:solidFill>
                          <a:effectLst/>
                          <a:latin typeface="HGP教科書体" panose="02020600000000000000" pitchFamily="18" charset="-128"/>
                          <a:ea typeface="HGP教科書体" panose="02020600000000000000" pitchFamily="18" charset="-128"/>
                        </a:rPr>
                        <a:t>(</a:t>
                      </a:r>
                      <a:r>
                        <a:rPr kumimoji="1" lang="ja-JP" altLang="en-US" sz="1100" b="0" kern="1200" dirty="0">
                          <a:solidFill>
                            <a:schemeClr val="tx1"/>
                          </a:solidFill>
                          <a:effectLst/>
                          <a:latin typeface="HGP教科書体" panose="02020600000000000000" pitchFamily="18" charset="-128"/>
                          <a:ea typeface="HGP教科書体" panose="02020600000000000000" pitchFamily="18" charset="-128"/>
                        </a:rPr>
                        <a:t>不適切な</a:t>
                      </a:r>
                      <a:endParaRPr kumimoji="1" lang="en-US" altLang="ja-JP" sz="1100" b="0" kern="1200" dirty="0">
                        <a:solidFill>
                          <a:schemeClr val="tx1"/>
                        </a:solidFill>
                        <a:effectLst/>
                        <a:latin typeface="HGP教科書体" panose="02020600000000000000" pitchFamily="18" charset="-128"/>
                        <a:ea typeface="HGP教科書体" panose="02020600000000000000" pitchFamily="18" charset="-128"/>
                      </a:endParaRPr>
                    </a:p>
                    <a:p>
                      <a:pPr algn="ctr">
                        <a:lnSpc>
                          <a:spcPct val="100000"/>
                        </a:lnSpc>
                      </a:pPr>
                      <a:r>
                        <a:rPr kumimoji="1" lang="ja-JP" altLang="en-US" sz="1100" b="0" kern="1200" dirty="0">
                          <a:solidFill>
                            <a:schemeClr val="tx1"/>
                          </a:solidFill>
                          <a:effectLst/>
                          <a:latin typeface="HGP教科書体" panose="02020600000000000000" pitchFamily="18" charset="-128"/>
                          <a:ea typeface="HGP教科書体" panose="02020600000000000000" pitchFamily="18" charset="-128"/>
                        </a:rPr>
                        <a:t>事態の内容</a:t>
                      </a:r>
                      <a:r>
                        <a:rPr kumimoji="1" lang="en-US" altLang="ja-JP" sz="1100" b="0" kern="1200" dirty="0">
                          <a:solidFill>
                            <a:schemeClr val="tx1"/>
                          </a:solidFill>
                          <a:effectLst/>
                          <a:latin typeface="HGP教科書体" panose="02020600000000000000" pitchFamily="18" charset="-128"/>
                          <a:ea typeface="HGP教科書体" panose="02020600000000000000" pitchFamily="18" charset="-128"/>
                        </a:rPr>
                        <a:t>)</a:t>
                      </a:r>
                      <a:endParaRPr kumimoji="1" lang="ja-JP" altLang="en-US" sz="1100" b="0" dirty="0">
                        <a:solidFill>
                          <a:schemeClr val="tx1"/>
                        </a:solidFill>
                        <a:latin typeface="HGP教科書体" panose="02020600000000000000" pitchFamily="18" charset="-128"/>
                        <a:ea typeface="HGP教科書体" panose="02020600000000000000" pitchFamily="18" charset="-128"/>
                      </a:endParaRPr>
                    </a:p>
                  </a:txBody>
                  <a:tcPr marR="3600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HGP教科書体" panose="02020600000000000000" pitchFamily="18" charset="-128"/>
                          <a:ea typeface="HGP教科書体" panose="02020600000000000000" pitchFamily="18" charset="-128"/>
                        </a:rPr>
                        <a:t>●保護者に支給する就学援助費の支給処理を怠り、横領し、その事実を隠ぺいするために私金で立替の上、虚偽の公文書を作成した。</a:t>
                      </a:r>
                      <a:endParaRPr kumimoji="1" lang="en-US" altLang="ja-JP" sz="1100" dirty="0">
                        <a:latin typeface="HGP教科書体" panose="02020600000000000000" pitchFamily="18" charset="-128"/>
                        <a:ea typeface="HGP教科書体" panose="020206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HGP教科書体" panose="02020600000000000000" pitchFamily="18" charset="-128"/>
                          <a:ea typeface="HGP教科書体" panose="02020600000000000000" pitchFamily="18" charset="-128"/>
                        </a:rPr>
                        <a:t>●物品を買い入れる際、事前に校長の決裁を行わずに発注し、納品された後も代金を支払わなかった。</a:t>
                      </a:r>
                    </a:p>
                  </a:txBody>
                  <a:tcPr marL="108000" marR="36000" marT="0" marB="0" anchor="ctr"/>
                </a:tc>
                <a:extLst>
                  <a:ext uri="{0D108BD9-81ED-4DB2-BD59-A6C34878D82A}">
                    <a16:rowId xmlns:a16="http://schemas.microsoft.com/office/drawing/2014/main" val="4236722528"/>
                  </a:ext>
                </a:extLst>
              </a:tr>
              <a:tr h="79577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100" b="0" dirty="0">
                          <a:solidFill>
                            <a:schemeClr val="tx1"/>
                          </a:solidFill>
                          <a:latin typeface="HGP教科書体" panose="02020600000000000000" pitchFamily="18" charset="-128"/>
                          <a:ea typeface="HGP教科書体" panose="02020600000000000000" pitchFamily="18" charset="-128"/>
                        </a:rPr>
                        <a:t>重大な不備に</a:t>
                      </a:r>
                      <a:endParaRPr kumimoji="1" lang="en-US" altLang="ja-JP" sz="1100" b="0" dirty="0">
                        <a:solidFill>
                          <a:schemeClr val="tx1"/>
                        </a:solidFill>
                        <a:latin typeface="HGP教科書体" panose="02020600000000000000" pitchFamily="18" charset="-128"/>
                        <a:ea typeface="HGP教科書体" panose="02020600000000000000" pitchFamily="18" charset="-128"/>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100" b="0" dirty="0">
                          <a:solidFill>
                            <a:schemeClr val="tx1"/>
                          </a:solidFill>
                          <a:latin typeface="HGP教科書体" panose="02020600000000000000" pitchFamily="18" charset="-128"/>
                          <a:ea typeface="HGP教科書体" panose="02020600000000000000" pitchFamily="18" charset="-128"/>
                        </a:rPr>
                        <a:t>該当する理由</a:t>
                      </a:r>
                    </a:p>
                  </a:txBody>
                  <a:tcPr marR="3600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latin typeface="HGP教科書体" panose="02020600000000000000" pitchFamily="18" charset="-128"/>
                          <a:ea typeface="HGP教科書体" panose="02020600000000000000" pitchFamily="18" charset="-128"/>
                        </a:rPr>
                        <a:t>当該不適切な事態の内容が①から③までの全てを満たすため</a:t>
                      </a:r>
                      <a:endParaRPr lang="en-US" altLang="ja-JP" sz="1100" dirty="0">
                        <a:latin typeface="HGP教科書体" panose="02020600000000000000" pitchFamily="18" charset="-128"/>
                        <a:ea typeface="HGP教科書体" panose="020206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latin typeface="HGP教科書体" panose="02020600000000000000" pitchFamily="18" charset="-128"/>
                          <a:ea typeface="HGP教科書体" panose="02020600000000000000" pitchFamily="18" charset="-128"/>
                        </a:rPr>
                        <a:t>①同一事案において継続期間が１年超、件数が</a:t>
                      </a:r>
                      <a:r>
                        <a:rPr lang="en-US" altLang="ja-JP" sz="1100" dirty="0">
                          <a:latin typeface="HGP教科書体" panose="02020600000000000000" pitchFamily="18" charset="-128"/>
                          <a:ea typeface="HGP教科書体" panose="02020600000000000000" pitchFamily="18" charset="-128"/>
                        </a:rPr>
                        <a:t>10</a:t>
                      </a:r>
                      <a:r>
                        <a:rPr lang="ja-JP" altLang="en-US" sz="1100" dirty="0">
                          <a:latin typeface="HGP教科書体" panose="02020600000000000000" pitchFamily="18" charset="-128"/>
                          <a:ea typeface="HGP教科書体" panose="02020600000000000000" pitchFamily="18" charset="-128"/>
                        </a:rPr>
                        <a:t>件超</a:t>
                      </a:r>
                      <a:endParaRPr lang="en-US" altLang="ja-JP" sz="1100" dirty="0">
                        <a:latin typeface="HGP教科書体" panose="02020600000000000000" pitchFamily="18" charset="-128"/>
                        <a:ea typeface="HGP教科書体" panose="020206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latin typeface="HGP教科書体" panose="02020600000000000000" pitchFamily="18" charset="-128"/>
                          <a:ea typeface="HGP教科書体" panose="02020600000000000000" pitchFamily="18" charset="-128"/>
                        </a:rPr>
                        <a:t>②懲戒処分あり</a:t>
                      </a:r>
                      <a:endParaRPr lang="en-US" altLang="ja-JP" sz="1100" dirty="0">
                        <a:latin typeface="HGP教科書体" panose="02020600000000000000" pitchFamily="18" charset="-128"/>
                        <a:ea typeface="HGP教科書体" panose="020206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100" dirty="0">
                          <a:latin typeface="HGP教科書体" panose="02020600000000000000" pitchFamily="18" charset="-128"/>
                          <a:ea typeface="HGP教科書体" panose="02020600000000000000" pitchFamily="18" charset="-128"/>
                        </a:rPr>
                        <a:t>③当該不適切な事態に対する全庁的な注意喚起あり</a:t>
                      </a:r>
                      <a:endParaRPr lang="en-US" altLang="ja-JP" sz="1100" b="0" dirty="0">
                        <a:solidFill>
                          <a:schemeClr val="tx1"/>
                        </a:solidFill>
                        <a:latin typeface="HGP教科書体" panose="02020600000000000000" pitchFamily="18" charset="-128"/>
                        <a:ea typeface="HGP教科書体" panose="02020600000000000000" pitchFamily="18" charset="-128"/>
                      </a:endParaRPr>
                    </a:p>
                  </a:txBody>
                  <a:tcPr marL="108000" marR="36000" marT="0" marB="0" anchor="ctr"/>
                </a:tc>
                <a:extLst>
                  <a:ext uri="{0D108BD9-81ED-4DB2-BD59-A6C34878D82A}">
                    <a16:rowId xmlns:a16="http://schemas.microsoft.com/office/drawing/2014/main" val="3783185503"/>
                  </a:ext>
                </a:extLst>
              </a:tr>
              <a:tr h="430797">
                <a:tc>
                  <a:txBody>
                    <a:bodyPr/>
                    <a:lstStyle/>
                    <a:p>
                      <a:pPr algn="ctr">
                        <a:lnSpc>
                          <a:spcPct val="100000"/>
                        </a:lnSpc>
                      </a:pPr>
                      <a:r>
                        <a:rPr kumimoji="1" lang="ja-JP" altLang="en-US" sz="1100" b="0" dirty="0">
                          <a:solidFill>
                            <a:schemeClr val="tx1"/>
                          </a:solidFill>
                          <a:latin typeface="HGP教科書体" panose="02020600000000000000" pitchFamily="18" charset="-128"/>
                          <a:ea typeface="HGP教科書体" panose="02020600000000000000" pitchFamily="18" charset="-128"/>
                        </a:rPr>
                        <a:t>その他</a:t>
                      </a: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kern="1200" dirty="0">
                          <a:solidFill>
                            <a:schemeClr val="tx1"/>
                          </a:solidFill>
                          <a:effectLst/>
                          <a:latin typeface="HGP教科書体" panose="02020600000000000000" pitchFamily="18" charset="-128"/>
                          <a:ea typeface="HGP教科書体" panose="02020600000000000000" pitchFamily="18" charset="-128"/>
                          <a:cs typeface="+mn-cs"/>
                        </a:rPr>
                        <a:t>内部統制評価部局が、是正措置（再発防止策）が有効に機能していることを確認。</a:t>
                      </a:r>
                      <a:endParaRPr lang="en-US" altLang="ja-JP" sz="1100" b="0" dirty="0">
                        <a:solidFill>
                          <a:schemeClr val="tx1"/>
                        </a:solidFill>
                        <a:latin typeface="HGP教科書体" panose="02020600000000000000" pitchFamily="18" charset="-128"/>
                        <a:ea typeface="HGP教科書体" panose="02020600000000000000" pitchFamily="18" charset="-128"/>
                      </a:endParaRPr>
                    </a:p>
                  </a:txBody>
                  <a:tcPr marL="108000" marR="36000" marT="0" marB="0" anchor="ctr"/>
                </a:tc>
                <a:extLst>
                  <a:ext uri="{0D108BD9-81ED-4DB2-BD59-A6C34878D82A}">
                    <a16:rowId xmlns:a16="http://schemas.microsoft.com/office/drawing/2014/main" val="3500347896"/>
                  </a:ext>
                </a:extLst>
              </a:tr>
            </a:tbl>
          </a:graphicData>
        </a:graphic>
      </p:graphicFrame>
      <p:sp>
        <p:nvSpPr>
          <p:cNvPr id="33" name="コンテンツ プレースホルダー 8">
            <a:extLst>
              <a:ext uri="{FF2B5EF4-FFF2-40B4-BE49-F238E27FC236}">
                <a16:creationId xmlns:a16="http://schemas.microsoft.com/office/drawing/2014/main" id="{E2A4A783-522E-243F-6F3B-85FA7DC0952F}"/>
              </a:ext>
            </a:extLst>
          </p:cNvPr>
          <p:cNvSpPr txBox="1">
            <a:spLocks/>
          </p:cNvSpPr>
          <p:nvPr/>
        </p:nvSpPr>
        <p:spPr>
          <a:xfrm>
            <a:off x="745069" y="4315154"/>
            <a:ext cx="5544000" cy="229954"/>
          </a:xfrm>
          <a:prstGeom prst="round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74295" tIns="146250" rIns="74295" bIns="37148"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l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lt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lt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lt1"/>
                </a:solidFill>
                <a:latin typeface="+mn-lt"/>
                <a:ea typeface="+mn-ea"/>
                <a:cs typeface="+mn-cs"/>
              </a:defRPr>
            </a:lvl9pPr>
          </a:lstStyle>
          <a:p>
            <a:pPr indent="0">
              <a:buNone/>
            </a:pPr>
            <a:r>
              <a:rPr lang="ja-JP" altLang="en-US" sz="1100" dirty="0">
                <a:solidFill>
                  <a:schemeClr val="tx1"/>
                </a:solidFill>
                <a:latin typeface="Meiryo UI" panose="020B0604030504040204" pitchFamily="50" charset="-128"/>
                <a:ea typeface="Meiryo UI" panose="020B0604030504040204" pitchFamily="50" charset="-128"/>
              </a:rPr>
              <a:t>・３記載の「重大な不備」１件に対して、是正措置済。</a:t>
            </a:r>
          </a:p>
        </p:txBody>
      </p:sp>
    </p:spTree>
    <p:extLst>
      <p:ext uri="{BB962C8B-B14F-4D97-AF65-F5344CB8AC3E}">
        <p14:creationId xmlns:p14="http://schemas.microsoft.com/office/powerpoint/2010/main" val="162008304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550</Words>
  <Application>Microsoft Office PowerPoint</Application>
  <PresentationFormat>A4 210 x 297 mm</PresentationFormat>
  <Paragraphs>46</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HGP教科書体</vt:lpstr>
      <vt:lpstr>Meiryo UI</vt:lpstr>
      <vt:lpstr>游ゴシック</vt:lpstr>
      <vt:lpstr>Arial</vt:lpstr>
      <vt:lpstr>Calibri</vt:lpstr>
      <vt:lpstr>Calibri Light</vt:lpstr>
      <vt:lpstr>Office テーマ</vt:lpstr>
      <vt:lpstr>令和７年度大阪市内部統制評価報告書について（概要）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2026-10-15T02:12:23Z</dcterms:created>
  <dcterms:modified xsi:type="dcterms:W3CDTF">2026-10-15T02:12:34Z</dcterms:modified>
</cp:coreProperties>
</file>