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72185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72" y="1464"/>
      </p:cViewPr>
      <p:guideLst>
        <p:guide orient="horz" pos="2160"/>
        <p:guide pos="30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9139" y="2130426"/>
            <a:ext cx="8263573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58278" y="3886200"/>
            <a:ext cx="680529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48341" y="274639"/>
            <a:ext cx="2187416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6092" y="274639"/>
            <a:ext cx="6400218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7959" y="4406901"/>
            <a:ext cx="826357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67959" y="2906713"/>
            <a:ext cx="826357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86093" y="1600201"/>
            <a:ext cx="429381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41940" y="1600201"/>
            <a:ext cx="429381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6093" y="1535113"/>
            <a:ext cx="429550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6093" y="2174875"/>
            <a:ext cx="429550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938565" y="1535113"/>
            <a:ext cx="429719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938565" y="2174875"/>
            <a:ext cx="429719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6093" y="273050"/>
            <a:ext cx="319842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00973" y="273051"/>
            <a:ext cx="543478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86093" y="1435101"/>
            <a:ext cx="319842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5551" y="4800600"/>
            <a:ext cx="58331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05551" y="612775"/>
            <a:ext cx="58331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05551" y="5367338"/>
            <a:ext cx="58331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093" y="274638"/>
            <a:ext cx="87496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6093" y="1600201"/>
            <a:ext cx="874966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86092" y="6356351"/>
            <a:ext cx="2268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21632" y="6356351"/>
            <a:ext cx="30785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67326" y="6356351"/>
            <a:ext cx="2268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25560" y="2348880"/>
            <a:ext cx="6802369" cy="4320480"/>
          </a:xfrm>
          <a:prstGeom prst="roundRect">
            <a:avLst>
              <a:gd name="adj" fmla="val 438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r"/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71045" y="102012"/>
            <a:ext cx="8749665" cy="49006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ワーク・ライフ・バランス推進プラン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03398" y="746888"/>
            <a:ext cx="9194031" cy="1097936"/>
            <a:chOff x="203398" y="674880"/>
            <a:chExt cx="9194031" cy="1097936"/>
          </a:xfrm>
        </p:grpSpPr>
        <p:sp>
          <p:nvSpPr>
            <p:cNvPr id="13" name="正方形/長方形 12"/>
            <p:cNvSpPr/>
            <p:nvPr/>
          </p:nvSpPr>
          <p:spPr>
            <a:xfrm>
              <a:off x="203398" y="903550"/>
              <a:ext cx="9194031" cy="869266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ctr" anchorCtr="0"/>
            <a:lstStyle/>
            <a:p>
              <a:pPr marL="342900" indent="-342900"/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90488" indent="-90488"/>
              <a:r>
                <a:rPr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「国民一人ひとりがやりがいや充実感を感じながら働き、仕事上の責任を果たすと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ともに</a:t>
              </a:r>
              <a:r>
                <a:rPr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、家庭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や地域</a:t>
              </a:r>
              <a:r>
                <a:rPr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生活などにおいても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</a:t>
              </a:r>
              <a:endPara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90488" indent="-90488"/>
              <a:r>
                <a:rPr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子育て</a:t>
              </a:r>
              <a:r>
                <a:rPr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期、中高年期といった人生の各段階に応じて多様な生き方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が選択</a:t>
              </a:r>
              <a:r>
                <a:rPr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・実現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できる」ことをいう</a:t>
              </a:r>
              <a:endPara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446235" y="674880"/>
              <a:ext cx="6430914" cy="432048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定義</a:t>
              </a:r>
              <a:r>
                <a:rPr lang="en-US" altLang="ja-JP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《</a:t>
              </a:r>
              <a:r>
                <a:rPr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仕事と生活の調和（ワーク・ライフ・バランス）憲章より</a:t>
              </a:r>
              <a:r>
                <a:rPr lang="en-US" altLang="ja-JP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》</a:t>
              </a:r>
              <a:endPara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5" name="角丸四角形 14"/>
          <p:cNvSpPr/>
          <p:nvPr/>
        </p:nvSpPr>
        <p:spPr>
          <a:xfrm>
            <a:off x="7741245" y="3824593"/>
            <a:ext cx="1897475" cy="1645662"/>
          </a:xfrm>
          <a:prstGeom prst="roundRect">
            <a:avLst>
              <a:gd name="adj" fmla="val 7549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 anchorCtr="0"/>
          <a:lstStyle/>
          <a:p>
            <a:pPr marL="342900" indent="-342900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離職率の低下による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職員の定着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・優秀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な人材の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（採用）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職員全体のスキル、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能力向上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158193" y="2060848"/>
            <a:ext cx="4566828" cy="526527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ワーク・ライフ・バランスに向けた取組み</a:t>
            </a:r>
            <a:endParaRPr kumimoji="1"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二等辺三角形 16"/>
          <p:cNvSpPr/>
          <p:nvPr/>
        </p:nvSpPr>
        <p:spPr>
          <a:xfrm rot="5400000">
            <a:off x="5620770" y="4476878"/>
            <a:ext cx="2728781" cy="216024"/>
          </a:xfrm>
          <a:prstGeom prst="triangle">
            <a:avLst>
              <a:gd name="adj" fmla="val 5036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7164715" y="2556710"/>
            <a:ext cx="504522" cy="3977524"/>
            <a:chOff x="7164715" y="2556710"/>
            <a:chExt cx="504522" cy="3977524"/>
          </a:xfrm>
        </p:grpSpPr>
        <p:sp>
          <p:nvSpPr>
            <p:cNvPr id="18" name="左大かっこ 17"/>
            <p:cNvSpPr/>
            <p:nvPr/>
          </p:nvSpPr>
          <p:spPr>
            <a:xfrm>
              <a:off x="7580631" y="5661248"/>
              <a:ext cx="88606" cy="792088"/>
            </a:xfrm>
            <a:prstGeom prst="leftBracket">
              <a:avLst/>
            </a:prstGeom>
            <a:noFill/>
            <a:ln w="38100">
              <a:solidFill>
                <a:srgbClr val="2F3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7164715" y="2556710"/>
              <a:ext cx="497344" cy="3977524"/>
              <a:chOff x="6184929" y="2556710"/>
              <a:chExt cx="497344" cy="3977524"/>
            </a:xfrm>
          </p:grpSpPr>
          <p:sp>
            <p:nvSpPr>
              <p:cNvPr id="19" name="角丸四角形 18"/>
              <p:cNvSpPr/>
              <p:nvPr/>
            </p:nvSpPr>
            <p:spPr>
              <a:xfrm>
                <a:off x="6184929" y="5611382"/>
                <a:ext cx="272971" cy="922852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200" dirty="0" smtClean="0">
                    <a:latin typeface="HG丸ｺﾞｼｯｸM-PRO" pitchFamily="50" charset="-128"/>
                    <a:ea typeface="HG丸ｺﾞｼｯｸM-PRO" pitchFamily="50" charset="-128"/>
                  </a:rPr>
                  <a:t>市　民</a:t>
                </a:r>
                <a:endParaRPr kumimoji="1" lang="ja-JP" altLang="en-US" sz="1200" dirty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20" name="左大かっこ 19"/>
              <p:cNvSpPr/>
              <p:nvPr/>
            </p:nvSpPr>
            <p:spPr>
              <a:xfrm>
                <a:off x="6581620" y="2684512"/>
                <a:ext cx="88606" cy="893911"/>
              </a:xfrm>
              <a:prstGeom prst="leftBracket">
                <a:avLst/>
              </a:prstGeom>
              <a:noFill/>
              <a:ln w="38100">
                <a:solidFill>
                  <a:srgbClr val="2F3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角丸四角形 20"/>
              <p:cNvSpPr/>
              <p:nvPr/>
            </p:nvSpPr>
            <p:spPr>
              <a:xfrm>
                <a:off x="6185395" y="2556710"/>
                <a:ext cx="272506" cy="1111097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200" dirty="0" smtClean="0">
                    <a:latin typeface="HG丸ｺﾞｼｯｸM-PRO" pitchFamily="50" charset="-128"/>
                    <a:ea typeface="HG丸ｺﾞｼｯｸM-PRO" pitchFamily="50" charset="-128"/>
                  </a:rPr>
                  <a:t>職員本人</a:t>
                </a:r>
                <a:endParaRPr kumimoji="1" lang="ja-JP" altLang="en-US" sz="1200" dirty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22" name="左大かっこ 21"/>
              <p:cNvSpPr/>
              <p:nvPr/>
            </p:nvSpPr>
            <p:spPr>
              <a:xfrm>
                <a:off x="6593667" y="4149726"/>
                <a:ext cx="88606" cy="988007"/>
              </a:xfrm>
              <a:prstGeom prst="leftBracket">
                <a:avLst/>
              </a:prstGeom>
              <a:noFill/>
              <a:ln w="38100">
                <a:solidFill>
                  <a:srgbClr val="2F3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角丸四角形 22"/>
              <p:cNvSpPr/>
              <p:nvPr/>
            </p:nvSpPr>
            <p:spPr>
              <a:xfrm>
                <a:off x="6197563" y="4176619"/>
                <a:ext cx="272971" cy="988007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200" dirty="0" smtClean="0">
                    <a:latin typeface="HG丸ｺﾞｼｯｸM-PRO" pitchFamily="50" charset="-128"/>
                    <a:ea typeface="HG丸ｺﾞｼｯｸM-PRO" pitchFamily="50" charset="-128"/>
                  </a:rPr>
                  <a:t>組　織</a:t>
                </a:r>
                <a:endParaRPr kumimoji="1" lang="ja-JP" altLang="en-US" sz="1200" dirty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</p:grpSp>
      </p:grpSp>
      <p:sp>
        <p:nvSpPr>
          <p:cNvPr id="24" name="角丸四角形 23"/>
          <p:cNvSpPr/>
          <p:nvPr/>
        </p:nvSpPr>
        <p:spPr>
          <a:xfrm>
            <a:off x="7728611" y="2529818"/>
            <a:ext cx="1897475" cy="1203296"/>
          </a:xfrm>
          <a:prstGeom prst="roundRect">
            <a:avLst>
              <a:gd name="adj" fmla="val 7549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 anchorCtr="0"/>
          <a:lstStyle/>
          <a:p>
            <a:pPr marL="182563" indent="-182563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の満足度や仕事へ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意欲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・職員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の心身の健康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保持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増進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7728611" y="5536710"/>
            <a:ext cx="1897475" cy="1132650"/>
          </a:xfrm>
          <a:prstGeom prst="roundRect">
            <a:avLst>
              <a:gd name="adj" fmla="val 7549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 anchorCtr="0"/>
          <a:lstStyle/>
          <a:p>
            <a:pPr marL="342900" indent="-342900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サービスの質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08397" y="2708920"/>
            <a:ext cx="6616207" cy="527579"/>
          </a:xfrm>
          <a:prstGeom prst="round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イクボス宣言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リーダーシップを持って各所属で主体的に取組み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90" name="グループ化 89"/>
          <p:cNvGrpSpPr/>
          <p:nvPr/>
        </p:nvGrpSpPr>
        <p:grpSpPr>
          <a:xfrm>
            <a:off x="5861918" y="3501008"/>
            <a:ext cx="871215" cy="3038510"/>
            <a:chOff x="4853806" y="3481552"/>
            <a:chExt cx="727199" cy="3038510"/>
          </a:xfrm>
        </p:grpSpPr>
        <p:sp>
          <p:nvSpPr>
            <p:cNvPr id="7" name="正方形/長方形 6"/>
            <p:cNvSpPr/>
            <p:nvPr/>
          </p:nvSpPr>
          <p:spPr>
            <a:xfrm>
              <a:off x="4860925" y="4000113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毎年</a:t>
              </a:r>
              <a:endParaRPr lang="en-US" altLang="ja-JP" sz="900" dirty="0" smtClean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７～８月</a:t>
              </a:r>
              <a:endParaRPr lang="ja-JP" altLang="en-US" sz="900" dirty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860925" y="4510318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７月～</a:t>
              </a:r>
              <a:endParaRPr lang="ja-JP" altLang="en-US" sz="900" dirty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860925" y="5023001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毎年</a:t>
              </a:r>
              <a:endParaRPr lang="en-US" altLang="ja-JP" sz="900" dirty="0" smtClean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６～７月</a:t>
              </a:r>
              <a:endParaRPr lang="ja-JP" altLang="en-US" sz="900" dirty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4860925" y="6072808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６月支給分より</a:t>
              </a:r>
              <a:endParaRPr lang="ja-JP" altLang="en-US" sz="900" dirty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4853806" y="5536710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en-US" altLang="ja-JP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28</a:t>
              </a:r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年度中</a:t>
              </a:r>
              <a:endParaRPr lang="ja-JP" altLang="en-US" sz="900" dirty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4860925" y="3481552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５月～</a:t>
              </a:r>
              <a:endParaRPr lang="ja-JP" altLang="en-US" sz="900" dirty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cxnSp>
        <p:nvCxnSpPr>
          <p:cNvPr id="63" name="直線コネクタ 62"/>
          <p:cNvCxnSpPr/>
          <p:nvPr/>
        </p:nvCxnSpPr>
        <p:spPr>
          <a:xfrm>
            <a:off x="1836589" y="60212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グループ化 92"/>
          <p:cNvGrpSpPr/>
          <p:nvPr/>
        </p:nvGrpSpPr>
        <p:grpSpPr>
          <a:xfrm>
            <a:off x="3636789" y="3495724"/>
            <a:ext cx="2160241" cy="3029620"/>
            <a:chOff x="4853806" y="3481552"/>
            <a:chExt cx="720080" cy="3029620"/>
          </a:xfrm>
        </p:grpSpPr>
        <p:sp>
          <p:nvSpPr>
            <p:cNvPr id="94" name="正方形/長方形 93"/>
            <p:cNvSpPr/>
            <p:nvPr/>
          </p:nvSpPr>
          <p:spPr>
            <a:xfrm>
              <a:off x="4853806" y="4000113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原則定時退庁とし、時間外勤務を行う場合も</a:t>
              </a:r>
              <a:r>
                <a:rPr lang="en-US" altLang="ja-JP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19</a:t>
              </a:r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時消灯を徹底</a:t>
              </a:r>
              <a:r>
                <a:rPr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する</a:t>
              </a:r>
              <a:endParaRPr lang="en-US" altLang="ja-JP" sz="900" dirty="0" smtClean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4853806" y="4510318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従来の勤務時間について、前後３</a:t>
              </a:r>
              <a:r>
                <a:rPr lang="en-US" altLang="ja-JP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0</a:t>
              </a:r>
              <a:r>
                <a:rPr lang="ja-JP" altLang="en-US" sz="900" dirty="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分を変更可能</a:t>
              </a:r>
              <a:r>
                <a:rPr lang="ja-JP" altLang="en-US" sz="90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</a:t>
              </a:r>
              <a:r>
                <a:rPr lang="ja-JP" altLang="en-US" sz="900" smtClean="0">
                  <a:solidFill>
                    <a:schemeClr val="dk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する</a:t>
              </a:r>
              <a:endParaRPr lang="ja-JP" altLang="en-US" sz="900" dirty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4853806" y="5023001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管理</a:t>
              </a:r>
              <a:r>
                <a:rPr lang="ja-JP" altLang="en-US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職向けの研修にイクボスに関する内容を追加する</a:t>
              </a:r>
              <a:endParaRPr lang="en-US" altLang="ja-JP" sz="900" dirty="0" smtClean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4853806" y="6063918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国家公務員における取扱いの変更に</a:t>
              </a:r>
              <a:endPara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9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あわせて改正する</a:t>
              </a:r>
              <a:endPara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4853806" y="5536710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上司が男性職員の子育てをスムーズに支援できるよう、リーフレットの作成を行う</a:t>
              </a:r>
              <a:endPara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4853806" y="3481552"/>
              <a:ext cx="720080" cy="4472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r>
                <a:rPr lang="ja-JP" altLang="en-US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従来の毎週水曜日に加え、給料日、</a:t>
              </a:r>
              <a:endPara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期末勤勉手当支給日もノー残業デーとする</a:t>
              </a:r>
              <a:endParaRPr lang="ja-JP" altLang="en-US" sz="900" dirty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1332533" y="3733114"/>
            <a:ext cx="300101" cy="2576206"/>
            <a:chOff x="1548557" y="3733114"/>
            <a:chExt cx="300101" cy="2576206"/>
          </a:xfrm>
        </p:grpSpPr>
        <p:grpSp>
          <p:nvGrpSpPr>
            <p:cNvPr id="89" name="グループ化 88"/>
            <p:cNvGrpSpPr/>
            <p:nvPr/>
          </p:nvGrpSpPr>
          <p:grpSpPr>
            <a:xfrm>
              <a:off x="1548557" y="3733114"/>
              <a:ext cx="300101" cy="2576206"/>
              <a:chOff x="1836589" y="3733114"/>
              <a:chExt cx="300101" cy="2576206"/>
            </a:xfrm>
          </p:grpSpPr>
          <p:cxnSp>
            <p:nvCxnSpPr>
              <p:cNvPr id="58" name="直線コネクタ 57"/>
              <p:cNvCxnSpPr/>
              <p:nvPr/>
            </p:nvCxnSpPr>
            <p:spPr>
              <a:xfrm>
                <a:off x="1836589" y="3928806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>
                <a:off x="1836589" y="4942744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8" name="グループ化 87"/>
              <p:cNvGrpSpPr/>
              <p:nvPr/>
            </p:nvGrpSpPr>
            <p:grpSpPr>
              <a:xfrm>
                <a:off x="1980605" y="3733114"/>
                <a:ext cx="156085" cy="2576206"/>
                <a:chOff x="2048928" y="3733114"/>
                <a:chExt cx="156085" cy="2576206"/>
              </a:xfrm>
            </p:grpSpPr>
            <p:cxnSp>
              <p:nvCxnSpPr>
                <p:cNvPr id="65" name="直線コネクタ 64"/>
                <p:cNvCxnSpPr/>
                <p:nvPr/>
              </p:nvCxnSpPr>
              <p:spPr>
                <a:xfrm>
                  <a:off x="2049354" y="3733114"/>
                  <a:ext cx="1440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コネクタ 65"/>
                <p:cNvCxnSpPr/>
                <p:nvPr/>
              </p:nvCxnSpPr>
              <p:spPr>
                <a:xfrm>
                  <a:off x="2052613" y="4293096"/>
                  <a:ext cx="1440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直線コネクタ 66"/>
                <p:cNvCxnSpPr/>
                <p:nvPr/>
              </p:nvCxnSpPr>
              <p:spPr>
                <a:xfrm>
                  <a:off x="2052613" y="4725144"/>
                  <a:ext cx="1440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線コネクタ 67"/>
                <p:cNvCxnSpPr/>
                <p:nvPr/>
              </p:nvCxnSpPr>
              <p:spPr>
                <a:xfrm>
                  <a:off x="2052613" y="4365104"/>
                  <a:ext cx="1440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直線コネクタ 68"/>
                <p:cNvCxnSpPr/>
                <p:nvPr/>
              </p:nvCxnSpPr>
              <p:spPr>
                <a:xfrm>
                  <a:off x="2052613" y="5279157"/>
                  <a:ext cx="152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直線コネクタ 69"/>
                <p:cNvCxnSpPr/>
                <p:nvPr/>
              </p:nvCxnSpPr>
              <p:spPr>
                <a:xfrm>
                  <a:off x="2052613" y="5805264"/>
                  <a:ext cx="1440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線コネクタ 70"/>
                <p:cNvCxnSpPr/>
                <p:nvPr/>
              </p:nvCxnSpPr>
              <p:spPr>
                <a:xfrm>
                  <a:off x="2052613" y="6309320"/>
                  <a:ext cx="1440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直線コネクタ 72"/>
                <p:cNvCxnSpPr/>
                <p:nvPr/>
              </p:nvCxnSpPr>
              <p:spPr>
                <a:xfrm>
                  <a:off x="2049354" y="3733114"/>
                  <a:ext cx="0" cy="55998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直線コネクタ 73"/>
                <p:cNvCxnSpPr/>
                <p:nvPr/>
              </p:nvCxnSpPr>
              <p:spPr>
                <a:xfrm>
                  <a:off x="2049354" y="4364057"/>
                  <a:ext cx="0" cy="9151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直線コネクタ 84"/>
                <p:cNvCxnSpPr/>
                <p:nvPr/>
              </p:nvCxnSpPr>
              <p:spPr>
                <a:xfrm>
                  <a:off x="2048928" y="5805264"/>
                  <a:ext cx="0" cy="50405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00" name="直線コネクタ 99"/>
            <p:cNvCxnSpPr/>
            <p:nvPr/>
          </p:nvCxnSpPr>
          <p:spPr>
            <a:xfrm>
              <a:off x="1548557" y="6021288"/>
              <a:ext cx="1440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グループ化 11"/>
          <p:cNvGrpSpPr/>
          <p:nvPr/>
        </p:nvGrpSpPr>
        <p:grpSpPr>
          <a:xfrm>
            <a:off x="108397" y="3639737"/>
            <a:ext cx="1296144" cy="2698994"/>
            <a:chOff x="446415" y="3639737"/>
            <a:chExt cx="1686508" cy="2698994"/>
          </a:xfrm>
        </p:grpSpPr>
        <p:sp>
          <p:nvSpPr>
            <p:cNvPr id="2" name="正方形/長方形 1"/>
            <p:cNvSpPr/>
            <p:nvPr/>
          </p:nvSpPr>
          <p:spPr>
            <a:xfrm>
              <a:off x="446415" y="3639737"/>
              <a:ext cx="1686508" cy="6077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時間外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勤務の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縮減</a:t>
              </a:r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446415" y="4638861"/>
              <a:ext cx="1686508" cy="6077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働き方改革</a:t>
              </a:r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46415" y="5730964"/>
              <a:ext cx="1686508" cy="6077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男性職員への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育児支援</a:t>
              </a:r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1548557" y="3501008"/>
            <a:ext cx="2016224" cy="3038123"/>
            <a:chOff x="2556669" y="3481939"/>
            <a:chExt cx="2243744" cy="3038123"/>
          </a:xfrm>
        </p:grpSpPr>
        <p:sp>
          <p:nvSpPr>
            <p:cNvPr id="6" name="正方形/長方形 5"/>
            <p:cNvSpPr/>
            <p:nvPr/>
          </p:nvSpPr>
          <p:spPr>
            <a:xfrm>
              <a:off x="2556669" y="3481939"/>
              <a:ext cx="2243744" cy="4472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ノー残業デーの追加</a:t>
              </a: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556669" y="4000113"/>
              <a:ext cx="2243744" cy="4472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ワーク・ライフ・バランス</a:t>
              </a:r>
              <a:endPara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120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推進期間の</a:t>
              </a:r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設定</a:t>
              </a:r>
              <a:endPara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2556669" y="4518287"/>
              <a:ext cx="2243744" cy="4472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時差勤務制度の実施</a:t>
              </a:r>
              <a:endPara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2556669" y="5036461"/>
              <a:ext cx="2243744" cy="4472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管理職研修の実施</a:t>
              </a:r>
              <a:endPara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556669" y="5554635"/>
              <a:ext cx="2243744" cy="4472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上司向けリーフレット作成</a:t>
              </a:r>
              <a:endPara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2559903" y="6072808"/>
              <a:ext cx="2233806" cy="4472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１ヶ月以下の育休期間を期末・勤勉手当の減額対象から除外</a:t>
              </a:r>
              <a:endPara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3492773" y="3284984"/>
            <a:ext cx="8559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（概要）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5733128" y="3284983"/>
            <a:ext cx="8559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（実施予定）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375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273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ワーク・ライフ・バランス推進プラン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ワーク・ライフ・バランス推進プラン（案）</dc:title>
  <dc:creator>芝 修司</dc:creator>
  <cp:lastModifiedBy>大阪市</cp:lastModifiedBy>
  <cp:revision>42</cp:revision>
  <cp:lastPrinted>2016-05-06T06:55:50Z</cp:lastPrinted>
  <dcterms:created xsi:type="dcterms:W3CDTF">2016-04-12T11:23:13Z</dcterms:created>
  <dcterms:modified xsi:type="dcterms:W3CDTF">2016-05-19T06:04:23Z</dcterms:modified>
</cp:coreProperties>
</file>