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D17FD-22F8-4B05-947F-6B7656C94C09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F3F4D-EB5F-428A-95A7-2563BB94675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54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590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8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605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8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09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66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8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3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51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3F69-067C-447D-A993-BC0E21EE4AD7}" type="datetimeFigureOut">
              <a:rPr kumimoji="1" lang="ja-JP" altLang="en-US" smtClean="0"/>
              <a:pPr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06270-E71A-4A05-A5D5-8C1668FA23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71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いじめ対策基本方針の概要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5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031" y="188640"/>
            <a:ext cx="8752457" cy="1152128"/>
          </a:xfrm>
          <a:ln w="31750">
            <a:noFill/>
            <a:prstDash val="sysDash"/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被害児童生徒・保護者の視点からの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4900" dirty="0" smtClean="0"/>
              <a:t>いじめへ</a:t>
            </a:r>
            <a:r>
              <a:rPr lang="ja-JP" altLang="en-US" sz="4900" dirty="0" smtClean="0"/>
              <a:t>の対処：</a:t>
            </a:r>
            <a:r>
              <a:rPr lang="ja-JP" altLang="en-US" sz="4900" b="1" dirty="0" smtClean="0"/>
              <a:t>救済ルートの確保</a:t>
            </a:r>
            <a:endParaRPr kumimoji="1" lang="ja-JP" altLang="en-US" sz="49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031" y="1609636"/>
            <a:ext cx="615553" cy="505972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800" dirty="0"/>
              <a:t>被害児童</a:t>
            </a:r>
            <a:r>
              <a:rPr lang="ja-JP" altLang="en-US" sz="2800" dirty="0" smtClean="0"/>
              <a:t>生徒・保護者、市民等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31840" y="3049796"/>
            <a:ext cx="108012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市長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7744" y="4489956"/>
            <a:ext cx="2016224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教育委員会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67744" y="6074132"/>
            <a:ext cx="1152128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学校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96236" y="5190291"/>
            <a:ext cx="2268252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法務局、こども</a:t>
            </a:r>
            <a:r>
              <a:rPr lang="ja-JP" altLang="en-US" sz="2400" dirty="0"/>
              <a:t>相談</a:t>
            </a:r>
            <a:r>
              <a:rPr lang="ja-JP" altLang="en-US" sz="2400" dirty="0" smtClean="0"/>
              <a:t>センター</a:t>
            </a:r>
            <a:r>
              <a:rPr kumimoji="1" lang="ja-JP" altLang="en-US" sz="2400" dirty="0" smtClean="0"/>
              <a:t>等</a:t>
            </a:r>
            <a:endParaRPr kumimoji="1" lang="en-US" altLang="ja-JP" sz="2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32240" y="1753652"/>
            <a:ext cx="1152128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警察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2240" y="6146140"/>
            <a:ext cx="2016224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/>
              <a:t>電話相談等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756647" y="2852936"/>
            <a:ext cx="615553" cy="233067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800" dirty="0" smtClean="0"/>
              <a:t>第三者委員会</a:t>
            </a:r>
            <a:endParaRPr kumimoji="1" lang="ja-JP" altLang="en-US" sz="2800" dirty="0"/>
          </a:p>
        </p:txBody>
      </p:sp>
      <p:cxnSp>
        <p:nvCxnSpPr>
          <p:cNvPr id="15" name="直線コネクタ 14"/>
          <p:cNvCxnSpPr>
            <a:stCxn id="6" idx="3"/>
          </p:cNvCxnSpPr>
          <p:nvPr/>
        </p:nvCxnSpPr>
        <p:spPr>
          <a:xfrm>
            <a:off x="4211960" y="3311406"/>
            <a:ext cx="28803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7" idx="3"/>
          </p:cNvCxnSpPr>
          <p:nvPr/>
        </p:nvCxnSpPr>
        <p:spPr>
          <a:xfrm>
            <a:off x="4283968" y="4751566"/>
            <a:ext cx="2160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499992" y="3311406"/>
            <a:ext cx="0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4499992" y="3789040"/>
            <a:ext cx="125665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4" idx="1"/>
          </p:cNvCxnSpPr>
          <p:nvPr/>
        </p:nvCxnSpPr>
        <p:spPr>
          <a:xfrm flipH="1">
            <a:off x="4499992" y="4018275"/>
            <a:ext cx="1256655" cy="132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4611489" y="3429000"/>
            <a:ext cx="89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設置</a:t>
            </a:r>
            <a:endParaRPr kumimoji="1" lang="ja-JP" altLang="en-US" sz="2000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99992" y="4005064"/>
            <a:ext cx="1256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調査報告</a:t>
            </a:r>
            <a:endParaRPr kumimoji="1" lang="en-US" altLang="ja-JP" sz="2000" b="1" dirty="0" smtClean="0"/>
          </a:p>
          <a:p>
            <a:pPr algn="ctr"/>
            <a:r>
              <a:rPr lang="ja-JP" altLang="en-US" sz="2000" b="1" dirty="0"/>
              <a:t>意見具申</a:t>
            </a:r>
            <a:endParaRPr kumimoji="1" lang="ja-JP" altLang="en-US" sz="2000" b="1" dirty="0"/>
          </a:p>
        </p:txBody>
      </p:sp>
      <p:cxnSp>
        <p:nvCxnSpPr>
          <p:cNvPr id="27" name="直線矢印コネクタ 26"/>
          <p:cNvCxnSpPr/>
          <p:nvPr/>
        </p:nvCxnSpPr>
        <p:spPr>
          <a:xfrm>
            <a:off x="827584" y="1916832"/>
            <a:ext cx="59046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563888" y="1556792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相談、被害届</a:t>
            </a:r>
            <a:endParaRPr kumimoji="1" lang="ja-JP" altLang="en-US" sz="2000" b="1" dirty="0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827584" y="4653136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827584" y="4293096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相談、通報</a:t>
            </a:r>
            <a:endParaRPr kumimoji="1" lang="ja-JP" altLang="en-US" sz="2000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67744" y="2233610"/>
            <a:ext cx="615553" cy="205948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800" dirty="0" smtClean="0"/>
              <a:t>いじめＳＯＳ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27584" y="269237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相談、通報</a:t>
            </a:r>
            <a:endParaRPr kumimoji="1" lang="ja-JP" altLang="en-US" sz="2000" b="1" dirty="0"/>
          </a:p>
        </p:txBody>
      </p:sp>
      <p:cxnSp>
        <p:nvCxnSpPr>
          <p:cNvPr id="35" name="直線矢印コネクタ 34"/>
          <p:cNvCxnSpPr/>
          <p:nvPr/>
        </p:nvCxnSpPr>
        <p:spPr>
          <a:xfrm>
            <a:off x="827584" y="3092480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H="1">
            <a:off x="827584" y="3429000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043608" y="346093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支援</a:t>
            </a:r>
            <a:endParaRPr kumimoji="1" lang="ja-JP" altLang="en-US" sz="2000" b="1" dirty="0"/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827584" y="4869160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27584" y="482909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支援、対処</a:t>
            </a:r>
            <a:endParaRPr kumimoji="1" lang="ja-JP" altLang="en-US" sz="2000" b="1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827584" y="6237312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827584" y="583720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相談、通報</a:t>
            </a:r>
            <a:endParaRPr kumimoji="1" lang="ja-JP" altLang="en-US" sz="2000" b="1" dirty="0"/>
          </a:p>
        </p:txBody>
      </p:sp>
      <p:cxnSp>
        <p:nvCxnSpPr>
          <p:cNvPr id="46" name="直線矢印コネクタ 45"/>
          <p:cNvCxnSpPr/>
          <p:nvPr/>
        </p:nvCxnSpPr>
        <p:spPr>
          <a:xfrm flipH="1">
            <a:off x="827584" y="6381328"/>
            <a:ext cx="14401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840227" y="6381328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支援、対処</a:t>
            </a:r>
            <a:endParaRPr kumimoji="1" lang="ja-JP" altLang="en-US" sz="20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987824" y="378904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連絡</a:t>
            </a:r>
            <a:endParaRPr kumimoji="1" lang="ja-JP" altLang="en-US" sz="2000" b="1" dirty="0"/>
          </a:p>
        </p:txBody>
      </p:sp>
      <p:cxnSp>
        <p:nvCxnSpPr>
          <p:cNvPr id="50" name="直線矢印コネクタ 49"/>
          <p:cNvCxnSpPr>
            <a:endCxn id="6" idx="2"/>
          </p:cNvCxnSpPr>
          <p:nvPr/>
        </p:nvCxnSpPr>
        <p:spPr>
          <a:xfrm flipV="1">
            <a:off x="2883297" y="3573016"/>
            <a:ext cx="788603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>
            <a:endCxn id="7" idx="0"/>
          </p:cNvCxnSpPr>
          <p:nvPr/>
        </p:nvCxnSpPr>
        <p:spPr>
          <a:xfrm>
            <a:off x="2883297" y="3829110"/>
            <a:ext cx="392559" cy="6608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H="1">
            <a:off x="827584" y="2132856"/>
            <a:ext cx="59046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3491880" y="2132856"/>
            <a:ext cx="2160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支援、調査、捜査</a:t>
            </a:r>
            <a:endParaRPr kumimoji="1" lang="ja-JP" altLang="en-US" sz="2000" b="1" dirty="0"/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2771800" y="5029145"/>
            <a:ext cx="0" cy="10449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339752" y="5013176"/>
            <a:ext cx="461665" cy="1132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b="1" dirty="0" smtClean="0"/>
              <a:t>指示・指導</a:t>
            </a:r>
            <a:endParaRPr kumimoji="1" lang="ja-JP" altLang="en-US" b="1" dirty="0"/>
          </a:p>
        </p:txBody>
      </p:sp>
      <p:cxnSp>
        <p:nvCxnSpPr>
          <p:cNvPr id="4" name="直線コネクタ 3"/>
          <p:cNvCxnSpPr>
            <a:stCxn id="5" idx="2"/>
          </p:cNvCxnSpPr>
          <p:nvPr/>
        </p:nvCxnSpPr>
        <p:spPr>
          <a:xfrm flipH="1">
            <a:off x="519807" y="6669360"/>
            <a:ext cx="1" cy="11207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19807" y="6781438"/>
            <a:ext cx="55446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259561" y="6453336"/>
            <a:ext cx="896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相談</a:t>
            </a:r>
            <a:endParaRPr kumimoji="1" lang="ja-JP" altLang="en-US" sz="2000" b="1" dirty="0"/>
          </a:p>
        </p:txBody>
      </p:sp>
      <p:cxnSp>
        <p:nvCxnSpPr>
          <p:cNvPr id="51" name="直線矢印コネクタ 50"/>
          <p:cNvCxnSpPr/>
          <p:nvPr/>
        </p:nvCxnSpPr>
        <p:spPr>
          <a:xfrm flipV="1">
            <a:off x="6064423" y="5837202"/>
            <a:ext cx="631813" cy="9442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endCxn id="12" idx="1"/>
          </p:cNvCxnSpPr>
          <p:nvPr/>
        </p:nvCxnSpPr>
        <p:spPr>
          <a:xfrm flipV="1">
            <a:off x="6064423" y="6407750"/>
            <a:ext cx="667817" cy="3736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3059832" y="5013176"/>
            <a:ext cx="0" cy="10609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2999437" y="5085184"/>
            <a:ext cx="492443" cy="837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報告</a:t>
            </a:r>
            <a:endParaRPr kumimoji="1" lang="ja-JP" altLang="en-US" sz="2000" b="1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349025" y="4941168"/>
            <a:ext cx="430887" cy="1584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重大事態の報告</a:t>
            </a:r>
            <a:endParaRPr kumimoji="1" lang="ja-JP" altLang="en-US" sz="16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707904" y="3507105"/>
            <a:ext cx="677108" cy="10740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重大事態</a:t>
            </a:r>
            <a:endParaRPr kumimoji="1" lang="en-US" altLang="ja-JP" sz="1600" b="1" dirty="0" smtClean="0"/>
          </a:p>
          <a:p>
            <a:pPr algn="ctr"/>
            <a:r>
              <a:rPr kumimoji="1" lang="ja-JP" altLang="en-US" sz="1600" b="1" dirty="0" smtClean="0"/>
              <a:t>の報告</a:t>
            </a:r>
            <a:endParaRPr kumimoji="1" lang="ja-JP" altLang="en-US" sz="1600" b="1" dirty="0"/>
          </a:p>
        </p:txBody>
      </p:sp>
      <p:cxnSp>
        <p:nvCxnSpPr>
          <p:cNvPr id="66" name="直線矢印コネクタ 65"/>
          <p:cNvCxnSpPr/>
          <p:nvPr/>
        </p:nvCxnSpPr>
        <p:spPr>
          <a:xfrm flipV="1">
            <a:off x="3779912" y="3573016"/>
            <a:ext cx="0" cy="9169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角丸四角形 66"/>
          <p:cNvSpPr/>
          <p:nvPr/>
        </p:nvSpPr>
        <p:spPr>
          <a:xfrm>
            <a:off x="251520" y="116632"/>
            <a:ext cx="8568952" cy="1296144"/>
          </a:xfrm>
          <a:prstGeom prst="roundRect">
            <a:avLst/>
          </a:prstGeom>
          <a:noFill/>
          <a:ln w="317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/>
          <p:cNvCxnSpPr/>
          <p:nvPr/>
        </p:nvCxnSpPr>
        <p:spPr>
          <a:xfrm flipV="1">
            <a:off x="3419872" y="6237312"/>
            <a:ext cx="2736304" cy="1759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6156176" y="2276872"/>
            <a:ext cx="1008112" cy="39604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>
            <a:stCxn id="10" idx="2"/>
          </p:cNvCxnSpPr>
          <p:nvPr/>
        </p:nvCxnSpPr>
        <p:spPr>
          <a:xfrm flipH="1">
            <a:off x="6300192" y="2276872"/>
            <a:ext cx="1008112" cy="40324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flipH="1">
            <a:off x="3419872" y="6325289"/>
            <a:ext cx="2880320" cy="2000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/>
          <p:cNvSpPr txBox="1"/>
          <p:nvPr/>
        </p:nvSpPr>
        <p:spPr>
          <a:xfrm>
            <a:off x="4211960" y="5949280"/>
            <a:ext cx="1407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/>
              <a:t>相談、通報</a:t>
            </a:r>
            <a:endParaRPr kumimoji="1" lang="en-US" altLang="ja-JP" sz="2000" b="1" dirty="0" smtClean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7103893" y="2780928"/>
            <a:ext cx="492443" cy="19366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sz="2000" b="1" dirty="0" smtClean="0"/>
              <a:t>連携協力、支援</a:t>
            </a:r>
            <a:endParaRPr kumimoji="1" lang="ja-JP" altLang="en-US" sz="2000" b="1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281608" y="2352947"/>
            <a:ext cx="738664" cy="11480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b="1" dirty="0"/>
              <a:t>捜査・</a:t>
            </a:r>
            <a:r>
              <a:rPr lang="ja-JP" altLang="en-US" b="1" dirty="0" smtClean="0"/>
              <a:t>調査</a:t>
            </a:r>
            <a:endParaRPr lang="en-US" altLang="ja-JP" b="1" dirty="0" smtClean="0"/>
          </a:p>
          <a:p>
            <a:r>
              <a:rPr lang="ja-JP" altLang="en-US" b="1" dirty="0" err="1" smtClean="0"/>
              <a:t>へ</a:t>
            </a:r>
            <a:r>
              <a:rPr lang="ja-JP" altLang="en-US" b="1" dirty="0" err="1"/>
              <a:t>の</a:t>
            </a:r>
            <a:r>
              <a:rPr lang="ja-JP" altLang="en-US" b="1" dirty="0" smtClean="0"/>
              <a:t>協力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76400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20880" cy="936104"/>
          </a:xfrm>
          <a:ln w="31750">
            <a:noFill/>
            <a:prstDash val="sysDash"/>
          </a:ln>
        </p:spPr>
        <p:txBody>
          <a:bodyPr>
            <a:normAutofit fontScale="90000"/>
          </a:bodyPr>
          <a:lstStyle/>
          <a:p>
            <a:r>
              <a:rPr kumimoji="1" lang="ja-JP" altLang="en-US" sz="3100" dirty="0" smtClean="0"/>
              <a:t>全ての被害児童生徒・保護者にとって公平・公正な</a:t>
            </a:r>
            <a:r>
              <a:rPr kumimoji="1" lang="en-US" altLang="ja-JP" sz="3100" dirty="0" smtClean="0"/>
              <a:t/>
            </a:r>
            <a:br>
              <a:rPr kumimoji="1" lang="en-US" altLang="ja-JP" sz="3100" dirty="0" smtClean="0"/>
            </a:br>
            <a:r>
              <a:rPr kumimoji="1" lang="ja-JP" altLang="en-US" sz="3600" dirty="0" smtClean="0"/>
              <a:t>いじめへ</a:t>
            </a:r>
            <a:r>
              <a:rPr lang="ja-JP" altLang="en-US" sz="3600" dirty="0" smtClean="0"/>
              <a:t>の対処：</a:t>
            </a:r>
            <a:r>
              <a:rPr lang="ja-JP" altLang="en-US" sz="3600" b="1" dirty="0" smtClean="0"/>
              <a:t>ルールの明確化</a:t>
            </a:r>
            <a:endParaRPr kumimoji="1" lang="ja-JP" altLang="en-US" sz="3600" b="1" dirty="0"/>
          </a:p>
        </p:txBody>
      </p:sp>
      <p:sp>
        <p:nvSpPr>
          <p:cNvPr id="7" name="角丸四角形 6"/>
          <p:cNvSpPr/>
          <p:nvPr/>
        </p:nvSpPr>
        <p:spPr>
          <a:xfrm>
            <a:off x="467544" y="116632"/>
            <a:ext cx="7992888" cy="936104"/>
          </a:xfrm>
          <a:prstGeom prst="roundRect">
            <a:avLst/>
          </a:prstGeom>
          <a:noFill/>
          <a:ln w="31750">
            <a:solidFill>
              <a:schemeClr val="tx1">
                <a:lumMod val="85000"/>
                <a:lumOff val="1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4016" y="1124744"/>
            <a:ext cx="8892480" cy="12926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　</a:t>
            </a:r>
            <a:r>
              <a:rPr kumimoji="1" lang="en-US" altLang="ja-JP" sz="2400" dirty="0" smtClean="0"/>
              <a:t>【</a:t>
            </a:r>
            <a:r>
              <a:rPr kumimoji="1" lang="ja-JP" altLang="en-US" sz="2400" b="1" dirty="0" smtClean="0"/>
              <a:t>基本理念</a:t>
            </a:r>
            <a:r>
              <a:rPr kumimoji="1" lang="en-US" altLang="ja-JP" sz="2400" b="1" dirty="0" smtClean="0"/>
              <a:t>】</a:t>
            </a:r>
            <a:r>
              <a:rPr kumimoji="1" lang="ja-JP" altLang="en-US" sz="2400" b="1" dirty="0" smtClean="0"/>
              <a:t>　</a:t>
            </a:r>
            <a:r>
              <a:rPr kumimoji="1" lang="ja-JP" altLang="en-US" sz="2400" dirty="0" smtClean="0"/>
              <a:t>　</a:t>
            </a:r>
            <a:r>
              <a:rPr lang="ja-JP" altLang="en-US" dirty="0" smtClean="0"/>
              <a:t>○</a:t>
            </a:r>
            <a:r>
              <a:rPr lang="ja-JP" altLang="ja-JP" dirty="0" smtClean="0"/>
              <a:t>被害</a:t>
            </a:r>
            <a:r>
              <a:rPr lang="ja-JP" altLang="ja-JP" dirty="0"/>
              <a:t>児童生徒</a:t>
            </a:r>
            <a:r>
              <a:rPr lang="ja-JP" altLang="en-US" dirty="0" smtClean="0"/>
              <a:t>の</a:t>
            </a:r>
            <a:r>
              <a:rPr lang="ja-JP" altLang="en-US" dirty="0"/>
              <a:t>救済と</a:t>
            </a:r>
            <a:r>
              <a:rPr lang="ja-JP" altLang="en-US" dirty="0" smtClean="0"/>
              <a:t>尊厳を最優先　○いじめを許さない</a:t>
            </a:r>
            <a:endParaRPr lang="en-US" altLang="ja-JP" dirty="0" smtClean="0"/>
          </a:p>
          <a:p>
            <a:r>
              <a:rPr kumimoji="1" lang="ja-JP" altLang="en-US" dirty="0" smtClean="0"/>
              <a:t>○回復すべきは人間関係よりも個人の尊厳　○</a:t>
            </a:r>
            <a:r>
              <a:rPr lang="ja-JP" altLang="ja-JP" dirty="0" smtClean="0"/>
              <a:t>被害</a:t>
            </a:r>
            <a:r>
              <a:rPr lang="ja-JP" altLang="ja-JP" dirty="0"/>
              <a:t>児童生徒・保護者の意見・要望の尊重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lang="ja-JP" altLang="ja-JP" dirty="0" smtClean="0"/>
              <a:t>被害</a:t>
            </a:r>
            <a:r>
              <a:rPr lang="ja-JP" altLang="ja-JP" dirty="0"/>
              <a:t>児童生徒・保護者</a:t>
            </a:r>
            <a:r>
              <a:rPr lang="ja-JP" altLang="ja-JP" dirty="0" smtClean="0"/>
              <a:t>の知る権利</a:t>
            </a:r>
            <a:r>
              <a:rPr lang="ja-JP" altLang="en-US" dirty="0" smtClean="0"/>
              <a:t>　○</a:t>
            </a:r>
            <a:r>
              <a:rPr lang="ja-JP" altLang="ja-JP" dirty="0" smtClean="0"/>
              <a:t>隠蔽</a:t>
            </a:r>
            <a:r>
              <a:rPr lang="ja-JP" altLang="ja-JP" dirty="0"/>
              <a:t>には厳正に</a:t>
            </a:r>
            <a:r>
              <a:rPr lang="ja-JP" altLang="ja-JP" dirty="0" smtClean="0"/>
              <a:t>対処</a:t>
            </a:r>
            <a:endParaRPr lang="en-US" altLang="ja-JP" dirty="0" smtClean="0"/>
          </a:p>
          <a:p>
            <a:r>
              <a:rPr lang="ja-JP" altLang="en-US" dirty="0" smtClean="0"/>
              <a:t>○混乱</a:t>
            </a:r>
            <a:r>
              <a:rPr lang="ja-JP" altLang="ja-JP" dirty="0" smtClean="0"/>
              <a:t>の</a:t>
            </a:r>
            <a:r>
              <a:rPr lang="ja-JP" altLang="ja-JP" dirty="0"/>
              <a:t>鎮静化を優先</a:t>
            </a:r>
            <a:r>
              <a:rPr lang="ja-JP" altLang="ja-JP" dirty="0" smtClean="0"/>
              <a:t>しない</a:t>
            </a:r>
            <a:r>
              <a:rPr lang="ja-JP" altLang="en-US" dirty="0" smtClean="0"/>
              <a:t>　○</a:t>
            </a:r>
            <a:r>
              <a:rPr lang="ja-JP" altLang="ja-JP" dirty="0"/>
              <a:t>救済ルートの確保と対処ルールの明確化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520" y="2924944"/>
            <a:ext cx="1944216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/>
              <a:t>早期発見の方策</a:t>
            </a:r>
            <a:endParaRPr kumimoji="1" lang="en-US" altLang="ja-JP" b="1" u="sng" dirty="0" smtClean="0"/>
          </a:p>
          <a:p>
            <a:r>
              <a:rPr lang="ja-JP" altLang="en-US" dirty="0"/>
              <a:t>・</a:t>
            </a:r>
            <a:r>
              <a:rPr lang="ja-JP" altLang="ja-JP" dirty="0" smtClean="0"/>
              <a:t>定期的</a:t>
            </a:r>
            <a:r>
              <a:rPr lang="ja-JP" altLang="ja-JP" dirty="0"/>
              <a:t>な</a:t>
            </a:r>
            <a:r>
              <a:rPr lang="ja-JP" altLang="ja-JP" dirty="0" smtClean="0"/>
              <a:t>調査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管理</a:t>
            </a:r>
            <a:r>
              <a:rPr lang="ja-JP" altLang="ja-JP" dirty="0"/>
              <a:t>職への</a:t>
            </a:r>
            <a:r>
              <a:rPr lang="ja-JP" altLang="ja-JP" dirty="0" smtClean="0"/>
              <a:t>報告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組織的</a:t>
            </a:r>
            <a:r>
              <a:rPr lang="ja-JP" altLang="ja-JP" dirty="0"/>
              <a:t>な対応</a:t>
            </a:r>
            <a:endParaRPr lang="en-US" altLang="ja-JP" dirty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「</a:t>
            </a:r>
            <a:r>
              <a:rPr lang="ja-JP" altLang="ja-JP" dirty="0"/>
              <a:t>いじめＳＯＳ」</a:t>
            </a:r>
            <a:r>
              <a:rPr lang="ja-JP" altLang="ja-JP" dirty="0" smtClean="0"/>
              <a:t>等</a:t>
            </a:r>
            <a:endParaRPr lang="en-US" altLang="ja-JP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39752" y="2904033"/>
            <a:ext cx="3384376" cy="369331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/>
              <a:t>事案の調査及び早期対応</a:t>
            </a:r>
            <a:endParaRPr kumimoji="1" lang="en-US" altLang="ja-JP" b="1" u="sng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行為</a:t>
            </a:r>
            <a:r>
              <a:rPr lang="ja-JP" altLang="ja-JP" dirty="0"/>
              <a:t>の</a:t>
            </a:r>
            <a:r>
              <a:rPr lang="ja-JP" altLang="ja-JP" dirty="0" smtClean="0"/>
              <a:t>制止</a:t>
            </a:r>
            <a:r>
              <a:rPr lang="ja-JP" altLang="en-US" dirty="0" smtClean="0"/>
              <a:t>、</a:t>
            </a:r>
            <a:r>
              <a:rPr lang="ja-JP" altLang="ja-JP" dirty="0" smtClean="0"/>
              <a:t>安全確保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心</a:t>
            </a:r>
            <a:r>
              <a:rPr lang="ja-JP" altLang="ja-JP" dirty="0"/>
              <a:t>のケア及び学習</a:t>
            </a:r>
            <a:r>
              <a:rPr lang="ja-JP" altLang="ja-JP" dirty="0" smtClean="0"/>
              <a:t>支援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事案</a:t>
            </a:r>
            <a:r>
              <a:rPr lang="ja-JP" altLang="ja-JP" dirty="0"/>
              <a:t>の</a:t>
            </a:r>
            <a:r>
              <a:rPr lang="ja-JP" altLang="ja-JP" dirty="0" smtClean="0"/>
              <a:t>調査</a:t>
            </a:r>
            <a:r>
              <a:rPr lang="ja-JP" altLang="en-US" dirty="0" smtClean="0"/>
              <a:t>、</a:t>
            </a:r>
            <a:r>
              <a:rPr lang="ja-JP" altLang="ja-JP" dirty="0" smtClean="0"/>
              <a:t>判断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被害</a:t>
            </a:r>
            <a:r>
              <a:rPr lang="ja-JP" altLang="ja-JP" dirty="0"/>
              <a:t>児童生徒・保護者の要望</a:t>
            </a:r>
            <a:r>
              <a:rPr lang="ja-JP" altLang="ja-JP" dirty="0" smtClean="0"/>
              <a:t>・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意見の尊重</a:t>
            </a:r>
            <a:r>
              <a:rPr lang="ja-JP" altLang="en-US" dirty="0" smtClean="0"/>
              <a:t>、</a:t>
            </a:r>
            <a:r>
              <a:rPr lang="ja-JP" altLang="ja-JP" dirty="0" smtClean="0"/>
              <a:t>情報</a:t>
            </a:r>
            <a:r>
              <a:rPr lang="ja-JP" altLang="ja-JP" dirty="0"/>
              <a:t>開示と</a:t>
            </a:r>
            <a:r>
              <a:rPr lang="ja-JP" altLang="ja-JP" dirty="0" smtClean="0"/>
              <a:t>説明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犯罪</a:t>
            </a:r>
            <a:r>
              <a:rPr lang="ja-JP" altLang="ja-JP" dirty="0"/>
              <a:t>行為の警察への</a:t>
            </a:r>
            <a:r>
              <a:rPr lang="ja-JP" altLang="ja-JP" dirty="0" smtClean="0"/>
              <a:t>通報等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ルール</a:t>
            </a:r>
            <a:r>
              <a:rPr lang="ja-JP" altLang="ja-JP" dirty="0"/>
              <a:t>に基づく加害児童生徒</a:t>
            </a:r>
            <a:r>
              <a:rPr lang="ja-JP" altLang="ja-JP" dirty="0" smtClean="0"/>
              <a:t>へ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の</a:t>
            </a:r>
            <a:r>
              <a:rPr lang="ja-JP" altLang="ja-JP" dirty="0"/>
              <a:t>対応</a:t>
            </a:r>
            <a:r>
              <a:rPr lang="ja-JP" altLang="ja-JP" dirty="0" smtClean="0"/>
              <a:t>措置</a:t>
            </a:r>
            <a:r>
              <a:rPr lang="ja-JP" altLang="en-US" dirty="0" smtClean="0"/>
              <a:t>（含：</a:t>
            </a:r>
            <a:r>
              <a:rPr lang="ja-JP" altLang="ja-JP" dirty="0" smtClean="0"/>
              <a:t>出席停止</a:t>
            </a:r>
            <a:r>
              <a:rPr lang="ja-JP" altLang="en-US" dirty="0" smtClean="0"/>
              <a:t>及び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個別</a:t>
            </a:r>
            <a:r>
              <a:rPr lang="ja-JP" altLang="ja-JP" dirty="0"/>
              <a:t>指導</a:t>
            </a:r>
            <a:r>
              <a:rPr lang="ja-JP" altLang="ja-JP" dirty="0" smtClean="0"/>
              <a:t>教室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安心</a:t>
            </a:r>
            <a:r>
              <a:rPr lang="ja-JP" altLang="ja-JP" dirty="0"/>
              <a:t>できる学習環境の</a:t>
            </a:r>
            <a:r>
              <a:rPr lang="ja-JP" altLang="ja-JP" dirty="0" smtClean="0"/>
              <a:t>確保</a:t>
            </a:r>
            <a:r>
              <a:rPr lang="ja-JP" altLang="en-US" dirty="0" smtClean="0"/>
              <a:t>　等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加害児童生徒等の転校</a:t>
            </a:r>
            <a:r>
              <a:rPr lang="ja-JP" altLang="en-US" dirty="0" smtClean="0"/>
              <a:t>の意思</a:t>
            </a:r>
            <a:endParaRPr lang="en-US" altLang="ja-JP" dirty="0" smtClean="0"/>
          </a:p>
          <a:p>
            <a:r>
              <a:rPr lang="ja-JP" altLang="en-US" dirty="0" smtClean="0"/>
              <a:t>　確認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9552" y="2492896"/>
            <a:ext cx="6444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基本理念に基づく対処ルール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68144" y="2924944"/>
            <a:ext cx="2952328" cy="313932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u="sng" dirty="0" smtClean="0"/>
              <a:t>重大事態への対処</a:t>
            </a:r>
            <a:endParaRPr kumimoji="1" lang="en-US" altLang="ja-JP" b="1" u="sng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報告</a:t>
            </a:r>
            <a:r>
              <a:rPr lang="ja-JP" altLang="ja-JP" dirty="0"/>
              <a:t>・</a:t>
            </a:r>
            <a:r>
              <a:rPr lang="ja-JP" altLang="ja-JP" dirty="0" smtClean="0"/>
              <a:t>申立て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第三者</a:t>
            </a:r>
            <a:r>
              <a:rPr lang="ja-JP" altLang="ja-JP" dirty="0"/>
              <a:t>委員会に</a:t>
            </a:r>
            <a:r>
              <a:rPr lang="ja-JP" altLang="ja-JP" dirty="0" smtClean="0"/>
              <a:t>よる調査</a:t>
            </a:r>
            <a:endParaRPr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規則</a:t>
            </a:r>
            <a:r>
              <a:rPr lang="ja-JP" altLang="ja-JP" dirty="0"/>
              <a:t>の</a:t>
            </a:r>
            <a:r>
              <a:rPr lang="ja-JP" altLang="ja-JP" dirty="0" smtClean="0"/>
              <a:t>制定</a:t>
            </a:r>
            <a:r>
              <a:rPr lang="ja-JP" altLang="en-US" dirty="0" smtClean="0"/>
              <a:t>、</a:t>
            </a:r>
            <a:r>
              <a:rPr lang="ja-JP" altLang="ja-JP" dirty="0" smtClean="0"/>
              <a:t>委員</a:t>
            </a:r>
            <a:r>
              <a:rPr lang="ja-JP" altLang="ja-JP" dirty="0"/>
              <a:t>の人選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lang="ja-JP" altLang="ja-JP" dirty="0"/>
              <a:t>被害児童生徒の保護者の</a:t>
            </a:r>
            <a:r>
              <a:rPr lang="ja-JP" altLang="ja-JP" dirty="0" smtClean="0"/>
              <a:t>意向尊重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/>
              <a:t>調査への協力</a:t>
            </a:r>
            <a:r>
              <a:rPr lang="ja-JP" altLang="ja-JP" dirty="0" smtClean="0"/>
              <a:t>義務</a:t>
            </a:r>
            <a:endParaRPr lang="en-US" altLang="ja-JP" dirty="0" smtClean="0"/>
          </a:p>
          <a:p>
            <a:r>
              <a:rPr kumimoji="1" lang="ja-JP" altLang="en-US" dirty="0" smtClean="0"/>
              <a:t>・</a:t>
            </a:r>
            <a:r>
              <a:rPr lang="ja-JP" altLang="ja-JP" dirty="0"/>
              <a:t>被害児童生徒・保護者へ</a:t>
            </a:r>
            <a:r>
              <a:rPr lang="ja-JP" altLang="ja-JP" dirty="0" smtClean="0"/>
              <a:t>の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ja-JP" dirty="0" smtClean="0"/>
              <a:t>情報</a:t>
            </a:r>
            <a:r>
              <a:rPr lang="ja-JP" altLang="ja-JP" dirty="0"/>
              <a:t>提供</a:t>
            </a:r>
            <a:r>
              <a:rPr lang="ja-JP" altLang="ja-JP" dirty="0" smtClean="0"/>
              <a:t>・報告</a:t>
            </a:r>
            <a:endParaRPr lang="en-US" altLang="ja-JP" dirty="0" smtClean="0"/>
          </a:p>
          <a:p>
            <a:r>
              <a:rPr kumimoji="1" lang="ja-JP" altLang="en-US" dirty="0" smtClean="0"/>
              <a:t>・調査結果の報告・公表</a:t>
            </a:r>
            <a:endParaRPr kumimoji="1" lang="en-US" altLang="ja-JP" dirty="0" smtClean="0"/>
          </a:p>
          <a:p>
            <a:r>
              <a:rPr lang="ja-JP" altLang="en-US" dirty="0" smtClean="0"/>
              <a:t>・</a:t>
            </a:r>
            <a:r>
              <a:rPr lang="ja-JP" altLang="ja-JP" dirty="0" smtClean="0"/>
              <a:t>市長</a:t>
            </a:r>
            <a:r>
              <a:rPr lang="ja-JP" altLang="en-US" dirty="0" smtClean="0"/>
              <a:t>・</a:t>
            </a:r>
            <a:r>
              <a:rPr lang="ja-JP" altLang="ja-JP" dirty="0" smtClean="0"/>
              <a:t>教委による措置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07504" y="2546320"/>
            <a:ext cx="8927976" cy="41230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45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3778"/>
            <a:ext cx="7067128" cy="1301006"/>
          </a:xfrm>
          <a:ln>
            <a:noFill/>
            <a:prstDash val="sysDash"/>
          </a:ln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いじめ対策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4900" b="1" dirty="0" smtClean="0"/>
              <a:t>その他のポイント</a:t>
            </a:r>
            <a:endParaRPr kumimoji="1" lang="ja-JP" altLang="en-US" sz="49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904" cy="5112568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ja-JP" sz="900" b="1" u="sng" dirty="0" smtClean="0"/>
          </a:p>
          <a:p>
            <a:pPr marL="0" indent="0">
              <a:buNone/>
            </a:pPr>
            <a:r>
              <a:rPr lang="ja-JP" altLang="en-US" sz="3500" b="1" u="sng" dirty="0" smtClean="0"/>
              <a:t>○</a:t>
            </a:r>
            <a:r>
              <a:rPr lang="ja-JP" altLang="ja-JP" sz="3500" b="1" u="sng" dirty="0" smtClean="0"/>
              <a:t>いじめ</a:t>
            </a:r>
            <a:r>
              <a:rPr lang="ja-JP" altLang="ja-JP" sz="3500" b="1" u="sng" dirty="0"/>
              <a:t>の未然防止のための</a:t>
            </a:r>
            <a:r>
              <a:rPr lang="ja-JP" altLang="ja-JP" sz="3500" b="1" u="sng" dirty="0" smtClean="0"/>
              <a:t>方策</a:t>
            </a:r>
            <a:endParaRPr lang="en-US" altLang="ja-JP" sz="3500" b="1" u="sng" dirty="0" smtClean="0"/>
          </a:p>
          <a:p>
            <a:r>
              <a:rPr lang="ja-JP" altLang="ja-JP" dirty="0"/>
              <a:t>道徳教育におけるいじめ問題の</a:t>
            </a:r>
            <a:r>
              <a:rPr lang="ja-JP" altLang="ja-JP" dirty="0" smtClean="0"/>
              <a:t>取扱い</a:t>
            </a:r>
            <a:endParaRPr lang="en-US" altLang="ja-JP" dirty="0" smtClean="0"/>
          </a:p>
          <a:p>
            <a:r>
              <a:rPr lang="ja-JP" altLang="ja-JP" dirty="0"/>
              <a:t>教職員のいじめ問題への対応能力の</a:t>
            </a:r>
            <a:r>
              <a:rPr lang="ja-JP" altLang="ja-JP" dirty="0" smtClean="0"/>
              <a:t>向上</a:t>
            </a:r>
            <a:endParaRPr lang="en-US" altLang="ja-JP" dirty="0" smtClean="0"/>
          </a:p>
          <a:p>
            <a:r>
              <a:rPr lang="ja-JP" altLang="ja-JP" dirty="0"/>
              <a:t>学校外での幅広い人間関係の機会</a:t>
            </a:r>
            <a:r>
              <a:rPr lang="ja-JP" altLang="ja-JP" dirty="0" smtClean="0"/>
              <a:t>拡大</a:t>
            </a:r>
            <a:endParaRPr lang="en-US" altLang="ja-JP" dirty="0" smtClean="0"/>
          </a:p>
          <a:p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3500" b="1" u="sng" dirty="0" smtClean="0"/>
              <a:t>○</a:t>
            </a:r>
            <a:r>
              <a:rPr lang="ja-JP" altLang="ja-JP" sz="3500" b="1" u="sng" dirty="0" smtClean="0"/>
              <a:t>いじめ対策への組織的取組</a:t>
            </a:r>
            <a:endParaRPr lang="en-US" altLang="ja-JP" sz="3500" b="1" u="sng" dirty="0" smtClean="0"/>
          </a:p>
          <a:p>
            <a:r>
              <a:rPr lang="ja-JP" altLang="ja-JP" dirty="0" smtClean="0"/>
              <a:t>「</a:t>
            </a:r>
            <a:r>
              <a:rPr lang="ja-JP" altLang="ja-JP" dirty="0"/>
              <a:t>大阪市いじめ対策連絡協議会」の設置・</a:t>
            </a:r>
            <a:r>
              <a:rPr lang="ja-JP" altLang="ja-JP" dirty="0" smtClean="0"/>
              <a:t>運営</a:t>
            </a:r>
            <a:endParaRPr lang="en-US" altLang="ja-JP" dirty="0" smtClean="0"/>
          </a:p>
          <a:p>
            <a:r>
              <a:rPr lang="ja-JP" altLang="ja-JP" dirty="0"/>
              <a:t>保護者との連携の</a:t>
            </a:r>
            <a:r>
              <a:rPr lang="ja-JP" altLang="ja-JP" dirty="0" smtClean="0"/>
              <a:t>強化</a:t>
            </a:r>
            <a:endParaRPr lang="en-US" altLang="ja-JP" dirty="0" smtClean="0"/>
          </a:p>
          <a:p>
            <a:r>
              <a:rPr lang="ja-JP" altLang="ja-JP" dirty="0"/>
              <a:t>ネットいじめへの対応のための</a:t>
            </a:r>
            <a:r>
              <a:rPr lang="ja-JP" altLang="ja-JP" dirty="0" smtClean="0"/>
              <a:t>連携</a:t>
            </a:r>
            <a:endParaRPr lang="en-US" altLang="ja-JP" dirty="0" smtClean="0"/>
          </a:p>
          <a:p>
            <a:r>
              <a:rPr lang="ja-JP" altLang="ja-JP" dirty="0"/>
              <a:t>「学校いじめ防止基本方針」の</a:t>
            </a:r>
            <a:r>
              <a:rPr lang="ja-JP" altLang="ja-JP" dirty="0" smtClean="0"/>
              <a:t>策定</a:t>
            </a:r>
            <a:endParaRPr lang="en-US" altLang="ja-JP" dirty="0" smtClean="0"/>
          </a:p>
          <a:p>
            <a:r>
              <a:rPr lang="ja-JP" altLang="ja-JP" dirty="0"/>
              <a:t>学校におけるいじめ対策のための組織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763688" y="188640"/>
            <a:ext cx="4680520" cy="1296144"/>
          </a:xfrm>
          <a:prstGeom prst="roundRect">
            <a:avLst/>
          </a:prstGeom>
          <a:noFill/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82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画面に合わせる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​​テーマ</vt:lpstr>
      <vt:lpstr>いじめ対策基本方針の概要</vt:lpstr>
      <vt:lpstr>被害児童生徒・保護者の視点からの いじめへの対処：救済ルートの確保</vt:lpstr>
      <vt:lpstr>全ての被害児童生徒・保護者にとって公平・公正な いじめへの対処：ルールの明確化</vt:lpstr>
      <vt:lpstr>いじめ対策 その他のポイント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2021-01-13T03:17:02Z</dcterms:created>
  <dcterms:modified xsi:type="dcterms:W3CDTF">2021-01-13T03:17:06Z</dcterms:modified>
</cp:coreProperties>
</file>