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9205575" cy="12803188"/>
  <p:notesSz cx="6807200" cy="9939338"/>
  <p:defaultTextStyle>
    <a:defPPr>
      <a:defRPr lang="ja-JP"/>
    </a:defPPr>
    <a:lvl1pPr marL="0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14482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28965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43447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657929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572411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486894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01376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315858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2" userDrawn="1">
          <p15:clr>
            <a:srgbClr val="A4A3A4"/>
          </p15:clr>
        </p15:guide>
        <p15:guide id="2" pos="6117" userDrawn="1">
          <p15:clr>
            <a:srgbClr val="A4A3A4"/>
          </p15:clr>
        </p15:guide>
        <p15:guide id="3" orient="horz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4C6D8"/>
    <a:srgbClr val="FCFCFC"/>
    <a:srgbClr val="FAFAFA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6" autoAdjust="0"/>
    <p:restoredTop sz="94660"/>
  </p:normalViewPr>
  <p:slideViewPr>
    <p:cSldViewPr>
      <p:cViewPr varScale="1">
        <p:scale>
          <a:sx n="56" d="100"/>
          <a:sy n="56" d="100"/>
        </p:scale>
        <p:origin x="826" y="62"/>
      </p:cViewPr>
      <p:guideLst>
        <p:guide orient="horz" pos="7072"/>
        <p:guide pos="6117"/>
        <p:guide orient="horz"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678" cy="497461"/>
          </a:xfrm>
          <a:prstGeom prst="rect">
            <a:avLst/>
          </a:prstGeom>
        </p:spPr>
        <p:txBody>
          <a:bodyPr vert="horz" lIns="62980" tIns="31491" rIns="62980" bIns="31491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0" y="2"/>
            <a:ext cx="2950765" cy="497461"/>
          </a:xfrm>
          <a:prstGeom prst="rect">
            <a:avLst/>
          </a:prstGeom>
        </p:spPr>
        <p:txBody>
          <a:bodyPr vert="horz" lIns="62980" tIns="31491" rIns="62980" bIns="31491" rtlCol="0"/>
          <a:lstStyle>
            <a:lvl1pPr algn="r">
              <a:defRPr sz="800"/>
            </a:lvl1pPr>
          </a:lstStyle>
          <a:p>
            <a:fld id="{77391C8D-2ACD-4FBF-AA6B-FD51D87FE75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08013" y="744538"/>
            <a:ext cx="55911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0" tIns="31491" rIns="62980" bIns="314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8"/>
          </a:xfrm>
          <a:prstGeom prst="rect">
            <a:avLst/>
          </a:prstGeom>
        </p:spPr>
        <p:txBody>
          <a:bodyPr vert="horz" lIns="62980" tIns="31491" rIns="62980" bIns="314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80" tIns="31491" rIns="62980" bIns="31491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0" y="9440779"/>
            <a:ext cx="2950765" cy="496363"/>
          </a:xfrm>
          <a:prstGeom prst="rect">
            <a:avLst/>
          </a:prstGeom>
        </p:spPr>
        <p:txBody>
          <a:bodyPr vert="horz" lIns="62980" tIns="31491" rIns="62980" bIns="31491" rtlCol="0" anchor="b"/>
          <a:lstStyle>
            <a:lvl1pPr algn="r">
              <a:defRPr sz="800"/>
            </a:lvl1pPr>
          </a:lstStyle>
          <a:p>
            <a:fld id="{E9942AFD-17E4-4080-90A3-BF098760F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40418" y="3977289"/>
            <a:ext cx="16324739" cy="27443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80836" y="7255140"/>
            <a:ext cx="13443903" cy="32719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87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41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924042" y="512723"/>
            <a:ext cx="4321254" cy="10924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60279" y="512723"/>
            <a:ext cx="12643670" cy="10924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56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0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108" y="8227236"/>
            <a:ext cx="16324739" cy="2542855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7108" y="5426538"/>
            <a:ext cx="16324739" cy="2800697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82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965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3pPr>
            <a:lvl4pPr marL="274344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65792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457241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548689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640137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731585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93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60279" y="2987412"/>
            <a:ext cx="8482462" cy="8449512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762834" y="2987412"/>
            <a:ext cx="8482462" cy="8449512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8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0280" y="2865900"/>
            <a:ext cx="8485797" cy="1194371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4482" indent="0">
              <a:buNone/>
              <a:defRPr sz="4000" b="1"/>
            </a:lvl2pPr>
            <a:lvl3pPr marL="1828965" indent="0">
              <a:buNone/>
              <a:defRPr sz="3600" b="1"/>
            </a:lvl3pPr>
            <a:lvl4pPr marL="2743447" indent="0">
              <a:buNone/>
              <a:defRPr sz="3100" b="1"/>
            </a:lvl4pPr>
            <a:lvl5pPr marL="3657929" indent="0">
              <a:buNone/>
              <a:defRPr sz="3100" b="1"/>
            </a:lvl5pPr>
            <a:lvl6pPr marL="4572411" indent="0">
              <a:buNone/>
              <a:defRPr sz="3100" b="1"/>
            </a:lvl6pPr>
            <a:lvl7pPr marL="5486894" indent="0">
              <a:buNone/>
              <a:defRPr sz="3100" b="1"/>
            </a:lvl7pPr>
            <a:lvl8pPr marL="6401376" indent="0">
              <a:buNone/>
              <a:defRPr sz="3100" b="1"/>
            </a:lvl8pPr>
            <a:lvl9pPr marL="7315858" indent="0">
              <a:buNone/>
              <a:defRPr sz="3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0280" y="4060271"/>
            <a:ext cx="8485797" cy="7376652"/>
          </a:xfrm>
        </p:spPr>
        <p:txBody>
          <a:bodyPr/>
          <a:lstStyle>
            <a:lvl1pPr>
              <a:defRPr sz="4900"/>
            </a:lvl1pPr>
            <a:lvl2pPr>
              <a:defRPr sz="4000"/>
            </a:lvl2pPr>
            <a:lvl3pPr>
              <a:defRPr sz="36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56168" y="2865900"/>
            <a:ext cx="8489131" cy="1194371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4482" indent="0">
              <a:buNone/>
              <a:defRPr sz="4000" b="1"/>
            </a:lvl2pPr>
            <a:lvl3pPr marL="1828965" indent="0">
              <a:buNone/>
              <a:defRPr sz="3600" b="1"/>
            </a:lvl3pPr>
            <a:lvl4pPr marL="2743447" indent="0">
              <a:buNone/>
              <a:defRPr sz="3100" b="1"/>
            </a:lvl4pPr>
            <a:lvl5pPr marL="3657929" indent="0">
              <a:buNone/>
              <a:defRPr sz="3100" b="1"/>
            </a:lvl5pPr>
            <a:lvl6pPr marL="4572411" indent="0">
              <a:buNone/>
              <a:defRPr sz="3100" b="1"/>
            </a:lvl6pPr>
            <a:lvl7pPr marL="5486894" indent="0">
              <a:buNone/>
              <a:defRPr sz="3100" b="1"/>
            </a:lvl7pPr>
            <a:lvl8pPr marL="6401376" indent="0">
              <a:buNone/>
              <a:defRPr sz="3100" b="1"/>
            </a:lvl8pPr>
            <a:lvl9pPr marL="7315858" indent="0">
              <a:buNone/>
              <a:defRPr sz="3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756168" y="4060271"/>
            <a:ext cx="8489131" cy="7376652"/>
          </a:xfrm>
        </p:spPr>
        <p:txBody>
          <a:bodyPr/>
          <a:lstStyle>
            <a:lvl1pPr>
              <a:defRPr sz="4900"/>
            </a:lvl1pPr>
            <a:lvl2pPr>
              <a:defRPr sz="4000"/>
            </a:lvl2pPr>
            <a:lvl3pPr>
              <a:defRPr sz="36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27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35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41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0280" y="509757"/>
            <a:ext cx="6318502" cy="2169429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08846" y="509758"/>
            <a:ext cx="10736450" cy="1092716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9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60280" y="2679187"/>
            <a:ext cx="6318502" cy="8757737"/>
          </a:xfrm>
        </p:spPr>
        <p:txBody>
          <a:bodyPr/>
          <a:lstStyle>
            <a:lvl1pPr marL="0" indent="0">
              <a:buNone/>
              <a:defRPr sz="2900"/>
            </a:lvl1pPr>
            <a:lvl2pPr marL="914482" indent="0">
              <a:buNone/>
              <a:defRPr sz="2400"/>
            </a:lvl2pPr>
            <a:lvl3pPr marL="1828965" indent="0">
              <a:buNone/>
              <a:defRPr sz="2000"/>
            </a:lvl3pPr>
            <a:lvl4pPr marL="2743447" indent="0">
              <a:buNone/>
              <a:defRPr sz="1900"/>
            </a:lvl4pPr>
            <a:lvl5pPr marL="3657929" indent="0">
              <a:buNone/>
              <a:defRPr sz="1900"/>
            </a:lvl5pPr>
            <a:lvl6pPr marL="4572411" indent="0">
              <a:buNone/>
              <a:defRPr sz="1900"/>
            </a:lvl6pPr>
            <a:lvl7pPr marL="5486894" indent="0">
              <a:buNone/>
              <a:defRPr sz="1900"/>
            </a:lvl7pPr>
            <a:lvl8pPr marL="6401376" indent="0">
              <a:buNone/>
              <a:defRPr sz="1900"/>
            </a:lvl8pPr>
            <a:lvl9pPr marL="7315858" indent="0">
              <a:buNone/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06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64427" y="8962232"/>
            <a:ext cx="11523345" cy="105804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764427" y="1143988"/>
            <a:ext cx="11523345" cy="7681913"/>
          </a:xfrm>
        </p:spPr>
        <p:txBody>
          <a:bodyPr/>
          <a:lstStyle>
            <a:lvl1pPr marL="0" indent="0">
              <a:buNone/>
              <a:defRPr sz="6400"/>
            </a:lvl1pPr>
            <a:lvl2pPr marL="914482" indent="0">
              <a:buNone/>
              <a:defRPr sz="5600"/>
            </a:lvl2pPr>
            <a:lvl3pPr marL="1828965" indent="0">
              <a:buNone/>
              <a:defRPr sz="4900"/>
            </a:lvl3pPr>
            <a:lvl4pPr marL="2743447" indent="0">
              <a:buNone/>
              <a:defRPr sz="4000"/>
            </a:lvl4pPr>
            <a:lvl5pPr marL="3657929" indent="0">
              <a:buNone/>
              <a:defRPr sz="4000"/>
            </a:lvl5pPr>
            <a:lvl6pPr marL="4572411" indent="0">
              <a:buNone/>
              <a:defRPr sz="4000"/>
            </a:lvl6pPr>
            <a:lvl7pPr marL="5486894" indent="0">
              <a:buNone/>
              <a:defRPr sz="4000"/>
            </a:lvl7pPr>
            <a:lvl8pPr marL="6401376" indent="0">
              <a:buNone/>
              <a:defRPr sz="4000"/>
            </a:lvl8pPr>
            <a:lvl9pPr marL="7315858" indent="0">
              <a:buNone/>
              <a:defRPr sz="4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64427" y="10020274"/>
            <a:ext cx="11523345" cy="1502596"/>
          </a:xfrm>
        </p:spPr>
        <p:txBody>
          <a:bodyPr/>
          <a:lstStyle>
            <a:lvl1pPr marL="0" indent="0">
              <a:buNone/>
              <a:defRPr sz="2900"/>
            </a:lvl1pPr>
            <a:lvl2pPr marL="914482" indent="0">
              <a:buNone/>
              <a:defRPr sz="2400"/>
            </a:lvl2pPr>
            <a:lvl3pPr marL="1828965" indent="0">
              <a:buNone/>
              <a:defRPr sz="2000"/>
            </a:lvl3pPr>
            <a:lvl4pPr marL="2743447" indent="0">
              <a:buNone/>
              <a:defRPr sz="1900"/>
            </a:lvl4pPr>
            <a:lvl5pPr marL="3657929" indent="0">
              <a:buNone/>
              <a:defRPr sz="1900"/>
            </a:lvl5pPr>
            <a:lvl6pPr marL="4572411" indent="0">
              <a:buNone/>
              <a:defRPr sz="1900"/>
            </a:lvl6pPr>
            <a:lvl7pPr marL="5486894" indent="0">
              <a:buNone/>
              <a:defRPr sz="1900"/>
            </a:lvl7pPr>
            <a:lvl8pPr marL="6401376" indent="0">
              <a:buNone/>
              <a:defRPr sz="1900"/>
            </a:lvl8pPr>
            <a:lvl9pPr marL="7315858" indent="0">
              <a:buNone/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05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60279" y="512721"/>
            <a:ext cx="17285018" cy="2133865"/>
          </a:xfrm>
          <a:prstGeom prst="rect">
            <a:avLst/>
          </a:prstGeom>
        </p:spPr>
        <p:txBody>
          <a:bodyPr vert="horz" lIns="182896" tIns="91448" rIns="182896" bIns="9144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0279" y="2987412"/>
            <a:ext cx="17285018" cy="8449512"/>
          </a:xfrm>
          <a:prstGeom prst="rect">
            <a:avLst/>
          </a:prstGeom>
        </p:spPr>
        <p:txBody>
          <a:bodyPr vert="horz" lIns="182896" tIns="91448" rIns="182896" bIns="9144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60279" y="11866661"/>
            <a:ext cx="4481301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4C5A-1A4A-4BB4-ADA1-6E9C1A87592F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61905" y="11866661"/>
            <a:ext cx="6081765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3763995" y="11866661"/>
            <a:ext cx="4481301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58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965" rtl="0" eaLnBrk="1" latinLnBrk="0" hangingPunct="1">
        <a:spcBef>
          <a:spcPct val="0"/>
        </a:spcBef>
        <a:buNone/>
        <a:defRPr kumimoji="1"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62" indent="-685862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6034" indent="-571551" algn="l" defTabSz="18289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206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688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170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653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135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617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100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82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965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447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29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411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894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376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858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403C7FC-2C7B-0F16-1D55-C4FF79FE6455}"/>
              </a:ext>
            </a:extLst>
          </p:cNvPr>
          <p:cNvSpPr/>
          <p:nvPr/>
        </p:nvSpPr>
        <p:spPr>
          <a:xfrm>
            <a:off x="9254911" y="2409784"/>
            <a:ext cx="6396548" cy="14964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6358F0-59BE-65E0-B184-88C6770C3488}"/>
              </a:ext>
            </a:extLst>
          </p:cNvPr>
          <p:cNvSpPr txBox="1"/>
          <p:nvPr/>
        </p:nvSpPr>
        <p:spPr>
          <a:xfrm>
            <a:off x="0" y="4089"/>
            <a:ext cx="19205575" cy="624358"/>
          </a:xfrm>
          <a:prstGeom prst="rect">
            <a:avLst/>
          </a:prstGeom>
          <a:noFill/>
        </p:spPr>
        <p:txBody>
          <a:bodyPr wrap="square" lIns="130640" tIns="65320" rIns="130640" bIns="65320" rtlCol="0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3】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総務事務システム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概要図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9EA25E2-3F93-FAC2-6E80-E964982BE541}"/>
              </a:ext>
            </a:extLst>
          </p:cNvPr>
          <p:cNvSpPr/>
          <p:nvPr/>
        </p:nvSpPr>
        <p:spPr>
          <a:xfrm>
            <a:off x="1887539" y="641056"/>
            <a:ext cx="13903998" cy="11737201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90000" rtlCol="0" anchor="t" anchorCtr="0"/>
          <a:lstStyle/>
          <a:p>
            <a:endParaRPr kumimoji="1" lang="ja-JP" altLang="en-US" sz="2800" dirty="0">
              <a:solidFill>
                <a:schemeClr val="accent3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左右矢印 266">
            <a:extLst>
              <a:ext uri="{FF2B5EF4-FFF2-40B4-BE49-F238E27FC236}">
                <a16:creationId xmlns:a16="http://schemas.microsoft.com/office/drawing/2014/main" id="{DCE16D71-092E-B1F9-A5C3-B0EC6310F976}"/>
              </a:ext>
            </a:extLst>
          </p:cNvPr>
          <p:cNvSpPr/>
          <p:nvPr/>
        </p:nvSpPr>
        <p:spPr>
          <a:xfrm>
            <a:off x="13899" y="12493388"/>
            <a:ext cx="522107" cy="262227"/>
          </a:xfrm>
          <a:prstGeom prst="leftRightArrow">
            <a:avLst>
              <a:gd name="adj1" fmla="val 50000"/>
              <a:gd name="adj2" fmla="val 40781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角丸四角形 267">
            <a:extLst>
              <a:ext uri="{FF2B5EF4-FFF2-40B4-BE49-F238E27FC236}">
                <a16:creationId xmlns:a16="http://schemas.microsoft.com/office/drawing/2014/main" id="{70512524-9B39-AF7C-9BC7-962DC4984DEB}"/>
              </a:ext>
            </a:extLst>
          </p:cNvPr>
          <p:cNvSpPr/>
          <p:nvPr/>
        </p:nvSpPr>
        <p:spPr>
          <a:xfrm>
            <a:off x="499998" y="12464992"/>
            <a:ext cx="6579144" cy="345314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：サブシステム間で連携するデータ。詳細は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サブシステム間連携一覧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に記載。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4BBF9BE-2BE6-D76E-BAA6-9F1B9D7FD454}"/>
              </a:ext>
            </a:extLst>
          </p:cNvPr>
          <p:cNvSpPr/>
          <p:nvPr/>
        </p:nvSpPr>
        <p:spPr>
          <a:xfrm>
            <a:off x="3261910" y="731005"/>
            <a:ext cx="12389548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総務事務ポータル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A61EA5-6C37-0F5D-6B10-3AC6A750A0E8}"/>
              </a:ext>
            </a:extLst>
          </p:cNvPr>
          <p:cNvSpPr/>
          <p:nvPr/>
        </p:nvSpPr>
        <p:spPr>
          <a:xfrm>
            <a:off x="16036937" y="641056"/>
            <a:ext cx="3168638" cy="117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8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データ連携先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5A675A-5DD6-AA47-26FE-CE00937384FA}"/>
              </a:ext>
            </a:extLst>
          </p:cNvPr>
          <p:cNvSpPr/>
          <p:nvPr/>
        </p:nvSpPr>
        <p:spPr>
          <a:xfrm>
            <a:off x="3261911" y="1095773"/>
            <a:ext cx="12389548" cy="8640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FC888AD-D0DA-7B42-D2CD-3B39A0773BD4}"/>
              </a:ext>
            </a:extLst>
          </p:cNvPr>
          <p:cNvSpPr/>
          <p:nvPr/>
        </p:nvSpPr>
        <p:spPr>
          <a:xfrm>
            <a:off x="3261910" y="1086972"/>
            <a:ext cx="6194775" cy="333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総務事務ポータル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E4C3D70-4969-1222-B32B-0F93971F14E3}"/>
              </a:ext>
            </a:extLst>
          </p:cNvPr>
          <p:cNvCxnSpPr>
            <a:cxnSpLocks/>
          </p:cNvCxnSpPr>
          <p:nvPr/>
        </p:nvCxnSpPr>
        <p:spPr>
          <a:xfrm>
            <a:off x="9456685" y="1095773"/>
            <a:ext cx="0" cy="86409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7307EAA-D7CC-DCF7-48C6-DCE718DF9336}"/>
              </a:ext>
            </a:extLst>
          </p:cNvPr>
          <p:cNvSpPr/>
          <p:nvPr/>
        </p:nvSpPr>
        <p:spPr>
          <a:xfrm>
            <a:off x="9456685" y="1095773"/>
            <a:ext cx="6194773" cy="333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電子決裁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F1BF49E-FC77-E843-3315-B1C0D3A158E5}"/>
              </a:ext>
            </a:extLst>
          </p:cNvPr>
          <p:cNvSpPr/>
          <p:nvPr/>
        </p:nvSpPr>
        <p:spPr>
          <a:xfrm>
            <a:off x="3261910" y="2045016"/>
            <a:ext cx="5927630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庶務事務申請システム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B02C8F8-DAB8-B4F6-38FD-B0C49A807C23}"/>
              </a:ext>
            </a:extLst>
          </p:cNvPr>
          <p:cNvGrpSpPr/>
          <p:nvPr/>
        </p:nvGrpSpPr>
        <p:grpSpPr>
          <a:xfrm>
            <a:off x="10520510" y="1417679"/>
            <a:ext cx="4067122" cy="433158"/>
            <a:chOff x="4424613" y="4348208"/>
            <a:chExt cx="4067122" cy="433158"/>
          </a:xfrm>
        </p:grpSpPr>
        <p:sp>
          <p:nvSpPr>
            <p:cNvPr id="22" name="角丸四角形 299">
              <a:extLst>
                <a:ext uri="{FF2B5EF4-FFF2-40B4-BE49-F238E27FC236}">
                  <a16:creationId xmlns:a16="http://schemas.microsoft.com/office/drawing/2014/main" id="{AC43831A-4F05-A09B-A6CD-1C459C7879FC}"/>
                </a:ext>
              </a:extLst>
            </p:cNvPr>
            <p:cNvSpPr/>
            <p:nvPr/>
          </p:nvSpPr>
          <p:spPr>
            <a:xfrm>
              <a:off x="5479751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既決系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角丸四角形 304">
              <a:extLst>
                <a:ext uri="{FF2B5EF4-FFF2-40B4-BE49-F238E27FC236}">
                  <a16:creationId xmlns:a16="http://schemas.microsoft.com/office/drawing/2014/main" id="{A37A6BDC-C26C-1F8C-12B0-8DAFDF085C43}"/>
                </a:ext>
              </a:extLst>
            </p:cNvPr>
            <p:cNvSpPr/>
            <p:nvPr/>
          </p:nvSpPr>
          <p:spPr>
            <a:xfrm>
              <a:off x="4424613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承認ルート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設定機能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角丸四角形 314">
              <a:extLst>
                <a:ext uri="{FF2B5EF4-FFF2-40B4-BE49-F238E27FC236}">
                  <a16:creationId xmlns:a16="http://schemas.microsoft.com/office/drawing/2014/main" id="{93326D79-1E44-1B94-C3FC-2235BD302EBA}"/>
                </a:ext>
              </a:extLst>
            </p:cNvPr>
            <p:cNvSpPr/>
            <p:nvPr/>
          </p:nvSpPr>
          <p:spPr>
            <a:xfrm>
              <a:off x="7590027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案件検索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角丸四角形 315">
              <a:extLst>
                <a:ext uri="{FF2B5EF4-FFF2-40B4-BE49-F238E27FC236}">
                  <a16:creationId xmlns:a16="http://schemas.microsoft.com/office/drawing/2014/main" id="{49EEF783-24B1-EBF6-B0E7-6F8B6A625D90}"/>
                </a:ext>
              </a:extLst>
            </p:cNvPr>
            <p:cNvSpPr/>
            <p:nvPr/>
          </p:nvSpPr>
          <p:spPr>
            <a:xfrm>
              <a:off x="6534889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未決系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CF33D9F-8B30-FC4D-9EF2-09272B1D9F0F}"/>
              </a:ext>
            </a:extLst>
          </p:cNvPr>
          <p:cNvSpPr/>
          <p:nvPr/>
        </p:nvSpPr>
        <p:spPr>
          <a:xfrm>
            <a:off x="3261910" y="2399388"/>
            <a:ext cx="5927630" cy="37009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01F6A4A-9BBB-72BD-CC80-91B2516B3994}"/>
              </a:ext>
            </a:extLst>
          </p:cNvPr>
          <p:cNvGrpSpPr/>
          <p:nvPr/>
        </p:nvGrpSpPr>
        <p:grpSpPr>
          <a:xfrm>
            <a:off x="3330478" y="2764156"/>
            <a:ext cx="3724371" cy="3262769"/>
            <a:chOff x="4190187" y="6326992"/>
            <a:chExt cx="3724371" cy="3262769"/>
          </a:xfrm>
        </p:grpSpPr>
        <p:sp>
          <p:nvSpPr>
            <p:cNvPr id="28" name="角丸四角形 281">
              <a:extLst>
                <a:ext uri="{FF2B5EF4-FFF2-40B4-BE49-F238E27FC236}">
                  <a16:creationId xmlns:a16="http://schemas.microsoft.com/office/drawing/2014/main" id="{F9BFD827-246D-9D87-E42F-32631D0B36BE}"/>
                </a:ext>
              </a:extLst>
            </p:cNvPr>
            <p:cNvSpPr/>
            <p:nvPr/>
          </p:nvSpPr>
          <p:spPr>
            <a:xfrm>
              <a:off x="5136136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給与に関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する申出書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角丸四角形 284">
              <a:extLst>
                <a:ext uri="{FF2B5EF4-FFF2-40B4-BE49-F238E27FC236}">
                  <a16:creationId xmlns:a16="http://schemas.microsoft.com/office/drawing/2014/main" id="{7CD1DB06-C986-FAB4-8C46-960DBAC21F1A}"/>
                </a:ext>
              </a:extLst>
            </p:cNvPr>
            <p:cNvSpPr/>
            <p:nvPr/>
          </p:nvSpPr>
          <p:spPr>
            <a:xfrm>
              <a:off x="4197779" y="632815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児童手当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角丸四角形 290">
              <a:extLst>
                <a:ext uri="{FF2B5EF4-FFF2-40B4-BE49-F238E27FC236}">
                  <a16:creationId xmlns:a16="http://schemas.microsoft.com/office/drawing/2014/main" id="{1100347A-69AA-99ED-EA0A-31186FDD81F4}"/>
                </a:ext>
              </a:extLst>
            </p:cNvPr>
            <p:cNvSpPr/>
            <p:nvPr/>
          </p:nvSpPr>
          <p:spPr>
            <a:xfrm>
              <a:off x="7012850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共済組合員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資格証明書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交付申請機能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角丸四角形 297">
              <a:extLst>
                <a:ext uri="{FF2B5EF4-FFF2-40B4-BE49-F238E27FC236}">
                  <a16:creationId xmlns:a16="http://schemas.microsoft.com/office/drawing/2014/main" id="{7762DC90-E7C0-E404-373F-214BABEE7D77}"/>
                </a:ext>
              </a:extLst>
            </p:cNvPr>
            <p:cNvSpPr/>
            <p:nvPr/>
          </p:nvSpPr>
          <p:spPr>
            <a:xfrm>
              <a:off x="6074493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休暇・欠勤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6" name="角丸四角形 318">
              <a:extLst>
                <a:ext uri="{FF2B5EF4-FFF2-40B4-BE49-F238E27FC236}">
                  <a16:creationId xmlns:a16="http://schemas.microsoft.com/office/drawing/2014/main" id="{DEEE7A99-3BD4-F8D3-7B3D-0D4DB9DE66AA}"/>
                </a:ext>
              </a:extLst>
            </p:cNvPr>
            <p:cNvSpPr/>
            <p:nvPr/>
          </p:nvSpPr>
          <p:spPr>
            <a:xfrm>
              <a:off x="5134947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各種証明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角丸四角形 319">
              <a:extLst>
                <a:ext uri="{FF2B5EF4-FFF2-40B4-BE49-F238E27FC236}">
                  <a16:creationId xmlns:a16="http://schemas.microsoft.com/office/drawing/2014/main" id="{1B85C8E3-4ABE-9A98-8CB2-0FEABE3BA6CA}"/>
                </a:ext>
              </a:extLst>
            </p:cNvPr>
            <p:cNvSpPr/>
            <p:nvPr/>
          </p:nvSpPr>
          <p:spPr>
            <a:xfrm>
              <a:off x="4196590" y="679931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通勤手当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角丸四角形 346">
              <a:extLst>
                <a:ext uri="{FF2B5EF4-FFF2-40B4-BE49-F238E27FC236}">
                  <a16:creationId xmlns:a16="http://schemas.microsoft.com/office/drawing/2014/main" id="{7D719B74-C8D3-73A0-11DA-F1E1CE8AFBB9}"/>
                </a:ext>
              </a:extLst>
            </p:cNvPr>
            <p:cNvSpPr/>
            <p:nvPr/>
          </p:nvSpPr>
          <p:spPr>
            <a:xfrm>
              <a:off x="7011661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汎用申請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9" name="角丸四角形 347">
              <a:extLst>
                <a:ext uri="{FF2B5EF4-FFF2-40B4-BE49-F238E27FC236}">
                  <a16:creationId xmlns:a16="http://schemas.microsoft.com/office/drawing/2014/main" id="{6C3A05A4-CD32-A9CF-C94E-D8948076DC63}"/>
                </a:ext>
              </a:extLst>
            </p:cNvPr>
            <p:cNvSpPr/>
            <p:nvPr/>
          </p:nvSpPr>
          <p:spPr>
            <a:xfrm>
              <a:off x="6073304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超過勤務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0" name="角丸四角形 348">
              <a:extLst>
                <a:ext uri="{FF2B5EF4-FFF2-40B4-BE49-F238E27FC236}">
                  <a16:creationId xmlns:a16="http://schemas.microsoft.com/office/drawing/2014/main" id="{3B052678-F240-853A-DEBF-604A9EC2DC63}"/>
                </a:ext>
              </a:extLst>
            </p:cNvPr>
            <p:cNvSpPr/>
            <p:nvPr/>
          </p:nvSpPr>
          <p:spPr>
            <a:xfrm>
              <a:off x="5134289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住民税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1" name="角丸四角形 349">
              <a:extLst>
                <a:ext uri="{FF2B5EF4-FFF2-40B4-BE49-F238E27FC236}">
                  <a16:creationId xmlns:a16="http://schemas.microsoft.com/office/drawing/2014/main" id="{EBAA801D-2F2A-E863-CBF3-DAC011D019D7}"/>
                </a:ext>
              </a:extLst>
            </p:cNvPr>
            <p:cNvSpPr/>
            <p:nvPr/>
          </p:nvSpPr>
          <p:spPr>
            <a:xfrm>
              <a:off x="4195932" y="726932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扶養手当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2" name="角丸四角形 351">
              <a:extLst>
                <a:ext uri="{FF2B5EF4-FFF2-40B4-BE49-F238E27FC236}">
                  <a16:creationId xmlns:a16="http://schemas.microsoft.com/office/drawing/2014/main" id="{FC3AFEA3-8382-49EA-D45A-0FDE93699BEB}"/>
                </a:ext>
              </a:extLst>
            </p:cNvPr>
            <p:cNvSpPr/>
            <p:nvPr/>
          </p:nvSpPr>
          <p:spPr>
            <a:xfrm>
              <a:off x="7011003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共通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角丸四角形 358">
              <a:extLst>
                <a:ext uri="{FF2B5EF4-FFF2-40B4-BE49-F238E27FC236}">
                  <a16:creationId xmlns:a16="http://schemas.microsoft.com/office/drawing/2014/main" id="{568FF7E8-7627-CDF0-B4D7-168736F8275B}"/>
                </a:ext>
              </a:extLst>
            </p:cNvPr>
            <p:cNvSpPr/>
            <p:nvPr/>
          </p:nvSpPr>
          <p:spPr>
            <a:xfrm>
              <a:off x="6072646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4" name="角丸四角形 359">
              <a:extLst>
                <a:ext uri="{FF2B5EF4-FFF2-40B4-BE49-F238E27FC236}">
                  <a16:creationId xmlns:a16="http://schemas.microsoft.com/office/drawing/2014/main" id="{A4403DEF-2313-58AD-D1C2-0C8C1747F354}"/>
                </a:ext>
              </a:extLst>
            </p:cNvPr>
            <p:cNvSpPr/>
            <p:nvPr/>
          </p:nvSpPr>
          <p:spPr>
            <a:xfrm>
              <a:off x="5133100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退職手当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5" name="角丸四角形 360">
              <a:extLst>
                <a:ext uri="{FF2B5EF4-FFF2-40B4-BE49-F238E27FC236}">
                  <a16:creationId xmlns:a16="http://schemas.microsoft.com/office/drawing/2014/main" id="{D9F94F69-B3EB-503A-8F6B-66E5A268C7B7}"/>
                </a:ext>
              </a:extLst>
            </p:cNvPr>
            <p:cNvSpPr/>
            <p:nvPr/>
          </p:nvSpPr>
          <p:spPr>
            <a:xfrm>
              <a:off x="4194743" y="774049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住居手当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6" name="角丸四角形 361">
              <a:extLst>
                <a:ext uri="{FF2B5EF4-FFF2-40B4-BE49-F238E27FC236}">
                  <a16:creationId xmlns:a16="http://schemas.microsoft.com/office/drawing/2014/main" id="{2D054ADA-2072-D23F-AB12-388FC195801E}"/>
                </a:ext>
              </a:extLst>
            </p:cNvPr>
            <p:cNvSpPr/>
            <p:nvPr/>
          </p:nvSpPr>
          <p:spPr>
            <a:xfrm>
              <a:off x="7009814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職員申請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管理者機能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7" name="角丸四角形 362">
              <a:extLst>
                <a:ext uri="{FF2B5EF4-FFF2-40B4-BE49-F238E27FC236}">
                  <a16:creationId xmlns:a16="http://schemas.microsoft.com/office/drawing/2014/main" id="{051B54BC-6403-938F-27B1-0DED427795E8}"/>
                </a:ext>
              </a:extLst>
            </p:cNvPr>
            <p:cNvSpPr/>
            <p:nvPr/>
          </p:nvSpPr>
          <p:spPr>
            <a:xfrm>
              <a:off x="6071457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出張・その他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8" name="角丸四角形 363">
              <a:extLst>
                <a:ext uri="{FF2B5EF4-FFF2-40B4-BE49-F238E27FC236}">
                  <a16:creationId xmlns:a16="http://schemas.microsoft.com/office/drawing/2014/main" id="{752D2FA8-79D3-023B-6BF5-79D0A6AD1542}"/>
                </a:ext>
              </a:extLst>
            </p:cNvPr>
            <p:cNvSpPr/>
            <p:nvPr/>
          </p:nvSpPr>
          <p:spPr>
            <a:xfrm>
              <a:off x="5133100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臨時職員各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種申請機能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9" name="角丸四角形 364">
              <a:extLst>
                <a:ext uri="{FF2B5EF4-FFF2-40B4-BE49-F238E27FC236}">
                  <a16:creationId xmlns:a16="http://schemas.microsoft.com/office/drawing/2014/main" id="{9513891C-06B8-0E1C-E0BB-691E0AF250C6}"/>
                </a:ext>
              </a:extLst>
            </p:cNvPr>
            <p:cNvSpPr/>
            <p:nvPr/>
          </p:nvSpPr>
          <p:spPr>
            <a:xfrm>
              <a:off x="4194743" y="820934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単身赴任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0" name="角丸四角形 365">
              <a:extLst>
                <a:ext uri="{FF2B5EF4-FFF2-40B4-BE49-F238E27FC236}">
                  <a16:creationId xmlns:a16="http://schemas.microsoft.com/office/drawing/2014/main" id="{D5555DC7-64B2-59D7-40DA-C9472F04DCE4}"/>
                </a:ext>
              </a:extLst>
            </p:cNvPr>
            <p:cNvSpPr/>
            <p:nvPr/>
          </p:nvSpPr>
          <p:spPr>
            <a:xfrm>
              <a:off x="7009814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給与改定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角丸四角形 366">
              <a:extLst>
                <a:ext uri="{FF2B5EF4-FFF2-40B4-BE49-F238E27FC236}">
                  <a16:creationId xmlns:a16="http://schemas.microsoft.com/office/drawing/2014/main" id="{8E067906-2B01-4C43-6903-BAA014F04833}"/>
                </a:ext>
              </a:extLst>
            </p:cNvPr>
            <p:cNvSpPr/>
            <p:nvPr/>
          </p:nvSpPr>
          <p:spPr>
            <a:xfrm>
              <a:off x="6071457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申請メニュー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2" name="角丸四角形 367">
              <a:extLst>
                <a:ext uri="{FF2B5EF4-FFF2-40B4-BE49-F238E27FC236}">
                  <a16:creationId xmlns:a16="http://schemas.microsoft.com/office/drawing/2014/main" id="{6CB8C6D9-9269-0126-8FD5-D12823339FFA}"/>
                </a:ext>
              </a:extLst>
            </p:cNvPr>
            <p:cNvSpPr/>
            <p:nvPr/>
          </p:nvSpPr>
          <p:spPr>
            <a:xfrm>
              <a:off x="5131911" y="867935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標準報酬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改定に関する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申出書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3" name="角丸四角形 375">
              <a:extLst>
                <a:ext uri="{FF2B5EF4-FFF2-40B4-BE49-F238E27FC236}">
                  <a16:creationId xmlns:a16="http://schemas.microsoft.com/office/drawing/2014/main" id="{E22875AA-B829-056E-9809-B59B02425246}"/>
                </a:ext>
              </a:extLst>
            </p:cNvPr>
            <p:cNvSpPr/>
            <p:nvPr/>
          </p:nvSpPr>
          <p:spPr>
            <a:xfrm>
              <a:off x="4193554" y="868051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年末調整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4" name="角丸四角形 389">
              <a:extLst>
                <a:ext uri="{FF2B5EF4-FFF2-40B4-BE49-F238E27FC236}">
                  <a16:creationId xmlns:a16="http://schemas.microsoft.com/office/drawing/2014/main" id="{D4FA2C28-6A01-BC7C-F926-0485631E1027}"/>
                </a:ext>
              </a:extLst>
            </p:cNvPr>
            <p:cNvSpPr/>
            <p:nvPr/>
          </p:nvSpPr>
          <p:spPr>
            <a:xfrm>
              <a:off x="6070268" y="867935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申請入力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5" name="角丸四角形 402">
              <a:extLst>
                <a:ext uri="{FF2B5EF4-FFF2-40B4-BE49-F238E27FC236}">
                  <a16:creationId xmlns:a16="http://schemas.microsoft.com/office/drawing/2014/main" id="{3BCCAF57-1C45-8729-2DB4-0D1A197EFE6F}"/>
                </a:ext>
              </a:extLst>
            </p:cNvPr>
            <p:cNvSpPr/>
            <p:nvPr/>
          </p:nvSpPr>
          <p:spPr>
            <a:xfrm>
              <a:off x="5128544" y="915660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出退勤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6" name="角丸四角形 403">
              <a:extLst>
                <a:ext uri="{FF2B5EF4-FFF2-40B4-BE49-F238E27FC236}">
                  <a16:creationId xmlns:a16="http://schemas.microsoft.com/office/drawing/2014/main" id="{5CADA6E1-B7CD-7352-546B-4C9B0CC35904}"/>
                </a:ext>
              </a:extLst>
            </p:cNvPr>
            <p:cNvSpPr/>
            <p:nvPr/>
          </p:nvSpPr>
          <p:spPr>
            <a:xfrm>
              <a:off x="4190187" y="9157761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給与振込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口座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7" name="角丸四角形 405">
              <a:extLst>
                <a:ext uri="{FF2B5EF4-FFF2-40B4-BE49-F238E27FC236}">
                  <a16:creationId xmlns:a16="http://schemas.microsoft.com/office/drawing/2014/main" id="{503FF543-B36E-1F26-7485-52432E70BDD3}"/>
                </a:ext>
              </a:extLst>
            </p:cNvPr>
            <p:cNvSpPr/>
            <p:nvPr/>
          </p:nvSpPr>
          <p:spPr>
            <a:xfrm>
              <a:off x="6066901" y="915660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申請出力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F2742C43-6CAB-2E7E-A771-15FAE93E5BA4}"/>
              </a:ext>
            </a:extLst>
          </p:cNvPr>
          <p:cNvCxnSpPr>
            <a:cxnSpLocks/>
          </p:cNvCxnSpPr>
          <p:nvPr/>
        </p:nvCxnSpPr>
        <p:spPr>
          <a:xfrm>
            <a:off x="7173316" y="2399388"/>
            <a:ext cx="0" cy="370094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A08632C7-2F9F-63B3-E025-7E648E801EC8}"/>
              </a:ext>
            </a:extLst>
          </p:cNvPr>
          <p:cNvGrpSpPr/>
          <p:nvPr/>
        </p:nvGrpSpPr>
        <p:grpSpPr>
          <a:xfrm>
            <a:off x="4325737" y="1415830"/>
            <a:ext cx="4067122" cy="433158"/>
            <a:chOff x="4424613" y="4348208"/>
            <a:chExt cx="4067122" cy="433158"/>
          </a:xfrm>
        </p:grpSpPr>
        <p:sp>
          <p:nvSpPr>
            <p:cNvPr id="120" name="角丸四角形 408">
              <a:extLst>
                <a:ext uri="{FF2B5EF4-FFF2-40B4-BE49-F238E27FC236}">
                  <a16:creationId xmlns:a16="http://schemas.microsoft.com/office/drawing/2014/main" id="{3640F778-A43C-3BDB-22DC-55868D877F45}"/>
                </a:ext>
              </a:extLst>
            </p:cNvPr>
            <p:cNvSpPr/>
            <p:nvPr/>
          </p:nvSpPr>
          <p:spPr>
            <a:xfrm>
              <a:off x="5479751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管理者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1" name="角丸四角形 409">
              <a:extLst>
                <a:ext uri="{FF2B5EF4-FFF2-40B4-BE49-F238E27FC236}">
                  <a16:creationId xmlns:a16="http://schemas.microsoft.com/office/drawing/2014/main" id="{96EA34BA-B8C9-0B2E-28B8-BDA8A0CC6B08}"/>
                </a:ext>
              </a:extLst>
            </p:cNvPr>
            <p:cNvSpPr/>
            <p:nvPr/>
          </p:nvSpPr>
          <p:spPr>
            <a:xfrm>
              <a:off x="4424613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お知らせ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通知機能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2" name="角丸四角形 410">
              <a:extLst>
                <a:ext uri="{FF2B5EF4-FFF2-40B4-BE49-F238E27FC236}">
                  <a16:creationId xmlns:a16="http://schemas.microsoft.com/office/drawing/2014/main" id="{6E730663-0FA6-1D03-3352-481B167E7AB3}"/>
                </a:ext>
              </a:extLst>
            </p:cNvPr>
            <p:cNvSpPr/>
            <p:nvPr/>
          </p:nvSpPr>
          <p:spPr>
            <a:xfrm>
              <a:off x="7590027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マスタメンテ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4" name="角丸四角形 411">
              <a:extLst>
                <a:ext uri="{FF2B5EF4-FFF2-40B4-BE49-F238E27FC236}">
                  <a16:creationId xmlns:a16="http://schemas.microsoft.com/office/drawing/2014/main" id="{49931203-068A-0A34-6448-6E2068D22309}"/>
                </a:ext>
              </a:extLst>
            </p:cNvPr>
            <p:cNvSpPr/>
            <p:nvPr/>
          </p:nvSpPr>
          <p:spPr>
            <a:xfrm>
              <a:off x="6534889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決裁関連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C4E42EDF-60C8-94E9-CA87-B77B98477CC6}"/>
              </a:ext>
            </a:extLst>
          </p:cNvPr>
          <p:cNvSpPr/>
          <p:nvPr/>
        </p:nvSpPr>
        <p:spPr>
          <a:xfrm>
            <a:off x="3261911" y="2391323"/>
            <a:ext cx="3911406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職員申請</a:t>
            </a: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57A30D6-9236-46F2-0AA6-A42C3E234529}"/>
              </a:ext>
            </a:extLst>
          </p:cNvPr>
          <p:cNvSpPr/>
          <p:nvPr/>
        </p:nvSpPr>
        <p:spPr>
          <a:xfrm>
            <a:off x="7173317" y="2392207"/>
            <a:ext cx="2038064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勤務情報管理</a:t>
            </a: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D8FBA908-AE03-5B02-C1E3-C496BED0B914}"/>
              </a:ext>
            </a:extLst>
          </p:cNvPr>
          <p:cNvGrpSpPr/>
          <p:nvPr/>
        </p:nvGrpSpPr>
        <p:grpSpPr>
          <a:xfrm>
            <a:off x="7271527" y="2747807"/>
            <a:ext cx="1847657" cy="3262769"/>
            <a:chOff x="10029301" y="3392549"/>
            <a:chExt cx="1847657" cy="3262769"/>
          </a:xfrm>
        </p:grpSpPr>
        <p:sp>
          <p:nvSpPr>
            <p:cNvPr id="153" name="角丸四角形 448">
              <a:extLst>
                <a:ext uri="{FF2B5EF4-FFF2-40B4-BE49-F238E27FC236}">
                  <a16:creationId xmlns:a16="http://schemas.microsoft.com/office/drawing/2014/main" id="{C240DE81-E45D-4728-28D3-CB7A352E4E61}"/>
                </a:ext>
              </a:extLst>
            </p:cNvPr>
            <p:cNvSpPr/>
            <p:nvPr/>
          </p:nvSpPr>
          <p:spPr>
            <a:xfrm>
              <a:off x="10975250" y="3392549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4" name="角丸四角形 449">
              <a:extLst>
                <a:ext uri="{FF2B5EF4-FFF2-40B4-BE49-F238E27FC236}">
                  <a16:creationId xmlns:a16="http://schemas.microsoft.com/office/drawing/2014/main" id="{8EB735A5-3F64-9315-285C-A7DCAE9D0C51}"/>
                </a:ext>
              </a:extLst>
            </p:cNvPr>
            <p:cNvSpPr/>
            <p:nvPr/>
          </p:nvSpPr>
          <p:spPr>
            <a:xfrm>
              <a:off x="10036893" y="3393707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出勤簿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5" name="角丸四角形 450">
              <a:extLst>
                <a:ext uri="{FF2B5EF4-FFF2-40B4-BE49-F238E27FC236}">
                  <a16:creationId xmlns:a16="http://schemas.microsoft.com/office/drawing/2014/main" id="{D31E0843-0AB1-694F-5322-5FC963881962}"/>
                </a:ext>
              </a:extLst>
            </p:cNvPr>
            <p:cNvSpPr/>
            <p:nvPr/>
          </p:nvSpPr>
          <p:spPr>
            <a:xfrm>
              <a:off x="10974061" y="3863717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出張・その他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2" name="角丸四角形 451">
              <a:extLst>
                <a:ext uri="{FF2B5EF4-FFF2-40B4-BE49-F238E27FC236}">
                  <a16:creationId xmlns:a16="http://schemas.microsoft.com/office/drawing/2014/main" id="{3915A37B-D998-B161-6652-D2EC807334CE}"/>
                </a:ext>
              </a:extLst>
            </p:cNvPr>
            <p:cNvSpPr/>
            <p:nvPr/>
          </p:nvSpPr>
          <p:spPr>
            <a:xfrm>
              <a:off x="10035704" y="386487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帳票出力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3" name="角丸四角形 452">
              <a:extLst>
                <a:ext uri="{FF2B5EF4-FFF2-40B4-BE49-F238E27FC236}">
                  <a16:creationId xmlns:a16="http://schemas.microsoft.com/office/drawing/2014/main" id="{D9B35F8F-6EB6-A0A2-0099-CF6236466424}"/>
                </a:ext>
              </a:extLst>
            </p:cNvPr>
            <p:cNvSpPr/>
            <p:nvPr/>
          </p:nvSpPr>
          <p:spPr>
            <a:xfrm>
              <a:off x="10973403" y="4333727"/>
              <a:ext cx="901708" cy="43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勤務情報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旧システム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データ参照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4" name="角丸四角形 453">
              <a:extLst>
                <a:ext uri="{FF2B5EF4-FFF2-40B4-BE49-F238E27FC236}">
                  <a16:creationId xmlns:a16="http://schemas.microsoft.com/office/drawing/2014/main" id="{D5C71829-AC6E-3AC1-E5A7-8CBFB166658F}"/>
                </a:ext>
              </a:extLst>
            </p:cNvPr>
            <p:cNvSpPr/>
            <p:nvPr/>
          </p:nvSpPr>
          <p:spPr>
            <a:xfrm>
              <a:off x="10035046" y="433488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コード系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5" name="角丸四角形 454">
              <a:extLst>
                <a:ext uri="{FF2B5EF4-FFF2-40B4-BE49-F238E27FC236}">
                  <a16:creationId xmlns:a16="http://schemas.microsoft.com/office/drawing/2014/main" id="{BD7E0336-E94B-A168-F23B-82F099E81585}"/>
                </a:ext>
              </a:extLst>
            </p:cNvPr>
            <p:cNvSpPr/>
            <p:nvPr/>
          </p:nvSpPr>
          <p:spPr>
            <a:xfrm>
              <a:off x="10033857" y="480605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人給連携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6" name="角丸四角形 455">
              <a:extLst>
                <a:ext uri="{FF2B5EF4-FFF2-40B4-BE49-F238E27FC236}">
                  <a16:creationId xmlns:a16="http://schemas.microsoft.com/office/drawing/2014/main" id="{8A8D3488-E2E8-212D-BBB3-01B0F6C6172A}"/>
                </a:ext>
              </a:extLst>
            </p:cNvPr>
            <p:cNvSpPr/>
            <p:nvPr/>
          </p:nvSpPr>
          <p:spPr>
            <a:xfrm>
              <a:off x="10033857" y="527490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出退勤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7" name="角丸四角形 456">
              <a:extLst>
                <a:ext uri="{FF2B5EF4-FFF2-40B4-BE49-F238E27FC236}">
                  <a16:creationId xmlns:a16="http://schemas.microsoft.com/office/drawing/2014/main" id="{D5C7CEDB-E162-7D3C-7464-DEC959E882D1}"/>
                </a:ext>
              </a:extLst>
            </p:cNvPr>
            <p:cNvSpPr/>
            <p:nvPr/>
          </p:nvSpPr>
          <p:spPr>
            <a:xfrm>
              <a:off x="10032668" y="574607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休暇・欠勤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8" name="角丸四角形 457">
              <a:extLst>
                <a:ext uri="{FF2B5EF4-FFF2-40B4-BE49-F238E27FC236}">
                  <a16:creationId xmlns:a16="http://schemas.microsoft.com/office/drawing/2014/main" id="{08411A36-E472-B8BD-FB41-B8DDE67049FE}"/>
                </a:ext>
              </a:extLst>
            </p:cNvPr>
            <p:cNvSpPr/>
            <p:nvPr/>
          </p:nvSpPr>
          <p:spPr>
            <a:xfrm>
              <a:off x="10029301" y="622331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超過勤務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9" name="角丸四角形 459">
            <a:extLst>
              <a:ext uri="{FF2B5EF4-FFF2-40B4-BE49-F238E27FC236}">
                <a16:creationId xmlns:a16="http://schemas.microsoft.com/office/drawing/2014/main" id="{09B75069-8523-304B-D1AE-9014F5430B46}"/>
              </a:ext>
            </a:extLst>
          </p:cNvPr>
          <p:cNvSpPr/>
          <p:nvPr/>
        </p:nvSpPr>
        <p:spPr>
          <a:xfrm>
            <a:off x="10382385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資格等申請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460">
            <a:extLst>
              <a:ext uri="{FF2B5EF4-FFF2-40B4-BE49-F238E27FC236}">
                <a16:creationId xmlns:a16="http://schemas.microsoft.com/office/drawing/2014/main" id="{3A52B199-C308-105C-C9D1-62327ADD0D50}"/>
              </a:ext>
            </a:extLst>
          </p:cNvPr>
          <p:cNvSpPr/>
          <p:nvPr/>
        </p:nvSpPr>
        <p:spPr>
          <a:xfrm>
            <a:off x="9329784" y="286325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461">
            <a:extLst>
              <a:ext uri="{FF2B5EF4-FFF2-40B4-BE49-F238E27FC236}">
                <a16:creationId xmlns:a16="http://schemas.microsoft.com/office/drawing/2014/main" id="{2BE96AB5-D381-3002-1804-FC9AC204CF61}"/>
              </a:ext>
            </a:extLst>
          </p:cNvPr>
          <p:cNvSpPr/>
          <p:nvPr/>
        </p:nvSpPr>
        <p:spPr>
          <a:xfrm>
            <a:off x="12475123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462">
            <a:extLst>
              <a:ext uri="{FF2B5EF4-FFF2-40B4-BE49-F238E27FC236}">
                <a16:creationId xmlns:a16="http://schemas.microsoft.com/office/drawing/2014/main" id="{38942D35-40E1-D50C-BDDB-B0C312D1321D}"/>
              </a:ext>
            </a:extLst>
          </p:cNvPr>
          <p:cNvSpPr/>
          <p:nvPr/>
        </p:nvSpPr>
        <p:spPr>
          <a:xfrm>
            <a:off x="11428754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庁内公募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463">
            <a:extLst>
              <a:ext uri="{FF2B5EF4-FFF2-40B4-BE49-F238E27FC236}">
                <a16:creationId xmlns:a16="http://schemas.microsoft.com/office/drawing/2014/main" id="{B174B8BD-C310-8A71-AF00-09EC89723A9C}"/>
              </a:ext>
            </a:extLst>
          </p:cNvPr>
          <p:cNvSpPr/>
          <p:nvPr/>
        </p:nvSpPr>
        <p:spPr>
          <a:xfrm>
            <a:off x="14673570" y="286115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サポート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464">
            <a:extLst>
              <a:ext uri="{FF2B5EF4-FFF2-40B4-BE49-F238E27FC236}">
                <a16:creationId xmlns:a16="http://schemas.microsoft.com/office/drawing/2014/main" id="{3AFF11E4-E80B-B228-FC51-DBB13837A225}"/>
              </a:ext>
            </a:extLst>
          </p:cNvPr>
          <p:cNvSpPr/>
          <p:nvPr/>
        </p:nvSpPr>
        <p:spPr>
          <a:xfrm>
            <a:off x="13582566" y="286115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849D4097-86DA-D8B4-C6AB-67E9BA7BF16A}"/>
              </a:ext>
            </a:extLst>
          </p:cNvPr>
          <p:cNvCxnSpPr>
            <a:cxnSpLocks/>
          </p:cNvCxnSpPr>
          <p:nvPr/>
        </p:nvCxnSpPr>
        <p:spPr>
          <a:xfrm>
            <a:off x="10314390" y="2387439"/>
            <a:ext cx="0" cy="126353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DA411B4E-D101-11FD-952A-EB20B7DBCDEE}"/>
              </a:ext>
            </a:extLst>
          </p:cNvPr>
          <p:cNvCxnSpPr>
            <a:cxnSpLocks/>
          </p:cNvCxnSpPr>
          <p:nvPr/>
        </p:nvCxnSpPr>
        <p:spPr>
          <a:xfrm>
            <a:off x="11374413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348DA674-84DF-4771-9EB2-68D4D00D4BC4}"/>
              </a:ext>
            </a:extLst>
          </p:cNvPr>
          <p:cNvCxnSpPr>
            <a:cxnSpLocks/>
          </p:cNvCxnSpPr>
          <p:nvPr/>
        </p:nvCxnSpPr>
        <p:spPr>
          <a:xfrm>
            <a:off x="12419913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4AF35F9C-9DCE-994C-9836-7C3880FCE537}"/>
              </a:ext>
            </a:extLst>
          </p:cNvPr>
          <p:cNvCxnSpPr>
            <a:cxnSpLocks/>
          </p:cNvCxnSpPr>
          <p:nvPr/>
        </p:nvCxnSpPr>
        <p:spPr>
          <a:xfrm>
            <a:off x="13470066" y="2387438"/>
            <a:ext cx="0" cy="1263537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4D8CC6C5-5E87-EA13-8C5A-FEA53BF65B49}"/>
              </a:ext>
            </a:extLst>
          </p:cNvPr>
          <p:cNvCxnSpPr>
            <a:cxnSpLocks/>
          </p:cNvCxnSpPr>
          <p:nvPr/>
        </p:nvCxnSpPr>
        <p:spPr>
          <a:xfrm>
            <a:off x="14589438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角丸四角形 469">
            <a:extLst>
              <a:ext uri="{FF2B5EF4-FFF2-40B4-BE49-F238E27FC236}">
                <a16:creationId xmlns:a16="http://schemas.microsoft.com/office/drawing/2014/main" id="{776E31C4-1637-AA89-6E25-F6A99D862789}"/>
              </a:ext>
            </a:extLst>
          </p:cNvPr>
          <p:cNvSpPr/>
          <p:nvPr/>
        </p:nvSpPr>
        <p:spPr>
          <a:xfrm>
            <a:off x="9329784" y="3376057"/>
            <a:ext cx="6245494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3EAC655D-07FF-79EB-27F1-7E7F9E34D482}"/>
              </a:ext>
            </a:extLst>
          </p:cNvPr>
          <p:cNvSpPr/>
          <p:nvPr/>
        </p:nvSpPr>
        <p:spPr>
          <a:xfrm>
            <a:off x="9254910" y="2448440"/>
            <a:ext cx="1059480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</a:t>
            </a:r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C336D218-25C0-7D92-858C-C51B802A5CBA}"/>
              </a:ext>
            </a:extLst>
          </p:cNvPr>
          <p:cNvSpPr/>
          <p:nvPr/>
        </p:nvSpPr>
        <p:spPr>
          <a:xfrm>
            <a:off x="10314390" y="2447736"/>
            <a:ext cx="1022367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資格等申請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7670C480-0EA3-F6ED-7F47-8C28FA6141F0}"/>
              </a:ext>
            </a:extLst>
          </p:cNvPr>
          <p:cNvSpPr/>
          <p:nvPr/>
        </p:nvSpPr>
        <p:spPr>
          <a:xfrm>
            <a:off x="11388473" y="2439953"/>
            <a:ext cx="1021569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庁内公募</a:t>
            </a:r>
          </a:p>
        </p:txBody>
      </p:sp>
      <p:sp>
        <p:nvSpPr>
          <p:cNvPr id="258" name="正方形/長方形 257">
            <a:extLst>
              <a:ext uri="{FF2B5EF4-FFF2-40B4-BE49-F238E27FC236}">
                <a16:creationId xmlns:a16="http://schemas.microsoft.com/office/drawing/2014/main" id="{D9F80414-B048-7600-1725-07C96102BC19}"/>
              </a:ext>
            </a:extLst>
          </p:cNvPr>
          <p:cNvSpPr/>
          <p:nvPr/>
        </p:nvSpPr>
        <p:spPr>
          <a:xfrm>
            <a:off x="12429413" y="2442075"/>
            <a:ext cx="1007681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DFEE5EC7-6791-EBEA-035C-1069346DA455}"/>
              </a:ext>
            </a:extLst>
          </p:cNvPr>
          <p:cNvSpPr/>
          <p:nvPr/>
        </p:nvSpPr>
        <p:spPr>
          <a:xfrm>
            <a:off x="13465413" y="2439953"/>
            <a:ext cx="1111991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業績・能力評価</a:t>
            </a:r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1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0" name="正方形/長方形 259">
            <a:extLst>
              <a:ext uri="{FF2B5EF4-FFF2-40B4-BE49-F238E27FC236}">
                <a16:creationId xmlns:a16="http://schemas.microsoft.com/office/drawing/2014/main" id="{D7CBC4DF-F62B-CDF4-08C6-30A51C3F7CEA}"/>
              </a:ext>
            </a:extLst>
          </p:cNvPr>
          <p:cNvSpPr/>
          <p:nvPr/>
        </p:nvSpPr>
        <p:spPr>
          <a:xfrm>
            <a:off x="14577404" y="2447114"/>
            <a:ext cx="1045499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ﾏﾈｼﾞﾒﾝﾄｻﾎﾟｰﾄ</a:t>
            </a:r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1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4286E65C-F3C7-48F7-7480-9F18B23A8017}"/>
              </a:ext>
            </a:extLst>
          </p:cNvPr>
          <p:cNvSpPr/>
          <p:nvPr/>
        </p:nvSpPr>
        <p:spPr>
          <a:xfrm>
            <a:off x="3261910" y="6169019"/>
            <a:ext cx="12389548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人事給与システム</a:t>
            </a: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441EF894-4559-5B52-A5AC-591B2F874B05}"/>
              </a:ext>
            </a:extLst>
          </p:cNvPr>
          <p:cNvSpPr/>
          <p:nvPr/>
        </p:nvSpPr>
        <p:spPr>
          <a:xfrm>
            <a:off x="3266310" y="6521062"/>
            <a:ext cx="12385148" cy="25923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66883702-7D1A-E85E-6902-A2BF0E468E45}"/>
              </a:ext>
            </a:extLst>
          </p:cNvPr>
          <p:cNvSpPr/>
          <p:nvPr/>
        </p:nvSpPr>
        <p:spPr>
          <a:xfrm>
            <a:off x="3272329" y="6493937"/>
            <a:ext cx="12350573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人事給与</a:t>
            </a:r>
          </a:p>
        </p:txBody>
      </p:sp>
      <p:cxnSp>
        <p:nvCxnSpPr>
          <p:cNvPr id="265" name="直線コネクタ 264">
            <a:extLst>
              <a:ext uri="{FF2B5EF4-FFF2-40B4-BE49-F238E27FC236}">
                <a16:creationId xmlns:a16="http://schemas.microsoft.com/office/drawing/2014/main" id="{8A2CD2CB-C91B-621F-135F-E5AA4BB4769E}"/>
              </a:ext>
            </a:extLst>
          </p:cNvPr>
          <p:cNvCxnSpPr>
            <a:cxnSpLocks/>
          </p:cNvCxnSpPr>
          <p:nvPr/>
        </p:nvCxnSpPr>
        <p:spPr>
          <a:xfrm flipH="1" flipV="1">
            <a:off x="3261910" y="6836958"/>
            <a:ext cx="12360992" cy="27030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角丸四角形 504">
            <a:extLst>
              <a:ext uri="{FF2B5EF4-FFF2-40B4-BE49-F238E27FC236}">
                <a16:creationId xmlns:a16="http://schemas.microsoft.com/office/drawing/2014/main" id="{A33C3F0F-549B-84D8-1A6F-56028CD4C928}"/>
              </a:ext>
            </a:extLst>
          </p:cNvPr>
          <p:cNvSpPr/>
          <p:nvPr/>
        </p:nvSpPr>
        <p:spPr>
          <a:xfrm>
            <a:off x="4520442" y="71804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定数管理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角丸四角形 505">
            <a:extLst>
              <a:ext uri="{FF2B5EF4-FFF2-40B4-BE49-F238E27FC236}">
                <a16:creationId xmlns:a16="http://schemas.microsoft.com/office/drawing/2014/main" id="{E58C748A-FE20-9208-778C-8B33D1E7CC85}"/>
              </a:ext>
            </a:extLst>
          </p:cNvPr>
          <p:cNvSpPr/>
          <p:nvPr/>
        </p:nvSpPr>
        <p:spPr>
          <a:xfrm>
            <a:off x="3582085" y="71816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1" name="角丸四角形 506">
            <a:extLst>
              <a:ext uri="{FF2B5EF4-FFF2-40B4-BE49-F238E27FC236}">
                <a16:creationId xmlns:a16="http://schemas.microsoft.com/office/drawing/2014/main" id="{B73DE09A-DA1E-A8F3-CCE7-DB96BE4D487B}"/>
              </a:ext>
            </a:extLst>
          </p:cNvPr>
          <p:cNvSpPr/>
          <p:nvPr/>
        </p:nvSpPr>
        <p:spPr>
          <a:xfrm>
            <a:off x="4519253" y="76516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6" name="角丸四角形 507">
            <a:extLst>
              <a:ext uri="{FF2B5EF4-FFF2-40B4-BE49-F238E27FC236}">
                <a16:creationId xmlns:a16="http://schemas.microsoft.com/office/drawing/2014/main" id="{2F2C160B-6B07-73FF-BBA6-4ADBD45E4BC9}"/>
              </a:ext>
            </a:extLst>
          </p:cNvPr>
          <p:cNvSpPr/>
          <p:nvPr/>
        </p:nvSpPr>
        <p:spPr>
          <a:xfrm>
            <a:off x="3580896" y="76527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509">
            <a:extLst>
              <a:ext uri="{FF2B5EF4-FFF2-40B4-BE49-F238E27FC236}">
                <a16:creationId xmlns:a16="http://schemas.microsoft.com/office/drawing/2014/main" id="{114B5413-A892-4E74-AC95-8F6043FAE93D}"/>
              </a:ext>
            </a:extLst>
          </p:cNvPr>
          <p:cNvSpPr/>
          <p:nvPr/>
        </p:nvSpPr>
        <p:spPr>
          <a:xfrm>
            <a:off x="3580238" y="81227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85A327F7-8420-9457-64FB-899E67FC1D91}"/>
              </a:ext>
            </a:extLst>
          </p:cNvPr>
          <p:cNvSpPr/>
          <p:nvPr/>
        </p:nvSpPr>
        <p:spPr>
          <a:xfrm>
            <a:off x="3272328" y="6832068"/>
            <a:ext cx="2483109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職員情報管理</a:t>
            </a:r>
          </a:p>
        </p:txBody>
      </p: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4F2169C-31EC-AD8F-FCE4-AA45BEF0CACF}"/>
              </a:ext>
            </a:extLst>
          </p:cNvPr>
          <p:cNvCxnSpPr>
            <a:cxnSpLocks/>
          </p:cNvCxnSpPr>
          <p:nvPr/>
        </p:nvCxnSpPr>
        <p:spPr>
          <a:xfrm>
            <a:off x="5768632" y="6863988"/>
            <a:ext cx="0" cy="2249453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角丸四角形 532">
            <a:extLst>
              <a:ext uri="{FF2B5EF4-FFF2-40B4-BE49-F238E27FC236}">
                <a16:creationId xmlns:a16="http://schemas.microsoft.com/office/drawing/2014/main" id="{28EA4A82-4FB7-D117-1A3F-DD2D8DB915CF}"/>
              </a:ext>
            </a:extLst>
          </p:cNvPr>
          <p:cNvSpPr/>
          <p:nvPr/>
        </p:nvSpPr>
        <p:spPr>
          <a:xfrm>
            <a:off x="7040722" y="718742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534">
            <a:extLst>
              <a:ext uri="{FF2B5EF4-FFF2-40B4-BE49-F238E27FC236}">
                <a16:creationId xmlns:a16="http://schemas.microsoft.com/office/drawing/2014/main" id="{933E3178-C3E1-F529-6E8A-21D3CA612868}"/>
              </a:ext>
            </a:extLst>
          </p:cNvPr>
          <p:cNvSpPr/>
          <p:nvPr/>
        </p:nvSpPr>
        <p:spPr>
          <a:xfrm>
            <a:off x="6102365" y="718858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角丸四角形 536">
            <a:extLst>
              <a:ext uri="{FF2B5EF4-FFF2-40B4-BE49-F238E27FC236}">
                <a16:creationId xmlns:a16="http://schemas.microsoft.com/office/drawing/2014/main" id="{83A23662-D414-731F-819D-6B32FF875E41}"/>
              </a:ext>
            </a:extLst>
          </p:cNvPr>
          <p:cNvSpPr/>
          <p:nvPr/>
        </p:nvSpPr>
        <p:spPr>
          <a:xfrm>
            <a:off x="7039533" y="765859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9" name="角丸四角形 538">
            <a:extLst>
              <a:ext uri="{FF2B5EF4-FFF2-40B4-BE49-F238E27FC236}">
                <a16:creationId xmlns:a16="http://schemas.microsoft.com/office/drawing/2014/main" id="{A4390B7A-7CF6-EEED-BCD4-F75DB4B77E97}"/>
              </a:ext>
            </a:extLst>
          </p:cNvPr>
          <p:cNvSpPr/>
          <p:nvPr/>
        </p:nvSpPr>
        <p:spPr>
          <a:xfrm>
            <a:off x="6101176" y="765975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0" name="角丸四角形 546">
            <a:extLst>
              <a:ext uri="{FF2B5EF4-FFF2-40B4-BE49-F238E27FC236}">
                <a16:creationId xmlns:a16="http://schemas.microsoft.com/office/drawing/2014/main" id="{5F28C525-4CD5-523A-A56B-9B5A0D53F2D4}"/>
              </a:ext>
            </a:extLst>
          </p:cNvPr>
          <p:cNvSpPr/>
          <p:nvPr/>
        </p:nvSpPr>
        <p:spPr>
          <a:xfrm>
            <a:off x="7038875" y="812860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3" name="角丸四角形 547">
            <a:extLst>
              <a:ext uri="{FF2B5EF4-FFF2-40B4-BE49-F238E27FC236}">
                <a16:creationId xmlns:a16="http://schemas.microsoft.com/office/drawing/2014/main" id="{D5742099-545C-0667-6750-3D34D7A4B5AD}"/>
              </a:ext>
            </a:extLst>
          </p:cNvPr>
          <p:cNvSpPr/>
          <p:nvPr/>
        </p:nvSpPr>
        <p:spPr>
          <a:xfrm>
            <a:off x="6100518" y="81297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人事異動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FA7B4D62-32E2-3A10-0E7A-45F98400CF3D}"/>
              </a:ext>
            </a:extLst>
          </p:cNvPr>
          <p:cNvSpPr/>
          <p:nvPr/>
        </p:nvSpPr>
        <p:spPr>
          <a:xfrm>
            <a:off x="5768631" y="6839045"/>
            <a:ext cx="2489127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人事管理</a:t>
            </a:r>
          </a:p>
        </p:txBody>
      </p:sp>
      <p:cxnSp>
        <p:nvCxnSpPr>
          <p:cNvPr id="295" name="直線コネクタ 294">
            <a:extLst>
              <a:ext uri="{FF2B5EF4-FFF2-40B4-BE49-F238E27FC236}">
                <a16:creationId xmlns:a16="http://schemas.microsoft.com/office/drawing/2014/main" id="{9625CC74-72C5-C2D8-66A9-7017ED675C88}"/>
              </a:ext>
            </a:extLst>
          </p:cNvPr>
          <p:cNvCxnSpPr>
            <a:cxnSpLocks/>
          </p:cNvCxnSpPr>
          <p:nvPr/>
        </p:nvCxnSpPr>
        <p:spPr>
          <a:xfrm>
            <a:off x="8278493" y="6870965"/>
            <a:ext cx="0" cy="224247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角丸四角形 551">
            <a:extLst>
              <a:ext uri="{FF2B5EF4-FFF2-40B4-BE49-F238E27FC236}">
                <a16:creationId xmlns:a16="http://schemas.microsoft.com/office/drawing/2014/main" id="{10FBAF24-CF0E-D632-AA45-1EFC1C9EDFC3}"/>
              </a:ext>
            </a:extLst>
          </p:cNvPr>
          <p:cNvSpPr/>
          <p:nvPr/>
        </p:nvSpPr>
        <p:spPr>
          <a:xfrm>
            <a:off x="9561002" y="718742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決定給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97" name="角丸四角形 556">
            <a:extLst>
              <a:ext uri="{FF2B5EF4-FFF2-40B4-BE49-F238E27FC236}">
                <a16:creationId xmlns:a16="http://schemas.microsoft.com/office/drawing/2014/main" id="{12539E36-8D6B-7A4F-4A23-F78A75C78170}"/>
              </a:ext>
            </a:extLst>
          </p:cNvPr>
          <p:cNvSpPr/>
          <p:nvPr/>
        </p:nvSpPr>
        <p:spPr>
          <a:xfrm>
            <a:off x="8622645" y="718858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昇任・昇格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8" name="角丸四角形 557">
            <a:extLst>
              <a:ext uri="{FF2B5EF4-FFF2-40B4-BE49-F238E27FC236}">
                <a16:creationId xmlns:a16="http://schemas.microsoft.com/office/drawing/2014/main" id="{7BB15F40-A9DD-EC5F-3690-4976624ED610}"/>
              </a:ext>
            </a:extLst>
          </p:cNvPr>
          <p:cNvSpPr/>
          <p:nvPr/>
        </p:nvSpPr>
        <p:spPr>
          <a:xfrm>
            <a:off x="9559813" y="765859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9" name="角丸四角形 558">
            <a:extLst>
              <a:ext uri="{FF2B5EF4-FFF2-40B4-BE49-F238E27FC236}">
                <a16:creationId xmlns:a16="http://schemas.microsoft.com/office/drawing/2014/main" id="{B834F660-DAE8-3BFF-BDD3-1E7C4E383493}"/>
              </a:ext>
            </a:extLst>
          </p:cNvPr>
          <p:cNvSpPr/>
          <p:nvPr/>
        </p:nvSpPr>
        <p:spPr>
          <a:xfrm>
            <a:off x="8621456" y="765975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定期昇給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01" name="角丸四角形 560">
            <a:extLst>
              <a:ext uri="{FF2B5EF4-FFF2-40B4-BE49-F238E27FC236}">
                <a16:creationId xmlns:a16="http://schemas.microsoft.com/office/drawing/2014/main" id="{00C57446-5D10-EB72-A630-B9F06E19B0AC}"/>
              </a:ext>
            </a:extLst>
          </p:cNvPr>
          <p:cNvSpPr/>
          <p:nvPr/>
        </p:nvSpPr>
        <p:spPr>
          <a:xfrm>
            <a:off x="8620798" y="81297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昇格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(1.3</a:t>
            </a:r>
          </a:p>
          <a:p>
            <a:pPr algn="ctr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2" name="正方形/長方形 301">
            <a:extLst>
              <a:ext uri="{FF2B5EF4-FFF2-40B4-BE49-F238E27FC236}">
                <a16:creationId xmlns:a16="http://schemas.microsoft.com/office/drawing/2014/main" id="{F9142FB7-1A4C-8473-D168-FBA6A409AB95}"/>
              </a:ext>
            </a:extLst>
          </p:cNvPr>
          <p:cNvSpPr/>
          <p:nvPr/>
        </p:nvSpPr>
        <p:spPr>
          <a:xfrm>
            <a:off x="8284512" y="6839045"/>
            <a:ext cx="2503841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昇給昇格管理</a:t>
            </a:r>
          </a:p>
        </p:txBody>
      </p:sp>
      <p:cxnSp>
        <p:nvCxnSpPr>
          <p:cNvPr id="303" name="直線コネクタ 302">
            <a:extLst>
              <a:ext uri="{FF2B5EF4-FFF2-40B4-BE49-F238E27FC236}">
                <a16:creationId xmlns:a16="http://schemas.microsoft.com/office/drawing/2014/main" id="{DB6499D1-E44F-6259-0B08-862121317DDF}"/>
              </a:ext>
            </a:extLst>
          </p:cNvPr>
          <p:cNvCxnSpPr>
            <a:cxnSpLocks/>
          </p:cNvCxnSpPr>
          <p:nvPr/>
        </p:nvCxnSpPr>
        <p:spPr>
          <a:xfrm>
            <a:off x="10794374" y="6870965"/>
            <a:ext cx="0" cy="224247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正方形/長方形 303">
            <a:extLst>
              <a:ext uri="{FF2B5EF4-FFF2-40B4-BE49-F238E27FC236}">
                <a16:creationId xmlns:a16="http://schemas.microsoft.com/office/drawing/2014/main" id="{3F4D28A7-2663-758B-8BCD-869EABE51EBA}"/>
              </a:ext>
            </a:extLst>
          </p:cNvPr>
          <p:cNvSpPr/>
          <p:nvPr/>
        </p:nvSpPr>
        <p:spPr>
          <a:xfrm>
            <a:off x="10788353" y="6836781"/>
            <a:ext cx="3443157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</a:p>
        </p:txBody>
      </p:sp>
      <p:cxnSp>
        <p:nvCxnSpPr>
          <p:cNvPr id="306" name="直線コネクタ 305">
            <a:extLst>
              <a:ext uri="{FF2B5EF4-FFF2-40B4-BE49-F238E27FC236}">
                <a16:creationId xmlns:a16="http://schemas.microsoft.com/office/drawing/2014/main" id="{1B0FE0C2-BED8-1FEC-E1C8-A98682EA702E}"/>
              </a:ext>
            </a:extLst>
          </p:cNvPr>
          <p:cNvCxnSpPr>
            <a:cxnSpLocks/>
          </p:cNvCxnSpPr>
          <p:nvPr/>
        </p:nvCxnSpPr>
        <p:spPr>
          <a:xfrm>
            <a:off x="14231510" y="6868701"/>
            <a:ext cx="0" cy="2244740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角丸四角形 564">
            <a:extLst>
              <a:ext uri="{FF2B5EF4-FFF2-40B4-BE49-F238E27FC236}">
                <a16:creationId xmlns:a16="http://schemas.microsoft.com/office/drawing/2014/main" id="{2FF34CB5-8551-E9FE-3D69-C2E590251999}"/>
              </a:ext>
            </a:extLst>
          </p:cNvPr>
          <p:cNvSpPr/>
          <p:nvPr/>
        </p:nvSpPr>
        <p:spPr>
          <a:xfrm>
            <a:off x="13019206" y="71851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8" name="角丸四角形 565">
            <a:extLst>
              <a:ext uri="{FF2B5EF4-FFF2-40B4-BE49-F238E27FC236}">
                <a16:creationId xmlns:a16="http://schemas.microsoft.com/office/drawing/2014/main" id="{0774BC6B-1403-CA61-5FF7-BE40701CEF07}"/>
              </a:ext>
            </a:extLst>
          </p:cNvPr>
          <p:cNvSpPr/>
          <p:nvPr/>
        </p:nvSpPr>
        <p:spPr>
          <a:xfrm>
            <a:off x="12080849" y="718632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期末勤勉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手当支給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9" name="角丸四角形 566">
            <a:extLst>
              <a:ext uri="{FF2B5EF4-FFF2-40B4-BE49-F238E27FC236}">
                <a16:creationId xmlns:a16="http://schemas.microsoft.com/office/drawing/2014/main" id="{6FE5A6B2-F64C-A466-826C-F266CC3356DE}"/>
              </a:ext>
            </a:extLst>
          </p:cNvPr>
          <p:cNvSpPr/>
          <p:nvPr/>
        </p:nvSpPr>
        <p:spPr>
          <a:xfrm>
            <a:off x="13018017" y="765633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0" name="角丸四角形 567">
            <a:extLst>
              <a:ext uri="{FF2B5EF4-FFF2-40B4-BE49-F238E27FC236}">
                <a16:creationId xmlns:a16="http://schemas.microsoft.com/office/drawing/2014/main" id="{0C204706-7977-7C98-7483-DC4E293B9BB0}"/>
              </a:ext>
            </a:extLst>
          </p:cNvPr>
          <p:cNvSpPr/>
          <p:nvPr/>
        </p:nvSpPr>
        <p:spPr>
          <a:xfrm>
            <a:off x="12079660" y="765748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改定清算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11" name="角丸四角形 568">
            <a:extLst>
              <a:ext uri="{FF2B5EF4-FFF2-40B4-BE49-F238E27FC236}">
                <a16:creationId xmlns:a16="http://schemas.microsoft.com/office/drawing/2014/main" id="{E4239FFC-95C1-72DB-0CC8-0165A1DF00D4}"/>
              </a:ext>
            </a:extLst>
          </p:cNvPr>
          <p:cNvSpPr/>
          <p:nvPr/>
        </p:nvSpPr>
        <p:spPr>
          <a:xfrm>
            <a:off x="13017359" y="812634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共通タンキ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ング処理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2" name="角丸四角形 569">
            <a:extLst>
              <a:ext uri="{FF2B5EF4-FFF2-40B4-BE49-F238E27FC236}">
                <a16:creationId xmlns:a16="http://schemas.microsoft.com/office/drawing/2014/main" id="{3A198B34-6741-2F59-8893-4E4626FCAA2E}"/>
              </a:ext>
            </a:extLst>
          </p:cNvPr>
          <p:cNvSpPr/>
          <p:nvPr/>
        </p:nvSpPr>
        <p:spPr>
          <a:xfrm>
            <a:off x="12079002" y="812749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共済費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3" name="角丸四角形 573">
            <a:extLst>
              <a:ext uri="{FF2B5EF4-FFF2-40B4-BE49-F238E27FC236}">
                <a16:creationId xmlns:a16="http://schemas.microsoft.com/office/drawing/2014/main" id="{F4981A74-B776-B326-244B-E1C769241C74}"/>
              </a:ext>
            </a:extLst>
          </p:cNvPr>
          <p:cNvSpPr/>
          <p:nvPr/>
        </p:nvSpPr>
        <p:spPr>
          <a:xfrm>
            <a:off x="11148633" y="719326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4" name="角丸四角形 579">
            <a:extLst>
              <a:ext uri="{FF2B5EF4-FFF2-40B4-BE49-F238E27FC236}">
                <a16:creationId xmlns:a16="http://schemas.microsoft.com/office/drawing/2014/main" id="{6E06D0AE-F22B-F1AD-BD37-DE7A3F397323}"/>
              </a:ext>
            </a:extLst>
          </p:cNvPr>
          <p:cNvSpPr/>
          <p:nvPr/>
        </p:nvSpPr>
        <p:spPr>
          <a:xfrm>
            <a:off x="11147444" y="766443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諸手当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1" name="角丸四角形 580">
            <a:extLst>
              <a:ext uri="{FF2B5EF4-FFF2-40B4-BE49-F238E27FC236}">
                <a16:creationId xmlns:a16="http://schemas.microsoft.com/office/drawing/2014/main" id="{762D4383-0C2D-4D4D-8716-8BBB46C0A394}"/>
              </a:ext>
            </a:extLst>
          </p:cNvPr>
          <p:cNvSpPr/>
          <p:nvPr/>
        </p:nvSpPr>
        <p:spPr>
          <a:xfrm>
            <a:off x="11146786" y="813444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勤務実績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2" name="角丸四角形 585">
            <a:extLst>
              <a:ext uri="{FF2B5EF4-FFF2-40B4-BE49-F238E27FC236}">
                <a16:creationId xmlns:a16="http://schemas.microsoft.com/office/drawing/2014/main" id="{70D316B8-6643-A1FA-6798-8E2F9D08B4A8}"/>
              </a:ext>
            </a:extLst>
          </p:cNvPr>
          <p:cNvSpPr/>
          <p:nvPr/>
        </p:nvSpPr>
        <p:spPr>
          <a:xfrm>
            <a:off x="3580238" y="858760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3" name="角丸四角形 587">
            <a:extLst>
              <a:ext uri="{FF2B5EF4-FFF2-40B4-BE49-F238E27FC236}">
                <a16:creationId xmlns:a16="http://schemas.microsoft.com/office/drawing/2014/main" id="{2C19135A-EC9E-1477-790F-D0709D1D491B}"/>
              </a:ext>
            </a:extLst>
          </p:cNvPr>
          <p:cNvSpPr/>
          <p:nvPr/>
        </p:nvSpPr>
        <p:spPr>
          <a:xfrm>
            <a:off x="6100518" y="859458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発令・辞令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4" name="角丸四角形 589">
            <a:extLst>
              <a:ext uri="{FF2B5EF4-FFF2-40B4-BE49-F238E27FC236}">
                <a16:creationId xmlns:a16="http://schemas.microsoft.com/office/drawing/2014/main" id="{10811E94-772C-0748-DBA3-CBE035E64CFF}"/>
              </a:ext>
            </a:extLst>
          </p:cNvPr>
          <p:cNvSpPr/>
          <p:nvPr/>
        </p:nvSpPr>
        <p:spPr>
          <a:xfrm>
            <a:off x="8620798" y="859458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給与表切替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25" name="角丸四角形 590">
            <a:extLst>
              <a:ext uri="{FF2B5EF4-FFF2-40B4-BE49-F238E27FC236}">
                <a16:creationId xmlns:a16="http://schemas.microsoft.com/office/drawing/2014/main" id="{6D5D7346-6E3B-9620-1CBC-E7920FBB503F}"/>
              </a:ext>
            </a:extLst>
          </p:cNvPr>
          <p:cNvSpPr/>
          <p:nvPr/>
        </p:nvSpPr>
        <p:spPr>
          <a:xfrm>
            <a:off x="13017359" y="859116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給与実態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6" name="角丸四角形 591">
            <a:extLst>
              <a:ext uri="{FF2B5EF4-FFF2-40B4-BE49-F238E27FC236}">
                <a16:creationId xmlns:a16="http://schemas.microsoft.com/office/drawing/2014/main" id="{23C7A661-83ED-A6EB-CC0F-6F893452E1B5}"/>
              </a:ext>
            </a:extLst>
          </p:cNvPr>
          <p:cNvSpPr/>
          <p:nvPr/>
        </p:nvSpPr>
        <p:spPr>
          <a:xfrm>
            <a:off x="12079002" y="859232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予算・決算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7" name="角丸四角形 592">
            <a:extLst>
              <a:ext uri="{FF2B5EF4-FFF2-40B4-BE49-F238E27FC236}">
                <a16:creationId xmlns:a16="http://schemas.microsoft.com/office/drawing/2014/main" id="{721E155E-408D-D404-4D11-9FE8DF8641B1}"/>
              </a:ext>
            </a:extLst>
          </p:cNvPr>
          <p:cNvSpPr/>
          <p:nvPr/>
        </p:nvSpPr>
        <p:spPr>
          <a:xfrm>
            <a:off x="11146786" y="859926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定例給与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63E49847-06FA-F74E-67B2-651246F96EAE}"/>
              </a:ext>
            </a:extLst>
          </p:cNvPr>
          <p:cNvSpPr/>
          <p:nvPr/>
        </p:nvSpPr>
        <p:spPr>
          <a:xfrm>
            <a:off x="14225487" y="6832730"/>
            <a:ext cx="1397415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</a:p>
        </p:txBody>
      </p:sp>
      <p:sp>
        <p:nvSpPr>
          <p:cNvPr id="329" name="角丸四角形 599">
            <a:extLst>
              <a:ext uri="{FF2B5EF4-FFF2-40B4-BE49-F238E27FC236}">
                <a16:creationId xmlns:a16="http://schemas.microsoft.com/office/drawing/2014/main" id="{C9B3D282-E56C-7CA3-E51C-C8575DAF1D98}"/>
              </a:ext>
            </a:extLst>
          </p:cNvPr>
          <p:cNvSpPr/>
          <p:nvPr/>
        </p:nvSpPr>
        <p:spPr>
          <a:xfrm>
            <a:off x="14521855" y="71851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0" name="正方形/長方形 329">
            <a:extLst>
              <a:ext uri="{FF2B5EF4-FFF2-40B4-BE49-F238E27FC236}">
                <a16:creationId xmlns:a16="http://schemas.microsoft.com/office/drawing/2014/main" id="{F2110428-D207-DEB9-1B3D-2D6DDD2A25E5}"/>
              </a:ext>
            </a:extLst>
          </p:cNvPr>
          <p:cNvSpPr/>
          <p:nvPr/>
        </p:nvSpPr>
        <p:spPr>
          <a:xfrm>
            <a:off x="14256034" y="9172576"/>
            <a:ext cx="1391024" cy="3622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1" name="正方形/長方形 330">
            <a:extLst>
              <a:ext uri="{FF2B5EF4-FFF2-40B4-BE49-F238E27FC236}">
                <a16:creationId xmlns:a16="http://schemas.microsoft.com/office/drawing/2014/main" id="{D47F442D-05B1-308C-3F2F-C389FB48147A}"/>
              </a:ext>
            </a:extLst>
          </p:cNvPr>
          <p:cNvSpPr/>
          <p:nvPr/>
        </p:nvSpPr>
        <p:spPr>
          <a:xfrm>
            <a:off x="3261910" y="9538099"/>
            <a:ext cx="10960317" cy="27549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2" name="正方形/長方形 331">
            <a:extLst>
              <a:ext uri="{FF2B5EF4-FFF2-40B4-BE49-F238E27FC236}">
                <a16:creationId xmlns:a16="http://schemas.microsoft.com/office/drawing/2014/main" id="{9432B6D4-44BE-2E6B-9021-4AFA80118964}"/>
              </a:ext>
            </a:extLst>
          </p:cNvPr>
          <p:cNvSpPr/>
          <p:nvPr/>
        </p:nvSpPr>
        <p:spPr>
          <a:xfrm>
            <a:off x="14256034" y="9545924"/>
            <a:ext cx="1391024" cy="27447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3" name="角丸四角形 607">
            <a:extLst>
              <a:ext uri="{FF2B5EF4-FFF2-40B4-BE49-F238E27FC236}">
                <a16:creationId xmlns:a16="http://schemas.microsoft.com/office/drawing/2014/main" id="{52999B3C-C051-7B23-436E-07504F73534D}"/>
              </a:ext>
            </a:extLst>
          </p:cNvPr>
          <p:cNvSpPr/>
          <p:nvPr/>
        </p:nvSpPr>
        <p:spPr>
          <a:xfrm>
            <a:off x="4274122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遡及処理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4" name="角丸四角形 608">
            <a:extLst>
              <a:ext uri="{FF2B5EF4-FFF2-40B4-BE49-F238E27FC236}">
                <a16:creationId xmlns:a16="http://schemas.microsoft.com/office/drawing/2014/main" id="{0E19882B-F0F6-B88B-132B-1EF8E9C4A202}"/>
              </a:ext>
            </a:extLst>
          </p:cNvPr>
          <p:cNvSpPr/>
          <p:nvPr/>
        </p:nvSpPr>
        <p:spPr>
          <a:xfrm>
            <a:off x="3335765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5" name="角丸四角形 609">
            <a:extLst>
              <a:ext uri="{FF2B5EF4-FFF2-40B4-BE49-F238E27FC236}">
                <a16:creationId xmlns:a16="http://schemas.microsoft.com/office/drawing/2014/main" id="{150DE17B-4E6E-4AEC-E62F-20B0F6B379AE}"/>
              </a:ext>
            </a:extLst>
          </p:cNvPr>
          <p:cNvSpPr/>
          <p:nvPr/>
        </p:nvSpPr>
        <p:spPr>
          <a:xfrm>
            <a:off x="4272933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追給・減額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6" name="角丸四角形 610">
            <a:extLst>
              <a:ext uri="{FF2B5EF4-FFF2-40B4-BE49-F238E27FC236}">
                <a16:creationId xmlns:a16="http://schemas.microsoft.com/office/drawing/2014/main" id="{BEC2E713-427B-BEC6-C5B0-35A7A6FAAA90}"/>
              </a:ext>
            </a:extLst>
          </p:cNvPr>
          <p:cNvSpPr/>
          <p:nvPr/>
        </p:nvSpPr>
        <p:spPr>
          <a:xfrm>
            <a:off x="3334576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7" name="角丸四角形 611">
            <a:extLst>
              <a:ext uri="{FF2B5EF4-FFF2-40B4-BE49-F238E27FC236}">
                <a16:creationId xmlns:a16="http://schemas.microsoft.com/office/drawing/2014/main" id="{92888432-98C5-0B40-C8D1-28D0F44FF9B9}"/>
              </a:ext>
            </a:extLst>
          </p:cNvPr>
          <p:cNvSpPr/>
          <p:nvPr/>
        </p:nvSpPr>
        <p:spPr>
          <a:xfrm>
            <a:off x="4272275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減給登録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8" name="角丸四角形 612">
            <a:extLst>
              <a:ext uri="{FF2B5EF4-FFF2-40B4-BE49-F238E27FC236}">
                <a16:creationId xmlns:a16="http://schemas.microsoft.com/office/drawing/2014/main" id="{39F5F305-6D91-128B-4637-F79B5C50A436}"/>
              </a:ext>
            </a:extLst>
          </p:cNvPr>
          <p:cNvSpPr/>
          <p:nvPr/>
        </p:nvSpPr>
        <p:spPr>
          <a:xfrm>
            <a:off x="3333918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9" name="角丸四角形 613">
            <a:extLst>
              <a:ext uri="{FF2B5EF4-FFF2-40B4-BE49-F238E27FC236}">
                <a16:creationId xmlns:a16="http://schemas.microsoft.com/office/drawing/2014/main" id="{0B7A0B1E-D4D0-66F3-2949-CCEF50AF4915}"/>
              </a:ext>
            </a:extLst>
          </p:cNvPr>
          <p:cNvSpPr/>
          <p:nvPr/>
        </p:nvSpPr>
        <p:spPr>
          <a:xfrm>
            <a:off x="4272275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報酬計算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0" name="角丸四角形 614">
            <a:extLst>
              <a:ext uri="{FF2B5EF4-FFF2-40B4-BE49-F238E27FC236}">
                <a16:creationId xmlns:a16="http://schemas.microsoft.com/office/drawing/2014/main" id="{1AE2A0E2-B32F-6AD4-3730-AEC6464AEBDD}"/>
              </a:ext>
            </a:extLst>
          </p:cNvPr>
          <p:cNvSpPr/>
          <p:nvPr/>
        </p:nvSpPr>
        <p:spPr>
          <a:xfrm>
            <a:off x="3333918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勤怠管理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1" name="角丸四角形 615">
            <a:extLst>
              <a:ext uri="{FF2B5EF4-FFF2-40B4-BE49-F238E27FC236}">
                <a16:creationId xmlns:a16="http://schemas.microsoft.com/office/drawing/2014/main" id="{2A7BF8D6-E40D-6847-3885-89756EB57F53}"/>
              </a:ext>
            </a:extLst>
          </p:cNvPr>
          <p:cNvSpPr/>
          <p:nvPr/>
        </p:nvSpPr>
        <p:spPr>
          <a:xfrm>
            <a:off x="4272275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2" name="角丸四角形 616">
            <a:extLst>
              <a:ext uri="{FF2B5EF4-FFF2-40B4-BE49-F238E27FC236}">
                <a16:creationId xmlns:a16="http://schemas.microsoft.com/office/drawing/2014/main" id="{250A827E-A0A0-903F-FB9B-1DA79086C433}"/>
              </a:ext>
            </a:extLst>
          </p:cNvPr>
          <p:cNvSpPr/>
          <p:nvPr/>
        </p:nvSpPr>
        <p:spPr>
          <a:xfrm>
            <a:off x="3333918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通勤手当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登録・更新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58CF79FD-ADFA-E927-54C7-185F22D90073}"/>
              </a:ext>
            </a:extLst>
          </p:cNvPr>
          <p:cNvSpPr/>
          <p:nvPr/>
        </p:nvSpPr>
        <p:spPr>
          <a:xfrm>
            <a:off x="3261910" y="9543532"/>
            <a:ext cx="2968887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臨時職員</a:t>
            </a:r>
          </a:p>
        </p:txBody>
      </p:sp>
      <p:sp>
        <p:nvSpPr>
          <p:cNvPr id="344" name="角丸四角形 620">
            <a:extLst>
              <a:ext uri="{FF2B5EF4-FFF2-40B4-BE49-F238E27FC236}">
                <a16:creationId xmlns:a16="http://schemas.microsoft.com/office/drawing/2014/main" id="{F603CC0D-5C0C-375E-E436-DAFCC6518A37}"/>
              </a:ext>
            </a:extLst>
          </p:cNvPr>
          <p:cNvSpPr/>
          <p:nvPr/>
        </p:nvSpPr>
        <p:spPr>
          <a:xfrm>
            <a:off x="5223694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戻入欄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5" name="角丸四角形 621">
            <a:extLst>
              <a:ext uri="{FF2B5EF4-FFF2-40B4-BE49-F238E27FC236}">
                <a16:creationId xmlns:a16="http://schemas.microsoft.com/office/drawing/2014/main" id="{6AE3C0DE-0141-DEB1-BD6C-6A49159FA016}"/>
              </a:ext>
            </a:extLst>
          </p:cNvPr>
          <p:cNvSpPr/>
          <p:nvPr/>
        </p:nvSpPr>
        <p:spPr>
          <a:xfrm>
            <a:off x="5222505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控除不能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6" name="角丸四角形 628">
            <a:extLst>
              <a:ext uri="{FF2B5EF4-FFF2-40B4-BE49-F238E27FC236}">
                <a16:creationId xmlns:a16="http://schemas.microsoft.com/office/drawing/2014/main" id="{4CC38FC9-0DA0-0791-8811-6D65AD0657FB}"/>
              </a:ext>
            </a:extLst>
          </p:cNvPr>
          <p:cNvSpPr/>
          <p:nvPr/>
        </p:nvSpPr>
        <p:spPr>
          <a:xfrm>
            <a:off x="5221847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7" name="角丸四角形 630">
            <a:extLst>
              <a:ext uri="{FF2B5EF4-FFF2-40B4-BE49-F238E27FC236}">
                <a16:creationId xmlns:a16="http://schemas.microsoft.com/office/drawing/2014/main" id="{837160BE-9B14-DB10-E704-9AA13FEBD652}"/>
              </a:ext>
            </a:extLst>
          </p:cNvPr>
          <p:cNvSpPr/>
          <p:nvPr/>
        </p:nvSpPr>
        <p:spPr>
          <a:xfrm>
            <a:off x="5221847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他システム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8" name="角丸四角形 632">
            <a:extLst>
              <a:ext uri="{FF2B5EF4-FFF2-40B4-BE49-F238E27FC236}">
                <a16:creationId xmlns:a16="http://schemas.microsoft.com/office/drawing/2014/main" id="{08CCA4F5-0F69-C439-F82E-D9CC03B8EC03}"/>
              </a:ext>
            </a:extLst>
          </p:cNvPr>
          <p:cNvSpPr/>
          <p:nvPr/>
        </p:nvSpPr>
        <p:spPr>
          <a:xfrm>
            <a:off x="5221847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1" name="角丸四角形 633">
            <a:extLst>
              <a:ext uri="{FF2B5EF4-FFF2-40B4-BE49-F238E27FC236}">
                <a16:creationId xmlns:a16="http://schemas.microsoft.com/office/drawing/2014/main" id="{5716F64C-61FA-C05A-1F33-C0096C705082}"/>
              </a:ext>
            </a:extLst>
          </p:cNvPr>
          <p:cNvSpPr/>
          <p:nvPr/>
        </p:nvSpPr>
        <p:spPr>
          <a:xfrm>
            <a:off x="632409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貸与状況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2" name="角丸四角形 634">
            <a:extLst>
              <a:ext uri="{FF2B5EF4-FFF2-40B4-BE49-F238E27FC236}">
                <a16:creationId xmlns:a16="http://schemas.microsoft.com/office/drawing/2014/main" id="{0A87BC9E-1546-AF69-A7BF-7C0C4823C669}"/>
              </a:ext>
            </a:extLst>
          </p:cNvPr>
          <p:cNvSpPr/>
          <p:nvPr/>
        </p:nvSpPr>
        <p:spPr>
          <a:xfrm>
            <a:off x="6322908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規格調査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3" name="角丸四角形 635">
            <a:extLst>
              <a:ext uri="{FF2B5EF4-FFF2-40B4-BE49-F238E27FC236}">
                <a16:creationId xmlns:a16="http://schemas.microsoft.com/office/drawing/2014/main" id="{AE5194BB-FC3B-7D37-0938-0022957C15CA}"/>
              </a:ext>
            </a:extLst>
          </p:cNvPr>
          <p:cNvSpPr/>
          <p:nvPr/>
        </p:nvSpPr>
        <p:spPr>
          <a:xfrm>
            <a:off x="6322250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特別貸与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4" name="角丸四角形 636">
            <a:extLst>
              <a:ext uri="{FF2B5EF4-FFF2-40B4-BE49-F238E27FC236}">
                <a16:creationId xmlns:a16="http://schemas.microsoft.com/office/drawing/2014/main" id="{D190BB7B-AD22-1B57-DC06-3F6ECB8F2DED}"/>
              </a:ext>
            </a:extLst>
          </p:cNvPr>
          <p:cNvSpPr/>
          <p:nvPr/>
        </p:nvSpPr>
        <p:spPr>
          <a:xfrm>
            <a:off x="6322250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5" name="角丸四角形 637">
            <a:extLst>
              <a:ext uri="{FF2B5EF4-FFF2-40B4-BE49-F238E27FC236}">
                <a16:creationId xmlns:a16="http://schemas.microsoft.com/office/drawing/2014/main" id="{E7A44EF2-D8F2-C7A8-C7C0-6828A03101B4}"/>
              </a:ext>
            </a:extLst>
          </p:cNvPr>
          <p:cNvSpPr/>
          <p:nvPr/>
        </p:nvSpPr>
        <p:spPr>
          <a:xfrm>
            <a:off x="6322250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6" name="角丸四角形 638">
            <a:extLst>
              <a:ext uri="{FF2B5EF4-FFF2-40B4-BE49-F238E27FC236}">
                <a16:creationId xmlns:a16="http://schemas.microsoft.com/office/drawing/2014/main" id="{CE99BBF0-C717-FCED-6E4D-7647F7DB5295}"/>
              </a:ext>
            </a:extLst>
          </p:cNvPr>
          <p:cNvSpPr/>
          <p:nvPr/>
        </p:nvSpPr>
        <p:spPr>
          <a:xfrm>
            <a:off x="742029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単発法定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調書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7" name="角丸四角形 643">
            <a:extLst>
              <a:ext uri="{FF2B5EF4-FFF2-40B4-BE49-F238E27FC236}">
                <a16:creationId xmlns:a16="http://schemas.microsoft.com/office/drawing/2014/main" id="{0F927FE4-7A93-B75C-C76E-3E5DEBB45182}"/>
              </a:ext>
            </a:extLst>
          </p:cNvPr>
          <p:cNvSpPr/>
          <p:nvPr/>
        </p:nvSpPr>
        <p:spPr>
          <a:xfrm>
            <a:off x="9458138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定時決定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8" name="角丸四角形 644">
            <a:extLst>
              <a:ext uri="{FF2B5EF4-FFF2-40B4-BE49-F238E27FC236}">
                <a16:creationId xmlns:a16="http://schemas.microsoft.com/office/drawing/2014/main" id="{CD8AA86A-67F2-7FEF-B6BC-92B5A6317BE1}"/>
              </a:ext>
            </a:extLst>
          </p:cNvPr>
          <p:cNvSpPr/>
          <p:nvPr/>
        </p:nvSpPr>
        <p:spPr>
          <a:xfrm>
            <a:off x="8519781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9" name="角丸四角形 645">
            <a:extLst>
              <a:ext uri="{FF2B5EF4-FFF2-40B4-BE49-F238E27FC236}">
                <a16:creationId xmlns:a16="http://schemas.microsoft.com/office/drawing/2014/main" id="{55DA1774-28A2-0287-20E5-72214E774F30}"/>
              </a:ext>
            </a:extLst>
          </p:cNvPr>
          <p:cNvSpPr/>
          <p:nvPr/>
        </p:nvSpPr>
        <p:spPr>
          <a:xfrm>
            <a:off x="9456949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随時改定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2" name="角丸四角形 646">
            <a:extLst>
              <a:ext uri="{FF2B5EF4-FFF2-40B4-BE49-F238E27FC236}">
                <a16:creationId xmlns:a16="http://schemas.microsoft.com/office/drawing/2014/main" id="{C82C8691-51E5-54AF-0C5D-960D98C3DF88}"/>
              </a:ext>
            </a:extLst>
          </p:cNvPr>
          <p:cNvSpPr/>
          <p:nvPr/>
        </p:nvSpPr>
        <p:spPr>
          <a:xfrm>
            <a:off x="8518592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控除金管理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63" name="角丸四角形 648">
            <a:extLst>
              <a:ext uri="{FF2B5EF4-FFF2-40B4-BE49-F238E27FC236}">
                <a16:creationId xmlns:a16="http://schemas.microsoft.com/office/drawing/2014/main" id="{AD79C2AE-4AEE-F073-25E9-025792E22B43}"/>
              </a:ext>
            </a:extLst>
          </p:cNvPr>
          <p:cNvSpPr/>
          <p:nvPr/>
        </p:nvSpPr>
        <p:spPr>
          <a:xfrm>
            <a:off x="9456291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育児休職者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における社会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保険料免除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4" name="角丸四角形 649">
            <a:extLst>
              <a:ext uri="{FF2B5EF4-FFF2-40B4-BE49-F238E27FC236}">
                <a16:creationId xmlns:a16="http://schemas.microsoft.com/office/drawing/2014/main" id="{7A6633BA-D2EC-3189-B6B5-20964EDE7867}"/>
              </a:ext>
            </a:extLst>
          </p:cNvPr>
          <p:cNvSpPr/>
          <p:nvPr/>
        </p:nvSpPr>
        <p:spPr>
          <a:xfrm>
            <a:off x="8517934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予算・決算管理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帳簿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執行額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66" name="角丸四角形 650">
            <a:extLst>
              <a:ext uri="{FF2B5EF4-FFF2-40B4-BE49-F238E27FC236}">
                <a16:creationId xmlns:a16="http://schemas.microsoft.com/office/drawing/2014/main" id="{0A30BD40-5A2C-45AE-F7DC-465EEDA9F07F}"/>
              </a:ext>
            </a:extLst>
          </p:cNvPr>
          <p:cNvSpPr/>
          <p:nvPr/>
        </p:nvSpPr>
        <p:spPr>
          <a:xfrm>
            <a:off x="9456291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社会保険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料率改定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7" name="角丸四角形 651">
            <a:extLst>
              <a:ext uri="{FF2B5EF4-FFF2-40B4-BE49-F238E27FC236}">
                <a16:creationId xmlns:a16="http://schemas.microsoft.com/office/drawing/2014/main" id="{5737BF76-6E87-094B-E7CE-F32A80FD4D09}"/>
              </a:ext>
            </a:extLst>
          </p:cNvPr>
          <p:cNvSpPr/>
          <p:nvPr/>
        </p:nvSpPr>
        <p:spPr>
          <a:xfrm>
            <a:off x="8517934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名寄せ管理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9" name="角丸四角形 652">
            <a:extLst>
              <a:ext uri="{FF2B5EF4-FFF2-40B4-BE49-F238E27FC236}">
                <a16:creationId xmlns:a16="http://schemas.microsoft.com/office/drawing/2014/main" id="{EAF5C7DB-9033-B1D6-675A-A05D7DD2EF7D}"/>
              </a:ext>
            </a:extLst>
          </p:cNvPr>
          <p:cNvSpPr/>
          <p:nvPr/>
        </p:nvSpPr>
        <p:spPr>
          <a:xfrm>
            <a:off x="9456291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標準報酬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月額表データ更新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0" name="角丸四角形 653">
            <a:extLst>
              <a:ext uri="{FF2B5EF4-FFF2-40B4-BE49-F238E27FC236}">
                <a16:creationId xmlns:a16="http://schemas.microsoft.com/office/drawing/2014/main" id="{5031378A-3CFC-D914-1D72-3AF403D5482C}"/>
              </a:ext>
            </a:extLst>
          </p:cNvPr>
          <p:cNvSpPr/>
          <p:nvPr/>
        </p:nvSpPr>
        <p:spPr>
          <a:xfrm>
            <a:off x="8517934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資格取得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・喪失等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1" name="角丸四角形 654">
            <a:extLst>
              <a:ext uri="{FF2B5EF4-FFF2-40B4-BE49-F238E27FC236}">
                <a16:creationId xmlns:a16="http://schemas.microsoft.com/office/drawing/2014/main" id="{287DE3AF-B71A-44B2-2FC0-310F1F27A1CA}"/>
              </a:ext>
            </a:extLst>
          </p:cNvPr>
          <p:cNvSpPr/>
          <p:nvPr/>
        </p:nvSpPr>
        <p:spPr>
          <a:xfrm>
            <a:off x="10407710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賞与支払届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2" name="角丸四角形 655">
            <a:extLst>
              <a:ext uri="{FF2B5EF4-FFF2-40B4-BE49-F238E27FC236}">
                <a16:creationId xmlns:a16="http://schemas.microsoft.com/office/drawing/2014/main" id="{F591003D-8E48-28EA-F6EE-3047A7E4D633}"/>
              </a:ext>
            </a:extLst>
          </p:cNvPr>
          <p:cNvSpPr/>
          <p:nvPr/>
        </p:nvSpPr>
        <p:spPr>
          <a:xfrm>
            <a:off x="10406521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標準報酬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月額遡及改定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3" name="角丸四角形 656">
            <a:extLst>
              <a:ext uri="{FF2B5EF4-FFF2-40B4-BE49-F238E27FC236}">
                <a16:creationId xmlns:a16="http://schemas.microsoft.com/office/drawing/2014/main" id="{1DE06FF1-F639-ABEC-A0AE-E54D9768F052}"/>
              </a:ext>
            </a:extLst>
          </p:cNvPr>
          <p:cNvSpPr/>
          <p:nvPr/>
        </p:nvSpPr>
        <p:spPr>
          <a:xfrm>
            <a:off x="10405863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資格取得・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喪失等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4" name="角丸四角形 657">
            <a:extLst>
              <a:ext uri="{FF2B5EF4-FFF2-40B4-BE49-F238E27FC236}">
                <a16:creationId xmlns:a16="http://schemas.microsoft.com/office/drawing/2014/main" id="{D79AFB63-80A3-07C7-6ACF-0502FB60D048}"/>
              </a:ext>
            </a:extLst>
          </p:cNvPr>
          <p:cNvSpPr/>
          <p:nvPr/>
        </p:nvSpPr>
        <p:spPr>
          <a:xfrm>
            <a:off x="10405863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差押管理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5" name="角丸四角形 658">
            <a:extLst>
              <a:ext uri="{FF2B5EF4-FFF2-40B4-BE49-F238E27FC236}">
                <a16:creationId xmlns:a16="http://schemas.microsoft.com/office/drawing/2014/main" id="{04DDD99A-4D8A-3CA9-66E2-1258C57508D1}"/>
              </a:ext>
            </a:extLst>
          </p:cNvPr>
          <p:cNvSpPr/>
          <p:nvPr/>
        </p:nvSpPr>
        <p:spPr>
          <a:xfrm>
            <a:off x="10405863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課税上積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7" name="角丸四角形 659">
            <a:extLst>
              <a:ext uri="{FF2B5EF4-FFF2-40B4-BE49-F238E27FC236}">
                <a16:creationId xmlns:a16="http://schemas.microsoft.com/office/drawing/2014/main" id="{787236CF-203B-D1BD-143D-290B39C571D1}"/>
              </a:ext>
            </a:extLst>
          </p:cNvPr>
          <p:cNvSpPr/>
          <p:nvPr/>
        </p:nvSpPr>
        <p:spPr>
          <a:xfrm>
            <a:off x="1229761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一括登録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8" name="角丸四角形 660">
            <a:extLst>
              <a:ext uri="{FF2B5EF4-FFF2-40B4-BE49-F238E27FC236}">
                <a16:creationId xmlns:a16="http://schemas.microsoft.com/office/drawing/2014/main" id="{27769828-261F-4D41-9A96-DB6C69F3A563}"/>
              </a:ext>
            </a:extLst>
          </p:cNvPr>
          <p:cNvSpPr/>
          <p:nvPr/>
        </p:nvSpPr>
        <p:spPr>
          <a:xfrm>
            <a:off x="11359260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9" name="角丸四角形 661">
            <a:extLst>
              <a:ext uri="{FF2B5EF4-FFF2-40B4-BE49-F238E27FC236}">
                <a16:creationId xmlns:a16="http://schemas.microsoft.com/office/drawing/2014/main" id="{8B7D24D8-4F13-9B4E-60F9-F2D9177ACDC3}"/>
              </a:ext>
            </a:extLst>
          </p:cNvPr>
          <p:cNvSpPr/>
          <p:nvPr/>
        </p:nvSpPr>
        <p:spPr>
          <a:xfrm>
            <a:off x="12296428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徴収状況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0" name="角丸四角形 662">
            <a:extLst>
              <a:ext uri="{FF2B5EF4-FFF2-40B4-BE49-F238E27FC236}">
                <a16:creationId xmlns:a16="http://schemas.microsoft.com/office/drawing/2014/main" id="{7A8E5BEC-5200-CE66-2ACC-4369D5FA4144}"/>
              </a:ext>
            </a:extLst>
          </p:cNvPr>
          <p:cNvSpPr/>
          <p:nvPr/>
        </p:nvSpPr>
        <p:spPr>
          <a:xfrm>
            <a:off x="11358071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計算結果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1" name="角丸四角形 663">
            <a:extLst>
              <a:ext uri="{FF2B5EF4-FFF2-40B4-BE49-F238E27FC236}">
                <a16:creationId xmlns:a16="http://schemas.microsoft.com/office/drawing/2014/main" id="{E821A0C5-A501-0BD5-48B7-79F89423B5CF}"/>
              </a:ext>
            </a:extLst>
          </p:cNvPr>
          <p:cNvSpPr/>
          <p:nvPr/>
        </p:nvSpPr>
        <p:spPr>
          <a:xfrm>
            <a:off x="12295770" y="10821927"/>
            <a:ext cx="901708" cy="43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2" name="角丸四角形 664">
            <a:extLst>
              <a:ext uri="{FF2B5EF4-FFF2-40B4-BE49-F238E27FC236}">
                <a16:creationId xmlns:a16="http://schemas.microsoft.com/office/drawing/2014/main" id="{38621486-1D21-015B-3A47-A25DA2AE7D2E}"/>
              </a:ext>
            </a:extLst>
          </p:cNvPr>
          <p:cNvSpPr/>
          <p:nvPr/>
        </p:nvSpPr>
        <p:spPr>
          <a:xfrm>
            <a:off x="11357413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3" name="角丸四角形 665">
            <a:extLst>
              <a:ext uri="{FF2B5EF4-FFF2-40B4-BE49-F238E27FC236}">
                <a16:creationId xmlns:a16="http://schemas.microsoft.com/office/drawing/2014/main" id="{20232AD2-0C77-F0AC-79F0-08217C0A1FBE}"/>
              </a:ext>
            </a:extLst>
          </p:cNvPr>
          <p:cNvSpPr/>
          <p:nvPr/>
        </p:nvSpPr>
        <p:spPr>
          <a:xfrm>
            <a:off x="12295770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申告内容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4" name="角丸四角形 666">
            <a:extLst>
              <a:ext uri="{FF2B5EF4-FFF2-40B4-BE49-F238E27FC236}">
                <a16:creationId xmlns:a16="http://schemas.microsoft.com/office/drawing/2014/main" id="{141EA17F-C307-1AA3-9445-3C37503864C9}"/>
              </a:ext>
            </a:extLst>
          </p:cNvPr>
          <p:cNvSpPr/>
          <p:nvPr/>
        </p:nvSpPr>
        <p:spPr>
          <a:xfrm>
            <a:off x="11357413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申告内容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5" name="角丸四角形 667">
            <a:extLst>
              <a:ext uri="{FF2B5EF4-FFF2-40B4-BE49-F238E27FC236}">
                <a16:creationId xmlns:a16="http://schemas.microsoft.com/office/drawing/2014/main" id="{6A2BA709-A209-1EAE-2588-9983030D3EC6}"/>
              </a:ext>
            </a:extLst>
          </p:cNvPr>
          <p:cNvSpPr/>
          <p:nvPr/>
        </p:nvSpPr>
        <p:spPr>
          <a:xfrm>
            <a:off x="12295770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給与証明等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6" name="角丸四角形 671">
            <a:extLst>
              <a:ext uri="{FF2B5EF4-FFF2-40B4-BE49-F238E27FC236}">
                <a16:creationId xmlns:a16="http://schemas.microsoft.com/office/drawing/2014/main" id="{00EACB0F-9A9F-7864-561B-43CD56374624}"/>
              </a:ext>
            </a:extLst>
          </p:cNvPr>
          <p:cNvSpPr/>
          <p:nvPr/>
        </p:nvSpPr>
        <p:spPr>
          <a:xfrm>
            <a:off x="11357413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住民税課税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情報更新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7" name="角丸四角形 672">
            <a:extLst>
              <a:ext uri="{FF2B5EF4-FFF2-40B4-BE49-F238E27FC236}">
                <a16:creationId xmlns:a16="http://schemas.microsoft.com/office/drawing/2014/main" id="{757E88CF-22F4-80F7-4293-90448355F02E}"/>
              </a:ext>
            </a:extLst>
          </p:cNvPr>
          <p:cNvSpPr/>
          <p:nvPr/>
        </p:nvSpPr>
        <p:spPr>
          <a:xfrm>
            <a:off x="13247189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8" name="角丸四角形 673">
            <a:extLst>
              <a:ext uri="{FF2B5EF4-FFF2-40B4-BE49-F238E27FC236}">
                <a16:creationId xmlns:a16="http://schemas.microsoft.com/office/drawing/2014/main" id="{B35A3332-26C4-DB50-888F-C8FAC4E79758}"/>
              </a:ext>
            </a:extLst>
          </p:cNvPr>
          <p:cNvSpPr/>
          <p:nvPr/>
        </p:nvSpPr>
        <p:spPr>
          <a:xfrm>
            <a:off x="13246000" y="10351917"/>
            <a:ext cx="901708" cy="43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9" name="角丸四角形 678">
            <a:extLst>
              <a:ext uri="{FF2B5EF4-FFF2-40B4-BE49-F238E27FC236}">
                <a16:creationId xmlns:a16="http://schemas.microsoft.com/office/drawing/2014/main" id="{7CCF51F9-88A8-5C23-AE50-D185AE36F61A}"/>
              </a:ext>
            </a:extLst>
          </p:cNvPr>
          <p:cNvSpPr/>
          <p:nvPr/>
        </p:nvSpPr>
        <p:spPr>
          <a:xfrm>
            <a:off x="13245342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執行額管理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0" name="直線コネクタ 389">
            <a:extLst>
              <a:ext uri="{FF2B5EF4-FFF2-40B4-BE49-F238E27FC236}">
                <a16:creationId xmlns:a16="http://schemas.microsoft.com/office/drawing/2014/main" id="{DEAD9031-87D3-D41B-A46A-E873FCA80C47}"/>
              </a:ext>
            </a:extLst>
          </p:cNvPr>
          <p:cNvCxnSpPr>
            <a:cxnSpLocks/>
          </p:cNvCxnSpPr>
          <p:nvPr/>
        </p:nvCxnSpPr>
        <p:spPr>
          <a:xfrm>
            <a:off x="6221710" y="9545924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線コネクタ 390">
            <a:extLst>
              <a:ext uri="{FF2B5EF4-FFF2-40B4-BE49-F238E27FC236}">
                <a16:creationId xmlns:a16="http://schemas.microsoft.com/office/drawing/2014/main" id="{668884A2-88B9-DB7E-0423-EC25C15AAA22}"/>
              </a:ext>
            </a:extLst>
          </p:cNvPr>
          <p:cNvCxnSpPr>
            <a:cxnSpLocks/>
          </p:cNvCxnSpPr>
          <p:nvPr/>
        </p:nvCxnSpPr>
        <p:spPr>
          <a:xfrm>
            <a:off x="7302933" y="9520709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コネクタ 391">
            <a:extLst>
              <a:ext uri="{FF2B5EF4-FFF2-40B4-BE49-F238E27FC236}">
                <a16:creationId xmlns:a16="http://schemas.microsoft.com/office/drawing/2014/main" id="{2D6405D1-D5E0-5259-4774-0FC01B6E79A9}"/>
              </a:ext>
            </a:extLst>
          </p:cNvPr>
          <p:cNvCxnSpPr>
            <a:cxnSpLocks/>
          </p:cNvCxnSpPr>
          <p:nvPr/>
        </p:nvCxnSpPr>
        <p:spPr>
          <a:xfrm>
            <a:off x="8470550" y="9545924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正方形/長方形 392">
            <a:extLst>
              <a:ext uri="{FF2B5EF4-FFF2-40B4-BE49-F238E27FC236}">
                <a16:creationId xmlns:a16="http://schemas.microsoft.com/office/drawing/2014/main" id="{4ADA468C-8FCF-C70D-0C05-5F98BB9AC9B0}"/>
              </a:ext>
            </a:extLst>
          </p:cNvPr>
          <p:cNvSpPr/>
          <p:nvPr/>
        </p:nvSpPr>
        <p:spPr>
          <a:xfrm>
            <a:off x="6230797" y="9538921"/>
            <a:ext cx="1087114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被服管理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4" name="正方形/長方形 393">
            <a:extLst>
              <a:ext uri="{FF2B5EF4-FFF2-40B4-BE49-F238E27FC236}">
                <a16:creationId xmlns:a16="http://schemas.microsoft.com/office/drawing/2014/main" id="{F0E8BDBC-99D1-5A91-8B52-2B22B49BAF01}"/>
              </a:ext>
            </a:extLst>
          </p:cNvPr>
          <p:cNvSpPr/>
          <p:nvPr/>
        </p:nvSpPr>
        <p:spPr>
          <a:xfrm>
            <a:off x="7330362" y="9534819"/>
            <a:ext cx="1087114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単発法定調書</a:t>
            </a:r>
          </a:p>
        </p:txBody>
      </p:sp>
      <p:sp>
        <p:nvSpPr>
          <p:cNvPr id="395" name="正方形/長方形 394">
            <a:extLst>
              <a:ext uri="{FF2B5EF4-FFF2-40B4-BE49-F238E27FC236}">
                <a16:creationId xmlns:a16="http://schemas.microsoft.com/office/drawing/2014/main" id="{BCB9B311-092C-3BAF-C0ED-01997A3BE9FF}"/>
              </a:ext>
            </a:extLst>
          </p:cNvPr>
          <p:cNvSpPr/>
          <p:nvPr/>
        </p:nvSpPr>
        <p:spPr>
          <a:xfrm>
            <a:off x="8470549" y="9544773"/>
            <a:ext cx="5751677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</a:t>
            </a:r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6" name="正方形/長方形 395">
            <a:extLst>
              <a:ext uri="{FF2B5EF4-FFF2-40B4-BE49-F238E27FC236}">
                <a16:creationId xmlns:a16="http://schemas.microsoft.com/office/drawing/2014/main" id="{B5426C8E-209E-BECA-FA87-B79511E6E86D}"/>
              </a:ext>
            </a:extLst>
          </p:cNvPr>
          <p:cNvSpPr/>
          <p:nvPr/>
        </p:nvSpPr>
        <p:spPr>
          <a:xfrm>
            <a:off x="14270090" y="9543531"/>
            <a:ext cx="1305188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7" name="角丸四角形 697">
            <a:extLst>
              <a:ext uri="{FF2B5EF4-FFF2-40B4-BE49-F238E27FC236}">
                <a16:creationId xmlns:a16="http://schemas.microsoft.com/office/drawing/2014/main" id="{9A96077A-E28D-27D3-5EC1-288A96B3906E}"/>
              </a:ext>
            </a:extLst>
          </p:cNvPr>
          <p:cNvSpPr/>
          <p:nvPr/>
        </p:nvSpPr>
        <p:spPr>
          <a:xfrm>
            <a:off x="14471830" y="987744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</a:p>
        </p:txBody>
      </p:sp>
      <p:sp>
        <p:nvSpPr>
          <p:cNvPr id="398" name="正方形/長方形 397">
            <a:extLst>
              <a:ext uri="{FF2B5EF4-FFF2-40B4-BE49-F238E27FC236}">
                <a16:creationId xmlns:a16="http://schemas.microsoft.com/office/drawing/2014/main" id="{8F0605C9-5CB5-C95F-0205-F2BC3D05BCE2}"/>
              </a:ext>
            </a:extLst>
          </p:cNvPr>
          <p:cNvSpPr/>
          <p:nvPr/>
        </p:nvSpPr>
        <p:spPr>
          <a:xfrm>
            <a:off x="61727" y="616822"/>
            <a:ext cx="1759530" cy="117542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</a:p>
        </p:txBody>
      </p:sp>
      <p:sp>
        <p:nvSpPr>
          <p:cNvPr id="399" name="正方形/長方形 398">
            <a:extLst>
              <a:ext uri="{FF2B5EF4-FFF2-40B4-BE49-F238E27FC236}">
                <a16:creationId xmlns:a16="http://schemas.microsoft.com/office/drawing/2014/main" id="{8522338F-E91D-1415-C568-44FBED392856}"/>
              </a:ext>
            </a:extLst>
          </p:cNvPr>
          <p:cNvSpPr/>
          <p:nvPr/>
        </p:nvSpPr>
        <p:spPr>
          <a:xfrm>
            <a:off x="188692" y="1217018"/>
            <a:ext cx="1520774" cy="4435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0" name="正方形/長方形 399">
            <a:extLst>
              <a:ext uri="{FF2B5EF4-FFF2-40B4-BE49-F238E27FC236}">
                <a16:creationId xmlns:a16="http://schemas.microsoft.com/office/drawing/2014/main" id="{B582EF9B-271E-61F2-1917-FF784E750D61}"/>
              </a:ext>
            </a:extLst>
          </p:cNvPr>
          <p:cNvSpPr/>
          <p:nvPr/>
        </p:nvSpPr>
        <p:spPr>
          <a:xfrm>
            <a:off x="188692" y="3394665"/>
            <a:ext cx="1520774" cy="5115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業務利用のみ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の対象者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1" name="正方形/長方形 400">
            <a:extLst>
              <a:ext uri="{FF2B5EF4-FFF2-40B4-BE49-F238E27FC236}">
                <a16:creationId xmlns:a16="http://schemas.microsoft.com/office/drawing/2014/main" id="{88EE1986-804C-BC43-AD50-B63B3708D120}"/>
              </a:ext>
            </a:extLst>
          </p:cNvPr>
          <p:cNvSpPr/>
          <p:nvPr/>
        </p:nvSpPr>
        <p:spPr>
          <a:xfrm>
            <a:off x="188690" y="1660534"/>
            <a:ext cx="1520775" cy="14100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2" name="角丸四角形 701">
            <a:extLst>
              <a:ext uri="{FF2B5EF4-FFF2-40B4-BE49-F238E27FC236}">
                <a16:creationId xmlns:a16="http://schemas.microsoft.com/office/drawing/2014/main" id="{611C28CF-FF3F-8373-3697-7515571E198B}"/>
              </a:ext>
            </a:extLst>
          </p:cNvPr>
          <p:cNvSpPr/>
          <p:nvPr/>
        </p:nvSpPr>
        <p:spPr>
          <a:xfrm>
            <a:off x="301262" y="1768043"/>
            <a:ext cx="1274595" cy="474494"/>
          </a:xfrm>
          <a:prstGeom prst="roundRect">
            <a:avLst>
              <a:gd name="adj" fmla="val 4533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全職員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3" name="正方形/長方形 402">
            <a:extLst>
              <a:ext uri="{FF2B5EF4-FFF2-40B4-BE49-F238E27FC236}">
                <a16:creationId xmlns:a16="http://schemas.microsoft.com/office/drawing/2014/main" id="{5D69668E-F0A6-F121-8630-F1B540DD3264}"/>
              </a:ext>
            </a:extLst>
          </p:cNvPr>
          <p:cNvSpPr/>
          <p:nvPr/>
        </p:nvSpPr>
        <p:spPr>
          <a:xfrm>
            <a:off x="188690" y="3881314"/>
            <a:ext cx="1531505" cy="51814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5" name="右矢印 269">
            <a:extLst>
              <a:ext uri="{FF2B5EF4-FFF2-40B4-BE49-F238E27FC236}">
                <a16:creationId xmlns:a16="http://schemas.microsoft.com/office/drawing/2014/main" id="{63C106C9-5765-97F2-D322-7787676E0F0A}"/>
              </a:ext>
            </a:extLst>
          </p:cNvPr>
          <p:cNvSpPr/>
          <p:nvPr/>
        </p:nvSpPr>
        <p:spPr>
          <a:xfrm>
            <a:off x="1582028" y="5495818"/>
            <a:ext cx="503284" cy="1650996"/>
          </a:xfrm>
          <a:prstGeom prst="rightArrow">
            <a:avLst>
              <a:gd name="adj1" fmla="val 50000"/>
              <a:gd name="adj2" fmla="val 4628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2000" b="1" dirty="0"/>
              <a:t>利用</a:t>
            </a:r>
            <a:endParaRPr kumimoji="1" lang="ja-JP" altLang="en-US" sz="2000" b="1" dirty="0"/>
          </a:p>
        </p:txBody>
      </p:sp>
      <p:sp>
        <p:nvSpPr>
          <p:cNvPr id="406" name="二方向矢印 713">
            <a:extLst>
              <a:ext uri="{FF2B5EF4-FFF2-40B4-BE49-F238E27FC236}">
                <a16:creationId xmlns:a16="http://schemas.microsoft.com/office/drawing/2014/main" id="{5359AF65-9ECD-4B6F-4F17-B094A12947AB}"/>
              </a:ext>
            </a:extLst>
          </p:cNvPr>
          <p:cNvSpPr/>
          <p:nvPr/>
        </p:nvSpPr>
        <p:spPr>
          <a:xfrm rot="16200000">
            <a:off x="8605069" y="4882377"/>
            <a:ext cx="1862726" cy="767815"/>
          </a:xfrm>
          <a:prstGeom prst="leftUp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07" name="角丸四角形 714">
            <a:extLst>
              <a:ext uri="{FF2B5EF4-FFF2-40B4-BE49-F238E27FC236}">
                <a16:creationId xmlns:a16="http://schemas.microsoft.com/office/drawing/2014/main" id="{F725F876-0107-A130-0FCA-682D46C7470E}"/>
              </a:ext>
            </a:extLst>
          </p:cNvPr>
          <p:cNvSpPr/>
          <p:nvPr/>
        </p:nvSpPr>
        <p:spPr>
          <a:xfrm>
            <a:off x="9894144" y="4406452"/>
            <a:ext cx="2401626" cy="1691459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コード関係、期間分割データ、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期末勤勉、共済組合、勤怠、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勤務手当、控除金管理、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職員個別情報、税控除、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退職手当、届出手当、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年末調整、明細</a:t>
            </a:r>
          </a:p>
        </p:txBody>
      </p:sp>
      <p:sp>
        <p:nvSpPr>
          <p:cNvPr id="408" name="上下矢印 715">
            <a:extLst>
              <a:ext uri="{FF2B5EF4-FFF2-40B4-BE49-F238E27FC236}">
                <a16:creationId xmlns:a16="http://schemas.microsoft.com/office/drawing/2014/main" id="{A54BF785-19FC-4F0A-72D7-A839F0F2A401}"/>
              </a:ext>
            </a:extLst>
          </p:cNvPr>
          <p:cNvSpPr/>
          <p:nvPr/>
        </p:nvSpPr>
        <p:spPr>
          <a:xfrm>
            <a:off x="13160638" y="3859931"/>
            <a:ext cx="397156" cy="2335737"/>
          </a:xfrm>
          <a:prstGeom prst="upDown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3" name="角丸四角形 716">
            <a:extLst>
              <a:ext uri="{FF2B5EF4-FFF2-40B4-BE49-F238E27FC236}">
                <a16:creationId xmlns:a16="http://schemas.microsoft.com/office/drawing/2014/main" id="{B897CBD9-3F2B-86F5-E8CF-1C0E66FD8D4A}"/>
              </a:ext>
            </a:extLst>
          </p:cNvPr>
          <p:cNvSpPr/>
          <p:nvPr/>
        </p:nvSpPr>
        <p:spPr>
          <a:xfrm>
            <a:off x="13518274" y="4344571"/>
            <a:ext cx="1604050" cy="760879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4" name="正方形/長方形 413">
            <a:extLst>
              <a:ext uri="{FF2B5EF4-FFF2-40B4-BE49-F238E27FC236}">
                <a16:creationId xmlns:a16="http://schemas.microsoft.com/office/drawing/2014/main" id="{77EF21CE-95FD-E5C8-D110-E93D0E358A24}"/>
              </a:ext>
            </a:extLst>
          </p:cNvPr>
          <p:cNvSpPr/>
          <p:nvPr/>
        </p:nvSpPr>
        <p:spPr>
          <a:xfrm>
            <a:off x="9254910" y="2039370"/>
            <a:ext cx="6396548" cy="3704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庶務事務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</a:p>
        </p:txBody>
      </p:sp>
      <p:sp>
        <p:nvSpPr>
          <p:cNvPr id="415" name="角丸四角形 717">
            <a:extLst>
              <a:ext uri="{FF2B5EF4-FFF2-40B4-BE49-F238E27FC236}">
                <a16:creationId xmlns:a16="http://schemas.microsoft.com/office/drawing/2014/main" id="{0DCE4106-1662-0ECC-2A58-D6FBB093DDC7}"/>
              </a:ext>
            </a:extLst>
          </p:cNvPr>
          <p:cNvSpPr/>
          <p:nvPr/>
        </p:nvSpPr>
        <p:spPr>
          <a:xfrm>
            <a:off x="1933935" y="9782634"/>
            <a:ext cx="1468631" cy="2343596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共済組合、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控除金管理、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税控除、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届出手当、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明細</a:t>
            </a:r>
          </a:p>
        </p:txBody>
      </p:sp>
      <p:grpSp>
        <p:nvGrpSpPr>
          <p:cNvPr id="416" name="グループ化 415">
            <a:extLst>
              <a:ext uri="{FF2B5EF4-FFF2-40B4-BE49-F238E27FC236}">
                <a16:creationId xmlns:a16="http://schemas.microsoft.com/office/drawing/2014/main" id="{449F164E-413B-43ED-F915-8653CD792937}"/>
              </a:ext>
            </a:extLst>
          </p:cNvPr>
          <p:cNvGrpSpPr/>
          <p:nvPr/>
        </p:nvGrpSpPr>
        <p:grpSpPr>
          <a:xfrm>
            <a:off x="2551517" y="5717518"/>
            <a:ext cx="733727" cy="4212467"/>
            <a:chOff x="2551517" y="5717518"/>
            <a:chExt cx="733727" cy="4212467"/>
          </a:xfrm>
        </p:grpSpPr>
        <p:sp>
          <p:nvSpPr>
            <p:cNvPr id="417" name="屈折矢印 60">
              <a:extLst>
                <a:ext uri="{FF2B5EF4-FFF2-40B4-BE49-F238E27FC236}">
                  <a16:creationId xmlns:a16="http://schemas.microsoft.com/office/drawing/2014/main" id="{00016F92-C949-D650-A4EC-FACFA558B991}"/>
                </a:ext>
              </a:extLst>
            </p:cNvPr>
            <p:cNvSpPr/>
            <p:nvPr/>
          </p:nvSpPr>
          <p:spPr>
            <a:xfrm rot="5400000">
              <a:off x="1867409" y="8512151"/>
              <a:ext cx="2104149" cy="731520"/>
            </a:xfrm>
            <a:prstGeom prst="bentUp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8" name="屈折矢印 718">
              <a:extLst>
                <a:ext uri="{FF2B5EF4-FFF2-40B4-BE49-F238E27FC236}">
                  <a16:creationId xmlns:a16="http://schemas.microsoft.com/office/drawing/2014/main" id="{774CFBD1-7D15-23CD-B259-B4795CD5CC7D}"/>
                </a:ext>
              </a:extLst>
            </p:cNvPr>
            <p:cNvSpPr/>
            <p:nvPr/>
          </p:nvSpPr>
          <p:spPr>
            <a:xfrm rot="5400000" flipH="1">
              <a:off x="1859142" y="6409893"/>
              <a:ext cx="2116270" cy="731520"/>
            </a:xfrm>
            <a:prstGeom prst="bentUp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9" name="正方形/長方形 418">
              <a:extLst>
                <a:ext uri="{FF2B5EF4-FFF2-40B4-BE49-F238E27FC236}">
                  <a16:creationId xmlns:a16="http://schemas.microsoft.com/office/drawing/2014/main" id="{D80D0A99-ED62-12A8-217A-FABD5F49097F}"/>
                </a:ext>
              </a:extLst>
            </p:cNvPr>
            <p:cNvSpPr/>
            <p:nvPr/>
          </p:nvSpPr>
          <p:spPr>
            <a:xfrm>
              <a:off x="2563474" y="7658594"/>
              <a:ext cx="162000" cy="3921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0" name="正方形/長方形 419">
            <a:extLst>
              <a:ext uri="{FF2B5EF4-FFF2-40B4-BE49-F238E27FC236}">
                <a16:creationId xmlns:a16="http://schemas.microsoft.com/office/drawing/2014/main" id="{4820B7EF-03E6-EE9E-BC42-8635CD3D87E5}"/>
              </a:ext>
            </a:extLst>
          </p:cNvPr>
          <p:cNvSpPr/>
          <p:nvPr/>
        </p:nvSpPr>
        <p:spPr>
          <a:xfrm>
            <a:off x="16155328" y="1449199"/>
            <a:ext cx="2927242" cy="7185643"/>
          </a:xfrm>
          <a:prstGeom prst="rect">
            <a:avLst/>
          </a:prstGeom>
          <a:solidFill>
            <a:srgbClr val="C4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大阪市内部組織</a:t>
            </a:r>
          </a:p>
        </p:txBody>
      </p:sp>
      <p:sp>
        <p:nvSpPr>
          <p:cNvPr id="421" name="正方形/長方形 420">
            <a:extLst>
              <a:ext uri="{FF2B5EF4-FFF2-40B4-BE49-F238E27FC236}">
                <a16:creationId xmlns:a16="http://schemas.microsoft.com/office/drawing/2014/main" id="{FC3E0572-7116-100D-2CB0-31B6E62340BF}"/>
              </a:ext>
            </a:extLst>
          </p:cNvPr>
          <p:cNvSpPr/>
          <p:nvPr/>
        </p:nvSpPr>
        <p:spPr>
          <a:xfrm>
            <a:off x="16148382" y="9030885"/>
            <a:ext cx="2927242" cy="3087693"/>
          </a:xfrm>
          <a:prstGeom prst="rect">
            <a:avLst/>
          </a:prstGeom>
          <a:solidFill>
            <a:srgbClr val="C4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他団体等</a:t>
            </a:r>
          </a:p>
        </p:txBody>
      </p:sp>
      <p:sp>
        <p:nvSpPr>
          <p:cNvPr id="422" name="正方形/長方形 421">
            <a:extLst>
              <a:ext uri="{FF2B5EF4-FFF2-40B4-BE49-F238E27FC236}">
                <a16:creationId xmlns:a16="http://schemas.microsoft.com/office/drawing/2014/main" id="{11F35711-CAB8-3B03-8C12-32DA66024153}"/>
              </a:ext>
            </a:extLst>
          </p:cNvPr>
          <p:cNvSpPr/>
          <p:nvPr/>
        </p:nvSpPr>
        <p:spPr>
          <a:xfrm>
            <a:off x="16251578" y="2045110"/>
            <a:ext cx="1340409" cy="36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デジタル統括室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3" name="正方形/長方形 422">
            <a:extLst>
              <a:ext uri="{FF2B5EF4-FFF2-40B4-BE49-F238E27FC236}">
                <a16:creationId xmlns:a16="http://schemas.microsoft.com/office/drawing/2014/main" id="{640FD3F6-B5F8-03CF-EEA1-B8D44FFD95FF}"/>
              </a:ext>
            </a:extLst>
          </p:cNvPr>
          <p:cNvSpPr/>
          <p:nvPr/>
        </p:nvSpPr>
        <p:spPr>
          <a:xfrm>
            <a:off x="16251578" y="2398608"/>
            <a:ext cx="1340409" cy="10883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4" name="左右矢印 272">
            <a:extLst>
              <a:ext uri="{FF2B5EF4-FFF2-40B4-BE49-F238E27FC236}">
                <a16:creationId xmlns:a16="http://schemas.microsoft.com/office/drawing/2014/main" id="{FE53FBE9-658A-3AFC-272F-2FED07D27145}"/>
              </a:ext>
            </a:extLst>
          </p:cNvPr>
          <p:cNvSpPr/>
          <p:nvPr/>
        </p:nvSpPr>
        <p:spPr>
          <a:xfrm>
            <a:off x="15507443" y="5495818"/>
            <a:ext cx="726243" cy="1650996"/>
          </a:xfrm>
          <a:prstGeom prst="leftRightArrow">
            <a:avLst>
              <a:gd name="adj1" fmla="val 53731"/>
              <a:gd name="adj2" fmla="val 3156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2000" b="1" dirty="0"/>
              <a:t>連携</a:t>
            </a:r>
          </a:p>
        </p:txBody>
      </p:sp>
      <p:sp>
        <p:nvSpPr>
          <p:cNvPr id="425" name="角丸四角形 728">
            <a:extLst>
              <a:ext uri="{FF2B5EF4-FFF2-40B4-BE49-F238E27FC236}">
                <a16:creationId xmlns:a16="http://schemas.microsoft.com/office/drawing/2014/main" id="{0FFA05BA-4E71-7B20-4422-294AD75BEB59}"/>
              </a:ext>
            </a:extLst>
          </p:cNvPr>
          <p:cNvSpPr/>
          <p:nvPr/>
        </p:nvSpPr>
        <p:spPr>
          <a:xfrm>
            <a:off x="16370848" y="2456718"/>
            <a:ext cx="1080120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6" name="角丸四角形 730">
            <a:extLst>
              <a:ext uri="{FF2B5EF4-FFF2-40B4-BE49-F238E27FC236}">
                <a16:creationId xmlns:a16="http://schemas.microsoft.com/office/drawing/2014/main" id="{6CCA0C3F-71E9-A3E4-7B92-3489CA4B0207}"/>
              </a:ext>
            </a:extLst>
          </p:cNvPr>
          <p:cNvSpPr/>
          <p:nvPr/>
        </p:nvSpPr>
        <p:spPr>
          <a:xfrm>
            <a:off x="16381722" y="2979773"/>
            <a:ext cx="1080120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統合基盤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27" name="グループ化 426">
            <a:extLst>
              <a:ext uri="{FF2B5EF4-FFF2-40B4-BE49-F238E27FC236}">
                <a16:creationId xmlns:a16="http://schemas.microsoft.com/office/drawing/2014/main" id="{E5363A61-38E8-6AD9-C559-29097BB19FA2}"/>
              </a:ext>
            </a:extLst>
          </p:cNvPr>
          <p:cNvGrpSpPr/>
          <p:nvPr/>
        </p:nvGrpSpPr>
        <p:grpSpPr>
          <a:xfrm>
            <a:off x="16241695" y="3532191"/>
            <a:ext cx="1340409" cy="1188132"/>
            <a:chOff x="19724655" y="-1015230"/>
            <a:chExt cx="1340409" cy="1188132"/>
          </a:xfrm>
        </p:grpSpPr>
        <p:sp>
          <p:nvSpPr>
            <p:cNvPr id="428" name="正方形/長方形 427">
              <a:extLst>
                <a:ext uri="{FF2B5EF4-FFF2-40B4-BE49-F238E27FC236}">
                  <a16:creationId xmlns:a16="http://schemas.microsoft.com/office/drawing/2014/main" id="{BC3C3753-9C39-90D8-0533-59B6C597E1E5}"/>
                </a:ext>
              </a:extLst>
            </p:cNvPr>
            <p:cNvSpPr/>
            <p:nvPr/>
          </p:nvSpPr>
          <p:spPr>
            <a:xfrm>
              <a:off x="19724655" y="-1015230"/>
              <a:ext cx="1340409" cy="5809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行政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委員会事務局</a:t>
              </a:r>
            </a:p>
          </p:txBody>
        </p:sp>
        <p:sp>
          <p:nvSpPr>
            <p:cNvPr id="429" name="正方形/長方形 428">
              <a:extLst>
                <a:ext uri="{FF2B5EF4-FFF2-40B4-BE49-F238E27FC236}">
                  <a16:creationId xmlns:a16="http://schemas.microsoft.com/office/drawing/2014/main" id="{A77E1EF8-69E2-FE22-72B4-96406EDDF73B}"/>
                </a:ext>
              </a:extLst>
            </p:cNvPr>
            <p:cNvSpPr/>
            <p:nvPr/>
          </p:nvSpPr>
          <p:spPr>
            <a:xfrm>
              <a:off x="19724655" y="-4342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0" name="角丸四角形 731">
              <a:extLst>
                <a:ext uri="{FF2B5EF4-FFF2-40B4-BE49-F238E27FC236}">
                  <a16:creationId xmlns:a16="http://schemas.microsoft.com/office/drawing/2014/main" id="{9D3D3C52-F004-FC04-A610-2E4429782C4A}"/>
                </a:ext>
              </a:extLst>
            </p:cNvPr>
            <p:cNvSpPr/>
            <p:nvPr/>
          </p:nvSpPr>
          <p:spPr>
            <a:xfrm>
              <a:off x="19849056" y="-374582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給与調査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1" name="グループ化 430">
            <a:extLst>
              <a:ext uri="{FF2B5EF4-FFF2-40B4-BE49-F238E27FC236}">
                <a16:creationId xmlns:a16="http://schemas.microsoft.com/office/drawing/2014/main" id="{50DB481B-C005-3093-FCAB-148E39946B2C}"/>
              </a:ext>
            </a:extLst>
          </p:cNvPr>
          <p:cNvGrpSpPr/>
          <p:nvPr/>
        </p:nvGrpSpPr>
        <p:grpSpPr>
          <a:xfrm>
            <a:off x="17683185" y="4025291"/>
            <a:ext cx="1340409" cy="930243"/>
            <a:chOff x="16256885" y="4538875"/>
            <a:chExt cx="1340409" cy="930243"/>
          </a:xfrm>
        </p:grpSpPr>
        <p:sp>
          <p:nvSpPr>
            <p:cNvPr id="432" name="正方形/長方形 431">
              <a:extLst>
                <a:ext uri="{FF2B5EF4-FFF2-40B4-BE49-F238E27FC236}">
                  <a16:creationId xmlns:a16="http://schemas.microsoft.com/office/drawing/2014/main" id="{6430A598-64F0-A207-2AF0-5657A2C5D969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総務局</a:t>
              </a:r>
            </a:p>
          </p:txBody>
        </p:sp>
        <p:sp>
          <p:nvSpPr>
            <p:cNvPr id="433" name="正方形/長方形 432">
              <a:extLst>
                <a:ext uri="{FF2B5EF4-FFF2-40B4-BE49-F238E27FC236}">
                  <a16:creationId xmlns:a16="http://schemas.microsoft.com/office/drawing/2014/main" id="{7FED00BC-FD1A-F6DD-CB78-80DAA14B5125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4" name="角丸四角形 743">
              <a:extLst>
                <a:ext uri="{FF2B5EF4-FFF2-40B4-BE49-F238E27FC236}">
                  <a16:creationId xmlns:a16="http://schemas.microsoft.com/office/drawing/2014/main" id="{F94BB5FD-E99B-8827-776E-7502DDE08026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文書管理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5" name="グループ化 434">
            <a:extLst>
              <a:ext uri="{FF2B5EF4-FFF2-40B4-BE49-F238E27FC236}">
                <a16:creationId xmlns:a16="http://schemas.microsoft.com/office/drawing/2014/main" id="{B245FC9F-1D5F-9015-4844-D5E05BA430BC}"/>
              </a:ext>
            </a:extLst>
          </p:cNvPr>
          <p:cNvGrpSpPr/>
          <p:nvPr/>
        </p:nvGrpSpPr>
        <p:grpSpPr>
          <a:xfrm>
            <a:off x="17677441" y="4997353"/>
            <a:ext cx="1340409" cy="927901"/>
            <a:chOff x="16251141" y="5510937"/>
            <a:chExt cx="1340409" cy="927901"/>
          </a:xfrm>
        </p:grpSpPr>
        <p:sp>
          <p:nvSpPr>
            <p:cNvPr id="436" name="正方形/長方形 435">
              <a:extLst>
                <a:ext uri="{FF2B5EF4-FFF2-40B4-BE49-F238E27FC236}">
                  <a16:creationId xmlns:a16="http://schemas.microsoft.com/office/drawing/2014/main" id="{C73E3BBD-B5A3-3BF2-6085-58438169298B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会計室</a:t>
              </a:r>
            </a:p>
          </p:txBody>
        </p:sp>
        <p:sp>
          <p:nvSpPr>
            <p:cNvPr id="437" name="正方形/長方形 436">
              <a:extLst>
                <a:ext uri="{FF2B5EF4-FFF2-40B4-BE49-F238E27FC236}">
                  <a16:creationId xmlns:a16="http://schemas.microsoft.com/office/drawing/2014/main" id="{53F1313C-B84D-A538-4F2D-047562881EF0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8" name="角丸四角形 750">
              <a:extLst>
                <a:ext uri="{FF2B5EF4-FFF2-40B4-BE49-F238E27FC236}">
                  <a16:creationId xmlns:a16="http://schemas.microsoft.com/office/drawing/2014/main" id="{B14FD2F6-6176-6A66-CED9-E8FDFBAB37C5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財務会計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9" name="グループ化 438">
            <a:extLst>
              <a:ext uri="{FF2B5EF4-FFF2-40B4-BE49-F238E27FC236}">
                <a16:creationId xmlns:a16="http://schemas.microsoft.com/office/drawing/2014/main" id="{DCB0AF74-A97C-47A1-06E2-14D3EC6364AD}"/>
              </a:ext>
            </a:extLst>
          </p:cNvPr>
          <p:cNvGrpSpPr/>
          <p:nvPr/>
        </p:nvGrpSpPr>
        <p:grpSpPr>
          <a:xfrm>
            <a:off x="16251484" y="6006301"/>
            <a:ext cx="1340409" cy="2436342"/>
            <a:chOff x="18449006" y="1808912"/>
            <a:chExt cx="1340409" cy="2436342"/>
          </a:xfrm>
        </p:grpSpPr>
        <p:sp>
          <p:nvSpPr>
            <p:cNvPr id="440" name="正方形/長方形 439">
              <a:extLst>
                <a:ext uri="{FF2B5EF4-FFF2-40B4-BE49-F238E27FC236}">
                  <a16:creationId xmlns:a16="http://schemas.microsoft.com/office/drawing/2014/main" id="{34E235DF-0D93-58F8-2FAF-1D62F9B06266}"/>
                </a:ext>
              </a:extLst>
            </p:cNvPr>
            <p:cNvSpPr/>
            <p:nvPr/>
          </p:nvSpPr>
          <p:spPr>
            <a:xfrm>
              <a:off x="18449006" y="1808912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総務局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1" name="正方形/長方形 440">
              <a:extLst>
                <a:ext uri="{FF2B5EF4-FFF2-40B4-BE49-F238E27FC236}">
                  <a16:creationId xmlns:a16="http://schemas.microsoft.com/office/drawing/2014/main" id="{6E44F6C9-4D0B-B7C9-B81D-5BE91496678F}"/>
                </a:ext>
              </a:extLst>
            </p:cNvPr>
            <p:cNvSpPr/>
            <p:nvPr/>
          </p:nvSpPr>
          <p:spPr>
            <a:xfrm>
              <a:off x="18449006" y="2132690"/>
              <a:ext cx="1340409" cy="21125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2" name="角丸四角形 752">
              <a:extLst>
                <a:ext uri="{FF2B5EF4-FFF2-40B4-BE49-F238E27FC236}">
                  <a16:creationId xmlns:a16="http://schemas.microsoft.com/office/drawing/2014/main" id="{41674928-B9B4-D339-DB93-79A7624D4336}"/>
                </a:ext>
              </a:extLst>
            </p:cNvPr>
            <p:cNvSpPr/>
            <p:nvPr/>
          </p:nvSpPr>
          <p:spPr>
            <a:xfrm>
              <a:off x="18573407" y="2192367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tabLst>
                  <a:tab pos="898525" algn="l"/>
                </a:tabLst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マイナンバー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tabLst>
                  <a:tab pos="898525" algn="l"/>
                </a:tabLst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3" name="角丸四角形 753">
              <a:extLst>
                <a:ext uri="{FF2B5EF4-FFF2-40B4-BE49-F238E27FC236}">
                  <a16:creationId xmlns:a16="http://schemas.microsoft.com/office/drawing/2014/main" id="{BE9F78DB-CD54-64EA-62EB-11D75C04763E}"/>
                </a:ext>
              </a:extLst>
            </p:cNvPr>
            <p:cNvSpPr/>
            <p:nvPr/>
          </p:nvSpPr>
          <p:spPr>
            <a:xfrm>
              <a:off x="18571421" y="2702127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タイムレコーダー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4" name="角丸四角形 754">
              <a:extLst>
                <a:ext uri="{FF2B5EF4-FFF2-40B4-BE49-F238E27FC236}">
                  <a16:creationId xmlns:a16="http://schemas.microsoft.com/office/drawing/2014/main" id="{863DA3B4-7945-6FD9-E4AE-11D9F4B5CE2C}"/>
                </a:ext>
              </a:extLst>
            </p:cNvPr>
            <p:cNvSpPr/>
            <p:nvPr/>
          </p:nvSpPr>
          <p:spPr>
            <a:xfrm>
              <a:off x="18571421" y="3211398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職員証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発行機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5" name="角丸四角形 755">
              <a:extLst>
                <a:ext uri="{FF2B5EF4-FFF2-40B4-BE49-F238E27FC236}">
                  <a16:creationId xmlns:a16="http://schemas.microsoft.com/office/drawing/2014/main" id="{ED6F1796-C622-943F-6F28-E896C07A3695}"/>
                </a:ext>
              </a:extLst>
            </p:cNvPr>
            <p:cNvSpPr/>
            <p:nvPr/>
          </p:nvSpPr>
          <p:spPr>
            <a:xfrm>
              <a:off x="18569435" y="3704341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点字ソフト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46" name="正方形/長方形 445">
            <a:extLst>
              <a:ext uri="{FF2B5EF4-FFF2-40B4-BE49-F238E27FC236}">
                <a16:creationId xmlns:a16="http://schemas.microsoft.com/office/drawing/2014/main" id="{E0580F62-B896-99C5-3404-B832A1264976}"/>
              </a:ext>
            </a:extLst>
          </p:cNvPr>
          <p:cNvSpPr/>
          <p:nvPr/>
        </p:nvSpPr>
        <p:spPr>
          <a:xfrm>
            <a:off x="17657357" y="8104102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消防局</a:t>
            </a:r>
          </a:p>
        </p:txBody>
      </p: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DC6BB29C-0210-76B2-FEF9-B3BC137853F5}"/>
              </a:ext>
            </a:extLst>
          </p:cNvPr>
          <p:cNvGrpSpPr/>
          <p:nvPr/>
        </p:nvGrpSpPr>
        <p:grpSpPr>
          <a:xfrm>
            <a:off x="16249381" y="4776873"/>
            <a:ext cx="1340409" cy="1188132"/>
            <a:chOff x="19724655" y="-1015230"/>
            <a:chExt cx="1340409" cy="1188132"/>
          </a:xfrm>
        </p:grpSpPr>
        <p:sp>
          <p:nvSpPr>
            <p:cNvPr id="452" name="正方形/長方形 451">
              <a:extLst>
                <a:ext uri="{FF2B5EF4-FFF2-40B4-BE49-F238E27FC236}">
                  <a16:creationId xmlns:a16="http://schemas.microsoft.com/office/drawing/2014/main" id="{9C1EBB68-BDC1-926A-6137-F38A532C9C66}"/>
                </a:ext>
              </a:extLst>
            </p:cNvPr>
            <p:cNvSpPr/>
            <p:nvPr/>
          </p:nvSpPr>
          <p:spPr>
            <a:xfrm>
              <a:off x="19724655" y="-1015230"/>
              <a:ext cx="1340409" cy="5809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教育委員会事務局</a:t>
              </a:r>
            </a:p>
          </p:txBody>
        </p:sp>
        <p:sp>
          <p:nvSpPr>
            <p:cNvPr id="454" name="正方形/長方形 453">
              <a:extLst>
                <a:ext uri="{FF2B5EF4-FFF2-40B4-BE49-F238E27FC236}">
                  <a16:creationId xmlns:a16="http://schemas.microsoft.com/office/drawing/2014/main" id="{41AB0555-65AE-0FF7-2A65-1165FDB4EF01}"/>
                </a:ext>
              </a:extLst>
            </p:cNvPr>
            <p:cNvSpPr/>
            <p:nvPr/>
          </p:nvSpPr>
          <p:spPr>
            <a:xfrm>
              <a:off x="19724655" y="-4342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5" name="角丸四角形 762">
              <a:extLst>
                <a:ext uri="{FF2B5EF4-FFF2-40B4-BE49-F238E27FC236}">
                  <a16:creationId xmlns:a16="http://schemas.microsoft.com/office/drawing/2014/main" id="{A146FFF7-11DE-86DB-377E-1BA3FB56FD27}"/>
                </a:ext>
              </a:extLst>
            </p:cNvPr>
            <p:cNvSpPr/>
            <p:nvPr/>
          </p:nvSpPr>
          <p:spPr>
            <a:xfrm>
              <a:off x="19849056" y="-374582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教職員情報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AFD9E73F-CA99-122B-F301-80DFEC73437A}"/>
              </a:ext>
            </a:extLst>
          </p:cNvPr>
          <p:cNvGrpSpPr/>
          <p:nvPr/>
        </p:nvGrpSpPr>
        <p:grpSpPr>
          <a:xfrm>
            <a:off x="17678642" y="2045110"/>
            <a:ext cx="1340409" cy="930243"/>
            <a:chOff x="16256885" y="4538875"/>
            <a:chExt cx="1340409" cy="930243"/>
          </a:xfrm>
        </p:grpSpPr>
        <p:sp>
          <p:nvSpPr>
            <p:cNvPr id="466" name="正方形/長方形 465">
              <a:extLst>
                <a:ext uri="{FF2B5EF4-FFF2-40B4-BE49-F238E27FC236}">
                  <a16:creationId xmlns:a16="http://schemas.microsoft.com/office/drawing/2014/main" id="{9C141A3A-9F36-55DE-0B62-65377255B2E3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契約管財局</a:t>
              </a:r>
            </a:p>
          </p:txBody>
        </p:sp>
        <p:sp>
          <p:nvSpPr>
            <p:cNvPr id="468" name="正方形/長方形 467">
              <a:extLst>
                <a:ext uri="{FF2B5EF4-FFF2-40B4-BE49-F238E27FC236}">
                  <a16:creationId xmlns:a16="http://schemas.microsoft.com/office/drawing/2014/main" id="{BF1E019B-C13E-F1C0-2FCA-DC53ED5C6F07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9" name="角丸四角形 766">
              <a:extLst>
                <a:ext uri="{FF2B5EF4-FFF2-40B4-BE49-F238E27FC236}">
                  <a16:creationId xmlns:a16="http://schemas.microsoft.com/office/drawing/2014/main" id="{5663232A-1EA0-C535-AB6C-EAF5A99A692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公有財産台帳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70" name="グループ化 469">
            <a:extLst>
              <a:ext uri="{FF2B5EF4-FFF2-40B4-BE49-F238E27FC236}">
                <a16:creationId xmlns:a16="http://schemas.microsoft.com/office/drawing/2014/main" id="{F5EDDC4F-1F1D-DB84-C4EC-D994BC508E2E}"/>
              </a:ext>
            </a:extLst>
          </p:cNvPr>
          <p:cNvGrpSpPr/>
          <p:nvPr/>
        </p:nvGrpSpPr>
        <p:grpSpPr>
          <a:xfrm>
            <a:off x="17672898" y="3038093"/>
            <a:ext cx="1340409" cy="927901"/>
            <a:chOff x="16251141" y="5510937"/>
            <a:chExt cx="1340409" cy="927901"/>
          </a:xfrm>
        </p:grpSpPr>
        <p:sp>
          <p:nvSpPr>
            <p:cNvPr id="471" name="正方形/長方形 470">
              <a:extLst>
                <a:ext uri="{FF2B5EF4-FFF2-40B4-BE49-F238E27FC236}">
                  <a16:creationId xmlns:a16="http://schemas.microsoft.com/office/drawing/2014/main" id="{95654F7C-79D8-0AB4-ACEF-5A8B5C094551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都市計画局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2" name="正方形/長方形 471">
              <a:extLst>
                <a:ext uri="{FF2B5EF4-FFF2-40B4-BE49-F238E27FC236}">
                  <a16:creationId xmlns:a16="http://schemas.microsoft.com/office/drawing/2014/main" id="{2DAF74D9-01E4-8252-E393-202DEFA66E55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3" name="角丸四角形 770">
              <a:extLst>
                <a:ext uri="{FF2B5EF4-FFF2-40B4-BE49-F238E27FC236}">
                  <a16:creationId xmlns:a16="http://schemas.microsoft.com/office/drawing/2014/main" id="{DF77BDFE-C9C7-2EB4-8B2F-71619FE6690F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統合型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GIS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74" name="正方形/長方形 473">
            <a:extLst>
              <a:ext uri="{FF2B5EF4-FFF2-40B4-BE49-F238E27FC236}">
                <a16:creationId xmlns:a16="http://schemas.microsoft.com/office/drawing/2014/main" id="{0CE1E6ED-2956-3017-E7B6-28FBB67C2E0B}"/>
              </a:ext>
            </a:extLst>
          </p:cNvPr>
          <p:cNvSpPr/>
          <p:nvPr/>
        </p:nvSpPr>
        <p:spPr>
          <a:xfrm>
            <a:off x="16259416" y="11541935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自治労</a:t>
            </a:r>
          </a:p>
        </p:txBody>
      </p:sp>
      <p:sp>
        <p:nvSpPr>
          <p:cNvPr id="475" name="正方形/長方形 474">
            <a:extLst>
              <a:ext uri="{FF2B5EF4-FFF2-40B4-BE49-F238E27FC236}">
                <a16:creationId xmlns:a16="http://schemas.microsoft.com/office/drawing/2014/main" id="{3172EC96-DBD3-01C3-26C3-A7041C8F9415}"/>
              </a:ext>
            </a:extLst>
          </p:cNvPr>
          <p:cNvSpPr/>
          <p:nvPr/>
        </p:nvSpPr>
        <p:spPr>
          <a:xfrm>
            <a:off x="17668646" y="11545190"/>
            <a:ext cx="1342693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全労済</a:t>
            </a:r>
          </a:p>
        </p:txBody>
      </p:sp>
      <p:sp>
        <p:nvSpPr>
          <p:cNvPr id="476" name="大かっこ 475">
            <a:extLst>
              <a:ext uri="{FF2B5EF4-FFF2-40B4-BE49-F238E27FC236}">
                <a16:creationId xmlns:a16="http://schemas.microsoft.com/office/drawing/2014/main" id="{5F113D7F-B766-F620-DDBC-914BFCBE1B8F}"/>
              </a:ext>
            </a:extLst>
          </p:cNvPr>
          <p:cNvSpPr/>
          <p:nvPr/>
        </p:nvSpPr>
        <p:spPr>
          <a:xfrm>
            <a:off x="8754829" y="8278102"/>
            <a:ext cx="639363" cy="239019"/>
          </a:xfrm>
          <a:prstGeom prst="bracketPair">
            <a:avLst>
              <a:gd name="adj" fmla="val 197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D81753A5-7939-0F6D-BB05-151FEF1D584C}"/>
              </a:ext>
            </a:extLst>
          </p:cNvPr>
          <p:cNvGrpSpPr/>
          <p:nvPr/>
        </p:nvGrpSpPr>
        <p:grpSpPr>
          <a:xfrm>
            <a:off x="16251274" y="9536867"/>
            <a:ext cx="1340409" cy="930243"/>
            <a:chOff x="16256885" y="4538875"/>
            <a:chExt cx="1340409" cy="930243"/>
          </a:xfrm>
        </p:grpSpPr>
        <p:sp>
          <p:nvSpPr>
            <p:cNvPr id="478" name="正方形/長方形 477">
              <a:extLst>
                <a:ext uri="{FF2B5EF4-FFF2-40B4-BE49-F238E27FC236}">
                  <a16:creationId xmlns:a16="http://schemas.microsoft.com/office/drawing/2014/main" id="{B5206BF7-0E48-AAF6-CC39-1D5F42C9157C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各市町村</a:t>
              </a:r>
            </a:p>
          </p:txBody>
        </p:sp>
        <p:sp>
          <p:nvSpPr>
            <p:cNvPr id="479" name="正方形/長方形 478">
              <a:extLst>
                <a:ext uri="{FF2B5EF4-FFF2-40B4-BE49-F238E27FC236}">
                  <a16:creationId xmlns:a16="http://schemas.microsoft.com/office/drawing/2014/main" id="{4F675C51-6198-4243-0DC1-C93FE690B20E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0" name="角丸四角形 289">
              <a:extLst>
                <a:ext uri="{FF2B5EF4-FFF2-40B4-BE49-F238E27FC236}">
                  <a16:creationId xmlns:a16="http://schemas.microsoft.com/office/drawing/2014/main" id="{2708A269-45D2-3679-8761-1DAC837EF7F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eLTAX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1" name="正方形/長方形 480">
            <a:extLst>
              <a:ext uri="{FF2B5EF4-FFF2-40B4-BE49-F238E27FC236}">
                <a16:creationId xmlns:a16="http://schemas.microsoft.com/office/drawing/2014/main" id="{45EC6446-18B1-D2DA-CFF2-C9C32FDCD904}"/>
              </a:ext>
            </a:extLst>
          </p:cNvPr>
          <p:cNvSpPr/>
          <p:nvPr/>
        </p:nvSpPr>
        <p:spPr>
          <a:xfrm>
            <a:off x="17670930" y="11130238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年金事務所</a:t>
            </a:r>
          </a:p>
        </p:txBody>
      </p:sp>
      <p:sp>
        <p:nvSpPr>
          <p:cNvPr id="482" name="正方形/長方形 481">
            <a:extLst>
              <a:ext uri="{FF2B5EF4-FFF2-40B4-BE49-F238E27FC236}">
                <a16:creationId xmlns:a16="http://schemas.microsoft.com/office/drawing/2014/main" id="{286568E4-D55E-771C-D620-BA279C8FEC7F}"/>
              </a:ext>
            </a:extLst>
          </p:cNvPr>
          <p:cNvSpPr/>
          <p:nvPr/>
        </p:nvSpPr>
        <p:spPr>
          <a:xfrm>
            <a:off x="3261910" y="9172575"/>
            <a:ext cx="10960317" cy="37466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臨時職員等システム</a:t>
            </a:r>
          </a:p>
        </p:txBody>
      </p:sp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D80E5827-9A13-5CDA-1763-2FEE1168684C}"/>
              </a:ext>
            </a:extLst>
          </p:cNvPr>
          <p:cNvGrpSpPr/>
          <p:nvPr/>
        </p:nvGrpSpPr>
        <p:grpSpPr>
          <a:xfrm>
            <a:off x="17663101" y="6014237"/>
            <a:ext cx="1340409" cy="927901"/>
            <a:chOff x="16251141" y="5510937"/>
            <a:chExt cx="1340409" cy="927901"/>
          </a:xfrm>
        </p:grpSpPr>
        <p:sp>
          <p:nvSpPr>
            <p:cNvPr id="484" name="正方形/長方形 483">
              <a:extLst>
                <a:ext uri="{FF2B5EF4-FFF2-40B4-BE49-F238E27FC236}">
                  <a16:creationId xmlns:a16="http://schemas.microsoft.com/office/drawing/2014/main" id="{569869CD-175D-F629-63F2-0D6BEAD57420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互助会</a:t>
              </a:r>
            </a:p>
          </p:txBody>
        </p:sp>
        <p:sp>
          <p:nvSpPr>
            <p:cNvPr id="485" name="正方形/長方形 484">
              <a:extLst>
                <a:ext uri="{FF2B5EF4-FFF2-40B4-BE49-F238E27FC236}">
                  <a16:creationId xmlns:a16="http://schemas.microsoft.com/office/drawing/2014/main" id="{E72872F6-0BC5-5CDE-2ADB-9DA712D61E63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8" name="角丸四角形 300">
              <a:extLst>
                <a:ext uri="{FF2B5EF4-FFF2-40B4-BE49-F238E27FC236}">
                  <a16:creationId xmlns:a16="http://schemas.microsoft.com/office/drawing/2014/main" id="{C37E9F58-4D1E-CB33-9B8A-5F6D43B055AF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互助控除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08239B71-EE02-1E86-95EB-08C0CA68BBFA}"/>
              </a:ext>
            </a:extLst>
          </p:cNvPr>
          <p:cNvGrpSpPr/>
          <p:nvPr/>
        </p:nvGrpSpPr>
        <p:grpSpPr>
          <a:xfrm>
            <a:off x="17663101" y="6965990"/>
            <a:ext cx="1340409" cy="1055026"/>
            <a:chOff x="16251141" y="5510937"/>
            <a:chExt cx="1340409" cy="927901"/>
          </a:xfrm>
        </p:grpSpPr>
        <p:sp>
          <p:nvSpPr>
            <p:cNvPr id="490" name="正方形/長方形 489">
              <a:extLst>
                <a:ext uri="{FF2B5EF4-FFF2-40B4-BE49-F238E27FC236}">
                  <a16:creationId xmlns:a16="http://schemas.microsoft.com/office/drawing/2014/main" id="{CA48BA66-F91B-48FE-3819-B45AF1E7168A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共済組合</a:t>
              </a:r>
            </a:p>
          </p:txBody>
        </p:sp>
        <p:sp>
          <p:nvSpPr>
            <p:cNvPr id="491" name="正方形/長方形 490">
              <a:extLst>
                <a:ext uri="{FF2B5EF4-FFF2-40B4-BE49-F238E27FC236}">
                  <a16:creationId xmlns:a16="http://schemas.microsoft.com/office/drawing/2014/main" id="{8B1D3F08-2BC6-2098-0FF8-F7A4BDA97CC4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2" name="角丸四角形 309">
              <a:extLst>
                <a:ext uri="{FF2B5EF4-FFF2-40B4-BE49-F238E27FC236}">
                  <a16:creationId xmlns:a16="http://schemas.microsoft.com/office/drawing/2014/main" id="{E09B66B3-464A-F172-4C27-FB4A3742ACB8}"/>
                </a:ext>
              </a:extLst>
            </p:cNvPr>
            <p:cNvSpPr/>
            <p:nvPr/>
          </p:nvSpPr>
          <p:spPr>
            <a:xfrm>
              <a:off x="16375542" y="5891354"/>
              <a:ext cx="1080120" cy="505691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全国市町村職員共済組合連合会基幹システム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93" name="グループ化 492">
            <a:extLst>
              <a:ext uri="{FF2B5EF4-FFF2-40B4-BE49-F238E27FC236}">
                <a16:creationId xmlns:a16="http://schemas.microsoft.com/office/drawing/2014/main" id="{89948B9C-BB03-5721-B758-319BB29C8363}"/>
              </a:ext>
            </a:extLst>
          </p:cNvPr>
          <p:cNvGrpSpPr/>
          <p:nvPr/>
        </p:nvGrpSpPr>
        <p:grpSpPr>
          <a:xfrm>
            <a:off x="17657356" y="9530881"/>
            <a:ext cx="1340409" cy="1556005"/>
            <a:chOff x="16256885" y="4538875"/>
            <a:chExt cx="1340409" cy="745977"/>
          </a:xfrm>
        </p:grpSpPr>
        <p:sp>
          <p:nvSpPr>
            <p:cNvPr id="494" name="正方形/長方形 493">
              <a:extLst>
                <a:ext uri="{FF2B5EF4-FFF2-40B4-BE49-F238E27FC236}">
                  <a16:creationId xmlns:a16="http://schemas.microsoft.com/office/drawing/2014/main" id="{2CADA8AE-0FC3-469C-7438-7E0408C407DE}"/>
                </a:ext>
              </a:extLst>
            </p:cNvPr>
            <p:cNvSpPr/>
            <p:nvPr/>
          </p:nvSpPr>
          <p:spPr>
            <a:xfrm>
              <a:off x="16256885" y="4538875"/>
              <a:ext cx="1340409" cy="1676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指定金融機関</a:t>
              </a:r>
            </a:p>
          </p:txBody>
        </p:sp>
        <p:sp>
          <p:nvSpPr>
            <p:cNvPr id="495" name="正方形/長方形 494">
              <a:extLst>
                <a:ext uri="{FF2B5EF4-FFF2-40B4-BE49-F238E27FC236}">
                  <a16:creationId xmlns:a16="http://schemas.microsoft.com/office/drawing/2014/main" id="{51AB3283-BFF1-9989-7A7B-2CEA74C9B39D}"/>
                </a:ext>
              </a:extLst>
            </p:cNvPr>
            <p:cNvSpPr/>
            <p:nvPr/>
          </p:nvSpPr>
          <p:spPr>
            <a:xfrm>
              <a:off x="16256885" y="4711692"/>
              <a:ext cx="1340409" cy="573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6" name="角丸四角形 313">
              <a:extLst>
                <a:ext uri="{FF2B5EF4-FFF2-40B4-BE49-F238E27FC236}">
                  <a16:creationId xmlns:a16="http://schemas.microsoft.com/office/drawing/2014/main" id="{EC6421D3-D562-707B-FD31-0E691C06EF31}"/>
                </a:ext>
              </a:extLst>
            </p:cNvPr>
            <p:cNvSpPr/>
            <p:nvPr/>
          </p:nvSpPr>
          <p:spPr>
            <a:xfrm>
              <a:off x="16371539" y="4758466"/>
              <a:ext cx="1080120" cy="224043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財形システム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97" name="角丸四角形 320">
            <a:extLst>
              <a:ext uri="{FF2B5EF4-FFF2-40B4-BE49-F238E27FC236}">
                <a16:creationId xmlns:a16="http://schemas.microsoft.com/office/drawing/2014/main" id="{BE8E965B-3581-2E02-A264-7C1B50BC66CA}"/>
              </a:ext>
            </a:extLst>
          </p:cNvPr>
          <p:cNvSpPr/>
          <p:nvPr/>
        </p:nvSpPr>
        <p:spPr>
          <a:xfrm>
            <a:off x="17787502" y="10577600"/>
            <a:ext cx="1080120" cy="43979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ファーム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バンキング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98" name="グループ化 497">
            <a:extLst>
              <a:ext uri="{FF2B5EF4-FFF2-40B4-BE49-F238E27FC236}">
                <a16:creationId xmlns:a16="http://schemas.microsoft.com/office/drawing/2014/main" id="{F635A933-5FB4-1F62-C9C7-BF1764A5ADDD}"/>
              </a:ext>
            </a:extLst>
          </p:cNvPr>
          <p:cNvGrpSpPr/>
          <p:nvPr/>
        </p:nvGrpSpPr>
        <p:grpSpPr>
          <a:xfrm>
            <a:off x="16261933" y="10537304"/>
            <a:ext cx="1340409" cy="930243"/>
            <a:chOff x="16256885" y="4538875"/>
            <a:chExt cx="1340409" cy="930243"/>
          </a:xfrm>
        </p:grpSpPr>
        <p:sp>
          <p:nvSpPr>
            <p:cNvPr id="499" name="正方形/長方形 498">
              <a:extLst>
                <a:ext uri="{FF2B5EF4-FFF2-40B4-BE49-F238E27FC236}">
                  <a16:creationId xmlns:a16="http://schemas.microsoft.com/office/drawing/2014/main" id="{D1DE48E3-0216-CC58-D113-4EFC7ACBC85C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労働金庫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0" name="正方形/長方形 499">
              <a:extLst>
                <a:ext uri="{FF2B5EF4-FFF2-40B4-BE49-F238E27FC236}">
                  <a16:creationId xmlns:a16="http://schemas.microsoft.com/office/drawing/2014/main" id="{4EFFB35B-D794-E16D-B282-8B4CEAEC4F54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1" name="角丸四角形 329">
              <a:extLst>
                <a:ext uri="{FF2B5EF4-FFF2-40B4-BE49-F238E27FC236}">
                  <a16:creationId xmlns:a16="http://schemas.microsoft.com/office/drawing/2014/main" id="{F8F210B9-F89F-8790-6AAE-9DDBD72710C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控除システム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02" name="テキスト ボックス 501">
            <a:extLst>
              <a:ext uri="{FF2B5EF4-FFF2-40B4-BE49-F238E27FC236}">
                <a16:creationId xmlns:a16="http://schemas.microsoft.com/office/drawing/2014/main" id="{3E691D03-FC57-B876-0B43-7FC63ABFA379}"/>
              </a:ext>
            </a:extLst>
          </p:cNvPr>
          <p:cNvSpPr txBox="1"/>
          <p:nvPr/>
        </p:nvSpPr>
        <p:spPr>
          <a:xfrm>
            <a:off x="205743" y="2316286"/>
            <a:ext cx="1465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ただし、会計年度任用職員及び特別職非常勤職員を除く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3" name="角丸四角形 283">
            <a:extLst>
              <a:ext uri="{FF2B5EF4-FFF2-40B4-BE49-F238E27FC236}">
                <a16:creationId xmlns:a16="http://schemas.microsoft.com/office/drawing/2014/main" id="{ECA9F96E-BC22-FE1C-EF40-3ADB851E8BD9}"/>
              </a:ext>
            </a:extLst>
          </p:cNvPr>
          <p:cNvSpPr/>
          <p:nvPr/>
        </p:nvSpPr>
        <p:spPr>
          <a:xfrm>
            <a:off x="297598" y="3953322"/>
            <a:ext cx="1274595" cy="595868"/>
          </a:xfrm>
          <a:prstGeom prst="roundRect">
            <a:avLst>
              <a:gd name="adj" fmla="val 3085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システム運用保守業者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4" name="角丸四角形 293">
            <a:extLst>
              <a:ext uri="{FF2B5EF4-FFF2-40B4-BE49-F238E27FC236}">
                <a16:creationId xmlns:a16="http://schemas.microsoft.com/office/drawing/2014/main" id="{193EF31D-D078-E32A-CFAC-3DECA9E11672}"/>
              </a:ext>
            </a:extLst>
          </p:cNvPr>
          <p:cNvSpPr/>
          <p:nvPr/>
        </p:nvSpPr>
        <p:spPr>
          <a:xfrm>
            <a:off x="297598" y="4673402"/>
            <a:ext cx="1274595" cy="715392"/>
          </a:xfrm>
          <a:prstGeom prst="roundRect">
            <a:avLst>
              <a:gd name="adj" fmla="val 27332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総務事務センター包括委託事業者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5" name="角丸四角形 295">
            <a:extLst>
              <a:ext uri="{FF2B5EF4-FFF2-40B4-BE49-F238E27FC236}">
                <a16:creationId xmlns:a16="http://schemas.microsoft.com/office/drawing/2014/main" id="{783AF063-648E-3419-3A8B-478D53F59870}"/>
              </a:ext>
            </a:extLst>
          </p:cNvPr>
          <p:cNvSpPr/>
          <p:nvPr/>
        </p:nvSpPr>
        <p:spPr>
          <a:xfrm>
            <a:off x="299300" y="6132249"/>
            <a:ext cx="1274595" cy="557377"/>
          </a:xfrm>
          <a:prstGeom prst="roundRect">
            <a:avLst>
              <a:gd name="adj" fmla="val 2985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会計年度任用職員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7" name="角丸四角形 301">
            <a:extLst>
              <a:ext uri="{FF2B5EF4-FFF2-40B4-BE49-F238E27FC236}">
                <a16:creationId xmlns:a16="http://schemas.microsoft.com/office/drawing/2014/main" id="{9DCA6437-1C4A-563E-265A-F3A1FC510A51}"/>
              </a:ext>
            </a:extLst>
          </p:cNvPr>
          <p:cNvSpPr/>
          <p:nvPr/>
        </p:nvSpPr>
        <p:spPr>
          <a:xfrm>
            <a:off x="313755" y="5531056"/>
            <a:ext cx="1274595" cy="474494"/>
          </a:xfrm>
          <a:prstGeom prst="roundRect">
            <a:avLst>
              <a:gd name="adj" fmla="val 4533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ヘルプデスク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8" name="テキスト ボックス 507">
            <a:extLst>
              <a:ext uri="{FF2B5EF4-FFF2-40B4-BE49-F238E27FC236}">
                <a16:creationId xmlns:a16="http://schemas.microsoft.com/office/drawing/2014/main" id="{3DD4ED54-3DA0-CF36-A900-AD4E8CD371EE}"/>
              </a:ext>
            </a:extLst>
          </p:cNvPr>
          <p:cNvSpPr txBox="1"/>
          <p:nvPr/>
        </p:nvSpPr>
        <p:spPr>
          <a:xfrm>
            <a:off x="176279" y="9218615"/>
            <a:ext cx="1614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dirty="0"/>
              <a:t>利用ユーザの権限（ロール）によりサブシステムへのログインを制御する。</a:t>
            </a:r>
          </a:p>
        </p:txBody>
      </p:sp>
      <p:sp>
        <p:nvSpPr>
          <p:cNvPr id="509" name="角丸四角形 278">
            <a:extLst>
              <a:ext uri="{FF2B5EF4-FFF2-40B4-BE49-F238E27FC236}">
                <a16:creationId xmlns:a16="http://schemas.microsoft.com/office/drawing/2014/main" id="{01CDA3ED-DBE9-405D-EBDA-E2BAF1BBF8D9}"/>
              </a:ext>
            </a:extLst>
          </p:cNvPr>
          <p:cNvSpPr/>
          <p:nvPr/>
        </p:nvSpPr>
        <p:spPr>
          <a:xfrm>
            <a:off x="299300" y="6797638"/>
            <a:ext cx="1274595" cy="602079"/>
          </a:xfrm>
          <a:prstGeom prst="roundRect">
            <a:avLst>
              <a:gd name="adj" fmla="val 2813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特別職非常勤職員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0" name="テキスト ボックス 509">
            <a:extLst>
              <a:ext uri="{FF2B5EF4-FFF2-40B4-BE49-F238E27FC236}">
                <a16:creationId xmlns:a16="http://schemas.microsoft.com/office/drawing/2014/main" id="{2EC6B463-F808-62D6-BA38-071B840256D0}"/>
              </a:ext>
            </a:extLst>
          </p:cNvPr>
          <p:cNvSpPr txBox="1"/>
          <p:nvPr/>
        </p:nvSpPr>
        <p:spPr>
          <a:xfrm>
            <a:off x="222853" y="7555463"/>
            <a:ext cx="1486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「業務利用のみの対象者」とは、自身の申請はできないが業務の作業者として利用する者をいう。）</a:t>
            </a:r>
          </a:p>
        </p:txBody>
      </p:sp>
    </p:spTree>
    <p:extLst>
      <p:ext uri="{BB962C8B-B14F-4D97-AF65-F5344CB8AC3E}">
        <p14:creationId xmlns:p14="http://schemas.microsoft.com/office/powerpoint/2010/main" val="356735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758</Words>
  <Application>Microsoft Office PowerPoint</Application>
  <PresentationFormat>ユーザー設定</PresentationFormat>
  <Paragraphs>320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>ITビジネスサービス本部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情報システム事業部</dc:creator>
  <cp:lastModifiedBy>藤山　周平(856562)社会ＩＴコンサルティング部</cp:lastModifiedBy>
  <cp:revision>378</cp:revision>
  <cp:lastPrinted>2024-06-20T08:17:37Z</cp:lastPrinted>
  <dcterms:created xsi:type="dcterms:W3CDTF">2017-11-21T04:10:41Z</dcterms:created>
  <dcterms:modified xsi:type="dcterms:W3CDTF">2025-07-14T23:25:51Z</dcterms:modified>
</cp:coreProperties>
</file>