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notesSlides/notesSlide2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notesSlides/notesSlide33.xml" ContentType="application/vnd.openxmlformats-officedocument.presentationml.notesSlide+xml"/>
  <Override PartName="/ppt/tags/tag63.xml" ContentType="application/vnd.openxmlformats-officedocument.presentationml.tags+xml"/>
  <Override PartName="/ppt/notesSlides/notesSlide34.xml" ContentType="application/vnd.openxmlformats-officedocument.presentationml.notesSlide+xml"/>
  <Override PartName="/ppt/tags/tag64.xml" ContentType="application/vnd.openxmlformats-officedocument.presentationml.tags+xml"/>
  <Override PartName="/ppt/notesSlides/notesSlide35.xml" ContentType="application/vnd.openxmlformats-officedocument.presentationml.notesSlide+xml"/>
  <Override PartName="/ppt/tags/tag65.xml" ContentType="application/vnd.openxmlformats-officedocument.presentationml.tags+xml"/>
  <Override PartName="/ppt/notesSlides/notesSlide36.xml" ContentType="application/vnd.openxmlformats-officedocument.presentationml.notesSlide+xml"/>
  <Override PartName="/ppt/tags/tag66.xml" ContentType="application/vnd.openxmlformats-officedocument.presentationml.tags+xml"/>
  <Override PartName="/ppt/notesSlides/notesSlide37.xml" ContentType="application/vnd.openxmlformats-officedocument.presentationml.notesSlide+xml"/>
  <Override PartName="/ppt/tags/tag67.xml" ContentType="application/vnd.openxmlformats-officedocument.presentationml.tags+xml"/>
  <Override PartName="/ppt/notesSlides/notesSlide38.xml" ContentType="application/vnd.openxmlformats-officedocument.presentationml.notesSlide+xml"/>
  <Override PartName="/ppt/tags/tag68.xml" ContentType="application/vnd.openxmlformats-officedocument.presentationml.tags+xml"/>
  <Override PartName="/ppt/notesSlides/notesSlide3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40.xml" ContentType="application/vnd.openxmlformats-officedocument.presentationml.notesSlide+xml"/>
  <Override PartName="/ppt/tags/tag71.xml" ContentType="application/vnd.openxmlformats-officedocument.presentationml.tags+xml"/>
  <Override PartName="/ppt/notesSlides/notesSlide41.xml" ContentType="application/vnd.openxmlformats-officedocument.presentationml.notesSlide+xml"/>
  <Override PartName="/ppt/tags/tag72.xml" ContentType="application/vnd.openxmlformats-officedocument.presentationml.tags+xml"/>
  <Override PartName="/ppt/notesSlides/notesSlide42.xml" ContentType="application/vnd.openxmlformats-officedocument.presentationml.notesSlide+xml"/>
  <Override PartName="/ppt/tags/tag73.xml" ContentType="application/vnd.openxmlformats-officedocument.presentationml.tags+xml"/>
  <Override PartName="/ppt/notesSlides/notesSlide4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44.xml" ContentType="application/vnd.openxmlformats-officedocument.presentationml.notesSlide+xml"/>
  <Override PartName="/ppt/tags/tag76.xml" ContentType="application/vnd.openxmlformats-officedocument.presentationml.tags+xml"/>
  <Override PartName="/ppt/notesSlides/notesSlide4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6.xml" ContentType="application/vnd.openxmlformats-officedocument.presentationml.notesSlide+xml"/>
  <Override PartName="/ppt/tags/tag79.xml" ContentType="application/vnd.openxmlformats-officedocument.presentationml.tags+xml"/>
  <Override PartName="/ppt/notesSlides/notesSlide4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9.xml" ContentType="application/vnd.openxmlformats-officedocument.presentationml.notesSlide+xml"/>
  <Override PartName="/ppt/tags/tag84.xml" ContentType="application/vnd.openxmlformats-officedocument.presentationml.tags+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8" r:id="rId1"/>
    <p:sldMasterId id="2147483919" r:id="rId2"/>
  </p:sldMasterIdLst>
  <p:notesMasterIdLst>
    <p:notesMasterId r:id="rId68"/>
  </p:notesMasterIdLst>
  <p:handoutMasterIdLst>
    <p:handoutMasterId r:id="rId69"/>
  </p:handoutMasterIdLst>
  <p:sldIdLst>
    <p:sldId id="366" r:id="rId3"/>
    <p:sldId id="2147481395" r:id="rId4"/>
    <p:sldId id="2147481422" r:id="rId5"/>
    <p:sldId id="2147481423" r:id="rId6"/>
    <p:sldId id="2147481424" r:id="rId7"/>
    <p:sldId id="2147481425" r:id="rId8"/>
    <p:sldId id="2147481426" r:id="rId9"/>
    <p:sldId id="2147481427" r:id="rId10"/>
    <p:sldId id="2147481428" r:id="rId11"/>
    <p:sldId id="2147481429" r:id="rId12"/>
    <p:sldId id="2147481430" r:id="rId13"/>
    <p:sldId id="2147481431" r:id="rId14"/>
    <p:sldId id="2147481432" r:id="rId15"/>
    <p:sldId id="2147481433" r:id="rId16"/>
    <p:sldId id="2147481434" r:id="rId17"/>
    <p:sldId id="2147481435" r:id="rId18"/>
    <p:sldId id="2147481436" r:id="rId19"/>
    <p:sldId id="2147481437" r:id="rId20"/>
    <p:sldId id="2147481438" r:id="rId21"/>
    <p:sldId id="2147481439" r:id="rId22"/>
    <p:sldId id="2147480215" r:id="rId23"/>
    <p:sldId id="2147481441" r:id="rId24"/>
    <p:sldId id="2147481442" r:id="rId25"/>
    <p:sldId id="2147481443" r:id="rId26"/>
    <p:sldId id="2147481444" r:id="rId27"/>
    <p:sldId id="2147481445" r:id="rId28"/>
    <p:sldId id="2147480518" r:id="rId29"/>
    <p:sldId id="2147480532" r:id="rId30"/>
    <p:sldId id="2147481448" r:id="rId31"/>
    <p:sldId id="2147481449" r:id="rId32"/>
    <p:sldId id="2147481450" r:id="rId33"/>
    <p:sldId id="2147481451" r:id="rId34"/>
    <p:sldId id="2147481452" r:id="rId35"/>
    <p:sldId id="2147481453" r:id="rId36"/>
    <p:sldId id="2147481454" r:id="rId37"/>
    <p:sldId id="2147481455" r:id="rId38"/>
    <p:sldId id="2147481456" r:id="rId39"/>
    <p:sldId id="2147481457" r:id="rId40"/>
    <p:sldId id="2147481458" r:id="rId41"/>
    <p:sldId id="2147481459" r:id="rId42"/>
    <p:sldId id="2147481460" r:id="rId43"/>
    <p:sldId id="2147481461" r:id="rId44"/>
    <p:sldId id="2147481462" r:id="rId45"/>
    <p:sldId id="2147481463" r:id="rId46"/>
    <p:sldId id="2147481464" r:id="rId47"/>
    <p:sldId id="2147481465" r:id="rId48"/>
    <p:sldId id="2147481466" r:id="rId49"/>
    <p:sldId id="2147481467" r:id="rId50"/>
    <p:sldId id="2147481468" r:id="rId51"/>
    <p:sldId id="2147481469" r:id="rId52"/>
    <p:sldId id="2147481470" r:id="rId53"/>
    <p:sldId id="2147481471" r:id="rId54"/>
    <p:sldId id="2147481485" r:id="rId55"/>
    <p:sldId id="2147481472" r:id="rId56"/>
    <p:sldId id="2147481473" r:id="rId57"/>
    <p:sldId id="2147481474" r:id="rId58"/>
    <p:sldId id="2147481475" r:id="rId59"/>
    <p:sldId id="2147481476" r:id="rId60"/>
    <p:sldId id="2147481477" r:id="rId61"/>
    <p:sldId id="2147481484" r:id="rId62"/>
    <p:sldId id="2147481479" r:id="rId63"/>
    <p:sldId id="2147481480" r:id="rId64"/>
    <p:sldId id="2147481481" r:id="rId65"/>
    <p:sldId id="2147481482" r:id="rId66"/>
    <p:sldId id="2147481483" r:id="rId67"/>
  </p:sldIdLst>
  <p:sldSz cx="12192000" cy="6858000"/>
  <p:notesSz cx="6735763" cy="9866313"/>
  <p:custDataLst>
    <p:tags r:id="rId70"/>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3" orient="horz" pos="686"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9F"/>
    <a:srgbClr val="E0F0FA"/>
    <a:srgbClr val="D9D9D9"/>
    <a:srgbClr val="FFFFFF"/>
    <a:srgbClr val="BBBCBC"/>
    <a:srgbClr val="E6E6E6"/>
    <a:srgbClr val="A1D3EF"/>
    <a:srgbClr val="2392D2"/>
    <a:srgbClr val="53565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9" d="100"/>
          <a:sy n="79" d="100"/>
        </p:scale>
        <p:origin x="821" y="91"/>
      </p:cViewPr>
      <p:guideLst>
        <p:guide orient="horz" pos="686"/>
        <p:guide pos="3840"/>
      </p:guideLst>
    </p:cSldViewPr>
  </p:slideViewPr>
  <p:notesTextViewPr>
    <p:cViewPr>
      <p:scale>
        <a:sx n="1" d="1"/>
        <a:sy n="1" d="1"/>
      </p:scale>
      <p:origin x="0" y="0"/>
    </p:cViewPr>
  </p:notesTextViewPr>
  <p:sorterViewPr>
    <p:cViewPr>
      <p:scale>
        <a:sx n="100" d="100"/>
        <a:sy n="100" d="100"/>
      </p:scale>
      <p:origin x="0" y="-8622"/>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6" Type="http://schemas.microsoft.com/office/2018/10/relationships/authors" Target="authors.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 (2)'!$Y$8</c:f>
              <c:strCache>
                <c:ptCount val="1"/>
                <c:pt idx="0">
                  <c:v>件数</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(2)'!$X$9:$X$15</c:f>
              <c:strCache>
                <c:ptCount val="7"/>
                <c:pt idx="0">
                  <c:v>～-100</c:v>
                </c:pt>
                <c:pt idx="1">
                  <c:v>-100～-50</c:v>
                </c:pt>
                <c:pt idx="2">
                  <c:v>-50～0</c:v>
                </c:pt>
                <c:pt idx="3">
                  <c:v>0</c:v>
                </c:pt>
                <c:pt idx="4">
                  <c:v>0～50</c:v>
                </c:pt>
                <c:pt idx="5">
                  <c:v>50～100</c:v>
                </c:pt>
                <c:pt idx="6">
                  <c:v>100～</c:v>
                </c:pt>
              </c:strCache>
            </c:strRef>
          </c:cat>
          <c:val>
            <c:numRef>
              <c:f>'Sheet2 (2)'!$Y$9:$Y$15</c:f>
              <c:numCache>
                <c:formatCode>General</c:formatCode>
                <c:ptCount val="7"/>
                <c:pt idx="0">
                  <c:v>2</c:v>
                </c:pt>
                <c:pt idx="1">
                  <c:v>2</c:v>
                </c:pt>
                <c:pt idx="2">
                  <c:v>3</c:v>
                </c:pt>
                <c:pt idx="4">
                  <c:v>0</c:v>
                </c:pt>
                <c:pt idx="5">
                  <c:v>3</c:v>
                </c:pt>
                <c:pt idx="6">
                  <c:v>2</c:v>
                </c:pt>
              </c:numCache>
            </c:numRef>
          </c:val>
          <c:extLst>
            <c:ext xmlns:c16="http://schemas.microsoft.com/office/drawing/2014/chart" uri="{C3380CC4-5D6E-409C-BE32-E72D297353CC}">
              <c16:uniqueId val="{00000000-C382-42C2-BBAF-ADCC58E0F8EA}"/>
            </c:ext>
          </c:extLst>
        </c:ser>
        <c:dLbls>
          <c:showLegendKey val="0"/>
          <c:showVal val="0"/>
          <c:showCatName val="0"/>
          <c:showSerName val="0"/>
          <c:showPercent val="0"/>
          <c:showBubbleSize val="0"/>
        </c:dLbls>
        <c:gapWidth val="219"/>
        <c:overlap val="-27"/>
        <c:axId val="1655623775"/>
        <c:axId val="1936382111"/>
      </c:barChart>
      <c:barChart>
        <c:barDir val="col"/>
        <c:grouping val="clustered"/>
        <c:varyColors val="0"/>
        <c:ser>
          <c:idx val="1"/>
          <c:order val="1"/>
          <c:tx>
            <c:strRef>
              <c:f>'Sheet2 (2)'!$Z$8</c:f>
              <c:strCache>
                <c:ptCount val="1"/>
                <c:pt idx="0">
                  <c:v>2軸用</c:v>
                </c:pt>
              </c:strCache>
            </c:strRef>
          </c:tx>
          <c:spPr>
            <a:solidFill>
              <a:schemeClr val="accent2"/>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2-C382-42C2-BBAF-ADCC58E0F8EA}"/>
              </c:ext>
            </c:extLst>
          </c:dPt>
          <c:dLbls>
            <c:dLbl>
              <c:idx val="3"/>
              <c:layout>
                <c:manualLayout>
                  <c:x val="4.6224451133172403E-3"/>
                  <c:y val="5.11191059067120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82-42C2-BBAF-ADCC58E0F8EA}"/>
                </c:ext>
              </c:extLst>
            </c:dLbl>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(2)'!$X$9:$X$15</c:f>
              <c:strCache>
                <c:ptCount val="7"/>
                <c:pt idx="0">
                  <c:v>～-100</c:v>
                </c:pt>
                <c:pt idx="1">
                  <c:v>-100～-50</c:v>
                </c:pt>
                <c:pt idx="2">
                  <c:v>-50～0</c:v>
                </c:pt>
                <c:pt idx="3">
                  <c:v>0</c:v>
                </c:pt>
                <c:pt idx="4">
                  <c:v>0～50</c:v>
                </c:pt>
                <c:pt idx="5">
                  <c:v>50～100</c:v>
                </c:pt>
                <c:pt idx="6">
                  <c:v>100～</c:v>
                </c:pt>
              </c:strCache>
            </c:strRef>
          </c:cat>
          <c:val>
            <c:numRef>
              <c:f>'Sheet2 (2)'!$Z$9:$Z$15</c:f>
              <c:numCache>
                <c:formatCode>General</c:formatCode>
                <c:ptCount val="7"/>
                <c:pt idx="3">
                  <c:v>146</c:v>
                </c:pt>
              </c:numCache>
            </c:numRef>
          </c:val>
          <c:extLst>
            <c:ext xmlns:c16="http://schemas.microsoft.com/office/drawing/2014/chart" uri="{C3380CC4-5D6E-409C-BE32-E72D297353CC}">
              <c16:uniqueId val="{00000003-C382-42C2-BBAF-ADCC58E0F8EA}"/>
            </c:ext>
          </c:extLst>
        </c:ser>
        <c:dLbls>
          <c:showLegendKey val="0"/>
          <c:showVal val="0"/>
          <c:showCatName val="0"/>
          <c:showSerName val="0"/>
          <c:showPercent val="0"/>
          <c:showBubbleSize val="0"/>
        </c:dLbls>
        <c:gapWidth val="219"/>
        <c:overlap val="-27"/>
        <c:axId val="1843545519"/>
        <c:axId val="1480090159"/>
      </c:barChart>
      <c:catAx>
        <c:axId val="165562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crossAx val="1936382111"/>
        <c:crosses val="autoZero"/>
        <c:auto val="1"/>
        <c:lblAlgn val="ctr"/>
        <c:lblOffset val="100"/>
        <c:noMultiLvlLbl val="0"/>
      </c:catAx>
      <c:valAx>
        <c:axId val="1936382111"/>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10]&quot;160&quot;;[=8]&quot;140&quot;;0" sourceLinked="0"/>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crossAx val="1655623775"/>
        <c:crosses val="autoZero"/>
        <c:crossBetween val="between"/>
        <c:majorUnit val="2"/>
      </c:valAx>
      <c:valAx>
        <c:axId val="1480090159"/>
        <c:scaling>
          <c:orientation val="minMax"/>
          <c:max val="160"/>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UD デジタル 教科書体 NP-R" panose="02020400000000000000" pitchFamily="18" charset="-128"/>
                <a:ea typeface="UD デジタル 教科書体 NP-R" panose="02020400000000000000" pitchFamily="18" charset="-128"/>
                <a:cs typeface="+mn-cs"/>
              </a:defRPr>
            </a:pPr>
            <a:endParaRPr lang="ja-JP"/>
          </a:p>
        </c:txPr>
        <c:crossAx val="1843545519"/>
        <c:crosses val="max"/>
        <c:crossBetween val="between"/>
        <c:majorUnit val="28"/>
      </c:valAx>
      <c:catAx>
        <c:axId val="1843545519"/>
        <c:scaling>
          <c:orientation val="minMax"/>
        </c:scaling>
        <c:delete val="1"/>
        <c:axPos val="b"/>
        <c:numFmt formatCode="General" sourceLinked="1"/>
        <c:majorTickMark val="out"/>
        <c:minorTickMark val="none"/>
        <c:tickLblPos val="nextTo"/>
        <c:crossAx val="148009015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UD デジタル 教科書体 NP-R" panose="02020400000000000000" pitchFamily="18" charset="-128"/>
          <a:ea typeface="UD デジタル 教科書体 NP-R" panose="020204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2EC3375-25C1-4132-8356-F0254E04DDEC}" type="datetimeFigureOut">
              <a:rPr kumimoji="1" lang="ja-JP" altLang="en-US" smtClean="0"/>
              <a:t>2025/8/26</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C64172F-6366-47B3-B3D8-F99B8E17CF95}" type="slidenum">
              <a:rPr kumimoji="1" lang="ja-JP" altLang="en-US" smtClean="0"/>
              <a:t>‹#›</a:t>
            </a:fld>
            <a:endParaRPr kumimoji="1" lang="ja-JP" altLang="en-US"/>
          </a:p>
        </p:txBody>
      </p:sp>
    </p:spTree>
    <p:extLst>
      <p:ext uri="{BB962C8B-B14F-4D97-AF65-F5344CB8AC3E}">
        <p14:creationId xmlns:p14="http://schemas.microsoft.com/office/powerpoint/2010/main" val="182847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atin typeface="+mn-lt"/>
                <a:ea typeface="Yu Gothic UI" panose="020B0500000000000000" pitchFamily="50" charset="-128"/>
                <a:cs typeface="+mn-cs"/>
                <a:sym typeface="+mn-lt"/>
              </a:defRPr>
            </a:lvl1pPr>
          </a:lstStyle>
          <a:p>
            <a:fld id="{AAE2C4BB-DD5D-4EF0-8811-528209874544}" type="datetimeFigureOut">
              <a:rPr kumimoji="1" lang="ja-JP" altLang="en-US" smtClean="0"/>
              <a:pPr/>
              <a:t>2025/8/26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atin typeface="+mn-lt"/>
                <a:ea typeface="Yu Gothic UI" panose="020B0500000000000000" pitchFamily="50" charset="-128"/>
                <a:cs typeface="+mn-cs"/>
                <a:sym typeface="+mn-lt"/>
              </a:defRPr>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atin typeface="+mn-lt"/>
                <a:ea typeface="Yu Gothic UI" panose="020B0500000000000000" pitchFamily="50" charset="-128"/>
                <a:cs typeface="+mn-cs"/>
                <a:sym typeface="+mn-lt"/>
              </a:defRPr>
            </a:lvl1pPr>
          </a:lstStyle>
          <a:p>
            <a:fld id="{24DE13BB-FCB6-4491-A87D-1E9BA7500F8E}" type="slidenum">
              <a:rPr kumimoji="1" lang="ja-JP" altLang="en-US" smtClean="0"/>
              <a:pPr/>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1pPr>
    <a:lvl2pPr marL="4572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2pPr>
    <a:lvl3pPr marL="9144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3pPr>
    <a:lvl4pPr marL="13716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4pPr>
    <a:lvl5pPr marL="1828800" algn="l" defTabSz="914400" rtl="0" eaLnBrk="1" latinLnBrk="0" hangingPunct="1">
      <a:defRPr kumimoji="1" sz="1200" kern="1200">
        <a:solidFill>
          <a:schemeClr val="tx1"/>
        </a:solidFill>
        <a:latin typeface="+mn-lt"/>
        <a:ea typeface="Yu Gothic UI" panose="020B0500000000000000" pitchFamily="50" charset="-128"/>
        <a:cs typeface="+mn-cs"/>
        <a:sym typeface="+mn-lt"/>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266700"/>
            <a:ext cx="4595813" cy="2586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3073">
              <a:defRPr/>
            </a:pPr>
            <a:fld id="{436E8A87-18DA-4CCE-A8C2-BDBC489258C6}" type="slidenum">
              <a:rPr kumimoji="0" lang="en-US" sz="800">
                <a:solidFill>
                  <a:srgbClr val="96968C"/>
                </a:solidFill>
                <a:latin typeface="Arial"/>
              </a:rPr>
              <a:pPr defTabSz="883073">
                <a:defRPr/>
              </a:pPr>
              <a:t>1</a:t>
            </a:fld>
            <a:endParaRPr kumimoji="0" lang="en-US" sz="800" dirty="0">
              <a:solidFill>
                <a:srgbClr val="96968C"/>
              </a:solidFill>
              <a:latin typeface="Arial"/>
            </a:endParaRPr>
          </a:p>
        </p:txBody>
      </p:sp>
    </p:spTree>
    <p:extLst>
      <p:ext uri="{BB962C8B-B14F-4D97-AF65-F5344CB8AC3E}">
        <p14:creationId xmlns:p14="http://schemas.microsoft.com/office/powerpoint/2010/main" val="266843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14</a:t>
            </a:fld>
            <a:endParaRPr kumimoji="1" lang="ja-JP" altLang="en-US"/>
          </a:p>
        </p:txBody>
      </p:sp>
    </p:spTree>
    <p:extLst>
      <p:ext uri="{BB962C8B-B14F-4D97-AF65-F5344CB8AC3E}">
        <p14:creationId xmlns:p14="http://schemas.microsoft.com/office/powerpoint/2010/main" val="132119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16</a:t>
            </a:fld>
            <a:endParaRPr kumimoji="1" lang="ja-JP" altLang="en-US"/>
          </a:p>
        </p:txBody>
      </p:sp>
    </p:spTree>
    <p:extLst>
      <p:ext uri="{BB962C8B-B14F-4D97-AF65-F5344CB8AC3E}">
        <p14:creationId xmlns:p14="http://schemas.microsoft.com/office/powerpoint/2010/main" val="116159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17</a:t>
            </a:fld>
            <a:endParaRPr kumimoji="1" lang="ja-JP" altLang="en-US"/>
          </a:p>
        </p:txBody>
      </p:sp>
    </p:spTree>
    <p:extLst>
      <p:ext uri="{BB962C8B-B14F-4D97-AF65-F5344CB8AC3E}">
        <p14:creationId xmlns:p14="http://schemas.microsoft.com/office/powerpoint/2010/main" val="45305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18</a:t>
            </a:fld>
            <a:endParaRPr kumimoji="1" lang="ja-JP" altLang="en-US"/>
          </a:p>
        </p:txBody>
      </p:sp>
    </p:spTree>
    <p:extLst>
      <p:ext uri="{BB962C8B-B14F-4D97-AF65-F5344CB8AC3E}">
        <p14:creationId xmlns:p14="http://schemas.microsoft.com/office/powerpoint/2010/main" val="309705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20</a:t>
            </a:fld>
            <a:endParaRPr kumimoji="1" lang="ja-JP" altLang="en-US"/>
          </a:p>
        </p:txBody>
      </p:sp>
    </p:spTree>
    <p:extLst>
      <p:ext uri="{BB962C8B-B14F-4D97-AF65-F5344CB8AC3E}">
        <p14:creationId xmlns:p14="http://schemas.microsoft.com/office/powerpoint/2010/main" val="45305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21</a:t>
            </a:fld>
            <a:endParaRPr kumimoji="1" lang="ja-JP" altLang="en-US"/>
          </a:p>
        </p:txBody>
      </p:sp>
    </p:spTree>
    <p:extLst>
      <p:ext uri="{BB962C8B-B14F-4D97-AF65-F5344CB8AC3E}">
        <p14:creationId xmlns:p14="http://schemas.microsoft.com/office/powerpoint/2010/main" val="368873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22</a:t>
            </a:fld>
            <a:endParaRPr kumimoji="1" lang="ja-JP" altLang="en-US"/>
          </a:p>
        </p:txBody>
      </p:sp>
    </p:spTree>
    <p:extLst>
      <p:ext uri="{BB962C8B-B14F-4D97-AF65-F5344CB8AC3E}">
        <p14:creationId xmlns:p14="http://schemas.microsoft.com/office/powerpoint/2010/main" val="361497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23</a:t>
            </a:fld>
            <a:endParaRPr kumimoji="1" lang="ja-JP" altLang="en-US"/>
          </a:p>
        </p:txBody>
      </p:sp>
    </p:spTree>
    <p:extLst>
      <p:ext uri="{BB962C8B-B14F-4D97-AF65-F5344CB8AC3E}">
        <p14:creationId xmlns:p14="http://schemas.microsoft.com/office/powerpoint/2010/main" val="31961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25</a:t>
            </a:fld>
            <a:endParaRPr kumimoji="1" lang="ja-JP" altLang="en-US"/>
          </a:p>
        </p:txBody>
      </p:sp>
    </p:spTree>
    <p:extLst>
      <p:ext uri="{BB962C8B-B14F-4D97-AF65-F5344CB8AC3E}">
        <p14:creationId xmlns:p14="http://schemas.microsoft.com/office/powerpoint/2010/main" val="285261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26</a:t>
            </a:fld>
            <a:endParaRPr kumimoji="1" lang="ja-JP" altLang="en-US"/>
          </a:p>
        </p:txBody>
      </p:sp>
    </p:spTree>
    <p:extLst>
      <p:ext uri="{BB962C8B-B14F-4D97-AF65-F5344CB8AC3E}">
        <p14:creationId xmlns:p14="http://schemas.microsoft.com/office/powerpoint/2010/main" val="117012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27442-E2DD-47E0-9A95-A7278F0D11B3}" type="slidenum">
              <a:rPr lang="ja-JP" altLang="en-US">
                <a:solidFill>
                  <a:prstClr val="black"/>
                </a:solidFill>
              </a:rPr>
              <a:pPr/>
              <a:t>4</a:t>
            </a:fld>
            <a:endParaRPr lang="en-US" altLang="ja-JP" dirty="0">
              <a:solidFill>
                <a:prstClr val="black"/>
              </a:solidFill>
            </a:endParaRPr>
          </a:p>
        </p:txBody>
      </p:sp>
      <p:sp>
        <p:nvSpPr>
          <p:cNvPr id="3245058" name="Rectangle 2"/>
          <p:cNvSpPr>
            <a:spLocks noGrp="1" noRot="1" noChangeAspect="1" noChangeArrowheads="1" noTextEdit="1"/>
          </p:cNvSpPr>
          <p:nvPr>
            <p:ph type="sldImg"/>
          </p:nvPr>
        </p:nvSpPr>
        <p:spPr>
          <a:xfrm>
            <a:off x="461963" y="731838"/>
            <a:ext cx="6400800" cy="3600450"/>
          </a:xfrm>
          <a:ln/>
        </p:spPr>
      </p:sp>
      <p:sp>
        <p:nvSpPr>
          <p:cNvPr id="3245059" name="Rectangle 3"/>
          <p:cNvSpPr>
            <a:spLocks noGrp="1" noChangeArrowheads="1"/>
          </p:cNvSpPr>
          <p:nvPr>
            <p:ph type="body" idx="1"/>
          </p:nvPr>
        </p:nvSpPr>
        <p:spPr/>
        <p:txBody>
          <a:bodyPr/>
          <a:lstStyle/>
          <a:p>
            <a:pPr>
              <a:buFontTx/>
              <a:buChar char="•"/>
            </a:pPr>
            <a:endParaRPr lang="en-GB" dirty="0"/>
          </a:p>
        </p:txBody>
      </p:sp>
    </p:spTree>
    <p:extLst>
      <p:ext uri="{BB962C8B-B14F-4D97-AF65-F5344CB8AC3E}">
        <p14:creationId xmlns:p14="http://schemas.microsoft.com/office/powerpoint/2010/main" val="1593883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27</a:t>
            </a:fld>
            <a:endParaRPr kumimoji="1" lang="ja-JP" altLang="en-US"/>
          </a:p>
        </p:txBody>
      </p:sp>
    </p:spTree>
    <p:extLst>
      <p:ext uri="{BB962C8B-B14F-4D97-AF65-F5344CB8AC3E}">
        <p14:creationId xmlns:p14="http://schemas.microsoft.com/office/powerpoint/2010/main" val="422377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28</a:t>
            </a:fld>
            <a:endParaRPr kumimoji="1" lang="ja-JP" altLang="en-US"/>
          </a:p>
        </p:txBody>
      </p:sp>
    </p:spTree>
    <p:extLst>
      <p:ext uri="{BB962C8B-B14F-4D97-AF65-F5344CB8AC3E}">
        <p14:creationId xmlns:p14="http://schemas.microsoft.com/office/powerpoint/2010/main" val="884371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30</a:t>
            </a:fld>
            <a:endParaRPr kumimoji="1" lang="ja-JP" altLang="en-US"/>
          </a:p>
        </p:txBody>
      </p:sp>
    </p:spTree>
    <p:extLst>
      <p:ext uri="{BB962C8B-B14F-4D97-AF65-F5344CB8AC3E}">
        <p14:creationId xmlns:p14="http://schemas.microsoft.com/office/powerpoint/2010/main" val="36383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31</a:t>
            </a:fld>
            <a:endParaRPr kumimoji="1" lang="ja-JP" altLang="en-US"/>
          </a:p>
        </p:txBody>
      </p:sp>
    </p:spTree>
    <p:extLst>
      <p:ext uri="{BB962C8B-B14F-4D97-AF65-F5344CB8AC3E}">
        <p14:creationId xmlns:p14="http://schemas.microsoft.com/office/powerpoint/2010/main" val="3331839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32</a:t>
            </a:fld>
            <a:endParaRPr kumimoji="1" lang="ja-JP" altLang="en-US"/>
          </a:p>
        </p:txBody>
      </p:sp>
    </p:spTree>
    <p:extLst>
      <p:ext uri="{BB962C8B-B14F-4D97-AF65-F5344CB8AC3E}">
        <p14:creationId xmlns:p14="http://schemas.microsoft.com/office/powerpoint/2010/main" val="4005837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34</a:t>
            </a:fld>
            <a:endParaRPr kumimoji="1" lang="ja-JP" altLang="en-US"/>
          </a:p>
        </p:txBody>
      </p:sp>
    </p:spTree>
    <p:extLst>
      <p:ext uri="{BB962C8B-B14F-4D97-AF65-F5344CB8AC3E}">
        <p14:creationId xmlns:p14="http://schemas.microsoft.com/office/powerpoint/2010/main" val="2503774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35</a:t>
            </a:fld>
            <a:endParaRPr kumimoji="1" lang="ja-JP" altLang="en-US"/>
          </a:p>
        </p:txBody>
      </p:sp>
    </p:spTree>
    <p:extLst>
      <p:ext uri="{BB962C8B-B14F-4D97-AF65-F5344CB8AC3E}">
        <p14:creationId xmlns:p14="http://schemas.microsoft.com/office/powerpoint/2010/main" val="453053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36</a:t>
            </a:fld>
            <a:endParaRPr kumimoji="1" lang="ja-JP" altLang="en-US"/>
          </a:p>
        </p:txBody>
      </p:sp>
    </p:spTree>
    <p:extLst>
      <p:ext uri="{BB962C8B-B14F-4D97-AF65-F5344CB8AC3E}">
        <p14:creationId xmlns:p14="http://schemas.microsoft.com/office/powerpoint/2010/main" val="768566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37</a:t>
            </a:fld>
            <a:endParaRPr kumimoji="1" lang="ja-JP" altLang="en-US"/>
          </a:p>
        </p:txBody>
      </p:sp>
    </p:spTree>
    <p:extLst>
      <p:ext uri="{BB962C8B-B14F-4D97-AF65-F5344CB8AC3E}">
        <p14:creationId xmlns:p14="http://schemas.microsoft.com/office/powerpoint/2010/main" val="1936239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39</a:t>
            </a:fld>
            <a:endParaRPr kumimoji="1" lang="ja-JP" altLang="en-US"/>
          </a:p>
        </p:txBody>
      </p:sp>
    </p:spTree>
    <p:extLst>
      <p:ext uri="{BB962C8B-B14F-4D97-AF65-F5344CB8AC3E}">
        <p14:creationId xmlns:p14="http://schemas.microsoft.com/office/powerpoint/2010/main" val="204589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27442-E2DD-47E0-9A95-A7278F0D11B3}" type="slidenum">
              <a:rPr lang="ja-JP" altLang="en-US">
                <a:solidFill>
                  <a:prstClr val="black"/>
                </a:solidFill>
              </a:rPr>
              <a:pPr/>
              <a:t>5</a:t>
            </a:fld>
            <a:endParaRPr lang="en-US" altLang="ja-JP" dirty="0">
              <a:solidFill>
                <a:prstClr val="black"/>
              </a:solidFill>
            </a:endParaRPr>
          </a:p>
        </p:txBody>
      </p:sp>
      <p:sp>
        <p:nvSpPr>
          <p:cNvPr id="3245058" name="Rectangle 2"/>
          <p:cNvSpPr>
            <a:spLocks noGrp="1" noRot="1" noChangeAspect="1" noChangeArrowheads="1" noTextEdit="1"/>
          </p:cNvSpPr>
          <p:nvPr>
            <p:ph type="sldImg"/>
          </p:nvPr>
        </p:nvSpPr>
        <p:spPr>
          <a:xfrm>
            <a:off x="461963" y="731838"/>
            <a:ext cx="6400800" cy="3600450"/>
          </a:xfrm>
          <a:ln/>
        </p:spPr>
      </p:sp>
      <p:sp>
        <p:nvSpPr>
          <p:cNvPr id="3245059" name="Rectangle 3"/>
          <p:cNvSpPr>
            <a:spLocks noGrp="1" noChangeArrowheads="1"/>
          </p:cNvSpPr>
          <p:nvPr>
            <p:ph type="body" idx="1"/>
          </p:nvPr>
        </p:nvSpPr>
        <p:spPr/>
        <p:txBody>
          <a:bodyPr/>
          <a:lstStyle/>
          <a:p>
            <a:pPr>
              <a:buFontTx/>
              <a:buChar char="•"/>
            </a:pPr>
            <a:endParaRPr lang="en-GB" dirty="0"/>
          </a:p>
        </p:txBody>
      </p:sp>
    </p:spTree>
    <p:extLst>
      <p:ext uri="{BB962C8B-B14F-4D97-AF65-F5344CB8AC3E}">
        <p14:creationId xmlns:p14="http://schemas.microsoft.com/office/powerpoint/2010/main" val="2901369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40</a:t>
            </a:fld>
            <a:endParaRPr kumimoji="1" lang="ja-JP" altLang="en-US"/>
          </a:p>
        </p:txBody>
      </p:sp>
    </p:spTree>
    <p:extLst>
      <p:ext uri="{BB962C8B-B14F-4D97-AF65-F5344CB8AC3E}">
        <p14:creationId xmlns:p14="http://schemas.microsoft.com/office/powerpoint/2010/main" val="1175655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41</a:t>
            </a:fld>
            <a:endParaRPr kumimoji="1" lang="ja-JP" altLang="en-US"/>
          </a:p>
        </p:txBody>
      </p:sp>
    </p:spTree>
    <p:extLst>
      <p:ext uri="{BB962C8B-B14F-4D97-AF65-F5344CB8AC3E}">
        <p14:creationId xmlns:p14="http://schemas.microsoft.com/office/powerpoint/2010/main" val="1259196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42</a:t>
            </a:fld>
            <a:endParaRPr kumimoji="1" lang="ja-JP" altLang="en-US"/>
          </a:p>
        </p:txBody>
      </p:sp>
    </p:spTree>
    <p:extLst>
      <p:ext uri="{BB962C8B-B14F-4D97-AF65-F5344CB8AC3E}">
        <p14:creationId xmlns:p14="http://schemas.microsoft.com/office/powerpoint/2010/main" val="62900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43</a:t>
            </a:fld>
            <a:endParaRPr kumimoji="1" lang="ja-JP" altLang="en-US"/>
          </a:p>
        </p:txBody>
      </p:sp>
    </p:spTree>
    <p:extLst>
      <p:ext uri="{BB962C8B-B14F-4D97-AF65-F5344CB8AC3E}">
        <p14:creationId xmlns:p14="http://schemas.microsoft.com/office/powerpoint/2010/main" val="2384172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44</a:t>
            </a:fld>
            <a:endParaRPr kumimoji="1" lang="ja-JP" altLang="en-US"/>
          </a:p>
        </p:txBody>
      </p:sp>
    </p:spTree>
    <p:extLst>
      <p:ext uri="{BB962C8B-B14F-4D97-AF65-F5344CB8AC3E}">
        <p14:creationId xmlns:p14="http://schemas.microsoft.com/office/powerpoint/2010/main" val="191752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45</a:t>
            </a:fld>
            <a:endParaRPr kumimoji="1" lang="ja-JP" altLang="en-US"/>
          </a:p>
        </p:txBody>
      </p:sp>
    </p:spTree>
    <p:extLst>
      <p:ext uri="{BB962C8B-B14F-4D97-AF65-F5344CB8AC3E}">
        <p14:creationId xmlns:p14="http://schemas.microsoft.com/office/powerpoint/2010/main" val="2611707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46</a:t>
            </a:fld>
            <a:endParaRPr kumimoji="1" lang="ja-JP" altLang="en-US"/>
          </a:p>
        </p:txBody>
      </p:sp>
    </p:spTree>
    <p:extLst>
      <p:ext uri="{BB962C8B-B14F-4D97-AF65-F5344CB8AC3E}">
        <p14:creationId xmlns:p14="http://schemas.microsoft.com/office/powerpoint/2010/main" val="872788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47</a:t>
            </a:fld>
            <a:endParaRPr kumimoji="1" lang="ja-JP" altLang="en-US"/>
          </a:p>
        </p:txBody>
      </p:sp>
    </p:spTree>
    <p:extLst>
      <p:ext uri="{BB962C8B-B14F-4D97-AF65-F5344CB8AC3E}">
        <p14:creationId xmlns:p14="http://schemas.microsoft.com/office/powerpoint/2010/main" val="176272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48</a:t>
            </a:fld>
            <a:endParaRPr kumimoji="1" lang="ja-JP" altLang="en-US"/>
          </a:p>
        </p:txBody>
      </p:sp>
    </p:spTree>
    <p:extLst>
      <p:ext uri="{BB962C8B-B14F-4D97-AF65-F5344CB8AC3E}">
        <p14:creationId xmlns:p14="http://schemas.microsoft.com/office/powerpoint/2010/main" val="67253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49</a:t>
            </a:fld>
            <a:endParaRPr kumimoji="1" lang="ja-JP" altLang="en-US"/>
          </a:p>
        </p:txBody>
      </p:sp>
    </p:spTree>
    <p:extLst>
      <p:ext uri="{BB962C8B-B14F-4D97-AF65-F5344CB8AC3E}">
        <p14:creationId xmlns:p14="http://schemas.microsoft.com/office/powerpoint/2010/main" val="374635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27442-E2DD-47E0-9A95-A7278F0D11B3}" type="slidenum">
              <a:rPr lang="ja-JP" altLang="en-US">
                <a:solidFill>
                  <a:prstClr val="black"/>
                </a:solidFill>
              </a:rPr>
              <a:pPr/>
              <a:t>6</a:t>
            </a:fld>
            <a:endParaRPr lang="en-US" altLang="ja-JP" dirty="0">
              <a:solidFill>
                <a:prstClr val="black"/>
              </a:solidFill>
            </a:endParaRPr>
          </a:p>
        </p:txBody>
      </p:sp>
      <p:sp>
        <p:nvSpPr>
          <p:cNvPr id="3245058" name="Rectangle 2"/>
          <p:cNvSpPr>
            <a:spLocks noGrp="1" noRot="1" noChangeAspect="1" noChangeArrowheads="1" noTextEdit="1"/>
          </p:cNvSpPr>
          <p:nvPr>
            <p:ph type="sldImg"/>
          </p:nvPr>
        </p:nvSpPr>
        <p:spPr>
          <a:xfrm>
            <a:off x="461963" y="731838"/>
            <a:ext cx="6400800" cy="3600450"/>
          </a:xfrm>
          <a:ln/>
        </p:spPr>
      </p:sp>
      <p:sp>
        <p:nvSpPr>
          <p:cNvPr id="3245059" name="Rectangle 3"/>
          <p:cNvSpPr>
            <a:spLocks noGrp="1" noChangeArrowheads="1"/>
          </p:cNvSpPr>
          <p:nvPr>
            <p:ph type="body" idx="1"/>
          </p:nvPr>
        </p:nvSpPr>
        <p:spPr/>
        <p:txBody>
          <a:bodyPr/>
          <a:lstStyle/>
          <a:p>
            <a:pPr>
              <a:buFontTx/>
              <a:buChar char="•"/>
            </a:pPr>
            <a:endParaRPr lang="en-GB" dirty="0"/>
          </a:p>
        </p:txBody>
      </p:sp>
    </p:spTree>
    <p:extLst>
      <p:ext uri="{BB962C8B-B14F-4D97-AF65-F5344CB8AC3E}">
        <p14:creationId xmlns:p14="http://schemas.microsoft.com/office/powerpoint/2010/main" val="963961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51</a:t>
            </a:fld>
            <a:endParaRPr kumimoji="1" lang="ja-JP" altLang="en-US"/>
          </a:p>
        </p:txBody>
      </p:sp>
    </p:spTree>
    <p:extLst>
      <p:ext uri="{BB962C8B-B14F-4D97-AF65-F5344CB8AC3E}">
        <p14:creationId xmlns:p14="http://schemas.microsoft.com/office/powerpoint/2010/main" val="2875526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52</a:t>
            </a:fld>
            <a:endParaRPr kumimoji="1" lang="ja-JP" altLang="en-US"/>
          </a:p>
        </p:txBody>
      </p:sp>
    </p:spTree>
    <p:extLst>
      <p:ext uri="{BB962C8B-B14F-4D97-AF65-F5344CB8AC3E}">
        <p14:creationId xmlns:p14="http://schemas.microsoft.com/office/powerpoint/2010/main" val="3364588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53</a:t>
            </a:fld>
            <a:endParaRPr kumimoji="1" lang="ja-JP" altLang="en-US"/>
          </a:p>
        </p:txBody>
      </p:sp>
    </p:spTree>
    <p:extLst>
      <p:ext uri="{BB962C8B-B14F-4D97-AF65-F5344CB8AC3E}">
        <p14:creationId xmlns:p14="http://schemas.microsoft.com/office/powerpoint/2010/main" val="3014624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54</a:t>
            </a:fld>
            <a:endParaRPr kumimoji="1" lang="ja-JP" altLang="en-US"/>
          </a:p>
        </p:txBody>
      </p:sp>
    </p:spTree>
    <p:extLst>
      <p:ext uri="{BB962C8B-B14F-4D97-AF65-F5344CB8AC3E}">
        <p14:creationId xmlns:p14="http://schemas.microsoft.com/office/powerpoint/2010/main" val="3800991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56</a:t>
            </a:fld>
            <a:endParaRPr kumimoji="1" lang="ja-JP" altLang="en-US"/>
          </a:p>
        </p:txBody>
      </p:sp>
    </p:spTree>
    <p:extLst>
      <p:ext uri="{BB962C8B-B14F-4D97-AF65-F5344CB8AC3E}">
        <p14:creationId xmlns:p14="http://schemas.microsoft.com/office/powerpoint/2010/main" val="2181970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57</a:t>
            </a:fld>
            <a:endParaRPr kumimoji="1" lang="ja-JP" altLang="en-US"/>
          </a:p>
        </p:txBody>
      </p:sp>
    </p:spTree>
    <p:extLst>
      <p:ext uri="{BB962C8B-B14F-4D97-AF65-F5344CB8AC3E}">
        <p14:creationId xmlns:p14="http://schemas.microsoft.com/office/powerpoint/2010/main" val="3425127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59</a:t>
            </a:fld>
            <a:endParaRPr kumimoji="1" lang="ja-JP" altLang="en-US"/>
          </a:p>
        </p:txBody>
      </p:sp>
    </p:spTree>
    <p:extLst>
      <p:ext uri="{BB962C8B-B14F-4D97-AF65-F5344CB8AC3E}">
        <p14:creationId xmlns:p14="http://schemas.microsoft.com/office/powerpoint/2010/main" val="1121513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60</a:t>
            </a:fld>
            <a:endParaRPr kumimoji="1" lang="ja-JP" altLang="en-US"/>
          </a:p>
        </p:txBody>
      </p:sp>
    </p:spTree>
    <p:extLst>
      <p:ext uri="{BB962C8B-B14F-4D97-AF65-F5344CB8AC3E}">
        <p14:creationId xmlns:p14="http://schemas.microsoft.com/office/powerpoint/2010/main" val="28893828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62</a:t>
            </a:fld>
            <a:endParaRPr kumimoji="1" lang="ja-JP" altLang="en-US"/>
          </a:p>
        </p:txBody>
      </p:sp>
    </p:spTree>
    <p:extLst>
      <p:ext uri="{BB962C8B-B14F-4D97-AF65-F5344CB8AC3E}">
        <p14:creationId xmlns:p14="http://schemas.microsoft.com/office/powerpoint/2010/main" val="2878027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64</a:t>
            </a:fld>
            <a:endParaRPr kumimoji="1" lang="ja-JP" altLang="en-US"/>
          </a:p>
        </p:txBody>
      </p:sp>
    </p:spTree>
    <p:extLst>
      <p:ext uri="{BB962C8B-B14F-4D97-AF65-F5344CB8AC3E}">
        <p14:creationId xmlns:p14="http://schemas.microsoft.com/office/powerpoint/2010/main" val="281678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a:t>
            </a:fld>
            <a:endParaRPr kumimoji="1" lang="ja-JP" altLang="en-US"/>
          </a:p>
        </p:txBody>
      </p:sp>
    </p:spTree>
    <p:extLst>
      <p:ext uri="{BB962C8B-B14F-4D97-AF65-F5344CB8AC3E}">
        <p14:creationId xmlns:p14="http://schemas.microsoft.com/office/powerpoint/2010/main" val="4017559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65</a:t>
            </a:fld>
            <a:endParaRPr kumimoji="1" lang="ja-JP" altLang="en-US"/>
          </a:p>
        </p:txBody>
      </p:sp>
    </p:spTree>
    <p:extLst>
      <p:ext uri="{BB962C8B-B14F-4D97-AF65-F5344CB8AC3E}">
        <p14:creationId xmlns:p14="http://schemas.microsoft.com/office/powerpoint/2010/main" val="68931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8</a:t>
            </a:fld>
            <a:endParaRPr kumimoji="1" lang="ja-JP" altLang="en-US"/>
          </a:p>
        </p:txBody>
      </p:sp>
    </p:spTree>
    <p:extLst>
      <p:ext uri="{BB962C8B-B14F-4D97-AF65-F5344CB8AC3E}">
        <p14:creationId xmlns:p14="http://schemas.microsoft.com/office/powerpoint/2010/main" val="215226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27442-E2DD-47E0-9A95-A7278F0D11B3}" type="slidenum">
              <a:rPr lang="ja-JP" altLang="en-US">
                <a:solidFill>
                  <a:prstClr val="black"/>
                </a:solidFill>
              </a:rPr>
              <a:pPr/>
              <a:t>9</a:t>
            </a:fld>
            <a:endParaRPr lang="en-US" altLang="ja-JP" dirty="0">
              <a:solidFill>
                <a:prstClr val="black"/>
              </a:solidFill>
            </a:endParaRPr>
          </a:p>
        </p:txBody>
      </p:sp>
      <p:sp>
        <p:nvSpPr>
          <p:cNvPr id="3245058" name="Rectangle 2"/>
          <p:cNvSpPr>
            <a:spLocks noGrp="1" noRot="1" noChangeAspect="1" noChangeArrowheads="1" noTextEdit="1"/>
          </p:cNvSpPr>
          <p:nvPr>
            <p:ph type="sldImg"/>
          </p:nvPr>
        </p:nvSpPr>
        <p:spPr>
          <a:xfrm>
            <a:off x="461963" y="731838"/>
            <a:ext cx="6400800" cy="3600450"/>
          </a:xfrm>
          <a:ln/>
        </p:spPr>
      </p:sp>
      <p:sp>
        <p:nvSpPr>
          <p:cNvPr id="3245059" name="Rectangle 3"/>
          <p:cNvSpPr>
            <a:spLocks noGrp="1" noChangeArrowheads="1"/>
          </p:cNvSpPr>
          <p:nvPr>
            <p:ph type="body" idx="1"/>
          </p:nvPr>
        </p:nvSpPr>
        <p:spPr/>
        <p:txBody>
          <a:bodyPr/>
          <a:lstStyle/>
          <a:p>
            <a:pPr>
              <a:buFontTx/>
              <a:buNone/>
            </a:pPr>
            <a:endParaRPr lang="en-GB" dirty="0"/>
          </a:p>
        </p:txBody>
      </p:sp>
    </p:spTree>
    <p:extLst>
      <p:ext uri="{BB962C8B-B14F-4D97-AF65-F5344CB8AC3E}">
        <p14:creationId xmlns:p14="http://schemas.microsoft.com/office/powerpoint/2010/main" val="351151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11</a:t>
            </a:fld>
            <a:endParaRPr kumimoji="1" lang="ja-JP" altLang="en-US"/>
          </a:p>
        </p:txBody>
      </p:sp>
    </p:spTree>
    <p:extLst>
      <p:ext uri="{BB962C8B-B14F-4D97-AF65-F5344CB8AC3E}">
        <p14:creationId xmlns:p14="http://schemas.microsoft.com/office/powerpoint/2010/main" val="116489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13</a:t>
            </a:fld>
            <a:endParaRPr kumimoji="1" lang="ja-JP" altLang="en-US"/>
          </a:p>
        </p:txBody>
      </p:sp>
    </p:spTree>
    <p:extLst>
      <p:ext uri="{BB962C8B-B14F-4D97-AF65-F5344CB8AC3E}">
        <p14:creationId xmlns:p14="http://schemas.microsoft.com/office/powerpoint/2010/main" val="1845221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タイトル_ ロゴ入り_16:9">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72E5A2AA-8632-4C90-834B-AAF8FA2847A7}"/>
              </a:ext>
            </a:extLst>
          </p:cNvPr>
          <p:cNvGraphicFramePr>
            <a:graphicFrameLocks noChangeAspect="1"/>
          </p:cNvGraphicFramePr>
          <p:nvPr userDrawn="1">
            <p:custDataLst>
              <p:tags r:id="rId1"/>
            </p:custDataLst>
            <p:extLst>
              <p:ext uri="{D42A27DB-BD31-4B8C-83A1-F6EECF244321}">
                <p14:modId xmlns:p14="http://schemas.microsoft.com/office/powerpoint/2010/main" val="2656476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a:extLst>
                          <a:ext uri="{FF2B5EF4-FFF2-40B4-BE49-F238E27FC236}">
                            <a16:creationId xmlns:a16="http://schemas.microsoft.com/office/drawing/2014/main" id="{72E5A2AA-8632-4C90-834B-AAF8FA2847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3666000" y="999000"/>
            <a:ext cx="4860000" cy="4860000"/>
          </a:xfrm>
          <a:prstGeom prst="rect">
            <a:avLst/>
          </a:prstGeom>
        </p:spPr>
        <p:txBody>
          <a:bodyPr/>
          <a:lstStyle>
            <a:lvl1pPr>
              <a:defRPr>
                <a:latin typeface="+mn-lt"/>
                <a:cs typeface="+mn-cs"/>
              </a:defRPr>
            </a:lvl1pPr>
          </a:lstStyle>
          <a:p>
            <a:r>
              <a:rPr lang="ja-JP" altLang="en-US"/>
              <a:t>アイコンをクリックして図を追加</a:t>
            </a:r>
            <a:endParaRPr lang="en-GB" dirty="0"/>
          </a:p>
        </p:txBody>
      </p:sp>
      <p:sp>
        <p:nvSpPr>
          <p:cNvPr id="2" name="Title 1"/>
          <p:cNvSpPr>
            <a:spLocks noGrp="1"/>
          </p:cNvSpPr>
          <p:nvPr>
            <p:ph type="ctrTitle" hasCustomPrompt="1"/>
          </p:nvPr>
        </p:nvSpPr>
        <p:spPr bwMode="gray">
          <a:xfrm>
            <a:off x="478799" y="5292000"/>
            <a:ext cx="5616000" cy="864000"/>
          </a:xfrm>
        </p:spPr>
        <p:txBody>
          <a:bodyPr vert="horz" anchor="t" anchorCtr="0">
            <a:noAutofit/>
          </a:bodyPr>
          <a:lstStyle>
            <a:lvl1pPr algn="l">
              <a:lnSpc>
                <a:spcPct val="100000"/>
              </a:lnSpc>
              <a:spcBef>
                <a:spcPts val="0"/>
              </a:spcBef>
              <a:spcAft>
                <a:spcPts val="0"/>
              </a:spcAft>
              <a:defRPr sz="2800" b="1" baseline="0">
                <a:solidFill>
                  <a:schemeClr val="tx1"/>
                </a:solidFill>
                <a:latin typeface="+mj-lt"/>
                <a:ea typeface="+mj-ea"/>
                <a:cs typeface="+mj-cs"/>
              </a:defRPr>
            </a:lvl1pPr>
          </a:lstStyle>
          <a:p>
            <a:r>
              <a:rPr lang="ja-JP" altLang="en-US" noProof="0"/>
              <a:t>表紙タイトル</a:t>
            </a:r>
            <a:endParaRPr lang="en-US" noProof="0"/>
          </a:p>
        </p:txBody>
      </p:sp>
      <p:sp>
        <p:nvSpPr>
          <p:cNvPr id="3" name="Subtitle 2"/>
          <p:cNvSpPr>
            <a:spLocks noGrp="1"/>
          </p:cNvSpPr>
          <p:nvPr>
            <p:ph type="subTitle" idx="1" hasCustomPrompt="1"/>
          </p:nvPr>
        </p:nvSpPr>
        <p:spPr bwMode="gray">
          <a:xfrm>
            <a:off x="478799" y="5760001"/>
            <a:ext cx="5616000" cy="307777"/>
          </a:xfrm>
          <a:prstGeom prst="rect">
            <a:avLst/>
          </a:prstGeom>
        </p:spPr>
        <p:txBody>
          <a:bodyPr wrap="none" lIns="0" tIns="0" rIns="0" bIns="0" anchor="t" anchorCtr="0">
            <a:noAutofit/>
          </a:bodyPr>
          <a:lstStyle>
            <a:lvl1pPr marL="0" indent="0" algn="l">
              <a:lnSpc>
                <a:spcPct val="100000"/>
              </a:lnSpc>
              <a:spcBef>
                <a:spcPts val="0"/>
              </a:spcBef>
              <a:spcAft>
                <a:spcPts val="0"/>
              </a:spcAft>
              <a:buNone/>
              <a:defRPr sz="2000">
                <a:solidFill>
                  <a:schemeClr val="tx1"/>
                </a:solidFill>
                <a:latin typeface="+mn-lt"/>
                <a:cs typeface="+mn-cs"/>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a:t>表紙サブタイトル</a:t>
            </a:r>
            <a:endParaRPr lang="en-US" noProof="0"/>
          </a:p>
        </p:txBody>
      </p:sp>
      <p:sp>
        <p:nvSpPr>
          <p:cNvPr id="5" name="Text Placeholder 4"/>
          <p:cNvSpPr>
            <a:spLocks noGrp="1"/>
          </p:cNvSpPr>
          <p:nvPr>
            <p:ph type="body" sz="quarter" idx="10"/>
          </p:nvPr>
        </p:nvSpPr>
        <p:spPr bwMode="gray">
          <a:xfrm>
            <a:off x="478799" y="6408000"/>
            <a:ext cx="5616000" cy="215444"/>
          </a:xfrm>
          <a:prstGeom prst="rect">
            <a:avLst/>
          </a:prstGeom>
        </p:spPr>
        <p:txBody>
          <a:bodyPr wrap="square" lIns="0" tIns="0" anchor="b" anchorCtr="0">
            <a:spAutoFit/>
          </a:bodyPr>
          <a:lstStyle>
            <a:lvl1pPr>
              <a:lnSpc>
                <a:spcPct val="100000"/>
              </a:lnSpc>
              <a:spcBef>
                <a:spcPts val="0"/>
              </a:spcBef>
              <a:spcAft>
                <a:spcPts val="0"/>
              </a:spcAft>
              <a:defRPr sz="1400">
                <a:solidFill>
                  <a:schemeClr val="tx1"/>
                </a:solidFill>
                <a:latin typeface="+mn-lt"/>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6095999" y="396000"/>
            <a:ext cx="5616000" cy="676800"/>
          </a:xfrm>
          <a:prstGeom prst="rect">
            <a:avLst/>
          </a:prstGeom>
        </p:spPr>
        <p:txBody>
          <a:bodyPr lIns="0" tIns="0">
            <a:normAutofit/>
          </a:bodyPr>
          <a:lstStyle>
            <a:lvl1pPr algn="r">
              <a:lnSpc>
                <a:spcPct val="100000"/>
              </a:lnSpc>
              <a:spcBef>
                <a:spcPts val="0"/>
              </a:spcBef>
              <a:defRPr sz="2200">
                <a:latin typeface="+mn-lt"/>
                <a:cs typeface="+mn-cs"/>
              </a:defRPr>
            </a:lvl1pPr>
            <a:lvl2pPr>
              <a:defRPr sz="2200"/>
            </a:lvl2pPr>
            <a:lvl3pPr>
              <a:defRPr sz="2200"/>
            </a:lvl3pPr>
            <a:lvl4pPr>
              <a:defRPr sz="2200"/>
            </a:lvl4pPr>
            <a:lvl5pPr>
              <a:defRPr sz="2200"/>
            </a:lvl5pPr>
          </a:lstStyle>
          <a:p>
            <a:pPr lvl="0"/>
            <a:r>
              <a:rPr kumimoji="1" lang="ja-JP" altLang="en-US"/>
              <a:t>クライアント社名</a:t>
            </a:r>
          </a:p>
        </p:txBody>
      </p:sp>
      <p:sp>
        <p:nvSpPr>
          <p:cNvPr id="6" name="日付プレースホルダー 5">
            <a:extLst>
              <a:ext uri="{FF2B5EF4-FFF2-40B4-BE49-F238E27FC236}">
                <a16:creationId xmlns:a16="http://schemas.microsoft.com/office/drawing/2014/main" id="{F26CE00B-EF0F-41D9-B6BD-2D199AF6C07D}"/>
              </a:ext>
            </a:extLst>
          </p:cNvPr>
          <p:cNvSpPr>
            <a:spLocks noGrp="1"/>
          </p:cNvSpPr>
          <p:nvPr>
            <p:ph type="dt" sz="half" idx="13"/>
          </p:nvPr>
        </p:nvSpPr>
        <p:spPr bwMode="gray"/>
        <p:txBody>
          <a:bodyPr/>
          <a:lstStyle>
            <a:lvl1pPr>
              <a:defRPr>
                <a:cs typeface="+mn-cs"/>
              </a:defRPr>
            </a:lvl1pPr>
          </a:lstStyle>
          <a:p>
            <a:pPr algn="ctr"/>
            <a:r>
              <a:rPr lang="ja-JP" altLang="en-US"/>
              <a:t>令和</a:t>
            </a:r>
            <a:r>
              <a:rPr lang="en-US" altLang="ja-JP"/>
              <a:t>6</a:t>
            </a:r>
            <a:r>
              <a:rPr lang="ja-JP" altLang="en-US"/>
              <a:t>年度　人事給与関連事務検討</a:t>
            </a:r>
            <a:r>
              <a:rPr lang="en-US" altLang="ja-JP"/>
              <a:t>WG </a:t>
            </a:r>
            <a:endParaRPr lang="en-US" dirty="0"/>
          </a:p>
        </p:txBody>
      </p:sp>
    </p:spTree>
    <p:extLst>
      <p:ext uri="{BB962C8B-B14F-4D97-AF65-F5344CB8AC3E}">
        <p14:creationId xmlns:p14="http://schemas.microsoft.com/office/powerpoint/2010/main" val="10581552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White2 Imag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bg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bg1"/>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a:t>Place subtitle here in Palatino Linotype 24pt</a:t>
            </a:r>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bg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bg1"/>
                </a:solidFill>
                <a:latin typeface="+mn-lt"/>
                <a:ea typeface="+mn-ea"/>
                <a:cs typeface="+mn-cs"/>
              </a:defRPr>
            </a:lvl1pPr>
          </a:lstStyle>
          <a:p>
            <a:r>
              <a:rPr lang="ja-JP" altLang="en-US">
                <a:solidFill>
                  <a:schemeClr val="bg1"/>
                </a:solidFill>
              </a:rPr>
              <a:t>令和</a:t>
            </a:r>
            <a:r>
              <a:rPr lang="en-US" altLang="ja-JP">
                <a:solidFill>
                  <a:schemeClr val="bg1"/>
                </a:solidFill>
              </a:rPr>
              <a:t>6</a:t>
            </a:r>
            <a:r>
              <a:rPr lang="ja-JP" altLang="en-US">
                <a:solidFill>
                  <a:schemeClr val="bg1"/>
                </a:solidFill>
              </a:rPr>
              <a:t>年度　人事給与関連事務検討</a:t>
            </a:r>
            <a:r>
              <a:rPr lang="en-US" altLang="ja-JP">
                <a:solidFill>
                  <a:schemeClr val="bg1"/>
                </a:solidFill>
              </a:rPr>
              <a:t>WG </a:t>
            </a:r>
            <a:endParaRPr lang="en-US" dirty="0">
              <a:solidFill>
                <a:schemeClr val="bg1"/>
              </a:solidFill>
            </a:endParaRPr>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2"/>
                </a:solidFill>
                <a:effectLst/>
                <a:uLnTx/>
                <a:uFillTx/>
              </a:rPr>
              <a:t>Go to Brand Space for more cover options</a:t>
            </a:r>
            <a:endParaRPr kumimoji="0" lang="en-US" sz="800" b="0" i="0" u="none" strike="noStrike" kern="0" cap="none" spc="0" normalizeH="0" baseline="0" noProof="0" dirty="0">
              <a:ln>
                <a:noFill/>
              </a:ln>
              <a:solidFill>
                <a:schemeClr val="bg2"/>
              </a:solidFill>
              <a:effectLst/>
              <a:uLnTx/>
              <a:uFillTx/>
            </a:endParaRPr>
          </a:p>
        </p:txBody>
      </p:sp>
      <p:pic>
        <p:nvPicPr>
          <p:cNvPr id="1026" name="Picture 2" descr="Profile of Osaka city">
            <a:extLst>
              <a:ext uri="{FF2B5EF4-FFF2-40B4-BE49-F238E27FC236}">
                <a16:creationId xmlns:a16="http://schemas.microsoft.com/office/drawing/2014/main" id="{023DB3E2-67BE-753F-1131-299E49F6AD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0177" y="5703823"/>
            <a:ext cx="2121408" cy="68432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9FA7BCB9-EB78-0E22-656B-B7AC97BB72AC}"/>
              </a:ext>
            </a:extLst>
          </p:cNvPr>
          <p:cNvSpPr/>
          <p:nvPr userDrawn="1"/>
        </p:nvSpPr>
        <p:spPr>
          <a:xfrm>
            <a:off x="0" y="0"/>
            <a:ext cx="12192000" cy="5294376"/>
          </a:xfrm>
          <a:prstGeom prst="rect">
            <a:avLst/>
          </a:prstGeom>
          <a:solidFill>
            <a:srgbClr val="0799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kumimoji="1" lang="ja-JP" altLang="en-US" err="1"/>
          </a:p>
        </p:txBody>
      </p:sp>
    </p:spTree>
    <p:extLst>
      <p:ext uri="{BB962C8B-B14F-4D97-AF65-F5344CB8AC3E}">
        <p14:creationId xmlns:p14="http://schemas.microsoft.com/office/powerpoint/2010/main" val="7620020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基本版②）小見出しあり_16:9">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565569E2-3698-4981-B3D0-8A71927BC8F8}"/>
              </a:ext>
            </a:extLst>
          </p:cNvPr>
          <p:cNvGraphicFramePr>
            <a:graphicFrameLocks noChangeAspect="1"/>
          </p:cNvGraphicFramePr>
          <p:nvPr userDrawn="1">
            <p:custDataLst>
              <p:tags r:id="rId1"/>
            </p:custDataLst>
            <p:extLst>
              <p:ext uri="{D42A27DB-BD31-4B8C-83A1-F6EECF244321}">
                <p14:modId xmlns:p14="http://schemas.microsoft.com/office/powerpoint/2010/main" val="3854992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6" name="オブジェクト 5" hidden="1">
                        <a:extLst>
                          <a:ext uri="{FF2B5EF4-FFF2-40B4-BE49-F238E27FC236}">
                            <a16:creationId xmlns:a16="http://schemas.microsoft.com/office/drawing/2014/main" id="{565569E2-3698-4981-B3D0-8A71927BC8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730799" y="6588000"/>
            <a:ext cx="5184000" cy="169200"/>
          </a:xfrm>
        </p:spPr>
        <p:txBody>
          <a:bodyPr/>
          <a:lstStyle>
            <a:lvl1pPr>
              <a:defRPr>
                <a:solidFill>
                  <a:schemeClr val="tx1"/>
                </a:solidFill>
                <a:latin typeface="+mn-lt"/>
                <a:ea typeface="+mn-ea"/>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defRPr>
            </a:lvl1pPr>
          </a:lstStyle>
          <a:p>
            <a:fld id="{56E56C22-CD92-4A50-AAD1-E2171E0619BD}" type="slidenum">
              <a:rPr lang="ja-JP" altLang="en-US" smtClean="0"/>
              <a:pPr/>
              <a:t>‹#›</a:t>
            </a:fld>
            <a:endParaRPr lang="ja-JP" altLang="en-US"/>
          </a:p>
        </p:txBody>
      </p:sp>
      <p:sp>
        <p:nvSpPr>
          <p:cNvPr id="5" name="テキスト プレースホルダー 6">
            <a:extLst>
              <a:ext uri="{FF2B5EF4-FFF2-40B4-BE49-F238E27FC236}">
                <a16:creationId xmlns:a16="http://schemas.microsoft.com/office/drawing/2014/main" id="{B5C48E74-0194-96FD-16F5-39F7833E8EEF}"/>
              </a:ext>
            </a:extLst>
          </p:cNvPr>
          <p:cNvSpPr>
            <a:spLocks noGrp="1"/>
          </p:cNvSpPr>
          <p:nvPr>
            <p:ph type="body" sz="quarter" idx="17" hasCustomPrompt="1"/>
          </p:nvPr>
        </p:nvSpPr>
        <p:spPr>
          <a:xfrm>
            <a:off x="478798" y="6000750"/>
            <a:ext cx="11233150" cy="310272"/>
          </a:xfrm>
        </p:spPr>
        <p:txBody>
          <a:bodyPr anchor="b">
            <a:noAutofit/>
          </a:bodyPr>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7" name="テキスト プレースホルダー 3">
            <a:extLst>
              <a:ext uri="{FF2B5EF4-FFF2-40B4-BE49-F238E27FC236}">
                <a16:creationId xmlns:a16="http://schemas.microsoft.com/office/drawing/2014/main" id="{22111ABA-B7FF-8C45-F205-C96EDB6F8C54}"/>
              </a:ext>
            </a:extLst>
          </p:cNvPr>
          <p:cNvSpPr>
            <a:spLocks noGrp="1"/>
          </p:cNvSpPr>
          <p:nvPr>
            <p:ph type="body" sz="quarter" idx="18" hasCustomPrompt="1"/>
          </p:nvPr>
        </p:nvSpPr>
        <p:spPr>
          <a:xfrm>
            <a:off x="479425" y="1494000"/>
            <a:ext cx="5437188" cy="468000"/>
          </a:xfrm>
        </p:spPr>
        <p:txBody>
          <a:bodyPr anchor="ctr">
            <a:normAutofit/>
          </a:bodyPr>
          <a:lstStyle>
            <a:lvl1pPr>
              <a:defRPr sz="1800" b="1">
                <a:solidFill>
                  <a:schemeClr val="accent3"/>
                </a:solidFill>
              </a:defRPr>
            </a:lvl1pPr>
          </a:lstStyle>
          <a:p>
            <a:pPr lvl="0"/>
            <a:r>
              <a:rPr kumimoji="1" lang="ja-JP" altLang="en-US"/>
              <a:t>小見出し（オプション）</a:t>
            </a:r>
          </a:p>
        </p:txBody>
      </p:sp>
      <p:sp>
        <p:nvSpPr>
          <p:cNvPr id="9" name="テキスト プレースホルダー 2">
            <a:extLst>
              <a:ext uri="{FF2B5EF4-FFF2-40B4-BE49-F238E27FC236}">
                <a16:creationId xmlns:a16="http://schemas.microsoft.com/office/drawing/2014/main" id="{87B3B458-ABA1-4820-BE44-AF09043A23A8}"/>
              </a:ext>
            </a:extLst>
          </p:cNvPr>
          <p:cNvSpPr>
            <a:spLocks noGrp="1"/>
          </p:cNvSpPr>
          <p:nvPr>
            <p:ph type="body" sz="quarter" idx="16" hasCustomPrompt="1"/>
          </p:nvPr>
        </p:nvSpPr>
        <p:spPr bwMode="gray">
          <a:xfrm>
            <a:off x="478798" y="152400"/>
            <a:ext cx="11232000" cy="647700"/>
          </a:xfrm>
          <a:prstGeom prst="rect">
            <a:avLst/>
          </a:prstGeom>
        </p:spPr>
        <p:txBody>
          <a:bodyPr wrap="square" tIns="0" anchor="b" anchorCtr="0">
            <a:noAutofit/>
          </a:bodyPr>
          <a:lstStyle>
            <a:lvl1pPr fontAlgn="ctr">
              <a:lnSpc>
                <a:spcPct val="100000"/>
              </a:lnSpc>
              <a:spcBef>
                <a:spcPts val="0"/>
              </a:spcBef>
              <a:defRPr sz="2400" b="1" baseline="0">
                <a:solidFill>
                  <a:schemeClr val="tx1"/>
                </a:solidFill>
                <a:latin typeface="+mj-ea"/>
                <a:ea typeface="+mj-ea"/>
                <a:cs typeface="+mn-cs"/>
              </a:defRPr>
            </a:lvl1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a:t>スライドタイトル（入力が必要）</a:t>
            </a:r>
          </a:p>
        </p:txBody>
      </p:sp>
      <p:sp>
        <p:nvSpPr>
          <p:cNvPr id="10" name="タイトル 5">
            <a:extLst>
              <a:ext uri="{FF2B5EF4-FFF2-40B4-BE49-F238E27FC236}">
                <a16:creationId xmlns:a16="http://schemas.microsoft.com/office/drawing/2014/main" id="{1976C00D-F300-41F7-B9BE-555B270FFC25}"/>
              </a:ext>
            </a:extLst>
          </p:cNvPr>
          <p:cNvSpPr>
            <a:spLocks noGrp="1"/>
          </p:cNvSpPr>
          <p:nvPr>
            <p:ph type="title" hasCustomPrompt="1"/>
          </p:nvPr>
        </p:nvSpPr>
        <p:spPr bwMode="gray">
          <a:xfrm>
            <a:off x="478798" y="836613"/>
            <a:ext cx="11232000" cy="647700"/>
          </a:xfrm>
        </p:spPr>
        <p:txBody>
          <a:bodyPr vert="horz" anchor="t" anchorCtr="0">
            <a:noAutofit/>
          </a:bodyPr>
          <a:lstStyle>
            <a:lvl1pPr>
              <a:defRPr sz="1800" b="0" baseline="0">
                <a:solidFill>
                  <a:schemeClr val="tx2"/>
                </a:solidFill>
                <a:latin typeface="+mn-ea"/>
                <a:ea typeface="+mn-ea"/>
                <a:cs typeface="+mj-cs"/>
              </a:defRPr>
            </a:lvl1pPr>
          </a:lstStyle>
          <a:p>
            <a:r>
              <a:rPr kumimoji="1" lang="ja-JP" altLang="en-US"/>
              <a:t>キーメッセージ（オプション）</a:t>
            </a:r>
          </a:p>
        </p:txBody>
      </p:sp>
    </p:spTree>
    <p:extLst>
      <p:ext uri="{BB962C8B-B14F-4D97-AF65-F5344CB8AC3E}">
        <p14:creationId xmlns:p14="http://schemas.microsoft.com/office/powerpoint/2010/main" val="298010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基本版） タイトルのみ_A4">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73159227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スライド" r:id="rId3" imgW="563" imgH="564" progId="TCLayout.ActiveDocument.1">
                  <p:embed/>
                </p:oleObj>
              </mc:Choice>
              <mc:Fallback>
                <p:oleObj name="think-cell スライド" r:id="rId3" imgW="563" imgH="564" progId="TCLayout.ActiveDocument.1">
                  <p:embed/>
                  <p:pic>
                    <p:nvPicPr>
                      <p:cNvPr id="2" name="オブジェクト 1" hidden="1"/>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latin typeface="+mn-lt"/>
                <a:ea typeface="+mn-ea"/>
                <a:cs typeface="+mn-cs"/>
                <a:sym typeface="+mn-lt"/>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sym typeface="+mn-lt"/>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512610" y="152400"/>
            <a:ext cx="5361231" cy="647700"/>
          </a:xfrm>
          <a:prstGeom prst="rect">
            <a:avLst/>
          </a:prstGeom>
        </p:spPr>
        <p:txBody>
          <a:bodyPr wrap="none" anchor="ctr">
            <a:noAutofit/>
          </a:bodyPr>
          <a:lstStyle>
            <a:lvl1pPr>
              <a:lnSpc>
                <a:spcPct val="100000"/>
              </a:lnSpc>
              <a:spcBef>
                <a:spcPts val="0"/>
              </a:spcBef>
              <a:defRPr sz="2000" b="1">
                <a:solidFill>
                  <a:schemeClr val="accent1"/>
                </a:solidFill>
                <a:latin typeface="+mn-lt"/>
                <a:ea typeface="+mn-ea"/>
                <a:cs typeface="+mn-cs"/>
                <a:sym typeface="+mn-lt"/>
              </a:defRPr>
            </a:lvl1pPr>
          </a:lstStyle>
          <a:p>
            <a:pPr lvl="0"/>
            <a:r>
              <a:rPr kumimoji="1" lang="en-US" altLang="ja-JP"/>
              <a:t>Header</a:t>
            </a:r>
            <a:r>
              <a:rPr kumimoji="1" lang="ja-JP" altLang="en-US"/>
              <a:t>を入力（スライドタイトル）</a:t>
            </a:r>
          </a:p>
        </p:txBody>
      </p:sp>
      <p:sp>
        <p:nvSpPr>
          <p:cNvPr id="6" name="タイトル 5"/>
          <p:cNvSpPr>
            <a:spLocks noGrp="1"/>
          </p:cNvSpPr>
          <p:nvPr>
            <p:ph type="title" hasCustomPrompt="1"/>
          </p:nvPr>
        </p:nvSpPr>
        <p:spPr bwMode="gray">
          <a:xfrm>
            <a:off x="513231" y="853473"/>
            <a:ext cx="11165538" cy="615600"/>
          </a:xfrm>
        </p:spPr>
        <p:txBody>
          <a:bodyPr vert="horz"/>
          <a:lstStyle>
            <a:lvl1pPr>
              <a:defRPr sz="1800">
                <a:latin typeface="+mj-lt"/>
                <a:ea typeface="+mj-ea"/>
                <a:cs typeface="+mj-cs"/>
                <a:sym typeface="+mj-lt"/>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324012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Slide_Top">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D30B010D-E346-4088-B40A-BD3F0EDCCFBC}"/>
              </a:ext>
            </a:extLst>
          </p:cNvPr>
          <p:cNvSpPr/>
          <p:nvPr userDrawn="1"/>
        </p:nvSpPr>
        <p:spPr>
          <a:xfrm>
            <a:off x="0" y="2862376"/>
            <a:ext cx="11514717" cy="675616"/>
          </a:xfrm>
          <a:prstGeom prst="rect">
            <a:avLst/>
          </a:prstGeom>
          <a:solidFill>
            <a:srgbClr val="07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endParaRPr lang="en-US" altLang="ja-JP" sz="2800" b="1" dirty="0">
              <a:solidFill>
                <a:schemeClr val="tx1"/>
              </a:solidFill>
              <a:latin typeface="Meiryo UI" panose="020B0604030504040204" pitchFamily="50" charset="-128"/>
              <a:ea typeface="Meiryo UI" panose="020B0604030504040204" pitchFamily="50" charset="-128"/>
            </a:endParaRPr>
          </a:p>
        </p:txBody>
      </p:sp>
      <p:sp>
        <p:nvSpPr>
          <p:cNvPr id="33" name="タイトル 1">
            <a:extLst>
              <a:ext uri="{FF2B5EF4-FFF2-40B4-BE49-F238E27FC236}">
                <a16:creationId xmlns:a16="http://schemas.microsoft.com/office/drawing/2014/main" id="{8A01D0A3-616B-40FA-B6CC-30EC3AD5860D}"/>
              </a:ext>
            </a:extLst>
          </p:cNvPr>
          <p:cNvSpPr>
            <a:spLocks noGrp="1"/>
          </p:cNvSpPr>
          <p:nvPr>
            <p:ph type="title" hasCustomPrompt="1"/>
          </p:nvPr>
        </p:nvSpPr>
        <p:spPr>
          <a:xfrm>
            <a:off x="83332" y="2912182"/>
            <a:ext cx="11431385" cy="576004"/>
          </a:xfrm>
          <a:prstGeom prst="rect">
            <a:avLst/>
          </a:prstGeom>
        </p:spPr>
        <p:txBody>
          <a:bodyPr lIns="0" rIns="0" anchor="b">
            <a:normAutofit/>
          </a:bodyPr>
          <a:lstStyle>
            <a:lvl1pPr marL="109418" indent="-109418" algn="l">
              <a:defRPr sz="2400">
                <a:solidFill>
                  <a:schemeClr val="bg1"/>
                </a:solidFill>
                <a:latin typeface="UD デジタル 教科書体 NP-R" panose="02020400000000000000" pitchFamily="18" charset="-128"/>
                <a:ea typeface="UD デジタル 教科書体 NP-R" panose="02020400000000000000" pitchFamily="18" charset="-128"/>
              </a:defRPr>
            </a:lvl1pPr>
          </a:lstStyle>
          <a:p>
            <a:r>
              <a:rPr kumimoji="1" lang="ja-JP" altLang="en-US"/>
              <a:t>ディバイダタイトル（</a:t>
            </a:r>
            <a:r>
              <a:rPr kumimoji="1" lang="en-US" altLang="ja-JP"/>
              <a:t>24pt</a:t>
            </a:r>
            <a:r>
              <a:rPr kumimoji="1" lang="ja-JP" altLang="en-US"/>
              <a:t>、</a:t>
            </a:r>
            <a:r>
              <a:rPr kumimoji="1" lang="en-US" altLang="ja-JP"/>
              <a:t>1</a:t>
            </a:r>
            <a:r>
              <a:rPr kumimoji="1" lang="ja-JP" altLang="en-US"/>
              <a:t>行程度）</a:t>
            </a:r>
            <a:endParaRPr lang="ja-JP" altLang="en-US"/>
          </a:p>
        </p:txBody>
      </p:sp>
      <p:grpSp>
        <p:nvGrpSpPr>
          <p:cNvPr id="34" name="グループ化 33">
            <a:extLst>
              <a:ext uri="{FF2B5EF4-FFF2-40B4-BE49-F238E27FC236}">
                <a16:creationId xmlns:a16="http://schemas.microsoft.com/office/drawing/2014/main" id="{09504681-0E59-4640-8698-A00715119A38}"/>
              </a:ext>
            </a:extLst>
          </p:cNvPr>
          <p:cNvGrpSpPr/>
          <p:nvPr userDrawn="1"/>
        </p:nvGrpSpPr>
        <p:grpSpPr>
          <a:xfrm>
            <a:off x="12321045" y="0"/>
            <a:ext cx="421356" cy="331200"/>
            <a:chOff x="10010847" y="0"/>
            <a:chExt cx="342352" cy="331200"/>
          </a:xfrm>
        </p:grpSpPr>
        <p:sp>
          <p:nvSpPr>
            <p:cNvPr id="35" name="TextBox 8">
              <a:extLst>
                <a:ext uri="{FF2B5EF4-FFF2-40B4-BE49-F238E27FC236}">
                  <a16:creationId xmlns:a16="http://schemas.microsoft.com/office/drawing/2014/main" id="{3EF730D5-B310-471F-B3C4-D752AC3DE0A4}"/>
                </a:ext>
              </a:extLst>
            </p:cNvPr>
            <p:cNvSpPr txBox="1"/>
            <p:nvPr userDrawn="1"/>
          </p:nvSpPr>
          <p:spPr>
            <a:xfrm>
              <a:off x="10045823" y="40842"/>
              <a:ext cx="307376" cy="227306"/>
            </a:xfrm>
            <a:prstGeom prst="rect">
              <a:avLst/>
            </a:prstGeom>
            <a:noFill/>
          </p:spPr>
          <p:txBody>
            <a:bodyPr wrap="none" lIns="0" tIns="0" rIns="0" bIns="0" rtlCol="0" anchor="ctr">
              <a:spAutoFit/>
            </a:bodyPr>
            <a:lstStyle/>
            <a:p>
              <a:pPr>
                <a:lnSpc>
                  <a:spcPct val="100000"/>
                </a:lnSpc>
              </a:pPr>
              <a:r>
                <a:rPr kumimoji="1" lang="ja-JP" altLang="en-US" sz="1477" i="0">
                  <a:latin typeface="+mn-ea"/>
                  <a:ea typeface="+mn-ea"/>
                </a:rPr>
                <a:t>余白</a:t>
              </a:r>
            </a:p>
          </p:txBody>
        </p:sp>
        <p:cxnSp>
          <p:nvCxnSpPr>
            <p:cNvPr id="36" name="Straight Arrow Connector 2">
              <a:extLst>
                <a:ext uri="{FF2B5EF4-FFF2-40B4-BE49-F238E27FC236}">
                  <a16:creationId xmlns:a16="http://schemas.microsoft.com/office/drawing/2014/main" id="{37906005-B311-4C98-96D8-D63A6A37CA61}"/>
                </a:ext>
              </a:extLst>
            </p:cNvPr>
            <p:cNvCxnSpPr/>
            <p:nvPr userDrawn="1"/>
          </p:nvCxnSpPr>
          <p:spPr bwMode="auto">
            <a:xfrm flipH="1">
              <a:off x="10010847" y="0"/>
              <a:ext cx="1" cy="331200"/>
            </a:xfrm>
            <a:prstGeom prst="straightConnector1">
              <a:avLst/>
            </a:prstGeom>
            <a:solidFill>
              <a:schemeClr val="bg1"/>
            </a:solidFill>
            <a:ln w="19050" cap="flat" cmpd="sng" algn="ctr">
              <a:solidFill>
                <a:schemeClr val="tx1"/>
              </a:solidFill>
              <a:prstDash val="solid"/>
              <a:round/>
              <a:headEnd type="arrow"/>
              <a:tailEnd type="arrow"/>
            </a:ln>
            <a:effectLst/>
          </p:spPr>
        </p:cxnSp>
      </p:grpSp>
      <p:grpSp>
        <p:nvGrpSpPr>
          <p:cNvPr id="37" name="グループ化 36">
            <a:extLst>
              <a:ext uri="{FF2B5EF4-FFF2-40B4-BE49-F238E27FC236}">
                <a16:creationId xmlns:a16="http://schemas.microsoft.com/office/drawing/2014/main" id="{73E83B5A-430A-473F-8DAE-8520221A0EEF}"/>
              </a:ext>
            </a:extLst>
          </p:cNvPr>
          <p:cNvGrpSpPr/>
          <p:nvPr userDrawn="1"/>
        </p:nvGrpSpPr>
        <p:grpSpPr>
          <a:xfrm>
            <a:off x="216" y="-279412"/>
            <a:ext cx="379672" cy="250136"/>
            <a:chOff x="0" y="6957392"/>
            <a:chExt cx="308484" cy="250136"/>
          </a:xfrm>
        </p:grpSpPr>
        <p:sp>
          <p:nvSpPr>
            <p:cNvPr id="38" name="TextBox 14">
              <a:extLst>
                <a:ext uri="{FF2B5EF4-FFF2-40B4-BE49-F238E27FC236}">
                  <a16:creationId xmlns:a16="http://schemas.microsoft.com/office/drawing/2014/main" id="{3400DD2C-6AFD-4C05-8B34-5AAE849E2279}"/>
                </a:ext>
              </a:extLst>
            </p:cNvPr>
            <p:cNvSpPr txBox="1"/>
            <p:nvPr/>
          </p:nvSpPr>
          <p:spPr>
            <a:xfrm>
              <a:off x="1" y="7025683"/>
              <a:ext cx="307376" cy="181845"/>
            </a:xfrm>
            <a:prstGeom prst="rect">
              <a:avLst/>
            </a:prstGeom>
            <a:noFill/>
          </p:spPr>
          <p:txBody>
            <a:bodyPr wrap="none" lIns="0" tIns="0" rIns="0" bIns="0" rtlCol="0">
              <a:spAutoFit/>
            </a:bodyPr>
            <a:lstStyle/>
            <a:p>
              <a:r>
                <a:rPr kumimoji="1" lang="ja-JP" altLang="en-US" sz="1477" i="0">
                  <a:latin typeface="+mn-ea"/>
                  <a:ea typeface="+mn-ea"/>
                </a:rPr>
                <a:t>余白</a:t>
              </a:r>
            </a:p>
          </p:txBody>
        </p:sp>
        <p:cxnSp>
          <p:nvCxnSpPr>
            <p:cNvPr id="39" name="Straight Arrow Connector 6">
              <a:extLst>
                <a:ext uri="{FF2B5EF4-FFF2-40B4-BE49-F238E27FC236}">
                  <a16:creationId xmlns:a16="http://schemas.microsoft.com/office/drawing/2014/main" id="{080AD2CA-1A29-4686-ADCB-CFC6B219E898}"/>
                </a:ext>
              </a:extLst>
            </p:cNvPr>
            <p:cNvCxnSpPr/>
            <p:nvPr userDrawn="1"/>
          </p:nvCxnSpPr>
          <p:spPr bwMode="auto">
            <a:xfrm>
              <a:off x="0" y="6957392"/>
              <a:ext cx="308484" cy="0"/>
            </a:xfrm>
            <a:prstGeom prst="straightConnector1">
              <a:avLst/>
            </a:prstGeom>
            <a:solidFill>
              <a:schemeClr val="bg1"/>
            </a:solidFill>
            <a:ln w="19050" cap="flat" cmpd="sng" algn="ctr">
              <a:solidFill>
                <a:schemeClr val="tx1"/>
              </a:solidFill>
              <a:prstDash val="solid"/>
              <a:round/>
              <a:headEnd type="arrow"/>
              <a:tailEnd type="arrow"/>
            </a:ln>
            <a:effectLst/>
          </p:spPr>
        </p:cxnSp>
      </p:grpSp>
      <p:grpSp>
        <p:nvGrpSpPr>
          <p:cNvPr id="40" name="グループ化 39">
            <a:extLst>
              <a:ext uri="{FF2B5EF4-FFF2-40B4-BE49-F238E27FC236}">
                <a16:creationId xmlns:a16="http://schemas.microsoft.com/office/drawing/2014/main" id="{F469AB71-4F03-4E4D-8FF8-B8ABB7A424DB}"/>
              </a:ext>
            </a:extLst>
          </p:cNvPr>
          <p:cNvGrpSpPr/>
          <p:nvPr userDrawn="1"/>
        </p:nvGrpSpPr>
        <p:grpSpPr>
          <a:xfrm>
            <a:off x="11812328" y="-315416"/>
            <a:ext cx="379672" cy="250136"/>
            <a:chOff x="0" y="6957392"/>
            <a:chExt cx="308484" cy="250136"/>
          </a:xfrm>
        </p:grpSpPr>
        <p:sp>
          <p:nvSpPr>
            <p:cNvPr id="41" name="TextBox 14">
              <a:extLst>
                <a:ext uri="{FF2B5EF4-FFF2-40B4-BE49-F238E27FC236}">
                  <a16:creationId xmlns:a16="http://schemas.microsoft.com/office/drawing/2014/main" id="{C5E6EC30-BBDB-416E-9D08-A0449A3833E1}"/>
                </a:ext>
              </a:extLst>
            </p:cNvPr>
            <p:cNvSpPr txBox="1"/>
            <p:nvPr/>
          </p:nvSpPr>
          <p:spPr>
            <a:xfrm>
              <a:off x="1" y="7025683"/>
              <a:ext cx="307376" cy="181845"/>
            </a:xfrm>
            <a:prstGeom prst="rect">
              <a:avLst/>
            </a:prstGeom>
            <a:noFill/>
          </p:spPr>
          <p:txBody>
            <a:bodyPr wrap="none" lIns="0" tIns="0" rIns="0" bIns="0" rtlCol="0">
              <a:spAutoFit/>
            </a:bodyPr>
            <a:lstStyle/>
            <a:p>
              <a:r>
                <a:rPr kumimoji="1" lang="ja-JP" altLang="en-US" sz="1477" i="0">
                  <a:latin typeface="+mn-ea"/>
                  <a:ea typeface="+mn-ea"/>
                </a:rPr>
                <a:t>余白</a:t>
              </a:r>
            </a:p>
          </p:txBody>
        </p:sp>
        <p:cxnSp>
          <p:nvCxnSpPr>
            <p:cNvPr id="42" name="Straight Arrow Connector 6">
              <a:extLst>
                <a:ext uri="{FF2B5EF4-FFF2-40B4-BE49-F238E27FC236}">
                  <a16:creationId xmlns:a16="http://schemas.microsoft.com/office/drawing/2014/main" id="{FDDA1DA5-36C3-4A3B-8E09-E5C438FC2D55}"/>
                </a:ext>
              </a:extLst>
            </p:cNvPr>
            <p:cNvCxnSpPr/>
            <p:nvPr userDrawn="1"/>
          </p:nvCxnSpPr>
          <p:spPr bwMode="auto">
            <a:xfrm>
              <a:off x="0" y="6957392"/>
              <a:ext cx="308484" cy="0"/>
            </a:xfrm>
            <a:prstGeom prst="straightConnector1">
              <a:avLst/>
            </a:prstGeom>
            <a:solidFill>
              <a:schemeClr val="bg1"/>
            </a:solidFill>
            <a:ln w="19050" cap="flat" cmpd="sng" algn="ctr">
              <a:solidFill>
                <a:schemeClr val="tx1"/>
              </a:solidFill>
              <a:prstDash val="solid"/>
              <a:round/>
              <a:headEnd type="arrow"/>
              <a:tailEnd type="arrow"/>
            </a:ln>
            <a:effectLst/>
          </p:spPr>
        </p:cxnSp>
      </p:grpSp>
      <p:cxnSp>
        <p:nvCxnSpPr>
          <p:cNvPr id="43" name="Straight Arrow Connector 2">
            <a:extLst>
              <a:ext uri="{FF2B5EF4-FFF2-40B4-BE49-F238E27FC236}">
                <a16:creationId xmlns:a16="http://schemas.microsoft.com/office/drawing/2014/main" id="{10E5DF42-CB6E-48C9-9C65-35E2E0ED14F5}"/>
              </a:ext>
            </a:extLst>
          </p:cNvPr>
          <p:cNvCxnSpPr/>
          <p:nvPr userDrawn="1"/>
        </p:nvCxnSpPr>
        <p:spPr bwMode="auto">
          <a:xfrm flipH="1">
            <a:off x="-114797" y="0"/>
            <a:ext cx="1" cy="33120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44" name="TextBox 8">
            <a:extLst>
              <a:ext uri="{FF2B5EF4-FFF2-40B4-BE49-F238E27FC236}">
                <a16:creationId xmlns:a16="http://schemas.microsoft.com/office/drawing/2014/main" id="{837CC7C3-4050-437B-9FC4-7E3C36DD40DE}"/>
              </a:ext>
            </a:extLst>
          </p:cNvPr>
          <p:cNvSpPr txBox="1"/>
          <p:nvPr userDrawn="1"/>
        </p:nvSpPr>
        <p:spPr>
          <a:xfrm>
            <a:off x="-755991" y="31188"/>
            <a:ext cx="562975" cy="274178"/>
          </a:xfrm>
          <a:prstGeom prst="rect">
            <a:avLst/>
          </a:prstGeom>
          <a:noFill/>
        </p:spPr>
        <p:txBody>
          <a:bodyPr wrap="none" rtlCol="0">
            <a:spAutoFit/>
          </a:bodyPr>
          <a:lstStyle/>
          <a:p>
            <a:r>
              <a:rPr kumimoji="1" lang="ja-JP" altLang="en-US" sz="1477" i="0">
                <a:latin typeface="+mn-ea"/>
                <a:ea typeface="+mn-ea"/>
              </a:rPr>
              <a:t>余白</a:t>
            </a:r>
          </a:p>
        </p:txBody>
      </p:sp>
      <p:grpSp>
        <p:nvGrpSpPr>
          <p:cNvPr id="45" name="グループ化 44">
            <a:extLst>
              <a:ext uri="{FF2B5EF4-FFF2-40B4-BE49-F238E27FC236}">
                <a16:creationId xmlns:a16="http://schemas.microsoft.com/office/drawing/2014/main" id="{4E043C7A-F8F5-4F80-B416-52CA27ECB2BF}"/>
              </a:ext>
            </a:extLst>
          </p:cNvPr>
          <p:cNvGrpSpPr/>
          <p:nvPr userDrawn="1"/>
        </p:nvGrpSpPr>
        <p:grpSpPr>
          <a:xfrm>
            <a:off x="0" y="6957392"/>
            <a:ext cx="379672" cy="250136"/>
            <a:chOff x="0" y="6957392"/>
            <a:chExt cx="308484" cy="250136"/>
          </a:xfrm>
        </p:grpSpPr>
        <p:sp>
          <p:nvSpPr>
            <p:cNvPr id="46" name="TextBox 14">
              <a:extLst>
                <a:ext uri="{FF2B5EF4-FFF2-40B4-BE49-F238E27FC236}">
                  <a16:creationId xmlns:a16="http://schemas.microsoft.com/office/drawing/2014/main" id="{2B1F67DF-9BAA-4795-961A-1B91E3994BB3}"/>
                </a:ext>
              </a:extLst>
            </p:cNvPr>
            <p:cNvSpPr txBox="1"/>
            <p:nvPr/>
          </p:nvSpPr>
          <p:spPr>
            <a:xfrm>
              <a:off x="1" y="7025683"/>
              <a:ext cx="307376" cy="181845"/>
            </a:xfrm>
            <a:prstGeom prst="rect">
              <a:avLst/>
            </a:prstGeom>
            <a:noFill/>
          </p:spPr>
          <p:txBody>
            <a:bodyPr wrap="none" lIns="0" tIns="0" rIns="0" bIns="0" rtlCol="0">
              <a:spAutoFit/>
            </a:bodyPr>
            <a:lstStyle/>
            <a:p>
              <a:r>
                <a:rPr kumimoji="1" lang="ja-JP" altLang="en-US" sz="1477" i="0">
                  <a:latin typeface="+mn-ea"/>
                  <a:ea typeface="+mn-ea"/>
                </a:rPr>
                <a:t>余白</a:t>
              </a:r>
            </a:p>
          </p:txBody>
        </p:sp>
        <p:cxnSp>
          <p:nvCxnSpPr>
            <p:cNvPr id="47" name="Straight Arrow Connector 6">
              <a:extLst>
                <a:ext uri="{FF2B5EF4-FFF2-40B4-BE49-F238E27FC236}">
                  <a16:creationId xmlns:a16="http://schemas.microsoft.com/office/drawing/2014/main" id="{93196421-85E4-4B04-BBB9-D1FC3B35B38D}"/>
                </a:ext>
              </a:extLst>
            </p:cNvPr>
            <p:cNvCxnSpPr/>
            <p:nvPr userDrawn="1"/>
          </p:nvCxnSpPr>
          <p:spPr bwMode="auto">
            <a:xfrm>
              <a:off x="0" y="6957392"/>
              <a:ext cx="308484" cy="0"/>
            </a:xfrm>
            <a:prstGeom prst="straightConnector1">
              <a:avLst/>
            </a:prstGeom>
            <a:solidFill>
              <a:schemeClr val="bg1"/>
            </a:solidFill>
            <a:ln w="19050" cap="flat" cmpd="sng" algn="ctr">
              <a:solidFill>
                <a:schemeClr val="tx1"/>
              </a:solidFill>
              <a:prstDash val="solid"/>
              <a:round/>
              <a:headEnd type="arrow"/>
              <a:tailEnd type="arrow"/>
            </a:ln>
            <a:effectLst/>
          </p:spPr>
        </p:cxnSp>
      </p:grpSp>
      <p:grpSp>
        <p:nvGrpSpPr>
          <p:cNvPr id="48" name="グループ化 47">
            <a:extLst>
              <a:ext uri="{FF2B5EF4-FFF2-40B4-BE49-F238E27FC236}">
                <a16:creationId xmlns:a16="http://schemas.microsoft.com/office/drawing/2014/main" id="{2F410F1F-0E8C-483E-9F45-5DE9660089E1}"/>
              </a:ext>
            </a:extLst>
          </p:cNvPr>
          <p:cNvGrpSpPr/>
          <p:nvPr userDrawn="1"/>
        </p:nvGrpSpPr>
        <p:grpSpPr>
          <a:xfrm>
            <a:off x="11812328" y="6957392"/>
            <a:ext cx="379672" cy="250136"/>
            <a:chOff x="0" y="6957392"/>
            <a:chExt cx="308484" cy="250136"/>
          </a:xfrm>
        </p:grpSpPr>
        <p:sp>
          <p:nvSpPr>
            <p:cNvPr id="49" name="TextBox 14">
              <a:extLst>
                <a:ext uri="{FF2B5EF4-FFF2-40B4-BE49-F238E27FC236}">
                  <a16:creationId xmlns:a16="http://schemas.microsoft.com/office/drawing/2014/main" id="{D2B0C03B-D98A-468F-95CC-9999119DC568}"/>
                </a:ext>
              </a:extLst>
            </p:cNvPr>
            <p:cNvSpPr txBox="1"/>
            <p:nvPr/>
          </p:nvSpPr>
          <p:spPr>
            <a:xfrm>
              <a:off x="1" y="7025683"/>
              <a:ext cx="307376" cy="181845"/>
            </a:xfrm>
            <a:prstGeom prst="rect">
              <a:avLst/>
            </a:prstGeom>
            <a:noFill/>
          </p:spPr>
          <p:txBody>
            <a:bodyPr wrap="none" lIns="0" tIns="0" rIns="0" bIns="0" rtlCol="0">
              <a:spAutoFit/>
            </a:bodyPr>
            <a:lstStyle/>
            <a:p>
              <a:r>
                <a:rPr kumimoji="1" lang="ja-JP" altLang="en-US" sz="1477" i="0">
                  <a:latin typeface="+mn-ea"/>
                  <a:ea typeface="+mn-ea"/>
                </a:rPr>
                <a:t>余白</a:t>
              </a:r>
            </a:p>
          </p:txBody>
        </p:sp>
        <p:cxnSp>
          <p:nvCxnSpPr>
            <p:cNvPr id="50" name="Straight Arrow Connector 6">
              <a:extLst>
                <a:ext uri="{FF2B5EF4-FFF2-40B4-BE49-F238E27FC236}">
                  <a16:creationId xmlns:a16="http://schemas.microsoft.com/office/drawing/2014/main" id="{21D8827F-11CE-4BF7-A75D-F95918734437}"/>
                </a:ext>
              </a:extLst>
            </p:cNvPr>
            <p:cNvCxnSpPr/>
            <p:nvPr userDrawn="1"/>
          </p:nvCxnSpPr>
          <p:spPr bwMode="auto">
            <a:xfrm>
              <a:off x="0" y="6957392"/>
              <a:ext cx="308484" cy="0"/>
            </a:xfrm>
            <a:prstGeom prst="straightConnector1">
              <a:avLst/>
            </a:prstGeom>
            <a:solidFill>
              <a:schemeClr val="bg1"/>
            </a:solidFill>
            <a:ln w="19050" cap="flat" cmpd="sng" algn="ctr">
              <a:solidFill>
                <a:schemeClr val="tx1"/>
              </a:solidFill>
              <a:prstDash val="solid"/>
              <a:round/>
              <a:headEnd type="arrow"/>
              <a:tailEnd type="arrow"/>
            </a:ln>
            <a:effectLst/>
          </p:spPr>
        </p:cxnSp>
      </p:grpSp>
    </p:spTree>
    <p:extLst>
      <p:ext uri="{BB962C8B-B14F-4D97-AF65-F5344CB8AC3E}">
        <p14:creationId xmlns:p14="http://schemas.microsoft.com/office/powerpoint/2010/main" val="188021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基本版②） タイトルのみ_16:9">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565569E2-3698-4981-B3D0-8A71927BC8F8}"/>
              </a:ext>
            </a:extLst>
          </p:cNvPr>
          <p:cNvGraphicFramePr>
            <a:graphicFrameLocks noChangeAspect="1"/>
          </p:cNvGraphicFramePr>
          <p:nvPr userDrawn="1">
            <p:custDataLst>
              <p:tags r:id="rId1"/>
            </p:custDataLst>
            <p:extLst>
              <p:ext uri="{D42A27DB-BD31-4B8C-83A1-F6EECF244321}">
                <p14:modId xmlns:p14="http://schemas.microsoft.com/office/powerpoint/2010/main" val="3377631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6" name="オブジェクト 5" hidden="1">
                        <a:extLst>
                          <a:ext uri="{FF2B5EF4-FFF2-40B4-BE49-F238E27FC236}">
                            <a16:creationId xmlns:a16="http://schemas.microsoft.com/office/drawing/2014/main" id="{565569E2-3698-4981-B3D0-8A71927BC8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730799" y="6588000"/>
            <a:ext cx="5184000" cy="169200"/>
          </a:xfrm>
        </p:spPr>
        <p:txBody>
          <a:bodyPr/>
          <a:lstStyle>
            <a:lvl1pPr>
              <a:defRPr>
                <a:solidFill>
                  <a:schemeClr val="tx1"/>
                </a:solidFill>
                <a:latin typeface="+mn-lt"/>
                <a:ea typeface="+mn-ea"/>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defRPr>
            </a:lvl1pPr>
          </a:lstStyle>
          <a:p>
            <a:fld id="{56E56C22-CD92-4A50-AAD1-E2171E0619BD}" type="slidenum">
              <a:rPr lang="ja-JP" altLang="en-US" smtClean="0"/>
              <a:pPr/>
              <a:t>‹#›</a:t>
            </a:fld>
            <a:endParaRPr lang="ja-JP" altLang="en-US"/>
          </a:p>
        </p:txBody>
      </p:sp>
      <p:sp>
        <p:nvSpPr>
          <p:cNvPr id="5" name="テキスト プレースホルダー 6">
            <a:extLst>
              <a:ext uri="{FF2B5EF4-FFF2-40B4-BE49-F238E27FC236}">
                <a16:creationId xmlns:a16="http://schemas.microsoft.com/office/drawing/2014/main" id="{B5C48E74-0194-96FD-16F5-39F7833E8EEF}"/>
              </a:ext>
            </a:extLst>
          </p:cNvPr>
          <p:cNvSpPr>
            <a:spLocks noGrp="1"/>
          </p:cNvSpPr>
          <p:nvPr>
            <p:ph type="body" sz="quarter" idx="17" hasCustomPrompt="1"/>
          </p:nvPr>
        </p:nvSpPr>
        <p:spPr>
          <a:xfrm>
            <a:off x="478798" y="6000750"/>
            <a:ext cx="11233150" cy="310272"/>
          </a:xfrm>
        </p:spPr>
        <p:txBody>
          <a:bodyPr anchor="b">
            <a:noAutofit/>
          </a:bodyPr>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10" name="タイトル 5">
            <a:extLst>
              <a:ext uri="{FF2B5EF4-FFF2-40B4-BE49-F238E27FC236}">
                <a16:creationId xmlns:a16="http://schemas.microsoft.com/office/drawing/2014/main" id="{1976C00D-F300-41F7-B9BE-555B270FFC25}"/>
              </a:ext>
            </a:extLst>
          </p:cNvPr>
          <p:cNvSpPr>
            <a:spLocks noGrp="1"/>
          </p:cNvSpPr>
          <p:nvPr>
            <p:ph type="title" hasCustomPrompt="1"/>
          </p:nvPr>
        </p:nvSpPr>
        <p:spPr bwMode="gray">
          <a:xfrm>
            <a:off x="478798" y="836613"/>
            <a:ext cx="11232000" cy="647700"/>
          </a:xfrm>
        </p:spPr>
        <p:txBody>
          <a:bodyPr vert="horz" anchor="t" anchorCtr="0">
            <a:noAutofit/>
          </a:bodyPr>
          <a:lstStyle>
            <a:lvl1pPr>
              <a:defRPr sz="1800" b="0" baseline="0">
                <a:solidFill>
                  <a:schemeClr val="tx2"/>
                </a:solidFill>
                <a:latin typeface="+mn-ea"/>
                <a:ea typeface="+mn-ea"/>
                <a:cs typeface="+mj-cs"/>
              </a:defRPr>
            </a:lvl1pPr>
          </a:lstStyle>
          <a:p>
            <a:r>
              <a:rPr kumimoji="1" lang="ja-JP" altLang="en-US"/>
              <a:t>キーメッセージ（オプション）</a:t>
            </a:r>
          </a:p>
        </p:txBody>
      </p:sp>
      <p:sp>
        <p:nvSpPr>
          <p:cNvPr id="9" name="テキスト プレースホルダー 2">
            <a:extLst>
              <a:ext uri="{FF2B5EF4-FFF2-40B4-BE49-F238E27FC236}">
                <a16:creationId xmlns:a16="http://schemas.microsoft.com/office/drawing/2014/main" id="{87B3B458-ABA1-4820-BE44-AF09043A23A8}"/>
              </a:ext>
            </a:extLst>
          </p:cNvPr>
          <p:cNvSpPr>
            <a:spLocks noGrp="1"/>
          </p:cNvSpPr>
          <p:nvPr>
            <p:ph type="body" sz="quarter" idx="16" hasCustomPrompt="1"/>
          </p:nvPr>
        </p:nvSpPr>
        <p:spPr bwMode="gray">
          <a:xfrm>
            <a:off x="478798" y="152400"/>
            <a:ext cx="11232000" cy="647700"/>
          </a:xfrm>
          <a:prstGeom prst="rect">
            <a:avLst/>
          </a:prstGeom>
        </p:spPr>
        <p:txBody>
          <a:bodyPr wrap="square" tIns="0" anchor="b" anchorCtr="0">
            <a:noAutofit/>
          </a:bodyPr>
          <a:lstStyle>
            <a:lvl1pPr fontAlgn="ctr">
              <a:lnSpc>
                <a:spcPct val="100000"/>
              </a:lnSpc>
              <a:spcBef>
                <a:spcPts val="0"/>
              </a:spcBef>
              <a:defRPr sz="2400" b="1" baseline="0">
                <a:solidFill>
                  <a:schemeClr val="tx1"/>
                </a:solidFill>
                <a:latin typeface="+mj-ea"/>
                <a:ea typeface="+mj-ea"/>
                <a:cs typeface="+mn-cs"/>
              </a:defRPr>
            </a:lvl1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a:t>スライドタイトル（入力が必要）</a:t>
            </a:r>
          </a:p>
        </p:txBody>
      </p:sp>
    </p:spTree>
    <p:extLst>
      <p:ext uri="{BB962C8B-B14F-4D97-AF65-F5344CB8AC3E}">
        <p14:creationId xmlns:p14="http://schemas.microsoft.com/office/powerpoint/2010/main" val="103636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基本版②）タイトルのみ_出所・脚注なし_16:9">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565569E2-3698-4981-B3D0-8A71927BC8F8}"/>
              </a:ext>
            </a:extLst>
          </p:cNvPr>
          <p:cNvGraphicFramePr>
            <a:graphicFrameLocks noChangeAspect="1"/>
          </p:cNvGraphicFramePr>
          <p:nvPr userDrawn="1">
            <p:custDataLst>
              <p:tags r:id="rId1"/>
            </p:custDataLst>
            <p:extLst>
              <p:ext uri="{D42A27DB-BD31-4B8C-83A1-F6EECF244321}">
                <p14:modId xmlns:p14="http://schemas.microsoft.com/office/powerpoint/2010/main" val="3377631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6" name="オブジェクト 5" hidden="1">
                        <a:extLst>
                          <a:ext uri="{FF2B5EF4-FFF2-40B4-BE49-F238E27FC236}">
                            <a16:creationId xmlns:a16="http://schemas.microsoft.com/office/drawing/2014/main" id="{565569E2-3698-4981-B3D0-8A71927BC8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730799" y="6588000"/>
            <a:ext cx="5184000" cy="169200"/>
          </a:xfrm>
        </p:spPr>
        <p:txBody>
          <a:bodyPr/>
          <a:lstStyle>
            <a:lvl1pPr>
              <a:defRPr>
                <a:solidFill>
                  <a:schemeClr val="tx1"/>
                </a:solidFill>
                <a:latin typeface="+mn-lt"/>
                <a:ea typeface="+mn-ea"/>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defRPr>
            </a:lvl1pPr>
          </a:lstStyle>
          <a:p>
            <a:fld id="{56E56C22-CD92-4A50-AAD1-E2171E0619BD}" type="slidenum">
              <a:rPr lang="ja-JP" altLang="en-US" smtClean="0"/>
              <a:pPr/>
              <a:t>‹#›</a:t>
            </a:fld>
            <a:endParaRPr lang="ja-JP" altLang="en-US"/>
          </a:p>
        </p:txBody>
      </p:sp>
      <p:sp>
        <p:nvSpPr>
          <p:cNvPr id="10" name="タイトル 5">
            <a:extLst>
              <a:ext uri="{FF2B5EF4-FFF2-40B4-BE49-F238E27FC236}">
                <a16:creationId xmlns:a16="http://schemas.microsoft.com/office/drawing/2014/main" id="{1976C00D-F300-41F7-B9BE-555B270FFC25}"/>
              </a:ext>
            </a:extLst>
          </p:cNvPr>
          <p:cNvSpPr>
            <a:spLocks noGrp="1"/>
          </p:cNvSpPr>
          <p:nvPr>
            <p:ph type="title" hasCustomPrompt="1"/>
          </p:nvPr>
        </p:nvSpPr>
        <p:spPr bwMode="gray">
          <a:xfrm>
            <a:off x="478798" y="836613"/>
            <a:ext cx="11232000" cy="647700"/>
          </a:xfrm>
        </p:spPr>
        <p:txBody>
          <a:bodyPr vert="horz" anchor="t" anchorCtr="0">
            <a:noAutofit/>
          </a:bodyPr>
          <a:lstStyle>
            <a:lvl1pPr>
              <a:defRPr sz="1800" b="0" baseline="0">
                <a:solidFill>
                  <a:schemeClr val="tx2"/>
                </a:solidFill>
                <a:latin typeface="+mn-ea"/>
                <a:ea typeface="+mn-ea"/>
                <a:cs typeface="+mj-cs"/>
              </a:defRPr>
            </a:lvl1pPr>
          </a:lstStyle>
          <a:p>
            <a:r>
              <a:rPr kumimoji="1" lang="ja-JP" altLang="en-US"/>
              <a:t>キーメッセージ（オプション）</a:t>
            </a:r>
          </a:p>
        </p:txBody>
      </p:sp>
      <p:sp>
        <p:nvSpPr>
          <p:cNvPr id="9" name="テキスト プレースホルダー 2">
            <a:extLst>
              <a:ext uri="{FF2B5EF4-FFF2-40B4-BE49-F238E27FC236}">
                <a16:creationId xmlns:a16="http://schemas.microsoft.com/office/drawing/2014/main" id="{87B3B458-ABA1-4820-BE44-AF09043A23A8}"/>
              </a:ext>
            </a:extLst>
          </p:cNvPr>
          <p:cNvSpPr>
            <a:spLocks noGrp="1"/>
          </p:cNvSpPr>
          <p:nvPr>
            <p:ph type="body" sz="quarter" idx="16" hasCustomPrompt="1"/>
          </p:nvPr>
        </p:nvSpPr>
        <p:spPr bwMode="gray">
          <a:xfrm>
            <a:off x="478798" y="152400"/>
            <a:ext cx="11232000" cy="647700"/>
          </a:xfrm>
          <a:prstGeom prst="rect">
            <a:avLst/>
          </a:prstGeom>
        </p:spPr>
        <p:txBody>
          <a:bodyPr wrap="square" tIns="0" anchor="b" anchorCtr="0">
            <a:noAutofit/>
          </a:bodyPr>
          <a:lstStyle>
            <a:lvl1pPr fontAlgn="ctr">
              <a:lnSpc>
                <a:spcPct val="100000"/>
              </a:lnSpc>
              <a:spcBef>
                <a:spcPts val="0"/>
              </a:spcBef>
              <a:defRPr sz="2400" b="1" baseline="0">
                <a:solidFill>
                  <a:schemeClr val="tx1"/>
                </a:solidFill>
                <a:latin typeface="+mj-ea"/>
                <a:ea typeface="+mj-ea"/>
                <a:cs typeface="+mn-cs"/>
              </a:defRPr>
            </a:lvl1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a:t>スライドタイトル（入力が必要）</a:t>
            </a:r>
          </a:p>
        </p:txBody>
      </p:sp>
    </p:spTree>
    <p:extLst>
      <p:ext uri="{BB962C8B-B14F-4D97-AF65-F5344CB8AC3E}">
        <p14:creationId xmlns:p14="http://schemas.microsoft.com/office/powerpoint/2010/main" val="2594888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基本版②）小見出しあり_16:9">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565569E2-3698-4981-B3D0-8A71927BC8F8}"/>
              </a:ext>
            </a:extLst>
          </p:cNvPr>
          <p:cNvGraphicFramePr>
            <a:graphicFrameLocks noChangeAspect="1"/>
          </p:cNvGraphicFramePr>
          <p:nvPr userDrawn="1">
            <p:custDataLst>
              <p:tags r:id="rId1"/>
            </p:custDataLst>
            <p:extLst>
              <p:ext uri="{D42A27DB-BD31-4B8C-83A1-F6EECF244321}">
                <p14:modId xmlns:p14="http://schemas.microsoft.com/office/powerpoint/2010/main" val="3854992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6" name="オブジェクト 5" hidden="1">
                        <a:extLst>
                          <a:ext uri="{FF2B5EF4-FFF2-40B4-BE49-F238E27FC236}">
                            <a16:creationId xmlns:a16="http://schemas.microsoft.com/office/drawing/2014/main" id="{565569E2-3698-4981-B3D0-8A71927BC8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730799" y="6588000"/>
            <a:ext cx="5184000" cy="169200"/>
          </a:xfrm>
        </p:spPr>
        <p:txBody>
          <a:bodyPr/>
          <a:lstStyle>
            <a:lvl1pPr>
              <a:defRPr>
                <a:solidFill>
                  <a:schemeClr val="tx1"/>
                </a:solidFill>
                <a:latin typeface="+mn-lt"/>
                <a:ea typeface="+mn-ea"/>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latin typeface="+mn-lt"/>
                <a:ea typeface="+mn-ea"/>
                <a:cs typeface="+mn-cs"/>
              </a:defRPr>
            </a:lvl1pPr>
          </a:lstStyle>
          <a:p>
            <a:fld id="{56E56C22-CD92-4A50-AAD1-E2171E0619BD}" type="slidenum">
              <a:rPr lang="ja-JP" altLang="en-US" smtClean="0"/>
              <a:pPr/>
              <a:t>‹#›</a:t>
            </a:fld>
            <a:endParaRPr lang="ja-JP" altLang="en-US"/>
          </a:p>
        </p:txBody>
      </p:sp>
      <p:sp>
        <p:nvSpPr>
          <p:cNvPr id="5" name="テキスト プレースホルダー 6">
            <a:extLst>
              <a:ext uri="{FF2B5EF4-FFF2-40B4-BE49-F238E27FC236}">
                <a16:creationId xmlns:a16="http://schemas.microsoft.com/office/drawing/2014/main" id="{B5C48E74-0194-96FD-16F5-39F7833E8EEF}"/>
              </a:ext>
            </a:extLst>
          </p:cNvPr>
          <p:cNvSpPr>
            <a:spLocks noGrp="1"/>
          </p:cNvSpPr>
          <p:nvPr>
            <p:ph type="body" sz="quarter" idx="17" hasCustomPrompt="1"/>
          </p:nvPr>
        </p:nvSpPr>
        <p:spPr>
          <a:xfrm>
            <a:off x="478798" y="6000750"/>
            <a:ext cx="11233150" cy="310272"/>
          </a:xfrm>
        </p:spPr>
        <p:txBody>
          <a:bodyPr anchor="b">
            <a:noAutofit/>
          </a:bodyPr>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7" name="テキスト プレースホルダー 3">
            <a:extLst>
              <a:ext uri="{FF2B5EF4-FFF2-40B4-BE49-F238E27FC236}">
                <a16:creationId xmlns:a16="http://schemas.microsoft.com/office/drawing/2014/main" id="{22111ABA-B7FF-8C45-F205-C96EDB6F8C54}"/>
              </a:ext>
            </a:extLst>
          </p:cNvPr>
          <p:cNvSpPr>
            <a:spLocks noGrp="1"/>
          </p:cNvSpPr>
          <p:nvPr>
            <p:ph type="body" sz="quarter" idx="18" hasCustomPrompt="1"/>
          </p:nvPr>
        </p:nvSpPr>
        <p:spPr>
          <a:xfrm>
            <a:off x="479425" y="1494000"/>
            <a:ext cx="5437188" cy="468000"/>
          </a:xfrm>
        </p:spPr>
        <p:txBody>
          <a:bodyPr anchor="ctr">
            <a:normAutofit/>
          </a:bodyPr>
          <a:lstStyle>
            <a:lvl1pPr>
              <a:defRPr sz="1800" b="1">
                <a:solidFill>
                  <a:schemeClr val="accent3"/>
                </a:solidFill>
              </a:defRPr>
            </a:lvl1pPr>
          </a:lstStyle>
          <a:p>
            <a:pPr lvl="0"/>
            <a:r>
              <a:rPr kumimoji="1" lang="ja-JP" altLang="en-US"/>
              <a:t>小見出し（オプション）</a:t>
            </a:r>
          </a:p>
        </p:txBody>
      </p:sp>
      <p:sp>
        <p:nvSpPr>
          <p:cNvPr id="9" name="テキスト プレースホルダー 2">
            <a:extLst>
              <a:ext uri="{FF2B5EF4-FFF2-40B4-BE49-F238E27FC236}">
                <a16:creationId xmlns:a16="http://schemas.microsoft.com/office/drawing/2014/main" id="{87B3B458-ABA1-4820-BE44-AF09043A23A8}"/>
              </a:ext>
            </a:extLst>
          </p:cNvPr>
          <p:cNvSpPr>
            <a:spLocks noGrp="1"/>
          </p:cNvSpPr>
          <p:nvPr>
            <p:ph type="body" sz="quarter" idx="16" hasCustomPrompt="1"/>
          </p:nvPr>
        </p:nvSpPr>
        <p:spPr bwMode="gray">
          <a:xfrm>
            <a:off x="478798" y="152400"/>
            <a:ext cx="11232000" cy="647700"/>
          </a:xfrm>
          <a:prstGeom prst="rect">
            <a:avLst/>
          </a:prstGeom>
        </p:spPr>
        <p:txBody>
          <a:bodyPr wrap="square" tIns="0" anchor="b" anchorCtr="0">
            <a:noAutofit/>
          </a:bodyPr>
          <a:lstStyle>
            <a:lvl1pPr fontAlgn="ctr">
              <a:lnSpc>
                <a:spcPct val="100000"/>
              </a:lnSpc>
              <a:spcBef>
                <a:spcPts val="0"/>
              </a:spcBef>
              <a:defRPr sz="2400" b="1" baseline="0">
                <a:solidFill>
                  <a:schemeClr val="tx1"/>
                </a:solidFill>
                <a:latin typeface="+mj-ea"/>
                <a:ea typeface="+mj-ea"/>
                <a:cs typeface="+mn-cs"/>
              </a:defRPr>
            </a:lvl1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a:t>スライドタイトル（入力が必要）</a:t>
            </a:r>
          </a:p>
        </p:txBody>
      </p:sp>
      <p:sp>
        <p:nvSpPr>
          <p:cNvPr id="10" name="タイトル 5">
            <a:extLst>
              <a:ext uri="{FF2B5EF4-FFF2-40B4-BE49-F238E27FC236}">
                <a16:creationId xmlns:a16="http://schemas.microsoft.com/office/drawing/2014/main" id="{1976C00D-F300-41F7-B9BE-555B270FFC25}"/>
              </a:ext>
            </a:extLst>
          </p:cNvPr>
          <p:cNvSpPr>
            <a:spLocks noGrp="1"/>
          </p:cNvSpPr>
          <p:nvPr>
            <p:ph type="title" hasCustomPrompt="1"/>
          </p:nvPr>
        </p:nvSpPr>
        <p:spPr bwMode="gray">
          <a:xfrm>
            <a:off x="478798" y="836613"/>
            <a:ext cx="11232000" cy="647700"/>
          </a:xfrm>
        </p:spPr>
        <p:txBody>
          <a:bodyPr vert="horz" anchor="t" anchorCtr="0">
            <a:noAutofit/>
          </a:bodyPr>
          <a:lstStyle>
            <a:lvl1pPr>
              <a:defRPr sz="1800" b="0" baseline="0">
                <a:solidFill>
                  <a:schemeClr val="tx2"/>
                </a:solidFill>
                <a:latin typeface="+mn-ea"/>
                <a:ea typeface="+mn-ea"/>
                <a:cs typeface="+mj-cs"/>
              </a:defRPr>
            </a:lvl1pPr>
          </a:lstStyle>
          <a:p>
            <a:r>
              <a:rPr kumimoji="1" lang="ja-JP" altLang="en-US"/>
              <a:t>キーメッセージ（オプション）</a:t>
            </a:r>
          </a:p>
        </p:txBody>
      </p:sp>
    </p:spTree>
    <p:extLst>
      <p:ext uri="{BB962C8B-B14F-4D97-AF65-F5344CB8AC3E}">
        <p14:creationId xmlns:p14="http://schemas.microsoft.com/office/powerpoint/2010/main" val="14444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目次_16:9">
    <p:bg bwMode="gray">
      <p:bgRef idx="1001">
        <a:schemeClr val="bg1"/>
      </p:bgRef>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D6642530-2487-4EE6-BEA5-E8FB44599D74}"/>
              </a:ext>
            </a:extLst>
          </p:cNvPr>
          <p:cNvGraphicFramePr>
            <a:graphicFrameLocks noChangeAspect="1"/>
          </p:cNvGraphicFramePr>
          <p:nvPr userDrawn="1">
            <p:custDataLst>
              <p:tags r:id="rId1"/>
            </p:custDataLst>
            <p:extLst>
              <p:ext uri="{D42A27DB-BD31-4B8C-83A1-F6EECF244321}">
                <p14:modId xmlns:p14="http://schemas.microsoft.com/office/powerpoint/2010/main" val="1312707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3" name="オブジェクト 2" hidden="1">
                        <a:extLst>
                          <a:ext uri="{FF2B5EF4-FFF2-40B4-BE49-F238E27FC236}">
                            <a16:creationId xmlns:a16="http://schemas.microsoft.com/office/drawing/2014/main" id="{D6642530-2487-4EE6-BEA5-E8FB44599D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480000" y="1483200"/>
            <a:ext cx="5436000" cy="4824000"/>
          </a:xfrm>
          <a:prstGeom prst="rect">
            <a:avLst/>
          </a:prstGeom>
        </p:spPr>
        <p:txBody>
          <a:bodyPr/>
          <a:lstStyle>
            <a:lvl1pPr>
              <a:tabLst>
                <a:tab pos="5448101" algn="r"/>
              </a:tabLst>
              <a:defRPr>
                <a:cs typeface="+mn-cs"/>
              </a:defRPr>
            </a:lvl1pPr>
            <a:lvl2pPr>
              <a:tabLst>
                <a:tab pos="5448101" algn="r"/>
              </a:tabLst>
              <a:defRPr>
                <a:cs typeface="+mn-cs"/>
              </a:defRPr>
            </a:lvl2pPr>
            <a:lvl3pPr>
              <a:tabLst>
                <a:tab pos="5448101" algn="r"/>
              </a:tabLst>
              <a:defRPr>
                <a:cs typeface="+mn-cs"/>
              </a:defRPr>
            </a:lvl3pPr>
            <a:lvl4pPr>
              <a:tabLst>
                <a:tab pos="5448101" algn="r"/>
              </a:tabLst>
              <a:defRPr>
                <a:cs typeface="+mn-cs"/>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6276000" y="1483200"/>
            <a:ext cx="5436000" cy="4824000"/>
          </a:xfrm>
          <a:prstGeom prst="rect">
            <a:avLst/>
          </a:prstGeom>
        </p:spPr>
        <p:txBody>
          <a:bodyPr/>
          <a:lstStyle>
            <a:lvl1pPr>
              <a:tabLst>
                <a:tab pos="5448101" algn="r"/>
              </a:tabLst>
              <a:defRPr>
                <a:cs typeface="+mn-cs"/>
              </a:defRPr>
            </a:lvl1pPr>
            <a:lvl2pPr>
              <a:tabLst>
                <a:tab pos="5448101" algn="r"/>
              </a:tabLst>
              <a:defRPr>
                <a:cs typeface="+mn-cs"/>
              </a:defRPr>
            </a:lvl2pPr>
            <a:lvl3pPr>
              <a:tabLst>
                <a:tab pos="5448101" algn="r"/>
              </a:tabLst>
              <a:defRPr>
                <a:cs typeface="+mn-cs"/>
              </a:defRPr>
            </a:lvl3pPr>
            <a:lvl4pPr>
              <a:tabLst>
                <a:tab pos="5448101" algn="r"/>
              </a:tabLst>
              <a:defRPr>
                <a:cs typeface="+mn-cs"/>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p:nvPr>
        </p:nvSpPr>
        <p:spPr bwMode="gray">
          <a:xfrm>
            <a:off x="480000" y="108000"/>
            <a:ext cx="11232000" cy="738000"/>
          </a:xfrm>
        </p:spPr>
        <p:txBody>
          <a:bodyPr vert="horz"/>
          <a:lstStyle>
            <a:lvl1pPr>
              <a:defRPr baseline="0">
                <a:latin typeface="+mj-lt"/>
                <a:ea typeface="+mj-ea"/>
                <a:cs typeface="+mj-cs"/>
              </a:defRPr>
            </a:lvl1pPr>
          </a:lstStyle>
          <a:p>
            <a:r>
              <a:rPr kumimoji="1" lang="ja-JP" altLang="en-US"/>
              <a:t>マスター タイトルの書式設定</a:t>
            </a:r>
          </a:p>
        </p:txBody>
      </p:sp>
    </p:spTree>
    <p:extLst>
      <p:ext uri="{BB962C8B-B14F-4D97-AF65-F5344CB8AC3E}">
        <p14:creationId xmlns:p14="http://schemas.microsoft.com/office/powerpoint/2010/main" val="298290319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基本版）中表紙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CBD7C55F-79D3-4D3C-BF22-E2499EF30284}"/>
              </a:ext>
            </a:extLst>
          </p:cNvPr>
          <p:cNvGraphicFramePr>
            <a:graphicFrameLocks noChangeAspect="1"/>
          </p:cNvGraphicFramePr>
          <p:nvPr userDrawn="1">
            <p:custDataLst>
              <p:tags r:id="rId1"/>
            </p:custDataLst>
            <p:extLst>
              <p:ext uri="{D42A27DB-BD31-4B8C-83A1-F6EECF244321}">
                <p14:modId xmlns:p14="http://schemas.microsoft.com/office/powerpoint/2010/main" val="2747032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CBD7C55F-79D3-4D3C-BF22-E2499EF302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1018800" y="2232000"/>
            <a:ext cx="6264000" cy="432000"/>
          </a:xfrm>
          <a:prstGeom prst="rect">
            <a:avLst/>
          </a:prstGeom>
          <a:noFill/>
        </p:spPr>
        <p:txBody>
          <a:bodyPr wrap="none" lIns="0" tIns="0" rIns="0" anchor="t" anchorCtr="0">
            <a:noAutofit/>
          </a:bodyPr>
          <a:lstStyle>
            <a:lvl1pPr marL="0" indent="0" algn="l">
              <a:lnSpc>
                <a:spcPct val="100000"/>
              </a:lnSpc>
              <a:spcBef>
                <a:spcPts val="0"/>
              </a:spcBef>
              <a:buNone/>
              <a:defRPr sz="2800" b="1" baseline="0">
                <a:solidFill>
                  <a:schemeClr val="tx1"/>
                </a:solidFill>
                <a:latin typeface="+mj-lt"/>
                <a:ea typeface="+mj-ea"/>
                <a:cs typeface="+mn-cs"/>
              </a:defRPr>
            </a:lvl1pPr>
          </a:lstStyle>
          <a:p>
            <a:pPr lvl="0"/>
            <a:r>
              <a:rPr lang="ja-JP" altLang="en-US"/>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7" name="フッター プレースホルダ 6"/>
          <p:cNvSpPr>
            <a:spLocks noGrp="1"/>
          </p:cNvSpPr>
          <p:nvPr>
            <p:ph type="ftr" sz="quarter" idx="12"/>
          </p:nvPr>
        </p:nvSpPr>
        <p:spPr bwMode="gray"/>
        <p:txBody>
          <a:bodyPr/>
          <a:lstStyle>
            <a:lvl1pPr>
              <a:defRPr>
                <a:solidFill>
                  <a:schemeClr val="tx1"/>
                </a:solidFill>
                <a:cs typeface="+mn-cs"/>
              </a:defRPr>
            </a:lvl1pPr>
          </a:lstStyle>
          <a:p>
            <a:endParaRPr lang="en-GB" altLang="en-GB" dirty="0"/>
          </a:p>
        </p:txBody>
      </p:sp>
    </p:spTree>
    <p:extLst>
      <p:ext uri="{BB962C8B-B14F-4D97-AF65-F5344CB8AC3E}">
        <p14:creationId xmlns:p14="http://schemas.microsoft.com/office/powerpoint/2010/main" val="163326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版）タイトルのみ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7D81023-2A1D-453A-B6C3-7E7FA34E4217}"/>
              </a:ext>
            </a:extLst>
          </p:cNvPr>
          <p:cNvGraphicFramePr>
            <a:graphicFrameLocks noChangeAspect="1"/>
          </p:cNvGraphicFramePr>
          <p:nvPr userDrawn="1">
            <p:custDataLst>
              <p:tags r:id="rId1"/>
            </p:custDataLst>
            <p:extLst>
              <p:ext uri="{D42A27DB-BD31-4B8C-83A1-F6EECF244321}">
                <p14:modId xmlns:p14="http://schemas.microsoft.com/office/powerpoint/2010/main" val="1521658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77D81023-2A1D-453A-B6C3-7E7FA34E42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5" name="テキスト プレースホルダー 6">
            <a:extLst>
              <a:ext uri="{FF2B5EF4-FFF2-40B4-BE49-F238E27FC236}">
                <a16:creationId xmlns:a16="http://schemas.microsoft.com/office/drawing/2014/main" id="{497333F6-9AD1-6169-C739-EE0E8EEF79DD}"/>
              </a:ext>
            </a:extLst>
          </p:cNvPr>
          <p:cNvSpPr>
            <a:spLocks noGrp="1"/>
          </p:cNvSpPr>
          <p:nvPr>
            <p:ph type="body" sz="quarter" idx="17" hasCustomPrompt="1"/>
          </p:nvPr>
        </p:nvSpPr>
        <p:spPr>
          <a:xfrm>
            <a:off x="479425" y="6000750"/>
            <a:ext cx="11233150" cy="310272"/>
          </a:xfrm>
        </p:spPr>
        <p:txBody>
          <a:bodyPr anchor="b"/>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9" name="テキスト プレースホルダー 2"/>
          <p:cNvSpPr>
            <a:spLocks noGrp="1"/>
          </p:cNvSpPr>
          <p:nvPr>
            <p:ph type="body" sz="quarter" idx="15" hasCustomPrompt="1"/>
          </p:nvPr>
        </p:nvSpPr>
        <p:spPr bwMode="gray">
          <a:xfrm>
            <a:off x="478799" y="1008000"/>
            <a:ext cx="5436000" cy="468000"/>
          </a:xfrm>
          <a:prstGeom prst="rect">
            <a:avLst/>
          </a:prstGeom>
        </p:spPr>
        <p:txBody>
          <a:bodyPr wrap="none" tIns="0" anchor="ctr">
            <a:noAutofit/>
          </a:bodyPr>
          <a:lstStyle>
            <a:lvl1pPr fontAlgn="ctr">
              <a:lnSpc>
                <a:spcPct val="100000"/>
              </a:lnSpc>
              <a:spcBef>
                <a:spcPts val="0"/>
              </a:spcBef>
              <a:defRPr sz="1800" b="1">
                <a:solidFill>
                  <a:schemeClr val="accent3"/>
                </a:solidFill>
                <a:cs typeface="+mn-cs"/>
              </a:defRPr>
            </a:lvl1pPr>
          </a:lstStyle>
          <a:p>
            <a:pPr lvl="0"/>
            <a:r>
              <a:rPr kumimoji="1" lang="ja-JP" altLang="en-US"/>
              <a:t>スライドタイトル</a:t>
            </a:r>
          </a:p>
        </p:txBody>
      </p:sp>
      <p:sp>
        <p:nvSpPr>
          <p:cNvPr id="6" name="タイトル 5"/>
          <p:cNvSpPr>
            <a:spLocks noGrp="1"/>
          </p:cNvSpPr>
          <p:nvPr>
            <p:ph type="title" hasCustomPrompt="1"/>
          </p:nvPr>
        </p:nvSpPr>
        <p:spPr bwMode="gray">
          <a:xfrm>
            <a:off x="480000" y="108000"/>
            <a:ext cx="11232000" cy="738000"/>
          </a:xfrm>
        </p:spPr>
        <p:txBody>
          <a:bodyPr vert="horz"/>
          <a:lstStyle>
            <a:lvl1pPr>
              <a:defRPr baseline="0">
                <a:latin typeface="+mj-lt"/>
                <a:ea typeface="+mj-ea"/>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53856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版）タイトルのみ_出所・脚注なし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7D81023-2A1D-453A-B6C3-7E7FA34E4217}"/>
              </a:ext>
            </a:extLst>
          </p:cNvPr>
          <p:cNvGraphicFramePr>
            <a:graphicFrameLocks noChangeAspect="1"/>
          </p:cNvGraphicFramePr>
          <p:nvPr userDrawn="1">
            <p:custDataLst>
              <p:tags r:id="rId1"/>
            </p:custDataLst>
            <p:extLst>
              <p:ext uri="{D42A27DB-BD31-4B8C-83A1-F6EECF244321}">
                <p14:modId xmlns:p14="http://schemas.microsoft.com/office/powerpoint/2010/main" val="1521658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77D81023-2A1D-453A-B6C3-7E7FA34E42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9" name="テキスト プレースホルダー 2"/>
          <p:cNvSpPr>
            <a:spLocks noGrp="1"/>
          </p:cNvSpPr>
          <p:nvPr>
            <p:ph type="body" sz="quarter" idx="15" hasCustomPrompt="1"/>
          </p:nvPr>
        </p:nvSpPr>
        <p:spPr bwMode="gray">
          <a:xfrm>
            <a:off x="478799" y="1008000"/>
            <a:ext cx="5436000" cy="468000"/>
          </a:xfrm>
          <a:prstGeom prst="rect">
            <a:avLst/>
          </a:prstGeom>
        </p:spPr>
        <p:txBody>
          <a:bodyPr wrap="none" tIns="0" anchor="ctr">
            <a:noAutofit/>
          </a:bodyPr>
          <a:lstStyle>
            <a:lvl1pPr fontAlgn="ctr">
              <a:lnSpc>
                <a:spcPct val="100000"/>
              </a:lnSpc>
              <a:spcBef>
                <a:spcPts val="0"/>
              </a:spcBef>
              <a:defRPr sz="1800" b="1">
                <a:solidFill>
                  <a:schemeClr val="accent3"/>
                </a:solidFill>
                <a:cs typeface="+mn-cs"/>
              </a:defRPr>
            </a:lvl1pPr>
          </a:lstStyle>
          <a:p>
            <a:pPr lvl="0"/>
            <a:r>
              <a:rPr kumimoji="1" lang="ja-JP" altLang="en-US"/>
              <a:t>スライドタイトル</a:t>
            </a:r>
          </a:p>
        </p:txBody>
      </p:sp>
      <p:sp>
        <p:nvSpPr>
          <p:cNvPr id="6" name="タイトル 5"/>
          <p:cNvSpPr>
            <a:spLocks noGrp="1"/>
          </p:cNvSpPr>
          <p:nvPr>
            <p:ph type="title" hasCustomPrompt="1"/>
          </p:nvPr>
        </p:nvSpPr>
        <p:spPr bwMode="gray">
          <a:xfrm>
            <a:off x="480000" y="108000"/>
            <a:ext cx="11232000" cy="738000"/>
          </a:xfrm>
        </p:spPr>
        <p:txBody>
          <a:bodyPr vert="horz"/>
          <a:lstStyle>
            <a:lvl1pPr>
              <a:defRPr baseline="0">
                <a:latin typeface="+mj-lt"/>
                <a:ea typeface="+mj-ea"/>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279604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版）コンテンツ両サイド_レベル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7D81023-2A1D-453A-B6C3-7E7FA34E4217}"/>
              </a:ext>
            </a:extLst>
          </p:cNvPr>
          <p:cNvGraphicFramePr>
            <a:graphicFrameLocks noChangeAspect="1"/>
          </p:cNvGraphicFramePr>
          <p:nvPr userDrawn="1">
            <p:custDataLst>
              <p:tags r:id="rId1"/>
            </p:custDataLst>
            <p:extLst>
              <p:ext uri="{D42A27DB-BD31-4B8C-83A1-F6EECF244321}">
                <p14:modId xmlns:p14="http://schemas.microsoft.com/office/powerpoint/2010/main" val="2208122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77D81023-2A1D-453A-B6C3-7E7FA34E42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 9"/>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13" name="コンテンツ プレースホルダー 2">
            <a:extLst>
              <a:ext uri="{FF2B5EF4-FFF2-40B4-BE49-F238E27FC236}">
                <a16:creationId xmlns:a16="http://schemas.microsoft.com/office/drawing/2014/main" id="{6A85E96B-E1AC-4DF5-5614-680F3EA213FD}"/>
              </a:ext>
            </a:extLst>
          </p:cNvPr>
          <p:cNvSpPr>
            <a:spLocks noGrp="1"/>
          </p:cNvSpPr>
          <p:nvPr>
            <p:ph sz="quarter" idx="27"/>
          </p:nvPr>
        </p:nvSpPr>
        <p:spPr>
          <a:xfrm>
            <a:off x="479425" y="1484314"/>
            <a:ext cx="5436001" cy="482399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 name="コンテンツ プレースホルダー 2">
            <a:extLst>
              <a:ext uri="{FF2B5EF4-FFF2-40B4-BE49-F238E27FC236}">
                <a16:creationId xmlns:a16="http://schemas.microsoft.com/office/drawing/2014/main" id="{07EF26B2-575F-9ED1-90F8-6FBC9CF4FC3F}"/>
              </a:ext>
            </a:extLst>
          </p:cNvPr>
          <p:cNvSpPr>
            <a:spLocks noGrp="1"/>
          </p:cNvSpPr>
          <p:nvPr>
            <p:ph sz="quarter" idx="28"/>
          </p:nvPr>
        </p:nvSpPr>
        <p:spPr>
          <a:xfrm>
            <a:off x="6276575" y="1484314"/>
            <a:ext cx="5436001" cy="482399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2">
            <a:extLst>
              <a:ext uri="{FF2B5EF4-FFF2-40B4-BE49-F238E27FC236}">
                <a16:creationId xmlns:a16="http://schemas.microsoft.com/office/drawing/2014/main" id="{BBEF2C36-9683-41F6-673C-68495BDF3110}"/>
              </a:ext>
            </a:extLst>
          </p:cNvPr>
          <p:cNvSpPr>
            <a:spLocks noGrp="1"/>
          </p:cNvSpPr>
          <p:nvPr>
            <p:ph type="body" sz="quarter" idx="24" hasCustomPrompt="1"/>
          </p:nvPr>
        </p:nvSpPr>
        <p:spPr>
          <a:xfrm>
            <a:off x="479425" y="6001200"/>
            <a:ext cx="11232000" cy="309600"/>
          </a:xfrm>
        </p:spPr>
        <p:txBody>
          <a:bodyPr vert="horz" lIns="0" tIns="0" rIns="0" bIns="0" rtlCol="0" anchor="b">
            <a:noAutofit/>
          </a:bodyPr>
          <a:lstStyle>
            <a:lvl1pPr>
              <a:lnSpc>
                <a:spcPct val="100000"/>
              </a:lnSpc>
              <a:spcBef>
                <a:spcPts val="0"/>
              </a:spcBef>
              <a:defRPr lang="ja-JP" altLang="en-US" sz="1200" b="0" dirty="0">
                <a:solidFill>
                  <a:schemeClr val="tx1"/>
                </a:solidFill>
              </a:defRPr>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3" name="フッター プレースホルダ 10"/>
          <p:cNvSpPr>
            <a:spLocks noGrp="1"/>
          </p:cNvSpPr>
          <p:nvPr>
            <p:ph type="ftr" sz="quarter" idx="10"/>
          </p:nvPr>
        </p:nvSpPr>
        <p:spPr bwMode="gray"/>
        <p:txBody>
          <a:bodyPr/>
          <a:lstStyle>
            <a:lvl1pPr>
              <a:defRPr>
                <a:solidFill>
                  <a:schemeClr val="tx1"/>
                </a:solidFill>
                <a:cs typeface="+mn-cs"/>
              </a:defRPr>
            </a:lvl1pPr>
          </a:lstStyle>
          <a:p>
            <a:endParaRPr lang="en-GB" altLang="en-GB" dirty="0"/>
          </a:p>
        </p:txBody>
      </p:sp>
      <p:sp>
        <p:nvSpPr>
          <p:cNvPr id="9" name="テキスト プレースホルダー 2">
            <a:extLst>
              <a:ext uri="{FF2B5EF4-FFF2-40B4-BE49-F238E27FC236}">
                <a16:creationId xmlns:a16="http://schemas.microsoft.com/office/drawing/2014/main" id="{46B5496C-DFB7-93F6-1A89-9771DD29BD1D}"/>
              </a:ext>
            </a:extLst>
          </p:cNvPr>
          <p:cNvSpPr>
            <a:spLocks noGrp="1"/>
          </p:cNvSpPr>
          <p:nvPr>
            <p:ph type="body" sz="quarter" idx="19" hasCustomPrompt="1"/>
          </p:nvPr>
        </p:nvSpPr>
        <p:spPr>
          <a:xfrm>
            <a:off x="479425" y="1008000"/>
            <a:ext cx="5437188" cy="468000"/>
          </a:xfrm>
        </p:spPr>
        <p:txBody>
          <a:bodyPr anchor="ctr"/>
          <a:lstStyle>
            <a:lvl1pPr fontAlgn="ctr">
              <a:lnSpc>
                <a:spcPct val="100000"/>
              </a:lnSpc>
              <a:spcBef>
                <a:spcPts val="0"/>
              </a:spcBef>
              <a:defRPr sz="1800" b="1">
                <a:solidFill>
                  <a:schemeClr val="accent3"/>
                </a:solidFill>
              </a:defRPr>
            </a:lvl1pPr>
          </a:lstStyle>
          <a:p>
            <a:pPr lvl="0"/>
            <a:r>
              <a:rPr kumimoji="1" lang="ja-JP" altLang="en-US"/>
              <a:t>スライドタイトル</a:t>
            </a:r>
          </a:p>
        </p:txBody>
      </p:sp>
      <p:sp>
        <p:nvSpPr>
          <p:cNvPr id="20" name="テキスト プレースホルダー 6">
            <a:extLst>
              <a:ext uri="{FF2B5EF4-FFF2-40B4-BE49-F238E27FC236}">
                <a16:creationId xmlns:a16="http://schemas.microsoft.com/office/drawing/2014/main" id="{15EC7259-B2A3-5EC1-CEAF-805353B90F9B}"/>
              </a:ext>
            </a:extLst>
          </p:cNvPr>
          <p:cNvSpPr>
            <a:spLocks noGrp="1"/>
          </p:cNvSpPr>
          <p:nvPr>
            <p:ph type="body" sz="quarter" idx="23" hasCustomPrompt="1"/>
          </p:nvPr>
        </p:nvSpPr>
        <p:spPr>
          <a:xfrm>
            <a:off x="6275388" y="1008000"/>
            <a:ext cx="5437188" cy="468000"/>
          </a:xfrm>
        </p:spPr>
        <p:txBody>
          <a:bodyPr vert="horz" lIns="0" tIns="0" rIns="0" bIns="0" rtlCol="0" anchor="ctr">
            <a:noAutofit/>
          </a:bodyPr>
          <a:lstStyle>
            <a:lvl1pPr>
              <a:defRPr lang="ja-JP" altLang="en-US" sz="1800" b="1" dirty="0">
                <a:solidFill>
                  <a:schemeClr val="accent3"/>
                </a:solidFill>
              </a:defRPr>
            </a:lvl1pPr>
          </a:lstStyle>
          <a:p>
            <a:pPr lvl="0"/>
            <a:r>
              <a:rPr kumimoji="1" lang="ja-JP" altLang="en-US"/>
              <a:t>スライドタイトル</a:t>
            </a:r>
          </a:p>
        </p:txBody>
      </p:sp>
      <p:sp>
        <p:nvSpPr>
          <p:cNvPr id="6" name="タイトル 5"/>
          <p:cNvSpPr>
            <a:spLocks noGrp="1"/>
          </p:cNvSpPr>
          <p:nvPr>
            <p:ph type="title" hasCustomPrompt="1"/>
          </p:nvPr>
        </p:nvSpPr>
        <p:spPr bwMode="gray">
          <a:xfrm>
            <a:off x="480000" y="108000"/>
            <a:ext cx="11232000" cy="738000"/>
          </a:xfrm>
        </p:spPr>
        <p:txBody>
          <a:bodyPr vert="horz"/>
          <a:lstStyle>
            <a:lvl1pPr>
              <a:defRPr baseline="0">
                <a:latin typeface="+mj-lt"/>
                <a:ea typeface="+mj-ea"/>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99092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版）コンテンツ全面_レベル_16:9">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77D81023-2A1D-453A-B6C3-7E7FA34E4217}"/>
              </a:ext>
            </a:extLst>
          </p:cNvPr>
          <p:cNvGraphicFramePr>
            <a:graphicFrameLocks noChangeAspect="1"/>
          </p:cNvGraphicFramePr>
          <p:nvPr userDrawn="1">
            <p:custDataLst>
              <p:tags r:id="rId1"/>
            </p:custDataLst>
            <p:extLst>
              <p:ext uri="{D42A27DB-BD31-4B8C-83A1-F6EECF244321}">
                <p14:modId xmlns:p14="http://schemas.microsoft.com/office/powerpoint/2010/main" val="2321909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77D81023-2A1D-453A-B6C3-7E7FA34E42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コンテンツ プレースホルダ 2">
            <a:extLst>
              <a:ext uri="{FF2B5EF4-FFF2-40B4-BE49-F238E27FC236}">
                <a16:creationId xmlns:a16="http://schemas.microsoft.com/office/drawing/2014/main" id="{5B75B1AC-23A7-0EC1-A099-E19E2BA92CC3}"/>
              </a:ext>
            </a:extLst>
          </p:cNvPr>
          <p:cNvSpPr>
            <a:spLocks noGrp="1"/>
          </p:cNvSpPr>
          <p:nvPr>
            <p:ph idx="1"/>
          </p:nvPr>
        </p:nvSpPr>
        <p:spPr bwMode="gray">
          <a:xfrm>
            <a:off x="480000" y="1483200"/>
            <a:ext cx="11232000" cy="4824000"/>
          </a:xfrm>
          <a:prstGeom prst="rect">
            <a:avLst/>
          </a:prstGeom>
        </p:spPr>
        <p:txBody>
          <a:bodyPr/>
          <a:lstStyle>
            <a:lvl1pPr>
              <a:lnSpc>
                <a:spcPct val="110000"/>
              </a:lnSpc>
              <a:spcBef>
                <a:spcPts val="600"/>
              </a:spcBef>
              <a:buNone/>
              <a:defRPr sz="1600" baseline="0">
                <a:latin typeface="+mn-lt"/>
                <a:ea typeface="+mn-ea"/>
                <a:cs typeface="+mn-cs"/>
              </a:defRPr>
            </a:lvl1pPr>
            <a:lvl2pPr marL="252000" indent="-252000">
              <a:lnSpc>
                <a:spcPct val="110000"/>
              </a:lnSpc>
              <a:spcBef>
                <a:spcPts val="600"/>
              </a:spcBef>
              <a:buFont typeface="Wingdings" pitchFamily="2" charset="2"/>
              <a:buChar char="n"/>
              <a:defRPr sz="1600" baseline="0">
                <a:latin typeface="+mn-lt"/>
                <a:ea typeface="+mn-ea"/>
                <a:cs typeface="+mn-cs"/>
              </a:defRPr>
            </a:lvl2pPr>
            <a:lvl3pPr marL="504000" indent="-252000">
              <a:lnSpc>
                <a:spcPct val="110000"/>
              </a:lnSpc>
              <a:spcBef>
                <a:spcPts val="600"/>
              </a:spcBef>
              <a:buFont typeface="Wingdings" pitchFamily="2" charset="2"/>
              <a:buChar char="Ø"/>
              <a:defRPr sz="1600" baseline="0">
                <a:latin typeface="+mn-lt"/>
                <a:ea typeface="+mn-ea"/>
                <a:cs typeface="+mn-cs"/>
              </a:defRPr>
            </a:lvl3pPr>
            <a:lvl4pPr marL="684000" marR="0" indent="-180000" algn="l" defTabSz="989013" rtl="0" eaLnBrk="1" fontAlgn="auto" latinLnBrk="0" hangingPunct="1">
              <a:lnSpc>
                <a:spcPct val="110000"/>
              </a:lnSpc>
              <a:spcBef>
                <a:spcPts val="600"/>
              </a:spcBef>
              <a:spcAft>
                <a:spcPts val="0"/>
              </a:spcAft>
              <a:buClrTx/>
              <a:buSzTx/>
              <a:buFont typeface="Arial" pitchFamily="34" charset="0"/>
              <a:buChar char="•"/>
              <a:tabLst/>
              <a:defRPr sz="1600" baseline="0">
                <a:latin typeface="+mn-lt"/>
                <a:ea typeface="+mn-ea"/>
                <a:cs typeface="+mn-cs"/>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3" name="フッター プレースホルダ 2"/>
          <p:cNvSpPr>
            <a:spLocks noGrp="1"/>
          </p:cNvSpPr>
          <p:nvPr>
            <p:ph type="ftr" sz="quarter" idx="10"/>
          </p:nvPr>
        </p:nvSpPr>
        <p:spPr bwMode="gray"/>
        <p:txBody>
          <a:bodyPr/>
          <a:lstStyle>
            <a:lvl1pPr>
              <a:defRPr>
                <a:solidFill>
                  <a:schemeClr val="tx1"/>
                </a:solidFill>
                <a:cs typeface="+mn-cs"/>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cs typeface="+mn-cs"/>
              </a:defRPr>
            </a:lvl1pPr>
          </a:lstStyle>
          <a:p>
            <a:fld id="{AA5FCFE5-FE56-4EF1-80A8-07776887C2A1}" type="slidenum">
              <a:rPr lang="ja-JP" altLang="en-US" smtClean="0"/>
              <a:pPr/>
              <a:t>‹#›</a:t>
            </a:fld>
            <a:endParaRPr lang="ja-JP" altLang="en-US"/>
          </a:p>
        </p:txBody>
      </p:sp>
      <p:sp>
        <p:nvSpPr>
          <p:cNvPr id="8" name="テキスト プレースホルダー 6">
            <a:extLst>
              <a:ext uri="{FF2B5EF4-FFF2-40B4-BE49-F238E27FC236}">
                <a16:creationId xmlns:a16="http://schemas.microsoft.com/office/drawing/2014/main" id="{E4AF888F-393A-D115-D1C7-E8C19773D9A1}"/>
              </a:ext>
            </a:extLst>
          </p:cNvPr>
          <p:cNvSpPr>
            <a:spLocks noGrp="1"/>
          </p:cNvSpPr>
          <p:nvPr>
            <p:ph type="body" sz="quarter" idx="17" hasCustomPrompt="1"/>
          </p:nvPr>
        </p:nvSpPr>
        <p:spPr>
          <a:xfrm>
            <a:off x="479425" y="6000750"/>
            <a:ext cx="11233150" cy="310272"/>
          </a:xfrm>
        </p:spPr>
        <p:txBody>
          <a:bodyPr anchor="b"/>
          <a:lstStyle>
            <a:lvl1pPr fontAlgn="ctr">
              <a:lnSpc>
                <a:spcPct val="100000"/>
              </a:lnSpc>
              <a:spcBef>
                <a:spcPts val="0"/>
              </a:spcBef>
              <a:defRPr sz="1200"/>
            </a:lvl1pPr>
          </a:lstStyle>
          <a:p>
            <a:pPr lvl="0"/>
            <a:r>
              <a:rPr kumimoji="1" lang="ja-JP" altLang="en-US"/>
              <a:t>出所：</a:t>
            </a:r>
            <a:r>
              <a:rPr kumimoji="1" lang="en-US" altLang="ja-JP"/>
              <a:t>XXX</a:t>
            </a:r>
            <a:br>
              <a:rPr kumimoji="1" lang="en-US" altLang="ja-JP"/>
            </a:br>
            <a:r>
              <a:rPr kumimoji="1" lang="ja-JP" altLang="en-US"/>
              <a:t>脚注：</a:t>
            </a:r>
            <a:r>
              <a:rPr kumimoji="1" lang="en-US" altLang="ja-JP"/>
              <a:t>XXX</a:t>
            </a:r>
            <a:endParaRPr kumimoji="1" lang="ja-JP" altLang="en-US"/>
          </a:p>
        </p:txBody>
      </p:sp>
      <p:sp>
        <p:nvSpPr>
          <p:cNvPr id="9" name="テキスト プレースホルダー 2"/>
          <p:cNvSpPr>
            <a:spLocks noGrp="1"/>
          </p:cNvSpPr>
          <p:nvPr>
            <p:ph type="body" sz="quarter" idx="15" hasCustomPrompt="1"/>
          </p:nvPr>
        </p:nvSpPr>
        <p:spPr bwMode="gray">
          <a:xfrm>
            <a:off x="478799" y="1008000"/>
            <a:ext cx="11232000" cy="468000"/>
          </a:xfrm>
          <a:prstGeom prst="rect">
            <a:avLst/>
          </a:prstGeom>
        </p:spPr>
        <p:txBody>
          <a:bodyPr wrap="none" tIns="0" anchor="ctr">
            <a:noAutofit/>
          </a:bodyPr>
          <a:lstStyle>
            <a:lvl1pPr fontAlgn="ctr">
              <a:lnSpc>
                <a:spcPct val="100000"/>
              </a:lnSpc>
              <a:spcBef>
                <a:spcPts val="0"/>
              </a:spcBef>
              <a:defRPr sz="1800" b="1">
                <a:solidFill>
                  <a:schemeClr val="accent3"/>
                </a:solidFill>
                <a:cs typeface="+mn-cs"/>
              </a:defRPr>
            </a:lvl1pPr>
          </a:lstStyle>
          <a:p>
            <a:pPr lvl="0"/>
            <a:r>
              <a:rPr kumimoji="1" lang="ja-JP" altLang="en-US"/>
              <a:t>スライドタイトル</a:t>
            </a:r>
          </a:p>
        </p:txBody>
      </p:sp>
      <p:sp>
        <p:nvSpPr>
          <p:cNvPr id="6" name="タイトル 5"/>
          <p:cNvSpPr>
            <a:spLocks noGrp="1"/>
          </p:cNvSpPr>
          <p:nvPr>
            <p:ph type="title" hasCustomPrompt="1"/>
          </p:nvPr>
        </p:nvSpPr>
        <p:spPr bwMode="gray">
          <a:xfrm>
            <a:off x="480000" y="108000"/>
            <a:ext cx="11232000" cy="738000"/>
          </a:xfrm>
        </p:spPr>
        <p:txBody>
          <a:bodyPr vert="horz"/>
          <a:lstStyle>
            <a:lvl1pPr>
              <a:defRPr baseline="0">
                <a:latin typeface="+mj-lt"/>
                <a:ea typeface="+mj-ea"/>
                <a:cs typeface="+mj-cs"/>
              </a:defRPr>
            </a:lvl1p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10225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16:9">
    <p:bg bwMode="gray">
      <p:bgRef idx="1001">
        <a:schemeClr val="bg1"/>
      </p:bgRef>
    </p:bg>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3FE34F38-94AA-4F62-8832-48A80D3F204E}"/>
              </a:ext>
            </a:extLst>
          </p:cNvPr>
          <p:cNvGraphicFramePr>
            <a:graphicFrameLocks noChangeAspect="1"/>
          </p:cNvGraphicFramePr>
          <p:nvPr userDrawn="1">
            <p:custDataLst>
              <p:tags r:id="rId1"/>
            </p:custDataLst>
            <p:extLst>
              <p:ext uri="{D42A27DB-BD31-4B8C-83A1-F6EECF244321}">
                <p14:modId xmlns:p14="http://schemas.microsoft.com/office/powerpoint/2010/main" val="3395015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3FE34F38-94AA-4F62-8832-48A80D3F20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a:extLst>
              <a:ext uri="{FF2B5EF4-FFF2-40B4-BE49-F238E27FC236}">
                <a16:creationId xmlns:a16="http://schemas.microsoft.com/office/drawing/2014/main" id="{524BFF78-91C0-4FA5-B03F-78B1D33C00F5}"/>
              </a:ext>
            </a:extLst>
          </p:cNvPr>
          <p:cNvSpPr>
            <a:spLocks noGrp="1"/>
          </p:cNvSpPr>
          <p:nvPr>
            <p:ph type="body" sz="quarter" idx="11"/>
          </p:nvPr>
        </p:nvSpPr>
        <p:spPr bwMode="gray">
          <a:xfrm>
            <a:off x="478800" y="6372000"/>
            <a:ext cx="8820000" cy="127856"/>
          </a:xfrm>
        </p:spPr>
        <p:txBody>
          <a:bodyPr vert="horz" lIns="0" tIns="0" rIns="0" bIns="0" rtlCol="0" anchor="b" anchorCtr="0">
            <a:spAutoFit/>
          </a:bodyPr>
          <a:lstStyle>
            <a:lvl1pPr>
              <a:defRPr lang="ja-JP" altLang="en-US" sz="800" smtClean="0">
                <a:cs typeface="+mn-cs"/>
              </a:defRPr>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a:t>マスター テキストの書式設定</a:t>
            </a:r>
          </a:p>
        </p:txBody>
      </p:sp>
    </p:spTree>
    <p:extLst>
      <p:ext uri="{BB962C8B-B14F-4D97-AF65-F5344CB8AC3E}">
        <p14:creationId xmlns:p14="http://schemas.microsoft.com/office/powerpoint/2010/main" val="157824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基本版）背表紙_トーマツロゴ_16:9">
    <p:bg bwMode="gray">
      <p:bgRef idx="1001">
        <a:schemeClr val="bg1"/>
      </p:bgRef>
    </p:bg>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3FE34F38-94AA-4F62-8832-48A80D3F204E}"/>
              </a:ext>
            </a:extLst>
          </p:cNvPr>
          <p:cNvGraphicFramePr>
            <a:graphicFrameLocks noChangeAspect="1"/>
          </p:cNvGraphicFramePr>
          <p:nvPr userDrawn="1">
            <p:custDataLst>
              <p:tags r:id="rId1"/>
            </p:custDataLst>
            <p:extLst>
              <p:ext uri="{D42A27DB-BD31-4B8C-83A1-F6EECF244321}">
                <p14:modId xmlns:p14="http://schemas.microsoft.com/office/powerpoint/2010/main" val="3121642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a:extLst>
                          <a:ext uri="{FF2B5EF4-FFF2-40B4-BE49-F238E27FC236}">
                            <a16:creationId xmlns:a16="http://schemas.microsoft.com/office/drawing/2014/main" id="{3FE34F38-94AA-4F62-8832-48A80D3F20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a:extLst>
              <a:ext uri="{FF2B5EF4-FFF2-40B4-BE49-F238E27FC236}">
                <a16:creationId xmlns:a16="http://schemas.microsoft.com/office/drawing/2014/main" id="{524BFF78-91C0-4FA5-B03F-78B1D33C00F5}"/>
              </a:ext>
            </a:extLst>
          </p:cNvPr>
          <p:cNvSpPr>
            <a:spLocks noGrp="1"/>
          </p:cNvSpPr>
          <p:nvPr>
            <p:ph type="body" sz="quarter" idx="11"/>
          </p:nvPr>
        </p:nvSpPr>
        <p:spPr bwMode="gray">
          <a:xfrm>
            <a:off x="478800" y="6372000"/>
            <a:ext cx="8820000" cy="127856"/>
          </a:xfrm>
        </p:spPr>
        <p:txBody>
          <a:bodyPr vert="horz" lIns="0" tIns="0" rIns="0" bIns="0" rtlCol="0" anchor="b" anchorCtr="0">
            <a:spAutoFit/>
          </a:bodyPr>
          <a:lstStyle>
            <a:lvl1pPr>
              <a:defRPr lang="ja-JP" altLang="en-US" sz="800" smtClean="0">
                <a:cs typeface="+mn-cs"/>
              </a:defRPr>
            </a:lvl1pPr>
            <a:lvl2pPr>
              <a:defRPr lang="ja-JP" altLang="en-US" smtClean="0"/>
            </a:lvl2pPr>
            <a:lvl3pPr>
              <a:defRPr lang="ja-JP" altLang="en-US" smtClean="0"/>
            </a:lvl3pPr>
            <a:lvl4pPr>
              <a:defRPr lang="ja-JP" altLang="en-US" smtClean="0"/>
            </a:lvl4pPr>
            <a:lvl5pPr>
              <a:defRPr lang="ja-JP" altLang="en-US"/>
            </a:lvl5pPr>
          </a:lstStyle>
          <a:p>
            <a:pPr lvl="0"/>
            <a:r>
              <a:rPr kumimoji="1" lang="ja-JP" altLang="en-US"/>
              <a:t>マスター テキストの書式設定</a:t>
            </a:r>
          </a:p>
        </p:txBody>
      </p:sp>
    </p:spTree>
    <p:extLst>
      <p:ext uri="{BB962C8B-B14F-4D97-AF65-F5344CB8AC3E}">
        <p14:creationId xmlns:p14="http://schemas.microsoft.com/office/powerpoint/2010/main" val="205924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oleObject" Target="../embeddings/oleObject13.bin"/><Relationship Id="rId5" Type="http://schemas.openxmlformats.org/officeDocument/2006/relationships/tags" Target="../tags/tag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886ACD3C-B1FD-4D8B-B85B-1B25921C344F}"/>
              </a:ext>
            </a:extLst>
          </p:cNvPr>
          <p:cNvGraphicFramePr>
            <a:graphicFrameLocks noChangeAspect="1"/>
          </p:cNvGraphicFramePr>
          <p:nvPr userDrawn="1">
            <p:custDataLst>
              <p:tags r:id="rId15"/>
            </p:custDataLst>
            <p:extLst>
              <p:ext uri="{D42A27DB-BD31-4B8C-83A1-F6EECF244321}">
                <p14:modId xmlns:p14="http://schemas.microsoft.com/office/powerpoint/2010/main" val="714237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444" imgH="443" progId="TCLayout.ActiveDocument.1">
                  <p:embed/>
                </p:oleObj>
              </mc:Choice>
              <mc:Fallback>
                <p:oleObj name="think-cell スライド" r:id="rId16" imgW="444" imgH="443" progId="TCLayout.ActiveDocument.1">
                  <p:embed/>
                  <p:pic>
                    <p:nvPicPr>
                      <p:cNvPr id="4" name="オブジェクト 3" hidden="1">
                        <a:extLst>
                          <a:ext uri="{FF2B5EF4-FFF2-40B4-BE49-F238E27FC236}">
                            <a16:creationId xmlns:a16="http://schemas.microsoft.com/office/drawing/2014/main" id="{886ACD3C-B1FD-4D8B-B85B-1B25921C344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gray">
          <a:xfrm>
            <a:off x="480000" y="108000"/>
            <a:ext cx="11232000" cy="738000"/>
          </a:xfrm>
          <a:prstGeom prst="rect">
            <a:avLst/>
          </a:prstGeom>
        </p:spPr>
        <p:txBody>
          <a:bodyPr vert="horz" lIns="0" tIns="0" rIns="0" bIns="0" rtlCol="0" anchor="b" anchorCtr="0">
            <a:noAutofit/>
          </a:bodyPr>
          <a:lstStyle/>
          <a:p>
            <a:r>
              <a:rPr lang="ja-JP" altLang="en-US" noProof="0"/>
              <a:t>キーメッセージを入力（本スライドで一番伝えたいこと＜名詞止め・体言止め不可＞）</a:t>
            </a:r>
            <a:endParaRPr lang="en-US" noProof="0"/>
          </a:p>
        </p:txBody>
      </p:sp>
      <p:sp>
        <p:nvSpPr>
          <p:cNvPr id="8" name="フッター プレースホルダ 8"/>
          <p:cNvSpPr>
            <a:spLocks noGrp="1"/>
          </p:cNvSpPr>
          <p:nvPr>
            <p:ph type="ftr" sz="quarter" idx="3"/>
          </p:nvPr>
        </p:nvSpPr>
        <p:spPr bwMode="gray">
          <a:xfrm>
            <a:off x="730800" y="6588000"/>
            <a:ext cx="5184000" cy="169200"/>
          </a:xfrm>
          <a:prstGeom prst="rect">
            <a:avLst/>
          </a:prstGeom>
        </p:spPr>
        <p:txBody>
          <a:bodyPr vert="horz" lIns="0" tIns="0" rIns="0" bIns="0" rtlCol="0" anchor="b" anchorCtr="0"/>
          <a:lstStyle>
            <a:lvl1pPr algn="l">
              <a:defRPr sz="900">
                <a:solidFill>
                  <a:schemeClr val="tx1"/>
                </a:solidFill>
                <a:latin typeface="+mn-lt"/>
                <a:ea typeface="+mn-ea"/>
                <a:cs typeface="+mn-cs"/>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80000" y="6588000"/>
            <a:ext cx="180000" cy="169200"/>
          </a:xfrm>
          <a:prstGeom prst="rect">
            <a:avLst/>
          </a:prstGeom>
        </p:spPr>
        <p:txBody>
          <a:bodyPr vert="horz" wrap="none" lIns="0" tIns="0" rIns="0" bIns="0" rtlCol="0" anchor="b" anchorCtr="0"/>
          <a:lstStyle>
            <a:lvl1pPr algn="r">
              <a:defRPr sz="900">
                <a:solidFill>
                  <a:schemeClr val="tx1"/>
                </a:solidFill>
                <a:latin typeface="+mn-lt"/>
                <a:ea typeface="+mn-ea"/>
                <a:cs typeface="+mn-cs"/>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15" name="Text Box 37"/>
          <p:cNvSpPr txBox="1">
            <a:spLocks noChangeArrowheads="1"/>
          </p:cNvSpPr>
          <p:nvPr/>
        </p:nvSpPr>
        <p:spPr bwMode="gray">
          <a:xfrm>
            <a:off x="6276000" y="6588000"/>
            <a:ext cx="543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endParaRPr lang="en-US" altLang="ja-JP" sz="900" kern="1200" dirty="0">
              <a:solidFill>
                <a:schemeClr val="tx1"/>
              </a:solidFill>
              <a:latin typeface="+mn-lt"/>
              <a:ea typeface="+mn-ea"/>
              <a:cs typeface="+mn-cs"/>
            </a:endParaRPr>
          </a:p>
        </p:txBody>
      </p:sp>
      <p:sp>
        <p:nvSpPr>
          <p:cNvPr id="3" name="テキスト プレースホルダー 2"/>
          <p:cNvSpPr>
            <a:spLocks noGrp="1"/>
          </p:cNvSpPr>
          <p:nvPr>
            <p:ph type="body" idx="1"/>
          </p:nvPr>
        </p:nvSpPr>
        <p:spPr bwMode="gray">
          <a:xfrm>
            <a:off x="480000" y="1483200"/>
            <a:ext cx="11232000" cy="4824000"/>
          </a:xfrm>
          <a:prstGeom prst="rect">
            <a:avLst/>
          </a:prstGeom>
        </p:spPr>
        <p:txBody>
          <a:bodyPr vert="horz" lIns="0" tIns="0" rIns="0" bIns="0" rtlCol="0">
            <a:noAutofit/>
          </a:bodyPr>
          <a:lstStyle/>
          <a:p>
            <a:pPr lvl="0"/>
            <a:r>
              <a:rPr kumimoji="1" lang="ja-JP" altLang="en-US"/>
              <a:t>マスター テキストの書式設定</a:t>
            </a:r>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
        <p:nvSpPr>
          <p:cNvPr id="10" name="日付プレースホルダー 3">
            <a:extLst>
              <a:ext uri="{FF2B5EF4-FFF2-40B4-BE49-F238E27FC236}">
                <a16:creationId xmlns:a16="http://schemas.microsoft.com/office/drawing/2014/main" id="{E0E64AB6-CEBE-4B69-BA95-262258503BE9}"/>
              </a:ext>
            </a:extLst>
          </p:cNvPr>
          <p:cNvSpPr>
            <a:spLocks noGrp="1"/>
          </p:cNvSpPr>
          <p:nvPr>
            <p:ph type="dt" sz="half" idx="2"/>
          </p:nvPr>
        </p:nvSpPr>
        <p:spPr bwMode="gray">
          <a:xfrm>
            <a:off x="5651167" y="6444000"/>
            <a:ext cx="889666" cy="169277"/>
          </a:xfrm>
          <a:prstGeom prst="rect">
            <a:avLst/>
          </a:prstGeom>
        </p:spPr>
        <p:txBody>
          <a:bodyPr vert="horz" wrap="none" lIns="0" tIns="0" rIns="0" bIns="0" rtlCol="0" anchor="t" anchorCtr="0">
            <a:spAutoFit/>
          </a:bodyPr>
          <a:lstStyle>
            <a:lvl1pPr>
              <a:defRPr kumimoji="1" lang="en-US" altLang="ja-JP" sz="1100" smtClean="0">
                <a:solidFill>
                  <a:srgbClr val="75787B"/>
                </a:solidFill>
                <a:latin typeface="+mn-lt"/>
                <a:cs typeface="+mn-cs"/>
              </a:defRPr>
            </a:lvl1pPr>
          </a:lstStyle>
          <a:p>
            <a:pPr algn="ctr"/>
            <a:r>
              <a:rPr lang="ja-JP" altLang="en-US"/>
              <a:t>令和</a:t>
            </a:r>
            <a:r>
              <a:rPr lang="en-US" altLang="ja-JP"/>
              <a:t>6</a:t>
            </a:r>
            <a:r>
              <a:rPr lang="ja-JP" altLang="en-US"/>
              <a:t>年度　人事給与関連事務検討</a:t>
            </a:r>
            <a:r>
              <a:rPr lang="en-US" altLang="ja-JP"/>
              <a:t>WG </a:t>
            </a:r>
            <a:endParaRPr lang="en-US" dirty="0"/>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11" r:id="rId2"/>
    <p:sldLayoutId id="2147483934" r:id="rId3"/>
    <p:sldLayoutId id="2147483959" r:id="rId4"/>
    <p:sldLayoutId id="2147483969" r:id="rId5"/>
    <p:sldLayoutId id="2147483960" r:id="rId6"/>
    <p:sldLayoutId id="2147483961" r:id="rId7"/>
    <p:sldLayoutId id="2147483952" r:id="rId8"/>
    <p:sldLayoutId id="2147483957" r:id="rId9"/>
    <p:sldLayoutId id="2147483976" r:id="rId10"/>
    <p:sldLayoutId id="2147483979" r:id="rId11"/>
    <p:sldLayoutId id="2147483981" r:id="rId12"/>
    <p:sldLayoutId id="2147483982" r:id="rId13"/>
  </p:sldLayoutIdLst>
  <p:hf hdr="0" ftr="0"/>
  <p:txStyles>
    <p:titleStyle>
      <a:lvl1pPr algn="l" defTabSz="990564" rtl="0" eaLnBrk="1" latinLnBrk="0" hangingPunct="1">
        <a:spcBef>
          <a:spcPct val="0"/>
        </a:spcBef>
        <a:buNone/>
        <a:defRPr kumimoji="1" sz="2400" b="1" kern="1200" baseline="0">
          <a:solidFill>
            <a:schemeClr val="tx1"/>
          </a:solidFill>
          <a:latin typeface="+mj-lt"/>
          <a:ea typeface="+mj-ea"/>
          <a:cs typeface="+mj-cs"/>
        </a:defRPr>
      </a:lvl1pPr>
    </p:titleStyle>
    <p:bodyStyle>
      <a:lvl1pPr marL="0" marR="0" indent="0" algn="l" defTabSz="990564" rtl="0" eaLnBrk="1" fontAlgn="auto" latinLnBrk="0" hangingPunct="1">
        <a:lnSpc>
          <a:spcPct val="110000"/>
        </a:lnSpc>
        <a:spcBef>
          <a:spcPts val="600"/>
        </a:spcBef>
        <a:spcAft>
          <a:spcPts val="0"/>
        </a:spcAft>
        <a:buClrTx/>
        <a:buSzPct val="100000"/>
        <a:buFont typeface="Arial" panose="020B0604020202020204" pitchFamily="34" charset="0"/>
        <a:buNone/>
        <a:tabLst/>
        <a:defRPr kumimoji="1" sz="1600" b="0" kern="1200">
          <a:solidFill>
            <a:schemeClr val="tx1"/>
          </a:solidFill>
          <a:latin typeface="+mn-lt"/>
          <a:ea typeface="+mn-ea"/>
          <a:cs typeface="+mn-cs"/>
        </a:defRPr>
      </a:lvl1pPr>
      <a:lvl2pPr marL="252000" marR="0" indent="-252000" algn="l" defTabSz="990564" rtl="0"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600" b="0" kern="1200" dirty="0" smtClean="0">
          <a:solidFill>
            <a:schemeClr val="tx1"/>
          </a:solidFill>
          <a:latin typeface="+mn-lt"/>
          <a:ea typeface="+mn-ea"/>
          <a:cs typeface="+mn-cs"/>
        </a:defRPr>
      </a:lvl2pPr>
      <a:lvl3pPr marL="504000" marR="0" indent="-252000" algn="l" defTabSz="990564" rtl="0"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600" b="0" kern="1200" dirty="0" smtClean="0">
          <a:solidFill>
            <a:schemeClr val="tx1"/>
          </a:solidFill>
          <a:latin typeface="+mn-lt"/>
          <a:ea typeface="+mn-ea"/>
          <a:cs typeface="+mn-cs"/>
        </a:defRPr>
      </a:lvl3pPr>
      <a:lvl4pPr marL="684000" marR="0" indent="-180000" algn="l" defTabSz="990564" rtl="0"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600" b="0" kern="1200" baseline="0" dirty="0" smtClean="0">
          <a:solidFill>
            <a:schemeClr val="tx1"/>
          </a:solidFill>
          <a:latin typeface="+mn-lt"/>
          <a:ea typeface="+mn-ea"/>
          <a:cs typeface="+mn-cs"/>
        </a:defRPr>
      </a:lvl4pPr>
      <a:lvl5pPr marL="936000" indent="-252000" algn="l" defTabSz="865024"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600" kern="1200" baseline="0" dirty="0" smtClean="0">
          <a:solidFill>
            <a:schemeClr val="tx1"/>
          </a:solidFill>
          <a:latin typeface="+mn-lt"/>
          <a:ea typeface="+mn-ea"/>
          <a:cs typeface="+mn-cs"/>
        </a:defRPr>
      </a:lvl5pPr>
      <a:lvl6pPr marL="1188000" indent="-252000" algn="l" defTabSz="990564" rtl="0" eaLnBrk="1" latinLnBrk="0" hangingPunct="1">
        <a:lnSpc>
          <a:spcPct val="110000"/>
        </a:lnSpc>
        <a:spcBef>
          <a:spcPts val="600"/>
        </a:spcBef>
        <a:spcAft>
          <a:spcPts val="0"/>
        </a:spcAft>
        <a:buFont typeface="Wingdings" panose="05000000000000000000" pitchFamily="2" charset="2"/>
        <a:buChar char="ü"/>
        <a:defRPr kumimoji="1" sz="16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A4A3A4"/>
          </p15:clr>
        </p15:guide>
        <p15:guide id="1" orient="horz" pos="96" userDrawn="1">
          <p15:clr>
            <a:srgbClr val="A4A3A4"/>
          </p15:clr>
        </p15:guide>
        <p15:guide id="2" pos="3727" userDrawn="1">
          <p15:clr>
            <a:srgbClr val="A4A3A4"/>
          </p15:clr>
        </p15:guide>
        <p15:guide id="3" pos="3953" userDrawn="1">
          <p15:clr>
            <a:srgbClr val="A4A3A4"/>
          </p15:clr>
        </p15:guide>
        <p15:guide id="4" pos="7378" userDrawn="1">
          <p15:clr>
            <a:srgbClr val="A4A3A4"/>
          </p15:clr>
        </p15:guide>
        <p15:guide id="5" pos="302" userDrawn="1">
          <p15:clr>
            <a:srgbClr val="A4A3A4"/>
          </p15:clr>
        </p15:guide>
        <p15:guide id="6" orient="horz" pos="527" userDrawn="1">
          <p15:clr>
            <a:srgbClr val="A4A3A4"/>
          </p15:clr>
        </p15:guide>
        <p15:guide id="8" orient="horz" pos="935" userDrawn="1">
          <p15:clr>
            <a:srgbClr val="A4A3A4"/>
          </p15:clr>
        </p15:guide>
        <p15:guide id="9" orient="horz" pos="3974" userDrawn="1">
          <p15:clr>
            <a:srgbClr val="A4A3A4"/>
          </p15:clr>
        </p15:guide>
        <p15:guide id="10" orient="horz" pos="4156" userDrawn="1">
          <p15:clr>
            <a:srgbClr val="A4A3A4"/>
          </p15:clr>
        </p15:guide>
        <p15:guide id="11" orient="horz" pos="4269" userDrawn="1">
          <p15:clr>
            <a:srgbClr val="A4A3A4"/>
          </p15:clr>
        </p15:guide>
        <p15:guide id="12" orient="horz" pos="64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88710619-D609-4ABA-8EC3-1DBA3A476E15}"/>
              </a:ext>
            </a:extLst>
          </p:cNvPr>
          <p:cNvGraphicFramePr>
            <a:graphicFrameLocks noChangeAspect="1"/>
          </p:cNvGraphicFramePr>
          <p:nvPr userDrawn="1">
            <p:custDataLst>
              <p:tags r:id="rId5"/>
            </p:custDataLst>
            <p:extLst>
              <p:ext uri="{D42A27DB-BD31-4B8C-83A1-F6EECF244321}">
                <p14:modId xmlns:p14="http://schemas.microsoft.com/office/powerpoint/2010/main" val="1303344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444" imgH="443" progId="TCLayout.ActiveDocument.1">
                  <p:embed/>
                </p:oleObj>
              </mc:Choice>
              <mc:Fallback>
                <p:oleObj name="think-cell スライド" r:id="rId6" imgW="444" imgH="443" progId="TCLayout.ActiveDocument.1">
                  <p:embed/>
                  <p:pic>
                    <p:nvPicPr>
                      <p:cNvPr id="4" name="オブジェクト 3" hidden="1">
                        <a:extLst>
                          <a:ext uri="{FF2B5EF4-FFF2-40B4-BE49-F238E27FC236}">
                            <a16:creationId xmlns:a16="http://schemas.microsoft.com/office/drawing/2014/main" id="{88710619-D609-4ABA-8EC3-1DBA3A476E1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gray">
          <a:xfrm>
            <a:off x="480000" y="152400"/>
            <a:ext cx="11232000" cy="647700"/>
          </a:xfrm>
          <a:prstGeom prst="rect">
            <a:avLst/>
          </a:prstGeom>
        </p:spPr>
        <p:txBody>
          <a:bodyPr vert="horz" lIns="0" tIns="0" rIns="0" bIns="0" rtlCol="0" anchor="b" anchorCtr="0">
            <a:noAutofit/>
          </a:bodyPr>
          <a:lstStyle/>
          <a:p>
            <a:r>
              <a:rPr kumimoji="1" lang="ja-JP" altLang="en-US"/>
              <a:t>スライドタイトル</a:t>
            </a:r>
            <a:r>
              <a:rPr lang="ja-JP" altLang="en-US" noProof="0"/>
              <a:t>（入力が必要）</a:t>
            </a:r>
            <a:endParaRPr lang="en-US" noProof="0"/>
          </a:p>
        </p:txBody>
      </p:sp>
      <p:sp>
        <p:nvSpPr>
          <p:cNvPr id="8" name="フッター プレースホルダ 8"/>
          <p:cNvSpPr>
            <a:spLocks noGrp="1"/>
          </p:cNvSpPr>
          <p:nvPr>
            <p:ph type="ftr" sz="quarter" idx="3"/>
          </p:nvPr>
        </p:nvSpPr>
        <p:spPr bwMode="gray">
          <a:xfrm>
            <a:off x="730800" y="6588000"/>
            <a:ext cx="5184000" cy="169200"/>
          </a:xfrm>
          <a:prstGeom prst="rect">
            <a:avLst/>
          </a:prstGeom>
        </p:spPr>
        <p:txBody>
          <a:bodyPr vert="horz" lIns="0" tIns="0" rIns="0" bIns="0" rtlCol="0" anchor="b" anchorCtr="0"/>
          <a:lstStyle>
            <a:lvl1pPr algn="l">
              <a:defRPr sz="900">
                <a:solidFill>
                  <a:schemeClr val="tx1"/>
                </a:solidFill>
                <a:latin typeface="+mn-lt"/>
                <a:ea typeface="+mn-ea"/>
                <a:cs typeface="+mn-cs"/>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78800" y="6588000"/>
            <a:ext cx="180000" cy="169200"/>
          </a:xfrm>
          <a:prstGeom prst="rect">
            <a:avLst/>
          </a:prstGeom>
        </p:spPr>
        <p:txBody>
          <a:bodyPr vert="horz" wrap="none" lIns="0" tIns="0" rIns="0" bIns="0" rtlCol="0" anchor="b" anchorCtr="0"/>
          <a:lstStyle>
            <a:lvl1pPr algn="r">
              <a:defRPr sz="900">
                <a:solidFill>
                  <a:schemeClr val="tx1"/>
                </a:solidFill>
                <a:latin typeface="+mn-lt"/>
                <a:ea typeface="+mn-ea"/>
                <a:cs typeface="+mn-cs"/>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a:p>
        </p:txBody>
      </p:sp>
      <p:sp>
        <p:nvSpPr>
          <p:cNvPr id="15" name="Text Box 37"/>
          <p:cNvSpPr txBox="1">
            <a:spLocks noChangeArrowheads="1"/>
          </p:cNvSpPr>
          <p:nvPr/>
        </p:nvSpPr>
        <p:spPr bwMode="gray">
          <a:xfrm>
            <a:off x="6276000" y="6588000"/>
            <a:ext cx="543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endParaRPr lang="en-US" altLang="ja-JP" sz="900" kern="1200" dirty="0">
              <a:solidFill>
                <a:schemeClr val="tx1"/>
              </a:solidFill>
              <a:latin typeface="+mn-lt"/>
              <a:ea typeface="+mn-ea"/>
              <a:cs typeface="+mn-cs"/>
            </a:endParaRPr>
          </a:p>
        </p:txBody>
      </p:sp>
      <p:sp>
        <p:nvSpPr>
          <p:cNvPr id="3" name="テキスト プレースホルダー 2"/>
          <p:cNvSpPr>
            <a:spLocks noGrp="1"/>
          </p:cNvSpPr>
          <p:nvPr>
            <p:ph type="body" idx="1"/>
          </p:nvPr>
        </p:nvSpPr>
        <p:spPr bwMode="gray">
          <a:xfrm>
            <a:off x="480000" y="1484725"/>
            <a:ext cx="11232000" cy="4824000"/>
          </a:xfrm>
          <a:prstGeom prst="rect">
            <a:avLst/>
          </a:prstGeom>
        </p:spPr>
        <p:txBody>
          <a:bodyPr vert="horz" lIns="0" tIns="0" rIns="0" bIns="0" rtlCol="0">
            <a:normAutofit/>
          </a:bodyPr>
          <a:lstStyle/>
          <a:p>
            <a:pPr lvl="0"/>
            <a:r>
              <a:rPr kumimoji="1" lang="ja-JP" altLang="en-US"/>
              <a:t>マスター テキストの書式設定</a:t>
            </a:r>
          </a:p>
          <a:p>
            <a:pPr lvl="1"/>
            <a:r>
              <a:rPr kumimoji="1" lang="ja-JP" altLang="en-US"/>
              <a:t>第 </a:t>
            </a:r>
            <a:r>
              <a:rPr kumimoji="1" lang="en-US" altLang="ja-JP"/>
              <a:t>1 </a:t>
            </a:r>
            <a:r>
              <a:rPr kumimoji="1" lang="ja-JP" altLang="en-US"/>
              <a:t>レベル</a:t>
            </a:r>
          </a:p>
          <a:p>
            <a:pPr lvl="2"/>
            <a:r>
              <a:rPr kumimoji="1" lang="ja-JP" altLang="en-US"/>
              <a:t>第 </a:t>
            </a:r>
            <a:r>
              <a:rPr kumimoji="1" lang="en-US" altLang="ja-JP"/>
              <a:t>2 </a:t>
            </a:r>
            <a:r>
              <a:rPr kumimoji="1" lang="ja-JP" altLang="en-US"/>
              <a:t>レベル</a:t>
            </a:r>
          </a:p>
          <a:p>
            <a:pPr lvl="3"/>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50" r:id="rId1"/>
    <p:sldLayoutId id="2147483975" r:id="rId2"/>
    <p:sldLayoutId id="2147483970" r:id="rId3"/>
  </p:sldLayoutIdLst>
  <p:hf hdr="0" ftr="0"/>
  <p:txStyles>
    <p:titleStyle>
      <a:lvl1pPr algn="l" defTabSz="990564" rtl="0" eaLnBrk="1" latinLnBrk="0" hangingPunct="1">
        <a:spcBef>
          <a:spcPct val="0"/>
        </a:spcBef>
        <a:buNone/>
        <a:defRPr kumimoji="1" sz="2400" b="1" kern="1200" baseline="0">
          <a:solidFill>
            <a:schemeClr val="tx1"/>
          </a:solidFill>
          <a:latin typeface="+mj-lt"/>
          <a:ea typeface="+mj-ea"/>
          <a:cs typeface="+mj-cs"/>
        </a:defRPr>
      </a:lvl1pPr>
    </p:titleStyle>
    <p:bodyStyle>
      <a:lvl1pPr marL="0" indent="0" algn="l" defTabSz="990564" rtl="0" eaLnBrk="1" latinLnBrk="0" hangingPunct="1">
        <a:lnSpc>
          <a:spcPct val="110000"/>
        </a:lnSpc>
        <a:spcBef>
          <a:spcPts val="600"/>
        </a:spcBef>
        <a:spcAft>
          <a:spcPts val="0"/>
        </a:spcAft>
        <a:buSzPct val="100000"/>
        <a:buFont typeface="Arial" panose="020B0604020202020204" pitchFamily="34" charset="0"/>
        <a:buNone/>
        <a:defRPr kumimoji="1" sz="1600" b="0" kern="1200">
          <a:solidFill>
            <a:schemeClr val="tx1"/>
          </a:solidFill>
          <a:latin typeface="+mn-lt"/>
          <a:ea typeface="+mn-ea"/>
          <a:cs typeface="+mn-cs"/>
        </a:defRPr>
      </a:lvl1pPr>
      <a:lvl2pPr marL="252000" indent="-252000" algn="l" defTabSz="990564" rtl="0" eaLnBrk="1" latinLnBrk="0" hangingPunct="1">
        <a:lnSpc>
          <a:spcPct val="110000"/>
        </a:lnSpc>
        <a:spcBef>
          <a:spcPts val="600"/>
        </a:spcBef>
        <a:spcAft>
          <a:spcPts val="0"/>
        </a:spcAft>
        <a:buClrTx/>
        <a:buSzPct val="100000"/>
        <a:buFont typeface="Wingdings" panose="05000000000000000000" pitchFamily="2" charset="2"/>
        <a:buChar char="n"/>
        <a:defRPr kumimoji="1" lang="en-US" sz="1600" b="0" kern="1200" dirty="0" smtClean="0">
          <a:solidFill>
            <a:schemeClr val="tx1"/>
          </a:solidFill>
          <a:latin typeface="+mn-lt"/>
          <a:ea typeface="+mn-ea"/>
          <a:cs typeface="+mn-cs"/>
        </a:defRPr>
      </a:lvl2pPr>
      <a:lvl3pPr marL="504000" indent="-252000" algn="l" defTabSz="990564" rtl="0" eaLnBrk="1" latinLnBrk="0" hangingPunct="1">
        <a:lnSpc>
          <a:spcPct val="110000"/>
        </a:lnSpc>
        <a:spcBef>
          <a:spcPts val="600"/>
        </a:spcBef>
        <a:spcAft>
          <a:spcPts val="0"/>
        </a:spcAft>
        <a:buClrTx/>
        <a:buSzPct val="100000"/>
        <a:buFont typeface="Wingdings" panose="05000000000000000000" pitchFamily="2" charset="2"/>
        <a:buChar char="Ø"/>
        <a:defRPr kumimoji="1" lang="en-US" sz="1600" b="0" kern="1200" dirty="0" smtClean="0">
          <a:solidFill>
            <a:schemeClr val="tx1"/>
          </a:solidFill>
          <a:latin typeface="+mn-lt"/>
          <a:ea typeface="+mn-ea"/>
          <a:cs typeface="+mn-cs"/>
        </a:defRPr>
      </a:lvl3pPr>
      <a:lvl4pPr marL="684000" indent="-180000" algn="l" defTabSz="990564" rtl="0" eaLnBrk="1" latinLnBrk="0" hangingPunct="1">
        <a:lnSpc>
          <a:spcPct val="110000"/>
        </a:lnSpc>
        <a:spcBef>
          <a:spcPts val="600"/>
        </a:spcBef>
        <a:spcAft>
          <a:spcPts val="0"/>
        </a:spcAft>
        <a:buClrTx/>
        <a:buSzPct val="100000"/>
        <a:buFont typeface="Arial" panose="020B0604020202020204" pitchFamily="34" charset="0"/>
        <a:buChar char="•"/>
        <a:defRPr kumimoji="1" lang="en-US" sz="1600" b="0" kern="1200" baseline="0" dirty="0" smtClean="0">
          <a:solidFill>
            <a:schemeClr val="tx1"/>
          </a:solidFill>
          <a:latin typeface="+mn-lt"/>
          <a:ea typeface="+mn-ea"/>
          <a:cs typeface="+mn-cs"/>
        </a:defRPr>
      </a:lvl4pPr>
      <a:lvl5pPr marL="936000" indent="-252000" algn="l" defTabSz="865024" rtl="0"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600" kern="1200" baseline="0" dirty="0" smtClean="0">
          <a:solidFill>
            <a:schemeClr val="tx1"/>
          </a:solidFill>
          <a:latin typeface="+mn-lt"/>
          <a:ea typeface="+mn-ea"/>
          <a:cs typeface="+mn-cs"/>
        </a:defRPr>
      </a:lvl5pPr>
      <a:lvl6pPr marL="1188000" indent="-252000" algn="l" defTabSz="990564" rtl="0" eaLnBrk="1" latinLnBrk="0" hangingPunct="1">
        <a:lnSpc>
          <a:spcPct val="110000"/>
        </a:lnSpc>
        <a:spcBef>
          <a:spcPts val="600"/>
        </a:spcBef>
        <a:spcAft>
          <a:spcPts val="0"/>
        </a:spcAft>
        <a:buFont typeface="Wingdings" panose="05000000000000000000" pitchFamily="2" charset="2"/>
        <a:buChar char="ü"/>
        <a:defRPr kumimoji="1" sz="16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96" userDrawn="1">
          <p15:clr>
            <a:srgbClr val="A4A3A4"/>
          </p15:clr>
        </p15:guide>
        <p15:guide id="3" pos="3727" userDrawn="1">
          <p15:clr>
            <a:srgbClr val="A4A3A4"/>
          </p15:clr>
        </p15:guide>
        <p15:guide id="4" pos="3953" userDrawn="1">
          <p15:clr>
            <a:srgbClr val="A4A3A4"/>
          </p15:clr>
        </p15:guide>
        <p15:guide id="5" pos="7378" userDrawn="1">
          <p15:clr>
            <a:srgbClr val="A4A3A4"/>
          </p15:clr>
        </p15:guide>
        <p15:guide id="6" pos="302" userDrawn="1">
          <p15:clr>
            <a:srgbClr val="A4A3A4"/>
          </p15:clr>
        </p15:guide>
        <p15:guide id="7" orient="horz" pos="504" userDrawn="1">
          <p15:clr>
            <a:srgbClr val="A4A3A4"/>
          </p15:clr>
        </p15:guide>
        <p15:guide id="8" orient="horz" pos="527" userDrawn="1">
          <p15:clr>
            <a:srgbClr val="A4A3A4"/>
          </p15:clr>
        </p15:guide>
        <p15:guide id="9" orient="horz" pos="935" userDrawn="1">
          <p15:clr>
            <a:srgbClr val="A4A3A4"/>
          </p15:clr>
        </p15:guide>
        <p15:guide id="10" orient="horz" pos="3974" userDrawn="1">
          <p15:clr>
            <a:srgbClr val="A4A3A4"/>
          </p15:clr>
        </p15:guide>
        <p15:guide id="11" orient="horz" pos="4156" userDrawn="1">
          <p15:clr>
            <a:srgbClr val="A4A3A4"/>
          </p15:clr>
        </p15:guide>
        <p15:guide id="12" orient="horz" pos="426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8.xml"/><Relationship Id="rId5" Type="http://schemas.openxmlformats.org/officeDocument/2006/relationships/image" Target="../media/image4.emf"/><Relationship Id="rId4" Type="http://schemas.openxmlformats.org/officeDocument/2006/relationships/oleObject" Target="../embeddings/oleObject17.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0.xml"/><Relationship Id="rId5" Type="http://schemas.openxmlformats.org/officeDocument/2006/relationships/image" Target="../media/image4.emf"/><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32.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3.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tags" Target="../tags/tag3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36.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8.svg"/><Relationship Id="rId3" Type="http://schemas.openxmlformats.org/officeDocument/2006/relationships/oleObject" Target="../embeddings/oleObject29.bin"/><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7.png"/><Relationship Id="rId2" Type="http://schemas.openxmlformats.org/officeDocument/2006/relationships/slideLayout" Target="../slideLayouts/slideLayout11.xml"/><Relationship Id="rId16" Type="http://schemas.openxmlformats.org/officeDocument/2006/relationships/image" Target="../media/image25.png"/><Relationship Id="rId1" Type="http://schemas.openxmlformats.org/officeDocument/2006/relationships/tags" Target="../tags/tag38.xml"/><Relationship Id="rId6" Type="http://schemas.openxmlformats.org/officeDocument/2006/relationships/image" Target="../media/image10.png"/><Relationship Id="rId11" Type="http://schemas.openxmlformats.org/officeDocument/2006/relationships/image" Target="../media/image32.jpeg"/><Relationship Id="rId5" Type="http://schemas.openxmlformats.org/officeDocument/2006/relationships/image" Target="../media/image22.pn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4.emf"/><Relationship Id="rId9" Type="http://schemas.openxmlformats.org/officeDocument/2006/relationships/image" Target="../media/image30.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39.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5.xml"/><Relationship Id="rId7" Type="http://schemas.openxmlformats.org/officeDocument/2006/relationships/image" Target="../media/image36.svg"/><Relationship Id="rId12"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40.xml"/><Relationship Id="rId6" Type="http://schemas.openxmlformats.org/officeDocument/2006/relationships/image" Target="../media/image35.png"/><Relationship Id="rId11" Type="http://schemas.openxmlformats.org/officeDocument/2006/relationships/image" Target="../media/image39.svg"/><Relationship Id="rId5" Type="http://schemas.openxmlformats.org/officeDocument/2006/relationships/image" Target="../media/image4.emf"/><Relationship Id="rId10" Type="http://schemas.openxmlformats.org/officeDocument/2006/relationships/image" Target="../media/image30.png"/><Relationship Id="rId4" Type="http://schemas.openxmlformats.org/officeDocument/2006/relationships/oleObject" Target="../embeddings/oleObject29.bin"/><Relationship Id="rId9"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0.png"/><Relationship Id="rId2" Type="http://schemas.openxmlformats.org/officeDocument/2006/relationships/slideLayout" Target="../slideLayouts/slideLayout11.xml"/><Relationship Id="rId1" Type="http://schemas.openxmlformats.org/officeDocument/2006/relationships/tags" Target="../tags/tag41.xml"/><Relationship Id="rId6" Type="http://schemas.openxmlformats.org/officeDocument/2006/relationships/chart" Target="../charts/chart1.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42.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tags" Target="../tags/tag43.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44.xml"/><Relationship Id="rId5" Type="http://schemas.openxmlformats.org/officeDocument/2006/relationships/image" Target="../media/image4.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9.xml"/><Relationship Id="rId7" Type="http://schemas.openxmlformats.org/officeDocument/2006/relationships/image" Target="../media/image38.svg"/><Relationship Id="rId2" Type="http://schemas.openxmlformats.org/officeDocument/2006/relationships/slideLayout" Target="../slideLayouts/slideLayout11.xml"/><Relationship Id="rId1" Type="http://schemas.openxmlformats.org/officeDocument/2006/relationships/tags" Target="../tags/tag45.xml"/><Relationship Id="rId6" Type="http://schemas.openxmlformats.org/officeDocument/2006/relationships/image" Target="../media/image37.png"/><Relationship Id="rId5" Type="http://schemas.openxmlformats.org/officeDocument/2006/relationships/image" Target="../media/image4.emf"/><Relationship Id="rId10" Type="http://schemas.openxmlformats.org/officeDocument/2006/relationships/image" Target="../media/image28.png"/><Relationship Id="rId4" Type="http://schemas.openxmlformats.org/officeDocument/2006/relationships/oleObject" Target="../embeddings/oleObject29.bin"/><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46.xml"/><Relationship Id="rId6" Type="http://schemas.openxmlformats.org/officeDocument/2006/relationships/image" Target="../media/image42.png"/><Relationship Id="rId5" Type="http://schemas.openxmlformats.org/officeDocument/2006/relationships/image" Target="../media/image4.emf"/><Relationship Id="rId4"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47.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48.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49.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3.xml"/><Relationship Id="rId7"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50.xml"/><Relationship Id="rId6" Type="http://schemas.openxmlformats.org/officeDocument/2006/relationships/image" Target="../media/image30.png"/><Relationship Id="rId11" Type="http://schemas.openxmlformats.org/officeDocument/2006/relationships/image" Target="../media/image38.svg"/><Relationship Id="rId5" Type="http://schemas.openxmlformats.org/officeDocument/2006/relationships/image" Target="../media/image4.emf"/><Relationship Id="rId10" Type="http://schemas.openxmlformats.org/officeDocument/2006/relationships/image" Target="../media/image37.png"/><Relationship Id="rId4" Type="http://schemas.openxmlformats.org/officeDocument/2006/relationships/oleObject" Target="../embeddings/oleObject28.bin"/><Relationship Id="rId9" Type="http://schemas.openxmlformats.org/officeDocument/2006/relationships/image" Target="../media/image36.sv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51.xml"/><Relationship Id="rId5" Type="http://schemas.openxmlformats.org/officeDocument/2006/relationships/image" Target="../media/image4.emf"/><Relationship Id="rId4" Type="http://schemas.openxmlformats.org/officeDocument/2006/relationships/oleObject" Target="../embeddings/oleObject3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52.xm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53.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54.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55.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3.jpeg"/><Relationship Id="rId3" Type="http://schemas.openxmlformats.org/officeDocument/2006/relationships/notesSlide" Target="../notesSlides/notesSlide28.xml"/><Relationship Id="rId7" Type="http://schemas.openxmlformats.org/officeDocument/2006/relationships/image" Target="../media/image30.png"/><Relationship Id="rId12" Type="http://schemas.openxmlformats.org/officeDocument/2006/relationships/image" Target="../media/image38.svg"/><Relationship Id="rId2" Type="http://schemas.openxmlformats.org/officeDocument/2006/relationships/slideLayout" Target="../slideLayouts/slideLayout11.xml"/><Relationship Id="rId16" Type="http://schemas.openxmlformats.org/officeDocument/2006/relationships/image" Target="../media/image20.jpeg"/><Relationship Id="rId1" Type="http://schemas.openxmlformats.org/officeDocument/2006/relationships/tags" Target="../tags/tag56.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emf"/><Relationship Id="rId15" Type="http://schemas.openxmlformats.org/officeDocument/2006/relationships/image" Target="../media/image19.jpeg"/><Relationship Id="rId10" Type="http://schemas.openxmlformats.org/officeDocument/2006/relationships/image" Target="../media/image25.png"/><Relationship Id="rId4" Type="http://schemas.openxmlformats.org/officeDocument/2006/relationships/oleObject" Target="../embeddings/oleObject28.bin"/><Relationship Id="rId9" Type="http://schemas.openxmlformats.org/officeDocument/2006/relationships/image" Target="../media/image36.svg"/><Relationship Id="rId1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tags" Target="../tags/tag57.xml"/><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58.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21.xml"/><Relationship Id="rId5" Type="http://schemas.openxmlformats.org/officeDocument/2006/relationships/image" Target="../media/image3.emf"/><Relationship Id="rId4" Type="http://schemas.openxmlformats.org/officeDocument/2006/relationships/oleObject" Target="../embeddings/oleObject20.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59.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60.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61.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62.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63.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64.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66.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8.xml"/><Relationship Id="rId7" Type="http://schemas.openxmlformats.org/officeDocument/2006/relationships/image" Target="../media/image26.png"/><Relationship Id="rId2" Type="http://schemas.openxmlformats.org/officeDocument/2006/relationships/slideLayout" Target="../slideLayouts/slideLayout11.xml"/><Relationship Id="rId1" Type="http://schemas.openxmlformats.org/officeDocument/2006/relationships/tags" Target="../tags/tag67.x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2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ags" Target="../tags/tag68.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21.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69.xml"/><Relationship Id="rId4" Type="http://schemas.openxmlformats.org/officeDocument/2006/relationships/image" Target="../media/image4.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ags" Target="../tags/tag70.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tags" Target="../tags/tag71.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tags" Target="../tags/tag72.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3.xml"/><Relationship Id="rId7" Type="http://schemas.openxmlformats.org/officeDocument/2006/relationships/image" Target="../media/image30.png"/><Relationship Id="rId2" Type="http://schemas.openxmlformats.org/officeDocument/2006/relationships/slideLayout" Target="../slideLayouts/slideLayout11.xml"/><Relationship Id="rId1" Type="http://schemas.openxmlformats.org/officeDocument/2006/relationships/tags" Target="../tags/tag73.xml"/><Relationship Id="rId6" Type="http://schemas.openxmlformats.org/officeDocument/2006/relationships/image" Target="../media/image28.png"/><Relationship Id="rId5" Type="http://schemas.openxmlformats.org/officeDocument/2006/relationships/image" Target="../media/image4.emf"/><Relationship Id="rId10" Type="http://schemas.openxmlformats.org/officeDocument/2006/relationships/image" Target="../media/image5.png"/><Relationship Id="rId4" Type="http://schemas.openxmlformats.org/officeDocument/2006/relationships/oleObject" Target="../embeddings/oleObject28.bin"/><Relationship Id="rId9" Type="http://schemas.openxmlformats.org/officeDocument/2006/relationships/image" Target="../media/image19.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74.xml"/><Relationship Id="rId4" Type="http://schemas.openxmlformats.org/officeDocument/2006/relationships/image" Target="../media/image4.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75.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tags" Target="../tags/tag76.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77.xml"/><Relationship Id="rId4" Type="http://schemas.openxmlformats.org/officeDocument/2006/relationships/image" Target="../media/image4.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tags" Target="../tags/tag78.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3.xml"/><Relationship Id="rId5" Type="http://schemas.openxmlformats.org/officeDocument/2006/relationships/image" Target="../media/image3.emf"/><Relationship Id="rId4" Type="http://schemas.openxmlformats.org/officeDocument/2006/relationships/oleObject" Target="../embeddings/oleObject2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tags" Target="../tags/tag79.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80.xml"/><Relationship Id="rId4" Type="http://schemas.openxmlformats.org/officeDocument/2006/relationships/image" Target="../media/image4.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tags" Target="../tags/tag81.xml"/><Relationship Id="rId5" Type="http://schemas.openxmlformats.org/officeDocument/2006/relationships/image" Target="../media/image4.emf"/><Relationship Id="rId4" Type="http://schemas.openxmlformats.org/officeDocument/2006/relationships/oleObject" Target="../embeddings/oleObject27.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tags" Target="../tags/tag82.xml"/><Relationship Id="rId4" Type="http://schemas.openxmlformats.org/officeDocument/2006/relationships/image" Target="../media/image4.e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83.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tags" Target="../tags/tag84.xml"/><Relationship Id="rId5" Type="http://schemas.openxmlformats.org/officeDocument/2006/relationships/image" Target="../media/image4.emf"/><Relationship Id="rId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slideLayout" Target="../slideLayouts/slideLayout11.xml"/><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tags" Target="../tags/tag25.xml"/><Relationship Id="rId16" Type="http://schemas.openxmlformats.org/officeDocument/2006/relationships/image" Target="../media/image13.png"/><Relationship Id="rId1" Type="http://schemas.openxmlformats.org/officeDocument/2006/relationships/tags" Target="../tags/tag24.xml"/><Relationship Id="rId6" Type="http://schemas.openxmlformats.org/officeDocument/2006/relationships/image" Target="../media/image3.emf"/><Relationship Id="rId11" Type="http://schemas.openxmlformats.org/officeDocument/2006/relationships/image" Target="../media/image8.png"/><Relationship Id="rId5" Type="http://schemas.openxmlformats.org/officeDocument/2006/relationships/oleObject" Target="../embeddings/oleObject23.bin"/><Relationship Id="rId15" Type="http://schemas.openxmlformats.org/officeDocument/2006/relationships/image" Target="../media/image12.png"/><Relationship Id="rId10" Type="http://schemas.microsoft.com/office/2007/relationships/hdphoto" Target="../media/hdphoto1.wdp"/><Relationship Id="rId4" Type="http://schemas.openxmlformats.org/officeDocument/2006/relationships/notesSlide" Target="../notesSlides/notesSlide5.xml"/><Relationship Id="rId9" Type="http://schemas.openxmlformats.org/officeDocument/2006/relationships/image" Target="../media/image7.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slideLayout" Target="../slideLayouts/slideLayout11.xml"/><Relationship Id="rId21" Type="http://schemas.openxmlformats.org/officeDocument/2006/relationships/image" Target="../media/image20.jpeg"/><Relationship Id="rId7" Type="http://schemas.openxmlformats.org/officeDocument/2006/relationships/image" Target="../media/image7.png"/><Relationship Id="rId12" Type="http://schemas.openxmlformats.org/officeDocument/2006/relationships/image" Target="../media/image5.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tags" Target="../tags/tag27.xml"/><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tags" Target="../tags/tag26.xml"/><Relationship Id="rId6" Type="http://schemas.openxmlformats.org/officeDocument/2006/relationships/image" Target="../media/image3.emf"/><Relationship Id="rId11" Type="http://schemas.openxmlformats.org/officeDocument/2006/relationships/image" Target="../media/image12.png"/><Relationship Id="rId24" Type="http://schemas.openxmlformats.org/officeDocument/2006/relationships/image" Target="../media/image23.png"/><Relationship Id="rId5" Type="http://schemas.openxmlformats.org/officeDocument/2006/relationships/oleObject" Target="../embeddings/oleObject24.bin"/><Relationship Id="rId15" Type="http://schemas.openxmlformats.org/officeDocument/2006/relationships/image" Target="../media/image6.png"/><Relationship Id="rId23" Type="http://schemas.openxmlformats.org/officeDocument/2006/relationships/image" Target="../media/image22.png"/><Relationship Id="rId10" Type="http://schemas.openxmlformats.org/officeDocument/2006/relationships/image" Target="../media/image8.png"/><Relationship Id="rId19" Type="http://schemas.openxmlformats.org/officeDocument/2006/relationships/image" Target="../media/image18.jpeg"/><Relationship Id="rId4" Type="http://schemas.openxmlformats.org/officeDocument/2006/relationships/notesSlide" Target="../notesSlides/notesSlide6.xml"/><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869A17-712F-D061-7443-2C9FAF027E44}"/>
              </a:ext>
            </a:extLst>
          </p:cNvPr>
          <p:cNvGraphicFramePr>
            <a:graphicFrameLocks noChangeAspect="1"/>
          </p:cNvGraphicFramePr>
          <p:nvPr>
            <p:custDataLst>
              <p:tags r:id="rId1"/>
            </p:custDataLst>
            <p:extLst>
              <p:ext uri="{D42A27DB-BD31-4B8C-83A1-F6EECF244321}">
                <p14:modId xmlns:p14="http://schemas.microsoft.com/office/powerpoint/2010/main" val="3277398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2" name="think-cell data - do not delete" hidden="1">
                        <a:extLst>
                          <a:ext uri="{FF2B5EF4-FFF2-40B4-BE49-F238E27FC236}">
                            <a16:creationId xmlns:a16="http://schemas.microsoft.com/office/drawing/2014/main" id="{D7869A17-712F-D061-7443-2C9FAF027E4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タイトル 5">
            <a:extLst>
              <a:ext uri="{FF2B5EF4-FFF2-40B4-BE49-F238E27FC236}">
                <a16:creationId xmlns:a16="http://schemas.microsoft.com/office/drawing/2014/main" id="{EB8AAF78-893B-488B-9E3F-FCB2EBC49999}"/>
              </a:ext>
            </a:extLst>
          </p:cNvPr>
          <p:cNvSpPr>
            <a:spLocks noGrp="1"/>
          </p:cNvSpPr>
          <p:nvPr>
            <p:ph type="ctrTitle"/>
          </p:nvPr>
        </p:nvSpPr>
        <p:spPr>
          <a:xfrm>
            <a:off x="381000" y="677442"/>
            <a:ext cx="11430001" cy="2476499"/>
          </a:xfrm>
        </p:spPr>
        <p:txBody>
          <a:bodyPr vert="horz"/>
          <a:lstStyle/>
          <a:p>
            <a:r>
              <a:rPr lang="ja-JP" altLang="en-US" sz="4000" b="1">
                <a:solidFill>
                  <a:schemeClr val="tx1"/>
                </a:solidFill>
                <a:latin typeface="UD デジタル 教科書体 NP-R"/>
                <a:ea typeface="UD デジタル 教科書体 NP-R"/>
              </a:rPr>
              <a:t>人事給与領域システム化構想書</a:t>
            </a:r>
          </a:p>
        </p:txBody>
      </p:sp>
      <p:sp>
        <p:nvSpPr>
          <p:cNvPr id="17" name="日付プレースホルダー 2">
            <a:extLst>
              <a:ext uri="{FF2B5EF4-FFF2-40B4-BE49-F238E27FC236}">
                <a16:creationId xmlns:a16="http://schemas.microsoft.com/office/drawing/2014/main" id="{DD3E98E4-0178-4BFA-90DE-E974CF64C82F}"/>
              </a:ext>
            </a:extLst>
          </p:cNvPr>
          <p:cNvSpPr>
            <a:spLocks noGrp="1"/>
          </p:cNvSpPr>
          <p:nvPr>
            <p:ph type="dt" sz="half" idx="2"/>
          </p:nvPr>
        </p:nvSpPr>
        <p:spPr>
          <a:xfrm>
            <a:off x="381001" y="4026146"/>
            <a:ext cx="6226063" cy="861774"/>
          </a:xfrm>
        </p:spPr>
        <p:txBody>
          <a:bodyPr/>
          <a:lstStyle/>
          <a:p>
            <a:r>
              <a:rPr lang="ja-JP" altLang="en-US" sz="2800" b="0">
                <a:solidFill>
                  <a:schemeClr val="tx1"/>
                </a:solidFill>
                <a:latin typeface="UD デジタル 教科書体 NP-R" panose="02020400000000000000" pitchFamily="18" charset="-128"/>
                <a:ea typeface="UD デジタル 教科書体 NP-R" panose="02020400000000000000" pitchFamily="18" charset="-128"/>
              </a:rPr>
              <a:t>令和</a:t>
            </a:r>
            <a:r>
              <a:rPr lang="en-US" altLang="ja-JP" sz="2800" b="0">
                <a:solidFill>
                  <a:schemeClr val="tx1"/>
                </a:solidFill>
                <a:latin typeface="UD デジタル 教科書体 NP-R" panose="02020400000000000000" pitchFamily="18" charset="-128"/>
                <a:ea typeface="UD デジタル 教科書体 NP-R" panose="02020400000000000000" pitchFamily="18" charset="-128"/>
              </a:rPr>
              <a:t>6</a:t>
            </a:r>
            <a:r>
              <a:rPr lang="ja-JP" altLang="en-US" sz="2800" b="0">
                <a:solidFill>
                  <a:schemeClr val="tx1"/>
                </a:solidFill>
                <a:latin typeface="UD デジタル 教科書体 NP-R" panose="02020400000000000000" pitchFamily="18" charset="-128"/>
                <a:ea typeface="UD デジタル 教科書体 NP-R" panose="02020400000000000000" pitchFamily="18" charset="-128"/>
              </a:rPr>
              <a:t>年度　人事給与関連事務検討</a:t>
            </a:r>
            <a:r>
              <a:rPr lang="en-US" altLang="ja-JP" sz="2800" b="0">
                <a:solidFill>
                  <a:schemeClr val="tx1"/>
                </a:solidFill>
                <a:latin typeface="UD デジタル 教科書体 NP-R" panose="02020400000000000000" pitchFamily="18" charset="-128"/>
                <a:ea typeface="UD デジタル 教科書体 NP-R" panose="02020400000000000000" pitchFamily="18" charset="-128"/>
              </a:rPr>
              <a:t>WG </a:t>
            </a:r>
            <a:endParaRPr lang="en-US" sz="2800" b="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4228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2"/>
            </a:pPr>
            <a:r>
              <a:rPr lang="ja-JP" altLang="en-US"/>
              <a:t>主要課題と対応の方向性</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36124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11</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検討事項一覧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人事・給与関連事務に関する</a:t>
            </a:r>
            <a:r>
              <a:rPr lang="en-US" altLang="ja-JP" dirty="0">
                <a:latin typeface="UD デジタル 教科書体 NP-R" panose="02020400000000000000" pitchFamily="18" charset="-128"/>
                <a:ea typeface="UD デジタル 教科書体 NP-R" panose="02020400000000000000" pitchFamily="18" charset="-128"/>
                <a:sym typeface="+mn-lt"/>
              </a:rPr>
              <a:t>45</a:t>
            </a:r>
            <a:r>
              <a:rPr lang="ja-JP" altLang="en-US">
                <a:latin typeface="UD デジタル 教科書体 NP-R" panose="02020400000000000000" pitchFamily="18" charset="-128"/>
                <a:ea typeface="UD デジタル 教科書体 NP-R" panose="02020400000000000000" pitchFamily="18" charset="-128"/>
                <a:sym typeface="+mn-lt"/>
              </a:rPr>
              <a:t>件の検討事項について、課題を詳細化し対応の方向性を整理した</a:t>
            </a:r>
          </a:p>
        </p:txBody>
      </p:sp>
      <p:graphicFrame>
        <p:nvGraphicFramePr>
          <p:cNvPr id="4" name="表 3">
            <a:extLst>
              <a:ext uri="{FF2B5EF4-FFF2-40B4-BE49-F238E27FC236}">
                <a16:creationId xmlns:a16="http://schemas.microsoft.com/office/drawing/2014/main" id="{84B1C2E1-0B40-75BF-DC2A-14C7BE293B80}"/>
              </a:ext>
            </a:extLst>
          </p:cNvPr>
          <p:cNvGraphicFramePr>
            <a:graphicFrameLocks noGrp="1"/>
          </p:cNvGraphicFramePr>
          <p:nvPr>
            <p:extLst>
              <p:ext uri="{D42A27DB-BD31-4B8C-83A1-F6EECF244321}">
                <p14:modId xmlns:p14="http://schemas.microsoft.com/office/powerpoint/2010/main" val="3682556285"/>
              </p:ext>
            </p:extLst>
          </p:nvPr>
        </p:nvGraphicFramePr>
        <p:xfrm>
          <a:off x="207131" y="1144214"/>
          <a:ext cx="11777737" cy="5435470"/>
        </p:xfrm>
        <a:graphic>
          <a:graphicData uri="http://schemas.openxmlformats.org/drawingml/2006/table">
            <a:tbl>
              <a:tblPr/>
              <a:tblGrid>
                <a:gridCol w="1039212">
                  <a:extLst>
                    <a:ext uri="{9D8B030D-6E8A-4147-A177-3AD203B41FA5}">
                      <a16:colId xmlns:a16="http://schemas.microsoft.com/office/drawing/2014/main" val="1092341627"/>
                    </a:ext>
                  </a:extLst>
                </a:gridCol>
                <a:gridCol w="4233829">
                  <a:extLst>
                    <a:ext uri="{9D8B030D-6E8A-4147-A177-3AD203B41FA5}">
                      <a16:colId xmlns:a16="http://schemas.microsoft.com/office/drawing/2014/main" val="1619333626"/>
                    </a:ext>
                  </a:extLst>
                </a:gridCol>
                <a:gridCol w="192446">
                  <a:extLst>
                    <a:ext uri="{9D8B030D-6E8A-4147-A177-3AD203B41FA5}">
                      <a16:colId xmlns:a16="http://schemas.microsoft.com/office/drawing/2014/main" val="1594128486"/>
                    </a:ext>
                  </a:extLst>
                </a:gridCol>
                <a:gridCol w="192446">
                  <a:extLst>
                    <a:ext uri="{9D8B030D-6E8A-4147-A177-3AD203B41FA5}">
                      <a16:colId xmlns:a16="http://schemas.microsoft.com/office/drawing/2014/main" val="3469272930"/>
                    </a:ext>
                  </a:extLst>
                </a:gridCol>
                <a:gridCol w="192446">
                  <a:extLst>
                    <a:ext uri="{9D8B030D-6E8A-4147-A177-3AD203B41FA5}">
                      <a16:colId xmlns:a16="http://schemas.microsoft.com/office/drawing/2014/main" val="454760679"/>
                    </a:ext>
                  </a:extLst>
                </a:gridCol>
                <a:gridCol w="76979">
                  <a:extLst>
                    <a:ext uri="{9D8B030D-6E8A-4147-A177-3AD203B41FA5}">
                      <a16:colId xmlns:a16="http://schemas.microsoft.com/office/drawing/2014/main" val="1588693074"/>
                    </a:ext>
                  </a:extLst>
                </a:gridCol>
                <a:gridCol w="1039212">
                  <a:extLst>
                    <a:ext uri="{9D8B030D-6E8A-4147-A177-3AD203B41FA5}">
                      <a16:colId xmlns:a16="http://schemas.microsoft.com/office/drawing/2014/main" val="3890268513"/>
                    </a:ext>
                  </a:extLst>
                </a:gridCol>
                <a:gridCol w="4233829">
                  <a:extLst>
                    <a:ext uri="{9D8B030D-6E8A-4147-A177-3AD203B41FA5}">
                      <a16:colId xmlns:a16="http://schemas.microsoft.com/office/drawing/2014/main" val="4022160043"/>
                    </a:ext>
                  </a:extLst>
                </a:gridCol>
                <a:gridCol w="192446">
                  <a:extLst>
                    <a:ext uri="{9D8B030D-6E8A-4147-A177-3AD203B41FA5}">
                      <a16:colId xmlns:a16="http://schemas.microsoft.com/office/drawing/2014/main" val="2807034753"/>
                    </a:ext>
                  </a:extLst>
                </a:gridCol>
                <a:gridCol w="192446">
                  <a:extLst>
                    <a:ext uri="{9D8B030D-6E8A-4147-A177-3AD203B41FA5}">
                      <a16:colId xmlns:a16="http://schemas.microsoft.com/office/drawing/2014/main" val="694657104"/>
                    </a:ext>
                  </a:extLst>
                </a:gridCol>
                <a:gridCol w="192446">
                  <a:extLst>
                    <a:ext uri="{9D8B030D-6E8A-4147-A177-3AD203B41FA5}">
                      <a16:colId xmlns:a16="http://schemas.microsoft.com/office/drawing/2014/main" val="4001417759"/>
                    </a:ext>
                  </a:extLst>
                </a:gridCol>
              </a:tblGrid>
              <a:tr h="236016">
                <a:tc rowSpan="2">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中分類</a:t>
                      </a:r>
                    </a:p>
                  </a:txBody>
                  <a:tcPr marL="0" marR="0"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rowSpan="2">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検討事項</a:t>
                      </a:r>
                    </a:p>
                  </a:txBody>
                  <a:tcPr marL="0" marR="0"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gridSpan="3">
                  <a:txBody>
                    <a:bodyPr/>
                    <a:lstStyle/>
                    <a:p>
                      <a:pPr marL="0" algn="ctr" defTabSz="990564" rtl="0" eaLnBrk="1" fontAlgn="ctr" latinLnBrk="0" hangingPunct="1"/>
                      <a:r>
                        <a:rPr kumimoji="1" lang="ja-JP" altLang="en-US" sz="900" b="0" i="0" u="none" strike="noStrike" kern="1200">
                          <a:solidFill>
                            <a:schemeClr val="bg1"/>
                          </a:solidFill>
                          <a:effectLst/>
                          <a:latin typeface="UD デジタル 教科書体 NP-R" panose="02020400000000000000" pitchFamily="18" charset="-128"/>
                          <a:ea typeface="UD デジタル 教科書体 NP-R" panose="02020400000000000000" pitchFamily="18" charset="-128"/>
                          <a:cs typeface="+mn-cs"/>
                        </a:rPr>
                        <a:t>区分</a:t>
                      </a:r>
                    </a:p>
                  </a:txBody>
                  <a:tcPr marL="92354" marR="92354"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中分類</a:t>
                      </a:r>
                    </a:p>
                  </a:txBody>
                  <a:tcPr marL="0" marR="0"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rowSpan="2">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検討事項</a:t>
                      </a:r>
                    </a:p>
                  </a:txBody>
                  <a:tcPr marL="0" marR="0"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gridSpan="3">
                  <a:txBody>
                    <a:bodyPr/>
                    <a:lstStyle/>
                    <a:p>
                      <a:pPr algn="ctr" fontAlgn="ctr"/>
                      <a:r>
                        <a:rPr lang="ja-JP" altLang="en-US" sz="9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区分</a:t>
                      </a:r>
                    </a:p>
                  </a:txBody>
                  <a:tcPr marL="92354" marR="92354"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04719968"/>
                  </a:ext>
                </a:extLst>
              </a:tr>
              <a:tr h="505504">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業務</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システム</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制度</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業務</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システム</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tc>
                  <a:txBody>
                    <a:bodyPr/>
                    <a:lstStyle/>
                    <a:p>
                      <a:pPr algn="ctr" fontAlgn="ctr"/>
                      <a:r>
                        <a:rPr lang="ja-JP" altLang="en-US" sz="800" b="0" i="0" u="none" strike="noStrike">
                          <a:solidFill>
                            <a:schemeClr val="bg1"/>
                          </a:solidFill>
                          <a:effectLst/>
                          <a:latin typeface="UD デジタル 教科書体 NP-R" panose="02020400000000000000" pitchFamily="18" charset="-128"/>
                          <a:ea typeface="UD デジタル 教科書体 NP-R" panose="02020400000000000000" pitchFamily="18" charset="-128"/>
                        </a:rPr>
                        <a:t>制度</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678723290"/>
                  </a:ext>
                </a:extLst>
              </a:tr>
              <a:tr h="201440">
                <a:tc rowSpan="3">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申請書</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紙の添付書類のデジタル化の検討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研修</a:t>
                      </a:r>
                    </a:p>
                  </a:txBody>
                  <a:tcPr marL="46639" marR="46639"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No.24 e-</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ラーニングシステムの解像度の仕様の検討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73744847"/>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申請・手当におけるチェック基準の検討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研修管理業務のシステム化の検討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3370194"/>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休暇取得時の各種添付資料の電子化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No.26 e-</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ラーニングシステム及び総務事務システム研修機能統合の検討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0650975"/>
                  </a:ext>
                </a:extLst>
              </a:tr>
              <a:tr h="201440">
                <a:tc rowSpan="2">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各種証明書</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No.4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就労証明等の各種証明書発行業務の効率化検討</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法定調書</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No.27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報酬等の法定調書作成業務のシステム化検討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92919258"/>
                  </a:ext>
                </a:extLst>
              </a:tr>
              <a:tr h="236016">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ペーパレス化に向けた業務設計</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1"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a:p>
                  </a:txBody>
                  <a:tcPr marL="46639" marR="46639" marT="45267" marB="4526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No.28</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 法定調書作成における事務誤りの是正</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33914302"/>
                  </a:ext>
                </a:extLst>
              </a:tr>
              <a:tr h="201440">
                <a:tc rowSpan="8">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勤怠管理</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No.6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打刻管理の仕様の検討</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年末調整</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源泉徴収</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No.29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年末調整機能仕様の検討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8163553"/>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No.7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超勤管理の効率化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No.30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管理課の年末調整の管理範囲の検討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62752719"/>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No.8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制度対応のためのシステム化検討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紙の申請書・提出物のデジタル化の検討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74419159"/>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No.9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多様な働き方に対応したシステム仕様・ルールの検討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給与</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給与計算業務の効率化の検討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36611951"/>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No.10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勤怠状況の見える化の検討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予算要求資料作成業務の全体最適化の検討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40706811"/>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No.11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勤務時間、休暇取得状況、労務管理</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(36</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協定等</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等の状況の可視化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No.34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給与支払業務における適正性チェック作業の負担軽減</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15602093"/>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No.12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勤怠状況の可視化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11">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会計年度任用職員</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zh-TW" sz="900" b="0" i="0" u="none" strike="noStrike" dirty="0">
                          <a:effectLst/>
                          <a:latin typeface="UD デジタル 教科書体 NP-R" panose="02020400000000000000" pitchFamily="18" charset="-128"/>
                          <a:ea typeface="UD デジタル 教科書体 NP-R" panose="02020400000000000000" pitchFamily="18" charset="-128"/>
                        </a:rPr>
                        <a:t>No.35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各種集計（勤怠・出張旅費・定期交通費）</a:t>
                      </a:r>
                      <a:endParaRPr lang="zh-TW"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71796531"/>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No.13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有給消化率向上策の検討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zh-TW"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No.36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給与計算</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4913632"/>
                  </a:ext>
                </a:extLst>
              </a:tr>
              <a:tr h="201440">
                <a:tc rowSpan="4">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旅費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No.14</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 経済合理性確認の負担軽減</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No.37 </a:t>
                      </a:r>
                      <a:r>
                        <a:rPr lang="zh-TW" altLang="en-US" sz="900" b="0" i="0" u="none" strike="noStrike">
                          <a:effectLst/>
                          <a:latin typeface="UD デジタル 教科書体 NP-R" panose="02020400000000000000" pitchFamily="18" charset="-128"/>
                          <a:ea typeface="UD デジタル 教科書体 NP-R" panose="02020400000000000000" pitchFamily="18" charset="-128"/>
                        </a:rPr>
                        <a:t>給与明細交付</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07570527"/>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No.15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システム間連携作業の効率化</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No.38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在籍時の各種申請（社会保険</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振込口座 等）</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60098008"/>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No.16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出張時の勤怠入力の負担軽減</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No.39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就労先変更</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再雇用時の手続き</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99091451"/>
                  </a:ext>
                </a:extLst>
              </a:tr>
              <a:tr h="201440">
                <a:tc vMerge="1">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No.17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管外出張申請機能の機能配置</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No.40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会計年度任用職員の歳出科目のあり方検討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89600891"/>
                  </a:ext>
                </a:extLst>
              </a:tr>
              <a:tr h="201440">
                <a:tc rowSpan="3">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人事異動</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p>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承認・昇格</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p>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人事評価</a:t>
                      </a: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a:t>
                      </a:r>
                    </a:p>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職員情報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No.18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人事異動等における各種情報の照会</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採用申込書の記入項目更新</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20821056"/>
                  </a:ext>
                </a:extLst>
              </a:tr>
              <a:tr h="201440">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No.19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人事評価結果の内部連携</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柔軟なシステム構成</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12467156"/>
                  </a:ext>
                </a:extLst>
              </a:tr>
              <a:tr h="201440">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No.20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結婚手続き、休職、異動に伴う人事情報の管理</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所属兼務職員に関する予算処理の負担軽減</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89075672"/>
                  </a:ext>
                </a:extLst>
              </a:tr>
              <a:tr h="201440">
                <a:tc rowSpan="2">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タレマネ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No.21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新たなサーベイ実施の検討</a:t>
                      </a:r>
                    </a:p>
                  </a:txBody>
                  <a:tcPr marL="46800" marR="46639" marT="0"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No.44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会計年度職員に係る標準運用の策定</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24804986"/>
                  </a:ext>
                </a:extLst>
              </a:tr>
              <a:tr h="201440">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sz="900" b="0" i="0" u="none" strike="noStrike" dirty="0">
                          <a:effectLst/>
                          <a:latin typeface="UD デジタル 教科書体 NP-R" panose="02020400000000000000" pitchFamily="18" charset="-128"/>
                          <a:ea typeface="UD デジタル 教科書体 NP-R" panose="02020400000000000000" pitchFamily="18" charset="-128"/>
                        </a:rPr>
                        <a:t>No.22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組織管理の仕様改善の検討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No.45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会計年度職員の制度所管の検討</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71166862"/>
                  </a:ext>
                </a:extLst>
              </a:tr>
              <a:tr h="201440">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厚生管理</a:t>
                      </a:r>
                    </a:p>
                  </a:txBody>
                  <a:tcPr marL="46639" marR="46639" marT="45267" marB="45267"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effectLst/>
                          <a:latin typeface="UD デジタル 教科書体 NP-R" panose="02020400000000000000" pitchFamily="18" charset="-128"/>
                          <a:ea typeface="UD デジタル 教科書体 NP-R" panose="02020400000000000000" pitchFamily="18" charset="-128"/>
                        </a:rPr>
                        <a:t>No.23 </a:t>
                      </a:r>
                      <a:r>
                        <a:rPr lang="ja-JP" altLang="en-US" sz="900" b="0" i="0" u="none" strike="noStrike">
                          <a:effectLst/>
                          <a:latin typeface="UD デジタル 教科書体 NP-R" panose="02020400000000000000" pitchFamily="18" charset="-128"/>
                          <a:ea typeface="UD デジタル 教科書体 NP-R" panose="02020400000000000000" pitchFamily="18" charset="-128"/>
                        </a:rPr>
                        <a:t>紙の申請書・提出物のデジタル化の検討（ストレスチェック）</a:t>
                      </a: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900" b="0" i="0" u="none" strike="noStrike">
                          <a:effectLst/>
                          <a:latin typeface="UD デジタル 教科書体 NP-R" panose="02020400000000000000" pitchFamily="18" charset="-128"/>
                          <a:ea typeface="UD デジタル 教科書体 NP-R" panose="02020400000000000000" pitchFamily="18" charset="-128"/>
                        </a:rPr>
                        <a:t>●</a:t>
                      </a: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17822" marB="17822"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800"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900" b="0" i="0" u="none" strike="noStrike" dirty="0">
                        <a:effectLst/>
                        <a:latin typeface="UD デジタル 教科書体 NP-R" panose="02020400000000000000" pitchFamily="18" charset="-128"/>
                        <a:ea typeface="UD デジタル 教科書体 NP-R" panose="02020400000000000000" pitchFamily="18" charset="-128"/>
                      </a:endParaRPr>
                    </a:p>
                  </a:txBody>
                  <a:tcPr marL="46639" marR="4663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53155546"/>
                  </a:ext>
                </a:extLst>
              </a:tr>
            </a:tbl>
          </a:graphicData>
        </a:graphic>
      </p:graphicFrame>
    </p:spTree>
    <p:extLst>
      <p:ext uri="{BB962C8B-B14F-4D97-AF65-F5344CB8AC3E}">
        <p14:creationId xmlns:p14="http://schemas.microsoft.com/office/powerpoint/2010/main" val="294950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ja-JP" altLang="en-US">
                <a:latin typeface="UD デジタル 教科書体 NP-R" panose="02020400000000000000" pitchFamily="18" charset="-128"/>
                <a:ea typeface="UD デジタル 教科書体 NP-R" panose="02020400000000000000" pitchFamily="18" charset="-128"/>
              </a:rPr>
              <a:t>庶務事務</a:t>
            </a:r>
          </a:p>
        </p:txBody>
      </p:sp>
      <p:sp>
        <p:nvSpPr>
          <p:cNvPr id="4" name="正方形/長方形 3">
            <a:extLst>
              <a:ext uri="{FF2B5EF4-FFF2-40B4-BE49-F238E27FC236}">
                <a16:creationId xmlns:a16="http://schemas.microsoft.com/office/drawing/2014/main" id="{FFDD7DAB-BB54-B02D-42C2-F46F01DE3DBD}"/>
              </a:ext>
            </a:extLst>
          </p:cNvPr>
          <p:cNvSpPr/>
          <p:nvPr/>
        </p:nvSpPr>
        <p:spPr bwMode="gray">
          <a:xfrm>
            <a:off x="479425"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大分類</a:t>
            </a:r>
          </a:p>
        </p:txBody>
      </p:sp>
      <p:sp>
        <p:nvSpPr>
          <p:cNvPr id="5" name="正方形/長方形 4">
            <a:extLst>
              <a:ext uri="{FF2B5EF4-FFF2-40B4-BE49-F238E27FC236}">
                <a16:creationId xmlns:a16="http://schemas.microsoft.com/office/drawing/2014/main" id="{7454FF86-6136-BC43-82AC-504611244BD9}"/>
              </a:ext>
            </a:extLst>
          </p:cNvPr>
          <p:cNvSpPr/>
          <p:nvPr/>
        </p:nvSpPr>
        <p:spPr bwMode="gray">
          <a:xfrm>
            <a:off x="2144724"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中分類</a:t>
            </a:r>
          </a:p>
        </p:txBody>
      </p:sp>
      <p:sp>
        <p:nvSpPr>
          <p:cNvPr id="7" name="正方形/長方形 6">
            <a:extLst>
              <a:ext uri="{FF2B5EF4-FFF2-40B4-BE49-F238E27FC236}">
                <a16:creationId xmlns:a16="http://schemas.microsoft.com/office/drawing/2014/main" id="{4D4B3CD5-40A2-68CB-FB9F-23FBECDE63CC}"/>
              </a:ext>
            </a:extLst>
          </p:cNvPr>
          <p:cNvSpPr/>
          <p:nvPr/>
        </p:nvSpPr>
        <p:spPr bwMode="gray">
          <a:xfrm>
            <a:off x="479425" y="3783819"/>
            <a:ext cx="1638128" cy="730248"/>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8" name="正方形/長方形 7">
            <a:extLst>
              <a:ext uri="{FF2B5EF4-FFF2-40B4-BE49-F238E27FC236}">
                <a16:creationId xmlns:a16="http://schemas.microsoft.com/office/drawing/2014/main" id="{96E29E2E-14E6-60DA-1EB6-6D0B3C8D1AE7}"/>
              </a:ext>
            </a:extLst>
          </p:cNvPr>
          <p:cNvSpPr/>
          <p:nvPr/>
        </p:nvSpPr>
        <p:spPr bwMode="gray">
          <a:xfrm>
            <a:off x="479425" y="4541483"/>
            <a:ext cx="1638128" cy="129849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9" name="正方形/長方形 8">
            <a:extLst>
              <a:ext uri="{FF2B5EF4-FFF2-40B4-BE49-F238E27FC236}">
                <a16:creationId xmlns:a16="http://schemas.microsoft.com/office/drawing/2014/main" id="{3DD06043-7ED9-36BC-A063-D6BED0E8E66B}"/>
              </a:ext>
            </a:extLst>
          </p:cNvPr>
          <p:cNvSpPr/>
          <p:nvPr/>
        </p:nvSpPr>
        <p:spPr bwMode="gray">
          <a:xfrm>
            <a:off x="479425" y="5867395"/>
            <a:ext cx="1638128" cy="54083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6" name="正方形/長方形 15">
            <a:extLst>
              <a:ext uri="{FF2B5EF4-FFF2-40B4-BE49-F238E27FC236}">
                <a16:creationId xmlns:a16="http://schemas.microsoft.com/office/drawing/2014/main" id="{E74A5B5E-01D2-C743-7BDF-CD40549CDE43}"/>
              </a:ext>
            </a:extLst>
          </p:cNvPr>
          <p:cNvSpPr/>
          <p:nvPr/>
        </p:nvSpPr>
        <p:spPr bwMode="gray">
          <a:xfrm>
            <a:off x="2144725" y="3783819"/>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7" name="正方形/長方形 16">
            <a:extLst>
              <a:ext uri="{FF2B5EF4-FFF2-40B4-BE49-F238E27FC236}">
                <a16:creationId xmlns:a16="http://schemas.microsoft.com/office/drawing/2014/main" id="{E60B36CC-9790-310E-5AE8-4D5D4FCA1441}"/>
              </a:ext>
            </a:extLst>
          </p:cNvPr>
          <p:cNvSpPr/>
          <p:nvPr/>
        </p:nvSpPr>
        <p:spPr bwMode="gray">
          <a:xfrm>
            <a:off x="2144725" y="3973235"/>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18" name="正方形/長方形 17">
            <a:extLst>
              <a:ext uri="{FF2B5EF4-FFF2-40B4-BE49-F238E27FC236}">
                <a16:creationId xmlns:a16="http://schemas.microsoft.com/office/drawing/2014/main" id="{592ADCDD-CCFA-0926-9E92-6ADB4D4F8E9B}"/>
              </a:ext>
            </a:extLst>
          </p:cNvPr>
          <p:cNvSpPr/>
          <p:nvPr/>
        </p:nvSpPr>
        <p:spPr bwMode="gray">
          <a:xfrm>
            <a:off x="2144725" y="4162651"/>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19" name="正方形/長方形 18">
            <a:extLst>
              <a:ext uri="{FF2B5EF4-FFF2-40B4-BE49-F238E27FC236}">
                <a16:creationId xmlns:a16="http://schemas.microsoft.com/office/drawing/2014/main" id="{44DF4125-F88D-CDB0-E8BA-73DB17A2CF68}"/>
              </a:ext>
            </a:extLst>
          </p:cNvPr>
          <p:cNvSpPr/>
          <p:nvPr/>
        </p:nvSpPr>
        <p:spPr bwMode="gray">
          <a:xfrm>
            <a:off x="2144725" y="4352067"/>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20" name="正方形/長方形 19">
            <a:extLst>
              <a:ext uri="{FF2B5EF4-FFF2-40B4-BE49-F238E27FC236}">
                <a16:creationId xmlns:a16="http://schemas.microsoft.com/office/drawing/2014/main" id="{434614C2-CBA9-B5DD-7744-9EA6B7750638}"/>
              </a:ext>
            </a:extLst>
          </p:cNvPr>
          <p:cNvSpPr/>
          <p:nvPr/>
        </p:nvSpPr>
        <p:spPr bwMode="gray">
          <a:xfrm>
            <a:off x="2144725" y="454148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21" name="正方形/長方形 20">
            <a:extLst>
              <a:ext uri="{FF2B5EF4-FFF2-40B4-BE49-F238E27FC236}">
                <a16:creationId xmlns:a16="http://schemas.microsoft.com/office/drawing/2014/main" id="{F5F8CC88-E4F0-126D-B16E-9858B4EC967C}"/>
              </a:ext>
            </a:extLst>
          </p:cNvPr>
          <p:cNvSpPr/>
          <p:nvPr/>
        </p:nvSpPr>
        <p:spPr bwMode="gray">
          <a:xfrm>
            <a:off x="2144725" y="473089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22" name="正方形/長方形 21">
            <a:extLst>
              <a:ext uri="{FF2B5EF4-FFF2-40B4-BE49-F238E27FC236}">
                <a16:creationId xmlns:a16="http://schemas.microsoft.com/office/drawing/2014/main" id="{42C75F9D-DA64-FE3A-7FE4-D1E32354718C}"/>
              </a:ext>
            </a:extLst>
          </p:cNvPr>
          <p:cNvSpPr/>
          <p:nvPr/>
        </p:nvSpPr>
        <p:spPr bwMode="gray">
          <a:xfrm>
            <a:off x="2144725" y="492031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23" name="正方形/長方形 22">
            <a:extLst>
              <a:ext uri="{FF2B5EF4-FFF2-40B4-BE49-F238E27FC236}">
                <a16:creationId xmlns:a16="http://schemas.microsoft.com/office/drawing/2014/main" id="{E2DC9426-1C7F-F13A-EDDE-61DE4C7F461D}"/>
              </a:ext>
            </a:extLst>
          </p:cNvPr>
          <p:cNvSpPr/>
          <p:nvPr/>
        </p:nvSpPr>
        <p:spPr bwMode="gray">
          <a:xfrm>
            <a:off x="2144725" y="510973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24" name="正方形/長方形 23">
            <a:extLst>
              <a:ext uri="{FF2B5EF4-FFF2-40B4-BE49-F238E27FC236}">
                <a16:creationId xmlns:a16="http://schemas.microsoft.com/office/drawing/2014/main" id="{7FB3F102-8BEA-E510-4CB6-66FF7694F002}"/>
              </a:ext>
            </a:extLst>
          </p:cNvPr>
          <p:cNvSpPr/>
          <p:nvPr/>
        </p:nvSpPr>
        <p:spPr bwMode="gray">
          <a:xfrm>
            <a:off x="2144725" y="529914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5" name="正方形/長方形 24">
            <a:extLst>
              <a:ext uri="{FF2B5EF4-FFF2-40B4-BE49-F238E27FC236}">
                <a16:creationId xmlns:a16="http://schemas.microsoft.com/office/drawing/2014/main" id="{CF8FF8E4-773C-E097-7B7F-2FDF783E6BFC}"/>
              </a:ext>
            </a:extLst>
          </p:cNvPr>
          <p:cNvSpPr/>
          <p:nvPr/>
        </p:nvSpPr>
        <p:spPr bwMode="gray">
          <a:xfrm>
            <a:off x="2144725" y="548856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26" name="正方形/長方形 25">
            <a:extLst>
              <a:ext uri="{FF2B5EF4-FFF2-40B4-BE49-F238E27FC236}">
                <a16:creationId xmlns:a16="http://schemas.microsoft.com/office/drawing/2014/main" id="{FDEE3C9E-8926-6ADF-5CA2-76D1C5B2E7FF}"/>
              </a:ext>
            </a:extLst>
          </p:cNvPr>
          <p:cNvSpPr/>
          <p:nvPr/>
        </p:nvSpPr>
        <p:spPr bwMode="gray">
          <a:xfrm>
            <a:off x="2144725" y="567797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27" name="正方形/長方形 26">
            <a:extLst>
              <a:ext uri="{FF2B5EF4-FFF2-40B4-BE49-F238E27FC236}">
                <a16:creationId xmlns:a16="http://schemas.microsoft.com/office/drawing/2014/main" id="{157AB99B-EFED-C66A-3331-61AD7D562715}"/>
              </a:ext>
            </a:extLst>
          </p:cNvPr>
          <p:cNvSpPr/>
          <p:nvPr/>
        </p:nvSpPr>
        <p:spPr bwMode="gray">
          <a:xfrm>
            <a:off x="2144725" y="586739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法定調書</a:t>
            </a:r>
          </a:p>
        </p:txBody>
      </p:sp>
      <p:sp>
        <p:nvSpPr>
          <p:cNvPr id="28" name="正方形/長方形 27">
            <a:extLst>
              <a:ext uri="{FF2B5EF4-FFF2-40B4-BE49-F238E27FC236}">
                <a16:creationId xmlns:a16="http://schemas.microsoft.com/office/drawing/2014/main" id="{8331D67F-AF19-94C6-A416-6C94097D4468}"/>
              </a:ext>
            </a:extLst>
          </p:cNvPr>
          <p:cNvSpPr/>
          <p:nvPr/>
        </p:nvSpPr>
        <p:spPr bwMode="gray">
          <a:xfrm>
            <a:off x="2144725" y="605681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050" b="1" dirty="0">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9" name="正方形/長方形 28">
            <a:extLst>
              <a:ext uri="{FF2B5EF4-FFF2-40B4-BE49-F238E27FC236}">
                <a16:creationId xmlns:a16="http://schemas.microsoft.com/office/drawing/2014/main" id="{8862BCEC-AED0-2738-F9FE-B81551F45D4A}"/>
              </a:ext>
            </a:extLst>
          </p:cNvPr>
          <p:cNvSpPr/>
          <p:nvPr/>
        </p:nvSpPr>
        <p:spPr bwMode="gray">
          <a:xfrm>
            <a:off x="2144725" y="624622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30" name="正方形/長方形 29">
            <a:extLst>
              <a:ext uri="{FF2B5EF4-FFF2-40B4-BE49-F238E27FC236}">
                <a16:creationId xmlns:a16="http://schemas.microsoft.com/office/drawing/2014/main" id="{6DE19262-C690-64EF-16E2-390CC2EA0AA3}"/>
              </a:ext>
            </a:extLst>
          </p:cNvPr>
          <p:cNvSpPr/>
          <p:nvPr/>
        </p:nvSpPr>
        <p:spPr bwMode="gray">
          <a:xfrm>
            <a:off x="2144725" y="6435650"/>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1" name="正方形/長方形 30">
            <a:extLst>
              <a:ext uri="{FF2B5EF4-FFF2-40B4-BE49-F238E27FC236}">
                <a16:creationId xmlns:a16="http://schemas.microsoft.com/office/drawing/2014/main" id="{7B0BE8B5-B9AC-702C-7FFA-C16205164B62}"/>
              </a:ext>
            </a:extLst>
          </p:cNvPr>
          <p:cNvSpPr/>
          <p:nvPr/>
        </p:nvSpPr>
        <p:spPr bwMode="gray">
          <a:xfrm>
            <a:off x="479425" y="6435650"/>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427413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13</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申請時の添付書類に関する対応の方向性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記入項目の妥当性と紙の添付書類を要する点に課題があり、添付書類や記入項目の簡略化や添付書類のペーパーレス化・廃止を目指す</a:t>
            </a:r>
            <a:endParaRPr kumimoji="1" lang="ja-JP" altLang="en-US"/>
          </a:p>
        </p:txBody>
      </p:sp>
      <p:sp>
        <p:nvSpPr>
          <p:cNvPr id="26" name="正方形/長方形 25">
            <a:extLst>
              <a:ext uri="{FF2B5EF4-FFF2-40B4-BE49-F238E27FC236}">
                <a16:creationId xmlns:a16="http://schemas.microsoft.com/office/drawing/2014/main" id="{20D30894-5369-3D79-4585-DD1A728B6D11}"/>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0" name="正方形/長方形 9">
            <a:extLst>
              <a:ext uri="{FF2B5EF4-FFF2-40B4-BE49-F238E27FC236}">
                <a16:creationId xmlns:a16="http://schemas.microsoft.com/office/drawing/2014/main" id="{2E1AAEA3-4717-78EE-F796-9B95AD9B1966}"/>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C347FA11-9014-F35D-73FE-BC619BC6FFDD}"/>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479424" y="1885100"/>
            <a:ext cx="1692000"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No.1</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紙の添付書類の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デジタル化の検討</a:t>
            </a:r>
          </a:p>
        </p:txBody>
      </p:sp>
      <p:sp>
        <p:nvSpPr>
          <p:cNvPr id="25" name="正方形/長方形 24">
            <a:extLst>
              <a:ext uri="{FF2B5EF4-FFF2-40B4-BE49-F238E27FC236}">
                <a16:creationId xmlns:a16="http://schemas.microsoft.com/office/drawing/2014/main" id="{03AB38A7-5BB5-A8AA-0E57-8A6243D16301}"/>
              </a:ext>
            </a:extLst>
          </p:cNvPr>
          <p:cNvSpPr/>
          <p:nvPr/>
        </p:nvSpPr>
        <p:spPr bwMode="gray">
          <a:xfrm>
            <a:off x="2224541" y="1885100"/>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申請・届出等の電子化は一定進んでいるものの、添付書類が必要な場合は原則紙での提出となっており、手間がかかっている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5BEA6E59-36E6-E358-F550-60DA6966AA9C}"/>
              </a:ext>
            </a:extLst>
          </p:cNvPr>
          <p:cNvSpPr/>
          <p:nvPr/>
        </p:nvSpPr>
        <p:spPr bwMode="gray">
          <a:xfrm>
            <a:off x="5854220" y="3421090"/>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職員情報の利活用による申請時の証拠帳票添付の省略や、申請時の記入項目の簡略化を目指す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A8BEC7A6-9375-8EE8-92E3-501805202D08}"/>
              </a:ext>
            </a:extLst>
          </p:cNvPr>
          <p:cNvSpPr/>
          <p:nvPr/>
        </p:nvSpPr>
        <p:spPr bwMode="gray">
          <a:xfrm>
            <a:off x="479424" y="3421090"/>
            <a:ext cx="1692000"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No.2</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申請・手当における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チェック基準の検討</a:t>
            </a:r>
          </a:p>
        </p:txBody>
      </p:sp>
      <p:sp>
        <p:nvSpPr>
          <p:cNvPr id="43" name="正方形/長方形 42">
            <a:extLst>
              <a:ext uri="{FF2B5EF4-FFF2-40B4-BE49-F238E27FC236}">
                <a16:creationId xmlns:a16="http://schemas.microsoft.com/office/drawing/2014/main" id="{35380E64-34AF-6F33-A296-3F7BCEE153B9}"/>
              </a:ext>
            </a:extLst>
          </p:cNvPr>
          <p:cNvSpPr/>
          <p:nvPr/>
        </p:nvSpPr>
        <p:spPr bwMode="gray">
          <a:xfrm>
            <a:off x="2224541" y="3421090"/>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現在は、性悪説（全てを禁止しチェックする）と性善説によるルールが共存しており、確認事項・必要書類に対する納得性が低い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2" name="正方形/長方形 91">
            <a:extLst>
              <a:ext uri="{FF2B5EF4-FFF2-40B4-BE49-F238E27FC236}">
                <a16:creationId xmlns:a16="http://schemas.microsoft.com/office/drawing/2014/main" id="{DE9641E0-E513-EC85-C3BA-82EE63006E3C}"/>
              </a:ext>
            </a:extLst>
          </p:cNvPr>
          <p:cNvSpPr/>
          <p:nvPr/>
        </p:nvSpPr>
        <p:spPr bwMode="gray">
          <a:xfrm>
            <a:off x="479424" y="4957079"/>
            <a:ext cx="1692000"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No.3</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休暇取得時の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各種添付資料の電子化</a:t>
            </a:r>
          </a:p>
        </p:txBody>
      </p:sp>
      <p:sp>
        <p:nvSpPr>
          <p:cNvPr id="93" name="正方形/長方形 92">
            <a:extLst>
              <a:ext uri="{FF2B5EF4-FFF2-40B4-BE49-F238E27FC236}">
                <a16:creationId xmlns:a16="http://schemas.microsoft.com/office/drawing/2014/main" id="{942F8852-E6EC-0FDD-2A55-7D13B79CC7BC}"/>
              </a:ext>
            </a:extLst>
          </p:cNvPr>
          <p:cNvSpPr/>
          <p:nvPr/>
        </p:nvSpPr>
        <p:spPr bwMode="gray">
          <a:xfrm>
            <a:off x="2224541" y="4957079"/>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総務事務システム上の申請に加え、紙の添付資料提出が必要となっており、</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PDF</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化などを検討する余地がある</a:t>
            </a: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854220" y="1885100"/>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6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添付書類提出をデジタル化可能な項目について、順次デジタル化を目指す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85725" defTabSz="990564" fontAlgn="auto">
              <a:spcBef>
                <a:spcPts val="6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次頁にあるとおり、書類提出廃止が可能な申請は制度を変更し、継続して書類提出が必要な申請は提出</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承認方法の効率化、電子化を検討</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1D41E141-7292-BF8C-B982-7DC4CC959AA9}"/>
              </a:ext>
            </a:extLst>
          </p:cNvPr>
          <p:cNvSpPr/>
          <p:nvPr/>
        </p:nvSpPr>
        <p:spPr bwMode="gray">
          <a:xfrm>
            <a:off x="5854220" y="4957079"/>
            <a:ext cx="3433888"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6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添付書類提出をデジタル化可能な項目について、順次デジタル化を目指す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85725" defTabSz="990564" fontAlgn="auto">
              <a:spcBef>
                <a:spcPts val="6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次頁にあるとおり、書類提出廃止が可能な申請は制度を変更し、継続して書類提出が必要な申請は提出</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承認方法の効率化、電子化を検討</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96" name="直線コネクタ 95">
            <a:extLst>
              <a:ext uri="{FF2B5EF4-FFF2-40B4-BE49-F238E27FC236}">
                <a16:creationId xmlns:a16="http://schemas.microsoft.com/office/drawing/2014/main" id="{E81733FA-49FA-DF94-580F-FAAFF3E0B2EE}"/>
              </a:ext>
            </a:extLst>
          </p:cNvPr>
          <p:cNvCxnSpPr>
            <a:cxnSpLocks/>
            <a:stCxn id="43" idx="3"/>
            <a:endCxn id="44" idx="1"/>
          </p:cNvCxnSpPr>
          <p:nvPr/>
        </p:nvCxnSpPr>
        <p:spPr bwMode="gray">
          <a:xfrm>
            <a:off x="5658429" y="4128290"/>
            <a:ext cx="195791"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ED5FBB7-9AF2-92FC-5D1B-27542C644DA9}"/>
              </a:ext>
            </a:extLst>
          </p:cNvPr>
          <p:cNvCxnSpPr>
            <a:cxnSpLocks/>
            <a:stCxn id="25" idx="3"/>
            <a:endCxn id="31" idx="1"/>
          </p:cNvCxnSpPr>
          <p:nvPr/>
        </p:nvCxnSpPr>
        <p:spPr bwMode="gray">
          <a:xfrm>
            <a:off x="5658429" y="2592300"/>
            <a:ext cx="195791"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4809479D-8E2A-02D8-3EED-E6DDD79B9440}"/>
              </a:ext>
            </a:extLst>
          </p:cNvPr>
          <p:cNvCxnSpPr>
            <a:cxnSpLocks/>
            <a:stCxn id="93" idx="3"/>
            <a:endCxn id="55" idx="1"/>
          </p:cNvCxnSpPr>
          <p:nvPr/>
        </p:nvCxnSpPr>
        <p:spPr bwMode="gray">
          <a:xfrm>
            <a:off x="5658429" y="5664279"/>
            <a:ext cx="195791"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547822B6-A93E-92C4-69F2-85842720E95C}"/>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4" name="正方形/長方形 3">
            <a:extLst>
              <a:ext uri="{FF2B5EF4-FFF2-40B4-BE49-F238E27FC236}">
                <a16:creationId xmlns:a16="http://schemas.microsoft.com/office/drawing/2014/main" id="{573ADFA2-670F-48D7-05D0-A7F9182FAC26}"/>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a:t>
            </a:r>
          </a:p>
        </p:txBody>
      </p:sp>
      <p:grpSp>
        <p:nvGrpSpPr>
          <p:cNvPr id="80" name="グループ化 79">
            <a:extLst>
              <a:ext uri="{FF2B5EF4-FFF2-40B4-BE49-F238E27FC236}">
                <a16:creationId xmlns:a16="http://schemas.microsoft.com/office/drawing/2014/main" id="{69836D2C-5406-5CA1-C2E8-43C828568CD5}"/>
              </a:ext>
            </a:extLst>
          </p:cNvPr>
          <p:cNvGrpSpPr/>
          <p:nvPr/>
        </p:nvGrpSpPr>
        <p:grpSpPr>
          <a:xfrm>
            <a:off x="9341224" y="1484314"/>
            <a:ext cx="2369576" cy="4887165"/>
            <a:chOff x="9341224" y="1484314"/>
            <a:chExt cx="2369576" cy="4887165"/>
          </a:xfrm>
        </p:grpSpPr>
        <p:sp>
          <p:nvSpPr>
            <p:cNvPr id="9" name="正方形/長方形 8">
              <a:extLst>
                <a:ext uri="{FF2B5EF4-FFF2-40B4-BE49-F238E27FC236}">
                  <a16:creationId xmlns:a16="http://schemas.microsoft.com/office/drawing/2014/main" id="{89B43F38-38B5-0561-A90D-7BD611B33722}"/>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9" name="正方形/長方形 18">
              <a:extLst>
                <a:ext uri="{FF2B5EF4-FFF2-40B4-BE49-F238E27FC236}">
                  <a16:creationId xmlns:a16="http://schemas.microsoft.com/office/drawing/2014/main" id="{3B1CB120-E94F-4709-18D2-996AC0AB092D}"/>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0" name="正方形/長方形 19">
              <a:extLst>
                <a:ext uri="{FF2B5EF4-FFF2-40B4-BE49-F238E27FC236}">
                  <a16:creationId xmlns:a16="http://schemas.microsoft.com/office/drawing/2014/main" id="{0FF98BC0-2807-579D-1E92-468E4D72CC9A}"/>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2" name="正方形/長方形 21">
              <a:extLst>
                <a:ext uri="{FF2B5EF4-FFF2-40B4-BE49-F238E27FC236}">
                  <a16:creationId xmlns:a16="http://schemas.microsoft.com/office/drawing/2014/main" id="{D2295010-BF21-14A1-25F7-6B1F9B8918A3}"/>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3" name="正方形/長方形 22">
              <a:extLst>
                <a:ext uri="{FF2B5EF4-FFF2-40B4-BE49-F238E27FC236}">
                  <a16:creationId xmlns:a16="http://schemas.microsoft.com/office/drawing/2014/main" id="{3D37B900-8964-53DE-1695-2E23A944FA90}"/>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4" name="正方形/長方形 23">
              <a:extLst>
                <a:ext uri="{FF2B5EF4-FFF2-40B4-BE49-F238E27FC236}">
                  <a16:creationId xmlns:a16="http://schemas.microsoft.com/office/drawing/2014/main" id="{0F868F97-EF8A-6129-80F3-ECD11822FD4E}"/>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sp>
          <p:nvSpPr>
            <p:cNvPr id="41" name="正方形/長方形 40">
              <a:extLst>
                <a:ext uri="{FF2B5EF4-FFF2-40B4-BE49-F238E27FC236}">
                  <a16:creationId xmlns:a16="http://schemas.microsoft.com/office/drawing/2014/main" id="{7F0314A3-EC83-18E7-8493-2E0CACCDD3CA}"/>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93743EDF-AFB3-3575-1764-2FC48F97C4B1}"/>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6F666C4C-6D3E-24AE-CEAB-8FE3F326C07C}"/>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7" name="正方形/長方形 66">
              <a:extLst>
                <a:ext uri="{FF2B5EF4-FFF2-40B4-BE49-F238E27FC236}">
                  <a16:creationId xmlns:a16="http://schemas.microsoft.com/office/drawing/2014/main" id="{10EF9DF0-A19E-CF13-C29F-9543DAFFCC2C}"/>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8" name="正方形/長方形 67">
              <a:extLst>
                <a:ext uri="{FF2B5EF4-FFF2-40B4-BE49-F238E27FC236}">
                  <a16:creationId xmlns:a16="http://schemas.microsoft.com/office/drawing/2014/main" id="{A73F3E8F-71E9-B439-32C7-AF023D8D01AE}"/>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0" name="正方形/長方形 69">
              <a:extLst>
                <a:ext uri="{FF2B5EF4-FFF2-40B4-BE49-F238E27FC236}">
                  <a16:creationId xmlns:a16="http://schemas.microsoft.com/office/drawing/2014/main" id="{F5DF82DF-0AFD-6DD1-531D-420C57DE1BB3}"/>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1" name="正方形/長方形 70">
              <a:extLst>
                <a:ext uri="{FF2B5EF4-FFF2-40B4-BE49-F238E27FC236}">
                  <a16:creationId xmlns:a16="http://schemas.microsoft.com/office/drawing/2014/main" id="{C0641C10-DB2E-A513-3341-8A70EF85F492}"/>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2" name="正方形/長方形 71">
              <a:extLst>
                <a:ext uri="{FF2B5EF4-FFF2-40B4-BE49-F238E27FC236}">
                  <a16:creationId xmlns:a16="http://schemas.microsoft.com/office/drawing/2014/main" id="{47DBA3F8-B0FA-763D-0705-AC7FE643115C}"/>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6174C2E9-3CFA-0812-EFDE-0EDD68C964F8}"/>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正方形/長方形 73">
              <a:extLst>
                <a:ext uri="{FF2B5EF4-FFF2-40B4-BE49-F238E27FC236}">
                  <a16:creationId xmlns:a16="http://schemas.microsoft.com/office/drawing/2014/main" id="{3DBDF1FB-B9BA-FC99-8730-75567F9DD7D2}"/>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5" name="正方形/長方形 74">
              <a:extLst>
                <a:ext uri="{FF2B5EF4-FFF2-40B4-BE49-F238E27FC236}">
                  <a16:creationId xmlns:a16="http://schemas.microsoft.com/office/drawing/2014/main" id="{2B0EC2EB-8761-979E-A39D-B7666A799155}"/>
                </a:ext>
              </a:extLst>
            </p:cNvPr>
            <p:cNvSpPr/>
            <p:nvPr/>
          </p:nvSpPr>
          <p:spPr bwMode="gray">
            <a:xfrm>
              <a:off x="9341224"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6" name="正方形/長方形 75">
              <a:extLst>
                <a:ext uri="{FF2B5EF4-FFF2-40B4-BE49-F238E27FC236}">
                  <a16:creationId xmlns:a16="http://schemas.microsoft.com/office/drawing/2014/main" id="{66A5A714-BB48-2515-1135-2EFB7CAD84D2}"/>
                </a:ext>
              </a:extLst>
            </p:cNvPr>
            <p:cNvSpPr/>
            <p:nvPr/>
          </p:nvSpPr>
          <p:spPr bwMode="gray">
            <a:xfrm>
              <a:off x="9815139"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7" name="正方形/長方形 76">
              <a:extLst>
                <a:ext uri="{FF2B5EF4-FFF2-40B4-BE49-F238E27FC236}">
                  <a16:creationId xmlns:a16="http://schemas.microsoft.com/office/drawing/2014/main" id="{27DCE28C-61DB-60C4-DF46-6FD54849AE45}"/>
                </a:ext>
              </a:extLst>
            </p:cNvPr>
            <p:cNvSpPr/>
            <p:nvPr/>
          </p:nvSpPr>
          <p:spPr bwMode="gray">
            <a:xfrm>
              <a:off x="10289053"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8" name="正方形/長方形 77">
              <a:extLst>
                <a:ext uri="{FF2B5EF4-FFF2-40B4-BE49-F238E27FC236}">
                  <a16:creationId xmlns:a16="http://schemas.microsoft.com/office/drawing/2014/main" id="{EAB0DECA-70C5-D92A-571C-091AE24F6505}"/>
                </a:ext>
              </a:extLst>
            </p:cNvPr>
            <p:cNvSpPr/>
            <p:nvPr/>
          </p:nvSpPr>
          <p:spPr bwMode="gray">
            <a:xfrm>
              <a:off x="10762966"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9" name="正方形/長方形 78">
              <a:extLst>
                <a:ext uri="{FF2B5EF4-FFF2-40B4-BE49-F238E27FC236}">
                  <a16:creationId xmlns:a16="http://schemas.microsoft.com/office/drawing/2014/main" id="{8870C117-7C82-1B21-7972-FC1F6637E06A}"/>
                </a:ext>
              </a:extLst>
            </p:cNvPr>
            <p:cNvSpPr/>
            <p:nvPr/>
          </p:nvSpPr>
          <p:spPr bwMode="gray">
            <a:xfrm>
              <a:off x="11236882"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9078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E56C22-CD92-4A50-AAD1-E2171E0619BD}" type="slidenum">
              <a:rPr kumimoji="0" lang="ja-JP" altLang="en-US" sz="900" b="0" i="0" u="none" strike="noStrike" kern="1200" cap="none" spc="0" normalizeH="0" baseline="0" noProof="0" smtClean="0">
                <a:ln>
                  <a:noFill/>
                </a:ln>
                <a:solidFill>
                  <a:prstClr val="black"/>
                </a:solidFill>
                <a:effectLst/>
                <a:uLnTx/>
                <a:uFillTx/>
                <a:latin typeface="Calibri"/>
                <a:ea typeface="Yu Gothic UI"/>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ja-JP" altLang="en-US" sz="900" b="0" i="0" u="none" strike="noStrike" kern="1200" cap="none" spc="0" normalizeH="0" baseline="0" noProof="0">
              <a:ln>
                <a:noFill/>
              </a:ln>
              <a:solidFill>
                <a:prstClr val="black"/>
              </a:solidFill>
              <a:effectLst/>
              <a:uLnTx/>
              <a:uFillTx/>
              <a:latin typeface="Calibri"/>
              <a:ea typeface="Yu Gothic UI"/>
              <a:cs typeface="+mn-cs"/>
            </a:endParaRPr>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添付書類が必要な申請と対応方針</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graphicFrame>
        <p:nvGraphicFramePr>
          <p:cNvPr id="5" name="表 4">
            <a:extLst>
              <a:ext uri="{FF2B5EF4-FFF2-40B4-BE49-F238E27FC236}">
                <a16:creationId xmlns:a16="http://schemas.microsoft.com/office/drawing/2014/main" id="{62A3B993-0D36-CC72-5D40-BAD23B256A95}"/>
              </a:ext>
            </a:extLst>
          </p:cNvPr>
          <p:cNvGraphicFramePr>
            <a:graphicFrameLocks noGrp="1"/>
          </p:cNvGraphicFramePr>
          <p:nvPr/>
        </p:nvGraphicFramePr>
        <p:xfrm>
          <a:off x="478797" y="1467417"/>
          <a:ext cx="11251455" cy="5170761"/>
        </p:xfrm>
        <a:graphic>
          <a:graphicData uri="http://schemas.openxmlformats.org/drawingml/2006/table">
            <a:tbl>
              <a:tblPr/>
              <a:tblGrid>
                <a:gridCol w="286774">
                  <a:extLst>
                    <a:ext uri="{9D8B030D-6E8A-4147-A177-3AD203B41FA5}">
                      <a16:colId xmlns:a16="http://schemas.microsoft.com/office/drawing/2014/main" val="2317239243"/>
                    </a:ext>
                  </a:extLst>
                </a:gridCol>
                <a:gridCol w="2196000">
                  <a:extLst>
                    <a:ext uri="{9D8B030D-6E8A-4147-A177-3AD203B41FA5}">
                      <a16:colId xmlns:a16="http://schemas.microsoft.com/office/drawing/2014/main" val="2197411982"/>
                    </a:ext>
                  </a:extLst>
                </a:gridCol>
                <a:gridCol w="3584681">
                  <a:extLst>
                    <a:ext uri="{9D8B030D-6E8A-4147-A177-3AD203B41FA5}">
                      <a16:colId xmlns:a16="http://schemas.microsoft.com/office/drawing/2014/main" val="970075602"/>
                    </a:ext>
                  </a:extLst>
                </a:gridCol>
                <a:gridCol w="2592000">
                  <a:extLst>
                    <a:ext uri="{9D8B030D-6E8A-4147-A177-3AD203B41FA5}">
                      <a16:colId xmlns:a16="http://schemas.microsoft.com/office/drawing/2014/main" val="1272511474"/>
                    </a:ext>
                  </a:extLst>
                </a:gridCol>
                <a:gridCol w="2592000">
                  <a:extLst>
                    <a:ext uri="{9D8B030D-6E8A-4147-A177-3AD203B41FA5}">
                      <a16:colId xmlns:a16="http://schemas.microsoft.com/office/drawing/2014/main" val="4252333992"/>
                    </a:ext>
                  </a:extLst>
                </a:gridCol>
              </a:tblGrid>
              <a:tr h="169828">
                <a:tc>
                  <a:txBody>
                    <a:bodyPr/>
                    <a:lstStyle/>
                    <a:p>
                      <a:pPr marL="0" algn="ctr" defTabSz="990564" rtl="0" eaLnBrk="1" fontAlgn="ctr" latinLnBrk="0" hangingPunct="1"/>
                      <a:r>
                        <a:rPr kumimoji="1" lang="en-US" altLang="ja-JP" sz="1100" b="0" i="0" u="none" strike="noStrike" kern="1200" dirty="0">
                          <a:solidFill>
                            <a:srgbClr val="FFFFFF"/>
                          </a:solidFill>
                          <a:effectLst/>
                          <a:latin typeface="UD デジタル 教科書体 NP-R"/>
                          <a:ea typeface="UD デジタル 教科書体 NP-R"/>
                          <a:cs typeface="+mn-cs"/>
                        </a:rPr>
                        <a:t>#</a:t>
                      </a:r>
                      <a:r>
                        <a:rPr kumimoji="1" lang="ja-JP" altLang="en-US" sz="1100" b="0" i="0" u="none" strike="noStrike" kern="1200">
                          <a:solidFill>
                            <a:srgbClr val="FFFFFF"/>
                          </a:solidFill>
                          <a:effectLst/>
                          <a:latin typeface="UD デジタル 教科書体 NP-R"/>
                          <a:ea typeface="UD デジタル 教科書体 NP-R"/>
                          <a:cs typeface="+mn-cs"/>
                        </a:rPr>
                        <a:t>　</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tc>
                  <a:txBody>
                    <a:bodyPr/>
                    <a:lstStyle/>
                    <a:p>
                      <a:pPr marL="0" algn="ctr" defTabSz="990564" rtl="0" eaLnBrk="1" fontAlgn="ctr" latinLnBrk="0" hangingPunct="1"/>
                      <a:r>
                        <a:rPr kumimoji="1" lang="ja-JP" altLang="en-US" sz="1100" b="0" i="0" u="none" strike="noStrike" kern="1200">
                          <a:solidFill>
                            <a:srgbClr val="FFFFFF"/>
                          </a:solidFill>
                          <a:effectLst/>
                          <a:latin typeface="UD デジタル 教科書体 NP-R" panose="02020400000000000000" pitchFamily="18" charset="-128"/>
                          <a:ea typeface="UD デジタル 教科書体 NP-R" panose="02020400000000000000" pitchFamily="18" charset="-128"/>
                          <a:cs typeface="+mn-cs"/>
                        </a:rPr>
                        <a:t>申請種別</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tc>
                  <a:txBody>
                    <a:bodyPr/>
                    <a:lstStyle/>
                    <a:p>
                      <a:pPr marL="0" algn="ctr" defTabSz="990564" rtl="0" eaLnBrk="1" fontAlgn="ctr" latinLnBrk="0" hangingPunct="1"/>
                      <a:r>
                        <a:rPr kumimoji="1" lang="ja-JP" altLang="en-US" sz="1100" b="0" i="0" u="none" strike="noStrike" kern="1200">
                          <a:solidFill>
                            <a:srgbClr val="FFFFFF"/>
                          </a:solidFill>
                          <a:effectLst/>
                          <a:latin typeface="UD デジタル 教科書体 NP-R" panose="02020400000000000000" pitchFamily="18" charset="-128"/>
                          <a:ea typeface="UD デジタル 教科書体 NP-R" panose="02020400000000000000" pitchFamily="18" charset="-128"/>
                          <a:cs typeface="+mn-cs"/>
                        </a:rPr>
                        <a:t>添付書類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tc>
                  <a:txBody>
                    <a:bodyPr/>
                    <a:lstStyle/>
                    <a:p>
                      <a:pPr marL="0" algn="ctr" defTabSz="990564" rtl="0" eaLnBrk="1" fontAlgn="ctr" latinLnBrk="0" hangingPunct="1"/>
                      <a:r>
                        <a:rPr kumimoji="1" lang="ja-JP" altLang="en-US" sz="1100" b="0" i="0" u="none" strike="noStrike" kern="1200">
                          <a:solidFill>
                            <a:srgbClr val="FFFFFF"/>
                          </a:solidFill>
                          <a:effectLst/>
                          <a:latin typeface="UD デジタル 教科書体 NP-R" panose="02020400000000000000" pitchFamily="18" charset="-128"/>
                          <a:ea typeface="UD デジタル 教科書体 NP-R" panose="02020400000000000000" pitchFamily="18" charset="-128"/>
                          <a:cs typeface="+mn-cs"/>
                        </a:rPr>
                        <a:t>提出要否</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tc>
                  <a:txBody>
                    <a:bodyPr/>
                    <a:lstStyle/>
                    <a:p>
                      <a:pPr marL="0" algn="ctr" defTabSz="990564" rtl="0" eaLnBrk="1" fontAlgn="ctr" latinLnBrk="0" hangingPunct="1"/>
                      <a:r>
                        <a:rPr kumimoji="1" lang="ja-JP" altLang="en-US" sz="1100" b="0" i="0" u="none" strike="noStrike" kern="1200">
                          <a:solidFill>
                            <a:srgbClr val="FFFFFF"/>
                          </a:solidFill>
                          <a:effectLst/>
                          <a:latin typeface="UD デジタル 教科書体 NP-R" panose="02020400000000000000" pitchFamily="18" charset="-128"/>
                          <a:ea typeface="UD デジタル 教科書体 NP-R" panose="02020400000000000000" pitchFamily="18" charset="-128"/>
                          <a:cs typeface="+mn-cs"/>
                        </a:rPr>
                        <a:t>デジタル化可否</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6890D"/>
                    </a:solidFill>
                  </a:tcPr>
                </a:tc>
                <a:extLst>
                  <a:ext uri="{0D108BD9-81ED-4DB2-BD59-A6C34878D82A}">
                    <a16:rowId xmlns:a16="http://schemas.microsoft.com/office/drawing/2014/main" val="3046071536"/>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遅参・早退届／解除申請書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a:ea typeface="UD デジタル 教科書体 NP-R"/>
                          <a:cs typeface="+mn-cs"/>
                        </a:rPr>
                        <a:t>鉄道会社の運行状況の</a:t>
                      </a:r>
                      <a:r>
                        <a:rPr kumimoji="1" lang="en-US" altLang="ja-JP" sz="1100" b="0" i="0" u="none" strike="noStrike" kern="1200" dirty="0">
                          <a:solidFill>
                            <a:srgbClr val="000000"/>
                          </a:solidFill>
                          <a:effectLst/>
                          <a:latin typeface="UD デジタル 教科書体 NP-R"/>
                          <a:ea typeface="UD デジタル 教科書体 NP-R"/>
                          <a:cs typeface="+mn-cs"/>
                        </a:rPr>
                        <a:t>Web</a:t>
                      </a:r>
                      <a:r>
                        <a:rPr kumimoji="1" lang="ja-JP" altLang="en-US" sz="1100" b="0" i="0" u="none" strike="noStrike" kern="1200">
                          <a:solidFill>
                            <a:srgbClr val="000000"/>
                          </a:solidFill>
                          <a:effectLst/>
                          <a:latin typeface="UD デジタル 教科書体 NP-R"/>
                          <a:ea typeface="UD デジタル 教科書体 NP-R"/>
                          <a:cs typeface="+mn-cs"/>
                        </a:rPr>
                        <a:t>サイトのコピー</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17394880"/>
                  </a:ext>
                </a:extLst>
              </a:tr>
              <a:tr h="254863">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忌引休暇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死亡診断書、戸籍謄本</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9888696"/>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3</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子の看護休暇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薬袋（現物）</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315726"/>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4</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年末調整</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保険料控除証明書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7CB0"/>
                          </a:solidFill>
                          <a:effectLst/>
                          <a:uLnTx/>
                          <a:uFillTx/>
                          <a:latin typeface="UD デジタル 教科書体 NP-R" panose="02020400000000000000" pitchFamily="18" charset="-128"/>
                          <a:ea typeface="UD デジタル 教科書体 NP-R" panose="02020400000000000000" pitchFamily="18" charset="-128"/>
                          <a:cs typeface="+mn-cs"/>
                        </a:rPr>
                        <a:t>②デジタル化可能性が高い</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4338993"/>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5</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年末調整</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住宅取得資金に係る借入金の年末残高等証明書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7CB0"/>
                          </a:solidFill>
                          <a:effectLst/>
                          <a:uLnTx/>
                          <a:uFillTx/>
                          <a:latin typeface="UD デジタル 教科書体 NP-R" panose="02020400000000000000" pitchFamily="18" charset="-128"/>
                          <a:ea typeface="UD デジタル 教科書体 NP-R" panose="02020400000000000000" pitchFamily="18" charset="-128"/>
                          <a:cs typeface="+mn-cs"/>
                        </a:rPr>
                        <a:t>②デジタル化可能性が高い</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4736489"/>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6</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児童手当現況届</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課税証明書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7CB0"/>
                          </a:solidFill>
                          <a:effectLst/>
                          <a:uLnTx/>
                          <a:uFillTx/>
                          <a:latin typeface="UD デジタル 教科書体 NP-R" panose="02020400000000000000" pitchFamily="18" charset="-128"/>
                          <a:ea typeface="UD デジタル 教科書体 NP-R" panose="02020400000000000000" pitchFamily="18" charset="-128"/>
                          <a:cs typeface="+mn-cs"/>
                        </a:rPr>
                        <a:t>②デジタル化可能性が高い</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7253766"/>
                  </a:ext>
                </a:extLst>
              </a:tr>
              <a:tr h="333540">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7</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結婚休暇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結婚の事実が確認できる書類</a:t>
                      </a:r>
                      <a:endParaRPr kumimoji="1" lang="en-US" altLang="ja-JP" sz="1100" b="0" i="0" u="none" strike="noStrike" kern="1200" dirty="0">
                        <a:solidFill>
                          <a:srgbClr val="000000"/>
                        </a:solidFill>
                        <a:effectLst/>
                        <a:latin typeface="UD デジタル 教科書体 NP-R" panose="02020400000000000000" pitchFamily="18" charset="-128"/>
                        <a:ea typeface="UD デジタル 教科書体 NP-R" panose="02020400000000000000" pitchFamily="18" charset="-128"/>
                        <a:cs typeface="+mn-cs"/>
                      </a:endParaRPr>
                    </a:p>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（住民票、戸籍抄本等）</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ED8B00"/>
                          </a:solidFill>
                          <a:effectLst/>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2146849"/>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8</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妊娠障害休暇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母子健康手帳の写し等妊娠の事実確認ができる書類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accent3"/>
                          </a:solidFill>
                          <a:effectLst/>
                          <a:uLnTx/>
                          <a:uFillTx/>
                          <a:latin typeface="UD デジタル 教科書体 NP-R"/>
                          <a:ea typeface="UD デジタル 教科書体 NP-R"/>
                          <a:cs typeface="+mn-cs"/>
                        </a:rPr>
                        <a:t>①</a:t>
                      </a:r>
                      <a:r>
                        <a:rPr kumimoji="1" lang="ja-JP" altLang="en-US" sz="1100">
                          <a:solidFill>
                            <a:schemeClr val="accent3"/>
                          </a:solidFill>
                          <a:latin typeface="UD デジタル 教科書体 NP-R"/>
                          <a:ea typeface="UD デジタル 教科書体 NP-R"/>
                          <a:cs typeface="+mn-cs"/>
                        </a:rPr>
                        <a:t>提出を廃止できる可能性がある</a:t>
                      </a:r>
                      <a:r>
                        <a:rPr kumimoji="1" lang="en-US" altLang="ja-JP" sz="1100" dirty="0">
                          <a:solidFill>
                            <a:schemeClr val="accent3"/>
                          </a:solidFill>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chemeClr val="accent3"/>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zh-TW"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0192163"/>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9</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産前産後休暇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産前・後・多胎と内容により必要書類が違う</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chemeClr val="accent3"/>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zh-TW"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0296148"/>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10</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配偶者分べん休暇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出産予定日または出産日の分かる書類の写し等</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chemeClr val="accent3"/>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zh-TW"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0597023"/>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11</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CN"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育児参加休暇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出産予定日または出産日の分かる書類の写し等</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zh-CN"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777359"/>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12</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育児時間休暇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続き柄のわかる住民票の写し</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ja-JP"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9200391"/>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13</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短期介護休暇 </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介護保険被保険者証、診断書等</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8861618"/>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14</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ドナー休暇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日時・場所等が確認できる書類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0382024"/>
                  </a:ext>
                </a:extLst>
              </a:tr>
              <a:tr h="333540">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15</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出生サポート休暇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診察券、領収書、受診がわかる書類等の</a:t>
                      </a:r>
                      <a:endParaRPr kumimoji="1" lang="en-US" altLang="ja-JP" sz="1100" b="0" i="0" u="none" strike="noStrike" kern="1200" dirty="0">
                        <a:solidFill>
                          <a:srgbClr val="000000"/>
                        </a:solidFill>
                        <a:effectLst/>
                        <a:latin typeface="UD デジタル 教科書体 NP-R" panose="02020400000000000000" pitchFamily="18" charset="-128"/>
                        <a:ea typeface="UD デジタル 教科書体 NP-R" panose="02020400000000000000" pitchFamily="18" charset="-128"/>
                        <a:cs typeface="+mn-cs"/>
                      </a:endParaRPr>
                    </a:p>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不妊治療を受けていることを証明する書類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3295938"/>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16</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育児休業</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続き柄のわかる住民票の写し</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ja-JP"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145757"/>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17</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部分休業</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続き柄のわかる住民票の写し</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cap="none" spc="0" normalizeH="0" baseline="0" noProof="0" dirty="0">
                          <a:ln>
                            <a:noFill/>
                          </a:ln>
                          <a:solidFill>
                            <a:srgbClr val="000000"/>
                          </a:solidFill>
                          <a:effectLst/>
                          <a:uLnTx/>
                          <a:uFillTx/>
                          <a:latin typeface="UD デジタル 教科書体 NP-R"/>
                          <a:ea typeface="UD デジタル 教科書体 NP-R"/>
                          <a:cs typeface="+mn-cs"/>
                        </a:rPr>
                        <a:t>―</a:t>
                      </a:r>
                      <a:endParaRPr kumimoji="1" lang="ja-JP" altLang="en-US" sz="1100" b="0" i="0" u="none" strike="noStrike" kern="1200">
                        <a:solidFill>
                          <a:srgbClr val="000000"/>
                        </a:solidFill>
                        <a:effectLst/>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9024518"/>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18</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zh-TW"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育児短時間勤務</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続き柄のわかる住民票の写し</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rPr>
                        <a:t>①提出を廃止できる可能性がある</a:t>
                      </a:r>
                      <a:r>
                        <a:rPr kumimoji="1" lang="en-US" altLang="ja-JP" sz="1100" b="0" i="0" u="none" strike="noStrike" kern="1200" cap="none" spc="0" normalizeH="0" baseline="0" noProof="0" dirty="0">
                          <a:ln>
                            <a:noFill/>
                          </a:ln>
                          <a:solidFill>
                            <a:srgbClr val="26890D"/>
                          </a:solidFill>
                          <a:effectLst/>
                          <a:uLnTx/>
                          <a:uFillTx/>
                          <a:latin typeface="UD デジタル 教科書体 NP-R"/>
                          <a:ea typeface="UD デジタル 教科書体 NP-R"/>
                          <a:cs typeface="+mn-cs"/>
                        </a:rPr>
                        <a:t>*</a:t>
                      </a:r>
                      <a:endParaRPr kumimoji="1" lang="ja-JP" altLang="en-US" sz="1100" b="0" i="0" u="none" strike="noStrike" kern="1200" cap="none" spc="0" normalizeH="0" baseline="0" noProof="0">
                        <a:ln>
                          <a:noFill/>
                        </a:ln>
                        <a:solidFill>
                          <a:srgbClr val="26890D"/>
                        </a:solidFill>
                        <a:effectLst/>
                        <a:uLnTx/>
                        <a:uFillTx/>
                        <a:latin typeface="UD デジタル 教科書体 NP-R"/>
                        <a:ea typeface="UD デジタル 教科書体 NP-R"/>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0686718"/>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19</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介護休暇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医師の診断書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6236144"/>
                  </a:ext>
                </a:extLst>
              </a:tr>
              <a:tr h="208092">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20</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介護時間</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医師の診断書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8504652"/>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21</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看護欠勤</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医師の診断書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86217"/>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22</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病気休暇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医師の診断書</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8973433"/>
                  </a:ext>
                </a:extLst>
              </a:tr>
              <a:tr h="333540">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23</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事実婚や同性パートナーシップ</a:t>
                      </a:r>
                      <a:endParaRPr kumimoji="1" lang="en-US" altLang="ja-JP" sz="1100" b="0" i="0" u="none" strike="noStrike" kern="1200" dirty="0">
                        <a:solidFill>
                          <a:srgbClr val="000000"/>
                        </a:solidFill>
                        <a:effectLst/>
                        <a:latin typeface="UD デジタル 教科書体 NP-R" panose="02020400000000000000" pitchFamily="18" charset="-128"/>
                        <a:ea typeface="UD デジタル 教科書体 NP-R" panose="02020400000000000000" pitchFamily="18" charset="-128"/>
                        <a:cs typeface="+mn-cs"/>
                      </a:endParaRPr>
                    </a:p>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関係において取得できる休暇</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住民票等により同居している事実を示す書類</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gridSpan="2">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結婚休暇など他項目によって検討</a:t>
                      </a:r>
                    </a:p>
                  </a:txBody>
                  <a:tcPr marL="36000" marR="36000" marT="3564" marB="356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0" algn="ctr" defTabSz="990564" rtl="0" eaLnBrk="1" fontAlgn="ctr" latinLnBrk="0" hangingPunct="1"/>
                      <a:endParaRPr kumimoji="1" lang="ja-JP" altLang="en-US" sz="9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endParaRPr>
                    </a:p>
                  </a:txBody>
                  <a:tcPr marL="3600" marR="3600" marT="3600" marB="3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9192534"/>
                  </a:ext>
                </a:extLst>
              </a:tr>
              <a:tr h="169828">
                <a:tc>
                  <a:txBody>
                    <a:bodyPr/>
                    <a:lstStyle/>
                    <a:p>
                      <a:pPr marL="0" algn="ctr" defTabSz="990564" rtl="0" eaLnBrk="1" fontAlgn="ctr" latinLnBrk="0" hangingPunct="1"/>
                      <a:r>
                        <a:rPr kumimoji="1" lang="en-US" altLang="ja-JP" sz="1100" b="0" i="0" u="none" strike="noStrike" kern="1200" dirty="0">
                          <a:solidFill>
                            <a:srgbClr val="000000"/>
                          </a:solidFill>
                          <a:effectLst/>
                          <a:latin typeface="UD デジタル 教科書体 NP-R"/>
                          <a:ea typeface="UD デジタル 教科書体 NP-R"/>
                          <a:cs typeface="+mn-cs"/>
                        </a:rPr>
                        <a:t>24</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健康診断</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90564" rtl="0" eaLnBrk="1" fontAlgn="ctr" latinLnBrk="0" hangingPunct="1"/>
                      <a:r>
                        <a:rPr kumimoji="1" lang="ja-JP" altLang="en-US" sz="1100" b="0" i="0" u="none" strike="noStrike" kern="1200">
                          <a:solidFill>
                            <a:srgbClr val="000000"/>
                          </a:solidFill>
                          <a:effectLst/>
                          <a:latin typeface="UD デジタル 教科書体 NP-R" panose="02020400000000000000" pitchFamily="18" charset="-128"/>
                          <a:ea typeface="UD デジタル 教科書体 NP-R" panose="02020400000000000000" pitchFamily="18" charset="-128"/>
                          <a:cs typeface="+mn-cs"/>
                        </a:rPr>
                        <a:t>問診票</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rPr>
                        <a:t>依然提出が必要と想定</a:t>
                      </a: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90564"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ED8B00"/>
                          </a:solidFill>
                          <a:effectLst/>
                          <a:uLnTx/>
                          <a:uFillTx/>
                          <a:latin typeface="UD デジタル 教科書体 NP-R" panose="02020400000000000000" pitchFamily="18" charset="-128"/>
                          <a:ea typeface="UD デジタル 教科書体 NP-R" panose="02020400000000000000" pitchFamily="18" charset="-128"/>
                          <a:cs typeface="+mn-cs"/>
                        </a:rPr>
                        <a:t>③個別検討対象</a:t>
                      </a:r>
                      <a:endParaRPr kumimoji="1" lang="en-US" altLang="ja-JP" sz="11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3131" marB="313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4938037"/>
                  </a:ext>
                </a:extLst>
              </a:tr>
            </a:tbl>
          </a:graphicData>
        </a:graphic>
      </p:graphicFrame>
      <p:sp>
        <p:nvSpPr>
          <p:cNvPr id="8" name="正方形/長方形 7">
            <a:extLst>
              <a:ext uri="{FF2B5EF4-FFF2-40B4-BE49-F238E27FC236}">
                <a16:creationId xmlns:a16="http://schemas.microsoft.com/office/drawing/2014/main" id="{3093F050-7456-17E7-95E1-586B70719D9A}"/>
              </a:ext>
            </a:extLst>
          </p:cNvPr>
          <p:cNvSpPr/>
          <p:nvPr/>
        </p:nvSpPr>
        <p:spPr bwMode="gray">
          <a:xfrm>
            <a:off x="8788999" y="1284592"/>
            <a:ext cx="2930678" cy="141115"/>
          </a:xfrm>
          <a:prstGeom prst="rect">
            <a:avLst/>
          </a:prstGeom>
          <a:solidFill>
            <a:schemeClr val="accent1">
              <a:lumMod val="20000"/>
              <a:lumOff val="80000"/>
            </a:schemeClr>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24</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年度に対応方針検討済（詳細は</a:t>
            </a: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3</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章に記載）</a:t>
            </a:r>
          </a:p>
        </p:txBody>
      </p:sp>
      <p:sp>
        <p:nvSpPr>
          <p:cNvPr id="2" name="正方形/長方形 1">
            <a:extLst>
              <a:ext uri="{FF2B5EF4-FFF2-40B4-BE49-F238E27FC236}">
                <a16:creationId xmlns:a16="http://schemas.microsoft.com/office/drawing/2014/main" id="{E051FA71-CAC7-8EAF-C035-D303E1E94330}"/>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4" name="正方形/長方形 3">
            <a:extLst>
              <a:ext uri="{FF2B5EF4-FFF2-40B4-BE49-F238E27FC236}">
                <a16:creationId xmlns:a16="http://schemas.microsoft.com/office/drawing/2014/main" id="{470C0937-CA9D-F323-2BED-C78DB4FFBECB}"/>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2" name="タイトル 6">
            <a:extLst>
              <a:ext uri="{FF2B5EF4-FFF2-40B4-BE49-F238E27FC236}">
                <a16:creationId xmlns:a16="http://schemas.microsoft.com/office/drawing/2014/main" id="{FA7B0AA2-8162-2A20-F59F-B93FAF7018AE}"/>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廃止・デジタル化の余地がある申請を除いて、職員の負担軽減・効率化に向けた個別検討が必要である</a:t>
            </a:r>
          </a:p>
        </p:txBody>
      </p:sp>
      <p:sp>
        <p:nvSpPr>
          <p:cNvPr id="13" name="テキスト ボックス 12">
            <a:extLst>
              <a:ext uri="{FF2B5EF4-FFF2-40B4-BE49-F238E27FC236}">
                <a16:creationId xmlns:a16="http://schemas.microsoft.com/office/drawing/2014/main" id="{C3B77660-AAF4-87F1-FE3E-B99EAF089C54}"/>
              </a:ext>
            </a:extLst>
          </p:cNvPr>
          <p:cNvSpPr txBox="1"/>
          <p:nvPr/>
        </p:nvSpPr>
        <p:spPr bwMode="gray">
          <a:xfrm>
            <a:off x="798989" y="6638178"/>
            <a:ext cx="3923931" cy="169277"/>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出産・育児などの取得可能となるライフイベントが共通</a:t>
            </a:r>
          </a:p>
        </p:txBody>
      </p:sp>
    </p:spTree>
    <p:extLst>
      <p:ext uri="{BB962C8B-B14F-4D97-AF65-F5344CB8AC3E}">
        <p14:creationId xmlns:p14="http://schemas.microsoft.com/office/powerpoint/2010/main" val="260501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15</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就労証明書に関する対応の方向性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kumimoji="1" lang="ja-JP" altLang="en-US">
                <a:latin typeface="UD デジタル 教科書体 NP-R" panose="02020400000000000000" pitchFamily="18" charset="-128"/>
                <a:ea typeface="UD デジタル 教科書体 NP-R" panose="02020400000000000000" pitchFamily="18" charset="-128"/>
              </a:rPr>
              <a:t>申請から発効までのリードタイムと逓送が必要な点に課題があり、電子ファイルの連携機能を構築し、リードタイムの短縮と逓送業務の廃止を目指す</a:t>
            </a:r>
          </a:p>
        </p:txBody>
      </p:sp>
      <p:sp>
        <p:nvSpPr>
          <p:cNvPr id="11" name="正方形/長方形 10">
            <a:extLst>
              <a:ext uri="{FF2B5EF4-FFF2-40B4-BE49-F238E27FC236}">
                <a16:creationId xmlns:a16="http://schemas.microsoft.com/office/drawing/2014/main" id="{D658EC6A-BEC2-67E8-7B90-575D19DD0958}"/>
              </a:ext>
            </a:extLst>
          </p:cNvPr>
          <p:cNvSpPr/>
          <p:nvPr/>
        </p:nvSpPr>
        <p:spPr bwMode="gray">
          <a:xfrm>
            <a:off x="479424" y="1890645"/>
            <a:ext cx="1692000" cy="129379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No.4</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就労証明等の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証明書発行業務の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効率化検討</a:t>
            </a:r>
          </a:p>
        </p:txBody>
      </p:sp>
      <p:sp>
        <p:nvSpPr>
          <p:cNvPr id="19" name="正方形/長方形 18">
            <a:extLst>
              <a:ext uri="{FF2B5EF4-FFF2-40B4-BE49-F238E27FC236}">
                <a16:creationId xmlns:a16="http://schemas.microsoft.com/office/drawing/2014/main" id="{1F729647-B3D1-69B4-F82E-0506B7012D61}"/>
              </a:ext>
            </a:extLst>
          </p:cNvPr>
          <p:cNvSpPr/>
          <p:nvPr/>
        </p:nvSpPr>
        <p:spPr bwMode="gray">
          <a:xfrm>
            <a:off x="2224541" y="1890644"/>
            <a:ext cx="3433888" cy="129379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就労証明書発行依頼から発行までのリードタイムを考慮せず、至急対応してほしいという依頼があり、その対応が負担となっている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a:extLst>
              <a:ext uri="{FF2B5EF4-FFF2-40B4-BE49-F238E27FC236}">
                <a16:creationId xmlns:a16="http://schemas.microsoft.com/office/drawing/2014/main" id="{0A1078F7-EC1F-D7C4-9603-4E276F15B915}"/>
              </a:ext>
            </a:extLst>
          </p:cNvPr>
          <p:cNvSpPr/>
          <p:nvPr/>
        </p:nvSpPr>
        <p:spPr bwMode="gray">
          <a:xfrm>
            <a:off x="479424" y="3260789"/>
            <a:ext cx="1692000" cy="192451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No.5</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ペーパレス化に向けた</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業務設計</a:t>
            </a:r>
          </a:p>
        </p:txBody>
      </p:sp>
      <p:sp>
        <p:nvSpPr>
          <p:cNvPr id="20" name="正方形/長方形 19">
            <a:extLst>
              <a:ext uri="{FF2B5EF4-FFF2-40B4-BE49-F238E27FC236}">
                <a16:creationId xmlns:a16="http://schemas.microsoft.com/office/drawing/2014/main" id="{7418A0DF-1A8D-3F79-A83A-65111B714A70}"/>
              </a:ext>
            </a:extLst>
          </p:cNvPr>
          <p:cNvSpPr/>
          <p:nvPr/>
        </p:nvSpPr>
        <p:spPr bwMode="gray">
          <a:xfrm>
            <a:off x="2224541" y="3260788"/>
            <a:ext cx="3433888" cy="192451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総務事務センターが絡む業務はペーパレス化が進んでいない</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就労証明発行が代表的</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68288" indent="-182563" defTabSz="990564" fontAlgn="auto">
              <a:spcBef>
                <a:spcPts val="0"/>
              </a:spcBef>
              <a:spcAft>
                <a:spcPts val="0"/>
              </a:spcAft>
              <a:buSzPct val="100000"/>
              <a:buFont typeface="Arial" panose="020B0604020202020204" pitchFamily="34" charset="0"/>
              <a:buChar cha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紙でのやり取りに係る逓送作業が煩雑</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268288" indent="-182563" defTabSz="990564" fontAlgn="auto">
              <a:spcBef>
                <a:spcPts val="0"/>
              </a:spcBef>
              <a:spcAft>
                <a:spcPts val="0"/>
              </a:spcAft>
              <a:buSzPct val="100000"/>
              <a:buFont typeface="Arial" panose="020B0604020202020204" pitchFamily="34" charset="0"/>
              <a:buChar cha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現システムの機能でも総務事務センターから職員へは電子帳票で送付可能であるが、職員からの請求は紙ベースで行っている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8" name="正方形/長方形 17">
            <a:extLst>
              <a:ext uri="{FF2B5EF4-FFF2-40B4-BE49-F238E27FC236}">
                <a16:creationId xmlns:a16="http://schemas.microsoft.com/office/drawing/2014/main" id="{166CC210-9A29-DF10-19E6-9856438BE7DA}"/>
              </a:ext>
            </a:extLst>
          </p:cNvPr>
          <p:cNvSpPr/>
          <p:nvPr/>
        </p:nvSpPr>
        <p:spPr bwMode="gray">
          <a:xfrm>
            <a:off x="5854219" y="1890644"/>
            <a:ext cx="3433888" cy="3294655"/>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職員からの就労証明書発行依頼時、総務事務センターからの発行時にそれぞれデータで連携できる機能を構築する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22" name="直線コネクタ 21">
            <a:extLst>
              <a:ext uri="{FF2B5EF4-FFF2-40B4-BE49-F238E27FC236}">
                <a16:creationId xmlns:a16="http://schemas.microsoft.com/office/drawing/2014/main" id="{88C31E7D-2AC3-DEA3-7981-1CFEE7220D76}"/>
              </a:ext>
            </a:extLst>
          </p:cNvPr>
          <p:cNvCxnSpPr>
            <a:cxnSpLocks/>
            <a:stCxn id="20" idx="3"/>
          </p:cNvCxnSpPr>
          <p:nvPr/>
        </p:nvCxnSpPr>
        <p:spPr bwMode="gray">
          <a:xfrm>
            <a:off x="5658429" y="4223044"/>
            <a:ext cx="195790" cy="0"/>
          </a:xfrm>
          <a:prstGeom prst="line">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D53BC97-C40F-DE66-B722-872D163A6C76}"/>
              </a:ext>
            </a:extLst>
          </p:cNvPr>
          <p:cNvCxnSpPr>
            <a:cxnSpLocks/>
            <a:stCxn id="19" idx="3"/>
          </p:cNvCxnSpPr>
          <p:nvPr/>
        </p:nvCxnSpPr>
        <p:spPr bwMode="gray">
          <a:xfrm>
            <a:off x="5658429" y="2537540"/>
            <a:ext cx="195790" cy="0"/>
          </a:xfrm>
          <a:prstGeom prst="line">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844F2636-D5C5-A819-3ACF-4088943DB35B}"/>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2" name="正方形/長方形 11">
            <a:extLst>
              <a:ext uri="{FF2B5EF4-FFF2-40B4-BE49-F238E27FC236}">
                <a16:creationId xmlns:a16="http://schemas.microsoft.com/office/drawing/2014/main" id="{FED29FAF-15BF-98F4-BC40-823FB154DFC1}"/>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9" name="正方形/長方形 8">
            <a:extLst>
              <a:ext uri="{FF2B5EF4-FFF2-40B4-BE49-F238E27FC236}">
                <a16:creationId xmlns:a16="http://schemas.microsoft.com/office/drawing/2014/main" id="{9B74F868-8CDF-7135-91CA-A6F18E5E6752}"/>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0" name="正方形/長方形 9">
            <a:extLst>
              <a:ext uri="{FF2B5EF4-FFF2-40B4-BE49-F238E27FC236}">
                <a16:creationId xmlns:a16="http://schemas.microsoft.com/office/drawing/2014/main" id="{2C38B5D4-2886-B7E0-6241-F8C963F185F9}"/>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4" name="正方形/長方形 13">
            <a:extLst>
              <a:ext uri="{FF2B5EF4-FFF2-40B4-BE49-F238E27FC236}">
                <a16:creationId xmlns:a16="http://schemas.microsoft.com/office/drawing/2014/main" id="{78805B6F-F769-3A27-A2FC-614C6809D553}"/>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sp>
        <p:nvSpPr>
          <p:cNvPr id="16" name="正方形/長方形 15">
            <a:extLst>
              <a:ext uri="{FF2B5EF4-FFF2-40B4-BE49-F238E27FC236}">
                <a16:creationId xmlns:a16="http://schemas.microsoft.com/office/drawing/2014/main" id="{5F4FE422-C3F6-D11C-F24B-04A65E9D07BE}"/>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21" name="正方形/長方形 20">
            <a:extLst>
              <a:ext uri="{FF2B5EF4-FFF2-40B4-BE49-F238E27FC236}">
                <a16:creationId xmlns:a16="http://schemas.microsoft.com/office/drawing/2014/main" id="{EE32206A-95AD-69BE-BA43-96F117229E96}"/>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3" name="正方形/長方形 22">
            <a:extLst>
              <a:ext uri="{FF2B5EF4-FFF2-40B4-BE49-F238E27FC236}">
                <a16:creationId xmlns:a16="http://schemas.microsoft.com/office/drawing/2014/main" id="{1CBE273D-16D1-C91B-C58A-42B6D9BAD71E}"/>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4" name="正方形/長方形 23">
            <a:extLst>
              <a:ext uri="{FF2B5EF4-FFF2-40B4-BE49-F238E27FC236}">
                <a16:creationId xmlns:a16="http://schemas.microsoft.com/office/drawing/2014/main" id="{187599AB-76C8-9B68-ECB2-98E546159C77}"/>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6" name="正方形/長方形 25">
            <a:extLst>
              <a:ext uri="{FF2B5EF4-FFF2-40B4-BE49-F238E27FC236}">
                <a16:creationId xmlns:a16="http://schemas.microsoft.com/office/drawing/2014/main" id="{C0300523-48C5-38D8-96C3-CE3102A36C36}"/>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7" name="正方形/長方形 26">
            <a:extLst>
              <a:ext uri="{FF2B5EF4-FFF2-40B4-BE49-F238E27FC236}">
                <a16:creationId xmlns:a16="http://schemas.microsoft.com/office/drawing/2014/main" id="{4928C1C7-DB9C-2D74-10DC-CE05715102BB}"/>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nvGrpSpPr>
          <p:cNvPr id="49" name="グループ化 48">
            <a:extLst>
              <a:ext uri="{FF2B5EF4-FFF2-40B4-BE49-F238E27FC236}">
                <a16:creationId xmlns:a16="http://schemas.microsoft.com/office/drawing/2014/main" id="{7967CB69-7BDD-7F32-523F-9330489164C1}"/>
              </a:ext>
            </a:extLst>
          </p:cNvPr>
          <p:cNvGrpSpPr/>
          <p:nvPr/>
        </p:nvGrpSpPr>
        <p:grpSpPr>
          <a:xfrm>
            <a:off x="9341224" y="1890644"/>
            <a:ext cx="2369572" cy="3294655"/>
            <a:chOff x="9341224" y="1840753"/>
            <a:chExt cx="2369572" cy="4426008"/>
          </a:xfrm>
          <a:solidFill>
            <a:schemeClr val="bg1"/>
          </a:solidFill>
        </p:grpSpPr>
        <p:sp>
          <p:nvSpPr>
            <p:cNvPr id="28" name="正方形/長方形 27">
              <a:extLst>
                <a:ext uri="{FF2B5EF4-FFF2-40B4-BE49-F238E27FC236}">
                  <a16:creationId xmlns:a16="http://schemas.microsoft.com/office/drawing/2014/main" id="{AE3721DB-839F-DB8F-B4B7-9BF5F76BF727}"/>
                </a:ext>
              </a:extLst>
            </p:cNvPr>
            <p:cNvSpPr/>
            <p:nvPr/>
          </p:nvSpPr>
          <p:spPr bwMode="gray">
            <a:xfrm>
              <a:off x="9341224" y="1840753"/>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9" name="正方形/長方形 28">
              <a:extLst>
                <a:ext uri="{FF2B5EF4-FFF2-40B4-BE49-F238E27FC236}">
                  <a16:creationId xmlns:a16="http://schemas.microsoft.com/office/drawing/2014/main" id="{5634A377-A0BA-5228-09AC-241E6C75FC24}"/>
                </a:ext>
              </a:extLst>
            </p:cNvPr>
            <p:cNvSpPr/>
            <p:nvPr/>
          </p:nvSpPr>
          <p:spPr bwMode="gray">
            <a:xfrm>
              <a:off x="9815139" y="1840753"/>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0" name="正方形/長方形 29">
              <a:extLst>
                <a:ext uri="{FF2B5EF4-FFF2-40B4-BE49-F238E27FC236}">
                  <a16:creationId xmlns:a16="http://schemas.microsoft.com/office/drawing/2014/main" id="{9DBCB778-6CA8-B860-B526-09341D94ECDB}"/>
                </a:ext>
              </a:extLst>
            </p:cNvPr>
            <p:cNvSpPr/>
            <p:nvPr/>
          </p:nvSpPr>
          <p:spPr bwMode="gray">
            <a:xfrm>
              <a:off x="10289053" y="1840753"/>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796261AC-93F5-CB37-3CC8-F4CE482FD816}"/>
                </a:ext>
              </a:extLst>
            </p:cNvPr>
            <p:cNvSpPr/>
            <p:nvPr/>
          </p:nvSpPr>
          <p:spPr bwMode="gray">
            <a:xfrm>
              <a:off x="10762966" y="1840753"/>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88569549-EC5E-9702-A94B-22E071CCE031}"/>
                </a:ext>
              </a:extLst>
            </p:cNvPr>
            <p:cNvSpPr/>
            <p:nvPr/>
          </p:nvSpPr>
          <p:spPr bwMode="gray">
            <a:xfrm>
              <a:off x="11236882" y="1840754"/>
              <a:ext cx="473914" cy="4426007"/>
            </a:xfrm>
            <a:prstGeom prst="rect">
              <a:avLst/>
            </a:prstGeom>
            <a:grp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403953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 name="表 14">
            <a:extLst>
              <a:ext uri="{FF2B5EF4-FFF2-40B4-BE49-F238E27FC236}">
                <a16:creationId xmlns:a16="http://schemas.microsoft.com/office/drawing/2014/main" id="{F40167F3-43CC-66EF-EBD1-CD60FD6BA2FE}"/>
              </a:ext>
            </a:extLst>
          </p:cNvPr>
          <p:cNvGraphicFramePr>
            <a:graphicFrameLocks noGrp="1"/>
          </p:cNvGraphicFramePr>
          <p:nvPr/>
        </p:nvGraphicFramePr>
        <p:xfrm>
          <a:off x="6447506" y="2079270"/>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16</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就労証明書発行業務の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graphicFrame>
        <p:nvGraphicFramePr>
          <p:cNvPr id="14" name="表 14">
            <a:extLst>
              <a:ext uri="{FF2B5EF4-FFF2-40B4-BE49-F238E27FC236}">
                <a16:creationId xmlns:a16="http://schemas.microsoft.com/office/drawing/2014/main" id="{19BADF21-CDEB-1DC2-4318-D99C9541BF50}"/>
              </a:ext>
            </a:extLst>
          </p:cNvPr>
          <p:cNvGraphicFramePr>
            <a:graphicFrameLocks noGrp="1"/>
          </p:cNvGraphicFramePr>
          <p:nvPr/>
        </p:nvGraphicFramePr>
        <p:xfrm>
          <a:off x="622897" y="2079267"/>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sp>
        <p:nvSpPr>
          <p:cNvPr id="16" name="テキスト ボックス 15">
            <a:extLst>
              <a:ext uri="{FF2B5EF4-FFF2-40B4-BE49-F238E27FC236}">
                <a16:creationId xmlns:a16="http://schemas.microsoft.com/office/drawing/2014/main" id="{2F9A33DB-20F5-C5C8-CB9E-62E277D70ED2}"/>
              </a:ext>
            </a:extLst>
          </p:cNvPr>
          <p:cNvSpPr txBox="1"/>
          <p:nvPr/>
        </p:nvSpPr>
        <p:spPr bwMode="gray">
          <a:xfrm>
            <a:off x="1014090" y="2574405"/>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7" name="テキスト ボックス 16">
            <a:extLst>
              <a:ext uri="{FF2B5EF4-FFF2-40B4-BE49-F238E27FC236}">
                <a16:creationId xmlns:a16="http://schemas.microsoft.com/office/drawing/2014/main" id="{260E9038-8355-8363-37EE-E1C204737899}"/>
              </a:ext>
            </a:extLst>
          </p:cNvPr>
          <p:cNvSpPr txBox="1"/>
          <p:nvPr/>
        </p:nvSpPr>
        <p:spPr bwMode="gray">
          <a:xfrm>
            <a:off x="1014090" y="3159816"/>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8" name="テキスト ボックス 17">
            <a:extLst>
              <a:ext uri="{FF2B5EF4-FFF2-40B4-BE49-F238E27FC236}">
                <a16:creationId xmlns:a16="http://schemas.microsoft.com/office/drawing/2014/main" id="{F32AFE5B-3555-4927-BA7D-27DFDB81568F}"/>
              </a:ext>
            </a:extLst>
          </p:cNvPr>
          <p:cNvSpPr txBox="1"/>
          <p:nvPr/>
        </p:nvSpPr>
        <p:spPr bwMode="gray">
          <a:xfrm>
            <a:off x="1014090" y="3743727"/>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9" name="テキスト ボックス 18">
            <a:extLst>
              <a:ext uri="{FF2B5EF4-FFF2-40B4-BE49-F238E27FC236}">
                <a16:creationId xmlns:a16="http://schemas.microsoft.com/office/drawing/2014/main" id="{FC722FE7-26A3-BF1E-AAFB-0C13B7CE0C02}"/>
              </a:ext>
            </a:extLst>
          </p:cNvPr>
          <p:cNvSpPr txBox="1"/>
          <p:nvPr/>
        </p:nvSpPr>
        <p:spPr bwMode="gray">
          <a:xfrm>
            <a:off x="2960585" y="4329138"/>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依頼確認・突合</a:t>
            </a:r>
            <a:endParaRPr lang="en-US" altLang="ja-JP" sz="1100" b="1" dirty="0">
              <a:solidFill>
                <a:schemeClr val="tx1"/>
              </a:solidFill>
            </a:endParaRPr>
          </a:p>
        </p:txBody>
      </p:sp>
      <p:sp>
        <p:nvSpPr>
          <p:cNvPr id="20" name="テキスト ボックス 19">
            <a:extLst>
              <a:ext uri="{FF2B5EF4-FFF2-40B4-BE49-F238E27FC236}">
                <a16:creationId xmlns:a16="http://schemas.microsoft.com/office/drawing/2014/main" id="{459F31EB-762F-3DB8-8A17-9A9442CE893B}"/>
              </a:ext>
            </a:extLst>
          </p:cNvPr>
          <p:cNvSpPr txBox="1"/>
          <p:nvPr/>
        </p:nvSpPr>
        <p:spPr bwMode="gray">
          <a:xfrm>
            <a:off x="2960585" y="4914549"/>
            <a:ext cx="1139067" cy="383543"/>
          </a:xfrm>
          <a:prstGeom prst="rect">
            <a:avLst/>
          </a:prstGeom>
          <a:solidFill>
            <a:schemeClr val="bg1">
              <a:lumMod val="85000"/>
            </a:schemeClr>
          </a:solidFill>
          <a:ln w="19050">
            <a:solidFill>
              <a:schemeClr val="bg1">
                <a:lumMod val="65000"/>
              </a:schemeClr>
            </a:solidFill>
          </a:ln>
        </p:spPr>
        <p:txBody>
          <a:bodyPr wrap="non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21" name="テキスト ボックス 20">
            <a:extLst>
              <a:ext uri="{FF2B5EF4-FFF2-40B4-BE49-F238E27FC236}">
                <a16:creationId xmlns:a16="http://schemas.microsoft.com/office/drawing/2014/main" id="{B9D5E62C-32D2-84E6-C17E-44FE4C29217E}"/>
              </a:ext>
            </a:extLst>
          </p:cNvPr>
          <p:cNvSpPr txBox="1"/>
          <p:nvPr/>
        </p:nvSpPr>
        <p:spPr bwMode="gray">
          <a:xfrm>
            <a:off x="2960585" y="5499961"/>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印刷・交付</a:t>
            </a:r>
            <a:endParaRPr lang="en-US" altLang="ja-JP" sz="1100" b="1" dirty="0">
              <a:solidFill>
                <a:schemeClr val="tx1"/>
              </a:solidFill>
            </a:endParaRPr>
          </a:p>
        </p:txBody>
      </p:sp>
      <p:sp>
        <p:nvSpPr>
          <p:cNvPr id="22" name="テキスト ボックス 21">
            <a:extLst>
              <a:ext uri="{FF2B5EF4-FFF2-40B4-BE49-F238E27FC236}">
                <a16:creationId xmlns:a16="http://schemas.microsoft.com/office/drawing/2014/main" id="{DB95D7FD-D134-14DB-133D-CB7AF12918E7}"/>
              </a:ext>
            </a:extLst>
          </p:cNvPr>
          <p:cNvSpPr txBox="1"/>
          <p:nvPr/>
        </p:nvSpPr>
        <p:spPr bwMode="gray">
          <a:xfrm>
            <a:off x="1014089" y="6085371"/>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a:t>
            </a:r>
            <a:endParaRPr lang="en-US" altLang="ja-JP" sz="1100" b="1" dirty="0">
              <a:solidFill>
                <a:schemeClr val="tx1"/>
              </a:solidFill>
            </a:endParaRPr>
          </a:p>
        </p:txBody>
      </p:sp>
      <p:cxnSp>
        <p:nvCxnSpPr>
          <p:cNvPr id="24" name="直線矢印コネクタ 23">
            <a:extLst>
              <a:ext uri="{FF2B5EF4-FFF2-40B4-BE49-F238E27FC236}">
                <a16:creationId xmlns:a16="http://schemas.microsoft.com/office/drawing/2014/main" id="{B3B98882-F89C-7674-A8DC-8F92F7AFF123}"/>
              </a:ext>
            </a:extLst>
          </p:cNvPr>
          <p:cNvCxnSpPr>
            <a:cxnSpLocks/>
            <a:stCxn id="16" idx="2"/>
            <a:endCxn id="17" idx="0"/>
          </p:cNvCxnSpPr>
          <p:nvPr/>
        </p:nvCxnSpPr>
        <p:spPr bwMode="gray">
          <a:xfrm>
            <a:off x="1583624" y="2957948"/>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321AADE-DF1A-2F18-A466-30EEF1F410D4}"/>
              </a:ext>
            </a:extLst>
          </p:cNvPr>
          <p:cNvCxnSpPr>
            <a:cxnSpLocks/>
            <a:stCxn id="17" idx="2"/>
            <a:endCxn id="18" idx="0"/>
          </p:cNvCxnSpPr>
          <p:nvPr/>
        </p:nvCxnSpPr>
        <p:spPr bwMode="gray">
          <a:xfrm>
            <a:off x="1583624" y="3543359"/>
            <a:ext cx="0" cy="2003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C88760F1-AEDA-092F-B0FB-337B3FB606F0}"/>
              </a:ext>
            </a:extLst>
          </p:cNvPr>
          <p:cNvCxnSpPr>
            <a:cxnSpLocks/>
            <a:stCxn id="19" idx="2"/>
            <a:endCxn id="20" idx="0"/>
          </p:cNvCxnSpPr>
          <p:nvPr/>
        </p:nvCxnSpPr>
        <p:spPr bwMode="gray">
          <a:xfrm>
            <a:off x="3530119" y="4712681"/>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B2E161E5-4A2B-BDB9-63F2-4AFF7FAC241D}"/>
              </a:ext>
            </a:extLst>
          </p:cNvPr>
          <p:cNvCxnSpPr>
            <a:cxnSpLocks/>
            <a:stCxn id="20" idx="2"/>
            <a:endCxn id="21" idx="0"/>
          </p:cNvCxnSpPr>
          <p:nvPr/>
        </p:nvCxnSpPr>
        <p:spPr bwMode="gray">
          <a:xfrm>
            <a:off x="3530119" y="5298092"/>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DDFEFC73-4BA0-77C6-6E8B-FB75FCF362C7}"/>
              </a:ext>
            </a:extLst>
          </p:cNvPr>
          <p:cNvCxnSpPr>
            <a:cxnSpLocks/>
            <a:stCxn id="18" idx="2"/>
            <a:endCxn id="19" idx="0"/>
          </p:cNvCxnSpPr>
          <p:nvPr/>
        </p:nvCxnSpPr>
        <p:spPr bwMode="gray">
          <a:xfrm rot="16200000" flipH="1">
            <a:off x="2455937" y="3254956"/>
            <a:ext cx="201868"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EFF0787C-6A18-D998-2599-F0A2974583B8}"/>
              </a:ext>
            </a:extLst>
          </p:cNvPr>
          <p:cNvCxnSpPr>
            <a:cxnSpLocks/>
            <a:stCxn id="21" idx="2"/>
            <a:endCxn id="22" idx="0"/>
          </p:cNvCxnSpPr>
          <p:nvPr/>
        </p:nvCxnSpPr>
        <p:spPr bwMode="gray">
          <a:xfrm rot="5400000">
            <a:off x="2455938" y="5011189"/>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フローチャート: 磁気ディスク 42">
            <a:extLst>
              <a:ext uri="{FF2B5EF4-FFF2-40B4-BE49-F238E27FC236}">
                <a16:creationId xmlns:a16="http://schemas.microsoft.com/office/drawing/2014/main" id="{CA766236-24AD-D47B-02FB-37242072839D}"/>
              </a:ext>
            </a:extLst>
          </p:cNvPr>
          <p:cNvSpPr/>
          <p:nvPr/>
        </p:nvSpPr>
        <p:spPr bwMode="gray">
          <a:xfrm>
            <a:off x="4544871" y="3188993"/>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44" name="直線矢印コネクタ 43">
            <a:extLst>
              <a:ext uri="{FF2B5EF4-FFF2-40B4-BE49-F238E27FC236}">
                <a16:creationId xmlns:a16="http://schemas.microsoft.com/office/drawing/2014/main" id="{0853B493-13CC-7B14-56CE-0D7F32B1ACA1}"/>
              </a:ext>
            </a:extLst>
          </p:cNvPr>
          <p:cNvCxnSpPr>
            <a:cxnSpLocks/>
            <a:stCxn id="17" idx="3"/>
            <a:endCxn id="43" idx="2"/>
          </p:cNvCxnSpPr>
          <p:nvPr/>
        </p:nvCxnSpPr>
        <p:spPr bwMode="gray">
          <a:xfrm flipV="1">
            <a:off x="2153157" y="3343424"/>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フローチャート: 磁気ディスク 50">
            <a:extLst>
              <a:ext uri="{FF2B5EF4-FFF2-40B4-BE49-F238E27FC236}">
                <a16:creationId xmlns:a16="http://schemas.microsoft.com/office/drawing/2014/main" id="{8BC0781B-D126-EE64-BE52-F9FB5BDB9EE6}"/>
              </a:ext>
            </a:extLst>
          </p:cNvPr>
          <p:cNvSpPr/>
          <p:nvPr/>
        </p:nvSpPr>
        <p:spPr bwMode="gray">
          <a:xfrm>
            <a:off x="4544871" y="4359015"/>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52" name="直線矢印コネクタ 51">
            <a:extLst>
              <a:ext uri="{FF2B5EF4-FFF2-40B4-BE49-F238E27FC236}">
                <a16:creationId xmlns:a16="http://schemas.microsoft.com/office/drawing/2014/main" id="{77E8787D-647A-1474-5E0F-03E9A5555BD4}"/>
              </a:ext>
            </a:extLst>
          </p:cNvPr>
          <p:cNvCxnSpPr>
            <a:cxnSpLocks/>
            <a:stCxn id="51" idx="2"/>
            <a:endCxn id="19" idx="3"/>
          </p:cNvCxnSpPr>
          <p:nvPr/>
        </p:nvCxnSpPr>
        <p:spPr bwMode="gray">
          <a:xfrm flipH="1">
            <a:off x="4099652" y="4513446"/>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B69E2C4B-8412-DA88-76E6-9BFD2A3FFE86}"/>
              </a:ext>
            </a:extLst>
          </p:cNvPr>
          <p:cNvPicPr>
            <a:picLocks noChangeAspect="1"/>
          </p:cNvPicPr>
          <p:nvPr/>
        </p:nvPicPr>
        <p:blipFill>
          <a:blip r:embed="rId6"/>
          <a:stretch>
            <a:fillRect/>
          </a:stretch>
        </p:blipFill>
        <p:spPr>
          <a:xfrm>
            <a:off x="2169061" y="2743658"/>
            <a:ext cx="294905" cy="245620"/>
          </a:xfrm>
          <a:prstGeom prst="rect">
            <a:avLst/>
          </a:prstGeom>
        </p:spPr>
      </p:pic>
      <p:pic>
        <p:nvPicPr>
          <p:cNvPr id="56" name="図 55">
            <a:extLst>
              <a:ext uri="{FF2B5EF4-FFF2-40B4-BE49-F238E27FC236}">
                <a16:creationId xmlns:a16="http://schemas.microsoft.com/office/drawing/2014/main" id="{F5BE4A65-AB7D-B0D6-D9AA-E4C7358BBBDE}"/>
              </a:ext>
            </a:extLst>
          </p:cNvPr>
          <p:cNvPicPr>
            <a:picLocks noChangeAspect="1"/>
          </p:cNvPicPr>
          <p:nvPr/>
        </p:nvPicPr>
        <p:blipFill>
          <a:blip r:embed="rId6"/>
          <a:stretch>
            <a:fillRect/>
          </a:stretch>
        </p:blipFill>
        <p:spPr>
          <a:xfrm>
            <a:off x="2169061" y="3881648"/>
            <a:ext cx="294905" cy="245620"/>
          </a:xfrm>
          <a:prstGeom prst="rect">
            <a:avLst/>
          </a:prstGeom>
        </p:spPr>
      </p:pic>
      <p:pic>
        <p:nvPicPr>
          <p:cNvPr id="58" name="図 57">
            <a:extLst>
              <a:ext uri="{FF2B5EF4-FFF2-40B4-BE49-F238E27FC236}">
                <a16:creationId xmlns:a16="http://schemas.microsoft.com/office/drawing/2014/main" id="{32C93B13-3E95-87AC-9E51-2CD8D866AF72}"/>
              </a:ext>
            </a:extLst>
          </p:cNvPr>
          <p:cNvPicPr>
            <a:picLocks noChangeAspect="1"/>
          </p:cNvPicPr>
          <p:nvPr/>
        </p:nvPicPr>
        <p:blipFill>
          <a:blip r:embed="rId6"/>
          <a:stretch>
            <a:fillRect/>
          </a:stretch>
        </p:blipFill>
        <p:spPr>
          <a:xfrm>
            <a:off x="4146188" y="5689025"/>
            <a:ext cx="294905" cy="245620"/>
          </a:xfrm>
          <a:prstGeom prst="rect">
            <a:avLst/>
          </a:prstGeom>
        </p:spPr>
      </p:pic>
      <p:pic>
        <p:nvPicPr>
          <p:cNvPr id="59" name="図 58">
            <a:extLst>
              <a:ext uri="{FF2B5EF4-FFF2-40B4-BE49-F238E27FC236}">
                <a16:creationId xmlns:a16="http://schemas.microsoft.com/office/drawing/2014/main" id="{BA5A76BB-AC1F-69D6-2626-47A963DB6D54}"/>
              </a:ext>
            </a:extLst>
          </p:cNvPr>
          <p:cNvPicPr>
            <a:picLocks noChangeAspect="1"/>
          </p:cNvPicPr>
          <p:nvPr/>
        </p:nvPicPr>
        <p:blipFill>
          <a:blip r:embed="rId6"/>
          <a:stretch>
            <a:fillRect/>
          </a:stretch>
        </p:blipFill>
        <p:spPr>
          <a:xfrm>
            <a:off x="2199692" y="6233042"/>
            <a:ext cx="294905" cy="245620"/>
          </a:xfrm>
          <a:prstGeom prst="rect">
            <a:avLst/>
          </a:prstGeom>
        </p:spPr>
      </p:pic>
      <p:sp>
        <p:nvSpPr>
          <p:cNvPr id="122" name="テキスト ボックス 121">
            <a:extLst>
              <a:ext uri="{FF2B5EF4-FFF2-40B4-BE49-F238E27FC236}">
                <a16:creationId xmlns:a16="http://schemas.microsoft.com/office/drawing/2014/main" id="{2C037061-4BB5-F028-DDBB-C83FDF19DD95}"/>
              </a:ext>
            </a:extLst>
          </p:cNvPr>
          <p:cNvSpPr txBox="1"/>
          <p:nvPr/>
        </p:nvSpPr>
        <p:spPr bwMode="gray">
          <a:xfrm>
            <a:off x="6811137" y="2574408"/>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23" name="テキスト ボックス 122">
            <a:extLst>
              <a:ext uri="{FF2B5EF4-FFF2-40B4-BE49-F238E27FC236}">
                <a16:creationId xmlns:a16="http://schemas.microsoft.com/office/drawing/2014/main" id="{56A6A2AC-3E07-D02A-1962-41071B840444}"/>
              </a:ext>
            </a:extLst>
          </p:cNvPr>
          <p:cNvSpPr txBox="1"/>
          <p:nvPr/>
        </p:nvSpPr>
        <p:spPr bwMode="gray">
          <a:xfrm>
            <a:off x="6811137" y="315981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25" name="テキスト ボックス 124">
            <a:extLst>
              <a:ext uri="{FF2B5EF4-FFF2-40B4-BE49-F238E27FC236}">
                <a16:creationId xmlns:a16="http://schemas.microsoft.com/office/drawing/2014/main" id="{3539AC52-2655-E800-5353-4A45F3DAC788}"/>
              </a:ext>
            </a:extLst>
          </p:cNvPr>
          <p:cNvSpPr txBox="1"/>
          <p:nvPr/>
        </p:nvSpPr>
        <p:spPr bwMode="gray">
          <a:xfrm>
            <a:off x="8757632" y="4329141"/>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a:t>
            </a:r>
            <a:endParaRPr lang="en-US" altLang="ja-JP" sz="1100" b="1" dirty="0">
              <a:solidFill>
                <a:schemeClr val="tx1"/>
              </a:solidFill>
            </a:endParaRPr>
          </a:p>
          <a:p>
            <a:r>
              <a:rPr lang="ja-JP" altLang="en-US" sz="1100" b="1">
                <a:solidFill>
                  <a:schemeClr val="tx1"/>
                </a:solidFill>
              </a:rPr>
              <a:t>様式取得</a:t>
            </a:r>
            <a:endParaRPr lang="en-US" altLang="ja-JP" sz="1200" b="1" dirty="0">
              <a:solidFill>
                <a:schemeClr val="bg1">
                  <a:lumMod val="65000"/>
                </a:schemeClr>
              </a:solidFill>
            </a:endParaRPr>
          </a:p>
        </p:txBody>
      </p:sp>
      <p:sp>
        <p:nvSpPr>
          <p:cNvPr id="126" name="テキスト ボックス 125">
            <a:extLst>
              <a:ext uri="{FF2B5EF4-FFF2-40B4-BE49-F238E27FC236}">
                <a16:creationId xmlns:a16="http://schemas.microsoft.com/office/drawing/2014/main" id="{AABA3295-4FD9-0E97-4D9E-0D45519775F7}"/>
              </a:ext>
            </a:extLst>
          </p:cNvPr>
          <p:cNvSpPr txBox="1"/>
          <p:nvPr/>
        </p:nvSpPr>
        <p:spPr bwMode="gray">
          <a:xfrm>
            <a:off x="8757632" y="4914552"/>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127" name="テキスト ボックス 126">
            <a:extLst>
              <a:ext uri="{FF2B5EF4-FFF2-40B4-BE49-F238E27FC236}">
                <a16:creationId xmlns:a16="http://schemas.microsoft.com/office/drawing/2014/main" id="{61A1492C-FF16-1952-E3B1-6229BA7C6E33}"/>
              </a:ext>
            </a:extLst>
          </p:cNvPr>
          <p:cNvSpPr txBox="1"/>
          <p:nvPr/>
        </p:nvSpPr>
        <p:spPr bwMode="gray">
          <a:xfrm>
            <a:off x="8757632" y="5499964"/>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交付</a:t>
            </a:r>
            <a:endParaRPr lang="en-US" altLang="ja-JP" sz="1100" b="1" dirty="0">
              <a:solidFill>
                <a:schemeClr val="tx1"/>
              </a:solidFill>
            </a:endParaRPr>
          </a:p>
        </p:txBody>
      </p:sp>
      <p:sp>
        <p:nvSpPr>
          <p:cNvPr id="128" name="テキスト ボックス 127">
            <a:extLst>
              <a:ext uri="{FF2B5EF4-FFF2-40B4-BE49-F238E27FC236}">
                <a16:creationId xmlns:a16="http://schemas.microsoft.com/office/drawing/2014/main" id="{E435AEE4-7986-1A50-E5AA-63967DFCA25A}"/>
              </a:ext>
            </a:extLst>
          </p:cNvPr>
          <p:cNvSpPr txBox="1"/>
          <p:nvPr/>
        </p:nvSpPr>
        <p:spPr bwMode="gray">
          <a:xfrm>
            <a:off x="6811136" y="6085374"/>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受領・（印刷）</a:t>
            </a:r>
            <a:endParaRPr lang="en-US" altLang="ja-JP" sz="1100" b="1" dirty="0">
              <a:solidFill>
                <a:schemeClr val="tx1"/>
              </a:solidFill>
            </a:endParaRPr>
          </a:p>
        </p:txBody>
      </p:sp>
      <p:cxnSp>
        <p:nvCxnSpPr>
          <p:cNvPr id="129" name="直線矢印コネクタ 128">
            <a:extLst>
              <a:ext uri="{FF2B5EF4-FFF2-40B4-BE49-F238E27FC236}">
                <a16:creationId xmlns:a16="http://schemas.microsoft.com/office/drawing/2014/main" id="{3CDEEAE4-8DAA-E0C5-3E94-630EC0BA0DC6}"/>
              </a:ext>
            </a:extLst>
          </p:cNvPr>
          <p:cNvCxnSpPr>
            <a:cxnSpLocks/>
            <a:stCxn id="122" idx="2"/>
            <a:endCxn id="123" idx="0"/>
          </p:cNvCxnSpPr>
          <p:nvPr/>
        </p:nvCxnSpPr>
        <p:spPr bwMode="gray">
          <a:xfrm>
            <a:off x="7380671" y="2957951"/>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59FA362F-B3CF-E175-C5EB-73938D826A70}"/>
              </a:ext>
            </a:extLst>
          </p:cNvPr>
          <p:cNvCxnSpPr>
            <a:cxnSpLocks/>
            <a:stCxn id="125" idx="2"/>
            <a:endCxn id="126" idx="0"/>
          </p:cNvCxnSpPr>
          <p:nvPr/>
        </p:nvCxnSpPr>
        <p:spPr bwMode="gray">
          <a:xfrm>
            <a:off x="9327166" y="4712684"/>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AD59BF17-C409-5C62-0790-C1B7C4D763A8}"/>
              </a:ext>
            </a:extLst>
          </p:cNvPr>
          <p:cNvCxnSpPr>
            <a:cxnSpLocks/>
            <a:stCxn id="126" idx="2"/>
            <a:endCxn id="127" idx="0"/>
          </p:cNvCxnSpPr>
          <p:nvPr/>
        </p:nvCxnSpPr>
        <p:spPr bwMode="gray">
          <a:xfrm>
            <a:off x="9327166" y="5298095"/>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コネクタ: カギ線 132">
            <a:extLst>
              <a:ext uri="{FF2B5EF4-FFF2-40B4-BE49-F238E27FC236}">
                <a16:creationId xmlns:a16="http://schemas.microsoft.com/office/drawing/2014/main" id="{1EF3052B-DCDD-D0F7-25AD-70D152FC52F5}"/>
              </a:ext>
            </a:extLst>
          </p:cNvPr>
          <p:cNvCxnSpPr>
            <a:cxnSpLocks/>
            <a:stCxn id="123" idx="2"/>
            <a:endCxn id="125" idx="0"/>
          </p:cNvCxnSpPr>
          <p:nvPr/>
        </p:nvCxnSpPr>
        <p:spPr bwMode="gray">
          <a:xfrm rot="16200000" flipH="1">
            <a:off x="7961029" y="2963003"/>
            <a:ext cx="785779"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コネクタ: カギ線 133">
            <a:extLst>
              <a:ext uri="{FF2B5EF4-FFF2-40B4-BE49-F238E27FC236}">
                <a16:creationId xmlns:a16="http://schemas.microsoft.com/office/drawing/2014/main" id="{73AC52BD-91ED-305E-26B6-03A6D1BF3959}"/>
              </a:ext>
            </a:extLst>
          </p:cNvPr>
          <p:cNvCxnSpPr>
            <a:cxnSpLocks/>
            <a:stCxn id="127" idx="2"/>
            <a:endCxn id="128" idx="0"/>
          </p:cNvCxnSpPr>
          <p:nvPr/>
        </p:nvCxnSpPr>
        <p:spPr bwMode="gray">
          <a:xfrm rot="5400000">
            <a:off x="8252985" y="5011192"/>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フローチャート: 磁気ディスク 134">
            <a:extLst>
              <a:ext uri="{FF2B5EF4-FFF2-40B4-BE49-F238E27FC236}">
                <a16:creationId xmlns:a16="http://schemas.microsoft.com/office/drawing/2014/main" id="{44E8E5E5-1466-19B0-EBA5-5C508D0875F4}"/>
              </a:ext>
            </a:extLst>
          </p:cNvPr>
          <p:cNvSpPr/>
          <p:nvPr/>
        </p:nvSpPr>
        <p:spPr bwMode="gray">
          <a:xfrm>
            <a:off x="10341918" y="3188996"/>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136" name="直線矢印コネクタ 135">
            <a:extLst>
              <a:ext uri="{FF2B5EF4-FFF2-40B4-BE49-F238E27FC236}">
                <a16:creationId xmlns:a16="http://schemas.microsoft.com/office/drawing/2014/main" id="{732ABF60-2E6D-6275-556F-DAE80D28819A}"/>
              </a:ext>
            </a:extLst>
          </p:cNvPr>
          <p:cNvCxnSpPr>
            <a:cxnSpLocks/>
            <a:stCxn id="123" idx="3"/>
            <a:endCxn id="135" idx="2"/>
          </p:cNvCxnSpPr>
          <p:nvPr/>
        </p:nvCxnSpPr>
        <p:spPr bwMode="gray">
          <a:xfrm flipV="1">
            <a:off x="7950204" y="3343427"/>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7" name="フローチャート: 磁気ディスク 136">
            <a:extLst>
              <a:ext uri="{FF2B5EF4-FFF2-40B4-BE49-F238E27FC236}">
                <a16:creationId xmlns:a16="http://schemas.microsoft.com/office/drawing/2014/main" id="{E10CBBD2-1679-D33B-9469-49B254DABA3A}"/>
              </a:ext>
            </a:extLst>
          </p:cNvPr>
          <p:cNvSpPr/>
          <p:nvPr/>
        </p:nvSpPr>
        <p:spPr bwMode="gray">
          <a:xfrm>
            <a:off x="10341918" y="4359018"/>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138" name="直線矢印コネクタ 137">
            <a:extLst>
              <a:ext uri="{FF2B5EF4-FFF2-40B4-BE49-F238E27FC236}">
                <a16:creationId xmlns:a16="http://schemas.microsoft.com/office/drawing/2014/main" id="{1B4510D6-B149-4AAD-7C07-AFAC8E0F40EA}"/>
              </a:ext>
            </a:extLst>
          </p:cNvPr>
          <p:cNvCxnSpPr>
            <a:cxnSpLocks/>
            <a:stCxn id="137" idx="2"/>
            <a:endCxn id="125" idx="3"/>
          </p:cNvCxnSpPr>
          <p:nvPr/>
        </p:nvCxnSpPr>
        <p:spPr bwMode="gray">
          <a:xfrm flipH="1">
            <a:off x="9896699" y="4513449"/>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4" name="正方形/長方形 143">
            <a:extLst>
              <a:ext uri="{FF2B5EF4-FFF2-40B4-BE49-F238E27FC236}">
                <a16:creationId xmlns:a16="http://schemas.microsoft.com/office/drawing/2014/main" id="{54DD14E6-2244-CCC6-5A8D-A5E1FB0365CE}"/>
              </a:ext>
            </a:extLst>
          </p:cNvPr>
          <p:cNvSpPr/>
          <p:nvPr/>
        </p:nvSpPr>
        <p:spPr bwMode="gray">
          <a:xfrm>
            <a:off x="6743251" y="2561786"/>
            <a:ext cx="1242567" cy="409016"/>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pic>
        <p:nvPicPr>
          <p:cNvPr id="148" name="図 147">
            <a:extLst>
              <a:ext uri="{FF2B5EF4-FFF2-40B4-BE49-F238E27FC236}">
                <a16:creationId xmlns:a16="http://schemas.microsoft.com/office/drawing/2014/main" id="{8FC3DA00-20D4-F828-24F3-8D4C508B3338}"/>
              </a:ext>
            </a:extLst>
          </p:cNvPr>
          <p:cNvPicPr>
            <a:picLocks noChangeAspect="1"/>
          </p:cNvPicPr>
          <p:nvPr/>
        </p:nvPicPr>
        <p:blipFill>
          <a:blip r:embed="rId6"/>
          <a:stretch>
            <a:fillRect/>
          </a:stretch>
        </p:blipFill>
        <p:spPr>
          <a:xfrm>
            <a:off x="4133992" y="4588553"/>
            <a:ext cx="294905" cy="245620"/>
          </a:xfrm>
          <a:prstGeom prst="rect">
            <a:avLst/>
          </a:prstGeom>
        </p:spPr>
      </p:pic>
      <p:sp>
        <p:nvSpPr>
          <p:cNvPr id="149" name="テキスト ボックス 148">
            <a:extLst>
              <a:ext uri="{FF2B5EF4-FFF2-40B4-BE49-F238E27FC236}">
                <a16:creationId xmlns:a16="http://schemas.microsoft.com/office/drawing/2014/main" id="{C2438707-6427-C7B7-3A3A-22EC22FAD5B2}"/>
              </a:ext>
            </a:extLst>
          </p:cNvPr>
          <p:cNvSpPr txBox="1"/>
          <p:nvPr/>
        </p:nvSpPr>
        <p:spPr bwMode="gray">
          <a:xfrm>
            <a:off x="8572661" y="2722932"/>
            <a:ext cx="178930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b="1">
                <a:solidFill>
                  <a:schemeClr val="tx1"/>
                </a:solidFill>
              </a:rPr>
              <a:t>保育所入所希望者による</a:t>
            </a:r>
            <a:endParaRPr lang="en-US" altLang="ja-JP" sz="1050" b="1" dirty="0">
              <a:solidFill>
                <a:schemeClr val="tx1"/>
              </a:solidFill>
            </a:endParaRPr>
          </a:p>
          <a:p>
            <a:r>
              <a:rPr lang="ja-JP" altLang="en-US" sz="1050" b="1">
                <a:solidFill>
                  <a:schemeClr val="tx1"/>
                </a:solidFill>
              </a:rPr>
              <a:t>紙様式を取得・提出を廃止</a:t>
            </a:r>
            <a:endParaRPr lang="en-US" altLang="ja-JP" sz="1050" b="1" dirty="0">
              <a:solidFill>
                <a:schemeClr val="tx1"/>
              </a:solidFill>
            </a:endParaRPr>
          </a:p>
        </p:txBody>
      </p:sp>
      <p:cxnSp>
        <p:nvCxnSpPr>
          <p:cNvPr id="150" name="直線矢印コネクタ 149">
            <a:extLst>
              <a:ext uri="{FF2B5EF4-FFF2-40B4-BE49-F238E27FC236}">
                <a16:creationId xmlns:a16="http://schemas.microsoft.com/office/drawing/2014/main" id="{95F92761-2053-1DB9-EE90-88C378D76E0E}"/>
              </a:ext>
            </a:extLst>
          </p:cNvPr>
          <p:cNvCxnSpPr>
            <a:cxnSpLocks/>
          </p:cNvCxnSpPr>
          <p:nvPr/>
        </p:nvCxnSpPr>
        <p:spPr bwMode="gray">
          <a:xfrm flipH="1" flipV="1">
            <a:off x="8053704" y="2806737"/>
            <a:ext cx="466034" cy="113480"/>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ACBB25F8-221F-5F34-03A0-845B2FD7AE11}"/>
              </a:ext>
            </a:extLst>
          </p:cNvPr>
          <p:cNvCxnSpPr>
            <a:cxnSpLocks/>
          </p:cNvCxnSpPr>
          <p:nvPr/>
        </p:nvCxnSpPr>
        <p:spPr bwMode="gray">
          <a:xfrm flipH="1">
            <a:off x="8053704" y="2920218"/>
            <a:ext cx="466034" cy="965800"/>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83783CFE-A790-10E7-648C-A0E634DB2788}"/>
              </a:ext>
            </a:extLst>
          </p:cNvPr>
          <p:cNvSpPr txBox="1"/>
          <p:nvPr/>
        </p:nvSpPr>
        <p:spPr bwMode="gray">
          <a:xfrm>
            <a:off x="8448074" y="3577683"/>
            <a:ext cx="1758182"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100" b="1">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t>希望する自治体の様式を</a:t>
            </a:r>
            <a:br>
              <a:rPr lang="en-US" altLang="ja-JP" sz="1050" dirty="0"/>
            </a:br>
            <a:r>
              <a:rPr lang="ja-JP" altLang="en-US" sz="1050"/>
              <a:t>デジタル様式で添付</a:t>
            </a:r>
            <a:endParaRPr lang="en-US" altLang="ja-JP" sz="1050" dirty="0"/>
          </a:p>
        </p:txBody>
      </p:sp>
      <p:cxnSp>
        <p:nvCxnSpPr>
          <p:cNvPr id="160" name="直線矢印コネクタ 159">
            <a:extLst>
              <a:ext uri="{FF2B5EF4-FFF2-40B4-BE49-F238E27FC236}">
                <a16:creationId xmlns:a16="http://schemas.microsoft.com/office/drawing/2014/main" id="{14DB8E40-F24F-FFD9-D955-F12351C58681}"/>
              </a:ext>
            </a:extLst>
          </p:cNvPr>
          <p:cNvCxnSpPr>
            <a:cxnSpLocks/>
          </p:cNvCxnSpPr>
          <p:nvPr/>
        </p:nvCxnSpPr>
        <p:spPr bwMode="gray">
          <a:xfrm flipV="1">
            <a:off x="8754454" y="3402422"/>
            <a:ext cx="143779" cy="165888"/>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70" name="テキスト ボックス 169">
            <a:extLst>
              <a:ext uri="{FF2B5EF4-FFF2-40B4-BE49-F238E27FC236}">
                <a16:creationId xmlns:a16="http://schemas.microsoft.com/office/drawing/2014/main" id="{8C06C9F4-8514-1347-CDAA-8A5BA5B93F10}"/>
              </a:ext>
            </a:extLst>
          </p:cNvPr>
          <p:cNvSpPr txBox="1"/>
          <p:nvPr/>
        </p:nvSpPr>
        <p:spPr bwMode="gray">
          <a:xfrm>
            <a:off x="6713173" y="4363015"/>
            <a:ext cx="160757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b="1">
                <a:solidFill>
                  <a:schemeClr val="tx1"/>
                </a:solidFill>
              </a:rPr>
              <a:t>突合作業を廃止し、</a:t>
            </a:r>
            <a:endParaRPr lang="en-US" altLang="ja-JP" sz="1050" b="1" dirty="0">
              <a:solidFill>
                <a:schemeClr val="tx1"/>
              </a:solidFill>
            </a:endParaRPr>
          </a:p>
          <a:p>
            <a:r>
              <a:rPr lang="ja-JP" altLang="en-US" sz="1050" b="1">
                <a:solidFill>
                  <a:schemeClr val="tx1"/>
                </a:solidFill>
              </a:rPr>
              <a:t>デジタルで様式を取得</a:t>
            </a:r>
            <a:endParaRPr lang="en-US" altLang="ja-JP" sz="1050" b="1" dirty="0">
              <a:solidFill>
                <a:schemeClr val="tx1"/>
              </a:solidFill>
            </a:endParaRPr>
          </a:p>
        </p:txBody>
      </p:sp>
      <p:cxnSp>
        <p:nvCxnSpPr>
          <p:cNvPr id="187" name="直線矢印コネクタ 186">
            <a:extLst>
              <a:ext uri="{FF2B5EF4-FFF2-40B4-BE49-F238E27FC236}">
                <a16:creationId xmlns:a16="http://schemas.microsoft.com/office/drawing/2014/main" id="{B7F3E55A-55ED-6E75-F491-EE64F5C14D02}"/>
              </a:ext>
            </a:extLst>
          </p:cNvPr>
          <p:cNvCxnSpPr>
            <a:cxnSpLocks/>
          </p:cNvCxnSpPr>
          <p:nvPr/>
        </p:nvCxnSpPr>
        <p:spPr bwMode="gray">
          <a:xfrm>
            <a:off x="8398009" y="4543958"/>
            <a:ext cx="310453" cy="1541"/>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188" name="直線矢印コネクタ 187">
            <a:extLst>
              <a:ext uri="{FF2B5EF4-FFF2-40B4-BE49-F238E27FC236}">
                <a16:creationId xmlns:a16="http://schemas.microsoft.com/office/drawing/2014/main" id="{E8A033E6-F953-2B3B-4D09-8DBA35FE9940}"/>
              </a:ext>
            </a:extLst>
          </p:cNvPr>
          <p:cNvCxnSpPr>
            <a:cxnSpLocks/>
          </p:cNvCxnSpPr>
          <p:nvPr/>
        </p:nvCxnSpPr>
        <p:spPr bwMode="gray">
          <a:xfrm>
            <a:off x="8320519" y="5694787"/>
            <a:ext cx="310453" cy="1541"/>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18AC1C8E-6E2E-2CD9-7222-1D4705880054}"/>
              </a:ext>
            </a:extLst>
          </p:cNvPr>
          <p:cNvSpPr txBox="1"/>
          <p:nvPr/>
        </p:nvSpPr>
        <p:spPr bwMode="gray">
          <a:xfrm>
            <a:off x="6635683" y="5552927"/>
            <a:ext cx="160757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100" b="1">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t>データで送付</a:t>
            </a:r>
            <a:endParaRPr lang="en-US" altLang="ja-JP" sz="1050" dirty="0"/>
          </a:p>
        </p:txBody>
      </p:sp>
      <p:sp>
        <p:nvSpPr>
          <p:cNvPr id="124" name="テキスト ボックス 123">
            <a:extLst>
              <a:ext uri="{FF2B5EF4-FFF2-40B4-BE49-F238E27FC236}">
                <a16:creationId xmlns:a16="http://schemas.microsoft.com/office/drawing/2014/main" id="{EBFE4E76-ACAC-DFDA-CB87-1B789091CFCC}"/>
              </a:ext>
            </a:extLst>
          </p:cNvPr>
          <p:cNvSpPr txBox="1"/>
          <p:nvPr/>
        </p:nvSpPr>
        <p:spPr bwMode="gray">
          <a:xfrm>
            <a:off x="6811137" y="3743730"/>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45" name="正方形/長方形 144">
            <a:extLst>
              <a:ext uri="{FF2B5EF4-FFF2-40B4-BE49-F238E27FC236}">
                <a16:creationId xmlns:a16="http://schemas.microsoft.com/office/drawing/2014/main" id="{7915B1D9-5EDF-B1E0-4692-7A8643D4BB17}"/>
              </a:ext>
            </a:extLst>
          </p:cNvPr>
          <p:cNvSpPr/>
          <p:nvPr/>
        </p:nvSpPr>
        <p:spPr bwMode="gray">
          <a:xfrm>
            <a:off x="6742716" y="3723022"/>
            <a:ext cx="1242567" cy="425623"/>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pic>
        <p:nvPicPr>
          <p:cNvPr id="15" name="図 14" descr="黒い背景に白い文字がある&#10;&#10;低い精度で自動的に生成された説明">
            <a:extLst>
              <a:ext uri="{FF2B5EF4-FFF2-40B4-BE49-F238E27FC236}">
                <a16:creationId xmlns:a16="http://schemas.microsoft.com/office/drawing/2014/main" id="{D8577214-B74C-D899-7139-2B96AB5C7604}"/>
              </a:ext>
            </a:extLst>
          </p:cNvPr>
          <p:cNvPicPr>
            <a:picLocks noChangeAspect="1"/>
          </p:cNvPicPr>
          <p:nvPr/>
        </p:nvPicPr>
        <p:blipFill>
          <a:blip r:embed="rId7"/>
          <a:stretch>
            <a:fillRect/>
          </a:stretch>
        </p:blipFill>
        <p:spPr>
          <a:xfrm>
            <a:off x="9914842" y="5612318"/>
            <a:ext cx="314625" cy="314625"/>
          </a:xfrm>
          <a:prstGeom prst="rect">
            <a:avLst/>
          </a:prstGeom>
        </p:spPr>
      </p:pic>
      <p:pic>
        <p:nvPicPr>
          <p:cNvPr id="23" name="図 22" descr="黒い背景に白い文字がある&#10;&#10;低い精度で自動的に生成された説明">
            <a:extLst>
              <a:ext uri="{FF2B5EF4-FFF2-40B4-BE49-F238E27FC236}">
                <a16:creationId xmlns:a16="http://schemas.microsoft.com/office/drawing/2014/main" id="{CE3F8969-8E3D-000D-778B-500FA5185F6E}"/>
              </a:ext>
            </a:extLst>
          </p:cNvPr>
          <p:cNvPicPr>
            <a:picLocks noChangeAspect="1"/>
          </p:cNvPicPr>
          <p:nvPr/>
        </p:nvPicPr>
        <p:blipFill>
          <a:blip r:embed="rId7"/>
          <a:stretch>
            <a:fillRect/>
          </a:stretch>
        </p:blipFill>
        <p:spPr>
          <a:xfrm>
            <a:off x="7999208" y="6169763"/>
            <a:ext cx="314625" cy="314625"/>
          </a:xfrm>
          <a:prstGeom prst="rect">
            <a:avLst/>
          </a:prstGeom>
        </p:spPr>
      </p:pic>
      <p:pic>
        <p:nvPicPr>
          <p:cNvPr id="28" name="図 27">
            <a:extLst>
              <a:ext uri="{FF2B5EF4-FFF2-40B4-BE49-F238E27FC236}">
                <a16:creationId xmlns:a16="http://schemas.microsoft.com/office/drawing/2014/main" id="{99166CBC-B554-1CC3-D164-CE5F1D7ABBDC}"/>
              </a:ext>
            </a:extLst>
          </p:cNvPr>
          <p:cNvPicPr>
            <a:picLocks noChangeAspect="1"/>
          </p:cNvPicPr>
          <p:nvPr/>
        </p:nvPicPr>
        <p:blipFill>
          <a:blip r:embed="rId8"/>
          <a:stretch>
            <a:fillRect/>
          </a:stretch>
        </p:blipFill>
        <p:spPr>
          <a:xfrm>
            <a:off x="8738924" y="2880203"/>
            <a:ext cx="881152" cy="881152"/>
          </a:xfrm>
          <a:prstGeom prst="rect">
            <a:avLst/>
          </a:prstGeom>
        </p:spPr>
      </p:pic>
      <p:sp>
        <p:nvSpPr>
          <p:cNvPr id="36" name="正方形/長方形 35">
            <a:extLst>
              <a:ext uri="{FF2B5EF4-FFF2-40B4-BE49-F238E27FC236}">
                <a16:creationId xmlns:a16="http://schemas.microsoft.com/office/drawing/2014/main" id="{C1F0A843-8314-A18E-0C69-3BE08AD932C0}"/>
              </a:ext>
            </a:extLst>
          </p:cNvPr>
          <p:cNvSpPr/>
          <p:nvPr/>
        </p:nvSpPr>
        <p:spPr bwMode="gray">
          <a:xfrm>
            <a:off x="476653" y="1323064"/>
            <a:ext cx="5435995" cy="5264936"/>
          </a:xfrm>
          <a:prstGeom prst="rect">
            <a:avLst/>
          </a:prstGeom>
          <a:noFill/>
          <a:ln w="1905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285750" indent="-285750" defTabSz="990564" fontAlgn="auto">
              <a:spcBef>
                <a:spcPts val="0"/>
              </a:spcBef>
              <a:spcAft>
                <a:spcPts val="0"/>
              </a:spcAft>
              <a:buSzPct val="100000"/>
              <a:buFont typeface="Wingdings" panose="05000000000000000000" pitchFamily="2" charset="2"/>
              <a:buChar char="ü"/>
            </a:pP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作成依頼時と発行した証明書の交付時に、申請者と総務事務センタ間で紙様式での逓送が必要</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0"/>
              </a:spcBef>
              <a:spcAft>
                <a:spcPts val="0"/>
              </a:spcAft>
              <a:buSzPct val="100000"/>
              <a:buFont typeface="Wingdings" panose="05000000000000000000" pitchFamily="2" charset="2"/>
              <a:buChar char="ü"/>
            </a:pP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逓送期間があり、発効までに時間がかかる</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601F8E26-6880-6DB7-A6E6-5B41B3A63C58}"/>
              </a:ext>
            </a:extLst>
          </p:cNvPr>
          <p:cNvSpPr/>
          <p:nvPr/>
        </p:nvSpPr>
        <p:spPr bwMode="gray">
          <a:xfrm>
            <a:off x="476653" y="1035917"/>
            <a:ext cx="5435995" cy="287147"/>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37" name="正方形/長方形 36">
            <a:extLst>
              <a:ext uri="{FF2B5EF4-FFF2-40B4-BE49-F238E27FC236}">
                <a16:creationId xmlns:a16="http://schemas.microsoft.com/office/drawing/2014/main" id="{E66479D9-A2ED-41ED-CB9F-447F45F311E9}"/>
              </a:ext>
            </a:extLst>
          </p:cNvPr>
          <p:cNvSpPr/>
          <p:nvPr/>
        </p:nvSpPr>
        <p:spPr bwMode="gray">
          <a:xfrm>
            <a:off x="6274803" y="1323064"/>
            <a:ext cx="5435995" cy="5264936"/>
          </a:xfrm>
          <a:prstGeom prst="rect">
            <a:avLst/>
          </a:prstGeom>
          <a:noFill/>
          <a:ln w="1905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285750" indent="-285750" defTabSz="990564" fontAlgn="auto">
              <a:spcBef>
                <a:spcPts val="0"/>
              </a:spcBef>
              <a:spcAft>
                <a:spcPts val="0"/>
              </a:spcAft>
              <a:buSzPct val="100000"/>
              <a:buFont typeface="Wingdings" panose="05000000000000000000" pitchFamily="2" charset="2"/>
              <a:buChar char="ü"/>
            </a:pP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紙様式での逓送をなくし、紙様式の準備にかかる負担を軽減</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0"/>
              </a:spcBef>
              <a:spcAft>
                <a:spcPts val="0"/>
              </a:spcAft>
              <a:buSzPct val="100000"/>
              <a:buFont typeface="Wingdings" panose="05000000000000000000" pitchFamily="2" charset="2"/>
              <a:buChar char="ü"/>
            </a:pP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逓送期間がなくなり、発行にかかる時間を短縮</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0"/>
              </a:spcBef>
              <a:spcAft>
                <a:spcPts val="0"/>
              </a:spcAft>
              <a:buSzPct val="100000"/>
              <a:buFont typeface="Wingdings" panose="05000000000000000000" pitchFamily="2" charset="2"/>
              <a:buChar char="ü"/>
            </a:pP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6B6D73D3-4155-7E28-7831-E16F88C6D7DF}"/>
              </a:ext>
            </a:extLst>
          </p:cNvPr>
          <p:cNvSpPr/>
          <p:nvPr/>
        </p:nvSpPr>
        <p:spPr bwMode="gray">
          <a:xfrm>
            <a:off x="6275388" y="1035917"/>
            <a:ext cx="5437187" cy="287147"/>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304341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17</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勤怠管理に関する対応の方向性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大阪市の目指す多様な働き方への対応と労務管理・超勤管理に資する勤務状況の可視化ができていないことが課題であり、システム刷新による課題解決を目指す</a:t>
            </a: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479424" y="1894769"/>
            <a:ext cx="1692000"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No.6</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打刻管理の仕様の検討</a:t>
            </a:r>
          </a:p>
        </p:txBody>
      </p:sp>
      <p:sp>
        <p:nvSpPr>
          <p:cNvPr id="25" name="正方形/長方形 24">
            <a:extLst>
              <a:ext uri="{FF2B5EF4-FFF2-40B4-BE49-F238E27FC236}">
                <a16:creationId xmlns:a16="http://schemas.microsoft.com/office/drawing/2014/main" id="{03AB38A7-5BB5-A8AA-0E57-8A6243D16301}"/>
              </a:ext>
            </a:extLst>
          </p:cNvPr>
          <p:cNvSpPr/>
          <p:nvPr/>
        </p:nvSpPr>
        <p:spPr bwMode="gray">
          <a:xfrm>
            <a:off x="2224541" y="1894769"/>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IC</a:t>
            </a: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カード（職員証）読取機の交換を見据えた打刻管理の仕様検討が必要</a:t>
            </a: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854219" y="1894769"/>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SaaS</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導入による打刻方法の変更を行う</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2" name="正方形/長方形 61">
            <a:extLst>
              <a:ext uri="{FF2B5EF4-FFF2-40B4-BE49-F238E27FC236}">
                <a16:creationId xmlns:a16="http://schemas.microsoft.com/office/drawing/2014/main" id="{F8C79EC1-9603-2C9B-E0BD-6E5D1325D99A}"/>
              </a:ext>
            </a:extLst>
          </p:cNvPr>
          <p:cNvSpPr/>
          <p:nvPr/>
        </p:nvSpPr>
        <p:spPr bwMode="gray">
          <a:xfrm>
            <a:off x="479424" y="3851361"/>
            <a:ext cx="1692000"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No.10</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勤怠状況の見える化の検討</a:t>
            </a:r>
          </a:p>
        </p:txBody>
      </p:sp>
      <p:sp>
        <p:nvSpPr>
          <p:cNvPr id="63" name="正方形/長方形 62">
            <a:extLst>
              <a:ext uri="{FF2B5EF4-FFF2-40B4-BE49-F238E27FC236}">
                <a16:creationId xmlns:a16="http://schemas.microsoft.com/office/drawing/2014/main" id="{532695B9-CEB3-E87F-942D-30BE1AA7B7E4}"/>
              </a:ext>
            </a:extLst>
          </p:cNvPr>
          <p:cNvSpPr/>
          <p:nvPr/>
        </p:nvSpPr>
        <p:spPr bwMode="gray">
          <a:xfrm>
            <a:off x="2224541" y="3851361"/>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総務事務システムでは、ダッシュボードのような機能がなく、自身の勤怠状況を職員が容易に確認できず不便</a:t>
            </a:r>
          </a:p>
        </p:txBody>
      </p:sp>
      <p:sp>
        <p:nvSpPr>
          <p:cNvPr id="71" name="正方形/長方形 70">
            <a:extLst>
              <a:ext uri="{FF2B5EF4-FFF2-40B4-BE49-F238E27FC236}">
                <a16:creationId xmlns:a16="http://schemas.microsoft.com/office/drawing/2014/main" id="{8B153C9B-0DFC-1E61-C465-258A092B7B11}"/>
              </a:ext>
            </a:extLst>
          </p:cNvPr>
          <p:cNvSpPr/>
          <p:nvPr/>
        </p:nvSpPr>
        <p:spPr bwMode="gray">
          <a:xfrm>
            <a:off x="5854219" y="3851362"/>
            <a:ext cx="3433888" cy="105613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ダッシュボード機能を構築し、勤務状況を職員が確認できるようにする</a:t>
            </a:r>
          </a:p>
        </p:txBody>
      </p:sp>
      <p:sp>
        <p:nvSpPr>
          <p:cNvPr id="81" name="正方形/長方形 80">
            <a:extLst>
              <a:ext uri="{FF2B5EF4-FFF2-40B4-BE49-F238E27FC236}">
                <a16:creationId xmlns:a16="http://schemas.microsoft.com/office/drawing/2014/main" id="{9C509A64-1D70-4631-B1E4-F97131126666}"/>
              </a:ext>
            </a:extLst>
          </p:cNvPr>
          <p:cNvSpPr/>
          <p:nvPr/>
        </p:nvSpPr>
        <p:spPr bwMode="gray">
          <a:xfrm>
            <a:off x="479424" y="4362196"/>
            <a:ext cx="1692000" cy="54529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No.11</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勤務時間、休暇取得状況、</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労務管理等の状況の可視化</a:t>
            </a:r>
          </a:p>
        </p:txBody>
      </p:sp>
      <p:sp>
        <p:nvSpPr>
          <p:cNvPr id="82" name="正方形/長方形 81">
            <a:extLst>
              <a:ext uri="{FF2B5EF4-FFF2-40B4-BE49-F238E27FC236}">
                <a16:creationId xmlns:a16="http://schemas.microsoft.com/office/drawing/2014/main" id="{9EE0518B-B75A-AF19-D6BD-F30B7C861BA6}"/>
              </a:ext>
            </a:extLst>
          </p:cNvPr>
          <p:cNvSpPr/>
          <p:nvPr/>
        </p:nvSpPr>
        <p:spPr bwMode="gray">
          <a:xfrm>
            <a:off x="2224541" y="4362196"/>
            <a:ext cx="3433888" cy="54529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勤務時間、休暇取得状況、労務管理等の状況が可視化され、職員個人</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上長が簡単に把握できる状態にしたい</a:t>
            </a:r>
          </a:p>
        </p:txBody>
      </p:sp>
      <p:sp>
        <p:nvSpPr>
          <p:cNvPr id="88" name="正方形/長方形 87">
            <a:extLst>
              <a:ext uri="{FF2B5EF4-FFF2-40B4-BE49-F238E27FC236}">
                <a16:creationId xmlns:a16="http://schemas.microsoft.com/office/drawing/2014/main" id="{FE7E873E-5EB7-228C-7151-326F50D080F1}"/>
              </a:ext>
            </a:extLst>
          </p:cNvPr>
          <p:cNvSpPr/>
          <p:nvPr/>
        </p:nvSpPr>
        <p:spPr bwMode="gray">
          <a:xfrm>
            <a:off x="2224541" y="5564549"/>
            <a:ext cx="3433888" cy="75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有給消化状況が可視化できない</a:t>
            </a:r>
          </a:p>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職員区分により取り扱いが異なり、問合わせが多い</a:t>
            </a:r>
          </a:p>
        </p:txBody>
      </p:sp>
      <p:sp>
        <p:nvSpPr>
          <p:cNvPr id="91" name="正方形/長方形 90">
            <a:extLst>
              <a:ext uri="{FF2B5EF4-FFF2-40B4-BE49-F238E27FC236}">
                <a16:creationId xmlns:a16="http://schemas.microsoft.com/office/drawing/2014/main" id="{C24B6B72-931D-7BE6-5C23-E08224C041E0}"/>
              </a:ext>
            </a:extLst>
          </p:cNvPr>
          <p:cNvSpPr/>
          <p:nvPr/>
        </p:nvSpPr>
        <p:spPr bwMode="gray">
          <a:xfrm>
            <a:off x="5854219" y="5564549"/>
            <a:ext cx="3433888" cy="75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問合わせ窓口の一元化による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UX</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向上を目指す</a:t>
            </a:r>
          </a:p>
          <a:p>
            <a:pPr marL="87313" indent="-87313" defTabSz="990564" fontAlgn="auto">
              <a:spcBef>
                <a:spcPts val="0"/>
              </a:spcBef>
              <a:spcAft>
                <a:spcPts val="0"/>
              </a:spcAft>
              <a:buSzPct val="100000"/>
              <a:buFont typeface="Arial" panose="020B0604020202020204" pitchFamily="34" charset="0"/>
              <a:buChar char="•"/>
            </a:pP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FAQ/</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チャットボット</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/WF</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による問合せ対応を効率化</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問い合わせ件数を削減させる</a:t>
            </a:r>
          </a:p>
        </p:txBody>
      </p:sp>
      <p:sp>
        <p:nvSpPr>
          <p:cNvPr id="92" name="正方形/長方形 91">
            <a:extLst>
              <a:ext uri="{FF2B5EF4-FFF2-40B4-BE49-F238E27FC236}">
                <a16:creationId xmlns:a16="http://schemas.microsoft.com/office/drawing/2014/main" id="{DE9641E0-E513-EC85-C3BA-82EE63006E3C}"/>
              </a:ext>
            </a:extLst>
          </p:cNvPr>
          <p:cNvSpPr/>
          <p:nvPr/>
        </p:nvSpPr>
        <p:spPr bwMode="gray">
          <a:xfrm>
            <a:off x="479424" y="2422428"/>
            <a:ext cx="1692000"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No.8</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制度対応のための</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システム化検討</a:t>
            </a:r>
          </a:p>
        </p:txBody>
      </p:sp>
      <p:sp>
        <p:nvSpPr>
          <p:cNvPr id="93" name="正方形/長方形 92">
            <a:extLst>
              <a:ext uri="{FF2B5EF4-FFF2-40B4-BE49-F238E27FC236}">
                <a16:creationId xmlns:a16="http://schemas.microsoft.com/office/drawing/2014/main" id="{942F8852-E6EC-0FDD-2A55-7D13B79CC7BC}"/>
              </a:ext>
            </a:extLst>
          </p:cNvPr>
          <p:cNvSpPr/>
          <p:nvPr/>
        </p:nvSpPr>
        <p:spPr bwMode="gray">
          <a:xfrm>
            <a:off x="2224541" y="2422428"/>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フレックスタイム制度等への対応のための</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等での手作業を無くしシステム化したい</a:t>
            </a:r>
          </a:p>
        </p:txBody>
      </p:sp>
      <p:sp>
        <p:nvSpPr>
          <p:cNvPr id="94" name="正方形/長方形 93">
            <a:extLst>
              <a:ext uri="{FF2B5EF4-FFF2-40B4-BE49-F238E27FC236}">
                <a16:creationId xmlns:a16="http://schemas.microsoft.com/office/drawing/2014/main" id="{BF5BA74F-FCFE-C4E5-B9C2-8868444361FB}"/>
              </a:ext>
            </a:extLst>
          </p:cNvPr>
          <p:cNvSpPr/>
          <p:nvPr/>
        </p:nvSpPr>
        <p:spPr bwMode="gray">
          <a:xfrm>
            <a:off x="5854219" y="2422428"/>
            <a:ext cx="3433888" cy="468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フレックス勤務に対応した</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SaaS</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を導入する</a:t>
            </a:r>
          </a:p>
        </p:txBody>
      </p:sp>
      <p:sp>
        <p:nvSpPr>
          <p:cNvPr id="98" name="正方形/長方形 97">
            <a:extLst>
              <a:ext uri="{FF2B5EF4-FFF2-40B4-BE49-F238E27FC236}">
                <a16:creationId xmlns:a16="http://schemas.microsoft.com/office/drawing/2014/main" id="{E87BC170-FD3B-326E-B64F-7F697A256B86}"/>
              </a:ext>
            </a:extLst>
          </p:cNvPr>
          <p:cNvSpPr/>
          <p:nvPr/>
        </p:nvSpPr>
        <p:spPr bwMode="gray">
          <a:xfrm>
            <a:off x="479424" y="2933262"/>
            <a:ext cx="1692000" cy="87488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No.9</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多様な働き方に対応した</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システム仕様・ルールの検討</a:t>
            </a:r>
          </a:p>
        </p:txBody>
      </p:sp>
      <p:sp>
        <p:nvSpPr>
          <p:cNvPr id="99" name="正方形/長方形 98">
            <a:extLst>
              <a:ext uri="{FF2B5EF4-FFF2-40B4-BE49-F238E27FC236}">
                <a16:creationId xmlns:a16="http://schemas.microsoft.com/office/drawing/2014/main" id="{5A81D741-6B37-047E-219D-F3DFA28243D8}"/>
              </a:ext>
            </a:extLst>
          </p:cNvPr>
          <p:cNvSpPr/>
          <p:nvPr/>
        </p:nvSpPr>
        <p:spPr bwMode="gray">
          <a:xfrm>
            <a:off x="2224541" y="2933262"/>
            <a:ext cx="3433888" cy="87488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複雑な勤務形態や休暇制度、多様な働き方にシステム・ルールが対応していない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7" name="正方形/長方形 106">
            <a:extLst>
              <a:ext uri="{FF2B5EF4-FFF2-40B4-BE49-F238E27FC236}">
                <a16:creationId xmlns:a16="http://schemas.microsoft.com/office/drawing/2014/main" id="{980FA9A6-CB63-7795-A874-C97F05218736}"/>
              </a:ext>
            </a:extLst>
          </p:cNvPr>
          <p:cNvSpPr/>
          <p:nvPr/>
        </p:nvSpPr>
        <p:spPr bwMode="gray">
          <a:xfrm>
            <a:off x="5854219" y="2933262"/>
            <a:ext cx="3433888" cy="874881"/>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6995" indent="-86995" defTabSz="990564">
              <a:spcBef>
                <a:spcPts val="0"/>
              </a:spcBef>
              <a:spcAft>
                <a:spcPts val="0"/>
              </a:spcAft>
              <a:buSzPct val="100000"/>
              <a:buFont typeface="Arial" panose="020B0604020202020204" pitchFamily="34" charset="0"/>
              <a:buChar char="•"/>
            </a:pPr>
            <a:r>
              <a:rPr kumimoji="1" lang="ja-JP" altLang="en-US" sz="1100">
                <a:latin typeface="UD デジタル 教科書体 NP-R"/>
                <a:ea typeface="UD デジタル 教科書体 NP-R"/>
                <a:cs typeface="Arial"/>
              </a:rPr>
              <a:t>制度の見直し</a:t>
            </a:r>
            <a:r>
              <a:rPr kumimoji="1" lang="en-US" altLang="ja-JP" sz="1100" dirty="0">
                <a:latin typeface="UD デジタル 教科書体 NP-R"/>
                <a:ea typeface="UD デジタル 教科書体 NP-R"/>
                <a:cs typeface="Arial"/>
              </a:rPr>
              <a:t>(</a:t>
            </a:r>
            <a:r>
              <a:rPr kumimoji="1" lang="ja-JP" altLang="en-US" sz="1100">
                <a:latin typeface="UD デジタル 教科書体 NP-R"/>
                <a:ea typeface="UD デジタル 教科書体 NP-R"/>
                <a:cs typeface="Arial"/>
              </a:rPr>
              <a:t>モバイルワーク実施条件の見直し・勤務可能場所の拡充等</a:t>
            </a:r>
            <a:r>
              <a:rPr kumimoji="1" lang="en-US" altLang="ja-JP" sz="1100" dirty="0">
                <a:latin typeface="UD デジタル 教科書体 NP-R"/>
                <a:ea typeface="UD デジタル 教科書体 NP-R"/>
                <a:cs typeface="Arial"/>
              </a:rPr>
              <a:t>)/</a:t>
            </a:r>
            <a:r>
              <a:rPr kumimoji="1" lang="ja-JP" altLang="en-US" sz="1100">
                <a:latin typeface="UD デジタル 教科書体 NP-R"/>
                <a:ea typeface="UD デジタル 教科書体 NP-R"/>
                <a:cs typeface="Arial"/>
              </a:rPr>
              <a:t>打刻方法の多様化による多様な働き方を定着させる</a:t>
            </a:r>
            <a:endParaRPr lang="ja-JP" altLang="en-US" sz="1100">
              <a:latin typeface="UD デジタル 教科書体 NP-R"/>
              <a:ea typeface="UD デジタル 教科書体 NP-R"/>
              <a:cs typeface="+mn-cs"/>
            </a:endParaRPr>
          </a:p>
          <a:p>
            <a:pPr marL="86995" indent="-86995" defTabSz="990564">
              <a:spcBef>
                <a:spcPts val="0"/>
              </a:spcBef>
              <a:spcAft>
                <a:spcPts val="0"/>
              </a:spcAft>
              <a:buSzPct val="100000"/>
              <a:buFont typeface="Arial" panose="020B0604020202020204" pitchFamily="34" charset="0"/>
              <a:buChar char="•"/>
            </a:pPr>
            <a:r>
              <a:rPr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申請方法や業務報告方法の見直しで</a:t>
            </a:r>
            <a:r>
              <a:rPr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UX</a:t>
            </a:r>
            <a:r>
              <a:rPr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を向上させる</a:t>
            </a:r>
            <a:endParaRPr lang="ja-JP" sz="1100">
              <a:cs typeface="+mn-cs"/>
            </a:endParaRPr>
          </a:p>
        </p:txBody>
      </p:sp>
      <p:sp>
        <p:nvSpPr>
          <p:cNvPr id="144" name="正方形/長方形 143">
            <a:extLst>
              <a:ext uri="{FF2B5EF4-FFF2-40B4-BE49-F238E27FC236}">
                <a16:creationId xmlns:a16="http://schemas.microsoft.com/office/drawing/2014/main" id="{79B465A0-A58C-2DD7-89C1-C10ABC293F36}"/>
              </a:ext>
            </a:extLst>
          </p:cNvPr>
          <p:cNvSpPr/>
          <p:nvPr/>
        </p:nvSpPr>
        <p:spPr bwMode="gray">
          <a:xfrm>
            <a:off x="479424" y="4950327"/>
            <a:ext cx="1692000" cy="57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No.12</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勤務状況の可視化</a:t>
            </a:r>
          </a:p>
        </p:txBody>
      </p:sp>
      <p:sp>
        <p:nvSpPr>
          <p:cNvPr id="145" name="正方形/長方形 144">
            <a:extLst>
              <a:ext uri="{FF2B5EF4-FFF2-40B4-BE49-F238E27FC236}">
                <a16:creationId xmlns:a16="http://schemas.microsoft.com/office/drawing/2014/main" id="{D0D87A97-2207-0FA7-31A1-13D14BECA51A}"/>
              </a:ext>
            </a:extLst>
          </p:cNvPr>
          <p:cNvSpPr/>
          <p:nvPr/>
        </p:nvSpPr>
        <p:spPr bwMode="gray">
          <a:xfrm>
            <a:off x="2224541" y="4950710"/>
            <a:ext cx="3433888" cy="57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職員の働く時間と仕事量のバランスの良否を随時検討できる状態になっていない</a:t>
            </a:r>
          </a:p>
        </p:txBody>
      </p:sp>
      <p:sp>
        <p:nvSpPr>
          <p:cNvPr id="148" name="正方形/長方形 147">
            <a:extLst>
              <a:ext uri="{FF2B5EF4-FFF2-40B4-BE49-F238E27FC236}">
                <a16:creationId xmlns:a16="http://schemas.microsoft.com/office/drawing/2014/main" id="{F667FA23-BF40-1E6F-66DF-6262AF65036E}"/>
              </a:ext>
            </a:extLst>
          </p:cNvPr>
          <p:cNvSpPr/>
          <p:nvPr/>
        </p:nvSpPr>
        <p:spPr bwMode="gray">
          <a:xfrm>
            <a:off x="5854219" y="4950710"/>
            <a:ext cx="3433888" cy="57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87313" indent="-87313"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ダッシュボード機能の活用方法を周知し、管理者の労務管理に対する意識を醸成</a:t>
            </a:r>
          </a:p>
        </p:txBody>
      </p:sp>
      <p:sp>
        <p:nvSpPr>
          <p:cNvPr id="16" name="正方形/長方形 15">
            <a:extLst>
              <a:ext uri="{FF2B5EF4-FFF2-40B4-BE49-F238E27FC236}">
                <a16:creationId xmlns:a16="http://schemas.microsoft.com/office/drawing/2014/main" id="{94B15AED-9DF9-8C8A-7DAA-AE8089E39530}"/>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7" name="正方形/長方形 16">
            <a:extLst>
              <a:ext uri="{FF2B5EF4-FFF2-40B4-BE49-F238E27FC236}">
                <a16:creationId xmlns:a16="http://schemas.microsoft.com/office/drawing/2014/main" id="{102BF1F6-48E7-4341-9FED-8E2B3998B1F2}"/>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87" name="正方形/長方形 86">
            <a:extLst>
              <a:ext uri="{FF2B5EF4-FFF2-40B4-BE49-F238E27FC236}">
                <a16:creationId xmlns:a16="http://schemas.microsoft.com/office/drawing/2014/main" id="{CA8E2F81-13D0-4293-8432-0FD5A841E4C8}"/>
              </a:ext>
            </a:extLst>
          </p:cNvPr>
          <p:cNvSpPr/>
          <p:nvPr/>
        </p:nvSpPr>
        <p:spPr bwMode="gray">
          <a:xfrm>
            <a:off x="479424" y="5564549"/>
            <a:ext cx="1692000" cy="756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No.13</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有給消化率向上策の検討</a:t>
            </a:r>
          </a:p>
        </p:txBody>
      </p:sp>
      <p:grpSp>
        <p:nvGrpSpPr>
          <p:cNvPr id="79" name="グループ化 78">
            <a:extLst>
              <a:ext uri="{FF2B5EF4-FFF2-40B4-BE49-F238E27FC236}">
                <a16:creationId xmlns:a16="http://schemas.microsoft.com/office/drawing/2014/main" id="{87C3E014-070D-0B59-D1DB-422287CCDA84}"/>
              </a:ext>
            </a:extLst>
          </p:cNvPr>
          <p:cNvGrpSpPr/>
          <p:nvPr/>
        </p:nvGrpSpPr>
        <p:grpSpPr>
          <a:xfrm>
            <a:off x="9341224" y="1894769"/>
            <a:ext cx="2369572" cy="468000"/>
            <a:chOff x="9341224" y="1885100"/>
            <a:chExt cx="2369572" cy="1414400"/>
          </a:xfrm>
        </p:grpSpPr>
        <p:sp>
          <p:nvSpPr>
            <p:cNvPr id="57" name="正方形/長方形 56">
              <a:extLst>
                <a:ext uri="{FF2B5EF4-FFF2-40B4-BE49-F238E27FC236}">
                  <a16:creationId xmlns:a16="http://schemas.microsoft.com/office/drawing/2014/main" id="{413E7B59-8CD1-E120-B97C-190FFDF08B80}"/>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8" name="正方形/長方形 57">
              <a:extLst>
                <a:ext uri="{FF2B5EF4-FFF2-40B4-BE49-F238E27FC236}">
                  <a16:creationId xmlns:a16="http://schemas.microsoft.com/office/drawing/2014/main" id="{6080EE33-E375-27A4-E622-C22E38B8A80C}"/>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9" name="正方形/長方形 58">
              <a:extLst>
                <a:ext uri="{FF2B5EF4-FFF2-40B4-BE49-F238E27FC236}">
                  <a16:creationId xmlns:a16="http://schemas.microsoft.com/office/drawing/2014/main" id="{CD9AB044-8762-6515-3DFD-01D853381727}"/>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0" name="正方形/長方形 59">
              <a:extLst>
                <a:ext uri="{FF2B5EF4-FFF2-40B4-BE49-F238E27FC236}">
                  <a16:creationId xmlns:a16="http://schemas.microsoft.com/office/drawing/2014/main" id="{A37DBDCC-0583-9933-52F3-61F5F77464C8}"/>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1" name="正方形/長方形 60">
              <a:extLst>
                <a:ext uri="{FF2B5EF4-FFF2-40B4-BE49-F238E27FC236}">
                  <a16:creationId xmlns:a16="http://schemas.microsoft.com/office/drawing/2014/main" id="{03A8632D-B701-DE13-A755-FF36C3774608}"/>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78" name="グループ化 77">
            <a:extLst>
              <a:ext uri="{FF2B5EF4-FFF2-40B4-BE49-F238E27FC236}">
                <a16:creationId xmlns:a16="http://schemas.microsoft.com/office/drawing/2014/main" id="{70A6B1EC-2B67-634B-7A6E-9865792B59CB}"/>
              </a:ext>
            </a:extLst>
          </p:cNvPr>
          <p:cNvGrpSpPr/>
          <p:nvPr/>
        </p:nvGrpSpPr>
        <p:grpSpPr>
          <a:xfrm>
            <a:off x="9341224" y="2422428"/>
            <a:ext cx="2369572" cy="468000"/>
            <a:chOff x="9341224" y="3421090"/>
            <a:chExt cx="2369572" cy="1414400"/>
          </a:xfrm>
        </p:grpSpPr>
        <p:sp>
          <p:nvSpPr>
            <p:cNvPr id="64" name="正方形/長方形 63">
              <a:extLst>
                <a:ext uri="{FF2B5EF4-FFF2-40B4-BE49-F238E27FC236}">
                  <a16:creationId xmlns:a16="http://schemas.microsoft.com/office/drawing/2014/main" id="{BF0CC594-D7DA-3C9C-FD98-934575150B58}"/>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4D7AF69B-230F-2C19-D553-60F3A201B228}"/>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014134A0-7813-DEBF-16C5-D855CD3FE6BF}"/>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7" name="正方形/長方形 66">
              <a:extLst>
                <a:ext uri="{FF2B5EF4-FFF2-40B4-BE49-F238E27FC236}">
                  <a16:creationId xmlns:a16="http://schemas.microsoft.com/office/drawing/2014/main" id="{3601A2E1-C8F3-B525-0C08-8D0C56303449}"/>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8" name="正方形/長方形 67">
              <a:extLst>
                <a:ext uri="{FF2B5EF4-FFF2-40B4-BE49-F238E27FC236}">
                  <a16:creationId xmlns:a16="http://schemas.microsoft.com/office/drawing/2014/main" id="{7AAB5ABE-C2EE-6A55-4FEB-F7A793015EE9}"/>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75" name="グループ化 74">
            <a:extLst>
              <a:ext uri="{FF2B5EF4-FFF2-40B4-BE49-F238E27FC236}">
                <a16:creationId xmlns:a16="http://schemas.microsoft.com/office/drawing/2014/main" id="{94C70876-D13E-88BE-D01E-A7942647815F}"/>
              </a:ext>
            </a:extLst>
          </p:cNvPr>
          <p:cNvGrpSpPr/>
          <p:nvPr/>
        </p:nvGrpSpPr>
        <p:grpSpPr>
          <a:xfrm>
            <a:off x="9341224" y="5564548"/>
            <a:ext cx="2369572" cy="756000"/>
            <a:chOff x="9341224" y="4957079"/>
            <a:chExt cx="2369572" cy="1414400"/>
          </a:xfrm>
        </p:grpSpPr>
        <p:sp>
          <p:nvSpPr>
            <p:cNvPr id="69" name="正方形/長方形 68">
              <a:extLst>
                <a:ext uri="{FF2B5EF4-FFF2-40B4-BE49-F238E27FC236}">
                  <a16:creationId xmlns:a16="http://schemas.microsoft.com/office/drawing/2014/main" id="{7DB3F1D9-16E8-CB96-879A-900778EDC643}"/>
                </a:ext>
              </a:extLst>
            </p:cNvPr>
            <p:cNvSpPr/>
            <p:nvPr/>
          </p:nvSpPr>
          <p:spPr bwMode="gray">
            <a:xfrm>
              <a:off x="9341224"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0" name="正方形/長方形 69">
              <a:extLst>
                <a:ext uri="{FF2B5EF4-FFF2-40B4-BE49-F238E27FC236}">
                  <a16:creationId xmlns:a16="http://schemas.microsoft.com/office/drawing/2014/main" id="{D84D351C-CFAB-5629-3E5F-E8CADFB156F6}"/>
                </a:ext>
              </a:extLst>
            </p:cNvPr>
            <p:cNvSpPr/>
            <p:nvPr/>
          </p:nvSpPr>
          <p:spPr bwMode="gray">
            <a:xfrm>
              <a:off x="9815139"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2" name="正方形/長方形 71">
              <a:extLst>
                <a:ext uri="{FF2B5EF4-FFF2-40B4-BE49-F238E27FC236}">
                  <a16:creationId xmlns:a16="http://schemas.microsoft.com/office/drawing/2014/main" id="{F105EC02-9611-CEA5-4101-B5378C9BE312}"/>
                </a:ext>
              </a:extLst>
            </p:cNvPr>
            <p:cNvSpPr/>
            <p:nvPr/>
          </p:nvSpPr>
          <p:spPr bwMode="gray">
            <a:xfrm>
              <a:off x="10289053"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7257CF38-2AD8-FEA8-4609-D4B8AAD4EF56}"/>
                </a:ext>
              </a:extLst>
            </p:cNvPr>
            <p:cNvSpPr/>
            <p:nvPr/>
          </p:nvSpPr>
          <p:spPr bwMode="gray">
            <a:xfrm>
              <a:off x="10762966"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正方形/長方形 73">
              <a:extLst>
                <a:ext uri="{FF2B5EF4-FFF2-40B4-BE49-F238E27FC236}">
                  <a16:creationId xmlns:a16="http://schemas.microsoft.com/office/drawing/2014/main" id="{07D88387-76E4-CAEA-24A3-8B8D34FB7612}"/>
                </a:ext>
              </a:extLst>
            </p:cNvPr>
            <p:cNvSpPr/>
            <p:nvPr/>
          </p:nvSpPr>
          <p:spPr bwMode="gray">
            <a:xfrm>
              <a:off x="11236882" y="4957079"/>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103" name="グループ化 102">
            <a:extLst>
              <a:ext uri="{FF2B5EF4-FFF2-40B4-BE49-F238E27FC236}">
                <a16:creationId xmlns:a16="http://schemas.microsoft.com/office/drawing/2014/main" id="{FC1041A3-EEB9-52B3-5BC0-07C13DCC1FD3}"/>
              </a:ext>
            </a:extLst>
          </p:cNvPr>
          <p:cNvGrpSpPr/>
          <p:nvPr/>
        </p:nvGrpSpPr>
        <p:grpSpPr>
          <a:xfrm>
            <a:off x="9341224" y="2933262"/>
            <a:ext cx="2369572" cy="874881"/>
            <a:chOff x="9341224" y="3421090"/>
            <a:chExt cx="2369572" cy="1414400"/>
          </a:xfrm>
        </p:grpSpPr>
        <p:sp>
          <p:nvSpPr>
            <p:cNvPr id="104" name="正方形/長方形 103">
              <a:extLst>
                <a:ext uri="{FF2B5EF4-FFF2-40B4-BE49-F238E27FC236}">
                  <a16:creationId xmlns:a16="http://schemas.microsoft.com/office/drawing/2014/main" id="{37CEBC9B-DBC4-B5F3-1D5D-A7FD1AAEFFD7}"/>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5" name="正方形/長方形 104">
              <a:extLst>
                <a:ext uri="{FF2B5EF4-FFF2-40B4-BE49-F238E27FC236}">
                  <a16:creationId xmlns:a16="http://schemas.microsoft.com/office/drawing/2014/main" id="{3BD30428-2CBE-0081-8D34-39A127C308E9}"/>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8" name="正方形/長方形 107">
              <a:extLst>
                <a:ext uri="{FF2B5EF4-FFF2-40B4-BE49-F238E27FC236}">
                  <a16:creationId xmlns:a16="http://schemas.microsoft.com/office/drawing/2014/main" id="{08ABB70E-1F7D-3BF2-5E1D-BFE7C5E85C00}"/>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9" name="正方形/長方形 108">
              <a:extLst>
                <a:ext uri="{FF2B5EF4-FFF2-40B4-BE49-F238E27FC236}">
                  <a16:creationId xmlns:a16="http://schemas.microsoft.com/office/drawing/2014/main" id="{C4B29961-59C2-08F0-F1B8-4AA7D9902344}"/>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0" name="正方形/長方形 109">
              <a:extLst>
                <a:ext uri="{FF2B5EF4-FFF2-40B4-BE49-F238E27FC236}">
                  <a16:creationId xmlns:a16="http://schemas.microsoft.com/office/drawing/2014/main" id="{F50D8EAA-B33C-87B5-2A12-8E88D6FC67FE}"/>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111" name="グループ化 110">
            <a:extLst>
              <a:ext uri="{FF2B5EF4-FFF2-40B4-BE49-F238E27FC236}">
                <a16:creationId xmlns:a16="http://schemas.microsoft.com/office/drawing/2014/main" id="{0F0B1A5F-9761-08A6-F49A-A8622C2B505E}"/>
              </a:ext>
            </a:extLst>
          </p:cNvPr>
          <p:cNvGrpSpPr/>
          <p:nvPr/>
        </p:nvGrpSpPr>
        <p:grpSpPr>
          <a:xfrm>
            <a:off x="9341224" y="3851362"/>
            <a:ext cx="2369572" cy="1056131"/>
            <a:chOff x="9341224" y="3421090"/>
            <a:chExt cx="2369572" cy="1414400"/>
          </a:xfrm>
        </p:grpSpPr>
        <p:sp>
          <p:nvSpPr>
            <p:cNvPr id="112" name="正方形/長方形 111">
              <a:extLst>
                <a:ext uri="{FF2B5EF4-FFF2-40B4-BE49-F238E27FC236}">
                  <a16:creationId xmlns:a16="http://schemas.microsoft.com/office/drawing/2014/main" id="{1BE8D589-1F01-D8EB-4E1B-92C89CB62DB2}"/>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3" name="正方形/長方形 112">
              <a:extLst>
                <a:ext uri="{FF2B5EF4-FFF2-40B4-BE49-F238E27FC236}">
                  <a16:creationId xmlns:a16="http://schemas.microsoft.com/office/drawing/2014/main" id="{2117F724-3423-998A-1A72-5F042A6D3FD8}"/>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4" name="正方形/長方形 113">
              <a:extLst>
                <a:ext uri="{FF2B5EF4-FFF2-40B4-BE49-F238E27FC236}">
                  <a16:creationId xmlns:a16="http://schemas.microsoft.com/office/drawing/2014/main" id="{84886269-709F-BDE6-1584-6261405E8E9B}"/>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6" name="正方形/長方形 115">
              <a:extLst>
                <a:ext uri="{FF2B5EF4-FFF2-40B4-BE49-F238E27FC236}">
                  <a16:creationId xmlns:a16="http://schemas.microsoft.com/office/drawing/2014/main" id="{8776CF5D-96A2-C8E7-107E-595BDDFB447C}"/>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7" name="正方形/長方形 116">
              <a:extLst>
                <a:ext uri="{FF2B5EF4-FFF2-40B4-BE49-F238E27FC236}">
                  <a16:creationId xmlns:a16="http://schemas.microsoft.com/office/drawing/2014/main" id="{66F06437-5C1A-62B6-0C63-4B1314A7EA31}"/>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118" name="グループ化 117">
            <a:extLst>
              <a:ext uri="{FF2B5EF4-FFF2-40B4-BE49-F238E27FC236}">
                <a16:creationId xmlns:a16="http://schemas.microsoft.com/office/drawing/2014/main" id="{4B674252-4860-8614-AD7F-86042B92473F}"/>
              </a:ext>
            </a:extLst>
          </p:cNvPr>
          <p:cNvGrpSpPr/>
          <p:nvPr/>
        </p:nvGrpSpPr>
        <p:grpSpPr>
          <a:xfrm>
            <a:off x="9341224" y="4950712"/>
            <a:ext cx="2369572" cy="576000"/>
            <a:chOff x="9341224" y="3421090"/>
            <a:chExt cx="2369572" cy="1414400"/>
          </a:xfrm>
        </p:grpSpPr>
        <p:sp>
          <p:nvSpPr>
            <p:cNvPr id="119" name="正方形/長方形 118">
              <a:extLst>
                <a:ext uri="{FF2B5EF4-FFF2-40B4-BE49-F238E27FC236}">
                  <a16:creationId xmlns:a16="http://schemas.microsoft.com/office/drawing/2014/main" id="{E837F894-4AF4-8E43-4A76-DC58CA4001E5}"/>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0" name="正方形/長方形 119">
              <a:extLst>
                <a:ext uri="{FF2B5EF4-FFF2-40B4-BE49-F238E27FC236}">
                  <a16:creationId xmlns:a16="http://schemas.microsoft.com/office/drawing/2014/main" id="{8ED111C9-0144-A7C6-E16E-2F051B53E29E}"/>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1" name="正方形/長方形 120">
              <a:extLst>
                <a:ext uri="{FF2B5EF4-FFF2-40B4-BE49-F238E27FC236}">
                  <a16:creationId xmlns:a16="http://schemas.microsoft.com/office/drawing/2014/main" id="{DFF795FF-54E3-8DA0-6A66-DB6DE70670DA}"/>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3" name="正方形/長方形 122">
              <a:extLst>
                <a:ext uri="{FF2B5EF4-FFF2-40B4-BE49-F238E27FC236}">
                  <a16:creationId xmlns:a16="http://schemas.microsoft.com/office/drawing/2014/main" id="{7FA6CA37-66BF-C436-D363-260BA986DEDE}"/>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4" name="正方形/長方形 123">
              <a:extLst>
                <a:ext uri="{FF2B5EF4-FFF2-40B4-BE49-F238E27FC236}">
                  <a16:creationId xmlns:a16="http://schemas.microsoft.com/office/drawing/2014/main" id="{0605965B-1DEE-A2C1-7784-CA4022702A80}"/>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cxnSp>
        <p:nvCxnSpPr>
          <p:cNvPr id="47" name="直線コネクタ 46">
            <a:extLst>
              <a:ext uri="{FF2B5EF4-FFF2-40B4-BE49-F238E27FC236}">
                <a16:creationId xmlns:a16="http://schemas.microsoft.com/office/drawing/2014/main" id="{BED5FBB7-9AF2-92FC-5D1B-27542C644DA9}"/>
              </a:ext>
            </a:extLst>
          </p:cNvPr>
          <p:cNvCxnSpPr>
            <a:cxnSpLocks/>
            <a:stCxn id="25" idx="3"/>
            <a:endCxn id="31" idx="1"/>
          </p:cNvCxnSpPr>
          <p:nvPr/>
        </p:nvCxnSpPr>
        <p:spPr bwMode="gray">
          <a:xfrm>
            <a:off x="5658429" y="2128769"/>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8B7333DE-60B2-C92B-86E9-A50AEBAABC78}"/>
              </a:ext>
            </a:extLst>
          </p:cNvPr>
          <p:cNvCxnSpPr>
            <a:cxnSpLocks/>
            <a:stCxn id="63" idx="3"/>
            <a:endCxn id="71" idx="1"/>
          </p:cNvCxnSpPr>
          <p:nvPr/>
        </p:nvCxnSpPr>
        <p:spPr bwMode="gray">
          <a:xfrm>
            <a:off x="5658429" y="4085361"/>
            <a:ext cx="195790" cy="294067"/>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88F5E63-604D-8A89-C71B-C98A4383E4C2}"/>
              </a:ext>
            </a:extLst>
          </p:cNvPr>
          <p:cNvCxnSpPr>
            <a:cxnSpLocks/>
            <a:stCxn id="88" idx="3"/>
            <a:endCxn id="91" idx="1"/>
          </p:cNvCxnSpPr>
          <p:nvPr/>
        </p:nvCxnSpPr>
        <p:spPr bwMode="gray">
          <a:xfrm>
            <a:off x="5658429" y="5942549"/>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E81733FA-49FA-DF94-580F-FAAFF3E0B2EE}"/>
              </a:ext>
            </a:extLst>
          </p:cNvPr>
          <p:cNvCxnSpPr>
            <a:cxnSpLocks/>
            <a:stCxn id="93" idx="3"/>
            <a:endCxn id="94" idx="1"/>
          </p:cNvCxnSpPr>
          <p:nvPr/>
        </p:nvCxnSpPr>
        <p:spPr bwMode="gray">
          <a:xfrm>
            <a:off x="5658429" y="2656428"/>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74608AB8-6D77-69BB-0DB2-BB113B8753A5}"/>
              </a:ext>
            </a:extLst>
          </p:cNvPr>
          <p:cNvCxnSpPr>
            <a:cxnSpLocks/>
            <a:stCxn id="99" idx="3"/>
            <a:endCxn id="94" idx="1"/>
          </p:cNvCxnSpPr>
          <p:nvPr/>
        </p:nvCxnSpPr>
        <p:spPr bwMode="gray">
          <a:xfrm flipV="1">
            <a:off x="5658429" y="2656428"/>
            <a:ext cx="195790" cy="714275"/>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54B2AD36-D5FC-C2D9-641A-817B371F114F}"/>
              </a:ext>
            </a:extLst>
          </p:cNvPr>
          <p:cNvCxnSpPr>
            <a:cxnSpLocks/>
            <a:stCxn id="99" idx="3"/>
            <a:endCxn id="107" idx="1"/>
          </p:cNvCxnSpPr>
          <p:nvPr/>
        </p:nvCxnSpPr>
        <p:spPr bwMode="gray">
          <a:xfrm>
            <a:off x="5658429" y="3370703"/>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E3096592-A419-93EF-6B18-7125820F2B94}"/>
              </a:ext>
            </a:extLst>
          </p:cNvPr>
          <p:cNvCxnSpPr>
            <a:cxnSpLocks/>
            <a:stCxn id="82" idx="3"/>
            <a:endCxn id="71" idx="1"/>
          </p:cNvCxnSpPr>
          <p:nvPr/>
        </p:nvCxnSpPr>
        <p:spPr bwMode="gray">
          <a:xfrm flipV="1">
            <a:off x="5658429" y="4379428"/>
            <a:ext cx="195790" cy="255417"/>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CA693348-B6F8-AC45-4CE0-88B6F3DA20C7}"/>
              </a:ext>
            </a:extLst>
          </p:cNvPr>
          <p:cNvCxnSpPr>
            <a:cxnSpLocks/>
            <a:stCxn id="88" idx="3"/>
            <a:endCxn id="71" idx="1"/>
          </p:cNvCxnSpPr>
          <p:nvPr/>
        </p:nvCxnSpPr>
        <p:spPr bwMode="gray">
          <a:xfrm flipV="1">
            <a:off x="5658429" y="4379428"/>
            <a:ext cx="195790" cy="156312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09C1365F-9C9D-26E2-7F03-9B643732BD0D}"/>
              </a:ext>
            </a:extLst>
          </p:cNvPr>
          <p:cNvCxnSpPr>
            <a:cxnSpLocks/>
            <a:stCxn id="145" idx="3"/>
            <a:endCxn id="148" idx="1"/>
          </p:cNvCxnSpPr>
          <p:nvPr/>
        </p:nvCxnSpPr>
        <p:spPr bwMode="gray">
          <a:xfrm>
            <a:off x="5658429" y="5238710"/>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BF92F5C-8D9A-56EA-1072-3C9664E3FD9B}"/>
              </a:ext>
            </a:extLst>
          </p:cNvPr>
          <p:cNvCxnSpPr>
            <a:cxnSpLocks/>
            <a:stCxn id="145" idx="3"/>
            <a:endCxn id="71" idx="1"/>
          </p:cNvCxnSpPr>
          <p:nvPr/>
        </p:nvCxnSpPr>
        <p:spPr bwMode="gray">
          <a:xfrm flipV="1">
            <a:off x="5658429" y="4379428"/>
            <a:ext cx="195790" cy="859282"/>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8CEE9075-4156-31CB-AC64-1435DDC18453}"/>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5" name="正方形/長方形 4">
            <a:extLst>
              <a:ext uri="{FF2B5EF4-FFF2-40B4-BE49-F238E27FC236}">
                <a16:creationId xmlns:a16="http://schemas.microsoft.com/office/drawing/2014/main" id="{207E0DC7-188D-2C3E-B038-0D76391DE7DD}"/>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6882B342-1BD9-5EF0-A2B7-4F980A9DD512}"/>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sp>
        <p:nvSpPr>
          <p:cNvPr id="10" name="正方形/長方形 9">
            <a:extLst>
              <a:ext uri="{FF2B5EF4-FFF2-40B4-BE49-F238E27FC236}">
                <a16:creationId xmlns:a16="http://schemas.microsoft.com/office/drawing/2014/main" id="{15A53F93-07CE-190A-0847-D25ECCDF71D2}"/>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1" name="正方形/長方形 10">
            <a:extLst>
              <a:ext uri="{FF2B5EF4-FFF2-40B4-BE49-F238E27FC236}">
                <a16:creationId xmlns:a16="http://schemas.microsoft.com/office/drawing/2014/main" id="{01DA1691-C7C9-E2A9-174A-AC74A60B26BC}"/>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12" name="正方形/長方形 11">
            <a:extLst>
              <a:ext uri="{FF2B5EF4-FFF2-40B4-BE49-F238E27FC236}">
                <a16:creationId xmlns:a16="http://schemas.microsoft.com/office/drawing/2014/main" id="{E3E1F034-82C9-5AEF-9315-4E5922AF8A33}"/>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13" name="正方形/長方形 12">
            <a:extLst>
              <a:ext uri="{FF2B5EF4-FFF2-40B4-BE49-F238E27FC236}">
                <a16:creationId xmlns:a16="http://schemas.microsoft.com/office/drawing/2014/main" id="{D9C0743A-3437-C21E-B527-B2742F93FEE2}"/>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14" name="正方形/長方形 13">
            <a:extLst>
              <a:ext uri="{FF2B5EF4-FFF2-40B4-BE49-F238E27FC236}">
                <a16:creationId xmlns:a16="http://schemas.microsoft.com/office/drawing/2014/main" id="{FACA3FCA-A09D-3495-2418-FEF388E2409A}"/>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15" name="正方形/長方形 14">
            <a:extLst>
              <a:ext uri="{FF2B5EF4-FFF2-40B4-BE49-F238E27FC236}">
                <a16:creationId xmlns:a16="http://schemas.microsoft.com/office/drawing/2014/main" id="{1228CE66-545C-6BC4-48B2-7646F074CE6A}"/>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spTree>
    <p:extLst>
      <p:ext uri="{BB962C8B-B14F-4D97-AF65-F5344CB8AC3E}">
        <p14:creationId xmlns:p14="http://schemas.microsoft.com/office/powerpoint/2010/main" val="97667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a:xfrm>
            <a:off x="480000" y="6638604"/>
            <a:ext cx="180000" cy="169200"/>
          </a:xfrm>
        </p:spPr>
        <p:txBody>
          <a:bodyPr/>
          <a:lstStyle/>
          <a:p>
            <a:fld id="{56E56C22-CD92-4A50-AAD1-E2171E0619BD}" type="slidenum">
              <a:rPr lang="ja-JP" altLang="en-US" smtClean="0"/>
              <a:pPr/>
              <a:t>18</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（参考）</a:t>
            </a:r>
            <a:r>
              <a:rPr lang="en-US" altLang="ja-JP" dirty="0">
                <a:latin typeface="UD デジタル 教科書体 NP-R" panose="02020400000000000000" pitchFamily="18" charset="-128"/>
                <a:ea typeface="UD デジタル 教科書体 NP-R" panose="02020400000000000000" pitchFamily="18" charset="-128"/>
                <a:sym typeface="+mn-lt"/>
              </a:rPr>
              <a:t>SaaS</a:t>
            </a:r>
            <a:r>
              <a:rPr lang="ja-JP" altLang="en-US">
                <a:latin typeface="UD デジタル 教科書体 NP-R" panose="02020400000000000000" pitchFamily="18" charset="-128"/>
                <a:ea typeface="UD デジタル 教科書体 NP-R" panose="02020400000000000000" pitchFamily="18" charset="-128"/>
                <a:sym typeface="+mn-lt"/>
              </a:rPr>
              <a:t>化の必要性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2" name="タイトル 6">
            <a:extLst>
              <a:ext uri="{FF2B5EF4-FFF2-40B4-BE49-F238E27FC236}">
                <a16:creationId xmlns:a16="http://schemas.microsoft.com/office/drawing/2014/main" id="{731BA35B-5272-AE79-43C2-BB814C1977C0}"/>
              </a:ext>
            </a:extLst>
          </p:cNvPr>
          <p:cNvSpPr>
            <a:spLocks noGrp="1"/>
          </p:cNvSpPr>
          <p:nvPr>
            <p:ph type="title"/>
          </p:nvPr>
        </p:nvSpPr>
        <p:spPr>
          <a:xfrm>
            <a:off x="478798" y="836613"/>
            <a:ext cx="11232000" cy="647700"/>
          </a:xfrm>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rPr>
              <a:t>現行システムでは機能・保守対応・コストの３点から目指す姿の実現が困難であるため、勤怠管理システムの</a:t>
            </a:r>
            <a:r>
              <a:rPr lang="en-US" altLang="ja-JP" dirty="0">
                <a:latin typeface="UD デジタル 教科書体 NP-R" panose="02020400000000000000" pitchFamily="18" charset="-128"/>
                <a:ea typeface="UD デジタル 教科書体 NP-R" panose="02020400000000000000" pitchFamily="18" charset="-128"/>
              </a:rPr>
              <a:t>SaaS</a:t>
            </a:r>
            <a:r>
              <a:rPr lang="ja-JP" altLang="en-US">
                <a:latin typeface="UD デジタル 教科書体 NP-R" panose="02020400000000000000" pitchFamily="18" charset="-128"/>
                <a:ea typeface="UD デジタル 教科書体 NP-R" panose="02020400000000000000" pitchFamily="18" charset="-128"/>
              </a:rPr>
              <a:t>化を目指す</a:t>
            </a:r>
          </a:p>
        </p:txBody>
      </p:sp>
      <p:grpSp>
        <p:nvGrpSpPr>
          <p:cNvPr id="34" name="グループ化 33">
            <a:extLst>
              <a:ext uri="{FF2B5EF4-FFF2-40B4-BE49-F238E27FC236}">
                <a16:creationId xmlns:a16="http://schemas.microsoft.com/office/drawing/2014/main" id="{AB000A00-60FB-7966-55F6-622C2A7FFB71}"/>
              </a:ext>
            </a:extLst>
          </p:cNvPr>
          <p:cNvGrpSpPr/>
          <p:nvPr/>
        </p:nvGrpSpPr>
        <p:grpSpPr>
          <a:xfrm>
            <a:off x="478798" y="1423204"/>
            <a:ext cx="11234404" cy="5310241"/>
            <a:chOff x="478798" y="1165597"/>
            <a:chExt cx="11234404" cy="5628957"/>
          </a:xfrm>
        </p:grpSpPr>
        <p:grpSp>
          <p:nvGrpSpPr>
            <p:cNvPr id="36" name="グループ化 35">
              <a:extLst>
                <a:ext uri="{FF2B5EF4-FFF2-40B4-BE49-F238E27FC236}">
                  <a16:creationId xmlns:a16="http://schemas.microsoft.com/office/drawing/2014/main" id="{B6668639-ABF8-DC8B-DD35-9D856DC07083}"/>
                </a:ext>
              </a:extLst>
            </p:cNvPr>
            <p:cNvGrpSpPr/>
            <p:nvPr/>
          </p:nvGrpSpPr>
          <p:grpSpPr>
            <a:xfrm>
              <a:off x="478798" y="1165597"/>
              <a:ext cx="11233777" cy="436870"/>
              <a:chOff x="478798" y="1294410"/>
              <a:chExt cx="11233777" cy="747804"/>
            </a:xfrm>
          </p:grpSpPr>
          <p:grpSp>
            <p:nvGrpSpPr>
              <p:cNvPr id="30" name="グループ化 29">
                <a:extLst>
                  <a:ext uri="{FF2B5EF4-FFF2-40B4-BE49-F238E27FC236}">
                    <a16:creationId xmlns:a16="http://schemas.microsoft.com/office/drawing/2014/main" id="{C4209C7C-CC75-579B-17CA-F6A41DB9BF9D}"/>
                  </a:ext>
                </a:extLst>
              </p:cNvPr>
              <p:cNvGrpSpPr/>
              <p:nvPr/>
            </p:nvGrpSpPr>
            <p:grpSpPr>
              <a:xfrm>
                <a:off x="3449631" y="1294410"/>
                <a:ext cx="8262944" cy="747804"/>
                <a:chOff x="4715413" y="1499260"/>
                <a:chExt cx="7164575" cy="718866"/>
              </a:xfrm>
            </p:grpSpPr>
            <p:sp>
              <p:nvSpPr>
                <p:cNvPr id="4" name="正方形/長方形 3">
                  <a:extLst>
                    <a:ext uri="{FF2B5EF4-FFF2-40B4-BE49-F238E27FC236}">
                      <a16:creationId xmlns:a16="http://schemas.microsoft.com/office/drawing/2014/main" id="{8976B972-C953-F110-9708-02EDCD297664}"/>
                    </a:ext>
                  </a:extLst>
                </p:cNvPr>
                <p:cNvSpPr/>
                <p:nvPr/>
              </p:nvSpPr>
              <p:spPr bwMode="gray">
                <a:xfrm>
                  <a:off x="4715413" y="1499260"/>
                  <a:ext cx="3548159" cy="718866"/>
                </a:xfrm>
                <a:prstGeom prst="rect">
                  <a:avLst/>
                </a:prstGeom>
                <a:solidFill>
                  <a:schemeClr val="accent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SaaS</a:t>
                  </a:r>
                  <a:endPar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C89DEB75-D22A-599A-7093-6660FDFB1DA4}"/>
                    </a:ext>
                  </a:extLst>
                </p:cNvPr>
                <p:cNvSpPr/>
                <p:nvPr/>
              </p:nvSpPr>
              <p:spPr bwMode="gray">
                <a:xfrm>
                  <a:off x="8331829" y="1499260"/>
                  <a:ext cx="3548159" cy="718866"/>
                </a:xfrm>
                <a:prstGeom prst="rect">
                  <a:avLst/>
                </a:prstGeom>
                <a:solidFill>
                  <a:schemeClr val="accent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総務事務システム</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（タイムレコーダを用いた打刻）</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10" name="正方形/長方形 9">
                <a:extLst>
                  <a:ext uri="{FF2B5EF4-FFF2-40B4-BE49-F238E27FC236}">
                    <a16:creationId xmlns:a16="http://schemas.microsoft.com/office/drawing/2014/main" id="{C47B9E1A-FCA4-EC5B-8723-952AF4AE4161}"/>
                  </a:ext>
                </a:extLst>
              </p:cNvPr>
              <p:cNvSpPr/>
              <p:nvPr/>
            </p:nvSpPr>
            <p:spPr bwMode="gray">
              <a:xfrm>
                <a:off x="478798" y="1294410"/>
                <a:ext cx="2902575" cy="355654"/>
              </a:xfrm>
              <a:prstGeom prst="rect">
                <a:avLst/>
              </a:prstGeom>
              <a:solidFill>
                <a:schemeClr val="tx2"/>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カテゴリ</a:t>
                </a:r>
              </a:p>
            </p:txBody>
          </p:sp>
          <p:sp>
            <p:nvSpPr>
              <p:cNvPr id="20" name="正方形/長方形 19">
                <a:extLst>
                  <a:ext uri="{FF2B5EF4-FFF2-40B4-BE49-F238E27FC236}">
                    <a16:creationId xmlns:a16="http://schemas.microsoft.com/office/drawing/2014/main" id="{EFC114D6-3131-22E8-F2CA-75465860A950}"/>
                  </a:ext>
                </a:extLst>
              </p:cNvPr>
              <p:cNvSpPr/>
              <p:nvPr/>
            </p:nvSpPr>
            <p:spPr bwMode="gray">
              <a:xfrm>
                <a:off x="1183073" y="1686560"/>
                <a:ext cx="2198301" cy="355654"/>
              </a:xfrm>
              <a:prstGeom prst="rect">
                <a:avLst/>
              </a:prstGeom>
              <a:solidFill>
                <a:schemeClr val="bg1">
                  <a:lumMod val="9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小分類</a:t>
                </a:r>
              </a:p>
            </p:txBody>
          </p:sp>
          <p:sp>
            <p:nvSpPr>
              <p:cNvPr id="22" name="正方形/長方形 21">
                <a:extLst>
                  <a:ext uri="{FF2B5EF4-FFF2-40B4-BE49-F238E27FC236}">
                    <a16:creationId xmlns:a16="http://schemas.microsoft.com/office/drawing/2014/main" id="{1971FB79-C300-0787-4652-D51992F9CB6E}"/>
                  </a:ext>
                </a:extLst>
              </p:cNvPr>
              <p:cNvSpPr/>
              <p:nvPr/>
            </p:nvSpPr>
            <p:spPr bwMode="gray">
              <a:xfrm>
                <a:off x="478798" y="1686560"/>
                <a:ext cx="636018" cy="355654"/>
              </a:xfrm>
              <a:prstGeom prst="rect">
                <a:avLst/>
              </a:prstGeom>
              <a:solidFill>
                <a:schemeClr val="bg1">
                  <a:lumMod val="9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大分類</a:t>
                </a:r>
              </a:p>
            </p:txBody>
          </p:sp>
        </p:grpSp>
        <p:sp>
          <p:nvSpPr>
            <p:cNvPr id="13" name="正方形/長方形 12">
              <a:extLst>
                <a:ext uri="{FF2B5EF4-FFF2-40B4-BE49-F238E27FC236}">
                  <a16:creationId xmlns:a16="http://schemas.microsoft.com/office/drawing/2014/main" id="{58BCAD4C-3A05-1786-6675-2E18358BE71E}"/>
                </a:ext>
              </a:extLst>
            </p:cNvPr>
            <p:cNvSpPr/>
            <p:nvPr/>
          </p:nvSpPr>
          <p:spPr bwMode="gray">
            <a:xfrm>
              <a:off x="478798" y="1656931"/>
              <a:ext cx="636018" cy="2535868"/>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rPr>
                <a:t>機能</a:t>
              </a:r>
            </a:p>
          </p:txBody>
        </p:sp>
        <p:sp>
          <p:nvSpPr>
            <p:cNvPr id="14" name="正方形/長方形 13">
              <a:extLst>
                <a:ext uri="{FF2B5EF4-FFF2-40B4-BE49-F238E27FC236}">
                  <a16:creationId xmlns:a16="http://schemas.microsoft.com/office/drawing/2014/main" id="{5FBB2F12-5835-4D5C-8E9B-179B796D0972}"/>
                </a:ext>
              </a:extLst>
            </p:cNvPr>
            <p:cNvSpPr/>
            <p:nvPr/>
          </p:nvSpPr>
          <p:spPr bwMode="gray">
            <a:xfrm>
              <a:off x="479425" y="4244645"/>
              <a:ext cx="636018" cy="1249416"/>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rPr>
                <a:t>保守</a:t>
              </a:r>
              <a:endParaRPr kumimoji="1" lang="en-US" altLang="ja-JP" sz="14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rPr>
                <a:t>対応</a:t>
              </a:r>
              <a:endParaRPr kumimoji="1" lang="en-US" altLang="ja-JP" sz="14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5" name="正方形/長方形 14">
              <a:extLst>
                <a:ext uri="{FF2B5EF4-FFF2-40B4-BE49-F238E27FC236}">
                  <a16:creationId xmlns:a16="http://schemas.microsoft.com/office/drawing/2014/main" id="{A5A29F7F-F73E-BAB6-0DE3-06EB259C6C05}"/>
                </a:ext>
              </a:extLst>
            </p:cNvPr>
            <p:cNvSpPr/>
            <p:nvPr/>
          </p:nvSpPr>
          <p:spPr bwMode="gray">
            <a:xfrm>
              <a:off x="479425" y="5545908"/>
              <a:ext cx="636018" cy="1198926"/>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rPr>
                <a:t>コスト</a:t>
              </a:r>
            </a:p>
          </p:txBody>
        </p:sp>
        <p:sp>
          <p:nvSpPr>
            <p:cNvPr id="16" name="正方形/長方形 15">
              <a:extLst>
                <a:ext uri="{FF2B5EF4-FFF2-40B4-BE49-F238E27FC236}">
                  <a16:creationId xmlns:a16="http://schemas.microsoft.com/office/drawing/2014/main" id="{2E661FBC-ECF0-2874-D0B4-7D2F08F3F465}"/>
                </a:ext>
              </a:extLst>
            </p:cNvPr>
            <p:cNvSpPr/>
            <p:nvPr/>
          </p:nvSpPr>
          <p:spPr bwMode="gray">
            <a:xfrm>
              <a:off x="1183701" y="5539150"/>
              <a:ext cx="2198300"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イニシャル</a:t>
              </a:r>
            </a:p>
          </p:txBody>
        </p:sp>
        <p:sp>
          <p:nvSpPr>
            <p:cNvPr id="27" name="正方形/長方形 26">
              <a:extLst>
                <a:ext uri="{FF2B5EF4-FFF2-40B4-BE49-F238E27FC236}">
                  <a16:creationId xmlns:a16="http://schemas.microsoft.com/office/drawing/2014/main" id="{B3E6C03E-AA31-219E-916C-563A94747CDA}"/>
                </a:ext>
              </a:extLst>
            </p:cNvPr>
            <p:cNvSpPr/>
            <p:nvPr/>
          </p:nvSpPr>
          <p:spPr bwMode="gray">
            <a:xfrm>
              <a:off x="1183073" y="1659862"/>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勤務状況の見える化</a:t>
              </a:r>
            </a:p>
          </p:txBody>
        </p:sp>
        <p:sp>
          <p:nvSpPr>
            <p:cNvPr id="28" name="正方形/長方形 27">
              <a:extLst>
                <a:ext uri="{FF2B5EF4-FFF2-40B4-BE49-F238E27FC236}">
                  <a16:creationId xmlns:a16="http://schemas.microsoft.com/office/drawing/2014/main" id="{A56497FD-3D6C-FCDF-31EB-19F685AF5669}"/>
                </a:ext>
              </a:extLst>
            </p:cNvPr>
            <p:cNvSpPr/>
            <p:nvPr/>
          </p:nvSpPr>
          <p:spPr bwMode="gray">
            <a:xfrm>
              <a:off x="1183073" y="2306410"/>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労務管理の高度化</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（超勤管理）</a:t>
              </a:r>
            </a:p>
          </p:txBody>
        </p:sp>
        <p:sp>
          <p:nvSpPr>
            <p:cNvPr id="32" name="正方形/長方形 31">
              <a:extLst>
                <a:ext uri="{FF2B5EF4-FFF2-40B4-BE49-F238E27FC236}">
                  <a16:creationId xmlns:a16="http://schemas.microsoft.com/office/drawing/2014/main" id="{1801CD0F-2780-C440-F49E-15F367D2C989}"/>
                </a:ext>
              </a:extLst>
            </p:cNvPr>
            <p:cNvSpPr/>
            <p:nvPr/>
          </p:nvSpPr>
          <p:spPr bwMode="gray">
            <a:xfrm>
              <a:off x="1183699" y="4892602"/>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回線の保守対応</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5" name="正方形/長方形 34">
              <a:extLst>
                <a:ext uri="{FF2B5EF4-FFF2-40B4-BE49-F238E27FC236}">
                  <a16:creationId xmlns:a16="http://schemas.microsoft.com/office/drawing/2014/main" id="{BCF53EA8-0272-16FE-847D-48AB2B7D89A6}"/>
                </a:ext>
              </a:extLst>
            </p:cNvPr>
            <p:cNvSpPr/>
            <p:nvPr/>
          </p:nvSpPr>
          <p:spPr bwMode="gray">
            <a:xfrm>
              <a:off x="3449631" y="1650336"/>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ダッシュボード</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レポート機能により、</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cs typeface="+mn-cs"/>
                </a:rPr>
                <a:t>勤務状況の可視化が可能</a:t>
              </a:r>
              <a:endParaRPr kumimoji="1" lang="en-US" altLang="ja-JP" sz="1200" b="1" i="0" u="sng" strike="noStrike" kern="1200" cap="none" spc="0" normalizeH="0" baseline="0" noProof="0" dirty="0">
                <a:ln>
                  <a:noFill/>
                </a:ln>
                <a:solidFill>
                  <a:schemeClr val="accent3"/>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2D8CB392-9207-E7E2-53AC-0C36E3E2F54A}"/>
                </a:ext>
              </a:extLst>
            </p:cNvPr>
            <p:cNvSpPr/>
            <p:nvPr/>
          </p:nvSpPr>
          <p:spPr bwMode="gray">
            <a:xfrm>
              <a:off x="7620465" y="1650336"/>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総務事務システムでは、ダッシュボードのような機能がなく、勤務状況を可視化できない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9" name="正方形/長方形 38">
              <a:extLst>
                <a:ext uri="{FF2B5EF4-FFF2-40B4-BE49-F238E27FC236}">
                  <a16:creationId xmlns:a16="http://schemas.microsoft.com/office/drawing/2014/main" id="{8B27AA83-BC84-97A8-4F36-6FF8A0D90AEC}"/>
                </a:ext>
              </a:extLst>
            </p:cNvPr>
            <p:cNvSpPr/>
            <p:nvPr/>
          </p:nvSpPr>
          <p:spPr bwMode="gray">
            <a:xfrm>
              <a:off x="3449631" y="2299606"/>
              <a:ext cx="4092110" cy="594653"/>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ダッシュボード</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アラート機能により、</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管理者・職員の双方目線で、労務管理の高度化（</a:t>
              </a:r>
              <a:r>
                <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rPr>
                <a:t>36</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協定の遵守状況の確認等）が可能</a:t>
              </a:r>
              <a:endPar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endParaRPr>
            </a:p>
          </p:txBody>
        </p:sp>
        <p:sp>
          <p:nvSpPr>
            <p:cNvPr id="40" name="正方形/長方形 39">
              <a:extLst>
                <a:ext uri="{FF2B5EF4-FFF2-40B4-BE49-F238E27FC236}">
                  <a16:creationId xmlns:a16="http://schemas.microsoft.com/office/drawing/2014/main" id="{4F20E66D-3E60-3EC5-7247-A4438A3A797C}"/>
                </a:ext>
              </a:extLst>
            </p:cNvPr>
            <p:cNvSpPr/>
            <p:nvPr/>
          </p:nvSpPr>
          <p:spPr bwMode="gray">
            <a:xfrm>
              <a:off x="7620465" y="2298245"/>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総務事務システムでは、ダッシュボードのような機能がなく、勤務状況を可視化できない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44" name="正方形/長方形 43">
              <a:extLst>
                <a:ext uri="{FF2B5EF4-FFF2-40B4-BE49-F238E27FC236}">
                  <a16:creationId xmlns:a16="http://schemas.microsoft.com/office/drawing/2014/main" id="{01D44982-925C-14FD-0837-26ADC02CEF8B}"/>
                </a:ext>
              </a:extLst>
            </p:cNvPr>
            <p:cNvSpPr/>
            <p:nvPr/>
          </p:nvSpPr>
          <p:spPr bwMode="gray">
            <a:xfrm>
              <a:off x="1183073" y="2952958"/>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複雑な勤務形態・</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多様な働き方への対応</a:t>
              </a:r>
            </a:p>
          </p:txBody>
        </p:sp>
        <p:sp>
          <p:nvSpPr>
            <p:cNvPr id="45" name="正方形/長方形 44">
              <a:extLst>
                <a:ext uri="{FF2B5EF4-FFF2-40B4-BE49-F238E27FC236}">
                  <a16:creationId xmlns:a16="http://schemas.microsoft.com/office/drawing/2014/main" id="{45429CC5-99A0-A7D8-1F30-86C9F3C93E35}"/>
                </a:ext>
              </a:extLst>
            </p:cNvPr>
            <p:cNvSpPr/>
            <p:nvPr/>
          </p:nvSpPr>
          <p:spPr bwMode="gray">
            <a:xfrm>
              <a:off x="3449631" y="293935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複数の打刻方法（</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ID,PC</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等）があり、</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いつどこからでも打刻が可能</a:t>
              </a:r>
              <a:endPar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endParaRPr>
            </a:p>
          </p:txBody>
        </p:sp>
        <p:sp>
          <p:nvSpPr>
            <p:cNvPr id="46" name="正方形/長方形 45">
              <a:extLst>
                <a:ext uri="{FF2B5EF4-FFF2-40B4-BE49-F238E27FC236}">
                  <a16:creationId xmlns:a16="http://schemas.microsoft.com/office/drawing/2014/main" id="{1962A6AA-57F6-955D-B6D9-87345521B490}"/>
                </a:ext>
              </a:extLst>
            </p:cNvPr>
            <p:cNvSpPr/>
            <p:nvPr/>
          </p:nvSpPr>
          <p:spPr bwMode="gray">
            <a:xfrm>
              <a:off x="7620465" y="2946154"/>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職員証のタッチが必要であるため、タイムレコーダの設置場所でのみ打刻が可能</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49" name="正方形/長方形 48">
              <a:extLst>
                <a:ext uri="{FF2B5EF4-FFF2-40B4-BE49-F238E27FC236}">
                  <a16:creationId xmlns:a16="http://schemas.microsoft.com/office/drawing/2014/main" id="{4732E16B-9EB9-B02E-1555-CE884F5CB369}"/>
                </a:ext>
              </a:extLst>
            </p:cNvPr>
            <p:cNvSpPr/>
            <p:nvPr/>
          </p:nvSpPr>
          <p:spPr bwMode="gray">
            <a:xfrm>
              <a:off x="3450258" y="488716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Wi-Fi</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で接続できるため、</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回線の保守は不要</a:t>
              </a:r>
              <a:endPar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（庁内</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LAN</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の保守は考慮していない）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0" name="正方形/長方形 49">
              <a:extLst>
                <a:ext uri="{FF2B5EF4-FFF2-40B4-BE49-F238E27FC236}">
                  <a16:creationId xmlns:a16="http://schemas.microsoft.com/office/drawing/2014/main" id="{1FE18175-A83B-034F-5D9D-89D8C848CE9E}"/>
                </a:ext>
              </a:extLst>
            </p:cNvPr>
            <p:cNvSpPr/>
            <p:nvPr/>
          </p:nvSpPr>
          <p:spPr bwMode="gray">
            <a:xfrm>
              <a:off x="7621092" y="4889881"/>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回線配置を把握できておらず、保守</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対応</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できない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AMANO</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社でも対応不可）</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1" name="正方形/長方形 50">
              <a:extLst>
                <a:ext uri="{FF2B5EF4-FFF2-40B4-BE49-F238E27FC236}">
                  <a16:creationId xmlns:a16="http://schemas.microsoft.com/office/drawing/2014/main" id="{4FC83869-062B-7BC1-99D8-40155CF5C9BB}"/>
                </a:ext>
              </a:extLst>
            </p:cNvPr>
            <p:cNvSpPr/>
            <p:nvPr/>
          </p:nvSpPr>
          <p:spPr bwMode="gray">
            <a:xfrm>
              <a:off x="1183699" y="4246054"/>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システム・打刻機器</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の保守対応</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2" name="正方形/長方形 51">
              <a:extLst>
                <a:ext uri="{FF2B5EF4-FFF2-40B4-BE49-F238E27FC236}">
                  <a16:creationId xmlns:a16="http://schemas.microsoft.com/office/drawing/2014/main" id="{FC9BB4BD-A782-09D8-6196-2062B0E442F5}"/>
                </a:ext>
              </a:extLst>
            </p:cNvPr>
            <p:cNvSpPr/>
            <p:nvPr/>
          </p:nvSpPr>
          <p:spPr bwMode="gray">
            <a:xfrm>
              <a:off x="3450258" y="423789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打刻機器の不具合は迅速に対応可能</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だが、</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SaaS</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システムの保守対応は提供ベンダーに依存する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3" name="正方形/長方形 52">
              <a:extLst>
                <a:ext uri="{FF2B5EF4-FFF2-40B4-BE49-F238E27FC236}">
                  <a16:creationId xmlns:a16="http://schemas.microsoft.com/office/drawing/2014/main" id="{A0537019-1A6C-4EAB-BB2F-807D97E5F1DA}"/>
                </a:ext>
              </a:extLst>
            </p:cNvPr>
            <p:cNvSpPr/>
            <p:nvPr/>
          </p:nvSpPr>
          <p:spPr bwMode="gray">
            <a:xfrm>
              <a:off x="7621092" y="4241972"/>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打刻機器・総務事務システムともにベンダーに依存する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4" name="正方形/長方形 53">
              <a:extLst>
                <a:ext uri="{FF2B5EF4-FFF2-40B4-BE49-F238E27FC236}">
                  <a16:creationId xmlns:a16="http://schemas.microsoft.com/office/drawing/2014/main" id="{78DEBC51-D7A4-60B1-3C02-966671B9B31F}"/>
                </a:ext>
              </a:extLst>
            </p:cNvPr>
            <p:cNvSpPr/>
            <p:nvPr/>
          </p:nvSpPr>
          <p:spPr bwMode="gray">
            <a:xfrm>
              <a:off x="3450258" y="553643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SaaS</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の導入、総務事務システムの改修、打刻機器の調達等、費用がある程度必要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現状の回線を撤去する場合はその費用も必要</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5" name="正方形/長方形 54">
              <a:extLst>
                <a:ext uri="{FF2B5EF4-FFF2-40B4-BE49-F238E27FC236}">
                  <a16:creationId xmlns:a16="http://schemas.microsoft.com/office/drawing/2014/main" id="{29496235-FC6B-04A8-67AF-AAF4FC548A39}"/>
                </a:ext>
              </a:extLst>
            </p:cNvPr>
            <p:cNvSpPr/>
            <p:nvPr/>
          </p:nvSpPr>
          <p:spPr bwMode="gray">
            <a:xfrm>
              <a:off x="7621092" y="553779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イニシャル費用は掛からない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耐久面の懸念から代替機の購入が必要となる可能性がある</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8" name="正方形/長方形 57">
              <a:extLst>
                <a:ext uri="{FF2B5EF4-FFF2-40B4-BE49-F238E27FC236}">
                  <a16:creationId xmlns:a16="http://schemas.microsoft.com/office/drawing/2014/main" id="{D826A157-1576-F579-A77B-9740A99B116D}"/>
                </a:ext>
              </a:extLst>
            </p:cNvPr>
            <p:cNvSpPr/>
            <p:nvPr/>
          </p:nvSpPr>
          <p:spPr bwMode="gray">
            <a:xfrm>
              <a:off x="4824376" y="1650336"/>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59" name="正方形/長方形 58">
              <a:extLst>
                <a:ext uri="{FF2B5EF4-FFF2-40B4-BE49-F238E27FC236}">
                  <a16:creationId xmlns:a16="http://schemas.microsoft.com/office/drawing/2014/main" id="{48AB4F77-40B8-C826-DA7B-3598D96067FD}"/>
                </a:ext>
              </a:extLst>
            </p:cNvPr>
            <p:cNvSpPr/>
            <p:nvPr/>
          </p:nvSpPr>
          <p:spPr bwMode="gray">
            <a:xfrm>
              <a:off x="8995209" y="1650336"/>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70" name="正方形/長方形 69">
              <a:extLst>
                <a:ext uri="{FF2B5EF4-FFF2-40B4-BE49-F238E27FC236}">
                  <a16:creationId xmlns:a16="http://schemas.microsoft.com/office/drawing/2014/main" id="{83FD9DCB-2924-0C63-18C0-236F793DFDBA}"/>
                </a:ext>
              </a:extLst>
            </p:cNvPr>
            <p:cNvSpPr/>
            <p:nvPr/>
          </p:nvSpPr>
          <p:spPr bwMode="gray">
            <a:xfrm>
              <a:off x="4825003" y="5541798"/>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dirty="0">
                  <a:solidFill>
                    <a:srgbClr val="0070C0">
                      <a:alpha val="50000"/>
                    </a:srgbClr>
                  </a:solidFill>
                  <a:latin typeface="+mn-lt"/>
                  <a:cs typeface="+mn-cs"/>
                </a:rPr>
                <a:t>×</a:t>
              </a:r>
              <a:endParaRPr kumimoji="1" lang="ja-JP" altLang="en-US" sz="5400" b="1">
                <a:solidFill>
                  <a:srgbClr val="0070C0">
                    <a:alpha val="50000"/>
                  </a:srgbClr>
                </a:solidFill>
                <a:latin typeface="+mn-lt"/>
                <a:cs typeface="+mn-cs"/>
              </a:endParaRPr>
            </a:p>
          </p:txBody>
        </p:sp>
        <p:sp>
          <p:nvSpPr>
            <p:cNvPr id="71" name="正方形/長方形 70">
              <a:extLst>
                <a:ext uri="{FF2B5EF4-FFF2-40B4-BE49-F238E27FC236}">
                  <a16:creationId xmlns:a16="http://schemas.microsoft.com/office/drawing/2014/main" id="{28D76C90-22A6-E269-01A0-93CE18E82358}"/>
                </a:ext>
              </a:extLst>
            </p:cNvPr>
            <p:cNvSpPr/>
            <p:nvPr/>
          </p:nvSpPr>
          <p:spPr bwMode="gray">
            <a:xfrm>
              <a:off x="8995209" y="5541798"/>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a:solidFill>
                    <a:srgbClr val="FF0000">
                      <a:alpha val="50000"/>
                    </a:srgbClr>
                  </a:solidFill>
                  <a:latin typeface="+mn-lt"/>
                  <a:cs typeface="+mn-cs"/>
                </a:rPr>
                <a:t>〇</a:t>
              </a:r>
            </a:p>
          </p:txBody>
        </p:sp>
        <p:sp>
          <p:nvSpPr>
            <p:cNvPr id="72" name="正方形/長方形 71">
              <a:extLst>
                <a:ext uri="{FF2B5EF4-FFF2-40B4-BE49-F238E27FC236}">
                  <a16:creationId xmlns:a16="http://schemas.microsoft.com/office/drawing/2014/main" id="{521326E4-76EC-51A4-97E3-CCE0BBDE980A}"/>
                </a:ext>
              </a:extLst>
            </p:cNvPr>
            <p:cNvSpPr/>
            <p:nvPr/>
          </p:nvSpPr>
          <p:spPr bwMode="gray">
            <a:xfrm>
              <a:off x="4825003" y="4893221"/>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73" name="正方形/長方形 72">
              <a:extLst>
                <a:ext uri="{FF2B5EF4-FFF2-40B4-BE49-F238E27FC236}">
                  <a16:creationId xmlns:a16="http://schemas.microsoft.com/office/drawing/2014/main" id="{47B66E90-B429-0802-BD8C-8D9B0BDA9652}"/>
                </a:ext>
              </a:extLst>
            </p:cNvPr>
            <p:cNvSpPr/>
            <p:nvPr/>
          </p:nvSpPr>
          <p:spPr bwMode="gray">
            <a:xfrm>
              <a:off x="8995836" y="4893221"/>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78" name="正方形/長方形 77">
              <a:extLst>
                <a:ext uri="{FF2B5EF4-FFF2-40B4-BE49-F238E27FC236}">
                  <a16:creationId xmlns:a16="http://schemas.microsoft.com/office/drawing/2014/main" id="{45DFA538-3798-56DE-2AB2-F7E139A1FD58}"/>
                </a:ext>
              </a:extLst>
            </p:cNvPr>
            <p:cNvSpPr/>
            <p:nvPr/>
          </p:nvSpPr>
          <p:spPr bwMode="gray">
            <a:xfrm>
              <a:off x="4824376" y="2298913"/>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79" name="正方形/長方形 78">
              <a:extLst>
                <a:ext uri="{FF2B5EF4-FFF2-40B4-BE49-F238E27FC236}">
                  <a16:creationId xmlns:a16="http://schemas.microsoft.com/office/drawing/2014/main" id="{31B48FE6-7D25-C75B-8DB4-537D717FAF70}"/>
                </a:ext>
              </a:extLst>
            </p:cNvPr>
            <p:cNvSpPr/>
            <p:nvPr/>
          </p:nvSpPr>
          <p:spPr bwMode="gray">
            <a:xfrm>
              <a:off x="8995209" y="2298913"/>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9" name="正方形/長方形 8">
              <a:extLst>
                <a:ext uri="{FF2B5EF4-FFF2-40B4-BE49-F238E27FC236}">
                  <a16:creationId xmlns:a16="http://schemas.microsoft.com/office/drawing/2014/main" id="{ECBF12EA-B2F8-F04F-3AA2-6CF9F21AF75A}"/>
                </a:ext>
              </a:extLst>
            </p:cNvPr>
            <p:cNvSpPr/>
            <p:nvPr/>
          </p:nvSpPr>
          <p:spPr bwMode="gray">
            <a:xfrm>
              <a:off x="4824376" y="2947490"/>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11" name="正方形/長方形 10">
              <a:extLst>
                <a:ext uri="{FF2B5EF4-FFF2-40B4-BE49-F238E27FC236}">
                  <a16:creationId xmlns:a16="http://schemas.microsoft.com/office/drawing/2014/main" id="{83456A70-EF67-713D-65E1-C9EFC9907FFF}"/>
                </a:ext>
              </a:extLst>
            </p:cNvPr>
            <p:cNvSpPr/>
            <p:nvPr/>
          </p:nvSpPr>
          <p:spPr bwMode="gray">
            <a:xfrm>
              <a:off x="8995209" y="2947490"/>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19" name="正方形/長方形 18">
              <a:extLst>
                <a:ext uri="{FF2B5EF4-FFF2-40B4-BE49-F238E27FC236}">
                  <a16:creationId xmlns:a16="http://schemas.microsoft.com/office/drawing/2014/main" id="{626CF21F-95C7-A77E-4E94-ED713E2A46D2}"/>
                </a:ext>
              </a:extLst>
            </p:cNvPr>
            <p:cNvSpPr/>
            <p:nvPr/>
          </p:nvSpPr>
          <p:spPr bwMode="gray">
            <a:xfrm>
              <a:off x="4837644" y="4244644"/>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sp>
          <p:nvSpPr>
            <p:cNvPr id="23" name="正方形/長方形 22">
              <a:extLst>
                <a:ext uri="{FF2B5EF4-FFF2-40B4-BE49-F238E27FC236}">
                  <a16:creationId xmlns:a16="http://schemas.microsoft.com/office/drawing/2014/main" id="{2EB1915B-4250-7DE3-2123-626E11A76552}"/>
                </a:ext>
              </a:extLst>
            </p:cNvPr>
            <p:cNvSpPr/>
            <p:nvPr/>
          </p:nvSpPr>
          <p:spPr bwMode="gray">
            <a:xfrm>
              <a:off x="8995836" y="4244644"/>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21" name="正方形/長方形 20">
              <a:extLst>
                <a:ext uri="{FF2B5EF4-FFF2-40B4-BE49-F238E27FC236}">
                  <a16:creationId xmlns:a16="http://schemas.microsoft.com/office/drawing/2014/main" id="{571C1649-723B-A2B4-98ED-0061F1B02E71}"/>
                </a:ext>
              </a:extLst>
            </p:cNvPr>
            <p:cNvSpPr/>
            <p:nvPr/>
          </p:nvSpPr>
          <p:spPr bwMode="gray">
            <a:xfrm>
              <a:off x="1183073" y="3599506"/>
              <a:ext cx="2198301"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制度変更への対応</a:t>
              </a:r>
            </a:p>
          </p:txBody>
        </p:sp>
        <p:sp>
          <p:nvSpPr>
            <p:cNvPr id="26" name="正方形/長方形 25">
              <a:extLst>
                <a:ext uri="{FF2B5EF4-FFF2-40B4-BE49-F238E27FC236}">
                  <a16:creationId xmlns:a16="http://schemas.microsoft.com/office/drawing/2014/main" id="{1CADD50D-E777-A68F-F144-B6620921FDCA}"/>
                </a:ext>
              </a:extLst>
            </p:cNvPr>
            <p:cNvSpPr/>
            <p:nvPr/>
          </p:nvSpPr>
          <p:spPr bwMode="gray">
            <a:xfrm>
              <a:off x="3449631" y="3588620"/>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設定変更で対応可能</a:t>
              </a:r>
              <a:br>
                <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rPr>
              </a:b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ノーコード・ローコードの</a:t>
              </a: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SaaS</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を用いる前提</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29" name="正方形/長方形 28">
              <a:extLst>
                <a:ext uri="{FF2B5EF4-FFF2-40B4-BE49-F238E27FC236}">
                  <a16:creationId xmlns:a16="http://schemas.microsoft.com/office/drawing/2014/main" id="{E268CB56-08A5-0FAC-6C39-97719FDE32FC}"/>
                </a:ext>
              </a:extLst>
            </p:cNvPr>
            <p:cNvSpPr/>
            <p:nvPr/>
          </p:nvSpPr>
          <p:spPr bwMode="gray">
            <a:xfrm>
              <a:off x="7620465" y="3594063"/>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制度変更の際に総務事務システムの改修が必要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31" name="正方形/長方形 30">
              <a:extLst>
                <a:ext uri="{FF2B5EF4-FFF2-40B4-BE49-F238E27FC236}">
                  <a16:creationId xmlns:a16="http://schemas.microsoft.com/office/drawing/2014/main" id="{0FFC1FAB-69DC-C66E-BD1C-0562EB1170B4}"/>
                </a:ext>
              </a:extLst>
            </p:cNvPr>
            <p:cNvSpPr/>
            <p:nvPr/>
          </p:nvSpPr>
          <p:spPr bwMode="gray">
            <a:xfrm>
              <a:off x="4824376" y="3596067"/>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0000">
                      <a:alpha val="50000"/>
                    </a:srgbClr>
                  </a:solidFill>
                  <a:effectLst/>
                  <a:uLnTx/>
                  <a:uFillTx/>
                  <a:latin typeface="+mn-lt"/>
                  <a:ea typeface="+mn-ea"/>
                  <a:cs typeface="+mn-cs"/>
                </a:rPr>
                <a:t>〇</a:t>
              </a:r>
            </a:p>
          </p:txBody>
        </p:sp>
        <p:sp>
          <p:nvSpPr>
            <p:cNvPr id="33" name="正方形/長方形 32">
              <a:extLst>
                <a:ext uri="{FF2B5EF4-FFF2-40B4-BE49-F238E27FC236}">
                  <a16:creationId xmlns:a16="http://schemas.microsoft.com/office/drawing/2014/main" id="{C9B1F9EC-D74D-58EF-DF0A-CD700D52F3B5}"/>
                </a:ext>
              </a:extLst>
            </p:cNvPr>
            <p:cNvSpPr/>
            <p:nvPr/>
          </p:nvSpPr>
          <p:spPr bwMode="gray">
            <a:xfrm>
              <a:off x="8995209" y="3596067"/>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0070C0">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7" name="正方形/長方形 6">
              <a:extLst>
                <a:ext uri="{FF2B5EF4-FFF2-40B4-BE49-F238E27FC236}">
                  <a16:creationId xmlns:a16="http://schemas.microsoft.com/office/drawing/2014/main" id="{06671882-5813-98FC-57B9-55636CBF4B4F}"/>
                </a:ext>
              </a:extLst>
            </p:cNvPr>
            <p:cNvSpPr/>
            <p:nvPr/>
          </p:nvSpPr>
          <p:spPr bwMode="gray">
            <a:xfrm>
              <a:off x="1194167" y="6185699"/>
              <a:ext cx="2198300" cy="594653"/>
            </a:xfrm>
            <a:prstGeom prst="rect">
              <a:avLst/>
            </a:prstGeom>
            <a:solidFill>
              <a:schemeClr val="accent1">
                <a:lumMod val="20000"/>
                <a:lumOff val="80000"/>
              </a:schemeClr>
            </a:solidFill>
            <a:ln w="12700" algn="ctr">
              <a:solidFill>
                <a:schemeClr val="bg2">
                  <a:lumMod val="9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ランニング</a:t>
              </a:r>
            </a:p>
          </p:txBody>
        </p:sp>
        <p:sp>
          <p:nvSpPr>
            <p:cNvPr id="12" name="正方形/長方形 11">
              <a:extLst>
                <a:ext uri="{FF2B5EF4-FFF2-40B4-BE49-F238E27FC236}">
                  <a16:creationId xmlns:a16="http://schemas.microsoft.com/office/drawing/2014/main" id="{57649CCE-044F-7409-78BA-206645A36CB9}"/>
                </a:ext>
              </a:extLst>
            </p:cNvPr>
            <p:cNvSpPr/>
            <p:nvPr/>
          </p:nvSpPr>
          <p:spPr bwMode="gray">
            <a:xfrm>
              <a:off x="3471191" y="6185699"/>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ある程度の制度変更であれば、</a:t>
              </a:r>
              <a:r>
                <a:rPr kumimoji="1" lang="ja-JP" altLang="en-US" sz="1200" b="1" u="sng">
                  <a:solidFill>
                    <a:schemeClr val="accent3"/>
                  </a:solidFill>
                  <a:latin typeface="UD デジタル 教科書体 NP-R" panose="02020400000000000000" pitchFamily="18" charset="-128"/>
                  <a:ea typeface="UD デジタル 教科書体 NP-R" panose="02020400000000000000" pitchFamily="18" charset="-128"/>
                </a:rPr>
                <a:t>設定の変更で対応可能であるため改修費用が不要</a:t>
              </a:r>
              <a:endParaRPr kumimoji="1" lang="en-US" altLang="ja-JP" sz="1200" b="1" u="sng" dirty="0">
                <a:solidFill>
                  <a:schemeClr val="accent3"/>
                </a:solidFill>
                <a:latin typeface="UD デジタル 教科書体 NP-R" panose="02020400000000000000" pitchFamily="18" charset="-128"/>
                <a:ea typeface="UD デジタル 教科書体 NP-R" panose="02020400000000000000" pitchFamily="18" charset="-128"/>
              </a:endParaRPr>
            </a:p>
            <a:p>
              <a:pP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rPr>
                <a:t>法改正等の場合は提供ベンダーが改修する</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7" name="正方形/長方形 16">
              <a:extLst>
                <a:ext uri="{FF2B5EF4-FFF2-40B4-BE49-F238E27FC236}">
                  <a16:creationId xmlns:a16="http://schemas.microsoft.com/office/drawing/2014/main" id="{DFC2667A-4A83-25BA-C51F-71ADF70D1FA1}"/>
                </a:ext>
              </a:extLst>
            </p:cNvPr>
            <p:cNvSpPr/>
            <p:nvPr/>
          </p:nvSpPr>
          <p:spPr bwMode="gray">
            <a:xfrm>
              <a:off x="7621092" y="6185699"/>
              <a:ext cx="4092110" cy="6041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制度変更の際に総務事務システムの改修が必要であり、コストが都度必要</a:t>
              </a:r>
            </a:p>
          </p:txBody>
        </p:sp>
        <p:sp>
          <p:nvSpPr>
            <p:cNvPr id="18" name="正方形/長方形 17">
              <a:extLst>
                <a:ext uri="{FF2B5EF4-FFF2-40B4-BE49-F238E27FC236}">
                  <a16:creationId xmlns:a16="http://schemas.microsoft.com/office/drawing/2014/main" id="{645A6197-5713-6EDA-60C8-36FE386A4E95}"/>
                </a:ext>
              </a:extLst>
            </p:cNvPr>
            <p:cNvSpPr/>
            <p:nvPr/>
          </p:nvSpPr>
          <p:spPr bwMode="gray">
            <a:xfrm>
              <a:off x="4825003" y="6190375"/>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4000" b="1">
                  <a:solidFill>
                    <a:srgbClr val="FF0000">
                      <a:alpha val="50000"/>
                    </a:srgbClr>
                  </a:solidFill>
                  <a:latin typeface="+mn-lt"/>
                  <a:cs typeface="+mn-cs"/>
                </a:rPr>
                <a:t>〇</a:t>
              </a:r>
            </a:p>
          </p:txBody>
        </p:sp>
        <p:sp>
          <p:nvSpPr>
            <p:cNvPr id="24" name="正方形/長方形 23">
              <a:extLst>
                <a:ext uri="{FF2B5EF4-FFF2-40B4-BE49-F238E27FC236}">
                  <a16:creationId xmlns:a16="http://schemas.microsoft.com/office/drawing/2014/main" id="{4B0D79BA-ED11-3051-475F-6CA478442FC3}"/>
                </a:ext>
              </a:extLst>
            </p:cNvPr>
            <p:cNvSpPr/>
            <p:nvPr/>
          </p:nvSpPr>
          <p:spPr bwMode="gray">
            <a:xfrm>
              <a:off x="8995209" y="6190374"/>
              <a:ext cx="1342620" cy="60417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5400" b="1" dirty="0">
                  <a:solidFill>
                    <a:srgbClr val="0070C0">
                      <a:alpha val="50000"/>
                    </a:srgbClr>
                  </a:solidFill>
                  <a:latin typeface="+mn-lt"/>
                  <a:cs typeface="+mn-cs"/>
                </a:rPr>
                <a:t>×</a:t>
              </a:r>
              <a:endParaRPr kumimoji="1" lang="ja-JP" altLang="en-US" sz="5400" b="1">
                <a:solidFill>
                  <a:srgbClr val="0070C0">
                    <a:alpha val="50000"/>
                  </a:srgbClr>
                </a:solidFill>
                <a:latin typeface="+mn-lt"/>
                <a:cs typeface="+mn-cs"/>
              </a:endParaRPr>
            </a:p>
          </p:txBody>
        </p:sp>
      </p:grpSp>
      <p:sp>
        <p:nvSpPr>
          <p:cNvPr id="37" name="正方形/長方形 36">
            <a:extLst>
              <a:ext uri="{FF2B5EF4-FFF2-40B4-BE49-F238E27FC236}">
                <a16:creationId xmlns:a16="http://schemas.microsoft.com/office/drawing/2014/main" id="{0065E96C-5BA5-24CC-9F0E-6A4AB3309DAB}"/>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41" name="正方形/長方形 40">
            <a:extLst>
              <a:ext uri="{FF2B5EF4-FFF2-40B4-BE49-F238E27FC236}">
                <a16:creationId xmlns:a16="http://schemas.microsoft.com/office/drawing/2014/main" id="{39EEB79E-17EB-B3E8-D4F1-8D32EAEC25A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Tree>
    <p:extLst>
      <p:ext uri="{BB962C8B-B14F-4D97-AF65-F5344CB8AC3E}">
        <p14:creationId xmlns:p14="http://schemas.microsoft.com/office/powerpoint/2010/main" val="108929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9" name="直線矢印コネクタ 228">
            <a:extLst>
              <a:ext uri="{FF2B5EF4-FFF2-40B4-BE49-F238E27FC236}">
                <a16:creationId xmlns:a16="http://schemas.microsoft.com/office/drawing/2014/main" id="{376E54E8-8762-E779-B451-A52B0D951937}"/>
              </a:ext>
            </a:extLst>
          </p:cNvPr>
          <p:cNvCxnSpPr>
            <a:cxnSpLocks/>
            <a:stCxn id="228" idx="2"/>
          </p:cNvCxnSpPr>
          <p:nvPr/>
        </p:nvCxnSpPr>
        <p:spPr bwMode="gray">
          <a:xfrm>
            <a:off x="3353636" y="3257033"/>
            <a:ext cx="2" cy="5208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11480044-BC77-994E-B18D-A8DE120F4E8D}"/>
              </a:ext>
            </a:extLst>
          </p:cNvPr>
          <p:cNvCxnSpPr>
            <a:cxnSpLocks/>
          </p:cNvCxnSpPr>
          <p:nvPr/>
        </p:nvCxnSpPr>
        <p:spPr bwMode="gray">
          <a:xfrm>
            <a:off x="10072002" y="2272560"/>
            <a:ext cx="0" cy="8280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F737909C-5C97-0807-21DD-F1789246B7E1}"/>
              </a:ext>
            </a:extLst>
          </p:cNvPr>
          <p:cNvCxnSpPr>
            <a:cxnSpLocks/>
            <a:stCxn id="30" idx="2"/>
          </p:cNvCxnSpPr>
          <p:nvPr/>
        </p:nvCxnSpPr>
        <p:spPr bwMode="gray">
          <a:xfrm flipH="1">
            <a:off x="8992520" y="2272560"/>
            <a:ext cx="573" cy="8280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F66716EA-1FCB-BFC1-F1D2-CDFC44F670C3}"/>
              </a:ext>
            </a:extLst>
          </p:cNvPr>
          <p:cNvCxnSpPr>
            <a:cxnSpLocks/>
          </p:cNvCxnSpPr>
          <p:nvPr/>
        </p:nvCxnSpPr>
        <p:spPr bwMode="gray">
          <a:xfrm>
            <a:off x="7858075" y="2272560"/>
            <a:ext cx="0" cy="8280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19</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勤怠管理業務の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sp>
        <p:nvSpPr>
          <p:cNvPr id="18" name="正方形/長方形 17">
            <a:extLst>
              <a:ext uri="{FF2B5EF4-FFF2-40B4-BE49-F238E27FC236}">
                <a16:creationId xmlns:a16="http://schemas.microsoft.com/office/drawing/2014/main" id="{FFEDA3C5-4922-1320-06FF-BE6FF694C399}"/>
              </a:ext>
            </a:extLst>
          </p:cNvPr>
          <p:cNvSpPr/>
          <p:nvPr/>
        </p:nvSpPr>
        <p:spPr bwMode="gray">
          <a:xfrm>
            <a:off x="480618" y="1035917"/>
            <a:ext cx="5435995" cy="287147"/>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19" name="正方形/長方形 18">
            <a:extLst>
              <a:ext uri="{FF2B5EF4-FFF2-40B4-BE49-F238E27FC236}">
                <a16:creationId xmlns:a16="http://schemas.microsoft.com/office/drawing/2014/main" id="{E7A720AF-0D1A-362B-BB99-9878E8711D08}"/>
              </a:ext>
            </a:extLst>
          </p:cNvPr>
          <p:cNvSpPr/>
          <p:nvPr/>
        </p:nvSpPr>
        <p:spPr bwMode="gray">
          <a:xfrm>
            <a:off x="6275388" y="1035917"/>
            <a:ext cx="5437187" cy="287147"/>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27" name="テキスト ボックス 26">
            <a:extLst>
              <a:ext uri="{FF2B5EF4-FFF2-40B4-BE49-F238E27FC236}">
                <a16:creationId xmlns:a16="http://schemas.microsoft.com/office/drawing/2014/main" id="{581CB308-C21D-6FE5-4B73-09543396CBA3}"/>
              </a:ext>
            </a:extLst>
          </p:cNvPr>
          <p:cNvSpPr txBox="1"/>
          <p:nvPr/>
        </p:nvSpPr>
        <p:spPr bwMode="gray">
          <a:xfrm>
            <a:off x="7573020" y="6087146"/>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28" name="テキスト ボックス 27">
            <a:extLst>
              <a:ext uri="{FF2B5EF4-FFF2-40B4-BE49-F238E27FC236}">
                <a16:creationId xmlns:a16="http://schemas.microsoft.com/office/drawing/2014/main" id="{AFEF994B-D6D7-437A-9958-BAB11721E9CF}"/>
              </a:ext>
            </a:extLst>
          </p:cNvPr>
          <p:cNvSpPr txBox="1"/>
          <p:nvPr/>
        </p:nvSpPr>
        <p:spPr bwMode="gray">
          <a:xfrm>
            <a:off x="6679962" y="6087146"/>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sp>
        <p:nvSpPr>
          <p:cNvPr id="29" name="正方形/長方形 28">
            <a:extLst>
              <a:ext uri="{FF2B5EF4-FFF2-40B4-BE49-F238E27FC236}">
                <a16:creationId xmlns:a16="http://schemas.microsoft.com/office/drawing/2014/main" id="{95091B20-C439-0180-0764-6299B4AFEB72}"/>
              </a:ext>
            </a:extLst>
          </p:cNvPr>
          <p:cNvSpPr/>
          <p:nvPr/>
        </p:nvSpPr>
        <p:spPr>
          <a:xfrm>
            <a:off x="6277165" y="3184620"/>
            <a:ext cx="5435410" cy="1267654"/>
          </a:xfrm>
          <a:prstGeom prst="rect">
            <a:avLst/>
          </a:prstGeom>
          <a:solidFill>
            <a:schemeClr val="accent1">
              <a:lumMod val="20000"/>
              <a:lumOff val="80000"/>
            </a:schemeClr>
          </a:solidFill>
          <a:ln w="12700">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wrap="none" lIns="0" tIns="36000" rIns="0" bIns="0" rtlCol="0" anchor="t" anchorCtr="0"/>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SaaS</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 </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or </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統合</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PF</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（想定）</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30" name="四角形: 角を丸くする 29">
            <a:extLst>
              <a:ext uri="{FF2B5EF4-FFF2-40B4-BE49-F238E27FC236}">
                <a16:creationId xmlns:a16="http://schemas.microsoft.com/office/drawing/2014/main" id="{3CC4C61A-0F30-0F28-6E6A-7388EE44AD88}"/>
              </a:ext>
            </a:extLst>
          </p:cNvPr>
          <p:cNvSpPr/>
          <p:nvPr/>
        </p:nvSpPr>
        <p:spPr bwMode="gray">
          <a:xfrm>
            <a:off x="6275387" y="1408113"/>
            <a:ext cx="5435411" cy="864448"/>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打刻</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31" name="四角形: 角を丸くする 30">
            <a:extLst>
              <a:ext uri="{FF2B5EF4-FFF2-40B4-BE49-F238E27FC236}">
                <a16:creationId xmlns:a16="http://schemas.microsoft.com/office/drawing/2014/main" id="{596BF60F-6C5D-601C-6FF0-18821141B292}"/>
              </a:ext>
            </a:extLst>
          </p:cNvPr>
          <p:cNvSpPr/>
          <p:nvPr/>
        </p:nvSpPr>
        <p:spPr bwMode="gray">
          <a:xfrm>
            <a:off x="6368006" y="5485483"/>
            <a:ext cx="3497997" cy="1122633"/>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　　　　　</a:t>
            </a:r>
            <a:r>
              <a:rPr kumimoji="1" lang="ja-JP" altLang="en-US" sz="1050" b="1">
                <a:latin typeface="UD デジタル 教科書体 NP-R" panose="02020400000000000000" pitchFamily="18" charset="-128"/>
                <a:ea typeface="UD デジタル 教科書体 NP-R" panose="02020400000000000000" pitchFamily="18" charset="-128"/>
                <a:cs typeface="+mn-cs"/>
              </a:rPr>
              <a:t>勤務状況確認</a:t>
            </a:r>
            <a:endParaRPr kumimoji="1" lang="en-US" altLang="ja-JP" sz="1000" b="1" dirty="0">
              <a:latin typeface="UD デジタル 教科書体 NP-R" panose="02020400000000000000" pitchFamily="18" charset="-128"/>
              <a:ea typeface="UD デジタル 教科書体 NP-R" panose="02020400000000000000" pitchFamily="18" charset="-128"/>
              <a:cs typeface="+mn-cs"/>
            </a:endParaRPr>
          </a:p>
        </p:txBody>
      </p:sp>
      <p:pic>
        <p:nvPicPr>
          <p:cNvPr id="38" name="図 37">
            <a:extLst>
              <a:ext uri="{FF2B5EF4-FFF2-40B4-BE49-F238E27FC236}">
                <a16:creationId xmlns:a16="http://schemas.microsoft.com/office/drawing/2014/main" id="{5E6A81D3-C6F2-B13A-B9D5-23C8FDDCEEA2}"/>
              </a:ext>
            </a:extLst>
          </p:cNvPr>
          <p:cNvPicPr>
            <a:picLocks noChangeAspect="1"/>
          </p:cNvPicPr>
          <p:nvPr/>
        </p:nvPicPr>
        <p:blipFill>
          <a:blip r:embed="rId5"/>
          <a:stretch>
            <a:fillRect/>
          </a:stretch>
        </p:blipFill>
        <p:spPr>
          <a:xfrm>
            <a:off x="6845636" y="3676190"/>
            <a:ext cx="748010" cy="748010"/>
          </a:xfrm>
          <a:prstGeom prst="rect">
            <a:avLst/>
          </a:prstGeom>
          <a:ln>
            <a:noFill/>
          </a:ln>
        </p:spPr>
      </p:pic>
      <p:sp>
        <p:nvSpPr>
          <p:cNvPr id="40" name="四角形: 角を丸くする 39">
            <a:extLst>
              <a:ext uri="{FF2B5EF4-FFF2-40B4-BE49-F238E27FC236}">
                <a16:creationId xmlns:a16="http://schemas.microsoft.com/office/drawing/2014/main" id="{F345FB0E-C205-D958-A676-DC04882D5518}"/>
              </a:ext>
            </a:extLst>
          </p:cNvPr>
          <p:cNvSpPr/>
          <p:nvPr/>
        </p:nvSpPr>
        <p:spPr bwMode="gray">
          <a:xfrm>
            <a:off x="8150302" y="3602498"/>
            <a:ext cx="1709194" cy="74711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アラート</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p:txBody>
      </p:sp>
      <p:sp>
        <p:nvSpPr>
          <p:cNvPr id="42" name="四角形: 角を丸くする 41">
            <a:extLst>
              <a:ext uri="{FF2B5EF4-FFF2-40B4-BE49-F238E27FC236}">
                <a16:creationId xmlns:a16="http://schemas.microsoft.com/office/drawing/2014/main" id="{56B3E308-F5A4-2AB3-F2BA-D295439D65BB}"/>
              </a:ext>
            </a:extLst>
          </p:cNvPr>
          <p:cNvSpPr/>
          <p:nvPr/>
        </p:nvSpPr>
        <p:spPr bwMode="gray">
          <a:xfrm>
            <a:off x="6348956" y="3602498"/>
            <a:ext cx="1709194" cy="74711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ダッシュボード・レポート</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p:txBody>
      </p:sp>
      <p:sp>
        <p:nvSpPr>
          <p:cNvPr id="43" name="四角形: 角を丸くする 42">
            <a:extLst>
              <a:ext uri="{FF2B5EF4-FFF2-40B4-BE49-F238E27FC236}">
                <a16:creationId xmlns:a16="http://schemas.microsoft.com/office/drawing/2014/main" id="{FF29041D-9813-11BC-9604-3767B63B8D73}"/>
              </a:ext>
            </a:extLst>
          </p:cNvPr>
          <p:cNvSpPr/>
          <p:nvPr/>
        </p:nvSpPr>
        <p:spPr bwMode="gray">
          <a:xfrm>
            <a:off x="9947136" y="3602498"/>
            <a:ext cx="1709194" cy="74711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en-US" altLang="ja-JP" sz="1000" dirty="0">
                <a:latin typeface="UD デジタル 教科書体 NP-R" panose="02020400000000000000" pitchFamily="18" charset="-128"/>
                <a:ea typeface="UD デジタル 教科書体 NP-R" panose="02020400000000000000" pitchFamily="18" charset="-128"/>
                <a:cs typeface="+mn-cs"/>
              </a:rPr>
              <a:t>FAQ/</a:t>
            </a:r>
            <a:r>
              <a:rPr kumimoji="1" lang="ja-JP" altLang="en-US" sz="1000">
                <a:latin typeface="UD デジタル 教科書体 NP-R" panose="02020400000000000000" pitchFamily="18" charset="-128"/>
                <a:ea typeface="UD デジタル 教科書体 NP-R" panose="02020400000000000000" pitchFamily="18" charset="-128"/>
                <a:cs typeface="+mn-cs"/>
              </a:rPr>
              <a:t>チャットボット</a:t>
            </a:r>
            <a:r>
              <a:rPr kumimoji="1" lang="en-US" altLang="ja-JP" sz="1000" dirty="0">
                <a:latin typeface="UD デジタル 教科書体 NP-R" panose="02020400000000000000" pitchFamily="18" charset="-128"/>
                <a:ea typeface="UD デジタル 教科書体 NP-R" panose="02020400000000000000" pitchFamily="18" charset="-128"/>
                <a:cs typeface="+mn-cs"/>
              </a:rPr>
              <a:t>/WF</a:t>
            </a:r>
          </a:p>
        </p:txBody>
      </p:sp>
      <p:sp>
        <p:nvSpPr>
          <p:cNvPr id="44" name="四角形: 角を丸くする 43">
            <a:extLst>
              <a:ext uri="{FF2B5EF4-FFF2-40B4-BE49-F238E27FC236}">
                <a16:creationId xmlns:a16="http://schemas.microsoft.com/office/drawing/2014/main" id="{6F652B8B-C311-0903-BD3E-07A1C2C547A6}"/>
              </a:ext>
            </a:extLst>
          </p:cNvPr>
          <p:cNvSpPr/>
          <p:nvPr/>
        </p:nvSpPr>
        <p:spPr bwMode="gray">
          <a:xfrm>
            <a:off x="9947136" y="5485483"/>
            <a:ext cx="1709194" cy="108347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問い合わせ</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pic>
        <p:nvPicPr>
          <p:cNvPr id="47" name="図 46">
            <a:extLst>
              <a:ext uri="{FF2B5EF4-FFF2-40B4-BE49-F238E27FC236}">
                <a16:creationId xmlns:a16="http://schemas.microsoft.com/office/drawing/2014/main" id="{0B1B903F-FF0A-59B3-1DD3-1479CF109F72}"/>
              </a:ext>
            </a:extLst>
          </p:cNvPr>
          <p:cNvPicPr>
            <a:picLocks noChangeAspect="1"/>
          </p:cNvPicPr>
          <p:nvPr/>
        </p:nvPicPr>
        <p:blipFill>
          <a:blip r:embed="rId6"/>
          <a:stretch>
            <a:fillRect/>
          </a:stretch>
        </p:blipFill>
        <p:spPr>
          <a:xfrm>
            <a:off x="8307741" y="5587353"/>
            <a:ext cx="451381" cy="451381"/>
          </a:xfrm>
          <a:prstGeom prst="rect">
            <a:avLst/>
          </a:prstGeom>
        </p:spPr>
      </p:pic>
      <p:pic>
        <p:nvPicPr>
          <p:cNvPr id="48" name="図 47">
            <a:extLst>
              <a:ext uri="{FF2B5EF4-FFF2-40B4-BE49-F238E27FC236}">
                <a16:creationId xmlns:a16="http://schemas.microsoft.com/office/drawing/2014/main" id="{7DD5DAB0-B3ED-0ABD-E959-F8F84CD94966}"/>
              </a:ext>
            </a:extLst>
          </p:cNvPr>
          <p:cNvPicPr>
            <a:picLocks noChangeAspect="1"/>
          </p:cNvPicPr>
          <p:nvPr/>
        </p:nvPicPr>
        <p:blipFill>
          <a:blip r:embed="rId7"/>
          <a:stretch>
            <a:fillRect/>
          </a:stretch>
        </p:blipFill>
        <p:spPr>
          <a:xfrm>
            <a:off x="7477187" y="5587353"/>
            <a:ext cx="451381" cy="451381"/>
          </a:xfrm>
          <a:prstGeom prst="rect">
            <a:avLst/>
          </a:prstGeom>
        </p:spPr>
      </p:pic>
      <p:pic>
        <p:nvPicPr>
          <p:cNvPr id="49" name="図 48">
            <a:extLst>
              <a:ext uri="{FF2B5EF4-FFF2-40B4-BE49-F238E27FC236}">
                <a16:creationId xmlns:a16="http://schemas.microsoft.com/office/drawing/2014/main" id="{E5E4C69D-63B2-6965-CD47-394AB3F3AAF1}"/>
              </a:ext>
            </a:extLst>
          </p:cNvPr>
          <p:cNvPicPr>
            <a:picLocks noChangeAspect="1"/>
          </p:cNvPicPr>
          <p:nvPr/>
        </p:nvPicPr>
        <p:blipFill>
          <a:blip r:embed="rId8"/>
          <a:stretch>
            <a:fillRect/>
          </a:stretch>
        </p:blipFill>
        <p:spPr>
          <a:xfrm>
            <a:off x="9138294" y="5587353"/>
            <a:ext cx="451381" cy="451381"/>
          </a:xfrm>
          <a:prstGeom prst="rect">
            <a:avLst/>
          </a:prstGeom>
        </p:spPr>
      </p:pic>
      <p:pic>
        <p:nvPicPr>
          <p:cNvPr id="50" name="図 49">
            <a:extLst>
              <a:ext uri="{FF2B5EF4-FFF2-40B4-BE49-F238E27FC236}">
                <a16:creationId xmlns:a16="http://schemas.microsoft.com/office/drawing/2014/main" id="{E802E641-DE1D-1CB7-05FD-8BFE55A7E8C8}"/>
              </a:ext>
            </a:extLst>
          </p:cNvPr>
          <p:cNvPicPr>
            <a:picLocks noChangeAspect="1"/>
          </p:cNvPicPr>
          <p:nvPr/>
        </p:nvPicPr>
        <p:blipFill>
          <a:blip r:embed="rId9"/>
          <a:stretch>
            <a:fillRect/>
          </a:stretch>
        </p:blipFill>
        <p:spPr>
          <a:xfrm>
            <a:off x="6646633" y="5587353"/>
            <a:ext cx="451381" cy="451381"/>
          </a:xfrm>
          <a:prstGeom prst="rect">
            <a:avLst/>
          </a:prstGeom>
        </p:spPr>
      </p:pic>
      <p:sp>
        <p:nvSpPr>
          <p:cNvPr id="51" name="四角形: 角を丸くする 50">
            <a:extLst>
              <a:ext uri="{FF2B5EF4-FFF2-40B4-BE49-F238E27FC236}">
                <a16:creationId xmlns:a16="http://schemas.microsoft.com/office/drawing/2014/main" id="{CFD02080-E3E2-2CBD-E195-7E1EFA472700}"/>
              </a:ext>
            </a:extLst>
          </p:cNvPr>
          <p:cNvSpPr/>
          <p:nvPr/>
        </p:nvSpPr>
        <p:spPr bwMode="gray">
          <a:xfrm>
            <a:off x="6453656" y="5524976"/>
            <a:ext cx="871069" cy="1043982"/>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労務管理</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53" name="テキスト ボックス 52">
            <a:extLst>
              <a:ext uri="{FF2B5EF4-FFF2-40B4-BE49-F238E27FC236}">
                <a16:creationId xmlns:a16="http://schemas.microsoft.com/office/drawing/2014/main" id="{737022FD-DEF7-3407-9BC8-ED4A55E7BD08}"/>
              </a:ext>
            </a:extLst>
          </p:cNvPr>
          <p:cNvSpPr txBox="1"/>
          <p:nvPr/>
        </p:nvSpPr>
        <p:spPr bwMode="gray">
          <a:xfrm>
            <a:off x="8191502" y="6087146"/>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54" name="テキスト ボックス 53">
            <a:extLst>
              <a:ext uri="{FF2B5EF4-FFF2-40B4-BE49-F238E27FC236}">
                <a16:creationId xmlns:a16="http://schemas.microsoft.com/office/drawing/2014/main" id="{F8A62481-703A-6B89-AAB2-48C2643F2329}"/>
              </a:ext>
            </a:extLst>
          </p:cNvPr>
          <p:cNvSpPr txBox="1"/>
          <p:nvPr/>
        </p:nvSpPr>
        <p:spPr bwMode="gray">
          <a:xfrm>
            <a:off x="9046364" y="6087146"/>
            <a:ext cx="683858" cy="307777"/>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pic>
        <p:nvPicPr>
          <p:cNvPr id="55" name="図 54">
            <a:extLst>
              <a:ext uri="{FF2B5EF4-FFF2-40B4-BE49-F238E27FC236}">
                <a16:creationId xmlns:a16="http://schemas.microsoft.com/office/drawing/2014/main" id="{9B43512B-D079-EA50-7FA8-2A11FDAC6071}"/>
              </a:ext>
            </a:extLst>
          </p:cNvPr>
          <p:cNvPicPr>
            <a:picLocks noChangeAspect="1"/>
          </p:cNvPicPr>
          <p:nvPr/>
        </p:nvPicPr>
        <p:blipFill>
          <a:blip r:embed="rId6"/>
          <a:stretch>
            <a:fillRect/>
          </a:stretch>
        </p:blipFill>
        <p:spPr>
          <a:xfrm>
            <a:off x="10216611" y="5587353"/>
            <a:ext cx="451381" cy="451381"/>
          </a:xfrm>
          <a:prstGeom prst="rect">
            <a:avLst/>
          </a:prstGeom>
        </p:spPr>
      </p:pic>
      <p:pic>
        <p:nvPicPr>
          <p:cNvPr id="56" name="図 55">
            <a:extLst>
              <a:ext uri="{FF2B5EF4-FFF2-40B4-BE49-F238E27FC236}">
                <a16:creationId xmlns:a16="http://schemas.microsoft.com/office/drawing/2014/main" id="{37DA2428-8C22-7942-8BE7-A2987A26A517}"/>
              </a:ext>
            </a:extLst>
          </p:cNvPr>
          <p:cNvPicPr>
            <a:picLocks noChangeAspect="1"/>
          </p:cNvPicPr>
          <p:nvPr/>
        </p:nvPicPr>
        <p:blipFill>
          <a:blip r:embed="rId7"/>
          <a:stretch>
            <a:fillRect/>
          </a:stretch>
        </p:blipFill>
        <p:spPr>
          <a:xfrm>
            <a:off x="10976732" y="5587353"/>
            <a:ext cx="451381" cy="451381"/>
          </a:xfrm>
          <a:prstGeom prst="rect">
            <a:avLst/>
          </a:prstGeom>
        </p:spPr>
      </p:pic>
      <p:sp>
        <p:nvSpPr>
          <p:cNvPr id="57" name="テキスト ボックス 56">
            <a:extLst>
              <a:ext uri="{FF2B5EF4-FFF2-40B4-BE49-F238E27FC236}">
                <a16:creationId xmlns:a16="http://schemas.microsoft.com/office/drawing/2014/main" id="{08197088-CD7C-20DF-4B3A-A8FE598C224A}"/>
              </a:ext>
            </a:extLst>
          </p:cNvPr>
          <p:cNvSpPr txBox="1"/>
          <p:nvPr/>
        </p:nvSpPr>
        <p:spPr bwMode="gray">
          <a:xfrm>
            <a:off x="11038606" y="6087146"/>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その他</a:t>
            </a:r>
          </a:p>
        </p:txBody>
      </p:sp>
      <p:sp>
        <p:nvSpPr>
          <p:cNvPr id="58" name="テキスト ボックス 57">
            <a:extLst>
              <a:ext uri="{FF2B5EF4-FFF2-40B4-BE49-F238E27FC236}">
                <a16:creationId xmlns:a16="http://schemas.microsoft.com/office/drawing/2014/main" id="{D6DE267C-0CD9-E702-7E4E-C3A00FDD334E}"/>
              </a:ext>
            </a:extLst>
          </p:cNvPr>
          <p:cNvSpPr txBox="1"/>
          <p:nvPr/>
        </p:nvSpPr>
        <p:spPr bwMode="gray">
          <a:xfrm>
            <a:off x="10130533" y="6087146"/>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grpSp>
        <p:nvGrpSpPr>
          <p:cNvPr id="62" name="グループ化 61">
            <a:extLst>
              <a:ext uri="{FF2B5EF4-FFF2-40B4-BE49-F238E27FC236}">
                <a16:creationId xmlns:a16="http://schemas.microsoft.com/office/drawing/2014/main" id="{89048FDF-ECD9-E274-A27A-692DF2687AA6}"/>
              </a:ext>
            </a:extLst>
          </p:cNvPr>
          <p:cNvGrpSpPr/>
          <p:nvPr/>
        </p:nvGrpSpPr>
        <p:grpSpPr>
          <a:xfrm>
            <a:off x="8830319" y="3865716"/>
            <a:ext cx="404575" cy="372584"/>
            <a:chOff x="5565648" y="2971800"/>
            <a:chExt cx="1060704" cy="970736"/>
          </a:xfrm>
        </p:grpSpPr>
        <p:sp>
          <p:nvSpPr>
            <p:cNvPr id="60" name="二等辺三角形 59">
              <a:extLst>
                <a:ext uri="{FF2B5EF4-FFF2-40B4-BE49-F238E27FC236}">
                  <a16:creationId xmlns:a16="http://schemas.microsoft.com/office/drawing/2014/main" id="{8C044026-81FD-A990-5049-6DCF2D36BFF8}"/>
                </a:ext>
              </a:extLst>
            </p:cNvPr>
            <p:cNvSpPr/>
            <p:nvPr/>
          </p:nvSpPr>
          <p:spPr bwMode="gray">
            <a:xfrm>
              <a:off x="5565648" y="2971800"/>
              <a:ext cx="1060704" cy="914400"/>
            </a:xfrm>
            <a:prstGeom prst="triangle">
              <a:avLst/>
            </a:prstGeom>
            <a:noFill/>
            <a:ln w="1905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800" b="0" i="0" u="none" strike="noStrike" kern="1200" cap="none" spc="0" normalizeH="0" baseline="0" noProof="0">
                <a:ln>
                  <a:noFill/>
                </a:ln>
                <a:solidFill>
                  <a:prstClr val="black"/>
                </a:solidFill>
                <a:effectLst/>
                <a:uLnTx/>
                <a:uFillTx/>
                <a:latin typeface="+mn-lt"/>
                <a:ea typeface="+mn-ea"/>
                <a:cs typeface="+mn-cs"/>
              </a:endParaRPr>
            </a:p>
          </p:txBody>
        </p:sp>
        <p:sp>
          <p:nvSpPr>
            <p:cNvPr id="61" name="テキスト ボックス 60">
              <a:extLst>
                <a:ext uri="{FF2B5EF4-FFF2-40B4-BE49-F238E27FC236}">
                  <a16:creationId xmlns:a16="http://schemas.microsoft.com/office/drawing/2014/main" id="{89F57CDD-C5C8-A645-22ED-969F3F0DB946}"/>
                </a:ext>
              </a:extLst>
            </p:cNvPr>
            <p:cNvSpPr txBox="1"/>
            <p:nvPr/>
          </p:nvSpPr>
          <p:spPr bwMode="gray">
            <a:xfrm>
              <a:off x="5638800" y="3134415"/>
              <a:ext cx="914400" cy="808121"/>
            </a:xfrm>
            <a:prstGeom prst="rect">
              <a:avLst/>
            </a:prstGeom>
            <a:noFill/>
            <a:ln w="19050">
              <a:noFill/>
            </a:ln>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2000" b="1">
                  <a:latin typeface="+mn-lt"/>
                  <a:cs typeface="+mn-cs"/>
                </a:rPr>
                <a:t>！</a:t>
              </a:r>
              <a:endParaRPr kumimoji="1" lang="ja-JP" altLang="en-US" sz="2000" b="1" i="0" u="none" strike="noStrike" kern="1200" cap="none" spc="0" normalizeH="0" baseline="0" noProof="0">
                <a:ln>
                  <a:noFill/>
                </a:ln>
                <a:effectLst/>
                <a:uLnTx/>
                <a:uFillTx/>
                <a:latin typeface="+mn-lt"/>
                <a:ea typeface="+mn-ea"/>
                <a:cs typeface="+mn-cs"/>
              </a:endParaRPr>
            </a:p>
          </p:txBody>
        </p:sp>
      </p:grpSp>
      <p:pic>
        <p:nvPicPr>
          <p:cNvPr id="63" name="図 62">
            <a:extLst>
              <a:ext uri="{FF2B5EF4-FFF2-40B4-BE49-F238E27FC236}">
                <a16:creationId xmlns:a16="http://schemas.microsoft.com/office/drawing/2014/main" id="{4DF57278-818E-37A6-E5BE-6424C20CE485}"/>
              </a:ext>
            </a:extLst>
          </p:cNvPr>
          <p:cNvPicPr>
            <a:picLocks noChangeAspect="1"/>
          </p:cNvPicPr>
          <p:nvPr/>
        </p:nvPicPr>
        <p:blipFill>
          <a:blip r:embed="rId10">
            <a:biLevel thresh="50000"/>
          </a:blip>
          <a:stretch>
            <a:fillRect/>
          </a:stretch>
        </p:blipFill>
        <p:spPr>
          <a:xfrm>
            <a:off x="10818714" y="3755975"/>
            <a:ext cx="649175" cy="649175"/>
          </a:xfrm>
          <a:prstGeom prst="rect">
            <a:avLst/>
          </a:prstGeom>
        </p:spPr>
      </p:pic>
      <p:sp>
        <p:nvSpPr>
          <p:cNvPr id="64" name="吹き出し: 四角形 63">
            <a:extLst>
              <a:ext uri="{FF2B5EF4-FFF2-40B4-BE49-F238E27FC236}">
                <a16:creationId xmlns:a16="http://schemas.microsoft.com/office/drawing/2014/main" id="{E53BAD6B-7CC2-2D30-4173-950B0C052293}"/>
              </a:ext>
            </a:extLst>
          </p:cNvPr>
          <p:cNvSpPr/>
          <p:nvPr/>
        </p:nvSpPr>
        <p:spPr bwMode="gray">
          <a:xfrm>
            <a:off x="11281090" y="3823778"/>
            <a:ext cx="254112" cy="165328"/>
          </a:xfrm>
          <a:prstGeom prst="wedgeRectCallout">
            <a:avLst>
              <a:gd name="adj1" fmla="val 2079"/>
              <a:gd name="adj2" fmla="val 77165"/>
            </a:avLst>
          </a:prstGeom>
          <a:solidFill>
            <a:srgbClr val="E8F6CF"/>
          </a:solidFill>
          <a:ln w="1905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1100" b="1" dirty="0">
              <a:solidFill>
                <a:schemeClr val="bg1"/>
              </a:solidFill>
              <a:latin typeface="Meiryo UI" panose="020B0604030504040204" pitchFamily="50" charset="-128"/>
              <a:ea typeface="Meiryo UI" panose="020B0604030504040204" pitchFamily="50" charset="-128"/>
              <a:cs typeface="+mn-cs"/>
            </a:endParaRPr>
          </a:p>
        </p:txBody>
      </p:sp>
      <p:grpSp>
        <p:nvGrpSpPr>
          <p:cNvPr id="68" name="グループ化 67">
            <a:extLst>
              <a:ext uri="{FF2B5EF4-FFF2-40B4-BE49-F238E27FC236}">
                <a16:creationId xmlns:a16="http://schemas.microsoft.com/office/drawing/2014/main" id="{FB7E5DA6-2318-261F-32BB-68D53BCDD324}"/>
              </a:ext>
            </a:extLst>
          </p:cNvPr>
          <p:cNvGrpSpPr/>
          <p:nvPr/>
        </p:nvGrpSpPr>
        <p:grpSpPr>
          <a:xfrm>
            <a:off x="10261286" y="3908547"/>
            <a:ext cx="328556" cy="365905"/>
            <a:chOff x="3219449" y="4029982"/>
            <a:chExt cx="540000" cy="601385"/>
          </a:xfrm>
        </p:grpSpPr>
        <p:sp>
          <p:nvSpPr>
            <p:cNvPr id="67" name="フローチャート: 抜出し 66">
              <a:extLst>
                <a:ext uri="{FF2B5EF4-FFF2-40B4-BE49-F238E27FC236}">
                  <a16:creationId xmlns:a16="http://schemas.microsoft.com/office/drawing/2014/main" id="{8B92724B-2B7A-F889-99CF-78164DD3F320}"/>
                </a:ext>
              </a:extLst>
            </p:cNvPr>
            <p:cNvSpPr/>
            <p:nvPr/>
          </p:nvSpPr>
          <p:spPr bwMode="gray">
            <a:xfrm rot="13451861">
              <a:off x="3229045" y="4344220"/>
              <a:ext cx="210928" cy="287147"/>
            </a:xfrm>
            <a:prstGeom prst="flowChartExtract">
              <a:avLst/>
            </a:prstGeom>
            <a:solidFill>
              <a:schemeClr val="tx1"/>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sp>
          <p:nvSpPr>
            <p:cNvPr id="66" name="フローチャート: 結合子 65">
              <a:extLst>
                <a:ext uri="{FF2B5EF4-FFF2-40B4-BE49-F238E27FC236}">
                  <a16:creationId xmlns:a16="http://schemas.microsoft.com/office/drawing/2014/main" id="{25EC1532-7A5F-69D3-01F2-049ECF11F46D}"/>
                </a:ext>
              </a:extLst>
            </p:cNvPr>
            <p:cNvSpPr/>
            <p:nvPr/>
          </p:nvSpPr>
          <p:spPr bwMode="gray">
            <a:xfrm>
              <a:off x="3219449" y="4029982"/>
              <a:ext cx="540000" cy="540000"/>
            </a:xfrm>
            <a:prstGeom prst="flowChartConnector">
              <a:avLst/>
            </a:prstGeom>
            <a:solidFill>
              <a:schemeClr val="tx1"/>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800" b="1" i="0" u="none" strike="noStrike" kern="1200" cap="none" spc="0" normalizeH="0" baseline="0" noProof="0" dirty="0">
                  <a:ln>
                    <a:noFill/>
                  </a:ln>
                  <a:solidFill>
                    <a:srgbClr val="E8F6CF"/>
                  </a:solidFill>
                  <a:effectLst/>
                  <a:uLnTx/>
                  <a:uFillTx/>
                  <a:latin typeface="Meiryo UI" panose="020B0604030504040204" pitchFamily="50" charset="-128"/>
                  <a:ea typeface="Meiryo UI" panose="020B0604030504040204" pitchFamily="50" charset="-128"/>
                  <a:cs typeface="+mn-cs"/>
                </a:rPr>
                <a:t>FAQ</a:t>
              </a:r>
              <a:endParaRPr kumimoji="1" lang="ja-JP" altLang="en-US" sz="800" b="1" i="0" u="none" strike="noStrike" kern="1200" cap="none" spc="0" normalizeH="0" baseline="0" noProof="0">
                <a:ln>
                  <a:noFill/>
                </a:ln>
                <a:solidFill>
                  <a:srgbClr val="E8F6CF"/>
                </a:solidFill>
                <a:effectLst/>
                <a:uLnTx/>
                <a:uFillTx/>
                <a:latin typeface="Meiryo UI" panose="020B0604030504040204" pitchFamily="50" charset="-128"/>
                <a:ea typeface="Meiryo UI" panose="020B0604030504040204" pitchFamily="50" charset="-128"/>
                <a:cs typeface="+mn-cs"/>
              </a:endParaRPr>
            </a:p>
          </p:txBody>
        </p:sp>
      </p:grpSp>
      <p:sp>
        <p:nvSpPr>
          <p:cNvPr id="69" name="テキスト ボックス 68">
            <a:extLst>
              <a:ext uri="{FF2B5EF4-FFF2-40B4-BE49-F238E27FC236}">
                <a16:creationId xmlns:a16="http://schemas.microsoft.com/office/drawing/2014/main" id="{90AF61CC-9DF8-F999-0F24-569693383598}"/>
              </a:ext>
            </a:extLst>
          </p:cNvPr>
          <p:cNvSpPr txBox="1"/>
          <p:nvPr/>
        </p:nvSpPr>
        <p:spPr bwMode="gray">
          <a:xfrm>
            <a:off x="8179501" y="2109310"/>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70" name="テキスト ボックス 69">
            <a:extLst>
              <a:ext uri="{FF2B5EF4-FFF2-40B4-BE49-F238E27FC236}">
                <a16:creationId xmlns:a16="http://schemas.microsoft.com/office/drawing/2014/main" id="{70036207-D376-2BB1-65FD-56903CA995ED}"/>
              </a:ext>
            </a:extLst>
          </p:cNvPr>
          <p:cNvSpPr txBox="1"/>
          <p:nvPr/>
        </p:nvSpPr>
        <p:spPr bwMode="gray">
          <a:xfrm>
            <a:off x="6834920" y="2095115"/>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pic>
        <p:nvPicPr>
          <p:cNvPr id="71" name="図 70">
            <a:extLst>
              <a:ext uri="{FF2B5EF4-FFF2-40B4-BE49-F238E27FC236}">
                <a16:creationId xmlns:a16="http://schemas.microsoft.com/office/drawing/2014/main" id="{DC561032-601A-7818-9204-B5FB2CB5B603}"/>
              </a:ext>
            </a:extLst>
          </p:cNvPr>
          <p:cNvPicPr>
            <a:picLocks noChangeAspect="1"/>
          </p:cNvPicPr>
          <p:nvPr/>
        </p:nvPicPr>
        <p:blipFill>
          <a:blip r:embed="rId6"/>
          <a:stretch>
            <a:fillRect/>
          </a:stretch>
        </p:blipFill>
        <p:spPr>
          <a:xfrm>
            <a:off x="9323621" y="1581357"/>
            <a:ext cx="451381" cy="451381"/>
          </a:xfrm>
          <a:prstGeom prst="rect">
            <a:avLst/>
          </a:prstGeom>
        </p:spPr>
      </p:pic>
      <p:pic>
        <p:nvPicPr>
          <p:cNvPr id="72" name="図 71">
            <a:extLst>
              <a:ext uri="{FF2B5EF4-FFF2-40B4-BE49-F238E27FC236}">
                <a16:creationId xmlns:a16="http://schemas.microsoft.com/office/drawing/2014/main" id="{9BE448FA-0617-8346-DA0E-8E9CCCC1C3A8}"/>
              </a:ext>
            </a:extLst>
          </p:cNvPr>
          <p:cNvPicPr>
            <a:picLocks noChangeAspect="1"/>
          </p:cNvPicPr>
          <p:nvPr/>
        </p:nvPicPr>
        <p:blipFill>
          <a:blip r:embed="rId7"/>
          <a:stretch>
            <a:fillRect/>
          </a:stretch>
        </p:blipFill>
        <p:spPr>
          <a:xfrm>
            <a:off x="8064442" y="1581357"/>
            <a:ext cx="451381" cy="451381"/>
          </a:xfrm>
          <a:prstGeom prst="rect">
            <a:avLst/>
          </a:prstGeom>
        </p:spPr>
      </p:pic>
      <p:pic>
        <p:nvPicPr>
          <p:cNvPr id="73" name="図 72">
            <a:extLst>
              <a:ext uri="{FF2B5EF4-FFF2-40B4-BE49-F238E27FC236}">
                <a16:creationId xmlns:a16="http://schemas.microsoft.com/office/drawing/2014/main" id="{EE9450CC-CEB8-44DA-F4C9-C8E441FE03A7}"/>
              </a:ext>
            </a:extLst>
          </p:cNvPr>
          <p:cNvPicPr>
            <a:picLocks noChangeAspect="1"/>
          </p:cNvPicPr>
          <p:nvPr/>
        </p:nvPicPr>
        <p:blipFill>
          <a:blip r:embed="rId8"/>
          <a:stretch>
            <a:fillRect/>
          </a:stretch>
        </p:blipFill>
        <p:spPr>
          <a:xfrm>
            <a:off x="10582799" y="1581357"/>
            <a:ext cx="451381" cy="451381"/>
          </a:xfrm>
          <a:prstGeom prst="rect">
            <a:avLst/>
          </a:prstGeom>
        </p:spPr>
      </p:pic>
      <p:pic>
        <p:nvPicPr>
          <p:cNvPr id="74" name="図 73">
            <a:extLst>
              <a:ext uri="{FF2B5EF4-FFF2-40B4-BE49-F238E27FC236}">
                <a16:creationId xmlns:a16="http://schemas.microsoft.com/office/drawing/2014/main" id="{FB598730-2F37-257D-CCA3-E9BA5452DE2A}"/>
              </a:ext>
            </a:extLst>
          </p:cNvPr>
          <p:cNvPicPr>
            <a:picLocks noChangeAspect="1"/>
          </p:cNvPicPr>
          <p:nvPr/>
        </p:nvPicPr>
        <p:blipFill>
          <a:blip r:embed="rId9"/>
          <a:stretch>
            <a:fillRect/>
          </a:stretch>
        </p:blipFill>
        <p:spPr>
          <a:xfrm>
            <a:off x="6805263" y="1581357"/>
            <a:ext cx="451381" cy="451381"/>
          </a:xfrm>
          <a:prstGeom prst="rect">
            <a:avLst/>
          </a:prstGeom>
        </p:spPr>
      </p:pic>
      <p:sp>
        <p:nvSpPr>
          <p:cNvPr id="75" name="テキスト ボックス 74">
            <a:extLst>
              <a:ext uri="{FF2B5EF4-FFF2-40B4-BE49-F238E27FC236}">
                <a16:creationId xmlns:a16="http://schemas.microsoft.com/office/drawing/2014/main" id="{7714F978-0D66-A120-AEA4-C63A2597EDB9}"/>
              </a:ext>
            </a:extLst>
          </p:cNvPr>
          <p:cNvSpPr txBox="1"/>
          <p:nvPr/>
        </p:nvSpPr>
        <p:spPr bwMode="gray">
          <a:xfrm>
            <a:off x="9207382" y="2081150"/>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76" name="テキスト ボックス 75">
            <a:extLst>
              <a:ext uri="{FF2B5EF4-FFF2-40B4-BE49-F238E27FC236}">
                <a16:creationId xmlns:a16="http://schemas.microsoft.com/office/drawing/2014/main" id="{3569577F-6CBD-6C48-6F41-6B925AE5A69A}"/>
              </a:ext>
            </a:extLst>
          </p:cNvPr>
          <p:cNvSpPr txBox="1"/>
          <p:nvPr/>
        </p:nvSpPr>
        <p:spPr bwMode="gray">
          <a:xfrm>
            <a:off x="10148867" y="2081150"/>
            <a:ext cx="1305732"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pic>
        <p:nvPicPr>
          <p:cNvPr id="78" name="図 77" descr="図形, 四角形&#10;&#10;自動的に生成された説明">
            <a:extLst>
              <a:ext uri="{FF2B5EF4-FFF2-40B4-BE49-F238E27FC236}">
                <a16:creationId xmlns:a16="http://schemas.microsoft.com/office/drawing/2014/main" id="{C1D28D53-7002-39B0-286F-9E3599EFDF92}"/>
              </a:ext>
            </a:extLst>
          </p:cNvPr>
          <p:cNvPicPr>
            <a:picLocks noChangeAspect="1"/>
          </p:cNvPicPr>
          <p:nvPr/>
        </p:nvPicPr>
        <p:blipFill>
          <a:blip r:embed="rId11"/>
          <a:stretch>
            <a:fillRect/>
          </a:stretch>
        </p:blipFill>
        <p:spPr>
          <a:xfrm>
            <a:off x="7607885" y="2358116"/>
            <a:ext cx="513792" cy="477554"/>
          </a:xfrm>
          <a:prstGeom prst="rect">
            <a:avLst/>
          </a:prstGeom>
        </p:spPr>
      </p:pic>
      <p:pic>
        <p:nvPicPr>
          <p:cNvPr id="79" name="図 78">
            <a:extLst>
              <a:ext uri="{FF2B5EF4-FFF2-40B4-BE49-F238E27FC236}">
                <a16:creationId xmlns:a16="http://schemas.microsoft.com/office/drawing/2014/main" id="{0395B4F1-B81A-C9F3-B145-729A1892AC93}"/>
              </a:ext>
            </a:extLst>
          </p:cNvPr>
          <p:cNvPicPr>
            <a:picLocks noChangeAspect="1"/>
          </p:cNvPicPr>
          <p:nvPr/>
        </p:nvPicPr>
        <p:blipFill>
          <a:blip r:embed="rId12"/>
          <a:stretch>
            <a:fillRect/>
          </a:stretch>
        </p:blipFill>
        <p:spPr>
          <a:xfrm>
            <a:off x="8721103" y="2356620"/>
            <a:ext cx="517150" cy="492146"/>
          </a:xfrm>
          <a:prstGeom prst="rect">
            <a:avLst/>
          </a:prstGeom>
        </p:spPr>
      </p:pic>
      <p:pic>
        <p:nvPicPr>
          <p:cNvPr id="80" name="図 79">
            <a:extLst>
              <a:ext uri="{FF2B5EF4-FFF2-40B4-BE49-F238E27FC236}">
                <a16:creationId xmlns:a16="http://schemas.microsoft.com/office/drawing/2014/main" id="{C765F75C-73AE-70C5-CCAC-0B300B52E9EC}"/>
              </a:ext>
            </a:extLst>
          </p:cNvPr>
          <p:cNvPicPr>
            <a:picLocks noChangeAspect="1"/>
          </p:cNvPicPr>
          <p:nvPr/>
        </p:nvPicPr>
        <p:blipFill>
          <a:blip r:embed="rId13"/>
          <a:stretch>
            <a:fillRect/>
          </a:stretch>
        </p:blipFill>
        <p:spPr>
          <a:xfrm>
            <a:off x="9843757" y="2370349"/>
            <a:ext cx="459367" cy="459367"/>
          </a:xfrm>
          <a:prstGeom prst="rect">
            <a:avLst/>
          </a:prstGeom>
        </p:spPr>
      </p:pic>
      <p:sp>
        <p:nvSpPr>
          <p:cNvPr id="81" name="テキスト ボックス 80">
            <a:extLst>
              <a:ext uri="{FF2B5EF4-FFF2-40B4-BE49-F238E27FC236}">
                <a16:creationId xmlns:a16="http://schemas.microsoft.com/office/drawing/2014/main" id="{836460F6-A0BC-EAAC-B0A6-2CA32B2D0B2A}"/>
              </a:ext>
            </a:extLst>
          </p:cNvPr>
          <p:cNvSpPr txBox="1"/>
          <p:nvPr/>
        </p:nvSpPr>
        <p:spPr bwMode="gray">
          <a:xfrm>
            <a:off x="7607885" y="2769689"/>
            <a:ext cx="513792" cy="153888"/>
          </a:xfrm>
          <a:prstGeom prst="rect">
            <a:avLst/>
          </a:prstGeom>
          <a:solidFill>
            <a:schemeClr val="bg1"/>
          </a:solid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庁内</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PC</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2" name="テキスト ボックス 81">
            <a:extLst>
              <a:ext uri="{FF2B5EF4-FFF2-40B4-BE49-F238E27FC236}">
                <a16:creationId xmlns:a16="http://schemas.microsoft.com/office/drawing/2014/main" id="{DD5234D5-5B59-065B-ED30-F711F0466F69}"/>
              </a:ext>
            </a:extLst>
          </p:cNvPr>
          <p:cNvSpPr txBox="1"/>
          <p:nvPr/>
        </p:nvSpPr>
        <p:spPr bwMode="gray">
          <a:xfrm>
            <a:off x="8609885" y="2788739"/>
            <a:ext cx="757392" cy="153888"/>
          </a:xfrm>
          <a:prstGeom prst="rect">
            <a:avLst/>
          </a:prstGeom>
          <a:solidFill>
            <a:schemeClr val="bg1"/>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共用庁内</a:t>
            </a:r>
            <a:r>
              <a:rPr lang="en-US" altLang="ja-JP" dirty="0"/>
              <a:t>PC</a:t>
            </a:r>
            <a:endParaRPr lang="ja-JP" altLang="en-US"/>
          </a:p>
        </p:txBody>
      </p:sp>
      <p:sp>
        <p:nvSpPr>
          <p:cNvPr id="83" name="テキスト ボックス 82">
            <a:extLst>
              <a:ext uri="{FF2B5EF4-FFF2-40B4-BE49-F238E27FC236}">
                <a16:creationId xmlns:a16="http://schemas.microsoft.com/office/drawing/2014/main" id="{87D36AC4-63BB-E898-0DE1-F2DF0CC3366C}"/>
              </a:ext>
            </a:extLst>
          </p:cNvPr>
          <p:cNvSpPr txBox="1"/>
          <p:nvPr/>
        </p:nvSpPr>
        <p:spPr bwMode="gray">
          <a:xfrm>
            <a:off x="9818341" y="2769689"/>
            <a:ext cx="513792" cy="153888"/>
          </a:xfrm>
          <a:prstGeom prst="rect">
            <a:avLst/>
          </a:prstGeom>
          <a:solidFill>
            <a:schemeClr val="bg1"/>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職員証</a:t>
            </a:r>
          </a:p>
        </p:txBody>
      </p:sp>
      <p:sp>
        <p:nvSpPr>
          <p:cNvPr id="91" name="吹き出し: 角を丸めた四角形 90">
            <a:extLst>
              <a:ext uri="{FF2B5EF4-FFF2-40B4-BE49-F238E27FC236}">
                <a16:creationId xmlns:a16="http://schemas.microsoft.com/office/drawing/2014/main" id="{2D2415BF-0916-1945-1862-A0F635924917}"/>
              </a:ext>
            </a:extLst>
          </p:cNvPr>
          <p:cNvSpPr/>
          <p:nvPr/>
        </p:nvSpPr>
        <p:spPr bwMode="gray">
          <a:xfrm>
            <a:off x="6275389" y="2326624"/>
            <a:ext cx="1221428" cy="628375"/>
          </a:xfrm>
          <a:prstGeom prst="wedgeRoundRectCallout">
            <a:avLst>
              <a:gd name="adj1" fmla="val 57006"/>
              <a:gd name="adj2" fmla="val -23350"/>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多様な打刻方法で</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複雑な勤務形態・働き方・勤務場所に</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対応できる</a:t>
            </a:r>
          </a:p>
        </p:txBody>
      </p:sp>
      <p:sp>
        <p:nvSpPr>
          <p:cNvPr id="92" name="楕円 91">
            <a:extLst>
              <a:ext uri="{FF2B5EF4-FFF2-40B4-BE49-F238E27FC236}">
                <a16:creationId xmlns:a16="http://schemas.microsoft.com/office/drawing/2014/main" id="{3F4EE1CB-8AFD-7323-6493-EAA27F464817}"/>
              </a:ext>
            </a:extLst>
          </p:cNvPr>
          <p:cNvSpPr/>
          <p:nvPr/>
        </p:nvSpPr>
        <p:spPr bwMode="gray">
          <a:xfrm>
            <a:off x="6199224" y="2221464"/>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93" name="直線矢印コネクタ 92">
            <a:extLst>
              <a:ext uri="{FF2B5EF4-FFF2-40B4-BE49-F238E27FC236}">
                <a16:creationId xmlns:a16="http://schemas.microsoft.com/office/drawing/2014/main" id="{3D5B7702-5E40-14A4-1975-DE0BD23633F6}"/>
              </a:ext>
            </a:extLst>
          </p:cNvPr>
          <p:cNvCxnSpPr>
            <a:cxnSpLocks/>
            <a:endCxn id="42" idx="2"/>
          </p:cNvCxnSpPr>
          <p:nvPr/>
        </p:nvCxnSpPr>
        <p:spPr bwMode="gray">
          <a:xfrm flipV="1">
            <a:off x="7203553" y="4349613"/>
            <a:ext cx="0" cy="1090053"/>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2B22ADFF-29C0-DAF4-2D8A-61EB5EEEBB38}"/>
              </a:ext>
            </a:extLst>
          </p:cNvPr>
          <p:cNvCxnSpPr>
            <a:cxnSpLocks/>
            <a:stCxn id="40" idx="2"/>
          </p:cNvCxnSpPr>
          <p:nvPr/>
        </p:nvCxnSpPr>
        <p:spPr bwMode="gray">
          <a:xfrm flipH="1">
            <a:off x="9000387" y="4349613"/>
            <a:ext cx="4512" cy="1090053"/>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C9E4E265-3890-BE3B-2B4D-A5DCF7442BB9}"/>
              </a:ext>
            </a:extLst>
          </p:cNvPr>
          <p:cNvCxnSpPr>
            <a:cxnSpLocks/>
            <a:stCxn id="43" idx="2"/>
            <a:endCxn id="44" idx="0"/>
          </p:cNvCxnSpPr>
          <p:nvPr/>
        </p:nvCxnSpPr>
        <p:spPr bwMode="gray">
          <a:xfrm>
            <a:off x="10801733" y="4349613"/>
            <a:ext cx="0" cy="1135870"/>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吹き出し: 角を丸めた四角形 107">
            <a:extLst>
              <a:ext uri="{FF2B5EF4-FFF2-40B4-BE49-F238E27FC236}">
                <a16:creationId xmlns:a16="http://schemas.microsoft.com/office/drawing/2014/main" id="{0216626D-C9BA-B370-142F-184CB4F2C01C}"/>
              </a:ext>
            </a:extLst>
          </p:cNvPr>
          <p:cNvSpPr/>
          <p:nvPr/>
        </p:nvSpPr>
        <p:spPr bwMode="gray">
          <a:xfrm>
            <a:off x="7392768" y="4614761"/>
            <a:ext cx="1561111" cy="319208"/>
          </a:xfrm>
          <a:prstGeom prst="wedgeRoundRectCallout">
            <a:avLst>
              <a:gd name="adj1" fmla="val -58755"/>
              <a:gd name="adj2" fmla="val 23717"/>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個人</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部下の勤務状況や</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休暇取得状況を確認できる</a:t>
            </a:r>
          </a:p>
        </p:txBody>
      </p:sp>
      <p:sp>
        <p:nvSpPr>
          <p:cNvPr id="109" name="楕円 108">
            <a:extLst>
              <a:ext uri="{FF2B5EF4-FFF2-40B4-BE49-F238E27FC236}">
                <a16:creationId xmlns:a16="http://schemas.microsoft.com/office/drawing/2014/main" id="{44B78F4D-EBD4-B077-6161-D524B5F20353}"/>
              </a:ext>
            </a:extLst>
          </p:cNvPr>
          <p:cNvSpPr/>
          <p:nvPr/>
        </p:nvSpPr>
        <p:spPr bwMode="gray">
          <a:xfrm>
            <a:off x="7231518" y="4477434"/>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10" name="吹き出し: 角を丸めた四角形 109">
            <a:extLst>
              <a:ext uri="{FF2B5EF4-FFF2-40B4-BE49-F238E27FC236}">
                <a16:creationId xmlns:a16="http://schemas.microsoft.com/office/drawing/2014/main" id="{9E44F116-BC90-B9E5-D0FB-40174978FF0E}"/>
              </a:ext>
            </a:extLst>
          </p:cNvPr>
          <p:cNvSpPr/>
          <p:nvPr/>
        </p:nvSpPr>
        <p:spPr bwMode="gray">
          <a:xfrm>
            <a:off x="7381662" y="5095431"/>
            <a:ext cx="1417079" cy="319208"/>
          </a:xfrm>
          <a:prstGeom prst="wedgeRoundRectCallout">
            <a:avLst>
              <a:gd name="adj1" fmla="val 62034"/>
              <a:gd name="adj2" fmla="val 20733"/>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超勤過多</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休暇未取得を通知で把握できる</a:t>
            </a:r>
          </a:p>
        </p:txBody>
      </p:sp>
      <p:sp>
        <p:nvSpPr>
          <p:cNvPr id="115" name="吹き出し: 角を丸めた四角形 114">
            <a:extLst>
              <a:ext uri="{FF2B5EF4-FFF2-40B4-BE49-F238E27FC236}">
                <a16:creationId xmlns:a16="http://schemas.microsoft.com/office/drawing/2014/main" id="{8582C3FB-2669-D428-8CCC-1CBF33F86953}"/>
              </a:ext>
            </a:extLst>
          </p:cNvPr>
          <p:cNvSpPr/>
          <p:nvPr/>
        </p:nvSpPr>
        <p:spPr bwMode="gray">
          <a:xfrm>
            <a:off x="9370701" y="4585712"/>
            <a:ext cx="1229385" cy="710123"/>
          </a:xfrm>
          <a:prstGeom prst="wedgeRoundRectCallout">
            <a:avLst>
              <a:gd name="adj1" fmla="val 62034"/>
              <a:gd name="adj2" fmla="val 20733"/>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問合せ対応が効率化され、かつ自己解決が可能となり、件数が減少する</a:t>
            </a:r>
          </a:p>
        </p:txBody>
      </p:sp>
      <p:sp>
        <p:nvSpPr>
          <p:cNvPr id="116" name="楕円 115">
            <a:extLst>
              <a:ext uri="{FF2B5EF4-FFF2-40B4-BE49-F238E27FC236}">
                <a16:creationId xmlns:a16="http://schemas.microsoft.com/office/drawing/2014/main" id="{8D822D70-3683-40FE-5F00-19BDF16CCDCA}"/>
              </a:ext>
            </a:extLst>
          </p:cNvPr>
          <p:cNvSpPr/>
          <p:nvPr/>
        </p:nvSpPr>
        <p:spPr bwMode="gray">
          <a:xfrm>
            <a:off x="9227283" y="4514799"/>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125" name="直線矢印コネクタ 124">
            <a:extLst>
              <a:ext uri="{FF2B5EF4-FFF2-40B4-BE49-F238E27FC236}">
                <a16:creationId xmlns:a16="http://schemas.microsoft.com/office/drawing/2014/main" id="{5D0A6343-41CE-67A4-6F1F-6D8E756BBA8D}"/>
              </a:ext>
            </a:extLst>
          </p:cNvPr>
          <p:cNvCxnSpPr>
            <a:cxnSpLocks/>
          </p:cNvCxnSpPr>
          <p:nvPr/>
        </p:nvCxnSpPr>
        <p:spPr bwMode="gray">
          <a:xfrm>
            <a:off x="1502723" y="2280820"/>
            <a:ext cx="0" cy="1497013"/>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68088644-BE11-8471-70D4-F4ED5B562047}"/>
              </a:ext>
            </a:extLst>
          </p:cNvPr>
          <p:cNvSpPr txBox="1"/>
          <p:nvPr/>
        </p:nvSpPr>
        <p:spPr bwMode="gray">
          <a:xfrm>
            <a:off x="1687098" y="6083030"/>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130" name="テキスト ボックス 129">
            <a:extLst>
              <a:ext uri="{FF2B5EF4-FFF2-40B4-BE49-F238E27FC236}">
                <a16:creationId xmlns:a16="http://schemas.microsoft.com/office/drawing/2014/main" id="{EDFF4F61-1425-32AA-B726-3187D2095C6F}"/>
              </a:ext>
            </a:extLst>
          </p:cNvPr>
          <p:cNvSpPr txBox="1"/>
          <p:nvPr/>
        </p:nvSpPr>
        <p:spPr bwMode="gray">
          <a:xfrm>
            <a:off x="794040" y="6083030"/>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sp>
        <p:nvSpPr>
          <p:cNvPr id="133" name="四角形: 角を丸くする 132">
            <a:extLst>
              <a:ext uri="{FF2B5EF4-FFF2-40B4-BE49-F238E27FC236}">
                <a16:creationId xmlns:a16="http://schemas.microsoft.com/office/drawing/2014/main" id="{E77289F1-7272-D6A1-D5DF-E357061E6795}"/>
              </a:ext>
            </a:extLst>
          </p:cNvPr>
          <p:cNvSpPr/>
          <p:nvPr/>
        </p:nvSpPr>
        <p:spPr bwMode="gray">
          <a:xfrm>
            <a:off x="482084" y="5481367"/>
            <a:ext cx="3558321" cy="1122633"/>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　　　　　　　</a:t>
            </a:r>
            <a:r>
              <a:rPr kumimoji="1" lang="ja-JP" altLang="en-US" sz="1050" b="1">
                <a:latin typeface="UD デジタル 教科書体 NP-R" panose="02020400000000000000" pitchFamily="18" charset="-128"/>
                <a:ea typeface="UD デジタル 教科書体 NP-R" panose="02020400000000000000" pitchFamily="18" charset="-128"/>
                <a:cs typeface="+mn-cs"/>
              </a:rPr>
              <a:t>勤務状況確認</a:t>
            </a:r>
            <a:endParaRPr kumimoji="1" lang="en-US" altLang="ja-JP" sz="1000" b="1" dirty="0">
              <a:latin typeface="UD デジタル 教科書体 NP-R" panose="02020400000000000000" pitchFamily="18" charset="-128"/>
              <a:ea typeface="UD デジタル 教科書体 NP-R" panose="02020400000000000000" pitchFamily="18" charset="-128"/>
              <a:cs typeface="+mn-cs"/>
            </a:endParaRPr>
          </a:p>
        </p:txBody>
      </p:sp>
      <p:sp>
        <p:nvSpPr>
          <p:cNvPr id="138" name="四角形: 角を丸くする 137">
            <a:extLst>
              <a:ext uri="{FF2B5EF4-FFF2-40B4-BE49-F238E27FC236}">
                <a16:creationId xmlns:a16="http://schemas.microsoft.com/office/drawing/2014/main" id="{8938107C-EAA0-80C4-BDD5-6922C92C626A}"/>
              </a:ext>
            </a:extLst>
          </p:cNvPr>
          <p:cNvSpPr/>
          <p:nvPr/>
        </p:nvSpPr>
        <p:spPr bwMode="gray">
          <a:xfrm>
            <a:off x="4156464" y="5481367"/>
            <a:ext cx="1709194" cy="1083475"/>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問い合わせ</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pic>
        <p:nvPicPr>
          <p:cNvPr id="139" name="図 138">
            <a:extLst>
              <a:ext uri="{FF2B5EF4-FFF2-40B4-BE49-F238E27FC236}">
                <a16:creationId xmlns:a16="http://schemas.microsoft.com/office/drawing/2014/main" id="{AE7C76AA-6B84-7562-6FD3-B70B89F0B8E0}"/>
              </a:ext>
            </a:extLst>
          </p:cNvPr>
          <p:cNvPicPr>
            <a:picLocks noChangeAspect="1"/>
          </p:cNvPicPr>
          <p:nvPr/>
        </p:nvPicPr>
        <p:blipFill>
          <a:blip r:embed="rId6"/>
          <a:stretch>
            <a:fillRect/>
          </a:stretch>
        </p:blipFill>
        <p:spPr>
          <a:xfrm>
            <a:off x="2421819" y="5583237"/>
            <a:ext cx="451381" cy="451381"/>
          </a:xfrm>
          <a:prstGeom prst="rect">
            <a:avLst/>
          </a:prstGeom>
        </p:spPr>
      </p:pic>
      <p:pic>
        <p:nvPicPr>
          <p:cNvPr id="140" name="図 139">
            <a:extLst>
              <a:ext uri="{FF2B5EF4-FFF2-40B4-BE49-F238E27FC236}">
                <a16:creationId xmlns:a16="http://schemas.microsoft.com/office/drawing/2014/main" id="{987B5788-A6F9-2396-2B1F-649BEC78BF15}"/>
              </a:ext>
            </a:extLst>
          </p:cNvPr>
          <p:cNvPicPr>
            <a:picLocks noChangeAspect="1"/>
          </p:cNvPicPr>
          <p:nvPr/>
        </p:nvPicPr>
        <p:blipFill>
          <a:blip r:embed="rId7"/>
          <a:stretch>
            <a:fillRect/>
          </a:stretch>
        </p:blipFill>
        <p:spPr>
          <a:xfrm>
            <a:off x="1591265" y="5583237"/>
            <a:ext cx="451381" cy="451381"/>
          </a:xfrm>
          <a:prstGeom prst="rect">
            <a:avLst/>
          </a:prstGeom>
        </p:spPr>
      </p:pic>
      <p:pic>
        <p:nvPicPr>
          <p:cNvPr id="141" name="図 140">
            <a:extLst>
              <a:ext uri="{FF2B5EF4-FFF2-40B4-BE49-F238E27FC236}">
                <a16:creationId xmlns:a16="http://schemas.microsoft.com/office/drawing/2014/main" id="{85C46DD9-83D8-9A06-6A62-201E54C4661D}"/>
              </a:ext>
            </a:extLst>
          </p:cNvPr>
          <p:cNvPicPr>
            <a:picLocks noChangeAspect="1"/>
          </p:cNvPicPr>
          <p:nvPr/>
        </p:nvPicPr>
        <p:blipFill>
          <a:blip r:embed="rId8"/>
          <a:stretch>
            <a:fillRect/>
          </a:stretch>
        </p:blipFill>
        <p:spPr>
          <a:xfrm>
            <a:off x="3299996" y="5583237"/>
            <a:ext cx="451381" cy="451381"/>
          </a:xfrm>
          <a:prstGeom prst="rect">
            <a:avLst/>
          </a:prstGeom>
        </p:spPr>
      </p:pic>
      <p:pic>
        <p:nvPicPr>
          <p:cNvPr id="142" name="図 141">
            <a:extLst>
              <a:ext uri="{FF2B5EF4-FFF2-40B4-BE49-F238E27FC236}">
                <a16:creationId xmlns:a16="http://schemas.microsoft.com/office/drawing/2014/main" id="{90C098CC-AC36-DD09-5A0D-785698615E8A}"/>
              </a:ext>
            </a:extLst>
          </p:cNvPr>
          <p:cNvPicPr>
            <a:picLocks noChangeAspect="1"/>
          </p:cNvPicPr>
          <p:nvPr/>
        </p:nvPicPr>
        <p:blipFill>
          <a:blip r:embed="rId9"/>
          <a:stretch>
            <a:fillRect/>
          </a:stretch>
        </p:blipFill>
        <p:spPr>
          <a:xfrm>
            <a:off x="760711" y="5583237"/>
            <a:ext cx="451381" cy="451381"/>
          </a:xfrm>
          <a:prstGeom prst="rect">
            <a:avLst/>
          </a:prstGeom>
        </p:spPr>
      </p:pic>
      <p:sp>
        <p:nvSpPr>
          <p:cNvPr id="143" name="四角形: 角を丸くする 142">
            <a:extLst>
              <a:ext uri="{FF2B5EF4-FFF2-40B4-BE49-F238E27FC236}">
                <a16:creationId xmlns:a16="http://schemas.microsoft.com/office/drawing/2014/main" id="{6F520715-BCDC-C320-4787-D79AE0536BDA}"/>
              </a:ext>
            </a:extLst>
          </p:cNvPr>
          <p:cNvSpPr/>
          <p:nvPr/>
        </p:nvSpPr>
        <p:spPr bwMode="gray">
          <a:xfrm>
            <a:off x="567734" y="5520860"/>
            <a:ext cx="871069" cy="1043982"/>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労務管理</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144" name="テキスト ボックス 143">
            <a:extLst>
              <a:ext uri="{FF2B5EF4-FFF2-40B4-BE49-F238E27FC236}">
                <a16:creationId xmlns:a16="http://schemas.microsoft.com/office/drawing/2014/main" id="{3537217D-2DC3-C6B2-BB58-FAD6CEBEC979}"/>
              </a:ext>
            </a:extLst>
          </p:cNvPr>
          <p:cNvSpPr txBox="1"/>
          <p:nvPr/>
        </p:nvSpPr>
        <p:spPr bwMode="gray">
          <a:xfrm>
            <a:off x="2305580" y="6083030"/>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145" name="テキスト ボックス 144">
            <a:extLst>
              <a:ext uri="{FF2B5EF4-FFF2-40B4-BE49-F238E27FC236}">
                <a16:creationId xmlns:a16="http://schemas.microsoft.com/office/drawing/2014/main" id="{E889D60E-247F-03F6-A690-D0A2E7C43E7B}"/>
              </a:ext>
            </a:extLst>
          </p:cNvPr>
          <p:cNvSpPr txBox="1"/>
          <p:nvPr/>
        </p:nvSpPr>
        <p:spPr bwMode="gray">
          <a:xfrm>
            <a:off x="3208066" y="6083030"/>
            <a:ext cx="683858" cy="307777"/>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pic>
        <p:nvPicPr>
          <p:cNvPr id="146" name="図 145">
            <a:extLst>
              <a:ext uri="{FF2B5EF4-FFF2-40B4-BE49-F238E27FC236}">
                <a16:creationId xmlns:a16="http://schemas.microsoft.com/office/drawing/2014/main" id="{FE2AA9D3-FEB8-82DE-E9BD-DF3B5D09E69A}"/>
              </a:ext>
            </a:extLst>
          </p:cNvPr>
          <p:cNvPicPr>
            <a:picLocks noChangeAspect="1"/>
          </p:cNvPicPr>
          <p:nvPr/>
        </p:nvPicPr>
        <p:blipFill>
          <a:blip r:embed="rId6"/>
          <a:stretch>
            <a:fillRect/>
          </a:stretch>
        </p:blipFill>
        <p:spPr>
          <a:xfrm>
            <a:off x="4457112" y="5583237"/>
            <a:ext cx="451381" cy="451381"/>
          </a:xfrm>
          <a:prstGeom prst="rect">
            <a:avLst/>
          </a:prstGeom>
        </p:spPr>
      </p:pic>
      <p:pic>
        <p:nvPicPr>
          <p:cNvPr id="147" name="図 146">
            <a:extLst>
              <a:ext uri="{FF2B5EF4-FFF2-40B4-BE49-F238E27FC236}">
                <a16:creationId xmlns:a16="http://schemas.microsoft.com/office/drawing/2014/main" id="{220293B7-AFAB-62BB-C7FE-358FD14A8D1B}"/>
              </a:ext>
            </a:extLst>
          </p:cNvPr>
          <p:cNvPicPr>
            <a:picLocks noChangeAspect="1"/>
          </p:cNvPicPr>
          <p:nvPr/>
        </p:nvPicPr>
        <p:blipFill>
          <a:blip r:embed="rId7"/>
          <a:stretch>
            <a:fillRect/>
          </a:stretch>
        </p:blipFill>
        <p:spPr>
          <a:xfrm>
            <a:off x="5217233" y="5583237"/>
            <a:ext cx="451381" cy="451381"/>
          </a:xfrm>
          <a:prstGeom prst="rect">
            <a:avLst/>
          </a:prstGeom>
        </p:spPr>
      </p:pic>
      <p:sp>
        <p:nvSpPr>
          <p:cNvPr id="148" name="テキスト ボックス 147">
            <a:extLst>
              <a:ext uri="{FF2B5EF4-FFF2-40B4-BE49-F238E27FC236}">
                <a16:creationId xmlns:a16="http://schemas.microsoft.com/office/drawing/2014/main" id="{CC517B58-3A83-DEDF-1EF4-28D88D8E4458}"/>
              </a:ext>
            </a:extLst>
          </p:cNvPr>
          <p:cNvSpPr txBox="1"/>
          <p:nvPr/>
        </p:nvSpPr>
        <p:spPr bwMode="gray">
          <a:xfrm>
            <a:off x="5279107" y="6083030"/>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その他</a:t>
            </a:r>
          </a:p>
        </p:txBody>
      </p:sp>
      <p:sp>
        <p:nvSpPr>
          <p:cNvPr id="149" name="テキスト ボックス 148">
            <a:extLst>
              <a:ext uri="{FF2B5EF4-FFF2-40B4-BE49-F238E27FC236}">
                <a16:creationId xmlns:a16="http://schemas.microsoft.com/office/drawing/2014/main" id="{54037D6F-BE1C-092D-9A71-05B3825BC8A0}"/>
              </a:ext>
            </a:extLst>
          </p:cNvPr>
          <p:cNvSpPr txBox="1"/>
          <p:nvPr/>
        </p:nvSpPr>
        <p:spPr bwMode="gray">
          <a:xfrm>
            <a:off x="4371034" y="6083030"/>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158" name="テキスト ボックス 157">
            <a:extLst>
              <a:ext uri="{FF2B5EF4-FFF2-40B4-BE49-F238E27FC236}">
                <a16:creationId xmlns:a16="http://schemas.microsoft.com/office/drawing/2014/main" id="{53A773FE-9921-D16A-0D05-2A03DA4DE108}"/>
              </a:ext>
            </a:extLst>
          </p:cNvPr>
          <p:cNvSpPr txBox="1"/>
          <p:nvPr/>
        </p:nvSpPr>
        <p:spPr bwMode="gray">
          <a:xfrm>
            <a:off x="2388829" y="2109310"/>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159" name="テキスト ボックス 158">
            <a:extLst>
              <a:ext uri="{FF2B5EF4-FFF2-40B4-BE49-F238E27FC236}">
                <a16:creationId xmlns:a16="http://schemas.microsoft.com/office/drawing/2014/main" id="{925424E1-E0E1-658F-B973-FE91B3FA7AAA}"/>
              </a:ext>
            </a:extLst>
          </p:cNvPr>
          <p:cNvSpPr txBox="1"/>
          <p:nvPr/>
        </p:nvSpPr>
        <p:spPr bwMode="gray">
          <a:xfrm>
            <a:off x="1044248" y="2095115"/>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pic>
        <p:nvPicPr>
          <p:cNvPr id="160" name="図 159">
            <a:extLst>
              <a:ext uri="{FF2B5EF4-FFF2-40B4-BE49-F238E27FC236}">
                <a16:creationId xmlns:a16="http://schemas.microsoft.com/office/drawing/2014/main" id="{44214BA6-050E-AC30-F4D6-704DAEBD6CCE}"/>
              </a:ext>
            </a:extLst>
          </p:cNvPr>
          <p:cNvPicPr>
            <a:picLocks noChangeAspect="1"/>
          </p:cNvPicPr>
          <p:nvPr/>
        </p:nvPicPr>
        <p:blipFill>
          <a:blip r:embed="rId6"/>
          <a:stretch>
            <a:fillRect/>
          </a:stretch>
        </p:blipFill>
        <p:spPr>
          <a:xfrm>
            <a:off x="3636859" y="1581357"/>
            <a:ext cx="451381" cy="451381"/>
          </a:xfrm>
          <a:prstGeom prst="rect">
            <a:avLst/>
          </a:prstGeom>
        </p:spPr>
      </p:pic>
      <p:pic>
        <p:nvPicPr>
          <p:cNvPr id="161" name="図 160">
            <a:extLst>
              <a:ext uri="{FF2B5EF4-FFF2-40B4-BE49-F238E27FC236}">
                <a16:creationId xmlns:a16="http://schemas.microsoft.com/office/drawing/2014/main" id="{6A106946-1DC6-0897-53B0-0A088BB8C467}"/>
              </a:ext>
            </a:extLst>
          </p:cNvPr>
          <p:cNvPicPr>
            <a:picLocks noChangeAspect="1"/>
          </p:cNvPicPr>
          <p:nvPr/>
        </p:nvPicPr>
        <p:blipFill>
          <a:blip r:embed="rId7"/>
          <a:stretch>
            <a:fillRect/>
          </a:stretch>
        </p:blipFill>
        <p:spPr>
          <a:xfrm>
            <a:off x="2273770" y="1581357"/>
            <a:ext cx="451381" cy="451381"/>
          </a:xfrm>
          <a:prstGeom prst="rect">
            <a:avLst/>
          </a:prstGeom>
        </p:spPr>
      </p:pic>
      <p:pic>
        <p:nvPicPr>
          <p:cNvPr id="162" name="図 161">
            <a:extLst>
              <a:ext uri="{FF2B5EF4-FFF2-40B4-BE49-F238E27FC236}">
                <a16:creationId xmlns:a16="http://schemas.microsoft.com/office/drawing/2014/main" id="{FE0CB92B-9226-AAFC-BD7D-9B2979095D8D}"/>
              </a:ext>
            </a:extLst>
          </p:cNvPr>
          <p:cNvPicPr>
            <a:picLocks noChangeAspect="1"/>
          </p:cNvPicPr>
          <p:nvPr/>
        </p:nvPicPr>
        <p:blipFill>
          <a:blip r:embed="rId8"/>
          <a:stretch>
            <a:fillRect/>
          </a:stretch>
        </p:blipFill>
        <p:spPr>
          <a:xfrm>
            <a:off x="4896037" y="1581357"/>
            <a:ext cx="451381" cy="451381"/>
          </a:xfrm>
          <a:prstGeom prst="rect">
            <a:avLst/>
          </a:prstGeom>
        </p:spPr>
      </p:pic>
      <p:pic>
        <p:nvPicPr>
          <p:cNvPr id="163" name="図 162">
            <a:extLst>
              <a:ext uri="{FF2B5EF4-FFF2-40B4-BE49-F238E27FC236}">
                <a16:creationId xmlns:a16="http://schemas.microsoft.com/office/drawing/2014/main" id="{1D1DB084-64DF-AE36-374A-68D4BDE78824}"/>
              </a:ext>
            </a:extLst>
          </p:cNvPr>
          <p:cNvPicPr>
            <a:picLocks noChangeAspect="1"/>
          </p:cNvPicPr>
          <p:nvPr/>
        </p:nvPicPr>
        <p:blipFill>
          <a:blip r:embed="rId9"/>
          <a:stretch>
            <a:fillRect/>
          </a:stretch>
        </p:blipFill>
        <p:spPr>
          <a:xfrm>
            <a:off x="1014591" y="1581357"/>
            <a:ext cx="451381" cy="451381"/>
          </a:xfrm>
          <a:prstGeom prst="rect">
            <a:avLst/>
          </a:prstGeom>
        </p:spPr>
      </p:pic>
      <p:sp>
        <p:nvSpPr>
          <p:cNvPr id="164" name="テキスト ボックス 163">
            <a:extLst>
              <a:ext uri="{FF2B5EF4-FFF2-40B4-BE49-F238E27FC236}">
                <a16:creationId xmlns:a16="http://schemas.microsoft.com/office/drawing/2014/main" id="{16694103-7796-7986-F08B-5FEC00423A84}"/>
              </a:ext>
            </a:extLst>
          </p:cNvPr>
          <p:cNvSpPr txBox="1"/>
          <p:nvPr/>
        </p:nvSpPr>
        <p:spPr bwMode="gray">
          <a:xfrm>
            <a:off x="3520620" y="2081150"/>
            <a:ext cx="683858"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技能職員</a:t>
            </a:r>
          </a:p>
        </p:txBody>
      </p:sp>
      <p:sp>
        <p:nvSpPr>
          <p:cNvPr id="165" name="テキスト ボックス 164">
            <a:extLst>
              <a:ext uri="{FF2B5EF4-FFF2-40B4-BE49-F238E27FC236}">
                <a16:creationId xmlns:a16="http://schemas.microsoft.com/office/drawing/2014/main" id="{A730816E-4E3E-4EE2-4037-CCDBB792508C}"/>
              </a:ext>
            </a:extLst>
          </p:cNvPr>
          <p:cNvSpPr txBox="1"/>
          <p:nvPr/>
        </p:nvSpPr>
        <p:spPr bwMode="gray">
          <a:xfrm>
            <a:off x="4590462" y="2081150"/>
            <a:ext cx="1049019"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pic>
        <p:nvPicPr>
          <p:cNvPr id="168" name="図 167">
            <a:extLst>
              <a:ext uri="{FF2B5EF4-FFF2-40B4-BE49-F238E27FC236}">
                <a16:creationId xmlns:a16="http://schemas.microsoft.com/office/drawing/2014/main" id="{BD45A058-8D62-844E-E2AE-E276A92DF501}"/>
              </a:ext>
            </a:extLst>
          </p:cNvPr>
          <p:cNvPicPr>
            <a:picLocks noChangeAspect="1"/>
          </p:cNvPicPr>
          <p:nvPr/>
        </p:nvPicPr>
        <p:blipFill>
          <a:blip r:embed="rId13"/>
          <a:stretch>
            <a:fillRect/>
          </a:stretch>
        </p:blipFill>
        <p:spPr>
          <a:xfrm>
            <a:off x="1273039" y="2616227"/>
            <a:ext cx="459367" cy="459367"/>
          </a:xfrm>
          <a:prstGeom prst="rect">
            <a:avLst/>
          </a:prstGeom>
        </p:spPr>
      </p:pic>
      <p:sp>
        <p:nvSpPr>
          <p:cNvPr id="171" name="テキスト ボックス 170">
            <a:extLst>
              <a:ext uri="{FF2B5EF4-FFF2-40B4-BE49-F238E27FC236}">
                <a16:creationId xmlns:a16="http://schemas.microsoft.com/office/drawing/2014/main" id="{CBF1E352-959C-AACE-107F-57199FFC09C4}"/>
              </a:ext>
            </a:extLst>
          </p:cNvPr>
          <p:cNvSpPr txBox="1"/>
          <p:nvPr/>
        </p:nvSpPr>
        <p:spPr bwMode="gray">
          <a:xfrm>
            <a:off x="1234648" y="3023575"/>
            <a:ext cx="533270" cy="153888"/>
          </a:xfrm>
          <a:prstGeom prst="rect">
            <a:avLst/>
          </a:prstGeom>
          <a:solidFill>
            <a:schemeClr val="bg1"/>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職員証</a:t>
            </a:r>
            <a:endParaRPr lang="en-US" altLang="ja-JP" dirty="0"/>
          </a:p>
        </p:txBody>
      </p:sp>
      <p:sp>
        <p:nvSpPr>
          <p:cNvPr id="190" name="正方形/長方形 189">
            <a:extLst>
              <a:ext uri="{FF2B5EF4-FFF2-40B4-BE49-F238E27FC236}">
                <a16:creationId xmlns:a16="http://schemas.microsoft.com/office/drawing/2014/main" id="{5853E853-0D17-E1C5-B5AF-37194A05B056}"/>
              </a:ext>
            </a:extLst>
          </p:cNvPr>
          <p:cNvSpPr/>
          <p:nvPr/>
        </p:nvSpPr>
        <p:spPr>
          <a:xfrm>
            <a:off x="483497" y="3777833"/>
            <a:ext cx="5433116" cy="585271"/>
          </a:xfrm>
          <a:prstGeom prst="rect">
            <a:avLst/>
          </a:prstGeom>
          <a:solidFill>
            <a:schemeClr val="accent1">
              <a:lumMod val="20000"/>
              <a:lumOff val="80000"/>
            </a:schemeClr>
          </a:solidFill>
          <a:ln w="12700">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wrap="none" lIns="0" tIns="36000" rIns="0" bIns="0" rtlCol="0" anchor="t" anchorCtr="0"/>
          <a:lstStyle/>
          <a:p>
            <a:pPr marL="0" marR="0" lvl="0" indent="0" algn="ctr" defTabSz="914357"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総務事務システム</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97" name="フローチャート: 磁気ディスク 196">
            <a:extLst>
              <a:ext uri="{FF2B5EF4-FFF2-40B4-BE49-F238E27FC236}">
                <a16:creationId xmlns:a16="http://schemas.microsoft.com/office/drawing/2014/main" id="{60140E7E-37C8-25FB-E7F9-BAD477D8C872}"/>
              </a:ext>
            </a:extLst>
          </p:cNvPr>
          <p:cNvSpPr/>
          <p:nvPr/>
        </p:nvSpPr>
        <p:spPr bwMode="gray">
          <a:xfrm>
            <a:off x="2344398" y="3998413"/>
            <a:ext cx="1743842" cy="340840"/>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勤怠管理システム</a:t>
            </a:r>
          </a:p>
        </p:txBody>
      </p:sp>
      <p:pic>
        <p:nvPicPr>
          <p:cNvPr id="201" name="図 200">
            <a:extLst>
              <a:ext uri="{FF2B5EF4-FFF2-40B4-BE49-F238E27FC236}">
                <a16:creationId xmlns:a16="http://schemas.microsoft.com/office/drawing/2014/main" id="{3D4F63F2-77A6-E3C0-7DC8-7DBF5EFF163F}"/>
              </a:ext>
            </a:extLst>
          </p:cNvPr>
          <p:cNvPicPr>
            <a:picLocks noChangeAspect="1"/>
          </p:cNvPicPr>
          <p:nvPr/>
        </p:nvPicPr>
        <p:blipFill>
          <a:blip r:embed="rId9"/>
          <a:stretch>
            <a:fillRect/>
          </a:stretch>
        </p:blipFill>
        <p:spPr>
          <a:xfrm>
            <a:off x="4170639" y="2606201"/>
            <a:ext cx="451381" cy="451381"/>
          </a:xfrm>
          <a:prstGeom prst="rect">
            <a:avLst/>
          </a:prstGeom>
        </p:spPr>
      </p:pic>
      <p:cxnSp>
        <p:nvCxnSpPr>
          <p:cNvPr id="202" name="コネクタ: カギ線 201">
            <a:extLst>
              <a:ext uri="{FF2B5EF4-FFF2-40B4-BE49-F238E27FC236}">
                <a16:creationId xmlns:a16="http://schemas.microsoft.com/office/drawing/2014/main" id="{5BC2C1DD-9045-6670-312E-A3D1EF998246}"/>
              </a:ext>
            </a:extLst>
          </p:cNvPr>
          <p:cNvCxnSpPr>
            <a:cxnSpLocks/>
            <a:stCxn id="164" idx="2"/>
            <a:endCxn id="201" idx="0"/>
          </p:cNvCxnSpPr>
          <p:nvPr/>
        </p:nvCxnSpPr>
        <p:spPr bwMode="gray">
          <a:xfrm rot="16200000" flipH="1">
            <a:off x="3943858" y="2153728"/>
            <a:ext cx="371163" cy="533781"/>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コネクタ: カギ線 204">
            <a:extLst>
              <a:ext uri="{FF2B5EF4-FFF2-40B4-BE49-F238E27FC236}">
                <a16:creationId xmlns:a16="http://schemas.microsoft.com/office/drawing/2014/main" id="{A4D4146B-F6C6-5A86-377F-082B0A4829C5}"/>
              </a:ext>
            </a:extLst>
          </p:cNvPr>
          <p:cNvCxnSpPr>
            <a:cxnSpLocks/>
            <a:stCxn id="165" idx="2"/>
            <a:endCxn id="201" idx="0"/>
          </p:cNvCxnSpPr>
          <p:nvPr/>
        </p:nvCxnSpPr>
        <p:spPr bwMode="gray">
          <a:xfrm rot="5400000">
            <a:off x="4570070" y="2061298"/>
            <a:ext cx="371163" cy="718642"/>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1" name="四角形: 角を丸くする 210">
            <a:extLst>
              <a:ext uri="{FF2B5EF4-FFF2-40B4-BE49-F238E27FC236}">
                <a16:creationId xmlns:a16="http://schemas.microsoft.com/office/drawing/2014/main" id="{E444634C-1B7F-46D4-5EB2-C5F8CA592909}"/>
              </a:ext>
            </a:extLst>
          </p:cNvPr>
          <p:cNvSpPr/>
          <p:nvPr/>
        </p:nvSpPr>
        <p:spPr bwMode="gray">
          <a:xfrm>
            <a:off x="3273136" y="1408112"/>
            <a:ext cx="2384009" cy="880191"/>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打刻</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217" name="テキスト ボックス 216">
            <a:extLst>
              <a:ext uri="{FF2B5EF4-FFF2-40B4-BE49-F238E27FC236}">
                <a16:creationId xmlns:a16="http://schemas.microsoft.com/office/drawing/2014/main" id="{6BC76EB2-CB69-6830-22F1-FB92B464E195}"/>
              </a:ext>
            </a:extLst>
          </p:cNvPr>
          <p:cNvSpPr txBox="1"/>
          <p:nvPr/>
        </p:nvSpPr>
        <p:spPr bwMode="gray">
          <a:xfrm>
            <a:off x="4211268" y="3103611"/>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管理者</a:t>
            </a:r>
          </a:p>
        </p:txBody>
      </p:sp>
      <p:sp>
        <p:nvSpPr>
          <p:cNvPr id="218" name="四角形: 角を丸くする 217">
            <a:extLst>
              <a:ext uri="{FF2B5EF4-FFF2-40B4-BE49-F238E27FC236}">
                <a16:creationId xmlns:a16="http://schemas.microsoft.com/office/drawing/2014/main" id="{2A8ACC1C-E73B-461B-AC91-07644BAB54A2}"/>
              </a:ext>
            </a:extLst>
          </p:cNvPr>
          <p:cNvSpPr/>
          <p:nvPr/>
        </p:nvSpPr>
        <p:spPr bwMode="gray">
          <a:xfrm>
            <a:off x="674583" y="1408112"/>
            <a:ext cx="2402118" cy="880191"/>
          </a:xfrm>
          <a:prstGeom prst="roundRect">
            <a:avLst/>
          </a:prstGeom>
          <a:noFill/>
          <a:ln w="12700" algn="ctr">
            <a:solidFill>
              <a:schemeClr val="accent6"/>
            </a:solidFill>
            <a:prstDash val="dash"/>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latin typeface="UD デジタル 教科書体 NP-R" panose="02020400000000000000" pitchFamily="18" charset="-128"/>
                <a:ea typeface="UD デジタル 教科書体 NP-R" panose="02020400000000000000" pitchFamily="18" charset="-128"/>
                <a:cs typeface="+mn-cs"/>
              </a:rPr>
              <a:t>打刻</a:t>
            </a:r>
            <a:endParaRPr kumimoji="1" lang="en-US" altLang="ja-JP" sz="1050" b="1" dirty="0">
              <a:latin typeface="UD デジタル 教科書体 NP-R" panose="02020400000000000000" pitchFamily="18" charset="-128"/>
              <a:ea typeface="UD デジタル 教科書体 NP-R" panose="02020400000000000000" pitchFamily="18" charset="-128"/>
              <a:cs typeface="+mn-cs"/>
            </a:endParaRPr>
          </a:p>
        </p:txBody>
      </p:sp>
      <p:sp>
        <p:nvSpPr>
          <p:cNvPr id="228" name="テキスト ボックス 227">
            <a:extLst>
              <a:ext uri="{FF2B5EF4-FFF2-40B4-BE49-F238E27FC236}">
                <a16:creationId xmlns:a16="http://schemas.microsoft.com/office/drawing/2014/main" id="{3D2B3B1A-74EF-34DE-25A4-4D87B2015722}"/>
              </a:ext>
            </a:extLst>
          </p:cNvPr>
          <p:cNvSpPr txBox="1"/>
          <p:nvPr/>
        </p:nvSpPr>
        <p:spPr bwMode="gray">
          <a:xfrm>
            <a:off x="3097155" y="3103145"/>
            <a:ext cx="51296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庶務担当</a:t>
            </a:r>
          </a:p>
        </p:txBody>
      </p:sp>
      <p:pic>
        <p:nvPicPr>
          <p:cNvPr id="232" name="グラフィックス 231" descr="プログラマー男性 単色塗りつぶし">
            <a:extLst>
              <a:ext uri="{FF2B5EF4-FFF2-40B4-BE49-F238E27FC236}">
                <a16:creationId xmlns:a16="http://schemas.microsoft.com/office/drawing/2014/main" id="{AB47B3C9-5063-2A93-E4D8-D6E49CAB49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08476" y="2593705"/>
            <a:ext cx="487753" cy="487754"/>
          </a:xfrm>
          <a:prstGeom prst="rect">
            <a:avLst/>
          </a:prstGeom>
        </p:spPr>
      </p:pic>
      <p:sp>
        <p:nvSpPr>
          <p:cNvPr id="233" name="矢印: 五方向 13">
            <a:extLst>
              <a:ext uri="{FF2B5EF4-FFF2-40B4-BE49-F238E27FC236}">
                <a16:creationId xmlns:a16="http://schemas.microsoft.com/office/drawing/2014/main" id="{BCD0374B-215D-966B-5A5C-A6C4011B9471}"/>
              </a:ext>
            </a:extLst>
          </p:cNvPr>
          <p:cNvSpPr/>
          <p:nvPr/>
        </p:nvSpPr>
        <p:spPr>
          <a:xfrm>
            <a:off x="4534400" y="2642104"/>
            <a:ext cx="385130" cy="137475"/>
          </a:xfrm>
          <a:prstGeom prst="ellipse">
            <a:avLst/>
          </a:prstGeom>
          <a:solidFill>
            <a:srgbClr val="00B0F0"/>
          </a:solidFill>
          <a:ln w="12700">
            <a:solidFill>
              <a:srgbClr val="00A3E0"/>
            </a:solidFill>
          </a:ln>
        </p:spPr>
        <p:style>
          <a:lnRef idx="2">
            <a:schemeClr val="accent2">
              <a:shade val="50000"/>
            </a:schemeClr>
          </a:lnRef>
          <a:fillRef idx="1">
            <a:schemeClr val="accent2"/>
          </a:fillRef>
          <a:effectRef idx="0">
            <a:schemeClr val="accent2"/>
          </a:effectRef>
          <a:fontRef idx="minor">
            <a:schemeClr val="lt1"/>
          </a:fontRef>
        </p:style>
        <p:txBody>
          <a:bodyPr wrap="none" lIns="27000" tIns="27000" rIns="27000" bIns="27000" rtlCol="0" anchor="ctr" anchorCtr="1">
            <a:noAutofit/>
          </a:bodyPr>
          <a:lstStyle/>
          <a:p>
            <a:pPr algn="ctr" defTabSz="914357" fontAlgn="auto">
              <a:spcBef>
                <a:spcPts val="0"/>
              </a:spcBef>
              <a:spcAft>
                <a:spcPts val="0"/>
              </a:spcAft>
            </a:pPr>
            <a:r>
              <a:rPr kumimoji="1" lang="ja-JP" altLang="en-US" sz="900">
                <a:solidFill>
                  <a:schemeClr val="bg1"/>
                </a:solidFill>
                <a:latin typeface="UD デジタル 教科書体 NP-R" panose="02020400000000000000" pitchFamily="18" charset="-128"/>
                <a:ea typeface="UD デジタル 教科書体 NP-R" panose="02020400000000000000" pitchFamily="18" charset="-128"/>
              </a:rPr>
              <a:t>承認</a:t>
            </a:r>
            <a:endParaRPr kumimoji="1" lang="en-US" altLang="ja-JP" sz="9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234" name="直線矢印コネクタ 233">
            <a:extLst>
              <a:ext uri="{FF2B5EF4-FFF2-40B4-BE49-F238E27FC236}">
                <a16:creationId xmlns:a16="http://schemas.microsoft.com/office/drawing/2014/main" id="{5033441D-2A6B-59CB-E423-FA9FC3D70F0A}"/>
              </a:ext>
            </a:extLst>
          </p:cNvPr>
          <p:cNvCxnSpPr>
            <a:cxnSpLocks/>
            <a:stCxn id="201" idx="1"/>
            <a:endCxn id="232" idx="3"/>
          </p:cNvCxnSpPr>
          <p:nvPr/>
        </p:nvCxnSpPr>
        <p:spPr bwMode="gray">
          <a:xfrm flipH="1">
            <a:off x="3596229" y="2831892"/>
            <a:ext cx="574410" cy="569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2" name="図 241">
            <a:extLst>
              <a:ext uri="{FF2B5EF4-FFF2-40B4-BE49-F238E27FC236}">
                <a16:creationId xmlns:a16="http://schemas.microsoft.com/office/drawing/2014/main" id="{77FE78D6-033B-8E6D-B02B-656117AD1557}"/>
              </a:ext>
            </a:extLst>
          </p:cNvPr>
          <p:cNvPicPr>
            <a:picLocks noChangeAspect="1"/>
          </p:cNvPicPr>
          <p:nvPr/>
        </p:nvPicPr>
        <p:blipFill>
          <a:blip r:embed="rId16"/>
          <a:stretch>
            <a:fillRect/>
          </a:stretch>
        </p:blipFill>
        <p:spPr>
          <a:xfrm>
            <a:off x="4636674" y="2345492"/>
            <a:ext cx="255565" cy="255565"/>
          </a:xfrm>
          <a:prstGeom prst="rect">
            <a:avLst/>
          </a:prstGeom>
        </p:spPr>
      </p:pic>
      <p:cxnSp>
        <p:nvCxnSpPr>
          <p:cNvPr id="250" name="直線矢印コネクタ 249">
            <a:extLst>
              <a:ext uri="{FF2B5EF4-FFF2-40B4-BE49-F238E27FC236}">
                <a16:creationId xmlns:a16="http://schemas.microsoft.com/office/drawing/2014/main" id="{7F6648B2-7338-3F41-9C8A-4DE475270C3A}"/>
              </a:ext>
            </a:extLst>
          </p:cNvPr>
          <p:cNvCxnSpPr>
            <a:cxnSpLocks/>
          </p:cNvCxnSpPr>
          <p:nvPr/>
        </p:nvCxnSpPr>
        <p:spPr bwMode="gray">
          <a:xfrm flipH="1" flipV="1">
            <a:off x="1842246" y="4374989"/>
            <a:ext cx="3461" cy="1106378"/>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52" name="グラフィックス 251">
            <a:extLst>
              <a:ext uri="{FF2B5EF4-FFF2-40B4-BE49-F238E27FC236}">
                <a16:creationId xmlns:a16="http://schemas.microsoft.com/office/drawing/2014/main" id="{5AF3319E-A8B4-178B-2C37-3D3DF087503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562745" y="5422644"/>
            <a:ext cx="274869" cy="274869"/>
          </a:xfrm>
          <a:prstGeom prst="rect">
            <a:avLst/>
          </a:prstGeom>
        </p:spPr>
      </p:pic>
      <p:pic>
        <p:nvPicPr>
          <p:cNvPr id="253" name="グラフィックス 252">
            <a:extLst>
              <a:ext uri="{FF2B5EF4-FFF2-40B4-BE49-F238E27FC236}">
                <a16:creationId xmlns:a16="http://schemas.microsoft.com/office/drawing/2014/main" id="{09778F70-7AED-B8F4-23B7-47B03C83C90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1438803" y="5422644"/>
            <a:ext cx="274869" cy="274869"/>
          </a:xfrm>
          <a:prstGeom prst="rect">
            <a:avLst/>
          </a:prstGeom>
        </p:spPr>
      </p:pic>
      <p:pic>
        <p:nvPicPr>
          <p:cNvPr id="256" name="グラフィックス 255">
            <a:extLst>
              <a:ext uri="{FF2B5EF4-FFF2-40B4-BE49-F238E27FC236}">
                <a16:creationId xmlns:a16="http://schemas.microsoft.com/office/drawing/2014/main" id="{6EFE5449-E2A3-B702-DD2B-BCFC3AFEEBD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2250443" y="5422644"/>
            <a:ext cx="274869" cy="274869"/>
          </a:xfrm>
          <a:prstGeom prst="rect">
            <a:avLst/>
          </a:prstGeom>
        </p:spPr>
      </p:pic>
      <p:pic>
        <p:nvPicPr>
          <p:cNvPr id="259" name="グラフィックス 258">
            <a:extLst>
              <a:ext uri="{FF2B5EF4-FFF2-40B4-BE49-F238E27FC236}">
                <a16:creationId xmlns:a16="http://schemas.microsoft.com/office/drawing/2014/main" id="{FC47C1AE-969A-93FA-F809-26E38273F5E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3146748" y="5422644"/>
            <a:ext cx="274869" cy="274869"/>
          </a:xfrm>
          <a:prstGeom prst="rect">
            <a:avLst/>
          </a:prstGeom>
        </p:spPr>
      </p:pic>
      <p:sp>
        <p:nvSpPr>
          <p:cNvPr id="260" name="吹き出し: 角を丸めた四角形 259">
            <a:extLst>
              <a:ext uri="{FF2B5EF4-FFF2-40B4-BE49-F238E27FC236}">
                <a16:creationId xmlns:a16="http://schemas.microsoft.com/office/drawing/2014/main" id="{243274BD-E71A-2C0F-702D-3B777BC763B7}"/>
              </a:ext>
            </a:extLst>
          </p:cNvPr>
          <p:cNvSpPr/>
          <p:nvPr/>
        </p:nvSpPr>
        <p:spPr bwMode="gray">
          <a:xfrm>
            <a:off x="3808421" y="3357785"/>
            <a:ext cx="1606415" cy="340839"/>
          </a:xfrm>
          <a:prstGeom prst="wedgeRoundRectCallout">
            <a:avLst>
              <a:gd name="adj1" fmla="val -57338"/>
              <a:gd name="adj2" fmla="val -17020"/>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各所属の担当</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者や</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管理者による</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手入力が発生</a:t>
            </a:r>
          </a:p>
        </p:txBody>
      </p:sp>
      <p:sp>
        <p:nvSpPr>
          <p:cNvPr id="2" name="吹き出し: 角を丸めた四角形 1">
            <a:extLst>
              <a:ext uri="{FF2B5EF4-FFF2-40B4-BE49-F238E27FC236}">
                <a16:creationId xmlns:a16="http://schemas.microsoft.com/office/drawing/2014/main" id="{0E16B6F9-861C-DC5F-34D1-E8D0D8B67567}"/>
              </a:ext>
            </a:extLst>
          </p:cNvPr>
          <p:cNvSpPr/>
          <p:nvPr/>
        </p:nvSpPr>
        <p:spPr bwMode="gray">
          <a:xfrm>
            <a:off x="2736040" y="2254136"/>
            <a:ext cx="905562" cy="340839"/>
          </a:xfrm>
          <a:prstGeom prst="wedgeRoundRectCallout">
            <a:avLst>
              <a:gd name="adj1" fmla="val 55776"/>
              <a:gd name="adj2" fmla="val -8343"/>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紙ベースで</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勤怠管理</a:t>
            </a:r>
          </a:p>
        </p:txBody>
      </p:sp>
      <p:sp>
        <p:nvSpPr>
          <p:cNvPr id="4" name="吹き出し: 角を丸めた四角形 3">
            <a:extLst>
              <a:ext uri="{FF2B5EF4-FFF2-40B4-BE49-F238E27FC236}">
                <a16:creationId xmlns:a16="http://schemas.microsoft.com/office/drawing/2014/main" id="{17D70267-5EE1-0C4B-F467-122029B42331}"/>
              </a:ext>
            </a:extLst>
          </p:cNvPr>
          <p:cNvSpPr/>
          <p:nvPr/>
        </p:nvSpPr>
        <p:spPr bwMode="gray">
          <a:xfrm>
            <a:off x="326506" y="2380576"/>
            <a:ext cx="905562" cy="988661"/>
          </a:xfrm>
          <a:prstGeom prst="wedgeRoundRectCallout">
            <a:avLst>
              <a:gd name="adj1" fmla="val 55776"/>
              <a:gd name="adj2" fmla="val -8343"/>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タイムレコーダの設置場所でしか打刻ができず、テレワーク時は出張申請が必要</a:t>
            </a:r>
          </a:p>
        </p:txBody>
      </p:sp>
      <p:sp>
        <p:nvSpPr>
          <p:cNvPr id="10" name="吹き出し: 角を丸めた四角形 9">
            <a:extLst>
              <a:ext uri="{FF2B5EF4-FFF2-40B4-BE49-F238E27FC236}">
                <a16:creationId xmlns:a16="http://schemas.microsoft.com/office/drawing/2014/main" id="{676552E7-BF99-50ED-2509-01725305AF0A}"/>
              </a:ext>
            </a:extLst>
          </p:cNvPr>
          <p:cNvSpPr/>
          <p:nvPr/>
        </p:nvSpPr>
        <p:spPr bwMode="gray">
          <a:xfrm>
            <a:off x="533240" y="4824613"/>
            <a:ext cx="1153857" cy="520981"/>
          </a:xfrm>
          <a:prstGeom prst="wedgeRoundRectCallout">
            <a:avLst>
              <a:gd name="adj1" fmla="val 55776"/>
              <a:gd name="adj2" fmla="val -8343"/>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勤怠情報の確認に手間がかかる</a:t>
            </a:r>
          </a:p>
        </p:txBody>
      </p:sp>
      <p:sp>
        <p:nvSpPr>
          <p:cNvPr id="11" name="吹き出し: 角を丸めた四角形 10">
            <a:extLst>
              <a:ext uri="{FF2B5EF4-FFF2-40B4-BE49-F238E27FC236}">
                <a16:creationId xmlns:a16="http://schemas.microsoft.com/office/drawing/2014/main" id="{2EA2E74F-B602-06C4-A318-784CBC8CE671}"/>
              </a:ext>
            </a:extLst>
          </p:cNvPr>
          <p:cNvSpPr/>
          <p:nvPr/>
        </p:nvSpPr>
        <p:spPr bwMode="gray">
          <a:xfrm>
            <a:off x="2090738" y="4464974"/>
            <a:ext cx="2063069" cy="520981"/>
          </a:xfrm>
          <a:prstGeom prst="wedgeRoundRectCallout">
            <a:avLst>
              <a:gd name="adj1" fmla="val -60393"/>
              <a:gd name="adj2" fmla="val -365"/>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個人</a:t>
            </a:r>
            <a:r>
              <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部下の超勤状況や休暇取得状況が把握できず、知らずのうちに</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36</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協定に違反する可能性がある</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吹き出し: 角を丸めた四角形 12">
            <a:extLst>
              <a:ext uri="{FF2B5EF4-FFF2-40B4-BE49-F238E27FC236}">
                <a16:creationId xmlns:a16="http://schemas.microsoft.com/office/drawing/2014/main" id="{400F4382-8ED3-33D0-1C5F-9C8A7C3FB748}"/>
              </a:ext>
            </a:extLst>
          </p:cNvPr>
          <p:cNvSpPr/>
          <p:nvPr/>
        </p:nvSpPr>
        <p:spPr bwMode="gray">
          <a:xfrm>
            <a:off x="3412175" y="5044678"/>
            <a:ext cx="1313959" cy="341897"/>
          </a:xfrm>
          <a:prstGeom prst="wedgeRoundRectCallout">
            <a:avLst>
              <a:gd name="adj1" fmla="val 56960"/>
              <a:gd name="adj2" fmla="val -20310"/>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休暇の取り扱い等の</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問い合わせが多い</a:t>
            </a:r>
          </a:p>
        </p:txBody>
      </p:sp>
      <p:pic>
        <p:nvPicPr>
          <p:cNvPr id="15" name="グラフィックス 14" descr="プログラマー男性 単色塗りつぶし">
            <a:extLst>
              <a:ext uri="{FF2B5EF4-FFF2-40B4-BE49-F238E27FC236}">
                <a16:creationId xmlns:a16="http://schemas.microsoft.com/office/drawing/2014/main" id="{F4B47F0A-25E9-4081-40CA-2027E5FB86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49946" y="4606174"/>
            <a:ext cx="487753" cy="487754"/>
          </a:xfrm>
          <a:prstGeom prst="rect">
            <a:avLst/>
          </a:prstGeom>
        </p:spPr>
      </p:pic>
      <p:sp>
        <p:nvSpPr>
          <p:cNvPr id="16" name="テキスト ボックス 15">
            <a:extLst>
              <a:ext uri="{FF2B5EF4-FFF2-40B4-BE49-F238E27FC236}">
                <a16:creationId xmlns:a16="http://schemas.microsoft.com/office/drawing/2014/main" id="{672F9ADD-9CA2-FB4E-132A-10217659C99D}"/>
              </a:ext>
            </a:extLst>
          </p:cNvPr>
          <p:cNvSpPr txBox="1"/>
          <p:nvPr/>
        </p:nvSpPr>
        <p:spPr bwMode="gray">
          <a:xfrm>
            <a:off x="4821390" y="5099415"/>
            <a:ext cx="38472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担当者</a:t>
            </a:r>
          </a:p>
        </p:txBody>
      </p:sp>
      <p:cxnSp>
        <p:nvCxnSpPr>
          <p:cNvPr id="17" name="直線矢印コネクタ 16">
            <a:extLst>
              <a:ext uri="{FF2B5EF4-FFF2-40B4-BE49-F238E27FC236}">
                <a16:creationId xmlns:a16="http://schemas.microsoft.com/office/drawing/2014/main" id="{D6166ACE-1A87-D55B-1969-B6AD994686CD}"/>
              </a:ext>
            </a:extLst>
          </p:cNvPr>
          <p:cNvCxnSpPr>
            <a:cxnSpLocks/>
            <a:stCxn id="16" idx="2"/>
            <a:endCxn id="138" idx="0"/>
          </p:cNvCxnSpPr>
          <p:nvPr/>
        </p:nvCxnSpPr>
        <p:spPr bwMode="gray">
          <a:xfrm flipH="1">
            <a:off x="5011061" y="5253303"/>
            <a:ext cx="2690" cy="228064"/>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673D0CAF-85FF-C33B-9B65-E6CB6C1E7855}"/>
              </a:ext>
            </a:extLst>
          </p:cNvPr>
          <p:cNvSpPr/>
          <p:nvPr/>
        </p:nvSpPr>
        <p:spPr bwMode="gray">
          <a:xfrm>
            <a:off x="244550" y="2342421"/>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 name="楕円 24">
            <a:extLst>
              <a:ext uri="{FF2B5EF4-FFF2-40B4-BE49-F238E27FC236}">
                <a16:creationId xmlns:a16="http://schemas.microsoft.com/office/drawing/2014/main" id="{356C976A-144A-F828-04DD-D10518AD8F34}"/>
              </a:ext>
            </a:extLst>
          </p:cNvPr>
          <p:cNvSpPr/>
          <p:nvPr/>
        </p:nvSpPr>
        <p:spPr bwMode="gray">
          <a:xfrm>
            <a:off x="2657407" y="2183506"/>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 name="楕円 25">
            <a:extLst>
              <a:ext uri="{FF2B5EF4-FFF2-40B4-BE49-F238E27FC236}">
                <a16:creationId xmlns:a16="http://schemas.microsoft.com/office/drawing/2014/main" id="{3F14F71D-FB37-0FB0-42DA-9A4BC6CA1F0D}"/>
              </a:ext>
            </a:extLst>
          </p:cNvPr>
          <p:cNvSpPr/>
          <p:nvPr/>
        </p:nvSpPr>
        <p:spPr bwMode="gray">
          <a:xfrm>
            <a:off x="3754745" y="3260886"/>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2" name="楕円 31">
            <a:extLst>
              <a:ext uri="{FF2B5EF4-FFF2-40B4-BE49-F238E27FC236}">
                <a16:creationId xmlns:a16="http://schemas.microsoft.com/office/drawing/2014/main" id="{241A97F7-750F-23AF-4365-DDE2BC87A6AC}"/>
              </a:ext>
            </a:extLst>
          </p:cNvPr>
          <p:cNvSpPr/>
          <p:nvPr/>
        </p:nvSpPr>
        <p:spPr bwMode="gray">
          <a:xfrm>
            <a:off x="451677" y="4735756"/>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3" name="楕円 32">
            <a:extLst>
              <a:ext uri="{FF2B5EF4-FFF2-40B4-BE49-F238E27FC236}">
                <a16:creationId xmlns:a16="http://schemas.microsoft.com/office/drawing/2014/main" id="{DB838F90-FFDA-5BD8-E4A5-6DB5FCC43266}"/>
              </a:ext>
            </a:extLst>
          </p:cNvPr>
          <p:cNvSpPr/>
          <p:nvPr/>
        </p:nvSpPr>
        <p:spPr bwMode="gray">
          <a:xfrm>
            <a:off x="2001683" y="4375919"/>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３</a:t>
            </a:r>
          </a:p>
        </p:txBody>
      </p:sp>
      <p:sp>
        <p:nvSpPr>
          <p:cNvPr id="34" name="楕円 33">
            <a:extLst>
              <a:ext uri="{FF2B5EF4-FFF2-40B4-BE49-F238E27FC236}">
                <a16:creationId xmlns:a16="http://schemas.microsoft.com/office/drawing/2014/main" id="{6605189D-11D2-95E7-6483-662C40F97261}"/>
              </a:ext>
            </a:extLst>
          </p:cNvPr>
          <p:cNvSpPr/>
          <p:nvPr/>
        </p:nvSpPr>
        <p:spPr bwMode="gray">
          <a:xfrm>
            <a:off x="3332562" y="4996266"/>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65" name="グラフィックス 64">
            <a:extLst>
              <a:ext uri="{FF2B5EF4-FFF2-40B4-BE49-F238E27FC236}">
                <a16:creationId xmlns:a16="http://schemas.microsoft.com/office/drawing/2014/main" id="{65287FEA-6CFA-0A96-53BF-CC3BBBE340B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4568849" y="4551876"/>
            <a:ext cx="274869" cy="274869"/>
          </a:xfrm>
          <a:prstGeom prst="rect">
            <a:avLst/>
          </a:prstGeom>
        </p:spPr>
      </p:pic>
      <p:pic>
        <p:nvPicPr>
          <p:cNvPr id="77" name="グラフィックス 76">
            <a:extLst>
              <a:ext uri="{FF2B5EF4-FFF2-40B4-BE49-F238E27FC236}">
                <a16:creationId xmlns:a16="http://schemas.microsoft.com/office/drawing/2014/main" id="{D2506000-520B-6C9C-C204-9BC431975A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2956247" y="2613506"/>
            <a:ext cx="274869" cy="274869"/>
          </a:xfrm>
          <a:prstGeom prst="rect">
            <a:avLst/>
          </a:prstGeom>
        </p:spPr>
      </p:pic>
      <p:pic>
        <p:nvPicPr>
          <p:cNvPr id="85" name="グラフィックス 84">
            <a:extLst>
              <a:ext uri="{FF2B5EF4-FFF2-40B4-BE49-F238E27FC236}">
                <a16:creationId xmlns:a16="http://schemas.microsoft.com/office/drawing/2014/main" id="{362C07F3-7B4B-644E-D02C-17C0D650C6D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3444669" y="1436256"/>
            <a:ext cx="274869" cy="274869"/>
          </a:xfrm>
          <a:prstGeom prst="rect">
            <a:avLst/>
          </a:prstGeom>
        </p:spPr>
      </p:pic>
      <p:pic>
        <p:nvPicPr>
          <p:cNvPr id="86" name="グラフィックス 85">
            <a:extLst>
              <a:ext uri="{FF2B5EF4-FFF2-40B4-BE49-F238E27FC236}">
                <a16:creationId xmlns:a16="http://schemas.microsoft.com/office/drawing/2014/main" id="{A50B3AAA-D548-766F-66BA-654C69F57DB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4713329" y="1436256"/>
            <a:ext cx="274869" cy="274869"/>
          </a:xfrm>
          <a:prstGeom prst="rect">
            <a:avLst/>
          </a:prstGeom>
        </p:spPr>
      </p:pic>
      <p:pic>
        <p:nvPicPr>
          <p:cNvPr id="88" name="グラフィックス 87">
            <a:extLst>
              <a:ext uri="{FF2B5EF4-FFF2-40B4-BE49-F238E27FC236}">
                <a16:creationId xmlns:a16="http://schemas.microsoft.com/office/drawing/2014/main" id="{7E531D7A-B4FA-B6B9-72C0-409453D2E2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3979483" y="2545393"/>
            <a:ext cx="274869" cy="274869"/>
          </a:xfrm>
          <a:prstGeom prst="rect">
            <a:avLst/>
          </a:prstGeom>
        </p:spPr>
      </p:pic>
      <p:pic>
        <p:nvPicPr>
          <p:cNvPr id="7" name="グラフィックス 6">
            <a:extLst>
              <a:ext uri="{FF2B5EF4-FFF2-40B4-BE49-F238E27FC236}">
                <a16:creationId xmlns:a16="http://schemas.microsoft.com/office/drawing/2014/main" id="{E03ADE8C-D802-AC4B-BDDC-BFF3212EDF5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808675" y="1436256"/>
            <a:ext cx="274869" cy="274869"/>
          </a:xfrm>
          <a:prstGeom prst="rect">
            <a:avLst/>
          </a:prstGeom>
        </p:spPr>
      </p:pic>
      <p:pic>
        <p:nvPicPr>
          <p:cNvPr id="9" name="グラフィックス 8">
            <a:extLst>
              <a:ext uri="{FF2B5EF4-FFF2-40B4-BE49-F238E27FC236}">
                <a16:creationId xmlns:a16="http://schemas.microsoft.com/office/drawing/2014/main" id="{D496E9F4-D198-8FAE-D8DC-D3A8AEBC1D1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2077335" y="1436256"/>
            <a:ext cx="274869" cy="274869"/>
          </a:xfrm>
          <a:prstGeom prst="rect">
            <a:avLst/>
          </a:prstGeom>
        </p:spPr>
      </p:pic>
      <p:cxnSp>
        <p:nvCxnSpPr>
          <p:cNvPr id="12" name="直線矢印コネクタ 11">
            <a:extLst>
              <a:ext uri="{FF2B5EF4-FFF2-40B4-BE49-F238E27FC236}">
                <a16:creationId xmlns:a16="http://schemas.microsoft.com/office/drawing/2014/main" id="{3A109042-A12E-3A0D-1B46-7C52B63F457A}"/>
              </a:ext>
            </a:extLst>
          </p:cNvPr>
          <p:cNvCxnSpPr>
            <a:cxnSpLocks/>
            <a:endCxn id="36" idx="0"/>
          </p:cNvCxnSpPr>
          <p:nvPr/>
        </p:nvCxnSpPr>
        <p:spPr bwMode="gray">
          <a:xfrm>
            <a:off x="2307048" y="2288303"/>
            <a:ext cx="0" cy="475322"/>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ED15E62-812D-3082-D023-FDEC08BD9495}"/>
              </a:ext>
            </a:extLst>
          </p:cNvPr>
          <p:cNvSpPr txBox="1"/>
          <p:nvPr/>
        </p:nvSpPr>
        <p:spPr bwMode="gray">
          <a:xfrm>
            <a:off x="1962671" y="2445295"/>
            <a:ext cx="67041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bg1"/>
                </a:solidFill>
              </a:rPr>
              <a:t>出張申請</a:t>
            </a:r>
          </a:p>
        </p:txBody>
      </p:sp>
      <p:cxnSp>
        <p:nvCxnSpPr>
          <p:cNvPr id="45" name="直線矢印コネクタ 44">
            <a:extLst>
              <a:ext uri="{FF2B5EF4-FFF2-40B4-BE49-F238E27FC236}">
                <a16:creationId xmlns:a16="http://schemas.microsoft.com/office/drawing/2014/main" id="{8C3C979C-B4E2-FE18-98FB-33A63A2943FB}"/>
              </a:ext>
            </a:extLst>
          </p:cNvPr>
          <p:cNvCxnSpPr>
            <a:cxnSpLocks/>
            <a:stCxn id="36" idx="2"/>
          </p:cNvCxnSpPr>
          <p:nvPr/>
        </p:nvCxnSpPr>
        <p:spPr bwMode="gray">
          <a:xfrm flipH="1">
            <a:off x="2305580" y="3215006"/>
            <a:ext cx="1468" cy="562827"/>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BB34CD05-4732-D059-5915-528596C39118}"/>
              </a:ext>
            </a:extLst>
          </p:cNvPr>
          <p:cNvSpPr txBox="1"/>
          <p:nvPr/>
        </p:nvSpPr>
        <p:spPr bwMode="gray">
          <a:xfrm>
            <a:off x="2017876" y="3446179"/>
            <a:ext cx="58260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ja-JP" altLang="en-US"/>
              <a:t>手入力</a:t>
            </a:r>
          </a:p>
        </p:txBody>
      </p:sp>
      <p:sp>
        <p:nvSpPr>
          <p:cNvPr id="97" name="テキスト ボックス 96">
            <a:extLst>
              <a:ext uri="{FF2B5EF4-FFF2-40B4-BE49-F238E27FC236}">
                <a16:creationId xmlns:a16="http://schemas.microsoft.com/office/drawing/2014/main" id="{F713D1D4-9934-C2CB-6D59-A6C3B1339F08}"/>
              </a:ext>
            </a:extLst>
          </p:cNvPr>
          <p:cNvSpPr txBox="1"/>
          <p:nvPr/>
        </p:nvSpPr>
        <p:spPr bwMode="gray">
          <a:xfrm>
            <a:off x="2104175" y="3250942"/>
            <a:ext cx="408438" cy="153888"/>
          </a:xfrm>
          <a:prstGeom prst="rect">
            <a:avLst/>
          </a:prstGeom>
          <a:solidFill>
            <a:schemeClr val="bg1"/>
          </a:solid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管理者</a:t>
            </a:r>
          </a:p>
        </p:txBody>
      </p:sp>
      <p:pic>
        <p:nvPicPr>
          <p:cNvPr id="104" name="図 103">
            <a:extLst>
              <a:ext uri="{FF2B5EF4-FFF2-40B4-BE49-F238E27FC236}">
                <a16:creationId xmlns:a16="http://schemas.microsoft.com/office/drawing/2014/main" id="{DD0BBEB9-6E2E-9843-A772-CE4D5148CEA1}"/>
              </a:ext>
            </a:extLst>
          </p:cNvPr>
          <p:cNvPicPr>
            <a:picLocks noChangeAspect="1"/>
          </p:cNvPicPr>
          <p:nvPr/>
        </p:nvPicPr>
        <p:blipFill>
          <a:blip r:embed="rId16"/>
          <a:stretch>
            <a:fillRect/>
          </a:stretch>
        </p:blipFill>
        <p:spPr>
          <a:xfrm>
            <a:off x="3967007" y="2330948"/>
            <a:ext cx="255565" cy="255565"/>
          </a:xfrm>
          <a:prstGeom prst="rect">
            <a:avLst/>
          </a:prstGeom>
        </p:spPr>
      </p:pic>
      <p:pic>
        <p:nvPicPr>
          <p:cNvPr id="36" name="図 35">
            <a:extLst>
              <a:ext uri="{FF2B5EF4-FFF2-40B4-BE49-F238E27FC236}">
                <a16:creationId xmlns:a16="http://schemas.microsoft.com/office/drawing/2014/main" id="{81D69697-3B68-B045-762A-B65879C1076F}"/>
              </a:ext>
            </a:extLst>
          </p:cNvPr>
          <p:cNvPicPr>
            <a:picLocks noChangeAspect="1"/>
          </p:cNvPicPr>
          <p:nvPr/>
        </p:nvPicPr>
        <p:blipFill>
          <a:blip r:embed="rId9"/>
          <a:stretch>
            <a:fillRect/>
          </a:stretch>
        </p:blipFill>
        <p:spPr>
          <a:xfrm>
            <a:off x="2081357" y="2763625"/>
            <a:ext cx="451381" cy="451381"/>
          </a:xfrm>
          <a:prstGeom prst="rect">
            <a:avLst/>
          </a:prstGeom>
        </p:spPr>
      </p:pic>
      <p:sp>
        <p:nvSpPr>
          <p:cNvPr id="37" name="矢印: 五方向 13">
            <a:extLst>
              <a:ext uri="{FF2B5EF4-FFF2-40B4-BE49-F238E27FC236}">
                <a16:creationId xmlns:a16="http://schemas.microsoft.com/office/drawing/2014/main" id="{B9406D22-A96C-D301-E8F5-63E62E64F689}"/>
              </a:ext>
            </a:extLst>
          </p:cNvPr>
          <p:cNvSpPr/>
          <p:nvPr/>
        </p:nvSpPr>
        <p:spPr>
          <a:xfrm>
            <a:off x="2492402" y="2791113"/>
            <a:ext cx="385130" cy="137475"/>
          </a:xfrm>
          <a:prstGeom prst="ellipse">
            <a:avLst/>
          </a:prstGeom>
          <a:solidFill>
            <a:srgbClr val="00B0F0"/>
          </a:solidFill>
          <a:ln w="12700">
            <a:solidFill>
              <a:srgbClr val="00A3E0"/>
            </a:solidFill>
          </a:ln>
        </p:spPr>
        <p:style>
          <a:lnRef idx="2">
            <a:schemeClr val="accent2">
              <a:shade val="50000"/>
            </a:schemeClr>
          </a:lnRef>
          <a:fillRef idx="1">
            <a:schemeClr val="accent2"/>
          </a:fillRef>
          <a:effectRef idx="0">
            <a:schemeClr val="accent2"/>
          </a:effectRef>
          <a:fontRef idx="minor">
            <a:schemeClr val="lt1"/>
          </a:fontRef>
        </p:style>
        <p:txBody>
          <a:bodyPr wrap="none" lIns="27000" tIns="27000" rIns="27000" bIns="27000" rtlCol="0" anchor="ctr" anchorCtr="1">
            <a:noAutofit/>
          </a:bodyPr>
          <a:lstStyle/>
          <a:p>
            <a:pPr algn="ctr" defTabSz="914357" fontAlgn="auto">
              <a:spcBef>
                <a:spcPts val="0"/>
              </a:spcBef>
              <a:spcAft>
                <a:spcPts val="0"/>
              </a:spcAft>
            </a:pPr>
            <a:r>
              <a:rPr kumimoji="1" lang="ja-JP" altLang="en-US" sz="900">
                <a:solidFill>
                  <a:schemeClr val="bg1"/>
                </a:solidFill>
                <a:latin typeface="UD デジタル 教科書体 NP-R" panose="02020400000000000000" pitchFamily="18" charset="-128"/>
                <a:ea typeface="UD デジタル 教科書体 NP-R" panose="02020400000000000000" pitchFamily="18" charset="-128"/>
              </a:rPr>
              <a:t>承認</a:t>
            </a:r>
            <a:endParaRPr kumimoji="1" lang="en-US" altLang="ja-JP" sz="900"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03" name="グラフィックス 102">
            <a:extLst>
              <a:ext uri="{FF2B5EF4-FFF2-40B4-BE49-F238E27FC236}">
                <a16:creationId xmlns:a16="http://schemas.microsoft.com/office/drawing/2014/main" id="{E9F5D42D-8D24-7C9B-30B1-E9CBA6C12F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1931546" y="2661755"/>
            <a:ext cx="274869" cy="274869"/>
          </a:xfrm>
          <a:prstGeom prst="rect">
            <a:avLst/>
          </a:prstGeom>
        </p:spPr>
      </p:pic>
      <p:sp>
        <p:nvSpPr>
          <p:cNvPr id="128" name="楕円 127">
            <a:extLst>
              <a:ext uri="{FF2B5EF4-FFF2-40B4-BE49-F238E27FC236}">
                <a16:creationId xmlns:a16="http://schemas.microsoft.com/office/drawing/2014/main" id="{36EACD6C-8066-5182-81DA-915380BE6554}"/>
              </a:ext>
            </a:extLst>
          </p:cNvPr>
          <p:cNvSpPr/>
          <p:nvPr/>
        </p:nvSpPr>
        <p:spPr bwMode="gray">
          <a:xfrm>
            <a:off x="7404639" y="4477434"/>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1" name="楕円 130">
            <a:extLst>
              <a:ext uri="{FF2B5EF4-FFF2-40B4-BE49-F238E27FC236}">
                <a16:creationId xmlns:a16="http://schemas.microsoft.com/office/drawing/2014/main" id="{FB35C579-DC54-68B0-E8C8-9DAFA7AF5BB9}"/>
              </a:ext>
            </a:extLst>
          </p:cNvPr>
          <p:cNvSpPr/>
          <p:nvPr/>
        </p:nvSpPr>
        <p:spPr bwMode="gray">
          <a:xfrm>
            <a:off x="7231518" y="4930800"/>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2" name="楕円 131">
            <a:extLst>
              <a:ext uri="{FF2B5EF4-FFF2-40B4-BE49-F238E27FC236}">
                <a16:creationId xmlns:a16="http://schemas.microsoft.com/office/drawing/2014/main" id="{CC7151C8-F255-205A-298D-DA0D44BAFA02}"/>
              </a:ext>
            </a:extLst>
          </p:cNvPr>
          <p:cNvSpPr/>
          <p:nvPr/>
        </p:nvSpPr>
        <p:spPr bwMode="gray">
          <a:xfrm>
            <a:off x="7404639" y="4930800"/>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 name="テキスト ボックス 4">
            <a:extLst>
              <a:ext uri="{FF2B5EF4-FFF2-40B4-BE49-F238E27FC236}">
                <a16:creationId xmlns:a16="http://schemas.microsoft.com/office/drawing/2014/main" id="{3C47A6F4-0CAE-AAA0-7E88-449EFD298A95}"/>
              </a:ext>
            </a:extLst>
          </p:cNvPr>
          <p:cNvSpPr txBox="1"/>
          <p:nvPr/>
        </p:nvSpPr>
        <p:spPr bwMode="gray">
          <a:xfrm>
            <a:off x="3061052" y="3446179"/>
            <a:ext cx="58260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ja-JP" altLang="en-US"/>
              <a:t>手入力</a:t>
            </a:r>
          </a:p>
        </p:txBody>
      </p:sp>
      <p:sp>
        <p:nvSpPr>
          <p:cNvPr id="14" name="吹き出し: 角を丸めた四角形 13">
            <a:extLst>
              <a:ext uri="{FF2B5EF4-FFF2-40B4-BE49-F238E27FC236}">
                <a16:creationId xmlns:a16="http://schemas.microsoft.com/office/drawing/2014/main" id="{1FCEA18A-CC04-ACA5-B9B7-6768DC13854E}"/>
              </a:ext>
            </a:extLst>
          </p:cNvPr>
          <p:cNvSpPr/>
          <p:nvPr/>
        </p:nvSpPr>
        <p:spPr bwMode="gray">
          <a:xfrm>
            <a:off x="6275388" y="2327916"/>
            <a:ext cx="1221428" cy="628375"/>
          </a:xfrm>
          <a:prstGeom prst="wedgeRoundRectCallout">
            <a:avLst>
              <a:gd name="adj1" fmla="val 57006"/>
              <a:gd name="adj2" fmla="val -23350"/>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多様な打刻方法で</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複雑な勤務形態・働き方・勤務場所に</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対応できる</a:t>
            </a:r>
          </a:p>
        </p:txBody>
      </p:sp>
      <p:sp>
        <p:nvSpPr>
          <p:cNvPr id="23" name="正方形/長方形 22">
            <a:extLst>
              <a:ext uri="{FF2B5EF4-FFF2-40B4-BE49-F238E27FC236}">
                <a16:creationId xmlns:a16="http://schemas.microsoft.com/office/drawing/2014/main" id="{F73B5EA7-4113-CAA5-E2A6-11FE1C194838}"/>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35" name="正方形/長方形 34">
            <a:extLst>
              <a:ext uri="{FF2B5EF4-FFF2-40B4-BE49-F238E27FC236}">
                <a16:creationId xmlns:a16="http://schemas.microsoft.com/office/drawing/2014/main" id="{E8FC958A-DC50-6478-8927-F5019013F247}"/>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Tree>
    <p:extLst>
      <p:ext uri="{BB962C8B-B14F-4D97-AF65-F5344CB8AC3E}">
        <p14:creationId xmlns:p14="http://schemas.microsoft.com/office/powerpoint/2010/main" val="270156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アジェンダ</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graphicFrame>
        <p:nvGraphicFramePr>
          <p:cNvPr id="4" name="表 4">
            <a:extLst>
              <a:ext uri="{FF2B5EF4-FFF2-40B4-BE49-F238E27FC236}">
                <a16:creationId xmlns:a16="http://schemas.microsoft.com/office/drawing/2014/main" id="{7C8D02E8-A293-1342-BE9E-CEE6F726EF12}"/>
              </a:ext>
            </a:extLst>
          </p:cNvPr>
          <p:cNvGraphicFramePr>
            <a:graphicFrameLocks noGrp="1"/>
          </p:cNvGraphicFramePr>
          <p:nvPr>
            <p:extLst>
              <p:ext uri="{D42A27DB-BD31-4B8C-83A1-F6EECF244321}">
                <p14:modId xmlns:p14="http://schemas.microsoft.com/office/powerpoint/2010/main" val="958636703"/>
              </p:ext>
            </p:extLst>
          </p:nvPr>
        </p:nvGraphicFramePr>
        <p:xfrm>
          <a:off x="490442" y="990852"/>
          <a:ext cx="7657070" cy="5607360"/>
        </p:xfrm>
        <a:graphic>
          <a:graphicData uri="http://schemas.openxmlformats.org/drawingml/2006/table">
            <a:tbl>
              <a:tblPr firstRow="1" bandRow="1">
                <a:tableStyleId>{5C22544A-7EE6-4342-B048-85BDC9FD1C3A}</a:tableStyleId>
              </a:tblPr>
              <a:tblGrid>
                <a:gridCol w="529070">
                  <a:extLst>
                    <a:ext uri="{9D8B030D-6E8A-4147-A177-3AD203B41FA5}">
                      <a16:colId xmlns:a16="http://schemas.microsoft.com/office/drawing/2014/main" val="2809878903"/>
                    </a:ext>
                  </a:extLst>
                </a:gridCol>
                <a:gridCol w="2808000">
                  <a:extLst>
                    <a:ext uri="{9D8B030D-6E8A-4147-A177-3AD203B41FA5}">
                      <a16:colId xmlns:a16="http://schemas.microsoft.com/office/drawing/2014/main" val="3970978046"/>
                    </a:ext>
                  </a:extLst>
                </a:gridCol>
                <a:gridCol w="4320000">
                  <a:extLst>
                    <a:ext uri="{9D8B030D-6E8A-4147-A177-3AD203B41FA5}">
                      <a16:colId xmlns:a16="http://schemas.microsoft.com/office/drawing/2014/main" val="2742413176"/>
                    </a:ext>
                  </a:extLst>
                </a:gridCol>
              </a:tblGrid>
              <a:tr h="224272">
                <a:tc gridSpan="3">
                  <a:txBody>
                    <a:bodyPr/>
                    <a:lstStyle/>
                    <a:p>
                      <a:pPr algn="ctr"/>
                      <a:r>
                        <a:rPr kumimoji="1" lang="ja-JP" altLang="en-US" sz="1200">
                          <a:latin typeface="UD デジタル 教科書体 NP-R" panose="02020400000000000000" pitchFamily="18" charset="-128"/>
                          <a:ea typeface="UD デジタル 教科書体 NP-R" panose="02020400000000000000" pitchFamily="18" charset="-128"/>
                        </a:rPr>
                        <a:t>アジェンダ</a:t>
                      </a:r>
                    </a:p>
                  </a:txBody>
                  <a:tcPr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4103796662"/>
                  </a:ext>
                </a:extLst>
              </a:tr>
              <a:tr h="224272">
                <a:tc>
                  <a:txBody>
                    <a:bodyPr/>
                    <a:lstStyle/>
                    <a:p>
                      <a:pPr algn="ct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rPr>
                        <a:t>章</a:t>
                      </a:r>
                    </a:p>
                  </a:txBody>
                  <a:tcPr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rPr>
                        <a:t>大分類</a:t>
                      </a:r>
                    </a:p>
                  </a:txBody>
                  <a:tcPr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rPr>
                        <a:t>中分類</a:t>
                      </a:r>
                    </a:p>
                  </a:txBody>
                  <a:tcPr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588595603"/>
                  </a:ext>
                </a:extLst>
              </a:tr>
              <a:tr h="216000">
                <a:tc rowSpan="5">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5">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人事給与関連事務の現状と目指す姿</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P-R" panose="02020400000000000000" pitchFamily="18" charset="-128"/>
                          <a:ea typeface="UD デジタル 教科書体 NP-R" panose="02020400000000000000" pitchFamily="18" charset="-128"/>
                          <a:sym typeface="+mn-lt"/>
                        </a:rPr>
                        <a:t>人事給与関連事務業務の現状課題</a:t>
                      </a:r>
                      <a:endParaRPr lang="en-US" altLang="ja-JP" sz="1200" dirty="0">
                        <a:latin typeface="UD デジタル 教科書体 NP-R" panose="02020400000000000000" pitchFamily="18" charset="-128"/>
                        <a:ea typeface="UD デジタル 教科書体 NP-R" panose="02020400000000000000" pitchFamily="18" charset="-128"/>
                        <a:sym typeface="+mn-lt"/>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67390612"/>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P-R" panose="02020400000000000000" pitchFamily="18" charset="-128"/>
                          <a:ea typeface="UD デジタル 教科書体 NP-R" panose="02020400000000000000" pitchFamily="18" charset="-128"/>
                          <a:sym typeface="+mn-lt"/>
                        </a:rPr>
                        <a:t>人事給与関連事務業務のあるべき姿</a:t>
                      </a:r>
                      <a:endParaRPr lang="en-US" altLang="ja-JP" sz="1200" dirty="0">
                        <a:latin typeface="UD デジタル 教科書体 NP-R" panose="02020400000000000000" pitchFamily="18" charset="-128"/>
                        <a:ea typeface="UD デジタル 教科書体 NP-R" panose="02020400000000000000" pitchFamily="18" charset="-128"/>
                        <a:sym typeface="+mn-lt"/>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46277304"/>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あるべき姿実現に向けた要検討事項</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511093152"/>
                  </a:ext>
                </a:extLst>
              </a:tr>
              <a:tr h="216000">
                <a:tc vMerge="1">
                  <a:txBody>
                    <a:bodyPr/>
                    <a:lstStyle/>
                    <a:p>
                      <a:pPr algn="ctr"/>
                      <a:endParaRPr kumimoji="1" lang="ja-JP" altLang="en-US" sz="120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algn="ctr"/>
                      <a:endParaRPr kumimoji="1" lang="ja-JP" altLang="en-US" sz="120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1200" dirty="0">
                          <a:latin typeface="UD デジタル 教科書体 NP-R" panose="02020400000000000000" pitchFamily="18" charset="-128"/>
                          <a:ea typeface="UD デジタル 教科書体 NP-R" panose="02020400000000000000" pitchFamily="18" charset="-128"/>
                          <a:sym typeface="+mn-lt"/>
                        </a:rPr>
                        <a:t>As-Is/To-Be</a:t>
                      </a:r>
                      <a:endParaRPr kumimoji="1" lang="ja-JP" altLang="en-US" sz="12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323325289"/>
                  </a:ext>
                </a:extLst>
              </a:tr>
              <a:tr h="216000">
                <a:tc vMerge="1">
                  <a:txBody>
                    <a:bodyPr/>
                    <a:lstStyle/>
                    <a:p>
                      <a:pPr algn="ctr"/>
                      <a:endParaRPr kumimoji="1" lang="ja-JP" altLang="en-US" sz="120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algn="ctr"/>
                      <a:endParaRPr kumimoji="1" lang="ja-JP" altLang="en-US" sz="120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システム構成の将来像</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66745554"/>
                  </a:ext>
                </a:extLst>
              </a:tr>
              <a:tr h="216000">
                <a:tc rowSpan="5">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２章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5">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主要課題と対応の方向性</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P-R" panose="02020400000000000000" pitchFamily="18" charset="-128"/>
                          <a:ea typeface="UD デジタル 教科書体 NP-R" panose="02020400000000000000" pitchFamily="18" charset="-128"/>
                          <a:sym typeface="+mn-lt"/>
                        </a:rPr>
                        <a:t>主要課題一覧</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80835660"/>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庶務事務（各種申請書、就労証明書、勤怠管理、旅費管理）</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389304203"/>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人事（人事業務）</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934161150"/>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給与（年末調整</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源泉徴収、給与）</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444351648"/>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会計年度任用職員　</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544272982"/>
                  </a:ext>
                </a:extLst>
              </a:tr>
              <a:tr h="216000">
                <a:tc rowSpan="4">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4">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次年度以降に向けた先行着手</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遅参申請効率化</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639634490"/>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忌引申請の効率化</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901671897"/>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就労証明発行業務の効率化</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791247709"/>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タレマネシステムの実証実験</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835713263"/>
                  </a:ext>
                </a:extLst>
              </a:tr>
              <a:tr h="216000">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申し送り事項</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残検討事項</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256386554"/>
                  </a:ext>
                </a:extLst>
              </a:tr>
              <a:tr h="216000">
                <a:tc rowSpan="2">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5</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システム化方針</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P-R" panose="02020400000000000000" pitchFamily="18" charset="-128"/>
                          <a:ea typeface="UD デジタル 教科書体 NP-R" panose="02020400000000000000" pitchFamily="18" charset="-128"/>
                          <a:sym typeface="+mn-lt"/>
                        </a:rPr>
                        <a:t>総務事務システムの構成</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099158494"/>
                  </a:ext>
                </a:extLst>
              </a:tr>
              <a:tr h="216000">
                <a:tc vMerge="1">
                  <a:txBody>
                    <a:bodyPr/>
                    <a:lstStyle/>
                    <a:p>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システム化方針の検討状況</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65927912"/>
                  </a:ext>
                </a:extLst>
              </a:tr>
              <a:tr h="216000">
                <a:tc rowSpan="2">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6</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ロードマップ</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次年度以降の主要マイルストン</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590779296"/>
                  </a:ext>
                </a:extLst>
              </a:tr>
              <a:tr h="216000">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vMerge="1">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en-US" altLang="ja-JP" sz="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ロードマップ</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177088095"/>
                  </a:ext>
                </a:extLst>
              </a:tr>
              <a:tr h="216000">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7</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章</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検討体制</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次年度からの</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WG</a:t>
                      </a: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体制</a:t>
                      </a:r>
                    </a:p>
                  </a:txBody>
                  <a:tcPr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63202751"/>
                  </a:ext>
                </a:extLst>
              </a:tr>
            </a:tbl>
          </a:graphicData>
        </a:graphic>
      </p:graphicFrame>
    </p:spTree>
    <p:extLst>
      <p:ext uri="{BB962C8B-B14F-4D97-AF65-F5344CB8AC3E}">
        <p14:creationId xmlns:p14="http://schemas.microsoft.com/office/powerpoint/2010/main" val="109023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旅費管理に関する対応の方向性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アナログ作業や経路承認プロセスにより申請から承認・支払いまでのリードタイムが長く、作業負担が大きいことが課題であり、自動化と承認プロセスの簡略化による課題解決を目指す</a:t>
            </a: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832919" y="1890645"/>
            <a:ext cx="1338505" cy="98799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No.14</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経済合理性確認の負担軽減</a:t>
            </a:r>
          </a:p>
        </p:txBody>
      </p:sp>
      <p:sp>
        <p:nvSpPr>
          <p:cNvPr id="25" name="正方形/長方形 24">
            <a:extLst>
              <a:ext uri="{FF2B5EF4-FFF2-40B4-BE49-F238E27FC236}">
                <a16:creationId xmlns:a16="http://schemas.microsoft.com/office/drawing/2014/main" id="{03AB38A7-5BB5-A8AA-0E57-8A6243D16301}"/>
              </a:ext>
            </a:extLst>
          </p:cNvPr>
          <p:cNvSpPr/>
          <p:nvPr/>
        </p:nvSpPr>
        <p:spPr bwMode="gray">
          <a:xfrm>
            <a:off x="2224541" y="1890646"/>
            <a:ext cx="3433888" cy="987993"/>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rPr>
              <a:t>経路・旅費の経済合理性の確認に工数がかかっている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854219" y="1890646"/>
            <a:ext cx="3433888" cy="987993"/>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経済合理性のルールを</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経路承認のみとすることで、承認作業を効率化する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A8BEC7A6-9375-8EE8-92E3-501805202D08}"/>
              </a:ext>
            </a:extLst>
          </p:cNvPr>
          <p:cNvSpPr/>
          <p:nvPr/>
        </p:nvSpPr>
        <p:spPr bwMode="gray">
          <a:xfrm>
            <a:off x="832919" y="2964281"/>
            <a:ext cx="1338505" cy="1260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No.15</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支払情報の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システム間</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連携作業の効率化</a:t>
            </a:r>
          </a:p>
        </p:txBody>
      </p:sp>
      <p:sp>
        <p:nvSpPr>
          <p:cNvPr id="43" name="正方形/長方形 42">
            <a:extLst>
              <a:ext uri="{FF2B5EF4-FFF2-40B4-BE49-F238E27FC236}">
                <a16:creationId xmlns:a16="http://schemas.microsoft.com/office/drawing/2014/main" id="{35380E64-34AF-6F33-A296-3F7BCEE153B9}"/>
              </a:ext>
            </a:extLst>
          </p:cNvPr>
          <p:cNvSpPr/>
          <p:nvPr/>
        </p:nvSpPr>
        <p:spPr bwMode="gray">
          <a:xfrm>
            <a:off x="2224541" y="2982314"/>
            <a:ext cx="3433888" cy="1260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0" marR="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総務事務システムから財務会計システムへの支払情報の連携時に、現状は</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マクロを用いて</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CSV</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ファイルを</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txt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ファイルへアナログ作業で変換しており、業務負担がかかっていることに加え、旅費精算機能の利用拡大の妨げになっている可能性がある</a:t>
            </a:r>
          </a:p>
        </p:txBody>
      </p:sp>
      <p:sp>
        <p:nvSpPr>
          <p:cNvPr id="44" name="正方形/長方形 43">
            <a:extLst>
              <a:ext uri="{FF2B5EF4-FFF2-40B4-BE49-F238E27FC236}">
                <a16:creationId xmlns:a16="http://schemas.microsoft.com/office/drawing/2014/main" id="{5BEA6E59-36E6-E358-F550-60DA6966AA9C}"/>
              </a:ext>
            </a:extLst>
          </p:cNvPr>
          <p:cNvSpPr/>
          <p:nvPr/>
        </p:nvSpPr>
        <p:spPr bwMode="gray">
          <a:xfrm>
            <a:off x="5854219" y="2981273"/>
            <a:ext cx="3433888" cy="1260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支払情報をシステム間で自動連携できるよう総務事務システムの仕様を変更</a:t>
            </a:r>
            <a:endParaRPr kumimoji="1" lang="en-US" altLang="ja-JP" sz="1200" dirty="0">
              <a:latin typeface="UD デジタル 教科書体 NP-R" panose="02020400000000000000" pitchFamily="18" charset="-128"/>
              <a:ea typeface="UD デジタル 教科書体 NP-R" panose="02020400000000000000" pitchFamily="18" charset="-128"/>
            </a:endParaRPr>
          </a:p>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上記の実施に向けて、総務事務システムを改修する場合のコストや改修ボリュームを試算したうえで、機能の切出し要否を検討</a:t>
            </a:r>
            <a:endParaRPr kumimoji="1" lang="en-US" altLang="ja-JP" sz="1200" dirty="0">
              <a:latin typeface="UD デジタル 教科書体 NP-R" panose="02020400000000000000" pitchFamily="18" charset="-128"/>
              <a:ea typeface="UD デジタル 教科書体 NP-R" panose="02020400000000000000" pitchFamily="18" charset="-128"/>
            </a:endParaRPr>
          </a:p>
        </p:txBody>
      </p:sp>
      <p:cxnSp>
        <p:nvCxnSpPr>
          <p:cNvPr id="47" name="直線コネクタ 46">
            <a:extLst>
              <a:ext uri="{FF2B5EF4-FFF2-40B4-BE49-F238E27FC236}">
                <a16:creationId xmlns:a16="http://schemas.microsoft.com/office/drawing/2014/main" id="{BED5FBB7-9AF2-92FC-5D1B-27542C644DA9}"/>
              </a:ext>
            </a:extLst>
          </p:cNvPr>
          <p:cNvCxnSpPr>
            <a:cxnSpLocks/>
            <a:stCxn id="25" idx="3"/>
            <a:endCxn id="31" idx="1"/>
          </p:cNvCxnSpPr>
          <p:nvPr/>
        </p:nvCxnSpPr>
        <p:spPr bwMode="gray">
          <a:xfrm>
            <a:off x="5658429" y="2384643"/>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DE9641E0-E513-EC85-C3BA-82EE63006E3C}"/>
              </a:ext>
            </a:extLst>
          </p:cNvPr>
          <p:cNvSpPr/>
          <p:nvPr/>
        </p:nvSpPr>
        <p:spPr bwMode="gray">
          <a:xfrm>
            <a:off x="832919" y="4309923"/>
            <a:ext cx="1338505" cy="98799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No.16</a:t>
            </a:r>
            <a:b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出張時の勤怠入力の負担軽減</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3" name="正方形/長方形 92">
            <a:extLst>
              <a:ext uri="{FF2B5EF4-FFF2-40B4-BE49-F238E27FC236}">
                <a16:creationId xmlns:a16="http://schemas.microsoft.com/office/drawing/2014/main" id="{942F8852-E6EC-0FDD-2A55-7D13B79CC7BC}"/>
              </a:ext>
            </a:extLst>
          </p:cNvPr>
          <p:cNvSpPr/>
          <p:nvPr/>
        </p:nvSpPr>
        <p:spPr bwMode="gray">
          <a:xfrm>
            <a:off x="2224541" y="4309923"/>
            <a:ext cx="3433888" cy="98799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財務会計システムでの出張申請に加え、総務事務システムで勤怠を入力する必要があり、上席による代理入力で対応している</a:t>
            </a:r>
          </a:p>
        </p:txBody>
      </p:sp>
      <p:sp>
        <p:nvSpPr>
          <p:cNvPr id="94" name="正方形/長方形 93">
            <a:extLst>
              <a:ext uri="{FF2B5EF4-FFF2-40B4-BE49-F238E27FC236}">
                <a16:creationId xmlns:a16="http://schemas.microsoft.com/office/drawing/2014/main" id="{BF5BA74F-FCFE-C4E5-B9C2-8868444361FB}"/>
              </a:ext>
            </a:extLst>
          </p:cNvPr>
          <p:cNvSpPr/>
          <p:nvPr/>
        </p:nvSpPr>
        <p:spPr bwMode="gray">
          <a:xfrm>
            <a:off x="5854219" y="4309923"/>
            <a:ext cx="3433888" cy="98799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勤怠管理を</a:t>
            </a:r>
            <a:r>
              <a:rPr kumimoji="1" lang="en-US" altLang="ja-JP" sz="1200" dirty="0">
                <a:latin typeface="UD デジタル 教科書体 NP-R" panose="02020400000000000000" pitchFamily="18" charset="-128"/>
                <a:ea typeface="UD デジタル 教科書体 NP-R" panose="02020400000000000000" pitchFamily="18" charset="-128"/>
              </a:rPr>
              <a:t>SaaS</a:t>
            </a:r>
            <a:r>
              <a:rPr kumimoji="1" lang="ja-JP" altLang="en-US" sz="1200">
                <a:latin typeface="UD デジタル 教科書体 NP-R" panose="02020400000000000000" pitchFamily="18" charset="-128"/>
                <a:ea typeface="UD デジタル 教科書体 NP-R" panose="02020400000000000000" pitchFamily="18" charset="-128"/>
              </a:rPr>
              <a:t>化することで出張先でも打刻できるようにし、上席による代理入力を廃止</a:t>
            </a:r>
            <a:endParaRPr kumimoji="1" lang="en-US" altLang="ja-JP" sz="1200" dirty="0">
              <a:latin typeface="UD デジタル 教科書体 NP-R" panose="02020400000000000000" pitchFamily="18" charset="-128"/>
              <a:ea typeface="UD デジタル 教科書体 NP-R" panose="02020400000000000000" pitchFamily="18" charset="-128"/>
            </a:endParaRPr>
          </a:p>
        </p:txBody>
      </p:sp>
      <p:cxnSp>
        <p:nvCxnSpPr>
          <p:cNvPr id="23" name="直線コネクタ 22">
            <a:extLst>
              <a:ext uri="{FF2B5EF4-FFF2-40B4-BE49-F238E27FC236}">
                <a16:creationId xmlns:a16="http://schemas.microsoft.com/office/drawing/2014/main" id="{72847D7D-B2D3-DB77-C00F-3A5548CD919A}"/>
              </a:ext>
            </a:extLst>
          </p:cNvPr>
          <p:cNvCxnSpPr>
            <a:cxnSpLocks/>
            <a:stCxn id="43" idx="3"/>
            <a:endCxn id="44" idx="1"/>
          </p:cNvCxnSpPr>
          <p:nvPr/>
        </p:nvCxnSpPr>
        <p:spPr bwMode="gray">
          <a:xfrm flipV="1">
            <a:off x="5658429" y="3611273"/>
            <a:ext cx="195790" cy="104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CDBD32A-5659-1A9D-6B5B-B5F081AD5708}"/>
              </a:ext>
            </a:extLst>
          </p:cNvPr>
          <p:cNvCxnSpPr>
            <a:cxnSpLocks/>
            <a:stCxn id="93" idx="3"/>
            <a:endCxn id="94" idx="1"/>
          </p:cNvCxnSpPr>
          <p:nvPr/>
        </p:nvCxnSpPr>
        <p:spPr bwMode="gray">
          <a:xfrm>
            <a:off x="5658429" y="4803920"/>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06AF7292-93EA-9300-1FE6-DDEDA84CBF9C}"/>
              </a:ext>
            </a:extLst>
          </p:cNvPr>
          <p:cNvSpPr/>
          <p:nvPr/>
        </p:nvSpPr>
        <p:spPr bwMode="gray">
          <a:xfrm>
            <a:off x="489300" y="1890644"/>
            <a:ext cx="223394" cy="2333636"/>
          </a:xfrm>
          <a:prstGeom prst="rect">
            <a:avLst/>
          </a:prstGeom>
          <a:solidFill>
            <a:schemeClr val="tx1"/>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管内出張</a:t>
            </a:r>
          </a:p>
        </p:txBody>
      </p:sp>
      <p:sp>
        <p:nvSpPr>
          <p:cNvPr id="3" name="正方形/長方形 2">
            <a:extLst>
              <a:ext uri="{FF2B5EF4-FFF2-40B4-BE49-F238E27FC236}">
                <a16:creationId xmlns:a16="http://schemas.microsoft.com/office/drawing/2014/main" id="{54F3AD41-E59C-6B35-3931-54E7FD3B809F}"/>
              </a:ext>
            </a:extLst>
          </p:cNvPr>
          <p:cNvSpPr/>
          <p:nvPr/>
        </p:nvSpPr>
        <p:spPr bwMode="gray">
          <a:xfrm>
            <a:off x="489300" y="4309923"/>
            <a:ext cx="223394" cy="987994"/>
          </a:xfrm>
          <a:prstGeom prst="rect">
            <a:avLst/>
          </a:prstGeom>
          <a:solidFill>
            <a:schemeClr val="tx1"/>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管外出張</a:t>
            </a:r>
          </a:p>
        </p:txBody>
      </p:sp>
      <p:sp>
        <p:nvSpPr>
          <p:cNvPr id="4" name="正方形/長方形 3">
            <a:extLst>
              <a:ext uri="{FF2B5EF4-FFF2-40B4-BE49-F238E27FC236}">
                <a16:creationId xmlns:a16="http://schemas.microsoft.com/office/drawing/2014/main" id="{8871EB2A-E730-1A2B-97FA-DF93CFE1356D}"/>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5" name="正方形/長方形 4">
            <a:extLst>
              <a:ext uri="{FF2B5EF4-FFF2-40B4-BE49-F238E27FC236}">
                <a16:creationId xmlns:a16="http://schemas.microsoft.com/office/drawing/2014/main" id="{A3B1300A-0290-2A53-76EA-87CFEE0FA61A}"/>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13" name="正方形/長方形 12">
            <a:extLst>
              <a:ext uri="{FF2B5EF4-FFF2-40B4-BE49-F238E27FC236}">
                <a16:creationId xmlns:a16="http://schemas.microsoft.com/office/drawing/2014/main" id="{63A80E07-DF0B-773F-3123-F7CC19A59E66}"/>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5" name="正方形/長方形 14">
            <a:extLst>
              <a:ext uri="{FF2B5EF4-FFF2-40B4-BE49-F238E27FC236}">
                <a16:creationId xmlns:a16="http://schemas.microsoft.com/office/drawing/2014/main" id="{A6BCD009-C61A-6C7D-E23E-D66AE0340574}"/>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6" name="正方形/長方形 15">
            <a:extLst>
              <a:ext uri="{FF2B5EF4-FFF2-40B4-BE49-F238E27FC236}">
                <a16:creationId xmlns:a16="http://schemas.microsoft.com/office/drawing/2014/main" id="{860B7FFF-8AB5-9EB8-21BF-6B1C728ACF90}"/>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7" name="グループ化 16">
            <a:extLst>
              <a:ext uri="{FF2B5EF4-FFF2-40B4-BE49-F238E27FC236}">
                <a16:creationId xmlns:a16="http://schemas.microsoft.com/office/drawing/2014/main" id="{664F7FC5-09C3-065E-CF4B-15359FD27E55}"/>
              </a:ext>
            </a:extLst>
          </p:cNvPr>
          <p:cNvGrpSpPr/>
          <p:nvPr/>
        </p:nvGrpSpPr>
        <p:grpSpPr>
          <a:xfrm>
            <a:off x="9341224" y="1484314"/>
            <a:ext cx="2369576" cy="329977"/>
            <a:chOff x="9341224" y="1484314"/>
            <a:chExt cx="2369576" cy="329977"/>
          </a:xfrm>
        </p:grpSpPr>
        <p:sp>
          <p:nvSpPr>
            <p:cNvPr id="18" name="正方形/長方形 17">
              <a:extLst>
                <a:ext uri="{FF2B5EF4-FFF2-40B4-BE49-F238E27FC236}">
                  <a16:creationId xmlns:a16="http://schemas.microsoft.com/office/drawing/2014/main" id="{3877A180-5BC6-65BD-ACA1-CC8657DB5C40}"/>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9" name="正方形/長方形 18">
              <a:extLst>
                <a:ext uri="{FF2B5EF4-FFF2-40B4-BE49-F238E27FC236}">
                  <a16:creationId xmlns:a16="http://schemas.microsoft.com/office/drawing/2014/main" id="{D90572DB-2C09-8A9D-8200-ADDB235BE58B}"/>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0" name="正方形/長方形 19">
              <a:extLst>
                <a:ext uri="{FF2B5EF4-FFF2-40B4-BE49-F238E27FC236}">
                  <a16:creationId xmlns:a16="http://schemas.microsoft.com/office/drawing/2014/main" id="{ECB17B8F-D38D-E981-8AA1-3240C355ABB6}"/>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2" name="正方形/長方形 21">
              <a:extLst>
                <a:ext uri="{FF2B5EF4-FFF2-40B4-BE49-F238E27FC236}">
                  <a16:creationId xmlns:a16="http://schemas.microsoft.com/office/drawing/2014/main" id="{2500D532-3754-16D3-1607-A367AD2056CE}"/>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4" name="正方形/長方形 23">
              <a:extLst>
                <a:ext uri="{FF2B5EF4-FFF2-40B4-BE49-F238E27FC236}">
                  <a16:creationId xmlns:a16="http://schemas.microsoft.com/office/drawing/2014/main" id="{97A68AB5-EF46-3E6D-314E-9E49165C6FF3}"/>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6" name="正方形/長方形 25">
              <a:extLst>
                <a:ext uri="{FF2B5EF4-FFF2-40B4-BE49-F238E27FC236}">
                  <a16:creationId xmlns:a16="http://schemas.microsoft.com/office/drawing/2014/main" id="{A402FE61-06AA-CFEF-B118-34A0BB273094}"/>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27" name="グループ化 26">
            <a:extLst>
              <a:ext uri="{FF2B5EF4-FFF2-40B4-BE49-F238E27FC236}">
                <a16:creationId xmlns:a16="http://schemas.microsoft.com/office/drawing/2014/main" id="{402E48D6-EE12-101B-97B2-1AAC5D2AA733}"/>
              </a:ext>
            </a:extLst>
          </p:cNvPr>
          <p:cNvGrpSpPr/>
          <p:nvPr/>
        </p:nvGrpSpPr>
        <p:grpSpPr>
          <a:xfrm>
            <a:off x="9341224" y="1890646"/>
            <a:ext cx="2369572" cy="987993"/>
            <a:chOff x="9341224" y="1885100"/>
            <a:chExt cx="2369572" cy="1414400"/>
          </a:xfrm>
        </p:grpSpPr>
        <p:sp>
          <p:nvSpPr>
            <p:cNvPr id="29" name="正方形/長方形 28">
              <a:extLst>
                <a:ext uri="{FF2B5EF4-FFF2-40B4-BE49-F238E27FC236}">
                  <a16:creationId xmlns:a16="http://schemas.microsoft.com/office/drawing/2014/main" id="{482B2F32-468A-1B82-65D1-E378C6BFBFA5}"/>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0" name="正方形/長方形 29">
              <a:extLst>
                <a:ext uri="{FF2B5EF4-FFF2-40B4-BE49-F238E27FC236}">
                  <a16:creationId xmlns:a16="http://schemas.microsoft.com/office/drawing/2014/main" id="{4EF104E7-E870-8FF4-A289-EC619F682C2C}"/>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FC290274-DFFA-52EF-9E3F-027505EA7D6A}"/>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4" name="正方形/長方形 33">
              <a:extLst>
                <a:ext uri="{FF2B5EF4-FFF2-40B4-BE49-F238E27FC236}">
                  <a16:creationId xmlns:a16="http://schemas.microsoft.com/office/drawing/2014/main" id="{451F771F-AC58-88B2-E173-0CBEB2D5E4BB}"/>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5" name="正方形/長方形 34">
              <a:extLst>
                <a:ext uri="{FF2B5EF4-FFF2-40B4-BE49-F238E27FC236}">
                  <a16:creationId xmlns:a16="http://schemas.microsoft.com/office/drawing/2014/main" id="{4A0EF8A1-FEC9-AD4A-E203-EA8E72F9C488}"/>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58" name="グループ化 57">
            <a:extLst>
              <a:ext uri="{FF2B5EF4-FFF2-40B4-BE49-F238E27FC236}">
                <a16:creationId xmlns:a16="http://schemas.microsoft.com/office/drawing/2014/main" id="{FF80194B-F981-B3C5-093E-1FE6FEE019A5}"/>
              </a:ext>
            </a:extLst>
          </p:cNvPr>
          <p:cNvGrpSpPr/>
          <p:nvPr/>
        </p:nvGrpSpPr>
        <p:grpSpPr>
          <a:xfrm>
            <a:off x="9341224" y="2981273"/>
            <a:ext cx="2369572" cy="1260000"/>
            <a:chOff x="9341224" y="3421090"/>
            <a:chExt cx="2369572" cy="1414400"/>
          </a:xfrm>
        </p:grpSpPr>
        <p:sp>
          <p:nvSpPr>
            <p:cNvPr id="59" name="正方形/長方形 58">
              <a:extLst>
                <a:ext uri="{FF2B5EF4-FFF2-40B4-BE49-F238E27FC236}">
                  <a16:creationId xmlns:a16="http://schemas.microsoft.com/office/drawing/2014/main" id="{50E0F734-0253-46EE-5550-39A6B54D703C}"/>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0" name="正方形/長方形 59">
              <a:extLst>
                <a:ext uri="{FF2B5EF4-FFF2-40B4-BE49-F238E27FC236}">
                  <a16:creationId xmlns:a16="http://schemas.microsoft.com/office/drawing/2014/main" id="{AD8CDF0F-FFEB-A779-DE46-479B61A5F27F}"/>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1" name="正方形/長方形 60">
              <a:extLst>
                <a:ext uri="{FF2B5EF4-FFF2-40B4-BE49-F238E27FC236}">
                  <a16:creationId xmlns:a16="http://schemas.microsoft.com/office/drawing/2014/main" id="{5F13FDDE-C5C9-B39B-5887-CF685A075D51}"/>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2" name="正方形/長方形 61">
              <a:extLst>
                <a:ext uri="{FF2B5EF4-FFF2-40B4-BE49-F238E27FC236}">
                  <a16:creationId xmlns:a16="http://schemas.microsoft.com/office/drawing/2014/main" id="{8AF9C039-058A-396F-6662-9D99FE30503E}"/>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正方形/長方形 62">
              <a:extLst>
                <a:ext uri="{FF2B5EF4-FFF2-40B4-BE49-F238E27FC236}">
                  <a16:creationId xmlns:a16="http://schemas.microsoft.com/office/drawing/2014/main" id="{DCC448CF-2436-4F8B-2067-4B0969A39EC5}"/>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70" name="グループ化 69">
            <a:extLst>
              <a:ext uri="{FF2B5EF4-FFF2-40B4-BE49-F238E27FC236}">
                <a16:creationId xmlns:a16="http://schemas.microsoft.com/office/drawing/2014/main" id="{0DB810D2-EF4E-027E-0A71-05E4F43B86E8}"/>
              </a:ext>
            </a:extLst>
          </p:cNvPr>
          <p:cNvGrpSpPr/>
          <p:nvPr/>
        </p:nvGrpSpPr>
        <p:grpSpPr>
          <a:xfrm>
            <a:off x="9341224" y="4309923"/>
            <a:ext cx="2369572" cy="987994"/>
            <a:chOff x="9341224" y="3421090"/>
            <a:chExt cx="2369572" cy="1414400"/>
          </a:xfrm>
        </p:grpSpPr>
        <p:sp>
          <p:nvSpPr>
            <p:cNvPr id="71" name="正方形/長方形 70">
              <a:extLst>
                <a:ext uri="{FF2B5EF4-FFF2-40B4-BE49-F238E27FC236}">
                  <a16:creationId xmlns:a16="http://schemas.microsoft.com/office/drawing/2014/main" id="{103A865D-A7ED-CFAB-119D-3BDD0540E614}"/>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2" name="正方形/長方形 71">
              <a:extLst>
                <a:ext uri="{FF2B5EF4-FFF2-40B4-BE49-F238E27FC236}">
                  <a16:creationId xmlns:a16="http://schemas.microsoft.com/office/drawing/2014/main" id="{673FCD5D-1EF7-D5E4-E387-13BA12E0443E}"/>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26586550-85AA-BF0B-03D3-504BF001A76A}"/>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正方形/長方形 73">
              <a:extLst>
                <a:ext uri="{FF2B5EF4-FFF2-40B4-BE49-F238E27FC236}">
                  <a16:creationId xmlns:a16="http://schemas.microsoft.com/office/drawing/2014/main" id="{8DD95D3B-E713-23B3-EB3A-440F66DDAF88}"/>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5" name="正方形/長方形 74">
              <a:extLst>
                <a:ext uri="{FF2B5EF4-FFF2-40B4-BE49-F238E27FC236}">
                  <a16:creationId xmlns:a16="http://schemas.microsoft.com/office/drawing/2014/main" id="{CEABFA8C-E5F7-C092-9A52-6506DA7678FD}"/>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9" name="スライド番号プレースホルダー 8">
            <a:extLst>
              <a:ext uri="{FF2B5EF4-FFF2-40B4-BE49-F238E27FC236}">
                <a16:creationId xmlns:a16="http://schemas.microsoft.com/office/drawing/2014/main" id="{9B4CF863-7F6B-36FD-2135-DE3D58D0FBD1}"/>
              </a:ext>
            </a:extLst>
          </p:cNvPr>
          <p:cNvSpPr>
            <a:spLocks noGrp="1"/>
          </p:cNvSpPr>
          <p:nvPr>
            <p:ph type="sldNum" sz="quarter" idx="11"/>
          </p:nvPr>
        </p:nvSpPr>
        <p:spPr/>
        <p:txBody>
          <a:bodyPr/>
          <a:lstStyle/>
          <a:p>
            <a:fld id="{56E56C22-CD92-4A50-AAD1-E2171E0619BD}" type="slidenum">
              <a:rPr lang="ja-JP" altLang="en-US" smtClean="0"/>
              <a:pPr/>
              <a:t>20</a:t>
            </a:fld>
            <a:endParaRPr lang="ja-JP" altLang="en-US"/>
          </a:p>
        </p:txBody>
      </p:sp>
    </p:spTree>
    <p:extLst>
      <p:ext uri="{BB962C8B-B14F-4D97-AF65-F5344CB8AC3E}">
        <p14:creationId xmlns:p14="http://schemas.microsoft.com/office/powerpoint/2010/main" val="276534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旅費関連業務の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sp>
        <p:nvSpPr>
          <p:cNvPr id="4" name="正方形/長方形 3">
            <a:extLst>
              <a:ext uri="{FF2B5EF4-FFF2-40B4-BE49-F238E27FC236}">
                <a16:creationId xmlns:a16="http://schemas.microsoft.com/office/drawing/2014/main" id="{473F1FCA-9A9D-363C-58DE-50BBB4F7F703}"/>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7" name="正方形/長方形 6">
            <a:extLst>
              <a:ext uri="{FF2B5EF4-FFF2-40B4-BE49-F238E27FC236}">
                <a16:creationId xmlns:a16="http://schemas.microsoft.com/office/drawing/2014/main" id="{D24C6F70-5982-9679-6110-CC85FD95645C}"/>
              </a:ext>
            </a:extLst>
          </p:cNvPr>
          <p:cNvSpPr/>
          <p:nvPr/>
        </p:nvSpPr>
        <p:spPr bwMode="gray">
          <a:xfrm>
            <a:off x="2150499"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cxnSp>
        <p:nvCxnSpPr>
          <p:cNvPr id="90" name="直線コネクタ 89">
            <a:extLst>
              <a:ext uri="{FF2B5EF4-FFF2-40B4-BE49-F238E27FC236}">
                <a16:creationId xmlns:a16="http://schemas.microsoft.com/office/drawing/2014/main" id="{07FCAB01-92BF-A7B8-D9D9-8E204315FF45}"/>
              </a:ext>
            </a:extLst>
          </p:cNvPr>
          <p:cNvCxnSpPr>
            <a:cxnSpLocks/>
          </p:cNvCxnSpPr>
          <p:nvPr/>
        </p:nvCxnSpPr>
        <p:spPr bwMode="gray">
          <a:xfrm flipV="1">
            <a:off x="1105023" y="3757609"/>
            <a:ext cx="1060577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A62381CC-D7FC-7C7A-FA0B-8A26EB58CCF0}"/>
              </a:ext>
            </a:extLst>
          </p:cNvPr>
          <p:cNvSpPr/>
          <p:nvPr/>
        </p:nvSpPr>
        <p:spPr bwMode="gray">
          <a:xfrm>
            <a:off x="672868" y="1772236"/>
            <a:ext cx="360391" cy="3380200"/>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管内出張</a:t>
            </a:r>
          </a:p>
        </p:txBody>
      </p:sp>
      <p:cxnSp>
        <p:nvCxnSpPr>
          <p:cNvPr id="125" name="直線コネクタ 124">
            <a:extLst>
              <a:ext uri="{FF2B5EF4-FFF2-40B4-BE49-F238E27FC236}">
                <a16:creationId xmlns:a16="http://schemas.microsoft.com/office/drawing/2014/main" id="{8E7FABD2-3A61-2A7B-0A6E-2942D9C7427B}"/>
              </a:ext>
            </a:extLst>
          </p:cNvPr>
          <p:cNvCxnSpPr>
            <a:cxnSpLocks/>
          </p:cNvCxnSpPr>
          <p:nvPr/>
        </p:nvCxnSpPr>
        <p:spPr bwMode="gray">
          <a:xfrm flipV="1">
            <a:off x="672868" y="5192898"/>
            <a:ext cx="1103793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フローチャート: 磁気ディスク 14">
            <a:extLst>
              <a:ext uri="{FF2B5EF4-FFF2-40B4-BE49-F238E27FC236}">
                <a16:creationId xmlns:a16="http://schemas.microsoft.com/office/drawing/2014/main" id="{DC44C197-11AA-C643-4A9D-3CD7F7C9D9ED}"/>
              </a:ext>
            </a:extLst>
          </p:cNvPr>
          <p:cNvSpPr/>
          <p:nvPr/>
        </p:nvSpPr>
        <p:spPr bwMode="gray">
          <a:xfrm>
            <a:off x="5117032" y="2065913"/>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16" name="吹き出し: 角を丸めた四角形 15">
            <a:extLst>
              <a:ext uri="{FF2B5EF4-FFF2-40B4-BE49-F238E27FC236}">
                <a16:creationId xmlns:a16="http://schemas.microsoft.com/office/drawing/2014/main" id="{4B0A028C-43FE-2533-0219-EE8FE0DEC125}"/>
              </a:ext>
            </a:extLst>
          </p:cNvPr>
          <p:cNvSpPr/>
          <p:nvPr/>
        </p:nvSpPr>
        <p:spPr bwMode="gray">
          <a:xfrm>
            <a:off x="3242889" y="2314002"/>
            <a:ext cx="2080948" cy="313843"/>
          </a:xfrm>
          <a:prstGeom prst="wedgeRoundRectCallout">
            <a:avLst>
              <a:gd name="adj1" fmla="val -22810"/>
              <a:gd name="adj2" fmla="val 75421"/>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経済合理性の確認に工数がかかる（特に複数個所出張の場合）</a:t>
            </a:r>
          </a:p>
        </p:txBody>
      </p:sp>
      <p:pic>
        <p:nvPicPr>
          <p:cNvPr id="25" name="グラフィックス 24" descr="プログラマー男性 単色塗りつぶし">
            <a:extLst>
              <a:ext uri="{FF2B5EF4-FFF2-40B4-BE49-F238E27FC236}">
                <a16:creationId xmlns:a16="http://schemas.microsoft.com/office/drawing/2014/main" id="{D54EAD3A-5FCA-D028-65DC-EEE87612FE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7224" y="4288511"/>
            <a:ext cx="487753" cy="435524"/>
          </a:xfrm>
          <a:prstGeom prst="rect">
            <a:avLst/>
          </a:prstGeom>
        </p:spPr>
      </p:pic>
      <p:sp>
        <p:nvSpPr>
          <p:cNvPr id="26" name="フローチャート: 磁気ディスク 25">
            <a:extLst>
              <a:ext uri="{FF2B5EF4-FFF2-40B4-BE49-F238E27FC236}">
                <a16:creationId xmlns:a16="http://schemas.microsoft.com/office/drawing/2014/main" id="{7733B2BF-40DC-2E25-4D98-46C8957C23B9}"/>
              </a:ext>
            </a:extLst>
          </p:cNvPr>
          <p:cNvSpPr/>
          <p:nvPr/>
        </p:nvSpPr>
        <p:spPr bwMode="gray">
          <a:xfrm>
            <a:off x="5117032" y="2991016"/>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cxnSp>
        <p:nvCxnSpPr>
          <p:cNvPr id="28" name="直線矢印コネクタ 27">
            <a:extLst>
              <a:ext uri="{FF2B5EF4-FFF2-40B4-BE49-F238E27FC236}">
                <a16:creationId xmlns:a16="http://schemas.microsoft.com/office/drawing/2014/main" id="{CF6A9C60-3C04-05EB-70E4-33DF90C40988}"/>
              </a:ext>
            </a:extLst>
          </p:cNvPr>
          <p:cNvCxnSpPr>
            <a:cxnSpLocks/>
          </p:cNvCxnSpPr>
          <p:nvPr/>
        </p:nvCxnSpPr>
        <p:spPr bwMode="gray">
          <a:xfrm flipV="1">
            <a:off x="2877085" y="4374830"/>
            <a:ext cx="1791048" cy="4202"/>
          </a:xfrm>
          <a:prstGeom prst="straightConnector1">
            <a:avLst/>
          </a:prstGeom>
          <a:ln w="12700">
            <a:solidFill>
              <a:schemeClr val="tx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64483DF-A6DE-B819-DFEF-33AAE9C33ABC}"/>
              </a:ext>
            </a:extLst>
          </p:cNvPr>
          <p:cNvSpPr txBox="1"/>
          <p:nvPr/>
        </p:nvSpPr>
        <p:spPr bwMode="gray">
          <a:xfrm>
            <a:off x="1877816" y="4901523"/>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ファイル形式変換</a:t>
            </a:r>
          </a:p>
        </p:txBody>
      </p:sp>
      <p:sp>
        <p:nvSpPr>
          <p:cNvPr id="30" name="テキスト ボックス 29">
            <a:extLst>
              <a:ext uri="{FF2B5EF4-FFF2-40B4-BE49-F238E27FC236}">
                <a16:creationId xmlns:a16="http://schemas.microsoft.com/office/drawing/2014/main" id="{74063282-D6E9-E0CA-773B-9D850B372384}"/>
              </a:ext>
            </a:extLst>
          </p:cNvPr>
          <p:cNvSpPr txBox="1"/>
          <p:nvPr/>
        </p:nvSpPr>
        <p:spPr bwMode="gray">
          <a:xfrm>
            <a:off x="2180181" y="4727721"/>
            <a:ext cx="538609"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経理担当</a:t>
            </a:r>
            <a:endParaRPr kumimoji="1" lang="en-US" altLang="ja-JP" sz="1050" dirty="0">
              <a:latin typeface="UD デジタル 教科書体 NP-R" panose="02020400000000000000" pitchFamily="18" charset="-128"/>
              <a:ea typeface="UD デジタル 教科書体 NP-R" panose="02020400000000000000" pitchFamily="18" charset="-128"/>
              <a:cs typeface="+mn-cs"/>
            </a:endParaRPr>
          </a:p>
        </p:txBody>
      </p:sp>
      <p:sp>
        <p:nvSpPr>
          <p:cNvPr id="31" name="楕円 30">
            <a:extLst>
              <a:ext uri="{FF2B5EF4-FFF2-40B4-BE49-F238E27FC236}">
                <a16:creationId xmlns:a16="http://schemas.microsoft.com/office/drawing/2014/main" id="{FC2AA68F-F4F4-BE09-81A9-65D3A904E236}"/>
              </a:ext>
            </a:extLst>
          </p:cNvPr>
          <p:cNvSpPr/>
          <p:nvPr/>
        </p:nvSpPr>
        <p:spPr bwMode="gray">
          <a:xfrm>
            <a:off x="3158655" y="2199453"/>
            <a:ext cx="180000" cy="180000"/>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34" name="グラフィックス 33">
            <a:extLst>
              <a:ext uri="{FF2B5EF4-FFF2-40B4-BE49-F238E27FC236}">
                <a16:creationId xmlns:a16="http://schemas.microsoft.com/office/drawing/2014/main" id="{CB148F49-5505-DA80-B94B-A3D07D2FED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023442" y="4236371"/>
            <a:ext cx="274869" cy="245435"/>
          </a:xfrm>
          <a:prstGeom prst="rect">
            <a:avLst/>
          </a:prstGeom>
        </p:spPr>
      </p:pic>
      <p:cxnSp>
        <p:nvCxnSpPr>
          <p:cNvPr id="35" name="直線矢印コネクタ 34">
            <a:extLst>
              <a:ext uri="{FF2B5EF4-FFF2-40B4-BE49-F238E27FC236}">
                <a16:creationId xmlns:a16="http://schemas.microsoft.com/office/drawing/2014/main" id="{5424EDBD-630E-45E1-2652-F8FFF566B307}"/>
              </a:ext>
            </a:extLst>
          </p:cNvPr>
          <p:cNvCxnSpPr>
            <a:cxnSpLocks/>
          </p:cNvCxnSpPr>
          <p:nvPr/>
        </p:nvCxnSpPr>
        <p:spPr bwMode="gray">
          <a:xfrm flipV="1">
            <a:off x="2877085" y="4736951"/>
            <a:ext cx="1791048" cy="4202"/>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フローチャート: 磁気ディスク 37">
            <a:extLst>
              <a:ext uri="{FF2B5EF4-FFF2-40B4-BE49-F238E27FC236}">
                <a16:creationId xmlns:a16="http://schemas.microsoft.com/office/drawing/2014/main" id="{1D7B4770-8E18-C988-31ED-8EFB28E39656}"/>
              </a:ext>
            </a:extLst>
          </p:cNvPr>
          <p:cNvSpPr/>
          <p:nvPr/>
        </p:nvSpPr>
        <p:spPr bwMode="gray">
          <a:xfrm>
            <a:off x="5117032" y="422545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39" name="フローチャート: 磁気ディスク 38">
            <a:extLst>
              <a:ext uri="{FF2B5EF4-FFF2-40B4-BE49-F238E27FC236}">
                <a16:creationId xmlns:a16="http://schemas.microsoft.com/office/drawing/2014/main" id="{B80DE098-1C9B-8BCB-7A44-6CC1050127AC}"/>
              </a:ext>
            </a:extLst>
          </p:cNvPr>
          <p:cNvSpPr/>
          <p:nvPr/>
        </p:nvSpPr>
        <p:spPr bwMode="gray">
          <a:xfrm>
            <a:off x="5117032" y="458478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財務会計</a:t>
            </a: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3" name="図 2">
            <a:extLst>
              <a:ext uri="{FF2B5EF4-FFF2-40B4-BE49-F238E27FC236}">
                <a16:creationId xmlns:a16="http://schemas.microsoft.com/office/drawing/2014/main" id="{2C2D4B0E-D644-6890-D6D8-08BED6BAC32D}"/>
              </a:ext>
            </a:extLst>
          </p:cNvPr>
          <p:cNvPicPr>
            <a:picLocks noChangeAspect="1"/>
          </p:cNvPicPr>
          <p:nvPr/>
        </p:nvPicPr>
        <p:blipFill>
          <a:blip r:embed="rId10"/>
          <a:stretch>
            <a:fillRect/>
          </a:stretch>
        </p:blipFill>
        <p:spPr>
          <a:xfrm>
            <a:off x="2225410" y="5743474"/>
            <a:ext cx="451381" cy="403046"/>
          </a:xfrm>
          <a:prstGeom prst="rect">
            <a:avLst/>
          </a:prstGeom>
        </p:spPr>
      </p:pic>
      <p:sp>
        <p:nvSpPr>
          <p:cNvPr id="32" name="フローチャート: 磁気ディスク 31">
            <a:extLst>
              <a:ext uri="{FF2B5EF4-FFF2-40B4-BE49-F238E27FC236}">
                <a16:creationId xmlns:a16="http://schemas.microsoft.com/office/drawing/2014/main" id="{B735D8B3-A07F-9DA8-29D0-8FA9DBDB5593}"/>
              </a:ext>
            </a:extLst>
          </p:cNvPr>
          <p:cNvSpPr/>
          <p:nvPr/>
        </p:nvSpPr>
        <p:spPr bwMode="gray">
          <a:xfrm>
            <a:off x="5117032" y="592779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p>
        </p:txBody>
      </p:sp>
      <p:sp>
        <p:nvSpPr>
          <p:cNvPr id="42" name="吹き出し: 角を丸めた四角形 41">
            <a:extLst>
              <a:ext uri="{FF2B5EF4-FFF2-40B4-BE49-F238E27FC236}">
                <a16:creationId xmlns:a16="http://schemas.microsoft.com/office/drawing/2014/main" id="{F9BC8704-3A41-8EEF-C737-86B27E72DB7D}"/>
              </a:ext>
            </a:extLst>
          </p:cNvPr>
          <p:cNvSpPr/>
          <p:nvPr/>
        </p:nvSpPr>
        <p:spPr bwMode="gray">
          <a:xfrm>
            <a:off x="2963095" y="5629442"/>
            <a:ext cx="1544659" cy="341438"/>
          </a:xfrm>
          <a:prstGeom prst="wedgeRoundRectCallout">
            <a:avLst>
              <a:gd name="adj1" fmla="val -56441"/>
              <a:gd name="adj2" fmla="val 32122"/>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出張申請とは別に上位者による勤怠入力が必要</a:t>
            </a:r>
          </a:p>
        </p:txBody>
      </p:sp>
      <p:sp>
        <p:nvSpPr>
          <p:cNvPr id="43" name="テキスト ボックス 42">
            <a:extLst>
              <a:ext uri="{FF2B5EF4-FFF2-40B4-BE49-F238E27FC236}">
                <a16:creationId xmlns:a16="http://schemas.microsoft.com/office/drawing/2014/main" id="{D2A878C0-672D-BBDB-02F7-9962DB54658B}"/>
              </a:ext>
            </a:extLst>
          </p:cNvPr>
          <p:cNvSpPr txBox="1"/>
          <p:nvPr/>
        </p:nvSpPr>
        <p:spPr bwMode="gray">
          <a:xfrm>
            <a:off x="2314834" y="6152857"/>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上席</a:t>
            </a:r>
          </a:p>
        </p:txBody>
      </p:sp>
      <p:sp>
        <p:nvSpPr>
          <p:cNvPr id="44" name="テキスト ボックス 43">
            <a:extLst>
              <a:ext uri="{FF2B5EF4-FFF2-40B4-BE49-F238E27FC236}">
                <a16:creationId xmlns:a16="http://schemas.microsoft.com/office/drawing/2014/main" id="{35A0FAE2-0660-7C73-7A62-4C8BD7195201}"/>
              </a:ext>
            </a:extLst>
          </p:cNvPr>
          <p:cNvSpPr txBox="1"/>
          <p:nvPr/>
        </p:nvSpPr>
        <p:spPr bwMode="gray">
          <a:xfrm>
            <a:off x="1877817" y="6314440"/>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勤怠入力</a:t>
            </a:r>
          </a:p>
        </p:txBody>
      </p:sp>
      <p:cxnSp>
        <p:nvCxnSpPr>
          <p:cNvPr id="45" name="直線矢印コネクタ 44">
            <a:extLst>
              <a:ext uri="{FF2B5EF4-FFF2-40B4-BE49-F238E27FC236}">
                <a16:creationId xmlns:a16="http://schemas.microsoft.com/office/drawing/2014/main" id="{2E84154B-229A-49D4-0983-FE25BF390CF0}"/>
              </a:ext>
            </a:extLst>
          </p:cNvPr>
          <p:cNvCxnSpPr>
            <a:cxnSpLocks/>
          </p:cNvCxnSpPr>
          <p:nvPr/>
        </p:nvCxnSpPr>
        <p:spPr bwMode="gray">
          <a:xfrm>
            <a:off x="2877085" y="6114689"/>
            <a:ext cx="179104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FEE48228-1F23-77D8-EDB1-AAF14813D2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023442" y="5599648"/>
            <a:ext cx="274869" cy="245435"/>
          </a:xfrm>
          <a:prstGeom prst="rect">
            <a:avLst/>
          </a:prstGeom>
        </p:spPr>
      </p:pic>
      <p:sp>
        <p:nvSpPr>
          <p:cNvPr id="47" name="楕円 46">
            <a:extLst>
              <a:ext uri="{FF2B5EF4-FFF2-40B4-BE49-F238E27FC236}">
                <a16:creationId xmlns:a16="http://schemas.microsoft.com/office/drawing/2014/main" id="{7311F034-8192-7FF0-F347-8C965B88F410}"/>
              </a:ext>
            </a:extLst>
          </p:cNvPr>
          <p:cNvSpPr/>
          <p:nvPr/>
        </p:nvSpPr>
        <p:spPr bwMode="gray">
          <a:xfrm>
            <a:off x="2873095" y="5526471"/>
            <a:ext cx="180000" cy="180000"/>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59" name="直線矢印コネクタ 201">
            <a:extLst>
              <a:ext uri="{FF2B5EF4-FFF2-40B4-BE49-F238E27FC236}">
                <a16:creationId xmlns:a16="http://schemas.microsoft.com/office/drawing/2014/main" id="{F3C699A7-40C1-CEC9-D069-FEE7C83F877E}"/>
              </a:ext>
            </a:extLst>
          </p:cNvPr>
          <p:cNvCxnSpPr>
            <a:cxnSpLocks/>
          </p:cNvCxnSpPr>
          <p:nvPr/>
        </p:nvCxnSpPr>
        <p:spPr bwMode="gray">
          <a:xfrm rot="10800000" flipV="1">
            <a:off x="9954898" y="4405724"/>
            <a:ext cx="12700" cy="359330"/>
          </a:xfrm>
          <a:prstGeom prst="bentConnector3">
            <a:avLst>
              <a:gd name="adj1" fmla="val 1800000"/>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6425B1F1-9EA8-82E2-F594-3A12384C7029}"/>
              </a:ext>
            </a:extLst>
          </p:cNvPr>
          <p:cNvSpPr/>
          <p:nvPr/>
        </p:nvSpPr>
        <p:spPr bwMode="gray">
          <a:xfrm>
            <a:off x="1658987" y="1252223"/>
            <a:ext cx="4739691" cy="195992"/>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61" name="正方形/長方形 60">
            <a:extLst>
              <a:ext uri="{FF2B5EF4-FFF2-40B4-BE49-F238E27FC236}">
                <a16:creationId xmlns:a16="http://schemas.microsoft.com/office/drawing/2014/main" id="{888B1BB2-8DC1-C808-7CF4-A2158BCB94D1}"/>
              </a:ext>
            </a:extLst>
          </p:cNvPr>
          <p:cNvSpPr/>
          <p:nvPr/>
        </p:nvSpPr>
        <p:spPr bwMode="gray">
          <a:xfrm>
            <a:off x="6711497" y="1252223"/>
            <a:ext cx="4740730" cy="195992"/>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64" name="正方形/長方形 63">
            <a:extLst>
              <a:ext uri="{FF2B5EF4-FFF2-40B4-BE49-F238E27FC236}">
                <a16:creationId xmlns:a16="http://schemas.microsoft.com/office/drawing/2014/main" id="{E9A9909C-3D60-6EDB-B083-D20771328404}"/>
              </a:ext>
            </a:extLst>
          </p:cNvPr>
          <p:cNvSpPr/>
          <p:nvPr/>
        </p:nvSpPr>
        <p:spPr bwMode="gray">
          <a:xfrm>
            <a:off x="1658987" y="1518599"/>
            <a:ext cx="2833733"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工程</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CDA9131A-019F-7F15-3D3C-F6E6D3E2EB2D}"/>
              </a:ext>
            </a:extLst>
          </p:cNvPr>
          <p:cNvSpPr/>
          <p:nvPr/>
        </p:nvSpPr>
        <p:spPr bwMode="gray">
          <a:xfrm>
            <a:off x="4583256" y="1518599"/>
            <a:ext cx="1815422"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0AA61453-FE3C-83BF-DFFA-20507EC25AC7}"/>
              </a:ext>
            </a:extLst>
          </p:cNvPr>
          <p:cNvSpPr/>
          <p:nvPr/>
        </p:nvSpPr>
        <p:spPr bwMode="gray">
          <a:xfrm>
            <a:off x="6711497" y="1518599"/>
            <a:ext cx="2833733"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工程</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67" name="正方形/長方形 66">
            <a:extLst>
              <a:ext uri="{FF2B5EF4-FFF2-40B4-BE49-F238E27FC236}">
                <a16:creationId xmlns:a16="http://schemas.microsoft.com/office/drawing/2014/main" id="{AAFD4B93-817B-4161-3C56-4A1C321034B8}"/>
              </a:ext>
            </a:extLst>
          </p:cNvPr>
          <p:cNvSpPr/>
          <p:nvPr/>
        </p:nvSpPr>
        <p:spPr bwMode="gray">
          <a:xfrm>
            <a:off x="9635766" y="1518599"/>
            <a:ext cx="1815422"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pic>
        <p:nvPicPr>
          <p:cNvPr id="68" name="図 67">
            <a:extLst>
              <a:ext uri="{FF2B5EF4-FFF2-40B4-BE49-F238E27FC236}">
                <a16:creationId xmlns:a16="http://schemas.microsoft.com/office/drawing/2014/main" id="{B7F44F5C-1372-26FB-02BB-B9C11645298B}"/>
              </a:ext>
            </a:extLst>
          </p:cNvPr>
          <p:cNvPicPr>
            <a:picLocks noChangeAspect="1"/>
          </p:cNvPicPr>
          <p:nvPr/>
        </p:nvPicPr>
        <p:blipFill>
          <a:blip r:embed="rId12"/>
          <a:stretch>
            <a:fillRect/>
          </a:stretch>
        </p:blipFill>
        <p:spPr>
          <a:xfrm>
            <a:off x="2225411" y="1925987"/>
            <a:ext cx="451381" cy="403046"/>
          </a:xfrm>
          <a:prstGeom prst="rect">
            <a:avLst/>
          </a:prstGeom>
        </p:spPr>
      </p:pic>
      <p:pic>
        <p:nvPicPr>
          <p:cNvPr id="69" name="図 68">
            <a:extLst>
              <a:ext uri="{FF2B5EF4-FFF2-40B4-BE49-F238E27FC236}">
                <a16:creationId xmlns:a16="http://schemas.microsoft.com/office/drawing/2014/main" id="{0B973DD6-113A-2C35-72D8-070324522CE8}"/>
              </a:ext>
            </a:extLst>
          </p:cNvPr>
          <p:cNvPicPr>
            <a:picLocks noChangeAspect="1"/>
          </p:cNvPicPr>
          <p:nvPr/>
        </p:nvPicPr>
        <p:blipFill>
          <a:blip r:embed="rId10"/>
          <a:stretch>
            <a:fillRect/>
          </a:stretch>
        </p:blipFill>
        <p:spPr>
          <a:xfrm>
            <a:off x="2225410" y="2887920"/>
            <a:ext cx="451381" cy="403046"/>
          </a:xfrm>
          <a:prstGeom prst="rect">
            <a:avLst/>
          </a:prstGeom>
        </p:spPr>
      </p:pic>
      <p:pic>
        <p:nvPicPr>
          <p:cNvPr id="70" name="グラフィックス 69" descr="プログラマー男性 単色塗りつぶし">
            <a:extLst>
              <a:ext uri="{FF2B5EF4-FFF2-40B4-BE49-F238E27FC236}">
                <a16:creationId xmlns:a16="http://schemas.microsoft.com/office/drawing/2014/main" id="{E0C0856A-0E4A-EF3E-651E-8C11D3436A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6966" y="2855442"/>
            <a:ext cx="487753" cy="435524"/>
          </a:xfrm>
          <a:prstGeom prst="rect">
            <a:avLst/>
          </a:prstGeom>
        </p:spPr>
      </p:pic>
      <p:cxnSp>
        <p:nvCxnSpPr>
          <p:cNvPr id="71" name="コネクタ: カギ線 70">
            <a:extLst>
              <a:ext uri="{FF2B5EF4-FFF2-40B4-BE49-F238E27FC236}">
                <a16:creationId xmlns:a16="http://schemas.microsoft.com/office/drawing/2014/main" id="{E4CC9982-8664-E4D7-EAF1-E44784187403}"/>
              </a:ext>
            </a:extLst>
          </p:cNvPr>
          <p:cNvCxnSpPr>
            <a:cxnSpLocks/>
          </p:cNvCxnSpPr>
          <p:nvPr/>
        </p:nvCxnSpPr>
        <p:spPr bwMode="gray">
          <a:xfrm rot="16200000" flipH="1">
            <a:off x="2868155" y="1991844"/>
            <a:ext cx="445922" cy="1279741"/>
          </a:xfrm>
          <a:prstGeom prst="bentConnector3">
            <a:avLst>
              <a:gd name="adj1" fmla="val 79006"/>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57887C8C-41B9-BF7F-0FF1-101168A4D855}"/>
              </a:ext>
            </a:extLst>
          </p:cNvPr>
          <p:cNvCxnSpPr>
            <a:cxnSpLocks/>
            <a:stCxn id="68" idx="2"/>
            <a:endCxn id="69" idx="0"/>
          </p:cNvCxnSpPr>
          <p:nvPr/>
        </p:nvCxnSpPr>
        <p:spPr bwMode="gray">
          <a:xfrm flipH="1">
            <a:off x="2451101" y="2329033"/>
            <a:ext cx="1" cy="558887"/>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BA7F4B3A-2629-1110-9AB0-33073DD9C18D}"/>
              </a:ext>
            </a:extLst>
          </p:cNvPr>
          <p:cNvSpPr txBox="1"/>
          <p:nvPr/>
        </p:nvSpPr>
        <p:spPr bwMode="gray">
          <a:xfrm>
            <a:off x="1926000" y="2524743"/>
            <a:ext cx="1050202"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経路・旅費申請</a:t>
            </a:r>
          </a:p>
        </p:txBody>
      </p:sp>
      <p:sp>
        <p:nvSpPr>
          <p:cNvPr id="74" name="テキスト ボックス 73">
            <a:extLst>
              <a:ext uri="{FF2B5EF4-FFF2-40B4-BE49-F238E27FC236}">
                <a16:creationId xmlns:a16="http://schemas.microsoft.com/office/drawing/2014/main" id="{0EDA0E5D-864F-26A7-FB4F-58C8BDF4E548}"/>
              </a:ext>
            </a:extLst>
          </p:cNvPr>
          <p:cNvSpPr txBox="1"/>
          <p:nvPr/>
        </p:nvSpPr>
        <p:spPr bwMode="gray">
          <a:xfrm>
            <a:off x="1877817" y="3470929"/>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出張許可</a:t>
            </a:r>
            <a:r>
              <a:rPr lang="en-US" altLang="ja-JP" sz="1050" dirty="0">
                <a:solidFill>
                  <a:schemeClr val="tx1"/>
                </a:solidFill>
              </a:rPr>
              <a:t>/</a:t>
            </a:r>
            <a:r>
              <a:rPr lang="ja-JP" altLang="en-US" sz="1050">
                <a:solidFill>
                  <a:schemeClr val="tx1"/>
                </a:solidFill>
              </a:rPr>
              <a:t>経路承認</a:t>
            </a:r>
          </a:p>
        </p:txBody>
      </p:sp>
      <p:sp>
        <p:nvSpPr>
          <p:cNvPr id="75" name="テキスト ボックス 74">
            <a:extLst>
              <a:ext uri="{FF2B5EF4-FFF2-40B4-BE49-F238E27FC236}">
                <a16:creationId xmlns:a16="http://schemas.microsoft.com/office/drawing/2014/main" id="{BD5BF395-7C34-89DF-2519-CA9E7C16C0FC}"/>
              </a:ext>
            </a:extLst>
          </p:cNvPr>
          <p:cNvSpPr txBox="1"/>
          <p:nvPr/>
        </p:nvSpPr>
        <p:spPr bwMode="gray">
          <a:xfrm>
            <a:off x="3205741" y="3450985"/>
            <a:ext cx="1050202"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旅費承認</a:t>
            </a:r>
          </a:p>
        </p:txBody>
      </p:sp>
      <p:sp>
        <p:nvSpPr>
          <p:cNvPr id="76" name="テキスト ボックス 75">
            <a:extLst>
              <a:ext uri="{FF2B5EF4-FFF2-40B4-BE49-F238E27FC236}">
                <a16:creationId xmlns:a16="http://schemas.microsoft.com/office/drawing/2014/main" id="{EB562E02-830B-3366-265C-FCCD483D556E}"/>
              </a:ext>
            </a:extLst>
          </p:cNvPr>
          <p:cNvSpPr txBox="1"/>
          <p:nvPr/>
        </p:nvSpPr>
        <p:spPr bwMode="gray">
          <a:xfrm>
            <a:off x="2314834" y="3310639"/>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上席</a:t>
            </a:r>
          </a:p>
        </p:txBody>
      </p:sp>
      <p:sp>
        <p:nvSpPr>
          <p:cNvPr id="77" name="テキスト ボックス 76">
            <a:extLst>
              <a:ext uri="{FF2B5EF4-FFF2-40B4-BE49-F238E27FC236}">
                <a16:creationId xmlns:a16="http://schemas.microsoft.com/office/drawing/2014/main" id="{BEB339AB-857C-F985-EE97-C887D509813C}"/>
              </a:ext>
            </a:extLst>
          </p:cNvPr>
          <p:cNvSpPr txBox="1"/>
          <p:nvPr/>
        </p:nvSpPr>
        <p:spPr bwMode="gray">
          <a:xfrm>
            <a:off x="3461538" y="3310639"/>
            <a:ext cx="538609"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経理担当</a:t>
            </a:r>
          </a:p>
        </p:txBody>
      </p:sp>
      <p:pic>
        <p:nvPicPr>
          <p:cNvPr id="78" name="グラフィックス 77">
            <a:extLst>
              <a:ext uri="{FF2B5EF4-FFF2-40B4-BE49-F238E27FC236}">
                <a16:creationId xmlns:a16="http://schemas.microsoft.com/office/drawing/2014/main" id="{EC004381-761B-1897-9C52-1E671885F7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275605" y="2770995"/>
            <a:ext cx="274869" cy="245435"/>
          </a:xfrm>
          <a:prstGeom prst="rect">
            <a:avLst/>
          </a:prstGeom>
        </p:spPr>
      </p:pic>
      <p:cxnSp>
        <p:nvCxnSpPr>
          <p:cNvPr id="79" name="直線矢印コネクタ 78">
            <a:extLst>
              <a:ext uri="{FF2B5EF4-FFF2-40B4-BE49-F238E27FC236}">
                <a16:creationId xmlns:a16="http://schemas.microsoft.com/office/drawing/2014/main" id="{AA3F4949-29E8-9405-8073-86E778C10E31}"/>
              </a:ext>
            </a:extLst>
          </p:cNvPr>
          <p:cNvCxnSpPr>
            <a:cxnSpLocks/>
          </p:cNvCxnSpPr>
          <p:nvPr/>
        </p:nvCxnSpPr>
        <p:spPr bwMode="gray">
          <a:xfrm>
            <a:off x="2877085" y="2181025"/>
            <a:ext cx="179104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108C4CD7-28A8-ADAF-CCB5-E7E2ED29E711}"/>
              </a:ext>
            </a:extLst>
          </p:cNvPr>
          <p:cNvCxnSpPr>
            <a:cxnSpLocks/>
          </p:cNvCxnSpPr>
          <p:nvPr/>
        </p:nvCxnSpPr>
        <p:spPr bwMode="gray">
          <a:xfrm>
            <a:off x="4148668" y="3053743"/>
            <a:ext cx="519465" cy="0"/>
          </a:xfrm>
          <a:prstGeom prst="straightConnector1">
            <a:avLst/>
          </a:prstGeom>
          <a:ln w="12700">
            <a:solidFill>
              <a:schemeClr val="tx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D797D82A-D1F1-C3A6-4E1E-69722EFCEB9F}"/>
              </a:ext>
            </a:extLst>
          </p:cNvPr>
          <p:cNvSpPr txBox="1"/>
          <p:nvPr/>
        </p:nvSpPr>
        <p:spPr bwMode="gray">
          <a:xfrm>
            <a:off x="2314834" y="2344306"/>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職員</a:t>
            </a:r>
          </a:p>
        </p:txBody>
      </p:sp>
      <p:sp>
        <p:nvSpPr>
          <p:cNvPr id="40" name="吹き出し: 角を丸めた四角形 39">
            <a:extLst>
              <a:ext uri="{FF2B5EF4-FFF2-40B4-BE49-F238E27FC236}">
                <a16:creationId xmlns:a16="http://schemas.microsoft.com/office/drawing/2014/main" id="{E60A6293-F07E-5750-087A-96DBA2DE7A09}"/>
              </a:ext>
            </a:extLst>
          </p:cNvPr>
          <p:cNvSpPr/>
          <p:nvPr/>
        </p:nvSpPr>
        <p:spPr bwMode="gray">
          <a:xfrm>
            <a:off x="2971543" y="3814550"/>
            <a:ext cx="2492306" cy="485009"/>
          </a:xfrm>
          <a:prstGeom prst="wedgeRoundRectCallout">
            <a:avLst>
              <a:gd name="adj1" fmla="val -55203"/>
              <a:gd name="adj2" fmla="val 36515"/>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総務事務システムから財務会計システムへの支払情報連携時にアナログ作業で変換しており、業務負担がかかっている</a:t>
            </a:r>
          </a:p>
        </p:txBody>
      </p:sp>
      <p:sp>
        <p:nvSpPr>
          <p:cNvPr id="41" name="楕円 40">
            <a:extLst>
              <a:ext uri="{FF2B5EF4-FFF2-40B4-BE49-F238E27FC236}">
                <a16:creationId xmlns:a16="http://schemas.microsoft.com/office/drawing/2014/main" id="{A0498569-34EF-B1FD-C466-1D2CA551FB09}"/>
              </a:ext>
            </a:extLst>
          </p:cNvPr>
          <p:cNvSpPr/>
          <p:nvPr/>
        </p:nvSpPr>
        <p:spPr bwMode="gray">
          <a:xfrm>
            <a:off x="2887458" y="3700587"/>
            <a:ext cx="180000" cy="180000"/>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86" name="正方形/長方形 85">
            <a:extLst>
              <a:ext uri="{FF2B5EF4-FFF2-40B4-BE49-F238E27FC236}">
                <a16:creationId xmlns:a16="http://schemas.microsoft.com/office/drawing/2014/main" id="{B44B9894-B111-23C2-DAAC-99177341C3A4}"/>
              </a:ext>
            </a:extLst>
          </p:cNvPr>
          <p:cNvSpPr/>
          <p:nvPr/>
        </p:nvSpPr>
        <p:spPr bwMode="gray">
          <a:xfrm>
            <a:off x="672868" y="5224437"/>
            <a:ext cx="360391" cy="1372213"/>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管外出張</a:t>
            </a:r>
          </a:p>
        </p:txBody>
      </p:sp>
      <p:sp>
        <p:nvSpPr>
          <p:cNvPr id="91" name="フローチャート: 磁気ディスク 90">
            <a:extLst>
              <a:ext uri="{FF2B5EF4-FFF2-40B4-BE49-F238E27FC236}">
                <a16:creationId xmlns:a16="http://schemas.microsoft.com/office/drawing/2014/main" id="{4834049C-882A-1494-8692-2FBE94A3BF20}"/>
              </a:ext>
            </a:extLst>
          </p:cNvPr>
          <p:cNvSpPr/>
          <p:nvPr/>
        </p:nvSpPr>
        <p:spPr bwMode="gray">
          <a:xfrm>
            <a:off x="10175309" y="2085338"/>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pic>
        <p:nvPicPr>
          <p:cNvPr id="93" name="グラフィックス 92" descr="プログラマー男性 単色塗りつぶし">
            <a:extLst>
              <a:ext uri="{FF2B5EF4-FFF2-40B4-BE49-F238E27FC236}">
                <a16:creationId xmlns:a16="http://schemas.microsoft.com/office/drawing/2014/main" id="{CFE68D11-7C7A-4239-3ACB-9B439077E4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5501" y="4288511"/>
            <a:ext cx="487753" cy="435524"/>
          </a:xfrm>
          <a:prstGeom prst="rect">
            <a:avLst/>
          </a:prstGeom>
        </p:spPr>
      </p:pic>
      <p:sp>
        <p:nvSpPr>
          <p:cNvPr id="94" name="フローチャート: 磁気ディスク 93">
            <a:extLst>
              <a:ext uri="{FF2B5EF4-FFF2-40B4-BE49-F238E27FC236}">
                <a16:creationId xmlns:a16="http://schemas.microsoft.com/office/drawing/2014/main" id="{3EE51F23-08F5-DF48-4C57-C9F55CDF9FF4}"/>
              </a:ext>
            </a:extLst>
          </p:cNvPr>
          <p:cNvSpPr/>
          <p:nvPr/>
        </p:nvSpPr>
        <p:spPr bwMode="gray">
          <a:xfrm>
            <a:off x="10175309" y="2991016"/>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96" name="テキスト ボックス 95">
            <a:extLst>
              <a:ext uri="{FF2B5EF4-FFF2-40B4-BE49-F238E27FC236}">
                <a16:creationId xmlns:a16="http://schemas.microsoft.com/office/drawing/2014/main" id="{9E3134F4-EB38-1CC2-3DAD-D316D9FBB096}"/>
              </a:ext>
            </a:extLst>
          </p:cNvPr>
          <p:cNvSpPr txBox="1"/>
          <p:nvPr/>
        </p:nvSpPr>
        <p:spPr bwMode="gray">
          <a:xfrm>
            <a:off x="6936093" y="4881579"/>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ファイル形式変換</a:t>
            </a:r>
          </a:p>
        </p:txBody>
      </p:sp>
      <p:sp>
        <p:nvSpPr>
          <p:cNvPr id="97" name="テキスト ボックス 96">
            <a:extLst>
              <a:ext uri="{FF2B5EF4-FFF2-40B4-BE49-F238E27FC236}">
                <a16:creationId xmlns:a16="http://schemas.microsoft.com/office/drawing/2014/main" id="{F2A006F4-E28F-01CA-FB6D-EEFFD63041BD}"/>
              </a:ext>
            </a:extLst>
          </p:cNvPr>
          <p:cNvSpPr txBox="1"/>
          <p:nvPr/>
        </p:nvSpPr>
        <p:spPr bwMode="gray">
          <a:xfrm>
            <a:off x="7238459" y="4727721"/>
            <a:ext cx="538609"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経理担当</a:t>
            </a:r>
            <a:endParaRPr kumimoji="1" lang="en-US" altLang="ja-JP" sz="1050" dirty="0">
              <a:latin typeface="UD デジタル 教科書体 NP-R" panose="02020400000000000000" pitchFamily="18" charset="-128"/>
              <a:ea typeface="UD デジタル 教科書体 NP-R" panose="02020400000000000000" pitchFamily="18" charset="-128"/>
              <a:cs typeface="+mn-cs"/>
            </a:endParaRPr>
          </a:p>
        </p:txBody>
      </p:sp>
      <p:sp>
        <p:nvSpPr>
          <p:cNvPr id="101" name="フローチャート: 磁気ディスク 100">
            <a:extLst>
              <a:ext uri="{FF2B5EF4-FFF2-40B4-BE49-F238E27FC236}">
                <a16:creationId xmlns:a16="http://schemas.microsoft.com/office/drawing/2014/main" id="{0552D595-A759-2FD6-DC81-FF18B97B4CAF}"/>
              </a:ext>
            </a:extLst>
          </p:cNvPr>
          <p:cNvSpPr/>
          <p:nvPr/>
        </p:nvSpPr>
        <p:spPr bwMode="gray">
          <a:xfrm>
            <a:off x="10175309" y="422545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102" name="フローチャート: 磁気ディスク 101">
            <a:extLst>
              <a:ext uri="{FF2B5EF4-FFF2-40B4-BE49-F238E27FC236}">
                <a16:creationId xmlns:a16="http://schemas.microsoft.com/office/drawing/2014/main" id="{42DF3F27-D5C4-692C-3874-40C229E46B9D}"/>
              </a:ext>
            </a:extLst>
          </p:cNvPr>
          <p:cNvSpPr/>
          <p:nvPr/>
        </p:nvSpPr>
        <p:spPr bwMode="gray">
          <a:xfrm>
            <a:off x="10175309" y="458478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財務会計</a:t>
            </a: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103" name="図 102">
            <a:extLst>
              <a:ext uri="{FF2B5EF4-FFF2-40B4-BE49-F238E27FC236}">
                <a16:creationId xmlns:a16="http://schemas.microsoft.com/office/drawing/2014/main" id="{63D734D3-43BA-4713-9E90-9EDBFF06D6CC}"/>
              </a:ext>
            </a:extLst>
          </p:cNvPr>
          <p:cNvPicPr>
            <a:picLocks noChangeAspect="1"/>
          </p:cNvPicPr>
          <p:nvPr/>
        </p:nvPicPr>
        <p:blipFill>
          <a:blip r:embed="rId10"/>
          <a:stretch>
            <a:fillRect/>
          </a:stretch>
        </p:blipFill>
        <p:spPr>
          <a:xfrm>
            <a:off x="7283687" y="5743474"/>
            <a:ext cx="451381" cy="403046"/>
          </a:xfrm>
          <a:prstGeom prst="rect">
            <a:avLst/>
          </a:prstGeom>
        </p:spPr>
      </p:pic>
      <p:sp>
        <p:nvSpPr>
          <p:cNvPr id="104" name="フローチャート: 磁気ディスク 103">
            <a:extLst>
              <a:ext uri="{FF2B5EF4-FFF2-40B4-BE49-F238E27FC236}">
                <a16:creationId xmlns:a16="http://schemas.microsoft.com/office/drawing/2014/main" id="{2630D6C1-C9F0-2E56-1BD9-234E771FDF67}"/>
              </a:ext>
            </a:extLst>
          </p:cNvPr>
          <p:cNvSpPr/>
          <p:nvPr/>
        </p:nvSpPr>
        <p:spPr bwMode="gray">
          <a:xfrm>
            <a:off x="10175309" y="5927790"/>
            <a:ext cx="747870" cy="30434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p>
        </p:txBody>
      </p:sp>
      <p:sp>
        <p:nvSpPr>
          <p:cNvPr id="106" name="テキスト ボックス 105">
            <a:extLst>
              <a:ext uri="{FF2B5EF4-FFF2-40B4-BE49-F238E27FC236}">
                <a16:creationId xmlns:a16="http://schemas.microsoft.com/office/drawing/2014/main" id="{5AB64AFF-143B-05C0-0051-E39BD1C93C07}"/>
              </a:ext>
            </a:extLst>
          </p:cNvPr>
          <p:cNvSpPr txBox="1"/>
          <p:nvPr/>
        </p:nvSpPr>
        <p:spPr bwMode="gray">
          <a:xfrm>
            <a:off x="7373111" y="6152857"/>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上席</a:t>
            </a:r>
          </a:p>
        </p:txBody>
      </p:sp>
      <p:sp>
        <p:nvSpPr>
          <p:cNvPr id="107" name="テキスト ボックス 106">
            <a:extLst>
              <a:ext uri="{FF2B5EF4-FFF2-40B4-BE49-F238E27FC236}">
                <a16:creationId xmlns:a16="http://schemas.microsoft.com/office/drawing/2014/main" id="{DBF0EBB0-2BC5-C66C-35D8-E4C121C60A11}"/>
              </a:ext>
            </a:extLst>
          </p:cNvPr>
          <p:cNvSpPr txBox="1"/>
          <p:nvPr/>
        </p:nvSpPr>
        <p:spPr bwMode="gray">
          <a:xfrm>
            <a:off x="6936094" y="6294496"/>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勤怠入力</a:t>
            </a:r>
          </a:p>
        </p:txBody>
      </p:sp>
      <p:cxnSp>
        <p:nvCxnSpPr>
          <p:cNvPr id="108" name="直線矢印コネクタ 107">
            <a:extLst>
              <a:ext uri="{FF2B5EF4-FFF2-40B4-BE49-F238E27FC236}">
                <a16:creationId xmlns:a16="http://schemas.microsoft.com/office/drawing/2014/main" id="{331D40A2-A897-5832-27C4-0B062A4CD677}"/>
              </a:ext>
            </a:extLst>
          </p:cNvPr>
          <p:cNvCxnSpPr>
            <a:cxnSpLocks/>
          </p:cNvCxnSpPr>
          <p:nvPr/>
        </p:nvCxnSpPr>
        <p:spPr bwMode="gray">
          <a:xfrm>
            <a:off x="7935362" y="6114689"/>
            <a:ext cx="179104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11" name="図 110">
            <a:extLst>
              <a:ext uri="{FF2B5EF4-FFF2-40B4-BE49-F238E27FC236}">
                <a16:creationId xmlns:a16="http://schemas.microsoft.com/office/drawing/2014/main" id="{34AE3723-35BA-BB14-BA4D-034ECD064E84}"/>
              </a:ext>
            </a:extLst>
          </p:cNvPr>
          <p:cNvPicPr>
            <a:picLocks noChangeAspect="1"/>
          </p:cNvPicPr>
          <p:nvPr/>
        </p:nvPicPr>
        <p:blipFill>
          <a:blip r:embed="rId12"/>
          <a:stretch>
            <a:fillRect/>
          </a:stretch>
        </p:blipFill>
        <p:spPr>
          <a:xfrm>
            <a:off x="7283688" y="1945412"/>
            <a:ext cx="451381" cy="403046"/>
          </a:xfrm>
          <a:prstGeom prst="rect">
            <a:avLst/>
          </a:prstGeom>
        </p:spPr>
      </p:pic>
      <p:pic>
        <p:nvPicPr>
          <p:cNvPr id="112" name="図 111">
            <a:extLst>
              <a:ext uri="{FF2B5EF4-FFF2-40B4-BE49-F238E27FC236}">
                <a16:creationId xmlns:a16="http://schemas.microsoft.com/office/drawing/2014/main" id="{7C690A6A-8B9A-CD49-8995-5155E37B3CBB}"/>
              </a:ext>
            </a:extLst>
          </p:cNvPr>
          <p:cNvPicPr>
            <a:picLocks noChangeAspect="1"/>
          </p:cNvPicPr>
          <p:nvPr/>
        </p:nvPicPr>
        <p:blipFill>
          <a:blip r:embed="rId10"/>
          <a:stretch>
            <a:fillRect/>
          </a:stretch>
        </p:blipFill>
        <p:spPr>
          <a:xfrm>
            <a:off x="7283687" y="2887920"/>
            <a:ext cx="451381" cy="403046"/>
          </a:xfrm>
          <a:prstGeom prst="rect">
            <a:avLst/>
          </a:prstGeom>
        </p:spPr>
      </p:pic>
      <p:pic>
        <p:nvPicPr>
          <p:cNvPr id="113" name="グラフィックス 112" descr="プログラマー男性 単色塗りつぶし">
            <a:extLst>
              <a:ext uri="{FF2B5EF4-FFF2-40B4-BE49-F238E27FC236}">
                <a16:creationId xmlns:a16="http://schemas.microsoft.com/office/drawing/2014/main" id="{CCF3715B-D4B0-B963-9F98-32A0ADAF2E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5243" y="2855442"/>
            <a:ext cx="487753" cy="435524"/>
          </a:xfrm>
          <a:prstGeom prst="rect">
            <a:avLst/>
          </a:prstGeom>
        </p:spPr>
      </p:pic>
      <p:cxnSp>
        <p:nvCxnSpPr>
          <p:cNvPr id="114" name="コネクタ: カギ線 113">
            <a:extLst>
              <a:ext uri="{FF2B5EF4-FFF2-40B4-BE49-F238E27FC236}">
                <a16:creationId xmlns:a16="http://schemas.microsoft.com/office/drawing/2014/main" id="{E46A51B1-E4EC-F476-434A-ABBD0834845F}"/>
              </a:ext>
            </a:extLst>
          </p:cNvPr>
          <p:cNvCxnSpPr>
            <a:cxnSpLocks/>
          </p:cNvCxnSpPr>
          <p:nvPr/>
        </p:nvCxnSpPr>
        <p:spPr bwMode="gray">
          <a:xfrm rot="16200000" flipH="1">
            <a:off x="7926432" y="1991844"/>
            <a:ext cx="445922" cy="1279741"/>
          </a:xfrm>
          <a:prstGeom prst="bentConnector3">
            <a:avLst>
              <a:gd name="adj1" fmla="val 79006"/>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61CB8C64-372F-40F4-DCA4-1493FABA54CD}"/>
              </a:ext>
            </a:extLst>
          </p:cNvPr>
          <p:cNvCxnSpPr>
            <a:cxnSpLocks/>
            <a:stCxn id="111" idx="2"/>
            <a:endCxn id="112" idx="0"/>
          </p:cNvCxnSpPr>
          <p:nvPr/>
        </p:nvCxnSpPr>
        <p:spPr bwMode="gray">
          <a:xfrm flipH="1">
            <a:off x="7509378" y="2348458"/>
            <a:ext cx="1" cy="539462"/>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CD84158D-9F3B-37C2-A932-4ECF92B58D9B}"/>
              </a:ext>
            </a:extLst>
          </p:cNvPr>
          <p:cNvSpPr txBox="1"/>
          <p:nvPr/>
        </p:nvSpPr>
        <p:spPr bwMode="gray">
          <a:xfrm>
            <a:off x="6984277" y="2524224"/>
            <a:ext cx="1050202"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経路・旅費申請</a:t>
            </a:r>
          </a:p>
        </p:txBody>
      </p:sp>
      <p:sp>
        <p:nvSpPr>
          <p:cNvPr id="117" name="テキスト ボックス 116">
            <a:extLst>
              <a:ext uri="{FF2B5EF4-FFF2-40B4-BE49-F238E27FC236}">
                <a16:creationId xmlns:a16="http://schemas.microsoft.com/office/drawing/2014/main" id="{7839FDA9-5517-3888-C152-B41E733AE363}"/>
              </a:ext>
            </a:extLst>
          </p:cNvPr>
          <p:cNvSpPr txBox="1"/>
          <p:nvPr/>
        </p:nvSpPr>
        <p:spPr bwMode="gray">
          <a:xfrm>
            <a:off x="6936094" y="3450985"/>
            <a:ext cx="1146566"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出張許可</a:t>
            </a:r>
            <a:r>
              <a:rPr lang="en-US" altLang="ja-JP" sz="1050" dirty="0">
                <a:solidFill>
                  <a:schemeClr val="tx1"/>
                </a:solidFill>
              </a:rPr>
              <a:t>/</a:t>
            </a:r>
            <a:r>
              <a:rPr lang="ja-JP" altLang="en-US" sz="1050">
                <a:solidFill>
                  <a:schemeClr val="tx1"/>
                </a:solidFill>
              </a:rPr>
              <a:t>経路承認</a:t>
            </a:r>
          </a:p>
        </p:txBody>
      </p:sp>
      <p:sp>
        <p:nvSpPr>
          <p:cNvPr id="118" name="テキスト ボックス 117">
            <a:extLst>
              <a:ext uri="{FF2B5EF4-FFF2-40B4-BE49-F238E27FC236}">
                <a16:creationId xmlns:a16="http://schemas.microsoft.com/office/drawing/2014/main" id="{C49832E3-91A8-6620-2536-F3EE9369A23D}"/>
              </a:ext>
            </a:extLst>
          </p:cNvPr>
          <p:cNvSpPr txBox="1"/>
          <p:nvPr/>
        </p:nvSpPr>
        <p:spPr bwMode="gray">
          <a:xfrm>
            <a:off x="8264018" y="3450985"/>
            <a:ext cx="1050202" cy="161583"/>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050">
                <a:solidFill>
                  <a:schemeClr val="tx1"/>
                </a:solidFill>
              </a:rPr>
              <a:t>旅費承認</a:t>
            </a:r>
          </a:p>
        </p:txBody>
      </p:sp>
      <p:sp>
        <p:nvSpPr>
          <p:cNvPr id="119" name="テキスト ボックス 118">
            <a:extLst>
              <a:ext uri="{FF2B5EF4-FFF2-40B4-BE49-F238E27FC236}">
                <a16:creationId xmlns:a16="http://schemas.microsoft.com/office/drawing/2014/main" id="{85F8512C-5077-C505-2C7E-588249792645}"/>
              </a:ext>
            </a:extLst>
          </p:cNvPr>
          <p:cNvSpPr txBox="1"/>
          <p:nvPr/>
        </p:nvSpPr>
        <p:spPr bwMode="gray">
          <a:xfrm>
            <a:off x="7373111" y="3310639"/>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上席</a:t>
            </a:r>
          </a:p>
        </p:txBody>
      </p:sp>
      <p:sp>
        <p:nvSpPr>
          <p:cNvPr id="120" name="テキスト ボックス 119">
            <a:extLst>
              <a:ext uri="{FF2B5EF4-FFF2-40B4-BE49-F238E27FC236}">
                <a16:creationId xmlns:a16="http://schemas.microsoft.com/office/drawing/2014/main" id="{F9510DFA-3F4D-1580-330C-04B6C1A91264}"/>
              </a:ext>
            </a:extLst>
          </p:cNvPr>
          <p:cNvSpPr txBox="1"/>
          <p:nvPr/>
        </p:nvSpPr>
        <p:spPr bwMode="gray">
          <a:xfrm>
            <a:off x="8519815" y="3310639"/>
            <a:ext cx="538609"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経理担当</a:t>
            </a:r>
          </a:p>
        </p:txBody>
      </p:sp>
      <p:cxnSp>
        <p:nvCxnSpPr>
          <p:cNvPr id="122" name="直線矢印コネクタ 121">
            <a:extLst>
              <a:ext uri="{FF2B5EF4-FFF2-40B4-BE49-F238E27FC236}">
                <a16:creationId xmlns:a16="http://schemas.microsoft.com/office/drawing/2014/main" id="{E9F1C1FE-C6B9-1528-DE7F-8437E06D8E7A}"/>
              </a:ext>
            </a:extLst>
          </p:cNvPr>
          <p:cNvCxnSpPr>
            <a:cxnSpLocks/>
          </p:cNvCxnSpPr>
          <p:nvPr/>
        </p:nvCxnSpPr>
        <p:spPr bwMode="gray">
          <a:xfrm>
            <a:off x="7935362" y="2200450"/>
            <a:ext cx="179104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a:extLst>
              <a:ext uri="{FF2B5EF4-FFF2-40B4-BE49-F238E27FC236}">
                <a16:creationId xmlns:a16="http://schemas.microsoft.com/office/drawing/2014/main" id="{D69D1C01-4267-36FD-50D7-64574365DB09}"/>
              </a:ext>
            </a:extLst>
          </p:cNvPr>
          <p:cNvCxnSpPr>
            <a:cxnSpLocks/>
          </p:cNvCxnSpPr>
          <p:nvPr/>
        </p:nvCxnSpPr>
        <p:spPr bwMode="gray">
          <a:xfrm>
            <a:off x="9206945" y="3053743"/>
            <a:ext cx="519465" cy="0"/>
          </a:xfrm>
          <a:prstGeom prst="straightConnector1">
            <a:avLst/>
          </a:prstGeom>
          <a:ln w="12700">
            <a:solidFill>
              <a:schemeClr val="tx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86DC0448-BD6A-948F-BF1B-E10A20BAFD92}"/>
              </a:ext>
            </a:extLst>
          </p:cNvPr>
          <p:cNvSpPr txBox="1"/>
          <p:nvPr/>
        </p:nvSpPr>
        <p:spPr bwMode="gray">
          <a:xfrm>
            <a:off x="7373111" y="2363731"/>
            <a:ext cx="269306" cy="161583"/>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latin typeface="UD デジタル 教科書体 NP-R" panose="02020400000000000000" pitchFamily="18" charset="-128"/>
                <a:ea typeface="UD デジタル 教科書体 NP-R" panose="02020400000000000000" pitchFamily="18" charset="-128"/>
                <a:cs typeface="+mn-cs"/>
              </a:rPr>
              <a:t>職員</a:t>
            </a:r>
          </a:p>
        </p:txBody>
      </p:sp>
      <p:sp>
        <p:nvSpPr>
          <p:cNvPr id="134" name="正方形/長方形 133">
            <a:extLst>
              <a:ext uri="{FF2B5EF4-FFF2-40B4-BE49-F238E27FC236}">
                <a16:creationId xmlns:a16="http://schemas.microsoft.com/office/drawing/2014/main" id="{04D5E006-EA3A-3B1D-F9E2-386853A74AD0}"/>
              </a:ext>
            </a:extLst>
          </p:cNvPr>
          <p:cNvSpPr/>
          <p:nvPr/>
        </p:nvSpPr>
        <p:spPr bwMode="gray">
          <a:xfrm>
            <a:off x="6693412" y="4070501"/>
            <a:ext cx="1789675" cy="1052720"/>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5" name="正方形/長方形 134">
            <a:extLst>
              <a:ext uri="{FF2B5EF4-FFF2-40B4-BE49-F238E27FC236}">
                <a16:creationId xmlns:a16="http://schemas.microsoft.com/office/drawing/2014/main" id="{BBEE2DEB-EE6A-7A65-328B-66B999DD8D80}"/>
              </a:ext>
            </a:extLst>
          </p:cNvPr>
          <p:cNvSpPr/>
          <p:nvPr/>
        </p:nvSpPr>
        <p:spPr bwMode="gray">
          <a:xfrm>
            <a:off x="6693411" y="5474555"/>
            <a:ext cx="4323947" cy="1052720"/>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6" name="正方形/長方形 135">
            <a:extLst>
              <a:ext uri="{FF2B5EF4-FFF2-40B4-BE49-F238E27FC236}">
                <a16:creationId xmlns:a16="http://schemas.microsoft.com/office/drawing/2014/main" id="{A9C84783-D05D-4D19-73CA-51113C668013}"/>
              </a:ext>
            </a:extLst>
          </p:cNvPr>
          <p:cNvSpPr/>
          <p:nvPr/>
        </p:nvSpPr>
        <p:spPr bwMode="gray">
          <a:xfrm>
            <a:off x="8161104" y="2640463"/>
            <a:ext cx="1793793" cy="1052720"/>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7" name="吹き出し: 角を丸めた四角形 56">
            <a:extLst>
              <a:ext uri="{FF2B5EF4-FFF2-40B4-BE49-F238E27FC236}">
                <a16:creationId xmlns:a16="http://schemas.microsoft.com/office/drawing/2014/main" id="{797D23A4-15D7-DC58-58E1-CE6C8EAAEDFB}"/>
              </a:ext>
            </a:extLst>
          </p:cNvPr>
          <p:cNvSpPr/>
          <p:nvPr/>
        </p:nvSpPr>
        <p:spPr bwMode="gray">
          <a:xfrm>
            <a:off x="8034478" y="3814550"/>
            <a:ext cx="1584211" cy="485009"/>
          </a:xfrm>
          <a:prstGeom prst="wedgeRoundRectCallout">
            <a:avLst>
              <a:gd name="adj1" fmla="val -30390"/>
              <a:gd name="adj2" fmla="val 68971"/>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支払情報をシステム間で</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自動連携することにより、</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アナログ作業を廃止する</a:t>
            </a:r>
          </a:p>
        </p:txBody>
      </p:sp>
      <p:sp>
        <p:nvSpPr>
          <p:cNvPr id="129" name="吹き出し: 角を丸めた四角形 128">
            <a:extLst>
              <a:ext uri="{FF2B5EF4-FFF2-40B4-BE49-F238E27FC236}">
                <a16:creationId xmlns:a16="http://schemas.microsoft.com/office/drawing/2014/main" id="{C10D58F6-28DA-D788-7B7C-E4FE9CA9C177}"/>
              </a:ext>
            </a:extLst>
          </p:cNvPr>
          <p:cNvSpPr/>
          <p:nvPr/>
        </p:nvSpPr>
        <p:spPr bwMode="gray">
          <a:xfrm>
            <a:off x="8281288" y="2302188"/>
            <a:ext cx="2329209" cy="361205"/>
          </a:xfrm>
          <a:prstGeom prst="wedgeRoundRectCallout">
            <a:avLst>
              <a:gd name="adj1" fmla="val -23016"/>
              <a:gd name="adj2" fmla="val 84741"/>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経済合理性ルールを合理化し、経路承認のみとすることで承認作業を効率化</a:t>
            </a:r>
          </a:p>
        </p:txBody>
      </p:sp>
      <p:sp>
        <p:nvSpPr>
          <p:cNvPr id="130" name="吹き出し: 角を丸めた四角形 129">
            <a:extLst>
              <a:ext uri="{FF2B5EF4-FFF2-40B4-BE49-F238E27FC236}">
                <a16:creationId xmlns:a16="http://schemas.microsoft.com/office/drawing/2014/main" id="{4048C592-7803-0D62-571B-36BF3F15F350}"/>
              </a:ext>
            </a:extLst>
          </p:cNvPr>
          <p:cNvSpPr/>
          <p:nvPr/>
        </p:nvSpPr>
        <p:spPr bwMode="gray">
          <a:xfrm>
            <a:off x="8034479" y="5597190"/>
            <a:ext cx="1584210" cy="341439"/>
          </a:xfrm>
          <a:prstGeom prst="wedgeRoundRectCallout">
            <a:avLst>
              <a:gd name="adj1" fmla="val -57902"/>
              <a:gd name="adj2" fmla="val 3455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打刻仕様の変更により</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勤怠入力を廃止</a:t>
            </a:r>
          </a:p>
        </p:txBody>
      </p:sp>
      <p:sp>
        <p:nvSpPr>
          <p:cNvPr id="131" name="楕円 130">
            <a:extLst>
              <a:ext uri="{FF2B5EF4-FFF2-40B4-BE49-F238E27FC236}">
                <a16:creationId xmlns:a16="http://schemas.microsoft.com/office/drawing/2014/main" id="{3355CFD6-E5A8-96E1-35C9-B74E75CC8D99}"/>
              </a:ext>
            </a:extLst>
          </p:cNvPr>
          <p:cNvSpPr/>
          <p:nvPr/>
        </p:nvSpPr>
        <p:spPr bwMode="gray">
          <a:xfrm>
            <a:off x="8198644" y="2218878"/>
            <a:ext cx="178109" cy="180000"/>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2" name="楕円 131">
            <a:extLst>
              <a:ext uri="{FF2B5EF4-FFF2-40B4-BE49-F238E27FC236}">
                <a16:creationId xmlns:a16="http://schemas.microsoft.com/office/drawing/2014/main" id="{BF1D5AB4-D3D8-C4BF-45BF-8666F3C31CE7}"/>
              </a:ext>
            </a:extLst>
          </p:cNvPr>
          <p:cNvSpPr/>
          <p:nvPr/>
        </p:nvSpPr>
        <p:spPr bwMode="gray">
          <a:xfrm>
            <a:off x="7955473" y="5526471"/>
            <a:ext cx="178109" cy="180000"/>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3" name="楕円 132">
            <a:extLst>
              <a:ext uri="{FF2B5EF4-FFF2-40B4-BE49-F238E27FC236}">
                <a16:creationId xmlns:a16="http://schemas.microsoft.com/office/drawing/2014/main" id="{FDA22B24-D9F6-54FC-2DBF-F6A85248B925}"/>
              </a:ext>
            </a:extLst>
          </p:cNvPr>
          <p:cNvSpPr/>
          <p:nvPr/>
        </p:nvSpPr>
        <p:spPr bwMode="gray">
          <a:xfrm>
            <a:off x="7955474" y="3700587"/>
            <a:ext cx="178109" cy="180000"/>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AB02B02B-9F96-1AF5-273B-B49E4B35F47F}"/>
              </a:ext>
            </a:extLst>
          </p:cNvPr>
          <p:cNvSpPr/>
          <p:nvPr/>
        </p:nvSpPr>
        <p:spPr bwMode="gray">
          <a:xfrm>
            <a:off x="1070914" y="1772235"/>
            <a:ext cx="360391" cy="1953836"/>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経路・旅費承認</a:t>
            </a:r>
          </a:p>
        </p:txBody>
      </p:sp>
      <p:sp>
        <p:nvSpPr>
          <p:cNvPr id="49" name="正方形/長方形 48">
            <a:extLst>
              <a:ext uri="{FF2B5EF4-FFF2-40B4-BE49-F238E27FC236}">
                <a16:creationId xmlns:a16="http://schemas.microsoft.com/office/drawing/2014/main" id="{D909B3F0-25E6-450C-3301-922DC45341DF}"/>
              </a:ext>
            </a:extLst>
          </p:cNvPr>
          <p:cNvSpPr/>
          <p:nvPr/>
        </p:nvSpPr>
        <p:spPr bwMode="gray">
          <a:xfrm>
            <a:off x="1070914" y="3789147"/>
            <a:ext cx="360391" cy="1372213"/>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支払事務</a:t>
            </a:r>
          </a:p>
        </p:txBody>
      </p:sp>
      <p:sp>
        <p:nvSpPr>
          <p:cNvPr id="50" name="正方形/長方形 49">
            <a:extLst>
              <a:ext uri="{FF2B5EF4-FFF2-40B4-BE49-F238E27FC236}">
                <a16:creationId xmlns:a16="http://schemas.microsoft.com/office/drawing/2014/main" id="{BFF38439-455E-718F-3459-BED9B93BA59E}"/>
              </a:ext>
            </a:extLst>
          </p:cNvPr>
          <p:cNvSpPr/>
          <p:nvPr/>
        </p:nvSpPr>
        <p:spPr bwMode="gray">
          <a:xfrm>
            <a:off x="1070914" y="5224437"/>
            <a:ext cx="360391" cy="1372213"/>
          </a:xfrm>
          <a:prstGeom prst="rect">
            <a:avLst/>
          </a:prstGeom>
          <a:solidFill>
            <a:srgbClr val="BBBCBC"/>
          </a:solidFill>
          <a:ln w="12700" algn="ctr">
            <a:no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勤怠入力</a:t>
            </a:r>
          </a:p>
        </p:txBody>
      </p:sp>
      <p:sp>
        <p:nvSpPr>
          <p:cNvPr id="51" name="吹き出し: 角を丸めた四角形 50">
            <a:extLst>
              <a:ext uri="{FF2B5EF4-FFF2-40B4-BE49-F238E27FC236}">
                <a16:creationId xmlns:a16="http://schemas.microsoft.com/office/drawing/2014/main" id="{42FFA51D-38CE-3018-4F66-A0882A358599}"/>
              </a:ext>
            </a:extLst>
          </p:cNvPr>
          <p:cNvSpPr/>
          <p:nvPr/>
        </p:nvSpPr>
        <p:spPr bwMode="gray">
          <a:xfrm>
            <a:off x="2831273" y="1816210"/>
            <a:ext cx="1657323" cy="304341"/>
          </a:xfrm>
          <a:prstGeom prst="wedgeRoundRectCallout">
            <a:avLst>
              <a:gd name="adj1" fmla="val -58197"/>
              <a:gd name="adj2" fmla="val -15838"/>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経路</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旅費</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で別承認のため</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時間がかかる</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52" name="グラフィックス 51">
            <a:extLst>
              <a:ext uri="{FF2B5EF4-FFF2-40B4-BE49-F238E27FC236}">
                <a16:creationId xmlns:a16="http://schemas.microsoft.com/office/drawing/2014/main" id="{A76B71B0-D844-22FB-9007-C7504185DF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070930" y="1799267"/>
            <a:ext cx="274869" cy="245435"/>
          </a:xfrm>
          <a:prstGeom prst="rect">
            <a:avLst/>
          </a:prstGeom>
        </p:spPr>
      </p:pic>
      <p:sp>
        <p:nvSpPr>
          <p:cNvPr id="54" name="楕円 53">
            <a:extLst>
              <a:ext uri="{FF2B5EF4-FFF2-40B4-BE49-F238E27FC236}">
                <a16:creationId xmlns:a16="http://schemas.microsoft.com/office/drawing/2014/main" id="{AC256A64-61ED-B3EB-690E-2A1A385EC693}"/>
              </a:ext>
            </a:extLst>
          </p:cNvPr>
          <p:cNvSpPr/>
          <p:nvPr/>
        </p:nvSpPr>
        <p:spPr bwMode="gray">
          <a:xfrm>
            <a:off x="2738851" y="1724466"/>
            <a:ext cx="180000" cy="180000"/>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D3B3D04B-BDB6-EF73-D325-61843F7C7667}"/>
              </a:ext>
            </a:extLst>
          </p:cNvPr>
          <p:cNvSpPr>
            <a:spLocks noGrp="1"/>
          </p:cNvSpPr>
          <p:nvPr>
            <p:ph type="sldNum" sz="quarter" idx="11"/>
          </p:nvPr>
        </p:nvSpPr>
        <p:spPr/>
        <p:txBody>
          <a:bodyPr/>
          <a:lstStyle/>
          <a:p>
            <a:fld id="{56E56C22-CD92-4A50-AAD1-E2171E0619BD}" type="slidenum">
              <a:rPr lang="ja-JP" altLang="en-US" smtClean="0"/>
              <a:pPr/>
              <a:t>21</a:t>
            </a:fld>
            <a:endParaRPr lang="ja-JP" altLang="en-US"/>
          </a:p>
        </p:txBody>
      </p:sp>
    </p:spTree>
    <p:extLst>
      <p:ext uri="{BB962C8B-B14F-4D97-AF65-F5344CB8AC3E}">
        <p14:creationId xmlns:p14="http://schemas.microsoft.com/office/powerpoint/2010/main" val="64009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sz="1800" dirty="0">
                <a:latin typeface="UD デジタル 教科書体 NP-R" panose="02020400000000000000" pitchFamily="18" charset="-128"/>
                <a:ea typeface="UD デジタル 教科書体 NP-R" panose="02020400000000000000" pitchFamily="18" charset="-128"/>
                <a:sym typeface="+mn-lt"/>
              </a:rPr>
              <a:t>No.14</a:t>
            </a:r>
            <a:r>
              <a:rPr lang="ja-JP" altLang="en-US" sz="1800">
                <a:latin typeface="UD デジタル 教科書体 NP-R" panose="02020400000000000000" pitchFamily="18" charset="-128"/>
                <a:ea typeface="UD デジタル 教科書体 NP-R" panose="02020400000000000000" pitchFamily="18" charset="-128"/>
                <a:sym typeface="+mn-lt"/>
              </a:rPr>
              <a:t> 経済合理性確認の負担軽減</a:t>
            </a:r>
            <a:endParaRPr lang="en-US" altLang="ja-JP" sz="1800" dirty="0">
              <a:latin typeface="UD デジタル 教科書体 NP-R" panose="02020400000000000000" pitchFamily="18" charset="-128"/>
              <a:ea typeface="UD デジタル 教科書体 NP-R" panose="02020400000000000000" pitchFamily="18" charset="-128"/>
              <a:sym typeface="+mn-lt"/>
            </a:endParaRPr>
          </a:p>
          <a:p>
            <a:r>
              <a:rPr lang="ja-JP" altLang="en-US" sz="2000">
                <a:latin typeface="UD デジタル 教科書体 NP-R" panose="02020400000000000000" pitchFamily="18" charset="-128"/>
                <a:ea typeface="UD デジタル 教科書体 NP-R" panose="02020400000000000000" pitchFamily="18" charset="-128"/>
                <a:sym typeface="+mn-lt"/>
              </a:rPr>
              <a:t>（参考）経済合理性ルール変更による出張旅費への影響</a:t>
            </a:r>
            <a:endParaRPr lang="en-US" altLang="ja-JP" sz="2000" dirty="0">
              <a:latin typeface="UD デジタル 教科書体 NP-R" panose="02020400000000000000" pitchFamily="18" charset="-128"/>
              <a:ea typeface="UD デジタル 教科書体 NP-R" panose="02020400000000000000" pitchFamily="18" charset="-128"/>
              <a:sym typeface="+mn-lt"/>
            </a:endParaRPr>
          </a:p>
        </p:txBody>
      </p:sp>
      <p:sp>
        <p:nvSpPr>
          <p:cNvPr id="14" name="タイトル 6">
            <a:extLst>
              <a:ext uri="{FF2B5EF4-FFF2-40B4-BE49-F238E27FC236}">
                <a16:creationId xmlns:a16="http://schemas.microsoft.com/office/drawing/2014/main" id="{704888A7-749F-E2BC-C397-27AEED7519B5}"/>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過去</a:t>
            </a:r>
            <a:r>
              <a:rPr lang="en-US" altLang="ja-JP" dirty="0">
                <a:latin typeface="UD デジタル 教科書体 NP-R" panose="02020400000000000000" pitchFamily="18" charset="-128"/>
                <a:ea typeface="UD デジタル 教科書体 NP-R" panose="02020400000000000000" pitchFamily="18" charset="-128"/>
              </a:rPr>
              <a:t>1</a:t>
            </a:r>
            <a:r>
              <a:rPr lang="ja-JP" altLang="en-US">
                <a:latin typeface="UD デジタル 教科書体 NP-R" panose="02020400000000000000" pitchFamily="18" charset="-128"/>
                <a:ea typeface="UD デジタル 教科書体 NP-R" panose="02020400000000000000" pitchFamily="18" charset="-128"/>
              </a:rPr>
              <a:t>年間の管内出張データを用いた分析では、ルールを合理化した場合であっても管内出張旅費の増加は限定的であり、充分に経済的かつ合理的な経路や金額の管内出張が可能であると想定できる</a:t>
            </a:r>
          </a:p>
        </p:txBody>
      </p:sp>
      <p:sp>
        <p:nvSpPr>
          <p:cNvPr id="4" name="正方形/長方形 3">
            <a:extLst>
              <a:ext uri="{FF2B5EF4-FFF2-40B4-BE49-F238E27FC236}">
                <a16:creationId xmlns:a16="http://schemas.microsoft.com/office/drawing/2014/main" id="{C940B710-9EE1-06FE-7117-C2FE70DADC7F}"/>
              </a:ext>
            </a:extLst>
          </p:cNvPr>
          <p:cNvSpPr/>
          <p:nvPr/>
        </p:nvSpPr>
        <p:spPr bwMode="gray">
          <a:xfrm>
            <a:off x="479425" y="1484313"/>
            <a:ext cx="857885" cy="1233944"/>
          </a:xfrm>
          <a:prstGeom prst="rect">
            <a:avLst/>
          </a:prstGeom>
          <a:solidFill>
            <a:schemeClr val="tx2"/>
          </a:solidFill>
          <a:ln w="12700" algn="ctr">
            <a:solidFill>
              <a:schemeClr val="tx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2000" b="1">
                <a:solidFill>
                  <a:schemeClr val="bg1"/>
                </a:solidFill>
                <a:latin typeface="UD デジタル 教科書体 NP-R" panose="02020400000000000000" pitchFamily="18" charset="-128"/>
                <a:ea typeface="UD デジタル 教科書体 NP-R" panose="02020400000000000000" pitchFamily="18" charset="-128"/>
                <a:cs typeface="+mn-cs"/>
              </a:rPr>
              <a:t>前提</a:t>
            </a:r>
          </a:p>
        </p:txBody>
      </p:sp>
      <p:sp>
        <p:nvSpPr>
          <p:cNvPr id="5" name="正方形/長方形 4">
            <a:extLst>
              <a:ext uri="{FF2B5EF4-FFF2-40B4-BE49-F238E27FC236}">
                <a16:creationId xmlns:a16="http://schemas.microsoft.com/office/drawing/2014/main" id="{E41A7117-A3EA-58AC-6818-3DAD24AD111D}"/>
              </a:ext>
            </a:extLst>
          </p:cNvPr>
          <p:cNvSpPr/>
          <p:nvPr/>
        </p:nvSpPr>
        <p:spPr bwMode="gray">
          <a:xfrm>
            <a:off x="1428750" y="1484314"/>
            <a:ext cx="10283825" cy="123394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marL="285750" indent="-285750" defTabSz="990564" fontAlgn="auto">
              <a:spcBef>
                <a:spcPts val="600"/>
              </a:spcBef>
              <a:spcAft>
                <a:spcPts val="0"/>
              </a:spcAft>
              <a:buSzPct val="100000"/>
              <a:buFont typeface="Wingdings" panose="05000000000000000000" pitchFamily="2" charset="2"/>
              <a:buChar char="n"/>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全庁の</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2023</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年</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9</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月～</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2024</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年</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10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月</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14</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日の市内出張（</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69,992</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件）から無作為に</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100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件を抽出し、実際に使用した旅費と以下のルールで算出した旅費を比較</a:t>
            </a: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715518" lvl="1" indent="-285750" defTabSz="990564" fontAlgn="auto">
              <a:spcBef>
                <a:spcPts val="600"/>
              </a:spcBef>
              <a:spcAft>
                <a:spcPts val="0"/>
              </a:spcAft>
              <a:buSzPct val="100000"/>
              <a:buFont typeface="Wingdings" panose="05000000000000000000" pitchFamily="2" charset="2"/>
              <a:buChar char="ü"/>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経路検索アプリで出発駅から目的駅までの移動時間が最速の経路での旅費（ピタパ利用等の各種割引は考慮）</a:t>
            </a:r>
            <a:endPar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715518" lvl="1" indent="-285750" defTabSz="990564" fontAlgn="auto">
              <a:spcBef>
                <a:spcPts val="600"/>
              </a:spcBef>
              <a:spcAft>
                <a:spcPts val="0"/>
              </a:spcAft>
              <a:buSzPct val="100000"/>
              <a:buFont typeface="Wingdings" panose="05000000000000000000" pitchFamily="2" charset="2"/>
              <a:buChar char="ü"/>
            </a:pPr>
            <a:r>
              <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a:t>
            </a: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つの申請で複数個所を訪問している場合は、レコードを分けて集計（出張</a:t>
            </a:r>
            <a:r>
              <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100</a:t>
            </a: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件に対して、</a:t>
            </a:r>
            <a:r>
              <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154</a:t>
            </a: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レコードに分解）</a:t>
            </a:r>
            <a:endPar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6DF216D4-A3FD-359E-F994-06D5BD859971}"/>
              </a:ext>
            </a:extLst>
          </p:cNvPr>
          <p:cNvSpPr/>
          <p:nvPr/>
        </p:nvSpPr>
        <p:spPr bwMode="gray">
          <a:xfrm>
            <a:off x="479425" y="2806175"/>
            <a:ext cx="857885" cy="3791476"/>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600"/>
              </a:spcBef>
              <a:spcAft>
                <a:spcPts val="0"/>
              </a:spcAft>
              <a:buSzPct val="100000"/>
            </a:pPr>
            <a:r>
              <a:rPr kumimoji="1" lang="ja-JP" altLang="en-US" sz="2000" b="1">
                <a:solidFill>
                  <a:schemeClr val="bg1"/>
                </a:solidFill>
                <a:latin typeface="UD デジタル 教科書体 NP-R" panose="02020400000000000000" pitchFamily="18" charset="-128"/>
                <a:ea typeface="UD デジタル 教科書体 NP-R" panose="02020400000000000000" pitchFamily="18" charset="-128"/>
                <a:cs typeface="+mn-cs"/>
              </a:rPr>
              <a:t>結果</a:t>
            </a:r>
          </a:p>
        </p:txBody>
      </p:sp>
      <p:graphicFrame>
        <p:nvGraphicFramePr>
          <p:cNvPr id="12" name="グラフ 11">
            <a:extLst>
              <a:ext uri="{FF2B5EF4-FFF2-40B4-BE49-F238E27FC236}">
                <a16:creationId xmlns:a16="http://schemas.microsoft.com/office/drawing/2014/main" id="{03209EC4-0E62-6EB6-E6A7-725D1EC4DE09}"/>
              </a:ext>
            </a:extLst>
          </p:cNvPr>
          <p:cNvGraphicFramePr>
            <a:graphicFrameLocks/>
          </p:cNvGraphicFramePr>
          <p:nvPr/>
        </p:nvGraphicFramePr>
        <p:xfrm>
          <a:off x="2390522" y="3320429"/>
          <a:ext cx="8242391" cy="2484394"/>
        </p:xfrm>
        <a:graphic>
          <a:graphicData uri="http://schemas.openxmlformats.org/drawingml/2006/chart">
            <c:chart xmlns:c="http://schemas.openxmlformats.org/drawingml/2006/chart" xmlns:r="http://schemas.openxmlformats.org/officeDocument/2006/relationships" r:id="rId6"/>
          </a:graphicData>
        </a:graphic>
      </p:graphicFrame>
      <p:pic>
        <p:nvPicPr>
          <p:cNvPr id="10" name="図 9">
            <a:extLst>
              <a:ext uri="{FF2B5EF4-FFF2-40B4-BE49-F238E27FC236}">
                <a16:creationId xmlns:a16="http://schemas.microsoft.com/office/drawing/2014/main" id="{85276A3E-A36A-59D3-1FE9-131555041F72}"/>
              </a:ext>
            </a:extLst>
          </p:cNvPr>
          <p:cNvPicPr>
            <a:picLocks noChangeAspect="1"/>
          </p:cNvPicPr>
          <p:nvPr/>
        </p:nvPicPr>
        <p:blipFill>
          <a:blip r:embed="rId7"/>
          <a:stretch>
            <a:fillRect/>
          </a:stretch>
        </p:blipFill>
        <p:spPr>
          <a:xfrm>
            <a:off x="2811222" y="4047894"/>
            <a:ext cx="7646049" cy="387777"/>
          </a:xfrm>
          <a:prstGeom prst="rect">
            <a:avLst/>
          </a:prstGeom>
        </p:spPr>
      </p:pic>
      <p:sp>
        <p:nvSpPr>
          <p:cNvPr id="13" name="テキスト ボックス 12">
            <a:extLst>
              <a:ext uri="{FF2B5EF4-FFF2-40B4-BE49-F238E27FC236}">
                <a16:creationId xmlns:a16="http://schemas.microsoft.com/office/drawing/2014/main" id="{A217864D-E2BB-B5A1-C54C-5C9430E6A870}"/>
              </a:ext>
            </a:extLst>
          </p:cNvPr>
          <p:cNvSpPr txBox="1"/>
          <p:nvPr/>
        </p:nvSpPr>
        <p:spPr bwMode="gray">
          <a:xfrm>
            <a:off x="2191800" y="3102012"/>
            <a:ext cx="1002813" cy="215444"/>
          </a:xfrm>
          <a:prstGeom prst="rect">
            <a:avLst/>
          </a:prstGeom>
          <a:noFill/>
        </p:spPr>
        <p:txBody>
          <a:bodyPr wrap="square" lIns="0" tIns="0" rIns="0" bIns="0" rtlCol="0">
            <a:sp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件数（件）</a:t>
            </a:r>
          </a:p>
        </p:txBody>
      </p:sp>
      <p:sp>
        <p:nvSpPr>
          <p:cNvPr id="15" name="テキスト ボックス 14">
            <a:extLst>
              <a:ext uri="{FF2B5EF4-FFF2-40B4-BE49-F238E27FC236}">
                <a16:creationId xmlns:a16="http://schemas.microsoft.com/office/drawing/2014/main" id="{4154A396-A96F-824E-47AC-664F0ED550EF}"/>
              </a:ext>
            </a:extLst>
          </p:cNvPr>
          <p:cNvSpPr txBox="1"/>
          <p:nvPr/>
        </p:nvSpPr>
        <p:spPr bwMode="gray">
          <a:xfrm>
            <a:off x="10287254" y="5506426"/>
            <a:ext cx="1423544" cy="215444"/>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誤差金額（円）</a:t>
            </a:r>
          </a:p>
        </p:txBody>
      </p:sp>
      <p:sp>
        <p:nvSpPr>
          <p:cNvPr id="17" name="正方形/長方形 16">
            <a:extLst>
              <a:ext uri="{FF2B5EF4-FFF2-40B4-BE49-F238E27FC236}">
                <a16:creationId xmlns:a16="http://schemas.microsoft.com/office/drawing/2014/main" id="{22B7D5FE-E827-1F91-4A3A-5BF8402518D8}"/>
              </a:ext>
            </a:extLst>
          </p:cNvPr>
          <p:cNvSpPr/>
          <p:nvPr/>
        </p:nvSpPr>
        <p:spPr bwMode="gray">
          <a:xfrm>
            <a:off x="2935861" y="2933362"/>
            <a:ext cx="7466221" cy="337300"/>
          </a:xfrm>
          <a:prstGeom prst="rect">
            <a:avLst/>
          </a:prstGeom>
          <a:no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400" b="1">
                <a:latin typeface="UD デジタル 教科書体 NP-R" panose="02020400000000000000" pitchFamily="18" charset="-128"/>
                <a:ea typeface="UD デジタル 教科書体 NP-R" panose="02020400000000000000" pitchFamily="18" charset="-128"/>
              </a:rPr>
              <a:t>管内出張旅費の誤差検証</a:t>
            </a:r>
            <a:endParaRPr kumimoji="1" lang="ja-JP" altLang="en-US" sz="1000" b="1">
              <a:latin typeface="UD デジタル 教科書体 NP-R" panose="02020400000000000000" pitchFamily="18" charset="-128"/>
              <a:ea typeface="UD デジタル 教科書体 NP-R" panose="02020400000000000000" pitchFamily="18" charset="-128"/>
            </a:endParaRPr>
          </a:p>
        </p:txBody>
      </p:sp>
      <p:sp>
        <p:nvSpPr>
          <p:cNvPr id="20" name="正方形/長方形 19">
            <a:extLst>
              <a:ext uri="{FF2B5EF4-FFF2-40B4-BE49-F238E27FC236}">
                <a16:creationId xmlns:a16="http://schemas.microsoft.com/office/drawing/2014/main" id="{2830D33E-DAE4-FD73-20BE-3EA7D391FC90}"/>
              </a:ext>
            </a:extLst>
          </p:cNvPr>
          <p:cNvSpPr/>
          <p:nvPr/>
        </p:nvSpPr>
        <p:spPr>
          <a:xfrm>
            <a:off x="4677954" y="5887638"/>
            <a:ext cx="2281324"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管内出張回数（回</a:t>
            </a:r>
            <a:r>
              <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4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1" name="正方形/長方形 20">
            <a:extLst>
              <a:ext uri="{FF2B5EF4-FFF2-40B4-BE49-F238E27FC236}">
                <a16:creationId xmlns:a16="http://schemas.microsoft.com/office/drawing/2014/main" id="{C1F9C27F-89E5-41AF-2732-2759384F78C4}"/>
              </a:ext>
            </a:extLst>
          </p:cNvPr>
          <p:cNvSpPr/>
          <p:nvPr/>
        </p:nvSpPr>
        <p:spPr>
          <a:xfrm>
            <a:off x="4677954" y="6175638"/>
            <a:ext cx="2281324"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rPr>
              <a:t>69,992 </a:t>
            </a:r>
            <a:r>
              <a:rPr kumimoji="1" lang="ja-JP" altLang="en-US" sz="1800">
                <a:solidFill>
                  <a:srgbClr val="000000"/>
                </a:solidFill>
                <a:latin typeface="UD デジタル 教科書体 NP-R" panose="02020400000000000000" pitchFamily="18" charset="-128"/>
                <a:ea typeface="UD デジタル 教科書体 NP-R" panose="02020400000000000000" pitchFamily="18" charset="-128"/>
              </a:rPr>
              <a:t>回</a:t>
            </a:r>
            <a:r>
              <a:rPr kumimoji="1" lang="en-US" altLang="ja-JP" sz="18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8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8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2" name="正方形/長方形 21">
            <a:extLst>
              <a:ext uri="{FF2B5EF4-FFF2-40B4-BE49-F238E27FC236}">
                <a16:creationId xmlns:a16="http://schemas.microsoft.com/office/drawing/2014/main" id="{0C2B035B-814F-F7C9-8DCD-B2ADBCE3E2B0}"/>
              </a:ext>
            </a:extLst>
          </p:cNvPr>
          <p:cNvSpPr/>
          <p:nvPr/>
        </p:nvSpPr>
        <p:spPr bwMode="gray">
          <a:xfrm>
            <a:off x="1428750" y="2801073"/>
            <a:ext cx="10283825" cy="379147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marL="285750" indent="-285750" defTabSz="990564" fontAlgn="auto">
              <a:spcBef>
                <a:spcPts val="600"/>
              </a:spcBef>
              <a:spcAft>
                <a:spcPts val="0"/>
              </a:spcAft>
              <a:buSzPct val="100000"/>
              <a:buFont typeface="Wingdings" panose="05000000000000000000" pitchFamily="2" charset="2"/>
              <a:buChar char="n"/>
            </a:pP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 name="正方形/長方形 22">
            <a:extLst>
              <a:ext uri="{FF2B5EF4-FFF2-40B4-BE49-F238E27FC236}">
                <a16:creationId xmlns:a16="http://schemas.microsoft.com/office/drawing/2014/main" id="{B3CEEE9D-A7EA-4600-8D0D-D011204F0418}"/>
              </a:ext>
            </a:extLst>
          </p:cNvPr>
          <p:cNvSpPr/>
          <p:nvPr/>
        </p:nvSpPr>
        <p:spPr>
          <a:xfrm>
            <a:off x="1795199" y="5887638"/>
            <a:ext cx="2281324"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rPr>
              <a:t>1</a:t>
            </a: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件</a:t>
            </a:r>
            <a:r>
              <a:rPr kumimoji="1" lang="ja-JP" altLang="en-US" sz="14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当たりの誤差（円）</a:t>
            </a:r>
          </a:p>
        </p:txBody>
      </p:sp>
      <p:sp>
        <p:nvSpPr>
          <p:cNvPr id="24" name="正方形/長方形 23">
            <a:extLst>
              <a:ext uri="{FF2B5EF4-FFF2-40B4-BE49-F238E27FC236}">
                <a16:creationId xmlns:a16="http://schemas.microsoft.com/office/drawing/2014/main" id="{90D49CFF-ED17-83CF-082A-6B56DC34834B}"/>
              </a:ext>
            </a:extLst>
          </p:cNvPr>
          <p:cNvSpPr/>
          <p:nvPr/>
        </p:nvSpPr>
        <p:spPr>
          <a:xfrm>
            <a:off x="1795199" y="6175638"/>
            <a:ext cx="2281324"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1.3 </a:t>
            </a:r>
            <a:r>
              <a:rPr kumimoji="1" lang="ja-JP" altLang="en-US" sz="18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円</a:t>
            </a:r>
          </a:p>
        </p:txBody>
      </p:sp>
      <p:sp>
        <p:nvSpPr>
          <p:cNvPr id="25" name="テキスト ボックス 24">
            <a:extLst>
              <a:ext uri="{FF2B5EF4-FFF2-40B4-BE49-F238E27FC236}">
                <a16:creationId xmlns:a16="http://schemas.microsoft.com/office/drawing/2014/main" id="{EFF881F5-32BF-61C4-C555-B8199CB060BF}"/>
              </a:ext>
            </a:extLst>
          </p:cNvPr>
          <p:cNvSpPr txBox="1"/>
          <p:nvPr/>
        </p:nvSpPr>
        <p:spPr>
          <a:xfrm>
            <a:off x="4213306" y="5945799"/>
            <a:ext cx="327865" cy="565146"/>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3200" b="1" i="0" u="none" strike="noStrike" kern="1200" cap="none" spc="0" normalizeH="0" baseline="0" noProof="0">
              <a:ln>
                <a:noFill/>
              </a:ln>
              <a:solidFill>
                <a:srgbClr val="000000"/>
              </a:solidFill>
              <a:effectLst/>
              <a:uLnTx/>
              <a:uFillTx/>
              <a:latin typeface="Meiryo UI"/>
              <a:ea typeface="Meiryo UI"/>
              <a:cs typeface="+mn-cs"/>
            </a:endParaRPr>
          </a:p>
        </p:txBody>
      </p:sp>
      <p:sp>
        <p:nvSpPr>
          <p:cNvPr id="26" name="テキスト ボックス 25">
            <a:extLst>
              <a:ext uri="{FF2B5EF4-FFF2-40B4-BE49-F238E27FC236}">
                <a16:creationId xmlns:a16="http://schemas.microsoft.com/office/drawing/2014/main" id="{CF84DE1B-3099-4ECC-2592-1F5CCD374D0A}"/>
              </a:ext>
            </a:extLst>
          </p:cNvPr>
          <p:cNvSpPr txBox="1"/>
          <p:nvPr/>
        </p:nvSpPr>
        <p:spPr>
          <a:xfrm>
            <a:off x="7096061" y="5957086"/>
            <a:ext cx="327865" cy="565146"/>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3200" b="1" i="0" u="none" strike="noStrike" kern="1200" cap="none" spc="0" normalizeH="0" baseline="0" noProof="0">
              <a:ln>
                <a:noFill/>
              </a:ln>
              <a:solidFill>
                <a:srgbClr val="000000"/>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7DE7FEF0-69C8-0B55-1B92-BFFB9D20BE89}"/>
              </a:ext>
            </a:extLst>
          </p:cNvPr>
          <p:cNvSpPr/>
          <p:nvPr/>
        </p:nvSpPr>
        <p:spPr>
          <a:xfrm>
            <a:off x="7560709" y="5887638"/>
            <a:ext cx="3770906"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ルール緩和で増加する管内出張旅費（円</a:t>
            </a:r>
            <a:r>
              <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4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8" name="正方形/長方形 27">
            <a:extLst>
              <a:ext uri="{FF2B5EF4-FFF2-40B4-BE49-F238E27FC236}">
                <a16:creationId xmlns:a16="http://schemas.microsoft.com/office/drawing/2014/main" id="{3537F317-2E4A-5994-1636-15D3DDA76070}"/>
              </a:ext>
            </a:extLst>
          </p:cNvPr>
          <p:cNvSpPr/>
          <p:nvPr/>
        </p:nvSpPr>
        <p:spPr>
          <a:xfrm>
            <a:off x="7560709" y="6175638"/>
            <a:ext cx="3770906"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rPr>
              <a:t>90,990</a:t>
            </a: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rPr>
              <a:t> </a:t>
            </a:r>
            <a:r>
              <a:rPr kumimoji="1" lang="ja-JP" altLang="en-US" sz="1800">
                <a:solidFill>
                  <a:srgbClr val="000000"/>
                </a:solidFill>
                <a:latin typeface="UD デジタル 教科書体 NP-R" panose="02020400000000000000" pitchFamily="18" charset="-128"/>
                <a:ea typeface="UD デジタル 教科書体 NP-R" panose="02020400000000000000" pitchFamily="18" charset="-128"/>
                <a:cs typeface="+mn-cs"/>
              </a:rPr>
              <a:t>円</a:t>
            </a:r>
            <a:r>
              <a:rPr kumimoji="1" lang="en-US" altLang="ja-JP" sz="18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800">
                <a:solidFill>
                  <a:srgbClr val="000000"/>
                </a:solidFill>
                <a:latin typeface="UD デジタル 教科書体 NP-R" panose="02020400000000000000" pitchFamily="18" charset="-128"/>
                <a:ea typeface="UD デジタル 教科書体 NP-R" panose="02020400000000000000" pitchFamily="18" charset="-128"/>
                <a:cs typeface="+mn-cs"/>
              </a:rPr>
              <a:t>年</a:t>
            </a:r>
            <a:endParaRPr kumimoji="1" lang="ja-JP" altLang="en-US" sz="18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9" name="正方形/長方形 28">
            <a:extLst>
              <a:ext uri="{FF2B5EF4-FFF2-40B4-BE49-F238E27FC236}">
                <a16:creationId xmlns:a16="http://schemas.microsoft.com/office/drawing/2014/main" id="{502A3BD5-B400-2A3E-CC23-6F1B7800CDB8}"/>
              </a:ext>
            </a:extLst>
          </p:cNvPr>
          <p:cNvSpPr/>
          <p:nvPr/>
        </p:nvSpPr>
        <p:spPr bwMode="gray">
          <a:xfrm>
            <a:off x="8250820" y="3495871"/>
            <a:ext cx="2151262" cy="337300"/>
          </a:xfrm>
          <a:prstGeom prst="rect">
            <a:avLst/>
          </a:prstGeom>
          <a:no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400" b="1">
                <a:latin typeface="UD デジタル 教科書体 NP-R" panose="02020400000000000000" pitchFamily="18" charset="-128"/>
                <a:ea typeface="UD デジタル 教科書体 NP-R" panose="02020400000000000000" pitchFamily="18" charset="-128"/>
              </a:rPr>
              <a:t>出張</a:t>
            </a:r>
            <a:r>
              <a:rPr kumimoji="1" lang="en-US" altLang="ja-JP" sz="1400" b="1" dirty="0">
                <a:latin typeface="UD デジタル 教科書体 NP-R" panose="02020400000000000000" pitchFamily="18" charset="-128"/>
                <a:ea typeface="UD デジタル 教科書体 NP-R" panose="02020400000000000000" pitchFamily="18" charset="-128"/>
              </a:rPr>
              <a:t>1</a:t>
            </a:r>
            <a:r>
              <a:rPr kumimoji="1" lang="ja-JP" altLang="en-US" sz="1400" b="1">
                <a:latin typeface="UD デジタル 教科書体 NP-R" panose="02020400000000000000" pitchFamily="18" charset="-128"/>
                <a:ea typeface="UD デジタル 教科書体 NP-R" panose="02020400000000000000" pitchFamily="18" charset="-128"/>
              </a:rPr>
              <a:t>件当たりの誤差＝</a:t>
            </a:r>
            <a:r>
              <a:rPr kumimoji="1" lang="en-US" altLang="ja-JP" sz="1400" b="1" dirty="0">
                <a:latin typeface="UD デジタル 教科書体 NP-R" panose="02020400000000000000" pitchFamily="18" charset="-128"/>
                <a:ea typeface="UD デジタル 教科書体 NP-R" panose="02020400000000000000" pitchFamily="18" charset="-128"/>
              </a:rPr>
              <a:t>1.3</a:t>
            </a:r>
            <a:r>
              <a:rPr kumimoji="1" lang="ja-JP" altLang="en-US" sz="1400" b="1">
                <a:latin typeface="UD デジタル 教科書体 NP-R" panose="02020400000000000000" pitchFamily="18" charset="-128"/>
                <a:ea typeface="UD デジタル 教科書体 NP-R" panose="02020400000000000000" pitchFamily="18" charset="-128"/>
              </a:rPr>
              <a:t>円</a:t>
            </a:r>
            <a:endParaRPr kumimoji="1" lang="ja-JP" altLang="en-US" sz="1000" b="1">
              <a:latin typeface="UD デジタル 教科書体 NP-R" panose="02020400000000000000" pitchFamily="18" charset="-128"/>
              <a:ea typeface="UD デジタル 教科書体 NP-R" panose="02020400000000000000" pitchFamily="18" charset="-128"/>
            </a:endParaRPr>
          </a:p>
        </p:txBody>
      </p:sp>
      <p:sp>
        <p:nvSpPr>
          <p:cNvPr id="3" name="正方形/長方形 2">
            <a:extLst>
              <a:ext uri="{FF2B5EF4-FFF2-40B4-BE49-F238E27FC236}">
                <a16:creationId xmlns:a16="http://schemas.microsoft.com/office/drawing/2014/main" id="{F8578E01-D5AC-AA06-C7DF-A05ADBB43208}"/>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9" name="正方形/長方形 8">
            <a:extLst>
              <a:ext uri="{FF2B5EF4-FFF2-40B4-BE49-F238E27FC236}">
                <a16:creationId xmlns:a16="http://schemas.microsoft.com/office/drawing/2014/main" id="{5A10D85E-260A-1544-E659-AAB5F802BC8E}"/>
              </a:ext>
            </a:extLst>
          </p:cNvPr>
          <p:cNvSpPr/>
          <p:nvPr/>
        </p:nvSpPr>
        <p:spPr bwMode="gray">
          <a:xfrm>
            <a:off x="2150499"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2" name="スライド番号プレースホルダー 1">
            <a:extLst>
              <a:ext uri="{FF2B5EF4-FFF2-40B4-BE49-F238E27FC236}">
                <a16:creationId xmlns:a16="http://schemas.microsoft.com/office/drawing/2014/main" id="{4CFEEC19-3659-94B0-07BF-10F6AC86E615}"/>
              </a:ext>
            </a:extLst>
          </p:cNvPr>
          <p:cNvSpPr>
            <a:spLocks noGrp="1"/>
          </p:cNvSpPr>
          <p:nvPr>
            <p:ph type="sldNum" sz="quarter" idx="11"/>
          </p:nvPr>
        </p:nvSpPr>
        <p:spPr/>
        <p:txBody>
          <a:bodyPr/>
          <a:lstStyle/>
          <a:p>
            <a:fld id="{56E56C22-CD92-4A50-AAD1-E2171E0619BD}" type="slidenum">
              <a:rPr lang="ja-JP" altLang="en-US" smtClean="0"/>
              <a:pPr/>
              <a:t>22</a:t>
            </a:fld>
            <a:endParaRPr lang="ja-JP" altLang="en-US"/>
          </a:p>
        </p:txBody>
      </p:sp>
    </p:spTree>
    <p:extLst>
      <p:ext uri="{BB962C8B-B14F-4D97-AF65-F5344CB8AC3E}">
        <p14:creationId xmlns:p14="http://schemas.microsoft.com/office/powerpoint/2010/main" val="76114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sz="1600" dirty="0">
                <a:latin typeface="UD デジタル 教科書体 NP-R" panose="02020400000000000000" pitchFamily="18" charset="-128"/>
                <a:ea typeface="UD デジタル 教科書体 NP-R" panose="02020400000000000000" pitchFamily="18" charset="-128"/>
                <a:sym typeface="+mn-lt"/>
              </a:rPr>
              <a:t>No.14</a:t>
            </a:r>
            <a:r>
              <a:rPr lang="ja-JP" altLang="en-US" sz="1600">
                <a:latin typeface="UD デジタル 教科書体 NP-R" panose="02020400000000000000" pitchFamily="18" charset="-128"/>
                <a:ea typeface="UD デジタル 教科書体 NP-R" panose="02020400000000000000" pitchFamily="18" charset="-128"/>
                <a:sym typeface="+mn-lt"/>
              </a:rPr>
              <a:t> 経済合理性確認の負担軽減</a:t>
            </a:r>
            <a:endParaRPr lang="en-US" altLang="ja-JP" sz="1600" dirty="0">
              <a:latin typeface="UD デジタル 教科書体 NP-R" panose="02020400000000000000" pitchFamily="18" charset="-128"/>
              <a:ea typeface="UD デジタル 教科書体 NP-R" panose="02020400000000000000" pitchFamily="18" charset="-128"/>
              <a:sym typeface="+mn-lt"/>
            </a:endParaRPr>
          </a:p>
          <a:p>
            <a:r>
              <a:rPr lang="ja-JP" altLang="en-US" sz="2000">
                <a:latin typeface="UD デジタル 教科書体 NP-R" panose="02020400000000000000" pitchFamily="18" charset="-128"/>
                <a:ea typeface="UD デジタル 教科書体 NP-R" panose="02020400000000000000" pitchFamily="18" charset="-128"/>
                <a:sym typeface="+mn-lt"/>
              </a:rPr>
              <a:t>（参考）経済合理性ルール変更によるコスト削減効果</a:t>
            </a:r>
            <a:endParaRPr lang="ja-JP" altLang="en-US">
              <a:latin typeface="UD デジタル 教科書体 NP-R" panose="02020400000000000000" pitchFamily="18" charset="-128"/>
              <a:ea typeface="UD デジタル 教科書体 NP-R" panose="02020400000000000000" pitchFamily="18" charset="-128"/>
              <a:sym typeface="+mn-lt"/>
            </a:endParaRPr>
          </a:p>
        </p:txBody>
      </p:sp>
      <p:sp>
        <p:nvSpPr>
          <p:cNvPr id="14" name="タイトル 6">
            <a:extLst>
              <a:ext uri="{FF2B5EF4-FFF2-40B4-BE49-F238E27FC236}">
                <a16:creationId xmlns:a16="http://schemas.microsoft.com/office/drawing/2014/main" id="{704888A7-749F-E2BC-C397-27AEED7519B5}"/>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各所属で出張経路の経済合理性の確認を主業務としている職員の人件費を考慮すると、ルールを合理化にすることで、大阪市としての全体コストの削減が可能であると想定される</a:t>
            </a:r>
          </a:p>
        </p:txBody>
      </p:sp>
      <p:sp>
        <p:nvSpPr>
          <p:cNvPr id="7" name="正方形/長方形 6">
            <a:extLst>
              <a:ext uri="{FF2B5EF4-FFF2-40B4-BE49-F238E27FC236}">
                <a16:creationId xmlns:a16="http://schemas.microsoft.com/office/drawing/2014/main" id="{A18CE7D0-1493-69F4-4F86-281798844A56}"/>
              </a:ext>
            </a:extLst>
          </p:cNvPr>
          <p:cNvSpPr/>
          <p:nvPr/>
        </p:nvSpPr>
        <p:spPr bwMode="gray">
          <a:xfrm>
            <a:off x="1257662" y="5604092"/>
            <a:ext cx="9792984" cy="106167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800" b="1" u="sng">
                <a:solidFill>
                  <a:srgbClr val="ED8B00"/>
                </a:solidFill>
                <a:latin typeface="UD デジタル 教科書体 NP-R"/>
                <a:ea typeface="UD デジタル 教科書体 NP-R"/>
                <a:cs typeface="+mn-cs"/>
              </a:rPr>
              <a:t>ルールを合理化することで、大阪市としての全体コストの削減が可能と思料</a:t>
            </a:r>
            <a:endParaRPr kumimoji="1" lang="en-US" altLang="ja-JP" sz="1800" b="1" u="sng" dirty="0">
              <a:solidFill>
                <a:srgbClr val="ED8B00"/>
              </a:solidFill>
              <a:latin typeface="UD デジタル 教科書体 NP-R"/>
              <a:ea typeface="UD デジタル 教科書体 NP-R"/>
              <a:cs typeface="+mn-cs"/>
            </a:endParaRPr>
          </a:p>
          <a:p>
            <a:pPr algn="ctr" defTabSz="990564" fontAlgn="auto">
              <a:spcBef>
                <a:spcPts val="0"/>
              </a:spcBef>
              <a:spcAft>
                <a:spcPts val="0"/>
              </a:spcAft>
              <a:buSzPct val="100000"/>
            </a:pPr>
            <a:r>
              <a:rPr kumimoji="1" lang="ja-JP" altLang="en-US" sz="1800" b="1" u="sng">
                <a:solidFill>
                  <a:srgbClr val="ED8B00"/>
                </a:solidFill>
                <a:latin typeface="UD デジタル 教科書体 NP-R"/>
                <a:ea typeface="UD デジタル 教科書体 NP-R"/>
                <a:cs typeface="+mn-cs"/>
              </a:rPr>
              <a:t>但し、職員の不正申請を防止に向けた対応案は今後検討が必要</a:t>
            </a:r>
            <a:endParaRPr kumimoji="1" lang="en-US" altLang="ja-JP" sz="1800" b="1" u="sng" dirty="0">
              <a:solidFill>
                <a:srgbClr val="ED8B00"/>
              </a:solidFill>
              <a:latin typeface="UD デジタル 教科書体 NP-R"/>
              <a:ea typeface="UD デジタル 教科書体 NP-R"/>
              <a:cs typeface="+mn-cs"/>
            </a:endParaRPr>
          </a:p>
          <a:p>
            <a:pPr defTabSz="990564" fontAlgn="auto">
              <a:spcBef>
                <a:spcPts val="0"/>
              </a:spcBef>
              <a:spcAft>
                <a:spcPts val="0"/>
              </a:spcAft>
              <a:buSzPct val="100000"/>
            </a:pPr>
            <a:endParaRPr kumimoji="1" lang="en-US" altLang="ja-JP" sz="1600" dirty="0">
              <a:solidFill>
                <a:prstClr val="black"/>
              </a:solidFill>
              <a:latin typeface="UD デジタル 教科書体 NP-R"/>
              <a:ea typeface="UD デジタル 教科書体 NP-R"/>
              <a:cs typeface="+mn-cs"/>
            </a:endParaRPr>
          </a:p>
          <a:p>
            <a:pPr marL="176213" defTabSz="990564" fontAlgn="auto">
              <a:spcBef>
                <a:spcPts val="0"/>
              </a:spcBef>
              <a:spcAft>
                <a:spcPts val="0"/>
              </a:spcAft>
              <a:buSzPct val="100000"/>
            </a:pPr>
            <a:r>
              <a:rPr kumimoji="1" lang="ja-JP" altLang="en-US" sz="1600" b="0" i="0" u="none" strike="noStrike" kern="1200" cap="none" spc="0" normalizeH="0" baseline="0" noProof="0">
                <a:ln>
                  <a:noFill/>
                </a:ln>
                <a:solidFill>
                  <a:prstClr val="black"/>
                </a:solidFill>
                <a:effectLst/>
                <a:uLnTx/>
                <a:uFillTx/>
                <a:latin typeface="UD デジタル 教科書体 NP-R"/>
                <a:ea typeface="UD デジタル 教科書体 NP-R"/>
                <a:cs typeface="+mn-cs"/>
              </a:rPr>
              <a:t>＜現時点案＞</a:t>
            </a: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a:p>
            <a:pPr marL="446088" indent="-269875" defTabSz="990564" fontAlgn="auto">
              <a:spcBef>
                <a:spcPts val="0"/>
              </a:spcBef>
              <a:spcAft>
                <a:spcPts val="0"/>
              </a:spcAft>
              <a:buSzPct val="100000"/>
              <a:buFont typeface="Arial" panose="020B0604020202020204" pitchFamily="34" charset="0"/>
              <a:buChar char="•"/>
            </a:pPr>
            <a:r>
              <a:rPr kumimoji="1" lang="ja-JP" altLang="en-US" sz="1600">
                <a:solidFill>
                  <a:prstClr val="black"/>
                </a:solidFill>
                <a:latin typeface="UD デジタル 教科書体 NP-R"/>
                <a:ea typeface="UD デジタル 教科書体 NP-R"/>
                <a:cs typeface="+mn-cs"/>
              </a:rPr>
              <a:t>ルール合理化の周知に併せて、毎月で無作為に検証を行うことを明記し、心理的な抑制を行う</a:t>
            </a:r>
            <a:endParaRPr kumimoji="1" lang="en-US" altLang="ja-JP" sz="1600" dirty="0">
              <a:solidFill>
                <a:prstClr val="black"/>
              </a:solidFill>
              <a:latin typeface="UD デジタル 教科書体 NP-R"/>
              <a:ea typeface="UD デジタル 教科書体 NP-R"/>
              <a:cs typeface="+mn-cs"/>
            </a:endParaRPr>
          </a:p>
        </p:txBody>
      </p:sp>
      <p:sp>
        <p:nvSpPr>
          <p:cNvPr id="16" name="正方形/長方形 15">
            <a:extLst>
              <a:ext uri="{FF2B5EF4-FFF2-40B4-BE49-F238E27FC236}">
                <a16:creationId xmlns:a16="http://schemas.microsoft.com/office/drawing/2014/main" id="{8BB9CDBF-2118-4485-6EEE-7B7F8ECD40B3}"/>
              </a:ext>
            </a:extLst>
          </p:cNvPr>
          <p:cNvSpPr/>
          <p:nvPr/>
        </p:nvSpPr>
        <p:spPr>
          <a:xfrm>
            <a:off x="8438920" y="2253483"/>
            <a:ext cx="2479560"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確認に係る工数</a:t>
            </a:r>
          </a:p>
        </p:txBody>
      </p:sp>
      <p:sp>
        <p:nvSpPr>
          <p:cNvPr id="17" name="正方形/長方形 16">
            <a:extLst>
              <a:ext uri="{FF2B5EF4-FFF2-40B4-BE49-F238E27FC236}">
                <a16:creationId xmlns:a16="http://schemas.microsoft.com/office/drawing/2014/main" id="{30F5AB4B-2000-CE60-AF6B-29B67BAFAC0A}"/>
              </a:ext>
            </a:extLst>
          </p:cNvPr>
          <p:cNvSpPr/>
          <p:nvPr/>
        </p:nvSpPr>
        <p:spPr>
          <a:xfrm>
            <a:off x="8438920" y="2541483"/>
            <a:ext cx="2479560"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defRPr/>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 約</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1,630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2,450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時間</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年</a:t>
            </a:r>
          </a:p>
        </p:txBody>
      </p:sp>
      <p:sp>
        <p:nvSpPr>
          <p:cNvPr id="9" name="正方形/長方形 8">
            <a:extLst>
              <a:ext uri="{FF2B5EF4-FFF2-40B4-BE49-F238E27FC236}">
                <a16:creationId xmlns:a16="http://schemas.microsoft.com/office/drawing/2014/main" id="{6BBDE24B-AE2B-6C37-ADF2-DBE7270DEB8C}"/>
              </a:ext>
            </a:extLst>
          </p:cNvPr>
          <p:cNvSpPr/>
          <p:nvPr/>
        </p:nvSpPr>
        <p:spPr>
          <a:xfrm>
            <a:off x="2252944" y="2253483"/>
            <a:ext cx="1637956"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年間管内出張回数</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6194A03B-D4FF-6AF4-4907-8FF67F2D705C}"/>
              </a:ext>
            </a:extLst>
          </p:cNvPr>
          <p:cNvSpPr/>
          <p:nvPr/>
        </p:nvSpPr>
        <p:spPr>
          <a:xfrm>
            <a:off x="2252944" y="2541483"/>
            <a:ext cx="1637956"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69,992 </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cs typeface="+mn-cs"/>
              </a:rPr>
              <a:t>件</a:t>
            </a: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1" name="正方形/長方形 10">
            <a:extLst>
              <a:ext uri="{FF2B5EF4-FFF2-40B4-BE49-F238E27FC236}">
                <a16:creationId xmlns:a16="http://schemas.microsoft.com/office/drawing/2014/main" id="{137296E6-0897-7BC4-B225-1A0D211D940F}"/>
              </a:ext>
            </a:extLst>
          </p:cNvPr>
          <p:cNvSpPr/>
          <p:nvPr/>
        </p:nvSpPr>
        <p:spPr>
          <a:xfrm>
            <a:off x="485568" y="2253483"/>
            <a:ext cx="1382412"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確認に係る工数</a:t>
            </a:r>
          </a:p>
        </p:txBody>
      </p:sp>
      <p:sp>
        <p:nvSpPr>
          <p:cNvPr id="12" name="正方形/長方形 11">
            <a:extLst>
              <a:ext uri="{FF2B5EF4-FFF2-40B4-BE49-F238E27FC236}">
                <a16:creationId xmlns:a16="http://schemas.microsoft.com/office/drawing/2014/main" id="{F23DC63B-1824-E888-316A-D9DFEA9A9812}"/>
              </a:ext>
            </a:extLst>
          </p:cNvPr>
          <p:cNvSpPr/>
          <p:nvPr/>
        </p:nvSpPr>
        <p:spPr>
          <a:xfrm>
            <a:off x="485568" y="2541483"/>
            <a:ext cx="1382412" cy="360000"/>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1 </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分</a:t>
            </a: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件</a:t>
            </a:r>
          </a:p>
        </p:txBody>
      </p:sp>
      <p:sp>
        <p:nvSpPr>
          <p:cNvPr id="18" name="テキスト ボックス 17">
            <a:extLst>
              <a:ext uri="{FF2B5EF4-FFF2-40B4-BE49-F238E27FC236}">
                <a16:creationId xmlns:a16="http://schemas.microsoft.com/office/drawing/2014/main" id="{983BA246-DDE5-55A4-CA04-0280AA05945E}"/>
              </a:ext>
            </a:extLst>
          </p:cNvPr>
          <p:cNvSpPr txBox="1"/>
          <p:nvPr/>
        </p:nvSpPr>
        <p:spPr>
          <a:xfrm>
            <a:off x="1921068" y="2322931"/>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11DEF021-F8D0-8757-3461-30D1F24809BF}"/>
              </a:ext>
            </a:extLst>
          </p:cNvPr>
          <p:cNvSpPr txBox="1"/>
          <p:nvPr/>
        </p:nvSpPr>
        <p:spPr>
          <a:xfrm>
            <a:off x="5281955" y="2322931"/>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36A3CF10-D5E4-40FA-9F2E-AB3D483D671A}"/>
              </a:ext>
            </a:extLst>
          </p:cNvPr>
          <p:cNvSpPr/>
          <p:nvPr/>
        </p:nvSpPr>
        <p:spPr>
          <a:xfrm>
            <a:off x="5613831" y="2253483"/>
            <a:ext cx="1165110"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チェック回数</a:t>
            </a:r>
          </a:p>
        </p:txBody>
      </p:sp>
      <p:sp>
        <p:nvSpPr>
          <p:cNvPr id="21" name="正方形/長方形 20">
            <a:extLst>
              <a:ext uri="{FF2B5EF4-FFF2-40B4-BE49-F238E27FC236}">
                <a16:creationId xmlns:a16="http://schemas.microsoft.com/office/drawing/2014/main" id="{7BB0CA8F-0E8B-2D9E-4ED1-811870E985A0}"/>
              </a:ext>
            </a:extLst>
          </p:cNvPr>
          <p:cNvSpPr/>
          <p:nvPr/>
        </p:nvSpPr>
        <p:spPr>
          <a:xfrm>
            <a:off x="5613831" y="2541483"/>
            <a:ext cx="1165110"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2</a:t>
            </a:r>
            <a:r>
              <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a:t>
            </a:r>
            <a:r>
              <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3</a:t>
            </a:r>
            <a:r>
              <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回</a:t>
            </a:r>
            <a:endPar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3" name="テキスト ボックス 22">
            <a:extLst>
              <a:ext uri="{FF2B5EF4-FFF2-40B4-BE49-F238E27FC236}">
                <a16:creationId xmlns:a16="http://schemas.microsoft.com/office/drawing/2014/main" id="{727D2C2E-C71F-1327-24DA-E4CC38E56D0D}"/>
              </a:ext>
            </a:extLst>
          </p:cNvPr>
          <p:cNvSpPr txBox="1"/>
          <p:nvPr/>
        </p:nvSpPr>
        <p:spPr>
          <a:xfrm>
            <a:off x="6832029" y="2322931"/>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DBA8962F-1A90-45E2-8882-2D4B08F13716}"/>
              </a:ext>
            </a:extLst>
          </p:cNvPr>
          <p:cNvSpPr txBox="1"/>
          <p:nvPr/>
        </p:nvSpPr>
        <p:spPr>
          <a:xfrm>
            <a:off x="8057964" y="2322931"/>
            <a:ext cx="327865" cy="503590"/>
          </a:xfrm>
          <a:prstGeom prst="rect">
            <a:avLst/>
          </a:prstGeom>
          <a:noFill/>
        </p:spPr>
        <p:txBody>
          <a:bodyPr wrap="square" lIns="36000" tIns="36000" rIns="36000" bIns="36000" rtlCol="0">
            <a:spAutoFit/>
          </a:bodyPr>
          <a:lstStyle/>
          <a:p>
            <a:pPr algn="ctr" defTabSz="457200" fontAlgn="auto">
              <a:spcBef>
                <a:spcPts val="0"/>
              </a:spcBef>
              <a:spcAft>
                <a:spcPts val="0"/>
              </a:spcAft>
              <a:defRPr/>
            </a:pPr>
            <a:r>
              <a:rPr kumimoji="1" lang="en-US" altLang="ja-JP" sz="2800" b="1" dirty="0">
                <a:solidFill>
                  <a:srgbClr val="000000"/>
                </a:solidFill>
                <a:latin typeface="Meiryo UI"/>
                <a:ea typeface="Meiryo UI"/>
                <a:cs typeface="+mn-cs"/>
              </a:rPr>
              <a:t>=</a:t>
            </a:r>
            <a:endParaRPr kumimoji="1" lang="ja-JP" altLang="en-US" sz="2800" b="1">
              <a:solidFill>
                <a:srgbClr val="000000"/>
              </a:solidFill>
              <a:latin typeface="Meiryo UI"/>
              <a:ea typeface="Meiryo UI"/>
              <a:cs typeface="+mn-cs"/>
            </a:endParaRPr>
          </a:p>
        </p:txBody>
      </p:sp>
      <p:sp>
        <p:nvSpPr>
          <p:cNvPr id="42" name="テキスト ボックス 41">
            <a:extLst>
              <a:ext uri="{FF2B5EF4-FFF2-40B4-BE49-F238E27FC236}">
                <a16:creationId xmlns:a16="http://schemas.microsoft.com/office/drawing/2014/main" id="{4FE241FA-CCAA-4858-0CBE-BBA3185C0AC4}"/>
              </a:ext>
            </a:extLst>
          </p:cNvPr>
          <p:cNvSpPr txBox="1"/>
          <p:nvPr/>
        </p:nvSpPr>
        <p:spPr>
          <a:xfrm>
            <a:off x="485568" y="1588840"/>
            <a:ext cx="3592898" cy="288147"/>
          </a:xfrm>
          <a:prstGeom prst="rect">
            <a:avLst/>
          </a:prstGeom>
          <a:noFill/>
        </p:spPr>
        <p:txBody>
          <a:bodyPr wrap="none" lIns="36000" tIns="36000" rIns="36000" bIns="36000" rtlCol="0">
            <a:spAutoFit/>
          </a:bodyPr>
          <a:lstStyle/>
          <a:p>
            <a:pPr marL="285750" indent="-285750" algn="ctr" fontAlgn="auto">
              <a:spcBef>
                <a:spcPts val="0"/>
              </a:spcBef>
              <a:spcAft>
                <a:spcPts val="0"/>
              </a:spcAft>
              <a:buFont typeface="Wingdings" panose="05000000000000000000" pitchFamily="2" charset="2"/>
              <a:buChar char="n"/>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処理時間ベースでの人件費概算（年間）</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9CAFF435-462E-20B9-423E-7278FB56AE0B}"/>
              </a:ext>
            </a:extLst>
          </p:cNvPr>
          <p:cNvSpPr/>
          <p:nvPr/>
        </p:nvSpPr>
        <p:spPr>
          <a:xfrm>
            <a:off x="9350829" y="1613299"/>
            <a:ext cx="1668310" cy="314371"/>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000000"/>
                </a:solidFill>
                <a:highlight>
                  <a:srgbClr val="FFFF00"/>
                </a:highlight>
                <a:latin typeface="UD デジタル 教科書体 NP-R" panose="02020400000000000000" pitchFamily="18" charset="-128"/>
                <a:ea typeface="UD デジタル 教科書体 NP-R" panose="02020400000000000000" pitchFamily="18" charset="-128"/>
              </a:rPr>
              <a:t>想定で置いた数値</a:t>
            </a:r>
            <a:endParaRPr kumimoji="1" lang="ja-JP" altLang="en-US" sz="14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3" name="正方形/長方形 2">
            <a:extLst>
              <a:ext uri="{FF2B5EF4-FFF2-40B4-BE49-F238E27FC236}">
                <a16:creationId xmlns:a16="http://schemas.microsoft.com/office/drawing/2014/main" id="{21D809E9-A6FB-2933-D630-8A41AD92F4AE}"/>
              </a:ext>
            </a:extLst>
          </p:cNvPr>
          <p:cNvSpPr/>
          <p:nvPr/>
        </p:nvSpPr>
        <p:spPr>
          <a:xfrm>
            <a:off x="7163905" y="2253483"/>
            <a:ext cx="840971"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時間換算</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9794709B-1A84-4E6F-6E29-D78A0A703B7C}"/>
              </a:ext>
            </a:extLst>
          </p:cNvPr>
          <p:cNvSpPr/>
          <p:nvPr/>
        </p:nvSpPr>
        <p:spPr>
          <a:xfrm>
            <a:off x="7163905" y="2541483"/>
            <a:ext cx="840971"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分</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36" name="正方形/長方形 35">
            <a:extLst>
              <a:ext uri="{FF2B5EF4-FFF2-40B4-BE49-F238E27FC236}">
                <a16:creationId xmlns:a16="http://schemas.microsoft.com/office/drawing/2014/main" id="{76DFCFFD-98AB-4940-AA26-1012D1EE1675}"/>
              </a:ext>
            </a:extLst>
          </p:cNvPr>
          <p:cNvSpPr/>
          <p:nvPr/>
        </p:nvSpPr>
        <p:spPr>
          <a:xfrm>
            <a:off x="4275864" y="2253483"/>
            <a:ext cx="953003"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発生割合</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37" name="正方形/長方形 36">
            <a:extLst>
              <a:ext uri="{FF2B5EF4-FFF2-40B4-BE49-F238E27FC236}">
                <a16:creationId xmlns:a16="http://schemas.microsoft.com/office/drawing/2014/main" id="{91E6E3D8-BE2E-D9E0-5AE8-6D58C23A1FA2}"/>
              </a:ext>
            </a:extLst>
          </p:cNvPr>
          <p:cNvSpPr/>
          <p:nvPr/>
        </p:nvSpPr>
        <p:spPr>
          <a:xfrm>
            <a:off x="4275864" y="2541483"/>
            <a:ext cx="953003" cy="360000"/>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70 %</a:t>
            </a:r>
            <a:endPar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38" name="テキスト ボックス 37">
            <a:extLst>
              <a:ext uri="{FF2B5EF4-FFF2-40B4-BE49-F238E27FC236}">
                <a16:creationId xmlns:a16="http://schemas.microsoft.com/office/drawing/2014/main" id="{C2317C7B-3F63-4F32-8C58-A2DE2E3E5EFC}"/>
              </a:ext>
            </a:extLst>
          </p:cNvPr>
          <p:cNvSpPr txBox="1"/>
          <p:nvPr/>
        </p:nvSpPr>
        <p:spPr>
          <a:xfrm>
            <a:off x="3943988" y="2322931"/>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44" name="テキスト ボックス 43">
            <a:extLst>
              <a:ext uri="{FF2B5EF4-FFF2-40B4-BE49-F238E27FC236}">
                <a16:creationId xmlns:a16="http://schemas.microsoft.com/office/drawing/2014/main" id="{912FC7D1-54A5-DB20-CB6C-14CBCE373E1F}"/>
              </a:ext>
            </a:extLst>
          </p:cNvPr>
          <p:cNvSpPr txBox="1"/>
          <p:nvPr/>
        </p:nvSpPr>
        <p:spPr>
          <a:xfrm>
            <a:off x="11077420" y="2791357"/>
            <a:ext cx="1039652" cy="719034"/>
          </a:xfrm>
          <a:prstGeom prst="rect">
            <a:avLst/>
          </a:prstGeom>
          <a:noFill/>
        </p:spPr>
        <p:txBody>
          <a:bodyPr wrap="square" lIns="36000" tIns="36000" rIns="36000" bIns="36000" rtlCol="0">
            <a:spAutoFit/>
          </a:bodyPr>
          <a:lstStyle/>
          <a:p>
            <a:pPr algn="ct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各所属で</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a:p>
            <a:pPr algn="ct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特定の職員</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a:p>
            <a:pPr algn="ct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が実施</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45" name="正方形/長方形 44">
            <a:extLst>
              <a:ext uri="{FF2B5EF4-FFF2-40B4-BE49-F238E27FC236}">
                <a16:creationId xmlns:a16="http://schemas.microsoft.com/office/drawing/2014/main" id="{A6B7BEB3-09B2-7BEF-6612-A616297F317A}"/>
              </a:ext>
            </a:extLst>
          </p:cNvPr>
          <p:cNvSpPr/>
          <p:nvPr/>
        </p:nvSpPr>
        <p:spPr>
          <a:xfrm>
            <a:off x="8438920" y="3366391"/>
            <a:ext cx="2479560"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確認に係る工数</a:t>
            </a:r>
          </a:p>
        </p:txBody>
      </p:sp>
      <p:sp>
        <p:nvSpPr>
          <p:cNvPr id="46" name="正方形/長方形 45">
            <a:extLst>
              <a:ext uri="{FF2B5EF4-FFF2-40B4-BE49-F238E27FC236}">
                <a16:creationId xmlns:a16="http://schemas.microsoft.com/office/drawing/2014/main" id="{D48860E6-60B6-64D9-25B4-AEDAAFA5403A}"/>
              </a:ext>
            </a:extLst>
          </p:cNvPr>
          <p:cNvSpPr/>
          <p:nvPr/>
        </p:nvSpPr>
        <p:spPr>
          <a:xfrm>
            <a:off x="8438920" y="3654391"/>
            <a:ext cx="2479560"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defRPr/>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約</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7,000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10,500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時間</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年</a:t>
            </a:r>
          </a:p>
        </p:txBody>
      </p:sp>
      <p:sp>
        <p:nvSpPr>
          <p:cNvPr id="47" name="正方形/長方形 46">
            <a:extLst>
              <a:ext uri="{FF2B5EF4-FFF2-40B4-BE49-F238E27FC236}">
                <a16:creationId xmlns:a16="http://schemas.microsoft.com/office/drawing/2014/main" id="{CBF198D4-1878-8BC1-A343-F76B1DAF62FD}"/>
              </a:ext>
            </a:extLst>
          </p:cNvPr>
          <p:cNvSpPr/>
          <p:nvPr/>
        </p:nvSpPr>
        <p:spPr>
          <a:xfrm>
            <a:off x="2252944" y="3366391"/>
            <a:ext cx="1637956"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年間管内出張回数</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48" name="正方形/長方形 47">
            <a:extLst>
              <a:ext uri="{FF2B5EF4-FFF2-40B4-BE49-F238E27FC236}">
                <a16:creationId xmlns:a16="http://schemas.microsoft.com/office/drawing/2014/main" id="{F4BACA38-10EA-1A12-50B0-9DD3F1D75A78}"/>
              </a:ext>
            </a:extLst>
          </p:cNvPr>
          <p:cNvSpPr/>
          <p:nvPr/>
        </p:nvSpPr>
        <p:spPr>
          <a:xfrm>
            <a:off x="2252944" y="3654391"/>
            <a:ext cx="1637956"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69,992 </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cs typeface="+mn-cs"/>
              </a:rPr>
              <a:t>件</a:t>
            </a: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年</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49" name="正方形/長方形 48">
            <a:extLst>
              <a:ext uri="{FF2B5EF4-FFF2-40B4-BE49-F238E27FC236}">
                <a16:creationId xmlns:a16="http://schemas.microsoft.com/office/drawing/2014/main" id="{1D8C552A-FDD0-E8A6-D213-5A2C8DAE2DA8}"/>
              </a:ext>
            </a:extLst>
          </p:cNvPr>
          <p:cNvSpPr/>
          <p:nvPr/>
        </p:nvSpPr>
        <p:spPr>
          <a:xfrm>
            <a:off x="485568" y="3366391"/>
            <a:ext cx="1382412"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確認に係る工数</a:t>
            </a:r>
          </a:p>
        </p:txBody>
      </p:sp>
      <p:sp>
        <p:nvSpPr>
          <p:cNvPr id="50" name="正方形/長方形 49">
            <a:extLst>
              <a:ext uri="{FF2B5EF4-FFF2-40B4-BE49-F238E27FC236}">
                <a16:creationId xmlns:a16="http://schemas.microsoft.com/office/drawing/2014/main" id="{D60B2845-5A6B-D091-257A-3386541B86CD}"/>
              </a:ext>
            </a:extLst>
          </p:cNvPr>
          <p:cNvSpPr/>
          <p:nvPr/>
        </p:nvSpPr>
        <p:spPr>
          <a:xfrm>
            <a:off x="485568" y="3654391"/>
            <a:ext cx="1382412" cy="360000"/>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10 </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分</a:t>
            </a: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rPr>
              <a:t>件</a:t>
            </a:r>
          </a:p>
        </p:txBody>
      </p:sp>
      <p:sp>
        <p:nvSpPr>
          <p:cNvPr id="51" name="テキスト ボックス 50">
            <a:extLst>
              <a:ext uri="{FF2B5EF4-FFF2-40B4-BE49-F238E27FC236}">
                <a16:creationId xmlns:a16="http://schemas.microsoft.com/office/drawing/2014/main" id="{78F1610A-33A2-332F-E92C-4CCBA7155A00}"/>
              </a:ext>
            </a:extLst>
          </p:cNvPr>
          <p:cNvSpPr txBox="1"/>
          <p:nvPr/>
        </p:nvSpPr>
        <p:spPr>
          <a:xfrm>
            <a:off x="1921068" y="3435839"/>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52" name="テキスト ボックス 51">
            <a:extLst>
              <a:ext uri="{FF2B5EF4-FFF2-40B4-BE49-F238E27FC236}">
                <a16:creationId xmlns:a16="http://schemas.microsoft.com/office/drawing/2014/main" id="{2C093DDD-908E-B4D4-4200-4ACF9A218E51}"/>
              </a:ext>
            </a:extLst>
          </p:cNvPr>
          <p:cNvSpPr txBox="1"/>
          <p:nvPr/>
        </p:nvSpPr>
        <p:spPr>
          <a:xfrm>
            <a:off x="5281955" y="3435839"/>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53" name="正方形/長方形 52">
            <a:extLst>
              <a:ext uri="{FF2B5EF4-FFF2-40B4-BE49-F238E27FC236}">
                <a16:creationId xmlns:a16="http://schemas.microsoft.com/office/drawing/2014/main" id="{8D3C5EC8-192C-F75B-B886-9B378EE250C7}"/>
              </a:ext>
            </a:extLst>
          </p:cNvPr>
          <p:cNvSpPr/>
          <p:nvPr/>
        </p:nvSpPr>
        <p:spPr>
          <a:xfrm>
            <a:off x="5613831" y="3366391"/>
            <a:ext cx="1165110"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チェック回数</a:t>
            </a:r>
          </a:p>
        </p:txBody>
      </p:sp>
      <p:sp>
        <p:nvSpPr>
          <p:cNvPr id="54" name="正方形/長方形 53">
            <a:extLst>
              <a:ext uri="{FF2B5EF4-FFF2-40B4-BE49-F238E27FC236}">
                <a16:creationId xmlns:a16="http://schemas.microsoft.com/office/drawing/2014/main" id="{2592136F-9BAE-3D81-59B8-96D02E86BF82}"/>
              </a:ext>
            </a:extLst>
          </p:cNvPr>
          <p:cNvSpPr/>
          <p:nvPr/>
        </p:nvSpPr>
        <p:spPr>
          <a:xfrm>
            <a:off x="5613831" y="3654391"/>
            <a:ext cx="1165110"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2</a:t>
            </a:r>
            <a:r>
              <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a:t>
            </a:r>
            <a:r>
              <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3</a:t>
            </a:r>
            <a:r>
              <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回</a:t>
            </a:r>
            <a:endParaRPr kumimoji="1" lang="en-US" altLang="ja-JP" sz="16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55" name="テキスト ボックス 54">
            <a:extLst>
              <a:ext uri="{FF2B5EF4-FFF2-40B4-BE49-F238E27FC236}">
                <a16:creationId xmlns:a16="http://schemas.microsoft.com/office/drawing/2014/main" id="{C09D8750-62D7-B647-DCE7-EB512E2F654C}"/>
              </a:ext>
            </a:extLst>
          </p:cNvPr>
          <p:cNvSpPr txBox="1"/>
          <p:nvPr/>
        </p:nvSpPr>
        <p:spPr>
          <a:xfrm>
            <a:off x="6832029" y="3435839"/>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EC04FB94-8256-5293-EB7F-97D1943698CE}"/>
              </a:ext>
            </a:extLst>
          </p:cNvPr>
          <p:cNvSpPr txBox="1"/>
          <p:nvPr/>
        </p:nvSpPr>
        <p:spPr>
          <a:xfrm>
            <a:off x="8057964" y="3435839"/>
            <a:ext cx="327865" cy="503590"/>
          </a:xfrm>
          <a:prstGeom prst="rect">
            <a:avLst/>
          </a:prstGeom>
          <a:noFill/>
        </p:spPr>
        <p:txBody>
          <a:bodyPr wrap="square" lIns="36000" tIns="36000" rIns="36000" bIns="36000" rtlCol="0">
            <a:spAutoFit/>
          </a:bodyPr>
          <a:lstStyle/>
          <a:p>
            <a:pPr algn="ctr" defTabSz="457200" fontAlgn="auto">
              <a:spcBef>
                <a:spcPts val="0"/>
              </a:spcBef>
              <a:spcAft>
                <a:spcPts val="0"/>
              </a:spcAft>
              <a:defRPr/>
            </a:pPr>
            <a:r>
              <a:rPr kumimoji="1" lang="en-US" altLang="ja-JP" sz="2800" b="1" dirty="0">
                <a:solidFill>
                  <a:srgbClr val="000000"/>
                </a:solidFill>
                <a:latin typeface="Meiryo UI"/>
                <a:ea typeface="Meiryo UI"/>
                <a:cs typeface="+mn-cs"/>
              </a:rPr>
              <a:t>=</a:t>
            </a:r>
            <a:endParaRPr kumimoji="1" lang="ja-JP" altLang="en-US" sz="2800" b="1">
              <a:solidFill>
                <a:srgbClr val="000000"/>
              </a:solidFill>
              <a:latin typeface="Meiryo UI"/>
              <a:ea typeface="Meiryo UI"/>
              <a:cs typeface="+mn-cs"/>
            </a:endParaRPr>
          </a:p>
        </p:txBody>
      </p:sp>
      <p:sp>
        <p:nvSpPr>
          <p:cNvPr id="57" name="正方形/長方形 56">
            <a:extLst>
              <a:ext uri="{FF2B5EF4-FFF2-40B4-BE49-F238E27FC236}">
                <a16:creationId xmlns:a16="http://schemas.microsoft.com/office/drawing/2014/main" id="{55C76405-0C4B-F59B-348F-28E0090D8785}"/>
              </a:ext>
            </a:extLst>
          </p:cNvPr>
          <p:cNvSpPr/>
          <p:nvPr/>
        </p:nvSpPr>
        <p:spPr>
          <a:xfrm>
            <a:off x="7163905" y="3366391"/>
            <a:ext cx="840971"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時間換算</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58" name="正方形/長方形 57">
            <a:extLst>
              <a:ext uri="{FF2B5EF4-FFF2-40B4-BE49-F238E27FC236}">
                <a16:creationId xmlns:a16="http://schemas.microsoft.com/office/drawing/2014/main" id="{DB580EF6-F5AC-D226-67B5-4A60383BCD59}"/>
              </a:ext>
            </a:extLst>
          </p:cNvPr>
          <p:cNvSpPr/>
          <p:nvPr/>
        </p:nvSpPr>
        <p:spPr>
          <a:xfrm>
            <a:off x="7163905" y="3654391"/>
            <a:ext cx="840971"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rPr>
              <a:t>60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分</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59" name="正方形/長方形 58">
            <a:extLst>
              <a:ext uri="{FF2B5EF4-FFF2-40B4-BE49-F238E27FC236}">
                <a16:creationId xmlns:a16="http://schemas.microsoft.com/office/drawing/2014/main" id="{01C4B7A2-7894-6DCF-E294-B604E86C2647}"/>
              </a:ext>
            </a:extLst>
          </p:cNvPr>
          <p:cNvSpPr/>
          <p:nvPr/>
        </p:nvSpPr>
        <p:spPr>
          <a:xfrm>
            <a:off x="4275864" y="3366391"/>
            <a:ext cx="953003"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発生割合</a:t>
            </a:r>
            <a:endPar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60" name="正方形/長方形 59">
            <a:extLst>
              <a:ext uri="{FF2B5EF4-FFF2-40B4-BE49-F238E27FC236}">
                <a16:creationId xmlns:a16="http://schemas.microsoft.com/office/drawing/2014/main" id="{D923483D-65A8-57F5-D65A-C64C2798B513}"/>
              </a:ext>
            </a:extLst>
          </p:cNvPr>
          <p:cNvSpPr/>
          <p:nvPr/>
        </p:nvSpPr>
        <p:spPr>
          <a:xfrm>
            <a:off x="4275864" y="3654391"/>
            <a:ext cx="953003" cy="360000"/>
          </a:xfrm>
          <a:prstGeom prst="rect">
            <a:avLst/>
          </a:prstGeom>
          <a:solidFill>
            <a:srgbClr val="FFFF99"/>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en-US" altLang="ja-JP" sz="1600" dirty="0">
                <a:solidFill>
                  <a:srgbClr val="000000"/>
                </a:solidFill>
                <a:latin typeface="UD デジタル 教科書体 NP-R" panose="02020400000000000000" pitchFamily="18" charset="-128"/>
                <a:ea typeface="UD デジタル 教科書体 NP-R" panose="02020400000000000000" pitchFamily="18" charset="-128"/>
              </a:rPr>
              <a:t>30 %</a:t>
            </a:r>
            <a:endParaRPr kumimoji="1" lang="ja-JP" altLang="en-US" sz="1600">
              <a:solidFill>
                <a:srgbClr val="000000"/>
              </a:solidFill>
              <a:latin typeface="UD デジタル 教科書体 NP-R" panose="02020400000000000000" pitchFamily="18" charset="-128"/>
              <a:ea typeface="UD デジタル 教科書体 NP-R" panose="02020400000000000000" pitchFamily="18" charset="-128"/>
            </a:endParaRPr>
          </a:p>
        </p:txBody>
      </p:sp>
      <p:sp>
        <p:nvSpPr>
          <p:cNvPr id="61" name="テキスト ボックス 60">
            <a:extLst>
              <a:ext uri="{FF2B5EF4-FFF2-40B4-BE49-F238E27FC236}">
                <a16:creationId xmlns:a16="http://schemas.microsoft.com/office/drawing/2014/main" id="{6E9BE46C-5F1E-09CF-00B0-929C6FE402B2}"/>
              </a:ext>
            </a:extLst>
          </p:cNvPr>
          <p:cNvSpPr txBox="1"/>
          <p:nvPr/>
        </p:nvSpPr>
        <p:spPr>
          <a:xfrm>
            <a:off x="3943988" y="3435839"/>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62" name="テキスト ボックス 61">
            <a:extLst>
              <a:ext uri="{FF2B5EF4-FFF2-40B4-BE49-F238E27FC236}">
                <a16:creationId xmlns:a16="http://schemas.microsoft.com/office/drawing/2014/main" id="{A63F0312-58BF-3375-27DB-77CC4E272ABF}"/>
              </a:ext>
            </a:extLst>
          </p:cNvPr>
          <p:cNvSpPr txBox="1"/>
          <p:nvPr/>
        </p:nvSpPr>
        <p:spPr>
          <a:xfrm>
            <a:off x="478798" y="3030578"/>
            <a:ext cx="6105654" cy="288147"/>
          </a:xfrm>
          <a:prstGeom prst="rect">
            <a:avLst/>
          </a:prstGeom>
          <a:noFill/>
        </p:spPr>
        <p:txBody>
          <a:bodyPr wrap="square" lIns="36000" tIns="36000" rIns="36000" bIns="36000" rtlCol="0">
            <a:spAutoFit/>
          </a:bodyPr>
          <a:lstStyle/>
          <a:p>
            <a:pP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②経路が煩雑な管内出張の確認に係る工数（訪問先が複数等）</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正方形/長方形 62">
            <a:extLst>
              <a:ext uri="{FF2B5EF4-FFF2-40B4-BE49-F238E27FC236}">
                <a16:creationId xmlns:a16="http://schemas.microsoft.com/office/drawing/2014/main" id="{A3A61BBA-457E-EDA3-0484-D3509AD67CFC}"/>
              </a:ext>
            </a:extLst>
          </p:cNvPr>
          <p:cNvSpPr/>
          <p:nvPr/>
        </p:nvSpPr>
        <p:spPr>
          <a:xfrm>
            <a:off x="5609820" y="4467579"/>
            <a:ext cx="2547351"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000000"/>
                </a:solidFill>
                <a:latin typeface="UD デジタル 教科書体 NP-R" panose="02020400000000000000" pitchFamily="18" charset="-128"/>
                <a:ea typeface="UD デジタル 教科書体 NP-R" panose="02020400000000000000" pitchFamily="18" charset="-128"/>
              </a:rPr>
              <a:t>確認に係る人件費</a:t>
            </a:r>
          </a:p>
        </p:txBody>
      </p:sp>
      <p:sp>
        <p:nvSpPr>
          <p:cNvPr id="64" name="正方形/長方形 63">
            <a:extLst>
              <a:ext uri="{FF2B5EF4-FFF2-40B4-BE49-F238E27FC236}">
                <a16:creationId xmlns:a16="http://schemas.microsoft.com/office/drawing/2014/main" id="{2D321B28-71FC-DA11-1286-F4F7F4AAC645}"/>
              </a:ext>
            </a:extLst>
          </p:cNvPr>
          <p:cNvSpPr/>
          <p:nvPr/>
        </p:nvSpPr>
        <p:spPr>
          <a:xfrm>
            <a:off x="5609820" y="4755579"/>
            <a:ext cx="2547351"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defRPr/>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約</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2,960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4,440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 万円</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年</a:t>
            </a:r>
          </a:p>
        </p:txBody>
      </p:sp>
      <p:sp>
        <p:nvSpPr>
          <p:cNvPr id="67" name="正方形/長方形 66">
            <a:extLst>
              <a:ext uri="{FF2B5EF4-FFF2-40B4-BE49-F238E27FC236}">
                <a16:creationId xmlns:a16="http://schemas.microsoft.com/office/drawing/2014/main" id="{40C8650F-C227-0317-B282-7D36EFD12C1C}"/>
              </a:ext>
            </a:extLst>
          </p:cNvPr>
          <p:cNvSpPr/>
          <p:nvPr/>
        </p:nvSpPr>
        <p:spPr>
          <a:xfrm>
            <a:off x="485568" y="4476884"/>
            <a:ext cx="2780146"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確認に係る工数（①＋②）</a:t>
            </a:r>
          </a:p>
        </p:txBody>
      </p:sp>
      <p:sp>
        <p:nvSpPr>
          <p:cNvPr id="68" name="正方形/長方形 67">
            <a:extLst>
              <a:ext uri="{FF2B5EF4-FFF2-40B4-BE49-F238E27FC236}">
                <a16:creationId xmlns:a16="http://schemas.microsoft.com/office/drawing/2014/main" id="{90BE7764-00F9-BA17-EAAE-F1D8B421951C}"/>
              </a:ext>
            </a:extLst>
          </p:cNvPr>
          <p:cNvSpPr/>
          <p:nvPr/>
        </p:nvSpPr>
        <p:spPr>
          <a:xfrm>
            <a:off x="485568" y="4764884"/>
            <a:ext cx="2780146"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auto">
              <a:spcBef>
                <a:spcPts val="0"/>
              </a:spcBef>
              <a:spcAft>
                <a:spcPts val="0"/>
              </a:spcAft>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約</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8,630</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12,950 </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時間</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年</a:t>
            </a:r>
          </a:p>
        </p:txBody>
      </p:sp>
      <p:sp>
        <p:nvSpPr>
          <p:cNvPr id="74" name="テキスト ボックス 73">
            <a:extLst>
              <a:ext uri="{FF2B5EF4-FFF2-40B4-BE49-F238E27FC236}">
                <a16:creationId xmlns:a16="http://schemas.microsoft.com/office/drawing/2014/main" id="{3E9693E8-4636-4AA9-8958-A9A37F446708}"/>
              </a:ext>
            </a:extLst>
          </p:cNvPr>
          <p:cNvSpPr txBox="1"/>
          <p:nvPr/>
        </p:nvSpPr>
        <p:spPr>
          <a:xfrm>
            <a:off x="5281955" y="4546332"/>
            <a:ext cx="327865" cy="503590"/>
          </a:xfrm>
          <a:prstGeom prst="rect">
            <a:avLst/>
          </a:prstGeom>
          <a:noFill/>
        </p:spPr>
        <p:txBody>
          <a:bodyPr wrap="square" lIns="36000" tIns="36000" rIns="36000" bIns="36000" rtlCol="0">
            <a:spAutoFit/>
          </a:bodyPr>
          <a:lstStyle/>
          <a:p>
            <a:pPr algn="ctr" defTabSz="457200" fontAlgn="auto">
              <a:spcBef>
                <a:spcPts val="0"/>
              </a:spcBef>
              <a:spcAft>
                <a:spcPts val="0"/>
              </a:spcAft>
              <a:defRPr/>
            </a:pPr>
            <a:r>
              <a:rPr kumimoji="1" lang="en-US" altLang="ja-JP" sz="2800" b="1" dirty="0">
                <a:solidFill>
                  <a:srgbClr val="000000"/>
                </a:solidFill>
                <a:latin typeface="Meiryo UI"/>
                <a:ea typeface="Meiryo UI"/>
                <a:cs typeface="+mn-cs"/>
              </a:rPr>
              <a:t>=</a:t>
            </a:r>
            <a:endParaRPr kumimoji="1" lang="ja-JP" altLang="en-US" sz="2800" b="1">
              <a:solidFill>
                <a:srgbClr val="000000"/>
              </a:solidFill>
              <a:latin typeface="Meiryo UI"/>
              <a:ea typeface="Meiryo UI"/>
              <a:cs typeface="+mn-cs"/>
            </a:endParaRPr>
          </a:p>
        </p:txBody>
      </p:sp>
      <p:sp>
        <p:nvSpPr>
          <p:cNvPr id="80" name="テキスト ボックス 79">
            <a:extLst>
              <a:ext uri="{FF2B5EF4-FFF2-40B4-BE49-F238E27FC236}">
                <a16:creationId xmlns:a16="http://schemas.microsoft.com/office/drawing/2014/main" id="{3EEC5AEB-F21A-2D11-2EDB-D1E77D044B4F}"/>
              </a:ext>
            </a:extLst>
          </p:cNvPr>
          <p:cNvSpPr txBox="1"/>
          <p:nvPr/>
        </p:nvSpPr>
        <p:spPr>
          <a:xfrm>
            <a:off x="478798" y="4141071"/>
            <a:ext cx="6105654" cy="288147"/>
          </a:xfrm>
          <a:prstGeom prst="rect">
            <a:avLst/>
          </a:prstGeom>
          <a:noFill/>
        </p:spPr>
        <p:txBody>
          <a:bodyPr wrap="square" lIns="36000" tIns="36000" rIns="36000" bIns="36000" rtlCol="0">
            <a:spAutoFit/>
          </a:bodyPr>
          <a:lstStyle/>
          <a:p>
            <a:pP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③経路確認必要な年間人件費</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81" name="テキスト ボックス 80">
            <a:extLst>
              <a:ext uri="{FF2B5EF4-FFF2-40B4-BE49-F238E27FC236}">
                <a16:creationId xmlns:a16="http://schemas.microsoft.com/office/drawing/2014/main" id="{99C5C2FF-754B-0096-570A-BA8ECB92169A}"/>
              </a:ext>
            </a:extLst>
          </p:cNvPr>
          <p:cNvSpPr txBox="1"/>
          <p:nvPr/>
        </p:nvSpPr>
        <p:spPr>
          <a:xfrm>
            <a:off x="3307286" y="4595656"/>
            <a:ext cx="278788" cy="503590"/>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Meiryo UI"/>
                <a:ea typeface="Meiryo UI"/>
                <a:cs typeface="+mn-cs"/>
              </a:rPr>
              <a:t>×</a:t>
            </a:r>
            <a:endParaRPr kumimoji="1" lang="ja-JP" altLang="en-US" sz="2800" b="1" i="0" u="none" strike="noStrike" kern="1200" cap="none" spc="0" normalizeH="0" baseline="0" noProof="0">
              <a:ln>
                <a:noFill/>
              </a:ln>
              <a:solidFill>
                <a:srgbClr val="000000"/>
              </a:solidFill>
              <a:effectLst/>
              <a:uLnTx/>
              <a:uFillTx/>
              <a:latin typeface="Meiryo UI"/>
              <a:ea typeface="Meiryo UI"/>
              <a:cs typeface="+mn-cs"/>
            </a:endParaRPr>
          </a:p>
        </p:txBody>
      </p:sp>
      <p:sp>
        <p:nvSpPr>
          <p:cNvPr id="82" name="正方形/長方形 81">
            <a:extLst>
              <a:ext uri="{FF2B5EF4-FFF2-40B4-BE49-F238E27FC236}">
                <a16:creationId xmlns:a16="http://schemas.microsoft.com/office/drawing/2014/main" id="{FDF5DD0B-11BB-5B97-FA8E-D2062A8F711A}"/>
              </a:ext>
            </a:extLst>
          </p:cNvPr>
          <p:cNvSpPr/>
          <p:nvPr/>
        </p:nvSpPr>
        <p:spPr>
          <a:xfrm>
            <a:off x="3627646" y="4473363"/>
            <a:ext cx="1601221" cy="288000"/>
          </a:xfrm>
          <a:prstGeom prst="rect">
            <a:avLst/>
          </a:prstGeom>
          <a:solidFill>
            <a:schemeClr val="bg1">
              <a:lumMod val="95000"/>
            </a:schemeClr>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rPr>
              <a:t>職員の平均時給</a:t>
            </a:r>
          </a:p>
        </p:txBody>
      </p:sp>
      <p:sp>
        <p:nvSpPr>
          <p:cNvPr id="83" name="正方形/長方形 82">
            <a:extLst>
              <a:ext uri="{FF2B5EF4-FFF2-40B4-BE49-F238E27FC236}">
                <a16:creationId xmlns:a16="http://schemas.microsoft.com/office/drawing/2014/main" id="{6A3260F0-E742-1A05-9BC3-3B55968A012A}"/>
              </a:ext>
            </a:extLst>
          </p:cNvPr>
          <p:cNvSpPr/>
          <p:nvPr/>
        </p:nvSpPr>
        <p:spPr>
          <a:xfrm>
            <a:off x="3627646" y="4761363"/>
            <a:ext cx="1601221" cy="360000"/>
          </a:xfrm>
          <a:prstGeom prst="rect">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3,429</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 円</a:t>
            </a:r>
            <a:r>
              <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rPr>
              <a:t>時間</a:t>
            </a:r>
            <a:endParaRPr kumimoji="1" lang="ja-JP" altLang="en-US" sz="1600" b="0" i="0" u="none" strike="noStrike" kern="1200" cap="none" spc="0" normalizeH="0" baseline="0" noProof="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84" name="テキスト ボックス 83">
            <a:extLst>
              <a:ext uri="{FF2B5EF4-FFF2-40B4-BE49-F238E27FC236}">
                <a16:creationId xmlns:a16="http://schemas.microsoft.com/office/drawing/2014/main" id="{FE73AB5B-0665-27A2-EBA6-7D832F461C2F}"/>
              </a:ext>
            </a:extLst>
          </p:cNvPr>
          <p:cNvSpPr txBox="1"/>
          <p:nvPr/>
        </p:nvSpPr>
        <p:spPr>
          <a:xfrm>
            <a:off x="5613831" y="2916420"/>
            <a:ext cx="1765474" cy="241980"/>
          </a:xfrm>
          <a:prstGeom prst="rect">
            <a:avLst/>
          </a:prstGeom>
          <a:noFill/>
        </p:spPr>
        <p:txBody>
          <a:bodyPr wrap="none" lIns="36000" tIns="36000" rIns="36000" bIns="36000" rtlCol="0">
            <a:spAutoFit/>
          </a:bodyPr>
          <a:lstStyle/>
          <a:p>
            <a:pPr algn="ctr" fontAlgn="auto">
              <a:spcBef>
                <a:spcPts val="0"/>
              </a:spcBef>
              <a:spcAft>
                <a:spcPts val="0"/>
              </a:spcAft>
              <a:defRPr/>
            </a:pP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旅費担当</a:t>
            </a: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経理担当</a:t>
            </a: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上席</a:t>
            </a:r>
            <a:endPar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85" name="テキスト ボックス 84">
            <a:extLst>
              <a:ext uri="{FF2B5EF4-FFF2-40B4-BE49-F238E27FC236}">
                <a16:creationId xmlns:a16="http://schemas.microsoft.com/office/drawing/2014/main" id="{A65F4F28-D9E0-FCEC-B5D9-689CF02F0326}"/>
              </a:ext>
            </a:extLst>
          </p:cNvPr>
          <p:cNvSpPr txBox="1"/>
          <p:nvPr/>
        </p:nvSpPr>
        <p:spPr>
          <a:xfrm>
            <a:off x="5613831" y="4023957"/>
            <a:ext cx="1765474" cy="241980"/>
          </a:xfrm>
          <a:prstGeom prst="rect">
            <a:avLst/>
          </a:prstGeom>
          <a:noFill/>
        </p:spPr>
        <p:txBody>
          <a:bodyPr wrap="none" lIns="36000" tIns="36000" rIns="36000" bIns="36000" rtlCol="0">
            <a:spAutoFit/>
          </a:bodyPr>
          <a:lstStyle/>
          <a:p>
            <a:pPr algn="ctr" fontAlgn="auto">
              <a:spcBef>
                <a:spcPts val="0"/>
              </a:spcBef>
              <a:spcAft>
                <a:spcPts val="0"/>
              </a:spcAft>
              <a:defRPr/>
            </a:pP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旅費担当</a:t>
            </a: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経理担当</a:t>
            </a:r>
            <a:r>
              <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srgbClr val="000000"/>
                </a:solidFill>
                <a:latin typeface="UD デジタル 教科書体 NP-R" panose="02020400000000000000" pitchFamily="18" charset="-128"/>
                <a:ea typeface="UD デジタル 教科書体 NP-R" panose="02020400000000000000" pitchFamily="18" charset="-128"/>
                <a:cs typeface="+mn-cs"/>
              </a:rPr>
              <a:t>上席</a:t>
            </a:r>
            <a:endParaRPr kumimoji="1" lang="en-US" altLang="ja-JP" sz="11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2" name="右中かっこ 1">
            <a:extLst>
              <a:ext uri="{FF2B5EF4-FFF2-40B4-BE49-F238E27FC236}">
                <a16:creationId xmlns:a16="http://schemas.microsoft.com/office/drawing/2014/main" id="{23158D39-DC40-34BC-2746-D67C2CBCEC6E}"/>
              </a:ext>
            </a:extLst>
          </p:cNvPr>
          <p:cNvSpPr/>
          <p:nvPr/>
        </p:nvSpPr>
        <p:spPr bwMode="gray">
          <a:xfrm>
            <a:off x="10959343" y="2212434"/>
            <a:ext cx="91303" cy="18206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A067CEE-210E-32D7-4FC3-0881C0E40D8C}"/>
              </a:ext>
            </a:extLst>
          </p:cNvPr>
          <p:cNvSpPr txBox="1"/>
          <p:nvPr/>
        </p:nvSpPr>
        <p:spPr>
          <a:xfrm>
            <a:off x="478798" y="1916417"/>
            <a:ext cx="6105654" cy="288147"/>
          </a:xfrm>
          <a:prstGeom prst="rect">
            <a:avLst/>
          </a:prstGeom>
          <a:noFill/>
        </p:spPr>
        <p:txBody>
          <a:bodyPr wrap="square" lIns="36000" tIns="36000" rIns="36000" bIns="36000" rtlCol="0">
            <a:spAutoFit/>
          </a:bodyPr>
          <a:lstStyle/>
          <a:p>
            <a:pPr fontAlgn="auto">
              <a:spcBef>
                <a:spcPts val="0"/>
              </a:spcBef>
              <a:spcAft>
                <a:spcPts val="0"/>
              </a:spcAft>
              <a:defRPr/>
            </a:pPr>
            <a:r>
              <a:rPr kumimoji="1" lang="ja-JP" altLang="en-US" sz="1400">
                <a:solidFill>
                  <a:srgbClr val="000000"/>
                </a:solidFill>
                <a:latin typeface="UD デジタル 教科書体 NP-R" panose="02020400000000000000" pitchFamily="18" charset="-128"/>
                <a:ea typeface="UD デジタル 教科書体 NP-R" panose="02020400000000000000" pitchFamily="18" charset="-128"/>
                <a:cs typeface="+mn-cs"/>
              </a:rPr>
              <a:t>①経路が単純な管内出張の確認に係る工数（訪問先が１つ等）</a:t>
            </a:r>
            <a:endParaRPr kumimoji="1" lang="en-US" altLang="ja-JP" sz="1400" dirty="0">
              <a:solidFill>
                <a:srgbClr val="000000"/>
              </a:solidFill>
              <a:latin typeface="UD デジタル 教科書体 NP-R" panose="02020400000000000000" pitchFamily="18" charset="-128"/>
              <a:ea typeface="UD デジタル 教科書体 NP-R" panose="02020400000000000000" pitchFamily="18" charset="-128"/>
              <a:cs typeface="+mn-cs"/>
            </a:endParaRPr>
          </a:p>
        </p:txBody>
      </p:sp>
      <p:sp>
        <p:nvSpPr>
          <p:cNvPr id="22" name="二等辺三角形 21">
            <a:extLst>
              <a:ext uri="{FF2B5EF4-FFF2-40B4-BE49-F238E27FC236}">
                <a16:creationId xmlns:a16="http://schemas.microsoft.com/office/drawing/2014/main" id="{80C63C18-37B3-E5DF-2B74-7CE0853F1450}"/>
              </a:ext>
            </a:extLst>
          </p:cNvPr>
          <p:cNvSpPr/>
          <p:nvPr/>
        </p:nvSpPr>
        <p:spPr bwMode="gray">
          <a:xfrm rot="10800000">
            <a:off x="5602161" y="5263055"/>
            <a:ext cx="1060704" cy="155319"/>
          </a:xfrm>
          <a:prstGeom prst="triangle">
            <a:avLst/>
          </a:prstGeom>
          <a:solidFill>
            <a:schemeClr val="bg1">
              <a:lumMod val="75000"/>
            </a:schemeClr>
          </a:solidFill>
          <a:ln w="12700" algn="ctr">
            <a:solidFill>
              <a:schemeClr val="bg1">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sp>
        <p:nvSpPr>
          <p:cNvPr id="24" name="正方形/長方形 23">
            <a:extLst>
              <a:ext uri="{FF2B5EF4-FFF2-40B4-BE49-F238E27FC236}">
                <a16:creationId xmlns:a16="http://schemas.microsoft.com/office/drawing/2014/main" id="{4F8A65B3-D922-8896-F5BB-1BC7E5A66130}"/>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25" name="正方形/長方形 24">
            <a:extLst>
              <a:ext uri="{FF2B5EF4-FFF2-40B4-BE49-F238E27FC236}">
                <a16:creationId xmlns:a16="http://schemas.microsoft.com/office/drawing/2014/main" id="{5B084F3D-A19C-C65C-0C2F-4D1C4D31E34B}"/>
              </a:ext>
            </a:extLst>
          </p:cNvPr>
          <p:cNvSpPr/>
          <p:nvPr/>
        </p:nvSpPr>
        <p:spPr bwMode="gray">
          <a:xfrm>
            <a:off x="2150499"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5" name="スライド番号プレースホルダー 4">
            <a:extLst>
              <a:ext uri="{FF2B5EF4-FFF2-40B4-BE49-F238E27FC236}">
                <a16:creationId xmlns:a16="http://schemas.microsoft.com/office/drawing/2014/main" id="{7AB91456-6C72-588C-13E2-052E5EC1B41D}"/>
              </a:ext>
            </a:extLst>
          </p:cNvPr>
          <p:cNvSpPr>
            <a:spLocks noGrp="1"/>
          </p:cNvSpPr>
          <p:nvPr>
            <p:ph type="sldNum" sz="quarter" idx="11"/>
          </p:nvPr>
        </p:nvSpPr>
        <p:spPr/>
        <p:txBody>
          <a:bodyPr/>
          <a:lstStyle/>
          <a:p>
            <a:fld id="{56E56C22-CD92-4A50-AAD1-E2171E0619BD}" type="slidenum">
              <a:rPr lang="ja-JP" altLang="en-US" smtClean="0"/>
              <a:pPr/>
              <a:t>23</a:t>
            </a:fld>
            <a:endParaRPr lang="ja-JP" altLang="en-US"/>
          </a:p>
        </p:txBody>
      </p:sp>
    </p:spTree>
    <p:extLst>
      <p:ext uri="{BB962C8B-B14F-4D97-AF65-F5344CB8AC3E}">
        <p14:creationId xmlns:p14="http://schemas.microsoft.com/office/powerpoint/2010/main" val="25528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ja-JP" altLang="en-US">
                <a:latin typeface="UD デジタル 教科書体 NP-R" panose="02020400000000000000" pitchFamily="18" charset="-128"/>
                <a:ea typeface="UD デジタル 教科書体 NP-R" panose="02020400000000000000" pitchFamily="18" charset="-128"/>
              </a:rPr>
              <a:t>人事</a:t>
            </a:r>
          </a:p>
        </p:txBody>
      </p:sp>
      <p:sp>
        <p:nvSpPr>
          <p:cNvPr id="10" name="正方形/長方形 9">
            <a:extLst>
              <a:ext uri="{FF2B5EF4-FFF2-40B4-BE49-F238E27FC236}">
                <a16:creationId xmlns:a16="http://schemas.microsoft.com/office/drawing/2014/main" id="{7D9BF34D-0BD2-3792-F0C4-EA22E6AFB863}"/>
              </a:ext>
            </a:extLst>
          </p:cNvPr>
          <p:cNvSpPr/>
          <p:nvPr/>
        </p:nvSpPr>
        <p:spPr bwMode="gray">
          <a:xfrm>
            <a:off x="479425"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大分類</a:t>
            </a:r>
          </a:p>
        </p:txBody>
      </p:sp>
      <p:sp>
        <p:nvSpPr>
          <p:cNvPr id="11" name="正方形/長方形 10">
            <a:extLst>
              <a:ext uri="{FF2B5EF4-FFF2-40B4-BE49-F238E27FC236}">
                <a16:creationId xmlns:a16="http://schemas.microsoft.com/office/drawing/2014/main" id="{D839128B-27AB-5425-55FB-7AD0D1FB2E82}"/>
              </a:ext>
            </a:extLst>
          </p:cNvPr>
          <p:cNvSpPr/>
          <p:nvPr/>
        </p:nvSpPr>
        <p:spPr bwMode="gray">
          <a:xfrm>
            <a:off x="2144724"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中分類</a:t>
            </a:r>
          </a:p>
        </p:txBody>
      </p:sp>
      <p:sp>
        <p:nvSpPr>
          <p:cNvPr id="12" name="正方形/長方形 11">
            <a:extLst>
              <a:ext uri="{FF2B5EF4-FFF2-40B4-BE49-F238E27FC236}">
                <a16:creationId xmlns:a16="http://schemas.microsoft.com/office/drawing/2014/main" id="{3769B972-08FB-687E-F020-C479EAC6BE8C}"/>
              </a:ext>
            </a:extLst>
          </p:cNvPr>
          <p:cNvSpPr/>
          <p:nvPr/>
        </p:nvSpPr>
        <p:spPr bwMode="gray">
          <a:xfrm>
            <a:off x="479425" y="3783819"/>
            <a:ext cx="1638128" cy="73024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3" name="正方形/長方形 12">
            <a:extLst>
              <a:ext uri="{FF2B5EF4-FFF2-40B4-BE49-F238E27FC236}">
                <a16:creationId xmlns:a16="http://schemas.microsoft.com/office/drawing/2014/main" id="{2D1CD97C-0746-D2AB-0CA4-B0346657B100}"/>
              </a:ext>
            </a:extLst>
          </p:cNvPr>
          <p:cNvSpPr/>
          <p:nvPr/>
        </p:nvSpPr>
        <p:spPr bwMode="gray">
          <a:xfrm>
            <a:off x="479425" y="4541483"/>
            <a:ext cx="1638128" cy="129849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14" name="正方形/長方形 13">
            <a:extLst>
              <a:ext uri="{FF2B5EF4-FFF2-40B4-BE49-F238E27FC236}">
                <a16:creationId xmlns:a16="http://schemas.microsoft.com/office/drawing/2014/main" id="{0C9436A5-4F96-2413-5638-A90D64A7DED7}"/>
              </a:ext>
            </a:extLst>
          </p:cNvPr>
          <p:cNvSpPr/>
          <p:nvPr/>
        </p:nvSpPr>
        <p:spPr bwMode="gray">
          <a:xfrm>
            <a:off x="479425" y="5867395"/>
            <a:ext cx="1638128" cy="54083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5" name="正方形/長方形 14">
            <a:extLst>
              <a:ext uri="{FF2B5EF4-FFF2-40B4-BE49-F238E27FC236}">
                <a16:creationId xmlns:a16="http://schemas.microsoft.com/office/drawing/2014/main" id="{BC3628FA-7DA9-1789-1F4F-7A8B7D080C44}"/>
              </a:ext>
            </a:extLst>
          </p:cNvPr>
          <p:cNvSpPr/>
          <p:nvPr/>
        </p:nvSpPr>
        <p:spPr bwMode="gray">
          <a:xfrm>
            <a:off x="2144725" y="378381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6" name="正方形/長方形 15">
            <a:extLst>
              <a:ext uri="{FF2B5EF4-FFF2-40B4-BE49-F238E27FC236}">
                <a16:creationId xmlns:a16="http://schemas.microsoft.com/office/drawing/2014/main" id="{635BC6EA-F4B4-6BB5-4612-0194A0D10476}"/>
              </a:ext>
            </a:extLst>
          </p:cNvPr>
          <p:cNvSpPr/>
          <p:nvPr/>
        </p:nvSpPr>
        <p:spPr bwMode="gray">
          <a:xfrm>
            <a:off x="2144725" y="397323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17" name="正方形/長方形 16">
            <a:extLst>
              <a:ext uri="{FF2B5EF4-FFF2-40B4-BE49-F238E27FC236}">
                <a16:creationId xmlns:a16="http://schemas.microsoft.com/office/drawing/2014/main" id="{EA1CA6D1-4DF2-1C42-5DB3-D366BCB44AC8}"/>
              </a:ext>
            </a:extLst>
          </p:cNvPr>
          <p:cNvSpPr/>
          <p:nvPr/>
        </p:nvSpPr>
        <p:spPr bwMode="gray">
          <a:xfrm>
            <a:off x="2144725" y="416265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18" name="正方形/長方形 17">
            <a:extLst>
              <a:ext uri="{FF2B5EF4-FFF2-40B4-BE49-F238E27FC236}">
                <a16:creationId xmlns:a16="http://schemas.microsoft.com/office/drawing/2014/main" id="{B12E8B9B-6137-6AD4-FD47-F8ED86844DAB}"/>
              </a:ext>
            </a:extLst>
          </p:cNvPr>
          <p:cNvSpPr/>
          <p:nvPr/>
        </p:nvSpPr>
        <p:spPr bwMode="gray">
          <a:xfrm>
            <a:off x="2144725" y="435206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19" name="正方形/長方形 18">
            <a:extLst>
              <a:ext uri="{FF2B5EF4-FFF2-40B4-BE49-F238E27FC236}">
                <a16:creationId xmlns:a16="http://schemas.microsoft.com/office/drawing/2014/main" id="{95C538E4-51BE-DF38-B9C3-DA8953545FC3}"/>
              </a:ext>
            </a:extLst>
          </p:cNvPr>
          <p:cNvSpPr/>
          <p:nvPr/>
        </p:nvSpPr>
        <p:spPr bwMode="gray">
          <a:xfrm>
            <a:off x="2144725" y="4541483"/>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20" name="正方形/長方形 19">
            <a:extLst>
              <a:ext uri="{FF2B5EF4-FFF2-40B4-BE49-F238E27FC236}">
                <a16:creationId xmlns:a16="http://schemas.microsoft.com/office/drawing/2014/main" id="{0FBC1665-ABB7-5F3D-10E4-B3AFF19FE733}"/>
              </a:ext>
            </a:extLst>
          </p:cNvPr>
          <p:cNvSpPr/>
          <p:nvPr/>
        </p:nvSpPr>
        <p:spPr bwMode="gray">
          <a:xfrm>
            <a:off x="2144725" y="4730899"/>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21" name="正方形/長方形 20">
            <a:extLst>
              <a:ext uri="{FF2B5EF4-FFF2-40B4-BE49-F238E27FC236}">
                <a16:creationId xmlns:a16="http://schemas.microsoft.com/office/drawing/2014/main" id="{219913D3-D6CA-780A-33AD-61B2EEF1BA2C}"/>
              </a:ext>
            </a:extLst>
          </p:cNvPr>
          <p:cNvSpPr/>
          <p:nvPr/>
        </p:nvSpPr>
        <p:spPr bwMode="gray">
          <a:xfrm>
            <a:off x="2144725" y="4920315"/>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22" name="正方形/長方形 21">
            <a:extLst>
              <a:ext uri="{FF2B5EF4-FFF2-40B4-BE49-F238E27FC236}">
                <a16:creationId xmlns:a16="http://schemas.microsoft.com/office/drawing/2014/main" id="{62795278-2A4B-7457-0ED6-BB921006887A}"/>
              </a:ext>
            </a:extLst>
          </p:cNvPr>
          <p:cNvSpPr/>
          <p:nvPr/>
        </p:nvSpPr>
        <p:spPr bwMode="gray">
          <a:xfrm>
            <a:off x="2144725" y="5109731"/>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23" name="正方形/長方形 22">
            <a:extLst>
              <a:ext uri="{FF2B5EF4-FFF2-40B4-BE49-F238E27FC236}">
                <a16:creationId xmlns:a16="http://schemas.microsoft.com/office/drawing/2014/main" id="{5029B1C3-DCB2-2179-1E22-A828A0B67386}"/>
              </a:ext>
            </a:extLst>
          </p:cNvPr>
          <p:cNvSpPr/>
          <p:nvPr/>
        </p:nvSpPr>
        <p:spPr bwMode="gray">
          <a:xfrm>
            <a:off x="2144725" y="5299147"/>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4" name="正方形/長方形 23">
            <a:extLst>
              <a:ext uri="{FF2B5EF4-FFF2-40B4-BE49-F238E27FC236}">
                <a16:creationId xmlns:a16="http://schemas.microsoft.com/office/drawing/2014/main" id="{CBF91B54-16DE-994F-BF4D-B80997281340}"/>
              </a:ext>
            </a:extLst>
          </p:cNvPr>
          <p:cNvSpPr/>
          <p:nvPr/>
        </p:nvSpPr>
        <p:spPr bwMode="gray">
          <a:xfrm>
            <a:off x="2144725" y="5488563"/>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25" name="正方形/長方形 24">
            <a:extLst>
              <a:ext uri="{FF2B5EF4-FFF2-40B4-BE49-F238E27FC236}">
                <a16:creationId xmlns:a16="http://schemas.microsoft.com/office/drawing/2014/main" id="{3617FD2A-8FB7-0683-C7FB-2E723E8CB05C}"/>
              </a:ext>
            </a:extLst>
          </p:cNvPr>
          <p:cNvSpPr/>
          <p:nvPr/>
        </p:nvSpPr>
        <p:spPr bwMode="gray">
          <a:xfrm>
            <a:off x="2144725" y="5677979"/>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26" name="正方形/長方形 25">
            <a:extLst>
              <a:ext uri="{FF2B5EF4-FFF2-40B4-BE49-F238E27FC236}">
                <a16:creationId xmlns:a16="http://schemas.microsoft.com/office/drawing/2014/main" id="{4A51F942-D7FE-81ED-7282-9D79C50961B1}"/>
              </a:ext>
            </a:extLst>
          </p:cNvPr>
          <p:cNvSpPr/>
          <p:nvPr/>
        </p:nvSpPr>
        <p:spPr bwMode="gray">
          <a:xfrm>
            <a:off x="2144725" y="586739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法定調書</a:t>
            </a:r>
          </a:p>
        </p:txBody>
      </p:sp>
      <p:sp>
        <p:nvSpPr>
          <p:cNvPr id="27" name="正方形/長方形 26">
            <a:extLst>
              <a:ext uri="{FF2B5EF4-FFF2-40B4-BE49-F238E27FC236}">
                <a16:creationId xmlns:a16="http://schemas.microsoft.com/office/drawing/2014/main" id="{8A0D97D1-619F-59FF-A576-95C72391508A}"/>
              </a:ext>
            </a:extLst>
          </p:cNvPr>
          <p:cNvSpPr/>
          <p:nvPr/>
        </p:nvSpPr>
        <p:spPr bwMode="gray">
          <a:xfrm>
            <a:off x="2144725" y="605681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050" b="1" dirty="0">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8" name="正方形/長方形 27">
            <a:extLst>
              <a:ext uri="{FF2B5EF4-FFF2-40B4-BE49-F238E27FC236}">
                <a16:creationId xmlns:a16="http://schemas.microsoft.com/office/drawing/2014/main" id="{14E9697B-97F7-71BD-0F12-AA48C5C323EF}"/>
              </a:ext>
            </a:extLst>
          </p:cNvPr>
          <p:cNvSpPr/>
          <p:nvPr/>
        </p:nvSpPr>
        <p:spPr bwMode="gray">
          <a:xfrm>
            <a:off x="2144725" y="624622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29" name="正方形/長方形 28">
            <a:extLst>
              <a:ext uri="{FF2B5EF4-FFF2-40B4-BE49-F238E27FC236}">
                <a16:creationId xmlns:a16="http://schemas.microsoft.com/office/drawing/2014/main" id="{EA462F39-8851-09F9-1EDE-9377CB599F82}"/>
              </a:ext>
            </a:extLst>
          </p:cNvPr>
          <p:cNvSpPr/>
          <p:nvPr/>
        </p:nvSpPr>
        <p:spPr bwMode="gray">
          <a:xfrm>
            <a:off x="2144725" y="6435650"/>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0" name="正方形/長方形 29">
            <a:extLst>
              <a:ext uri="{FF2B5EF4-FFF2-40B4-BE49-F238E27FC236}">
                <a16:creationId xmlns:a16="http://schemas.microsoft.com/office/drawing/2014/main" id="{0651F660-8B51-4AAF-2AF0-3B262C13A975}"/>
              </a:ext>
            </a:extLst>
          </p:cNvPr>
          <p:cNvSpPr/>
          <p:nvPr/>
        </p:nvSpPr>
        <p:spPr bwMode="gray">
          <a:xfrm>
            <a:off x="479425" y="6435650"/>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145891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79B6B6C5-0806-709F-5614-4B6BEB7B9342}"/>
              </a:ext>
            </a:extLst>
          </p:cNvPr>
          <p:cNvSpPr/>
          <p:nvPr/>
        </p:nvSpPr>
        <p:spPr bwMode="gray">
          <a:xfrm>
            <a:off x="5854219" y="1890645"/>
            <a:ext cx="3433888" cy="277159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人事情報を集約し、各業務への人事情報の利活用を簡略化する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en-US" altLang="ja-JP" sz="1200" b="0" i="0" u="non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人事課として</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管理したい</a:t>
            </a:r>
            <a:r>
              <a:rPr kumimoji="1" lang="ja-JP" altLang="en-US" sz="1200" b="0" i="0" u="non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人事情報について結論が出た段階で、各情報を扱っている所属（人材開発センター、厚生</a:t>
            </a:r>
            <a:r>
              <a:rPr kumimoji="1" lang="en-US" altLang="ja-JP" sz="1200" b="0" i="0" u="non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G</a:t>
            </a:r>
            <a:r>
              <a:rPr kumimoji="1" lang="ja-JP" altLang="en-US" sz="1200" b="0" i="0" u="non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など）を巻き込む必要が生じる想定</a:t>
            </a:r>
            <a:endParaRPr kumimoji="1" lang="en-US" altLang="ja-JP" sz="1200" b="0" i="0" u="non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25</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人事異動／昇任・昇格／人事評価／職員情報に関する対応の方向性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各人事業務が個別最適化され、人事業務サイクルにおいて職員情報を相互連携できていないことが課題であり、システム刷新による職員情報の一元管理を目指す</a:t>
            </a:r>
          </a:p>
        </p:txBody>
      </p:sp>
      <p:sp>
        <p:nvSpPr>
          <p:cNvPr id="22" name="正方形/長方形 21">
            <a:extLst>
              <a:ext uri="{FF2B5EF4-FFF2-40B4-BE49-F238E27FC236}">
                <a16:creationId xmlns:a16="http://schemas.microsoft.com/office/drawing/2014/main" id="{F11F6D10-2C49-94EA-CDBB-D0EA687193EC}"/>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33" name="正方形/長方形 32">
            <a:extLst>
              <a:ext uri="{FF2B5EF4-FFF2-40B4-BE49-F238E27FC236}">
                <a16:creationId xmlns:a16="http://schemas.microsoft.com/office/drawing/2014/main" id="{2921C507-6C4B-B9C6-7207-9CD11EB97348}"/>
              </a:ext>
            </a:extLst>
          </p:cNvPr>
          <p:cNvSpPr/>
          <p:nvPr/>
        </p:nvSpPr>
        <p:spPr bwMode="gray">
          <a:xfrm>
            <a:off x="2150499" y="0"/>
            <a:ext cx="378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人事異動／昇任・昇格／人事評価／職員情報</a:t>
            </a:r>
          </a:p>
        </p:txBody>
      </p:sp>
      <p:cxnSp>
        <p:nvCxnSpPr>
          <p:cNvPr id="46" name="直線コネクタ 45">
            <a:extLst>
              <a:ext uri="{FF2B5EF4-FFF2-40B4-BE49-F238E27FC236}">
                <a16:creationId xmlns:a16="http://schemas.microsoft.com/office/drawing/2014/main" id="{ADDDFA56-9061-F9BE-FAD6-1BAF7813AA02}"/>
              </a:ext>
            </a:extLst>
          </p:cNvPr>
          <p:cNvCxnSpPr>
            <a:cxnSpLocks/>
            <a:stCxn id="10" idx="3"/>
          </p:cNvCxnSpPr>
          <p:nvPr/>
        </p:nvCxnSpPr>
        <p:spPr bwMode="gray">
          <a:xfrm>
            <a:off x="5658429" y="2304645"/>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0C339EA0-6383-C2BA-9FF1-AD9F749986AD}"/>
              </a:ext>
            </a:extLst>
          </p:cNvPr>
          <p:cNvCxnSpPr>
            <a:cxnSpLocks/>
            <a:stCxn id="12" idx="3"/>
            <a:endCxn id="50" idx="1"/>
          </p:cNvCxnSpPr>
          <p:nvPr/>
        </p:nvCxnSpPr>
        <p:spPr bwMode="gray">
          <a:xfrm flipV="1">
            <a:off x="5658429" y="3276444"/>
            <a:ext cx="195790" cy="1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616400F-1F05-2F05-F021-8A5BCF01F8CD}"/>
              </a:ext>
            </a:extLst>
          </p:cNvPr>
          <p:cNvCxnSpPr>
            <a:cxnSpLocks/>
            <a:stCxn id="13" idx="3"/>
          </p:cNvCxnSpPr>
          <p:nvPr/>
        </p:nvCxnSpPr>
        <p:spPr bwMode="gray">
          <a:xfrm>
            <a:off x="5658429" y="4248242"/>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3FC713B8-FA38-D01A-B87F-2413D602D89B}"/>
              </a:ext>
            </a:extLst>
          </p:cNvPr>
          <p:cNvSpPr/>
          <p:nvPr/>
        </p:nvSpPr>
        <p:spPr bwMode="gray">
          <a:xfrm>
            <a:off x="2224541" y="1890645"/>
            <a:ext cx="3433888"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人事情報を複数の所管がそれぞれのツールで管理しており、照会に手間がかかるため、各情報を業務に利活用できていない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D4046BD9-A640-F292-464F-A89E0D189348}"/>
              </a:ext>
            </a:extLst>
          </p:cNvPr>
          <p:cNvSpPr/>
          <p:nvPr/>
        </p:nvSpPr>
        <p:spPr bwMode="gray">
          <a:xfrm>
            <a:off x="2224541" y="2862454"/>
            <a:ext cx="3433888"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システムから必要な情報を出力できない、かつ、システム上に後続業務に必要な情報が網羅されておらず、原課のデータ入力や加工、人事課でのデータ加工やエラーチェックに手間がかかる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9C5C55E3-8001-8DB6-A2C8-69BAFB52F003}"/>
              </a:ext>
            </a:extLst>
          </p:cNvPr>
          <p:cNvSpPr/>
          <p:nvPr/>
        </p:nvSpPr>
        <p:spPr bwMode="gray">
          <a:xfrm>
            <a:off x="2224541" y="3834242"/>
            <a:ext cx="3433888"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結婚手続きや各種休業後の取得、水道局等への異動に伴って、過去の人事評価やキャリアデザインシート等を参照できない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AC95F47B-981F-8DFA-E44F-2B9FB5535ED3}"/>
              </a:ext>
            </a:extLst>
          </p:cNvPr>
          <p:cNvSpPr/>
          <p:nvPr/>
        </p:nvSpPr>
        <p:spPr bwMode="gray">
          <a:xfrm>
            <a:off x="479424" y="1890645"/>
            <a:ext cx="1692000"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No.18</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人事異動等における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各種情報の照会</a:t>
            </a:r>
          </a:p>
        </p:txBody>
      </p:sp>
      <p:sp>
        <p:nvSpPr>
          <p:cNvPr id="11" name="正方形/長方形 10">
            <a:extLst>
              <a:ext uri="{FF2B5EF4-FFF2-40B4-BE49-F238E27FC236}">
                <a16:creationId xmlns:a16="http://schemas.microsoft.com/office/drawing/2014/main" id="{ABB2A22A-160F-3805-6751-75A4DA827FA3}"/>
              </a:ext>
            </a:extLst>
          </p:cNvPr>
          <p:cNvSpPr/>
          <p:nvPr/>
        </p:nvSpPr>
        <p:spPr bwMode="gray">
          <a:xfrm>
            <a:off x="479424" y="2862454"/>
            <a:ext cx="1692000"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No.19</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人事評価結果の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内部連携</a:t>
            </a:r>
          </a:p>
        </p:txBody>
      </p:sp>
      <p:sp>
        <p:nvSpPr>
          <p:cNvPr id="14" name="正方形/長方形 13">
            <a:extLst>
              <a:ext uri="{FF2B5EF4-FFF2-40B4-BE49-F238E27FC236}">
                <a16:creationId xmlns:a16="http://schemas.microsoft.com/office/drawing/2014/main" id="{3312825C-F4C7-04B1-1164-33BB65128C03}"/>
              </a:ext>
            </a:extLst>
          </p:cNvPr>
          <p:cNvSpPr/>
          <p:nvPr/>
        </p:nvSpPr>
        <p:spPr bwMode="gray">
          <a:xfrm>
            <a:off x="479424" y="3834242"/>
            <a:ext cx="1692000" cy="828000"/>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No.20</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結婚手続き、休職、異動に伴う人事情報の管理</a:t>
            </a:r>
          </a:p>
        </p:txBody>
      </p:sp>
      <p:sp>
        <p:nvSpPr>
          <p:cNvPr id="2" name="正方形/長方形 1">
            <a:extLst>
              <a:ext uri="{FF2B5EF4-FFF2-40B4-BE49-F238E27FC236}">
                <a16:creationId xmlns:a16="http://schemas.microsoft.com/office/drawing/2014/main" id="{FE7079E6-8068-1BA7-C709-4D1992466750}"/>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4" name="正方形/長方形 3">
            <a:extLst>
              <a:ext uri="{FF2B5EF4-FFF2-40B4-BE49-F238E27FC236}">
                <a16:creationId xmlns:a16="http://schemas.microsoft.com/office/drawing/2014/main" id="{FB634449-FC07-3F1E-693D-56F67F354038}"/>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32827079-6EA4-1DE4-E392-C15103580B23}"/>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9" name="グループ化 18">
            <a:extLst>
              <a:ext uri="{FF2B5EF4-FFF2-40B4-BE49-F238E27FC236}">
                <a16:creationId xmlns:a16="http://schemas.microsoft.com/office/drawing/2014/main" id="{800F74E5-E566-6821-9DA9-16B2E6EE831F}"/>
              </a:ext>
            </a:extLst>
          </p:cNvPr>
          <p:cNvGrpSpPr/>
          <p:nvPr/>
        </p:nvGrpSpPr>
        <p:grpSpPr>
          <a:xfrm>
            <a:off x="9341224" y="1484314"/>
            <a:ext cx="2369576" cy="329977"/>
            <a:chOff x="9341224" y="1484314"/>
            <a:chExt cx="2369576" cy="329977"/>
          </a:xfrm>
        </p:grpSpPr>
        <p:sp>
          <p:nvSpPr>
            <p:cNvPr id="20" name="正方形/長方形 19">
              <a:extLst>
                <a:ext uri="{FF2B5EF4-FFF2-40B4-BE49-F238E27FC236}">
                  <a16:creationId xmlns:a16="http://schemas.microsoft.com/office/drawing/2014/main" id="{97E94CD4-50EC-28BE-34F1-1920928EFDF1}"/>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21" name="正方形/長方形 20">
              <a:extLst>
                <a:ext uri="{FF2B5EF4-FFF2-40B4-BE49-F238E27FC236}">
                  <a16:creationId xmlns:a16="http://schemas.microsoft.com/office/drawing/2014/main" id="{38AF89EB-5C16-4EA1-729E-DD34B4FBC75F}"/>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3" name="正方形/長方形 22">
              <a:extLst>
                <a:ext uri="{FF2B5EF4-FFF2-40B4-BE49-F238E27FC236}">
                  <a16:creationId xmlns:a16="http://schemas.microsoft.com/office/drawing/2014/main" id="{E2017A23-4E44-6CB0-365E-F3684F9799B5}"/>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4" name="正方形/長方形 23">
              <a:extLst>
                <a:ext uri="{FF2B5EF4-FFF2-40B4-BE49-F238E27FC236}">
                  <a16:creationId xmlns:a16="http://schemas.microsoft.com/office/drawing/2014/main" id="{B1678D4C-8CB9-B3EA-8172-C33060FAEFF6}"/>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5" name="正方形/長方形 24">
              <a:extLst>
                <a:ext uri="{FF2B5EF4-FFF2-40B4-BE49-F238E27FC236}">
                  <a16:creationId xmlns:a16="http://schemas.microsoft.com/office/drawing/2014/main" id="{C36D4F23-25E3-40DA-9470-7DFDE20948F0}"/>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6" name="正方形/長方形 25">
              <a:extLst>
                <a:ext uri="{FF2B5EF4-FFF2-40B4-BE49-F238E27FC236}">
                  <a16:creationId xmlns:a16="http://schemas.microsoft.com/office/drawing/2014/main" id="{02C32229-D255-AAA3-E4DB-F4FAB824D79A}"/>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27" name="グループ化 26">
            <a:extLst>
              <a:ext uri="{FF2B5EF4-FFF2-40B4-BE49-F238E27FC236}">
                <a16:creationId xmlns:a16="http://schemas.microsoft.com/office/drawing/2014/main" id="{D6D07A5D-5A62-4BFE-3D13-C0B01573142A}"/>
              </a:ext>
            </a:extLst>
          </p:cNvPr>
          <p:cNvGrpSpPr/>
          <p:nvPr/>
        </p:nvGrpSpPr>
        <p:grpSpPr>
          <a:xfrm>
            <a:off x="9341224" y="1890645"/>
            <a:ext cx="2369572" cy="2771597"/>
            <a:chOff x="9341224" y="1885100"/>
            <a:chExt cx="2369572" cy="1414400"/>
          </a:xfrm>
        </p:grpSpPr>
        <p:sp>
          <p:nvSpPr>
            <p:cNvPr id="28" name="正方形/長方形 27">
              <a:extLst>
                <a:ext uri="{FF2B5EF4-FFF2-40B4-BE49-F238E27FC236}">
                  <a16:creationId xmlns:a16="http://schemas.microsoft.com/office/drawing/2014/main" id="{E7F5A4FC-B443-A621-8EE9-E3CDD17F1C96}"/>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9" name="正方形/長方形 28">
              <a:extLst>
                <a:ext uri="{FF2B5EF4-FFF2-40B4-BE49-F238E27FC236}">
                  <a16:creationId xmlns:a16="http://schemas.microsoft.com/office/drawing/2014/main" id="{43D00B89-6C75-E121-09BA-81B41DEF5B9E}"/>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0" name="正方形/長方形 29">
              <a:extLst>
                <a:ext uri="{FF2B5EF4-FFF2-40B4-BE49-F238E27FC236}">
                  <a16:creationId xmlns:a16="http://schemas.microsoft.com/office/drawing/2014/main" id="{D3AF6ADD-DE68-494E-0B23-8FD5C7BE6D00}"/>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513FEF28-2581-FAE4-BECB-9877E249110F}"/>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5DCB2014-58DA-D49B-2050-C98DD07F4B48}"/>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268589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正方形/長方形 151">
            <a:extLst>
              <a:ext uri="{FF2B5EF4-FFF2-40B4-BE49-F238E27FC236}">
                <a16:creationId xmlns:a16="http://schemas.microsoft.com/office/drawing/2014/main" id="{6DC2490B-A805-C665-8C5D-DDBA1A92841C}"/>
              </a:ext>
            </a:extLst>
          </p:cNvPr>
          <p:cNvSpPr/>
          <p:nvPr/>
        </p:nvSpPr>
        <p:spPr bwMode="gray">
          <a:xfrm>
            <a:off x="1126319" y="2473173"/>
            <a:ext cx="1624866" cy="4038635"/>
          </a:xfrm>
          <a:prstGeom prst="rect">
            <a:avLst/>
          </a:prstGeom>
          <a:solidFill>
            <a:schemeClr val="bg1">
              <a:lumMod val="95000"/>
            </a:schemeClr>
          </a:solidFill>
          <a:ln w="19050" algn="ctr">
            <a:solidFill>
              <a:schemeClr val="bg1">
                <a:lumMod val="95000"/>
              </a:schemeClr>
            </a:solidFill>
            <a:prstDash val="dash"/>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graphicFrame>
        <p:nvGraphicFramePr>
          <p:cNvPr id="119" name="Table 127">
            <a:extLst>
              <a:ext uri="{FF2B5EF4-FFF2-40B4-BE49-F238E27FC236}">
                <a16:creationId xmlns:a16="http://schemas.microsoft.com/office/drawing/2014/main" id="{2749929E-96A7-4E83-872E-5E27597566C6}"/>
              </a:ext>
            </a:extLst>
          </p:cNvPr>
          <p:cNvGraphicFramePr>
            <a:graphicFrameLocks noGrp="1"/>
          </p:cNvGraphicFramePr>
          <p:nvPr/>
        </p:nvGraphicFramePr>
        <p:xfrm>
          <a:off x="8336377" y="2524969"/>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dirty="0"/>
                    </a:p>
                  </a:txBody>
                  <a:tcPr marL="0" marR="0" marT="0" marB="0"/>
                </a:tc>
                <a:extLst>
                  <a:ext uri="{0D108BD9-81ED-4DB2-BD59-A6C34878D82A}">
                    <a16:rowId xmlns:a16="http://schemas.microsoft.com/office/drawing/2014/main" val="1526345828"/>
                  </a:ext>
                </a:extLst>
              </a:tr>
            </a:tbl>
          </a:graphicData>
        </a:graphic>
      </p:graphicFrame>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26</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人事関連業務の現状</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46" name="正方形/長方形 45">
            <a:extLst>
              <a:ext uri="{FF2B5EF4-FFF2-40B4-BE49-F238E27FC236}">
                <a16:creationId xmlns:a16="http://schemas.microsoft.com/office/drawing/2014/main" id="{F3C04F81-F9E3-B3EB-046B-43CB44A27A8A}"/>
              </a:ext>
            </a:extLst>
          </p:cNvPr>
          <p:cNvSpPr/>
          <p:nvPr/>
        </p:nvSpPr>
        <p:spPr bwMode="gray">
          <a:xfrm>
            <a:off x="480618" y="1144328"/>
            <a:ext cx="11231957" cy="287147"/>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現状の課題</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433DD71B-B166-A399-C156-69751FB19EF3}"/>
              </a:ext>
            </a:extLst>
          </p:cNvPr>
          <p:cNvSpPr/>
          <p:nvPr/>
        </p:nvSpPr>
        <p:spPr bwMode="gray">
          <a:xfrm>
            <a:off x="486804" y="1884068"/>
            <a:ext cx="4340054" cy="4637265"/>
          </a:xfrm>
          <a:prstGeom prst="rect">
            <a:avLst/>
          </a:prstGeom>
          <a:no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人事情報を複数の所管がそれぞれのツールで管理しており、照会に手間がかかるため、各情報を業務に利活用できていない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FA63F991-B328-C79F-BE89-3168B6A11983}"/>
              </a:ext>
            </a:extLst>
          </p:cNvPr>
          <p:cNvSpPr/>
          <p:nvPr/>
        </p:nvSpPr>
        <p:spPr>
          <a:xfrm>
            <a:off x="482323" y="1490021"/>
            <a:ext cx="4349033" cy="39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0" marR="0" lvl="0" indent="0" algn="ctr" defTabSz="457040" rtl="0" eaLnBrk="1" fontAlgn="auto" latinLnBrk="0" hangingPunct="1">
              <a:lnSpc>
                <a:spcPct val="100000"/>
              </a:lnSpc>
              <a:spcBef>
                <a:spcPts val="0"/>
              </a:spcBef>
              <a:spcAft>
                <a:spcPts val="0"/>
              </a:spcAft>
              <a:buClrTx/>
              <a:buSzTx/>
              <a:buFontTx/>
              <a:buNone/>
              <a:tabLst/>
              <a:defRPr/>
            </a:pPr>
            <a:r>
              <a:rPr kumimoji="1" lang="ja-JP" altLang="en-US" sz="1200" b="1">
                <a:solidFill>
                  <a:schemeClr val="tx1"/>
                </a:solidFill>
                <a:latin typeface="UD デジタル 教科書体 NP-R" panose="02020400000000000000" pitchFamily="18" charset="-128"/>
                <a:ea typeface="UD デジタル 教科書体 NP-R" panose="02020400000000000000" pitchFamily="18" charset="-128"/>
              </a:rPr>
              <a:t>人事異動等における</a:t>
            </a:r>
            <a:endParaRPr kumimoji="1" lang="en-US" altLang="ja-JP" sz="1200" b="1"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457040" rtl="0" eaLnBrk="1" fontAlgn="auto" latinLnBrk="0" hangingPunct="1">
              <a:lnSpc>
                <a:spcPct val="100000"/>
              </a:lnSpc>
              <a:spcBef>
                <a:spcPts val="0"/>
              </a:spcBef>
              <a:spcAft>
                <a:spcPts val="0"/>
              </a:spcAft>
              <a:buClrTx/>
              <a:buSzTx/>
              <a:buFontTx/>
              <a:buNone/>
              <a:tabLst/>
              <a:defRPr/>
            </a:pPr>
            <a:r>
              <a:rPr kumimoji="1" lang="ja-JP" altLang="en-US" sz="1200" b="1">
                <a:solidFill>
                  <a:schemeClr val="tx1"/>
                </a:solidFill>
                <a:latin typeface="UD デジタル 教科書体 NP-R" panose="02020400000000000000" pitchFamily="18" charset="-128"/>
                <a:ea typeface="UD デジタル 教科書体 NP-R" panose="02020400000000000000" pitchFamily="18" charset="-128"/>
              </a:rPr>
              <a:t>各種情報の照会</a:t>
            </a:r>
            <a:endParaRPr kumimoji="1" lang="ja-JP" altLang="en-US" sz="1200" b="1"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62" name="フローチャート: 磁気ディスク 61">
            <a:extLst>
              <a:ext uri="{FF2B5EF4-FFF2-40B4-BE49-F238E27FC236}">
                <a16:creationId xmlns:a16="http://schemas.microsoft.com/office/drawing/2014/main" id="{F8E32EB8-0538-1C0C-B00C-2AAE12097508}"/>
              </a:ext>
            </a:extLst>
          </p:cNvPr>
          <p:cNvSpPr/>
          <p:nvPr/>
        </p:nvSpPr>
        <p:spPr bwMode="gray">
          <a:xfrm>
            <a:off x="1433685" y="2735683"/>
            <a:ext cx="989530" cy="38717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人事給与</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テキスト ボックス 62">
            <a:extLst>
              <a:ext uri="{FF2B5EF4-FFF2-40B4-BE49-F238E27FC236}">
                <a16:creationId xmlns:a16="http://schemas.microsoft.com/office/drawing/2014/main" id="{139266F5-60C8-2C82-BADC-9BBDC578A6F7}"/>
              </a:ext>
            </a:extLst>
          </p:cNvPr>
          <p:cNvSpPr txBox="1"/>
          <p:nvPr/>
        </p:nvSpPr>
        <p:spPr bwMode="gray">
          <a:xfrm>
            <a:off x="1433160" y="3182379"/>
            <a:ext cx="1025922"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職員基本情報</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（性別・所属等）</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4" name="テキスト ボックス 63">
            <a:extLst>
              <a:ext uri="{FF2B5EF4-FFF2-40B4-BE49-F238E27FC236}">
                <a16:creationId xmlns:a16="http://schemas.microsoft.com/office/drawing/2014/main" id="{98AA3E0D-1D75-873B-A4AA-7885905E5AED}"/>
              </a:ext>
            </a:extLst>
          </p:cNvPr>
          <p:cNvSpPr txBox="1"/>
          <p:nvPr/>
        </p:nvSpPr>
        <p:spPr bwMode="gray">
          <a:xfrm>
            <a:off x="1304924" y="4112815"/>
            <a:ext cx="1282402"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人事情報</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（評価結果、資格等）</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5" name="フローチャート: 磁気ディスク 64">
            <a:extLst>
              <a:ext uri="{FF2B5EF4-FFF2-40B4-BE49-F238E27FC236}">
                <a16:creationId xmlns:a16="http://schemas.microsoft.com/office/drawing/2014/main" id="{C6B7F1A8-5719-E016-2B95-91F263B9D4D7}"/>
              </a:ext>
            </a:extLst>
          </p:cNvPr>
          <p:cNvSpPr/>
          <p:nvPr/>
        </p:nvSpPr>
        <p:spPr bwMode="gray">
          <a:xfrm>
            <a:off x="1433685" y="3620021"/>
            <a:ext cx="989530" cy="38717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庶務事務人事</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66" name="Table 127">
            <a:extLst>
              <a:ext uri="{FF2B5EF4-FFF2-40B4-BE49-F238E27FC236}">
                <a16:creationId xmlns:a16="http://schemas.microsoft.com/office/drawing/2014/main" id="{E4D1BA19-DA19-22B0-BBF7-7FE0F2A42DA6}"/>
              </a:ext>
            </a:extLst>
          </p:cNvPr>
          <p:cNvGraphicFramePr>
            <a:graphicFrameLocks noGrp="1"/>
          </p:cNvGraphicFramePr>
          <p:nvPr/>
        </p:nvGraphicFramePr>
        <p:xfrm>
          <a:off x="1575230" y="4807005"/>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dirty="0"/>
                    </a:p>
                  </a:txBody>
                  <a:tcPr marL="0" marR="0" marT="0" marB="0">
                    <a:solidFill>
                      <a:schemeClr val="bg1"/>
                    </a:solidFill>
                  </a:tcPr>
                </a:tc>
                <a:extLst>
                  <a:ext uri="{0D108BD9-81ED-4DB2-BD59-A6C34878D82A}">
                    <a16:rowId xmlns:a16="http://schemas.microsoft.com/office/drawing/2014/main" val="1526345828"/>
                  </a:ext>
                </a:extLst>
              </a:tr>
            </a:tbl>
          </a:graphicData>
        </a:graphic>
      </p:graphicFrame>
      <p:sp>
        <p:nvSpPr>
          <p:cNvPr id="67" name="正方形/長方形 66">
            <a:extLst>
              <a:ext uri="{FF2B5EF4-FFF2-40B4-BE49-F238E27FC236}">
                <a16:creationId xmlns:a16="http://schemas.microsoft.com/office/drawing/2014/main" id="{570D723A-C813-99D4-DBC6-A4C4C46BA6D4}"/>
              </a:ext>
            </a:extLst>
          </p:cNvPr>
          <p:cNvSpPr/>
          <p:nvPr/>
        </p:nvSpPr>
        <p:spPr bwMode="gray">
          <a:xfrm>
            <a:off x="1654354" y="4974455"/>
            <a:ext cx="581817" cy="135930"/>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0" name="テキスト ボックス 69">
            <a:extLst>
              <a:ext uri="{FF2B5EF4-FFF2-40B4-BE49-F238E27FC236}">
                <a16:creationId xmlns:a16="http://schemas.microsoft.com/office/drawing/2014/main" id="{14429B8C-E9D5-1861-839E-574E8859FAC0}"/>
              </a:ext>
            </a:extLst>
          </p:cNvPr>
          <p:cNvSpPr txBox="1"/>
          <p:nvPr/>
        </p:nvSpPr>
        <p:spPr bwMode="gray">
          <a:xfrm>
            <a:off x="1240800" y="5207311"/>
            <a:ext cx="1410643"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キャリアデザインシート</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1" name="テキスト ボックス 70">
            <a:extLst>
              <a:ext uri="{FF2B5EF4-FFF2-40B4-BE49-F238E27FC236}">
                <a16:creationId xmlns:a16="http://schemas.microsoft.com/office/drawing/2014/main" id="{FE0D95A3-7F6B-90BB-B919-B45EE3D03685}"/>
              </a:ext>
            </a:extLst>
          </p:cNvPr>
          <p:cNvSpPr txBox="1"/>
          <p:nvPr/>
        </p:nvSpPr>
        <p:spPr bwMode="gray">
          <a:xfrm>
            <a:off x="1157450" y="6020785"/>
            <a:ext cx="1577355"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要配慮事項</a:t>
            </a:r>
            <a:b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（親子関係・人間関係 等）</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89" name="直線矢印コネクタ 88">
            <a:extLst>
              <a:ext uri="{FF2B5EF4-FFF2-40B4-BE49-F238E27FC236}">
                <a16:creationId xmlns:a16="http://schemas.microsoft.com/office/drawing/2014/main" id="{DFBF1AF5-ABB5-7C2A-22FF-1FBC96312F75}"/>
              </a:ext>
            </a:extLst>
          </p:cNvPr>
          <p:cNvCxnSpPr>
            <a:cxnSpLocks/>
            <a:endCxn id="129" idx="1"/>
          </p:cNvCxnSpPr>
          <p:nvPr/>
        </p:nvCxnSpPr>
        <p:spPr bwMode="gray">
          <a:xfrm>
            <a:off x="2675989" y="3080536"/>
            <a:ext cx="684649" cy="24872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13BEEDB2-D95D-BBCE-8964-6CF8C037937F}"/>
              </a:ext>
            </a:extLst>
          </p:cNvPr>
          <p:cNvCxnSpPr>
            <a:cxnSpLocks/>
            <a:endCxn id="21" idx="1"/>
          </p:cNvCxnSpPr>
          <p:nvPr/>
        </p:nvCxnSpPr>
        <p:spPr bwMode="gray">
          <a:xfrm>
            <a:off x="2695972" y="3819747"/>
            <a:ext cx="664666" cy="45507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D21141BD-2795-3B02-DD57-17AE14B1456C}"/>
              </a:ext>
            </a:extLst>
          </p:cNvPr>
          <p:cNvCxnSpPr>
            <a:cxnSpLocks/>
            <a:endCxn id="21" idx="1"/>
          </p:cNvCxnSpPr>
          <p:nvPr/>
        </p:nvCxnSpPr>
        <p:spPr bwMode="gray">
          <a:xfrm flipV="1">
            <a:off x="2694024" y="4274826"/>
            <a:ext cx="666614" cy="132365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FCB08EE4-05C4-0344-E07A-FCAA6DC40516}"/>
              </a:ext>
            </a:extLst>
          </p:cNvPr>
          <p:cNvCxnSpPr>
            <a:cxnSpLocks/>
            <a:endCxn id="129" idx="1"/>
          </p:cNvCxnSpPr>
          <p:nvPr/>
        </p:nvCxnSpPr>
        <p:spPr bwMode="gray">
          <a:xfrm flipV="1">
            <a:off x="2699064" y="3329264"/>
            <a:ext cx="661574" cy="228999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3" name="正方形/長方形 102">
            <a:extLst>
              <a:ext uri="{FF2B5EF4-FFF2-40B4-BE49-F238E27FC236}">
                <a16:creationId xmlns:a16="http://schemas.microsoft.com/office/drawing/2014/main" id="{31B7C4C0-B660-73B5-7E68-C1BE40F4A074}"/>
              </a:ext>
            </a:extLst>
          </p:cNvPr>
          <p:cNvSpPr/>
          <p:nvPr/>
        </p:nvSpPr>
        <p:spPr bwMode="gray">
          <a:xfrm>
            <a:off x="1277962" y="2652060"/>
            <a:ext cx="1343811" cy="1846371"/>
          </a:xfrm>
          <a:prstGeom prst="rect">
            <a:avLst/>
          </a:prstGeom>
          <a:noFill/>
          <a:ln w="19050" algn="ctr">
            <a:solidFill>
              <a:srgbClr val="2C5234"/>
            </a:solidFill>
            <a:prstDash val="dash"/>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sp>
        <p:nvSpPr>
          <p:cNvPr id="104" name="正方形/長方形 103">
            <a:extLst>
              <a:ext uri="{FF2B5EF4-FFF2-40B4-BE49-F238E27FC236}">
                <a16:creationId xmlns:a16="http://schemas.microsoft.com/office/drawing/2014/main" id="{4A641FAC-7B99-1917-FD8D-2A587ACC2CC2}"/>
              </a:ext>
            </a:extLst>
          </p:cNvPr>
          <p:cNvSpPr/>
          <p:nvPr/>
        </p:nvSpPr>
        <p:spPr bwMode="gray">
          <a:xfrm>
            <a:off x="1277962" y="4635463"/>
            <a:ext cx="1343811" cy="737074"/>
          </a:xfrm>
          <a:prstGeom prst="rect">
            <a:avLst/>
          </a:prstGeom>
          <a:noFill/>
          <a:ln w="19050" algn="ctr">
            <a:solidFill>
              <a:srgbClr val="2C5234"/>
            </a:solidFill>
            <a:prstDash val="dash"/>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sp>
        <p:nvSpPr>
          <p:cNvPr id="105" name="正方形/長方形 104">
            <a:extLst>
              <a:ext uri="{FF2B5EF4-FFF2-40B4-BE49-F238E27FC236}">
                <a16:creationId xmlns:a16="http://schemas.microsoft.com/office/drawing/2014/main" id="{64DC7B17-FADA-63AD-65F3-087071A87C58}"/>
              </a:ext>
            </a:extLst>
          </p:cNvPr>
          <p:cNvSpPr/>
          <p:nvPr/>
        </p:nvSpPr>
        <p:spPr bwMode="gray">
          <a:xfrm>
            <a:off x="1279412" y="5534373"/>
            <a:ext cx="1343811" cy="788153"/>
          </a:xfrm>
          <a:prstGeom prst="rect">
            <a:avLst/>
          </a:prstGeom>
          <a:noFill/>
          <a:ln w="19050" algn="ctr">
            <a:solidFill>
              <a:srgbClr val="2C5234"/>
            </a:solidFill>
            <a:prstDash val="dash"/>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sp>
        <p:nvSpPr>
          <p:cNvPr id="106" name="正方形/長方形 105">
            <a:extLst>
              <a:ext uri="{FF2B5EF4-FFF2-40B4-BE49-F238E27FC236}">
                <a16:creationId xmlns:a16="http://schemas.microsoft.com/office/drawing/2014/main" id="{606298EB-0B59-BA2F-ADFC-594B017E2135}"/>
              </a:ext>
            </a:extLst>
          </p:cNvPr>
          <p:cNvSpPr/>
          <p:nvPr/>
        </p:nvSpPr>
        <p:spPr bwMode="gray">
          <a:xfrm>
            <a:off x="1370791" y="2526226"/>
            <a:ext cx="1148944" cy="162319"/>
          </a:xfrm>
          <a:prstGeom prst="rect">
            <a:avLst/>
          </a:prstGeom>
          <a:solidFill>
            <a:schemeClr val="bg1">
              <a:lumMod val="95000"/>
            </a:schemeClr>
          </a:solidFill>
          <a:ln w="19050" algn="ctr">
            <a:solidFill>
              <a:srgbClr val="2C523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人事課</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7" name="正方形/長方形 106">
            <a:extLst>
              <a:ext uri="{FF2B5EF4-FFF2-40B4-BE49-F238E27FC236}">
                <a16:creationId xmlns:a16="http://schemas.microsoft.com/office/drawing/2014/main" id="{55CEDF5A-624C-1EA5-C0ED-B2085271C79A}"/>
              </a:ext>
            </a:extLst>
          </p:cNvPr>
          <p:cNvSpPr/>
          <p:nvPr/>
        </p:nvSpPr>
        <p:spPr bwMode="gray">
          <a:xfrm>
            <a:off x="1370791" y="4550631"/>
            <a:ext cx="1148944" cy="162319"/>
          </a:xfrm>
          <a:prstGeom prst="rect">
            <a:avLst/>
          </a:prstGeom>
          <a:solidFill>
            <a:schemeClr val="bg1">
              <a:lumMod val="95000"/>
            </a:schemeClr>
          </a:solidFill>
          <a:ln w="19050" algn="ctr">
            <a:solidFill>
              <a:srgbClr val="2C523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人材開発センター</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8" name="正方形/長方形 107">
            <a:extLst>
              <a:ext uri="{FF2B5EF4-FFF2-40B4-BE49-F238E27FC236}">
                <a16:creationId xmlns:a16="http://schemas.microsoft.com/office/drawing/2014/main" id="{FCA82F92-5AAE-F173-082F-75655F69B4F6}"/>
              </a:ext>
            </a:extLst>
          </p:cNvPr>
          <p:cNvSpPr/>
          <p:nvPr/>
        </p:nvSpPr>
        <p:spPr bwMode="gray">
          <a:xfrm>
            <a:off x="1370791" y="5423026"/>
            <a:ext cx="1148944" cy="162319"/>
          </a:xfrm>
          <a:prstGeom prst="rect">
            <a:avLst/>
          </a:prstGeom>
          <a:solidFill>
            <a:schemeClr val="bg1">
              <a:lumMod val="95000"/>
            </a:schemeClr>
          </a:solidFill>
          <a:ln w="19050" algn="ctr">
            <a:solidFill>
              <a:srgbClr val="2C523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各所属</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9" name="正方形/長方形 108">
            <a:extLst>
              <a:ext uri="{FF2B5EF4-FFF2-40B4-BE49-F238E27FC236}">
                <a16:creationId xmlns:a16="http://schemas.microsoft.com/office/drawing/2014/main" id="{B4908D7E-E252-23F4-596E-B296D4A2A15A}"/>
              </a:ext>
            </a:extLst>
          </p:cNvPr>
          <p:cNvSpPr/>
          <p:nvPr/>
        </p:nvSpPr>
        <p:spPr bwMode="gray">
          <a:xfrm>
            <a:off x="584253" y="2287744"/>
            <a:ext cx="691686" cy="162319"/>
          </a:xfrm>
          <a:prstGeom prst="rect">
            <a:avLst/>
          </a:prstGeom>
          <a:solidFill>
            <a:schemeClr val="bg1">
              <a:lumMod val="95000"/>
            </a:schemeClr>
          </a:solidFill>
          <a:ln w="19050" algn="ctr">
            <a:solidFill>
              <a:srgbClr val="2C523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管理所管</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4" name="楕円 113">
            <a:extLst>
              <a:ext uri="{FF2B5EF4-FFF2-40B4-BE49-F238E27FC236}">
                <a16:creationId xmlns:a16="http://schemas.microsoft.com/office/drawing/2014/main" id="{FB191C90-F4BE-C220-D8A8-D33504230DDA}"/>
              </a:ext>
            </a:extLst>
          </p:cNvPr>
          <p:cNvSpPr/>
          <p:nvPr/>
        </p:nvSpPr>
        <p:spPr bwMode="gray">
          <a:xfrm>
            <a:off x="545041"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2</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116" name="楕円 115">
            <a:extLst>
              <a:ext uri="{FF2B5EF4-FFF2-40B4-BE49-F238E27FC236}">
                <a16:creationId xmlns:a16="http://schemas.microsoft.com/office/drawing/2014/main" id="{92CC22BE-ABC2-5345-6FA3-694752B7DADD}"/>
              </a:ext>
            </a:extLst>
          </p:cNvPr>
          <p:cNvSpPr/>
          <p:nvPr/>
        </p:nvSpPr>
        <p:spPr bwMode="gray">
          <a:xfrm>
            <a:off x="874979"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3</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121" name="楕円 120">
            <a:extLst>
              <a:ext uri="{FF2B5EF4-FFF2-40B4-BE49-F238E27FC236}">
                <a16:creationId xmlns:a16="http://schemas.microsoft.com/office/drawing/2014/main" id="{A848118D-6B51-510D-645F-A79CC6B2CFCD}"/>
              </a:ext>
            </a:extLst>
          </p:cNvPr>
          <p:cNvSpPr/>
          <p:nvPr/>
        </p:nvSpPr>
        <p:spPr bwMode="gray">
          <a:xfrm>
            <a:off x="1204917"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4</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308D0830-147A-C0BB-5F15-64554FCD0BD3}"/>
              </a:ext>
            </a:extLst>
          </p:cNvPr>
          <p:cNvSpPr/>
          <p:nvPr/>
        </p:nvSpPr>
        <p:spPr bwMode="gray">
          <a:xfrm>
            <a:off x="7352847" y="1876518"/>
            <a:ext cx="4340054" cy="2166218"/>
          </a:xfrm>
          <a:prstGeom prst="rect">
            <a:avLst/>
          </a:prstGeom>
          <a:no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システムから必要な情報を出力できない、かつ、システム上に後続業務に必要な情報が網羅されておらず、原課のデータ入力や加工、人事課でのデータ加工やエラーチェックに手間がかかる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SzPct val="100000"/>
              <a:buFont typeface="Arial" panose="020B0604020202020204" pitchFamily="34" charset="0"/>
              <a:buChar char="•"/>
            </a:pP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08E9D203-7862-1F65-E7F8-3655BA599133}"/>
              </a:ext>
            </a:extLst>
          </p:cNvPr>
          <p:cNvSpPr/>
          <p:nvPr/>
        </p:nvSpPr>
        <p:spPr>
          <a:xfrm>
            <a:off x="7348366" y="1490021"/>
            <a:ext cx="4349033" cy="39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人事評価結果の内部連携</a:t>
            </a:r>
            <a:endParaRPr kumimoji="1" lang="ja-JP" altLang="en-US" sz="1200" b="1"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CEF59641-FB9B-06E6-BFDF-4C180C8CF596}"/>
              </a:ext>
            </a:extLst>
          </p:cNvPr>
          <p:cNvSpPr/>
          <p:nvPr/>
        </p:nvSpPr>
        <p:spPr bwMode="gray">
          <a:xfrm>
            <a:off x="7352847" y="4584384"/>
            <a:ext cx="4340054" cy="1920659"/>
          </a:xfrm>
          <a:prstGeom prst="rect">
            <a:avLst/>
          </a:prstGeom>
          <a:no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結婚手続きや各種休業後の取得、水道局等への異動に伴って、過去の人事評価やキャリアデザインシート等を参照できない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5" name="正方形/長方形 14">
            <a:extLst>
              <a:ext uri="{FF2B5EF4-FFF2-40B4-BE49-F238E27FC236}">
                <a16:creationId xmlns:a16="http://schemas.microsoft.com/office/drawing/2014/main" id="{B5A7D8B8-136D-4EAA-6749-01D0EE3CA389}"/>
              </a:ext>
            </a:extLst>
          </p:cNvPr>
          <p:cNvSpPr/>
          <p:nvPr/>
        </p:nvSpPr>
        <p:spPr>
          <a:xfrm>
            <a:off x="7348366" y="4204985"/>
            <a:ext cx="4349033" cy="39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結婚手続き、休職</a:t>
            </a: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異動に伴う</a:t>
            </a:r>
            <a:endPar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人事情報の管理</a:t>
            </a:r>
            <a:endParaRPr kumimoji="1" lang="ja-JP" altLang="en-US" sz="1200" b="1"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6" name="楕円 15">
            <a:extLst>
              <a:ext uri="{FF2B5EF4-FFF2-40B4-BE49-F238E27FC236}">
                <a16:creationId xmlns:a16="http://schemas.microsoft.com/office/drawing/2014/main" id="{31ECB2C5-EA71-FE92-C829-F81F4037F87C}"/>
              </a:ext>
            </a:extLst>
          </p:cNvPr>
          <p:cNvSpPr/>
          <p:nvPr/>
        </p:nvSpPr>
        <p:spPr bwMode="gray">
          <a:xfrm>
            <a:off x="7403470" y="4261566"/>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1</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18" name="楕円 17">
            <a:extLst>
              <a:ext uri="{FF2B5EF4-FFF2-40B4-BE49-F238E27FC236}">
                <a16:creationId xmlns:a16="http://schemas.microsoft.com/office/drawing/2014/main" id="{7852B14A-B99F-AB75-4C88-D9F30BD86FB3}"/>
              </a:ext>
            </a:extLst>
          </p:cNvPr>
          <p:cNvSpPr/>
          <p:nvPr/>
        </p:nvSpPr>
        <p:spPr bwMode="gray">
          <a:xfrm>
            <a:off x="1534855"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5</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pic>
        <p:nvPicPr>
          <p:cNvPr id="110" name="グラフィックス 109">
            <a:extLst>
              <a:ext uri="{FF2B5EF4-FFF2-40B4-BE49-F238E27FC236}">
                <a16:creationId xmlns:a16="http://schemas.microsoft.com/office/drawing/2014/main" id="{47694BBA-8CEF-5D92-D072-C88AA59B43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285838" y="2849725"/>
            <a:ext cx="235843" cy="235843"/>
          </a:xfrm>
          <a:prstGeom prst="rect">
            <a:avLst/>
          </a:prstGeom>
        </p:spPr>
      </p:pic>
      <p:sp>
        <p:nvSpPr>
          <p:cNvPr id="112" name="テキスト ボックス 111">
            <a:extLst>
              <a:ext uri="{FF2B5EF4-FFF2-40B4-BE49-F238E27FC236}">
                <a16:creationId xmlns:a16="http://schemas.microsoft.com/office/drawing/2014/main" id="{B454B348-6CE7-94E1-9A3F-3EED3F3A4B85}"/>
              </a:ext>
            </a:extLst>
          </p:cNvPr>
          <p:cNvSpPr txBox="1"/>
          <p:nvPr/>
        </p:nvSpPr>
        <p:spPr bwMode="gray">
          <a:xfrm>
            <a:off x="3432551" y="3673340"/>
            <a:ext cx="423193"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a:t>
            </a:r>
          </a:p>
        </p:txBody>
      </p:sp>
      <p:pic>
        <p:nvPicPr>
          <p:cNvPr id="118" name="図 117">
            <a:extLst>
              <a:ext uri="{FF2B5EF4-FFF2-40B4-BE49-F238E27FC236}">
                <a16:creationId xmlns:a16="http://schemas.microsoft.com/office/drawing/2014/main" id="{C676A5BD-7D89-1769-A29C-B73EFB632490}"/>
              </a:ext>
            </a:extLst>
          </p:cNvPr>
          <p:cNvPicPr>
            <a:picLocks noChangeAspect="1"/>
          </p:cNvPicPr>
          <p:nvPr/>
        </p:nvPicPr>
        <p:blipFill>
          <a:blip r:embed="rId8"/>
          <a:stretch>
            <a:fillRect/>
          </a:stretch>
        </p:blipFill>
        <p:spPr>
          <a:xfrm>
            <a:off x="3319802" y="4948808"/>
            <a:ext cx="647700" cy="572949"/>
          </a:xfrm>
          <a:prstGeom prst="rect">
            <a:avLst/>
          </a:prstGeom>
        </p:spPr>
      </p:pic>
      <p:sp>
        <p:nvSpPr>
          <p:cNvPr id="120" name="テキスト ボックス 119">
            <a:extLst>
              <a:ext uri="{FF2B5EF4-FFF2-40B4-BE49-F238E27FC236}">
                <a16:creationId xmlns:a16="http://schemas.microsoft.com/office/drawing/2014/main" id="{C2A7A6FD-3002-3759-EB21-362B11C95B6F}"/>
              </a:ext>
            </a:extLst>
          </p:cNvPr>
          <p:cNvSpPr txBox="1"/>
          <p:nvPr/>
        </p:nvSpPr>
        <p:spPr bwMode="gray">
          <a:xfrm>
            <a:off x="3362021" y="5579359"/>
            <a:ext cx="564257"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所属上席</a:t>
            </a:r>
          </a:p>
        </p:txBody>
      </p:sp>
      <p:pic>
        <p:nvPicPr>
          <p:cNvPr id="129" name="図 128">
            <a:extLst>
              <a:ext uri="{FF2B5EF4-FFF2-40B4-BE49-F238E27FC236}">
                <a16:creationId xmlns:a16="http://schemas.microsoft.com/office/drawing/2014/main" id="{51E6F67A-7935-2188-89BB-C8EBEF7F0E39}"/>
              </a:ext>
            </a:extLst>
          </p:cNvPr>
          <p:cNvPicPr>
            <a:picLocks noChangeAspect="1"/>
          </p:cNvPicPr>
          <p:nvPr/>
        </p:nvPicPr>
        <p:blipFill>
          <a:blip r:embed="rId9"/>
          <a:stretch>
            <a:fillRect/>
          </a:stretch>
        </p:blipFill>
        <p:spPr>
          <a:xfrm>
            <a:off x="3360638" y="3042789"/>
            <a:ext cx="572949" cy="572949"/>
          </a:xfrm>
          <a:prstGeom prst="rect">
            <a:avLst/>
          </a:prstGeom>
        </p:spPr>
      </p:pic>
      <p:pic>
        <p:nvPicPr>
          <p:cNvPr id="2" name="グラフィックス 1">
            <a:extLst>
              <a:ext uri="{FF2B5EF4-FFF2-40B4-BE49-F238E27FC236}">
                <a16:creationId xmlns:a16="http://schemas.microsoft.com/office/drawing/2014/main" id="{E42C7D04-5688-D8D0-0637-ED7E19F226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285838" y="4796698"/>
            <a:ext cx="235843" cy="235843"/>
          </a:xfrm>
          <a:prstGeom prst="rect">
            <a:avLst/>
          </a:prstGeom>
        </p:spPr>
      </p:pic>
      <p:pic>
        <p:nvPicPr>
          <p:cNvPr id="19" name="グラフィックス 18">
            <a:extLst>
              <a:ext uri="{FF2B5EF4-FFF2-40B4-BE49-F238E27FC236}">
                <a16:creationId xmlns:a16="http://schemas.microsoft.com/office/drawing/2014/main" id="{04F42ADE-01A2-8825-0895-85C987123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285838" y="3795287"/>
            <a:ext cx="235843" cy="235843"/>
          </a:xfrm>
          <a:prstGeom prst="rect">
            <a:avLst/>
          </a:prstGeom>
        </p:spPr>
      </p:pic>
      <p:sp>
        <p:nvSpPr>
          <p:cNvPr id="20" name="テキスト ボックス 19">
            <a:extLst>
              <a:ext uri="{FF2B5EF4-FFF2-40B4-BE49-F238E27FC236}">
                <a16:creationId xmlns:a16="http://schemas.microsoft.com/office/drawing/2014/main" id="{B8A58359-F0AF-9A43-AF93-B068064872FC}"/>
              </a:ext>
            </a:extLst>
          </p:cNvPr>
          <p:cNvSpPr txBox="1"/>
          <p:nvPr/>
        </p:nvSpPr>
        <p:spPr bwMode="gray">
          <a:xfrm>
            <a:off x="3432552" y="4618902"/>
            <a:ext cx="423193"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p>
        </p:txBody>
      </p:sp>
      <p:pic>
        <p:nvPicPr>
          <p:cNvPr id="21" name="図 20">
            <a:extLst>
              <a:ext uri="{FF2B5EF4-FFF2-40B4-BE49-F238E27FC236}">
                <a16:creationId xmlns:a16="http://schemas.microsoft.com/office/drawing/2014/main" id="{2521499F-D0A8-18D0-69D9-6751CC8E5DAC}"/>
              </a:ext>
            </a:extLst>
          </p:cNvPr>
          <p:cNvPicPr>
            <a:picLocks noChangeAspect="1"/>
          </p:cNvPicPr>
          <p:nvPr/>
        </p:nvPicPr>
        <p:blipFill>
          <a:blip r:embed="rId9"/>
          <a:stretch>
            <a:fillRect/>
          </a:stretch>
        </p:blipFill>
        <p:spPr>
          <a:xfrm>
            <a:off x="3360638" y="3988351"/>
            <a:ext cx="572949" cy="572949"/>
          </a:xfrm>
          <a:prstGeom prst="rect">
            <a:avLst/>
          </a:prstGeom>
        </p:spPr>
      </p:pic>
      <p:sp>
        <p:nvSpPr>
          <p:cNvPr id="23" name="楕円 22">
            <a:extLst>
              <a:ext uri="{FF2B5EF4-FFF2-40B4-BE49-F238E27FC236}">
                <a16:creationId xmlns:a16="http://schemas.microsoft.com/office/drawing/2014/main" id="{8220448A-C325-D49F-6B91-73F82FED9CDA}"/>
              </a:ext>
            </a:extLst>
          </p:cNvPr>
          <p:cNvSpPr/>
          <p:nvPr/>
        </p:nvSpPr>
        <p:spPr bwMode="gray">
          <a:xfrm>
            <a:off x="7403470" y="1557064"/>
            <a:ext cx="294303" cy="260337"/>
          </a:xfrm>
          <a:prstGeom prst="ellipse">
            <a:avLst/>
          </a:prstGeom>
          <a:solidFill>
            <a:schemeClr val="bg1">
              <a:lumMod val="85000"/>
            </a:schemeClr>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b="1" dirty="0">
                <a:latin typeface="UD デジタル 教科書体 NP-R" panose="02020400000000000000" pitchFamily="18" charset="-128"/>
                <a:ea typeface="UD デジタル 教科書体 NP-R" panose="02020400000000000000" pitchFamily="18" charset="-128"/>
                <a:cs typeface="+mn-cs"/>
              </a:rPr>
              <a:t>3</a:t>
            </a:r>
            <a:endParaRPr kumimoji="1" lang="ja-JP" altLang="en-US" sz="1000" b="1">
              <a:latin typeface="UD デジタル 教科書体 NP-R" panose="02020400000000000000" pitchFamily="18" charset="-128"/>
              <a:ea typeface="UD デジタル 教科書体 NP-R" panose="02020400000000000000" pitchFamily="18" charset="-128"/>
              <a:cs typeface="+mn-cs"/>
            </a:endParaRPr>
          </a:p>
        </p:txBody>
      </p:sp>
      <p:sp>
        <p:nvSpPr>
          <p:cNvPr id="28" name="吹き出し: 角を丸めた四角形 27">
            <a:extLst>
              <a:ext uri="{FF2B5EF4-FFF2-40B4-BE49-F238E27FC236}">
                <a16:creationId xmlns:a16="http://schemas.microsoft.com/office/drawing/2014/main" id="{53D84C12-EE6E-3E17-7DCA-4F75710A0F4F}"/>
              </a:ext>
            </a:extLst>
          </p:cNvPr>
          <p:cNvSpPr/>
          <p:nvPr/>
        </p:nvSpPr>
        <p:spPr bwMode="gray">
          <a:xfrm>
            <a:off x="2763823" y="2453649"/>
            <a:ext cx="2427066" cy="340839"/>
          </a:xfrm>
          <a:prstGeom prst="wedgeRoundRectCallout">
            <a:avLst>
              <a:gd name="adj1" fmla="val -37201"/>
              <a:gd name="adj2" fmla="val 74325"/>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人事情報が</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個別管理されており、</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全ての情報の利活用が困難（人事異動）</a:t>
            </a:r>
          </a:p>
        </p:txBody>
      </p:sp>
      <p:sp>
        <p:nvSpPr>
          <p:cNvPr id="30" name="吹き出し: 角を丸めた四角形 29">
            <a:extLst>
              <a:ext uri="{FF2B5EF4-FFF2-40B4-BE49-F238E27FC236}">
                <a16:creationId xmlns:a16="http://schemas.microsoft.com/office/drawing/2014/main" id="{21F85802-F664-DFDD-FD42-80BD5380E6DA}"/>
              </a:ext>
            </a:extLst>
          </p:cNvPr>
          <p:cNvSpPr/>
          <p:nvPr/>
        </p:nvSpPr>
        <p:spPr bwMode="gray">
          <a:xfrm>
            <a:off x="2725096" y="5852177"/>
            <a:ext cx="2427066" cy="340839"/>
          </a:xfrm>
          <a:prstGeom prst="wedgeRoundRectCallout">
            <a:avLst>
              <a:gd name="adj1" fmla="val -33396"/>
              <a:gd name="adj2" fmla="val -82203"/>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人事情報を各所管が個別管理しており、</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情報に差異が発生（昇任・昇格）</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5" name="テキスト ボックス 34">
            <a:extLst>
              <a:ext uri="{FF2B5EF4-FFF2-40B4-BE49-F238E27FC236}">
                <a16:creationId xmlns:a16="http://schemas.microsoft.com/office/drawing/2014/main" id="{3CD29808-7A32-6C50-264C-29227D55A28B}"/>
              </a:ext>
            </a:extLst>
          </p:cNvPr>
          <p:cNvSpPr txBox="1"/>
          <p:nvPr/>
        </p:nvSpPr>
        <p:spPr bwMode="gray">
          <a:xfrm>
            <a:off x="9402564" y="3221629"/>
            <a:ext cx="352008" cy="140803"/>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a:t>
            </a:r>
          </a:p>
        </p:txBody>
      </p:sp>
      <p:pic>
        <p:nvPicPr>
          <p:cNvPr id="36" name="図 35">
            <a:extLst>
              <a:ext uri="{FF2B5EF4-FFF2-40B4-BE49-F238E27FC236}">
                <a16:creationId xmlns:a16="http://schemas.microsoft.com/office/drawing/2014/main" id="{1C14941B-E300-C590-A3E5-A64C896A6D89}"/>
              </a:ext>
            </a:extLst>
          </p:cNvPr>
          <p:cNvPicPr>
            <a:picLocks noChangeAspect="1"/>
          </p:cNvPicPr>
          <p:nvPr/>
        </p:nvPicPr>
        <p:blipFill>
          <a:blip r:embed="rId9"/>
          <a:stretch>
            <a:fillRect/>
          </a:stretch>
        </p:blipFill>
        <p:spPr>
          <a:xfrm>
            <a:off x="9342747" y="2697142"/>
            <a:ext cx="476574" cy="476574"/>
          </a:xfrm>
          <a:prstGeom prst="rect">
            <a:avLst/>
          </a:prstGeom>
        </p:spPr>
      </p:pic>
      <p:sp>
        <p:nvSpPr>
          <p:cNvPr id="37" name="テキスト ボックス 36">
            <a:extLst>
              <a:ext uri="{FF2B5EF4-FFF2-40B4-BE49-F238E27FC236}">
                <a16:creationId xmlns:a16="http://schemas.microsoft.com/office/drawing/2014/main" id="{9B93A0BC-4B4E-33E1-DBB9-48B6251A842F}"/>
              </a:ext>
            </a:extLst>
          </p:cNvPr>
          <p:cNvSpPr txBox="1"/>
          <p:nvPr/>
        </p:nvSpPr>
        <p:spPr bwMode="gray">
          <a:xfrm>
            <a:off x="10919961" y="3228877"/>
            <a:ext cx="352008" cy="140803"/>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p>
        </p:txBody>
      </p:sp>
      <p:pic>
        <p:nvPicPr>
          <p:cNvPr id="38" name="図 37">
            <a:extLst>
              <a:ext uri="{FF2B5EF4-FFF2-40B4-BE49-F238E27FC236}">
                <a16:creationId xmlns:a16="http://schemas.microsoft.com/office/drawing/2014/main" id="{7DFD8432-AADC-9DD4-7D58-3C0FE4696B27}"/>
              </a:ext>
            </a:extLst>
          </p:cNvPr>
          <p:cNvPicPr>
            <a:picLocks noChangeAspect="1"/>
          </p:cNvPicPr>
          <p:nvPr/>
        </p:nvPicPr>
        <p:blipFill>
          <a:blip r:embed="rId9"/>
          <a:stretch>
            <a:fillRect/>
          </a:stretch>
        </p:blipFill>
        <p:spPr>
          <a:xfrm>
            <a:off x="10860144" y="2704390"/>
            <a:ext cx="476574" cy="476574"/>
          </a:xfrm>
          <a:prstGeom prst="rect">
            <a:avLst/>
          </a:prstGeom>
        </p:spPr>
      </p:pic>
      <p:grpSp>
        <p:nvGrpSpPr>
          <p:cNvPr id="49" name="グループ化 48">
            <a:extLst>
              <a:ext uri="{FF2B5EF4-FFF2-40B4-BE49-F238E27FC236}">
                <a16:creationId xmlns:a16="http://schemas.microsoft.com/office/drawing/2014/main" id="{4798B0CB-7192-37F4-31AD-D95D377B7A6D}"/>
              </a:ext>
            </a:extLst>
          </p:cNvPr>
          <p:cNvGrpSpPr/>
          <p:nvPr/>
        </p:nvGrpSpPr>
        <p:grpSpPr>
          <a:xfrm>
            <a:off x="7768967" y="2726996"/>
            <a:ext cx="528025" cy="606397"/>
            <a:chOff x="7797332" y="2860305"/>
            <a:chExt cx="705321" cy="810010"/>
          </a:xfrm>
        </p:grpSpPr>
        <p:pic>
          <p:nvPicPr>
            <p:cNvPr id="45" name="図 44">
              <a:extLst>
                <a:ext uri="{FF2B5EF4-FFF2-40B4-BE49-F238E27FC236}">
                  <a16:creationId xmlns:a16="http://schemas.microsoft.com/office/drawing/2014/main" id="{6D7A3FF7-0177-9EB5-084C-44B407D5BC64}"/>
                </a:ext>
              </a:extLst>
            </p:cNvPr>
            <p:cNvPicPr>
              <a:picLocks noChangeAspect="1"/>
            </p:cNvPicPr>
            <p:nvPr/>
          </p:nvPicPr>
          <p:blipFill>
            <a:blip r:embed="rId10"/>
            <a:stretch>
              <a:fillRect/>
            </a:stretch>
          </p:blipFill>
          <p:spPr>
            <a:xfrm>
              <a:off x="7826139" y="2860305"/>
              <a:ext cx="647700" cy="572949"/>
            </a:xfrm>
            <a:prstGeom prst="rect">
              <a:avLst/>
            </a:prstGeom>
          </p:spPr>
        </p:pic>
        <p:sp>
          <p:nvSpPr>
            <p:cNvPr id="47" name="テキスト ボックス 46">
              <a:extLst>
                <a:ext uri="{FF2B5EF4-FFF2-40B4-BE49-F238E27FC236}">
                  <a16:creationId xmlns:a16="http://schemas.microsoft.com/office/drawing/2014/main" id="{0E052F4B-C834-2662-2A0D-57092AD7AD1B}"/>
                </a:ext>
              </a:extLst>
            </p:cNvPr>
            <p:cNvSpPr txBox="1"/>
            <p:nvPr/>
          </p:nvSpPr>
          <p:spPr bwMode="gray">
            <a:xfrm>
              <a:off x="7797332" y="3501038"/>
              <a:ext cx="705321"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各所属担当</a:t>
              </a:r>
            </a:p>
          </p:txBody>
        </p:sp>
      </p:grpSp>
      <p:sp>
        <p:nvSpPr>
          <p:cNvPr id="48" name="フローチャート: 磁気ディスク 47">
            <a:extLst>
              <a:ext uri="{FF2B5EF4-FFF2-40B4-BE49-F238E27FC236}">
                <a16:creationId xmlns:a16="http://schemas.microsoft.com/office/drawing/2014/main" id="{B0AB7F05-45D0-D133-8E43-CE660199910B}"/>
              </a:ext>
            </a:extLst>
          </p:cNvPr>
          <p:cNvSpPr/>
          <p:nvPr/>
        </p:nvSpPr>
        <p:spPr bwMode="gray">
          <a:xfrm>
            <a:off x="7689156" y="3477407"/>
            <a:ext cx="687642" cy="359054"/>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庶務事務人事</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50" name="直線矢印コネクタ 49">
            <a:extLst>
              <a:ext uri="{FF2B5EF4-FFF2-40B4-BE49-F238E27FC236}">
                <a16:creationId xmlns:a16="http://schemas.microsoft.com/office/drawing/2014/main" id="{4B4CDE1A-C890-AF97-7917-59D837D5D5F9}"/>
              </a:ext>
            </a:extLst>
          </p:cNvPr>
          <p:cNvCxnSpPr>
            <a:cxnSpLocks/>
            <a:stCxn id="48" idx="1"/>
            <a:endCxn id="47" idx="2"/>
          </p:cNvCxnSpPr>
          <p:nvPr/>
        </p:nvCxnSpPr>
        <p:spPr bwMode="gray">
          <a:xfrm flipV="1">
            <a:off x="8032977" y="3333393"/>
            <a:ext cx="3" cy="14401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94AEA90F-CBF3-50A0-1BF2-261A3F8F724A}"/>
              </a:ext>
            </a:extLst>
          </p:cNvPr>
          <p:cNvSpPr/>
          <p:nvPr/>
        </p:nvSpPr>
        <p:spPr bwMode="gray">
          <a:xfrm>
            <a:off x="8408484" y="2598943"/>
            <a:ext cx="581817" cy="256973"/>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人事課用</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56" name="Table 127">
            <a:extLst>
              <a:ext uri="{FF2B5EF4-FFF2-40B4-BE49-F238E27FC236}">
                <a16:creationId xmlns:a16="http://schemas.microsoft.com/office/drawing/2014/main" id="{37542760-5DD2-5D1C-6FBD-4841B273295D}"/>
              </a:ext>
            </a:extLst>
          </p:cNvPr>
          <p:cNvGraphicFramePr>
            <a:graphicFrameLocks noGrp="1"/>
          </p:cNvGraphicFramePr>
          <p:nvPr/>
        </p:nvGraphicFramePr>
        <p:xfrm>
          <a:off x="9856318" y="2524969"/>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dirty="0"/>
                    </a:p>
                  </a:txBody>
                  <a:tcPr marL="0" marR="0" marT="0" marB="0"/>
                </a:tc>
                <a:extLst>
                  <a:ext uri="{0D108BD9-81ED-4DB2-BD59-A6C34878D82A}">
                    <a16:rowId xmlns:a16="http://schemas.microsoft.com/office/drawing/2014/main" val="1526345828"/>
                  </a:ext>
                </a:extLst>
              </a:tr>
            </a:tbl>
          </a:graphicData>
        </a:graphic>
      </p:graphicFrame>
      <p:sp>
        <p:nvSpPr>
          <p:cNvPr id="58" name="正方形/長方形 57">
            <a:extLst>
              <a:ext uri="{FF2B5EF4-FFF2-40B4-BE49-F238E27FC236}">
                <a16:creationId xmlns:a16="http://schemas.microsoft.com/office/drawing/2014/main" id="{6B4EEF64-2A6A-9E27-5E5E-3D018B4C3FF9}"/>
              </a:ext>
            </a:extLst>
          </p:cNvPr>
          <p:cNvSpPr/>
          <p:nvPr/>
        </p:nvSpPr>
        <p:spPr bwMode="gray">
          <a:xfrm>
            <a:off x="9935442" y="2583308"/>
            <a:ext cx="581817" cy="256973"/>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管理課用</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60" name="直線矢印コネクタ 59">
            <a:extLst>
              <a:ext uri="{FF2B5EF4-FFF2-40B4-BE49-F238E27FC236}">
                <a16:creationId xmlns:a16="http://schemas.microsoft.com/office/drawing/2014/main" id="{EFA43A7B-A574-127C-5660-0BDAF220AF79}"/>
              </a:ext>
            </a:extLst>
          </p:cNvPr>
          <p:cNvCxnSpPr>
            <a:cxnSpLocks/>
            <a:stCxn id="45" idx="3"/>
          </p:cNvCxnSpPr>
          <p:nvPr/>
        </p:nvCxnSpPr>
        <p:spPr bwMode="gray">
          <a:xfrm>
            <a:off x="8275421" y="2941459"/>
            <a:ext cx="916209" cy="309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8" name="吹き出し: 角を丸めた四角形 77">
            <a:extLst>
              <a:ext uri="{FF2B5EF4-FFF2-40B4-BE49-F238E27FC236}">
                <a16:creationId xmlns:a16="http://schemas.microsoft.com/office/drawing/2014/main" id="{924508F9-F9E3-AB55-7A00-C271B4F2D877}"/>
              </a:ext>
            </a:extLst>
          </p:cNvPr>
          <p:cNvSpPr/>
          <p:nvPr/>
        </p:nvSpPr>
        <p:spPr bwMode="gray">
          <a:xfrm>
            <a:off x="10557414" y="3503717"/>
            <a:ext cx="1589168" cy="382953"/>
          </a:xfrm>
          <a:prstGeom prst="wedgeRoundRectCallout">
            <a:avLst>
              <a:gd name="adj1" fmla="val -52719"/>
              <a:gd name="adj2" fmla="val -68534"/>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から情報を</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所定の様式で出力できない</a:t>
            </a:r>
          </a:p>
        </p:txBody>
      </p:sp>
      <p:pic>
        <p:nvPicPr>
          <p:cNvPr id="80" name="グラフィックス 79">
            <a:extLst>
              <a:ext uri="{FF2B5EF4-FFF2-40B4-BE49-F238E27FC236}">
                <a16:creationId xmlns:a16="http://schemas.microsoft.com/office/drawing/2014/main" id="{7E7BD9C2-AE89-7060-7000-AD68932FD0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639836" y="2676251"/>
            <a:ext cx="235843" cy="235843"/>
          </a:xfrm>
          <a:prstGeom prst="rect">
            <a:avLst/>
          </a:prstGeom>
        </p:spPr>
      </p:pic>
      <p:sp>
        <p:nvSpPr>
          <p:cNvPr id="22" name="テキスト ボックス 21">
            <a:extLst>
              <a:ext uri="{FF2B5EF4-FFF2-40B4-BE49-F238E27FC236}">
                <a16:creationId xmlns:a16="http://schemas.microsoft.com/office/drawing/2014/main" id="{3E678394-A90B-FC0F-670E-7EFE203459FD}"/>
              </a:ext>
            </a:extLst>
          </p:cNvPr>
          <p:cNvSpPr txBox="1"/>
          <p:nvPr/>
        </p:nvSpPr>
        <p:spPr bwMode="gray">
          <a:xfrm>
            <a:off x="10452769" y="5564270"/>
            <a:ext cx="352008" cy="140803"/>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a:t>
            </a:r>
          </a:p>
        </p:txBody>
      </p:sp>
      <p:pic>
        <p:nvPicPr>
          <p:cNvPr id="32" name="図 31">
            <a:extLst>
              <a:ext uri="{FF2B5EF4-FFF2-40B4-BE49-F238E27FC236}">
                <a16:creationId xmlns:a16="http://schemas.microsoft.com/office/drawing/2014/main" id="{1B12AF5C-AF47-5F3B-3972-50DDFF8FC58C}"/>
              </a:ext>
            </a:extLst>
          </p:cNvPr>
          <p:cNvPicPr>
            <a:picLocks noChangeAspect="1"/>
          </p:cNvPicPr>
          <p:nvPr/>
        </p:nvPicPr>
        <p:blipFill>
          <a:blip r:embed="rId9"/>
          <a:stretch>
            <a:fillRect/>
          </a:stretch>
        </p:blipFill>
        <p:spPr>
          <a:xfrm>
            <a:off x="10392952" y="5039783"/>
            <a:ext cx="476574" cy="476574"/>
          </a:xfrm>
          <a:prstGeom prst="rect">
            <a:avLst/>
          </a:prstGeom>
        </p:spPr>
      </p:pic>
      <p:sp>
        <p:nvSpPr>
          <p:cNvPr id="34" name="テキスト ボックス 33">
            <a:extLst>
              <a:ext uri="{FF2B5EF4-FFF2-40B4-BE49-F238E27FC236}">
                <a16:creationId xmlns:a16="http://schemas.microsoft.com/office/drawing/2014/main" id="{20CABD85-CC07-3BCC-D057-EE39AD662EDA}"/>
              </a:ext>
            </a:extLst>
          </p:cNvPr>
          <p:cNvSpPr txBox="1"/>
          <p:nvPr/>
        </p:nvSpPr>
        <p:spPr bwMode="gray">
          <a:xfrm>
            <a:off x="10452769" y="6296463"/>
            <a:ext cx="352008" cy="140803"/>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p>
        </p:txBody>
      </p:sp>
      <p:pic>
        <p:nvPicPr>
          <p:cNvPr id="40" name="図 39">
            <a:extLst>
              <a:ext uri="{FF2B5EF4-FFF2-40B4-BE49-F238E27FC236}">
                <a16:creationId xmlns:a16="http://schemas.microsoft.com/office/drawing/2014/main" id="{EC9840F8-1EFA-D712-7B37-438A5984B05E}"/>
              </a:ext>
            </a:extLst>
          </p:cNvPr>
          <p:cNvPicPr>
            <a:picLocks noChangeAspect="1"/>
          </p:cNvPicPr>
          <p:nvPr/>
        </p:nvPicPr>
        <p:blipFill>
          <a:blip r:embed="rId9"/>
          <a:stretch>
            <a:fillRect/>
          </a:stretch>
        </p:blipFill>
        <p:spPr>
          <a:xfrm>
            <a:off x="10392952" y="5771976"/>
            <a:ext cx="476574" cy="476574"/>
          </a:xfrm>
          <a:prstGeom prst="rect">
            <a:avLst/>
          </a:prstGeom>
        </p:spPr>
      </p:pic>
      <p:pic>
        <p:nvPicPr>
          <p:cNvPr id="41" name="図 40">
            <a:extLst>
              <a:ext uri="{FF2B5EF4-FFF2-40B4-BE49-F238E27FC236}">
                <a16:creationId xmlns:a16="http://schemas.microsoft.com/office/drawing/2014/main" id="{2C58DE5A-E30A-E670-C492-0C23D66E6A7C}"/>
              </a:ext>
            </a:extLst>
          </p:cNvPr>
          <p:cNvPicPr>
            <a:picLocks noChangeAspect="1"/>
          </p:cNvPicPr>
          <p:nvPr/>
        </p:nvPicPr>
        <p:blipFill>
          <a:blip r:embed="rId8"/>
          <a:stretch>
            <a:fillRect/>
          </a:stretch>
        </p:blipFill>
        <p:spPr>
          <a:xfrm>
            <a:off x="11047294" y="5064245"/>
            <a:ext cx="515948" cy="456403"/>
          </a:xfrm>
          <a:prstGeom prst="rect">
            <a:avLst/>
          </a:prstGeom>
        </p:spPr>
      </p:pic>
      <p:sp>
        <p:nvSpPr>
          <p:cNvPr id="51" name="テキスト ボックス 50">
            <a:extLst>
              <a:ext uri="{FF2B5EF4-FFF2-40B4-BE49-F238E27FC236}">
                <a16:creationId xmlns:a16="http://schemas.microsoft.com/office/drawing/2014/main" id="{FD91132C-8BC8-B72F-E68D-C88F0D241F2D}"/>
              </a:ext>
            </a:extLst>
          </p:cNvPr>
          <p:cNvSpPr txBox="1"/>
          <p:nvPr/>
        </p:nvSpPr>
        <p:spPr bwMode="gray">
          <a:xfrm>
            <a:off x="11016366" y="5564270"/>
            <a:ext cx="564258"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所属上席</a:t>
            </a:r>
          </a:p>
        </p:txBody>
      </p:sp>
      <p:pic>
        <p:nvPicPr>
          <p:cNvPr id="52" name="グラフィックス 51">
            <a:extLst>
              <a:ext uri="{FF2B5EF4-FFF2-40B4-BE49-F238E27FC236}">
                <a16:creationId xmlns:a16="http://schemas.microsoft.com/office/drawing/2014/main" id="{F4B05789-7AE6-8CA2-4F63-957EBC0083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263293" y="4967808"/>
            <a:ext cx="235843" cy="235843"/>
          </a:xfrm>
          <a:prstGeom prst="rect">
            <a:avLst/>
          </a:prstGeom>
        </p:spPr>
      </p:pic>
      <p:pic>
        <p:nvPicPr>
          <p:cNvPr id="57" name="グラフィックス 56">
            <a:extLst>
              <a:ext uri="{FF2B5EF4-FFF2-40B4-BE49-F238E27FC236}">
                <a16:creationId xmlns:a16="http://schemas.microsoft.com/office/drawing/2014/main" id="{08DAE533-9D90-3E48-70F0-25433CF193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263293" y="5702139"/>
            <a:ext cx="235843" cy="235843"/>
          </a:xfrm>
          <a:prstGeom prst="rect">
            <a:avLst/>
          </a:prstGeom>
        </p:spPr>
      </p:pic>
      <p:pic>
        <p:nvPicPr>
          <p:cNvPr id="59" name="グラフィックス 58">
            <a:extLst>
              <a:ext uri="{FF2B5EF4-FFF2-40B4-BE49-F238E27FC236}">
                <a16:creationId xmlns:a16="http://schemas.microsoft.com/office/drawing/2014/main" id="{5788CC83-670E-18CB-C6D8-97290B9D89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924376" y="4966978"/>
            <a:ext cx="235843" cy="235843"/>
          </a:xfrm>
          <a:prstGeom prst="rect">
            <a:avLst/>
          </a:prstGeom>
        </p:spPr>
      </p:pic>
      <p:graphicFrame>
        <p:nvGraphicFramePr>
          <p:cNvPr id="61" name="Table 127">
            <a:extLst>
              <a:ext uri="{FF2B5EF4-FFF2-40B4-BE49-F238E27FC236}">
                <a16:creationId xmlns:a16="http://schemas.microsoft.com/office/drawing/2014/main" id="{C6425BE0-795D-E87B-9915-6D63FF461A2C}"/>
              </a:ext>
            </a:extLst>
          </p:cNvPr>
          <p:cNvGraphicFramePr>
            <a:graphicFrameLocks noGrp="1"/>
          </p:cNvGraphicFramePr>
          <p:nvPr/>
        </p:nvGraphicFramePr>
        <p:xfrm>
          <a:off x="8486668" y="5805329"/>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a:p>
                  </a:txBody>
                  <a:tcPr marL="0" marR="0" marT="0" marB="0"/>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tc>
                <a:tc>
                  <a:txBody>
                    <a:bodyPr/>
                    <a:lstStyle/>
                    <a:p>
                      <a:endParaRPr kumimoji="1" lang="ja-JP" altLang="en-US" sz="400"/>
                    </a:p>
                  </a:txBody>
                  <a:tcPr marL="0" marR="0" marT="0" marB="0"/>
                </a:tc>
                <a:tc>
                  <a:txBody>
                    <a:bodyPr/>
                    <a:lstStyle/>
                    <a:p>
                      <a:endParaRPr kumimoji="1" lang="ja-JP" altLang="en-US" sz="400" dirty="0"/>
                    </a:p>
                  </a:txBody>
                  <a:tcPr marL="0" marR="0" marT="0" marB="0"/>
                </a:tc>
                <a:extLst>
                  <a:ext uri="{0D108BD9-81ED-4DB2-BD59-A6C34878D82A}">
                    <a16:rowId xmlns:a16="http://schemas.microsoft.com/office/drawing/2014/main" val="1526345828"/>
                  </a:ext>
                </a:extLst>
              </a:tr>
            </a:tbl>
          </a:graphicData>
        </a:graphic>
      </p:graphicFrame>
      <p:sp>
        <p:nvSpPr>
          <p:cNvPr id="72" name="正方形/長方形 71">
            <a:extLst>
              <a:ext uri="{FF2B5EF4-FFF2-40B4-BE49-F238E27FC236}">
                <a16:creationId xmlns:a16="http://schemas.microsoft.com/office/drawing/2014/main" id="{986A2A58-957F-77D1-CDE1-A2A779501CB8}"/>
              </a:ext>
            </a:extLst>
          </p:cNvPr>
          <p:cNvSpPr/>
          <p:nvPr/>
        </p:nvSpPr>
        <p:spPr bwMode="gray">
          <a:xfrm>
            <a:off x="8565792" y="5972779"/>
            <a:ext cx="581817" cy="135930"/>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テキスト ボックス 73">
            <a:extLst>
              <a:ext uri="{FF2B5EF4-FFF2-40B4-BE49-F238E27FC236}">
                <a16:creationId xmlns:a16="http://schemas.microsoft.com/office/drawing/2014/main" id="{BB334C02-21A3-80B1-D0B6-75A782A781D2}"/>
              </a:ext>
            </a:extLst>
          </p:cNvPr>
          <p:cNvSpPr txBox="1"/>
          <p:nvPr/>
        </p:nvSpPr>
        <p:spPr bwMode="gray">
          <a:xfrm>
            <a:off x="8397268" y="6223744"/>
            <a:ext cx="897682"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キャリア</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デザインシート</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7" name="テキスト ボックス 76">
            <a:extLst>
              <a:ext uri="{FF2B5EF4-FFF2-40B4-BE49-F238E27FC236}">
                <a16:creationId xmlns:a16="http://schemas.microsoft.com/office/drawing/2014/main" id="{178E7730-6640-CEC4-A4E1-0466B7569A08}"/>
              </a:ext>
            </a:extLst>
          </p:cNvPr>
          <p:cNvSpPr txBox="1"/>
          <p:nvPr/>
        </p:nvSpPr>
        <p:spPr bwMode="gray">
          <a:xfrm>
            <a:off x="8448206" y="5528208"/>
            <a:ext cx="76944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人事評価結果</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1" name="フローチャート: 磁気ディスク 100">
            <a:extLst>
              <a:ext uri="{FF2B5EF4-FFF2-40B4-BE49-F238E27FC236}">
                <a16:creationId xmlns:a16="http://schemas.microsoft.com/office/drawing/2014/main" id="{B685040D-90A6-0ADC-7850-A10F84700E3D}"/>
              </a:ext>
            </a:extLst>
          </p:cNvPr>
          <p:cNvSpPr/>
          <p:nvPr/>
        </p:nvSpPr>
        <p:spPr bwMode="gray">
          <a:xfrm>
            <a:off x="8512852" y="5114683"/>
            <a:ext cx="687642" cy="359054"/>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庶務事務人事</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23" name="直線矢印コネクタ 122">
            <a:extLst>
              <a:ext uri="{FF2B5EF4-FFF2-40B4-BE49-F238E27FC236}">
                <a16:creationId xmlns:a16="http://schemas.microsoft.com/office/drawing/2014/main" id="{70925C7A-7412-E475-4988-C20592B45A06}"/>
              </a:ext>
            </a:extLst>
          </p:cNvPr>
          <p:cNvCxnSpPr>
            <a:cxnSpLocks/>
          </p:cNvCxnSpPr>
          <p:nvPr/>
        </p:nvCxnSpPr>
        <p:spPr bwMode="gray">
          <a:xfrm flipV="1">
            <a:off x="9319689" y="5639866"/>
            <a:ext cx="937841" cy="6158"/>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28" name="グループ化 127">
            <a:extLst>
              <a:ext uri="{FF2B5EF4-FFF2-40B4-BE49-F238E27FC236}">
                <a16:creationId xmlns:a16="http://schemas.microsoft.com/office/drawing/2014/main" id="{1F0DA20A-22ED-1766-1C5E-4F4948AC64A7}"/>
              </a:ext>
            </a:extLst>
          </p:cNvPr>
          <p:cNvGrpSpPr/>
          <p:nvPr/>
        </p:nvGrpSpPr>
        <p:grpSpPr>
          <a:xfrm>
            <a:off x="9478804" y="5362261"/>
            <a:ext cx="619610" cy="388367"/>
            <a:chOff x="9164690" y="5446620"/>
            <a:chExt cx="619610" cy="388367"/>
          </a:xfrm>
        </p:grpSpPr>
        <p:sp>
          <p:nvSpPr>
            <p:cNvPr id="115" name="正方形/長方形 114">
              <a:extLst>
                <a:ext uri="{FF2B5EF4-FFF2-40B4-BE49-F238E27FC236}">
                  <a16:creationId xmlns:a16="http://schemas.microsoft.com/office/drawing/2014/main" id="{3E1056C3-5DE2-3048-B142-643504543A89}"/>
                </a:ext>
              </a:extLst>
            </p:cNvPr>
            <p:cNvSpPr/>
            <p:nvPr/>
          </p:nvSpPr>
          <p:spPr bwMode="gray">
            <a:xfrm>
              <a:off x="9164690" y="5446620"/>
              <a:ext cx="619610" cy="153570"/>
            </a:xfrm>
            <a:prstGeom prst="roundRect">
              <a:avLst/>
            </a:prstGeom>
            <a:solidFill>
              <a:schemeClr val="bg2"/>
            </a:solid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参照不可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6" name="乗算記号 125">
              <a:extLst>
                <a:ext uri="{FF2B5EF4-FFF2-40B4-BE49-F238E27FC236}">
                  <a16:creationId xmlns:a16="http://schemas.microsoft.com/office/drawing/2014/main" id="{778060BD-CA08-D407-6577-552F5C061C98}"/>
                </a:ext>
              </a:extLst>
            </p:cNvPr>
            <p:cNvSpPr/>
            <p:nvPr/>
          </p:nvSpPr>
          <p:spPr bwMode="gray">
            <a:xfrm>
              <a:off x="9370141" y="5618987"/>
              <a:ext cx="216000" cy="216000"/>
            </a:xfrm>
            <a:prstGeom prst="mathMultiply">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marR="0" indent="-2857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p"/>
                <a:tabLst/>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130" name="吹き出し: 角を丸めた四角形 129">
            <a:extLst>
              <a:ext uri="{FF2B5EF4-FFF2-40B4-BE49-F238E27FC236}">
                <a16:creationId xmlns:a16="http://schemas.microsoft.com/office/drawing/2014/main" id="{ABBC798A-1C9F-F038-CFB6-C56F4FA6CAD6}"/>
              </a:ext>
            </a:extLst>
          </p:cNvPr>
          <p:cNvSpPr/>
          <p:nvPr/>
        </p:nvSpPr>
        <p:spPr bwMode="gray">
          <a:xfrm>
            <a:off x="9389133" y="6453701"/>
            <a:ext cx="2657873" cy="382953"/>
          </a:xfrm>
          <a:prstGeom prst="wedgeRoundRectCallout">
            <a:avLst>
              <a:gd name="adj1" fmla="val -33754"/>
              <a:gd name="adj2" fmla="val -64850"/>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各種イベントに伴って人事情報が削除され、</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復職後も過去の情報を参照できない</a:t>
            </a:r>
          </a:p>
        </p:txBody>
      </p:sp>
      <p:cxnSp>
        <p:nvCxnSpPr>
          <p:cNvPr id="132" name="直線矢印コネクタ 131">
            <a:extLst>
              <a:ext uri="{FF2B5EF4-FFF2-40B4-BE49-F238E27FC236}">
                <a16:creationId xmlns:a16="http://schemas.microsoft.com/office/drawing/2014/main" id="{4A6E56D4-A943-06CE-7E38-D628F64C3CB1}"/>
              </a:ext>
            </a:extLst>
          </p:cNvPr>
          <p:cNvCxnSpPr>
            <a:cxnSpLocks/>
          </p:cNvCxnSpPr>
          <p:nvPr/>
        </p:nvCxnSpPr>
        <p:spPr bwMode="gray">
          <a:xfrm flipV="1">
            <a:off x="8514213" y="3366746"/>
            <a:ext cx="677417" cy="310134"/>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6" name="正方形/長方形 114">
            <a:extLst>
              <a:ext uri="{FF2B5EF4-FFF2-40B4-BE49-F238E27FC236}">
                <a16:creationId xmlns:a16="http://schemas.microsoft.com/office/drawing/2014/main" id="{A3690322-7392-E8A5-156E-97218D220BFE}"/>
              </a:ext>
            </a:extLst>
          </p:cNvPr>
          <p:cNvSpPr/>
          <p:nvPr/>
        </p:nvSpPr>
        <p:spPr bwMode="gray">
          <a:xfrm>
            <a:off x="9654623" y="3676880"/>
            <a:ext cx="826870" cy="273532"/>
          </a:xfrm>
          <a:prstGeom prst="roundRect">
            <a:avLst/>
          </a:prstGeom>
          <a:solidFill>
            <a:schemeClr val="bg2"/>
          </a:solid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所定様式での出力不可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7" name="乗算記号 136">
            <a:extLst>
              <a:ext uri="{FF2B5EF4-FFF2-40B4-BE49-F238E27FC236}">
                <a16:creationId xmlns:a16="http://schemas.microsoft.com/office/drawing/2014/main" id="{A610BD4A-98C2-D815-AC43-CA65FA6846CA}"/>
              </a:ext>
            </a:extLst>
          </p:cNvPr>
          <p:cNvSpPr/>
          <p:nvPr/>
        </p:nvSpPr>
        <p:spPr bwMode="gray">
          <a:xfrm>
            <a:off x="8712860" y="3405367"/>
            <a:ext cx="216000" cy="216000"/>
          </a:xfrm>
          <a:prstGeom prst="mathMultiply">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marR="0" indent="-2857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p"/>
              <a:tabLst/>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43" name="テキスト ボックス 142">
            <a:extLst>
              <a:ext uri="{FF2B5EF4-FFF2-40B4-BE49-F238E27FC236}">
                <a16:creationId xmlns:a16="http://schemas.microsoft.com/office/drawing/2014/main" id="{EF910D84-AAE2-1983-4985-A4F940475417}"/>
              </a:ext>
            </a:extLst>
          </p:cNvPr>
          <p:cNvSpPr txBox="1"/>
          <p:nvPr/>
        </p:nvSpPr>
        <p:spPr bwMode="gray">
          <a:xfrm>
            <a:off x="2402377" y="6337246"/>
            <a:ext cx="24045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etc.</a:t>
            </a:r>
          </a:p>
        </p:txBody>
      </p:sp>
      <p:sp>
        <p:nvSpPr>
          <p:cNvPr id="81" name="テキスト ボックス 80">
            <a:extLst>
              <a:ext uri="{FF2B5EF4-FFF2-40B4-BE49-F238E27FC236}">
                <a16:creationId xmlns:a16="http://schemas.microsoft.com/office/drawing/2014/main" id="{322CFFD1-2078-CB05-94FE-AB0C8BF00747}"/>
              </a:ext>
            </a:extLst>
          </p:cNvPr>
          <p:cNvSpPr txBox="1"/>
          <p:nvPr/>
        </p:nvSpPr>
        <p:spPr bwMode="gray">
          <a:xfrm>
            <a:off x="7648256" y="3880216"/>
            <a:ext cx="769441"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人事評価結果</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43" name="グラフィックス 42">
            <a:extLst>
              <a:ext uri="{FF2B5EF4-FFF2-40B4-BE49-F238E27FC236}">
                <a16:creationId xmlns:a16="http://schemas.microsoft.com/office/drawing/2014/main" id="{671E8533-7FA5-1537-99A8-E18BCC9FCD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208438" y="2668817"/>
            <a:ext cx="235843" cy="235843"/>
          </a:xfrm>
          <a:prstGeom prst="rect">
            <a:avLst/>
          </a:prstGeom>
        </p:spPr>
      </p:pic>
      <p:sp>
        <p:nvSpPr>
          <p:cNvPr id="83" name="テキスト ボックス 82">
            <a:extLst>
              <a:ext uri="{FF2B5EF4-FFF2-40B4-BE49-F238E27FC236}">
                <a16:creationId xmlns:a16="http://schemas.microsoft.com/office/drawing/2014/main" id="{331DA40C-BB98-4AE4-8904-A7B7B3CBBC4A}"/>
              </a:ext>
            </a:extLst>
          </p:cNvPr>
          <p:cNvSpPr txBox="1"/>
          <p:nvPr/>
        </p:nvSpPr>
        <p:spPr bwMode="gray">
          <a:xfrm>
            <a:off x="9569349" y="6203896"/>
            <a:ext cx="24045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etc.</a:t>
            </a:r>
          </a:p>
        </p:txBody>
      </p:sp>
      <p:cxnSp>
        <p:nvCxnSpPr>
          <p:cNvPr id="92" name="直線矢印コネクタ 91">
            <a:extLst>
              <a:ext uri="{FF2B5EF4-FFF2-40B4-BE49-F238E27FC236}">
                <a16:creationId xmlns:a16="http://schemas.microsoft.com/office/drawing/2014/main" id="{CAAAD72E-279C-9BB3-9CC7-32FDC8B5C0EE}"/>
              </a:ext>
            </a:extLst>
          </p:cNvPr>
          <p:cNvCxnSpPr>
            <a:cxnSpLocks/>
          </p:cNvCxnSpPr>
          <p:nvPr/>
        </p:nvCxnSpPr>
        <p:spPr bwMode="gray">
          <a:xfrm>
            <a:off x="9816691" y="2941459"/>
            <a:ext cx="916209" cy="309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A6DD7324-8E74-ACDA-8C73-BA2CDFF8D87E}"/>
              </a:ext>
            </a:extLst>
          </p:cNvPr>
          <p:cNvCxnSpPr>
            <a:cxnSpLocks/>
          </p:cNvCxnSpPr>
          <p:nvPr/>
        </p:nvCxnSpPr>
        <p:spPr bwMode="gray">
          <a:xfrm flipV="1">
            <a:off x="8514213" y="3376434"/>
            <a:ext cx="2290564" cy="321840"/>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3" name="乗算記号 112">
            <a:extLst>
              <a:ext uri="{FF2B5EF4-FFF2-40B4-BE49-F238E27FC236}">
                <a16:creationId xmlns:a16="http://schemas.microsoft.com/office/drawing/2014/main" id="{AD5D61AA-329B-C28A-375C-B987873E1A3B}"/>
              </a:ext>
            </a:extLst>
          </p:cNvPr>
          <p:cNvSpPr/>
          <p:nvPr/>
        </p:nvSpPr>
        <p:spPr bwMode="gray">
          <a:xfrm>
            <a:off x="9795962" y="3405367"/>
            <a:ext cx="216000" cy="216000"/>
          </a:xfrm>
          <a:prstGeom prst="mathMultiply">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marR="0" indent="-285750" algn="l" defTabSz="990564" rtl="0" eaLnBrk="1" fontAlgn="auto" latinLnBrk="0" hangingPunct="1">
              <a:lnSpc>
                <a:spcPct val="100000"/>
              </a:lnSpc>
              <a:spcBef>
                <a:spcPts val="0"/>
              </a:spcBef>
              <a:spcAft>
                <a:spcPts val="0"/>
              </a:spcAft>
              <a:buClrTx/>
              <a:buSzPct val="100000"/>
              <a:buFont typeface="Wingdings" panose="05000000000000000000" pitchFamily="2" charset="2"/>
              <a:buChar char="p"/>
              <a:tabLst/>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7" name="吹き出し: 角を丸めた四角形 116">
            <a:extLst>
              <a:ext uri="{FF2B5EF4-FFF2-40B4-BE49-F238E27FC236}">
                <a16:creationId xmlns:a16="http://schemas.microsoft.com/office/drawing/2014/main" id="{5024CEC8-895C-AB54-5FDF-08B7E6D670DF}"/>
              </a:ext>
            </a:extLst>
          </p:cNvPr>
          <p:cNvSpPr/>
          <p:nvPr/>
        </p:nvSpPr>
        <p:spPr bwMode="gray">
          <a:xfrm>
            <a:off x="5646067" y="2858666"/>
            <a:ext cx="1960837" cy="382953"/>
          </a:xfrm>
          <a:prstGeom prst="wedgeRoundRectCallout">
            <a:avLst>
              <a:gd name="adj1" fmla="val 47548"/>
              <a:gd name="adj2" fmla="val 75677"/>
              <a:gd name="adj3" fmla="val 16667"/>
            </a:avLst>
          </a:prstGeom>
          <a:solidFill>
            <a:srgbClr val="FFFFCC"/>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システム上の情報が不足しており、手入力での補完が必要</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145" name="グループ化 144">
            <a:extLst>
              <a:ext uri="{FF2B5EF4-FFF2-40B4-BE49-F238E27FC236}">
                <a16:creationId xmlns:a16="http://schemas.microsoft.com/office/drawing/2014/main" id="{542B5259-0853-D8B4-8928-D2B06C8FA3E6}"/>
              </a:ext>
            </a:extLst>
          </p:cNvPr>
          <p:cNvGrpSpPr/>
          <p:nvPr/>
        </p:nvGrpSpPr>
        <p:grpSpPr>
          <a:xfrm>
            <a:off x="4603260" y="3191768"/>
            <a:ext cx="3021692" cy="1848509"/>
            <a:chOff x="4603260" y="3191768"/>
            <a:chExt cx="3021692" cy="1848509"/>
          </a:xfrm>
        </p:grpSpPr>
        <p:sp>
          <p:nvSpPr>
            <p:cNvPr id="133" name="Freeform 11">
              <a:extLst>
                <a:ext uri="{FF2B5EF4-FFF2-40B4-BE49-F238E27FC236}">
                  <a16:creationId xmlns:a16="http://schemas.microsoft.com/office/drawing/2014/main" id="{AD4A24C2-728B-6DED-06AF-65FBFB2292F8}"/>
                </a:ext>
              </a:extLst>
            </p:cNvPr>
            <p:cNvSpPr>
              <a:spLocks/>
            </p:cNvSpPr>
            <p:nvPr/>
          </p:nvSpPr>
          <p:spPr bwMode="gray">
            <a:xfrm>
              <a:off x="6149479" y="3312026"/>
              <a:ext cx="859115" cy="970262"/>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bg1">
                <a:lumMod val="75000"/>
              </a:schemeClr>
            </a:solidFill>
            <a:ln w="12700" cap="rnd">
              <a:noFill/>
              <a:round/>
              <a:headEnd/>
              <a:tailEnd/>
            </a:ln>
          </p:spPr>
          <p:txBody>
            <a:bodyPr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③</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評価</a:t>
              </a:r>
              <a:endPar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144" name="グループ化 143">
              <a:extLst>
                <a:ext uri="{FF2B5EF4-FFF2-40B4-BE49-F238E27FC236}">
                  <a16:creationId xmlns:a16="http://schemas.microsoft.com/office/drawing/2014/main" id="{631FDE0A-401A-FD2D-7F27-DC8A292601F8}"/>
                </a:ext>
              </a:extLst>
            </p:cNvPr>
            <p:cNvGrpSpPr/>
            <p:nvPr/>
          </p:nvGrpSpPr>
          <p:grpSpPr>
            <a:xfrm>
              <a:off x="4603260" y="3191768"/>
              <a:ext cx="3021692" cy="1848509"/>
              <a:chOff x="4603260" y="3191768"/>
              <a:chExt cx="3021692" cy="1848509"/>
            </a:xfrm>
          </p:grpSpPr>
          <p:sp>
            <p:nvSpPr>
              <p:cNvPr id="124" name="Freeform 8">
                <a:extLst>
                  <a:ext uri="{FF2B5EF4-FFF2-40B4-BE49-F238E27FC236}">
                    <a16:creationId xmlns:a16="http://schemas.microsoft.com/office/drawing/2014/main" id="{3A352FE8-833A-6BAA-45EC-808F88A929CF}"/>
                  </a:ext>
                </a:extLst>
              </p:cNvPr>
              <p:cNvSpPr>
                <a:spLocks/>
              </p:cNvSpPr>
              <p:nvPr/>
            </p:nvSpPr>
            <p:spPr bwMode="gray">
              <a:xfrm>
                <a:off x="5274008" y="3191768"/>
                <a:ext cx="962974" cy="81994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bg1">
                  <a:lumMod val="75000"/>
                </a:schemeClr>
              </a:solidFill>
              <a:ln w="12700" cap="rnd">
                <a:noFill/>
                <a:round/>
                <a:headEnd/>
                <a:tailEnd/>
              </a:ln>
            </p:spPr>
            <p:txBody>
              <a:bodyPr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②</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人材育成</a:t>
                </a:r>
              </a:p>
            </p:txBody>
          </p:sp>
          <p:sp>
            <p:nvSpPr>
              <p:cNvPr id="125" name="Freeform 9">
                <a:extLst>
                  <a:ext uri="{FF2B5EF4-FFF2-40B4-BE49-F238E27FC236}">
                    <a16:creationId xmlns:a16="http://schemas.microsoft.com/office/drawing/2014/main" id="{CF9D26F4-B3A7-4405-077A-113AE9584FBB}"/>
                  </a:ext>
                </a:extLst>
              </p:cNvPr>
              <p:cNvSpPr>
                <a:spLocks/>
              </p:cNvSpPr>
              <p:nvPr/>
            </p:nvSpPr>
            <p:spPr bwMode="gray">
              <a:xfrm>
                <a:off x="5918116" y="4216693"/>
                <a:ext cx="941109" cy="82358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bg1">
                  <a:lumMod val="75000"/>
                </a:schemeClr>
              </a:solidFill>
              <a:ln w="12700" cap="rnd">
                <a:noFill/>
                <a:round/>
                <a:headEnd/>
                <a:tailEnd/>
              </a:ln>
            </p:spPr>
            <p:txBody>
              <a:bodyPr wrap="none"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④</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127" name="Freeform 10">
                <a:extLst>
                  <a:ext uri="{FF2B5EF4-FFF2-40B4-BE49-F238E27FC236}">
                    <a16:creationId xmlns:a16="http://schemas.microsoft.com/office/drawing/2014/main" id="{46F94243-B3B5-D6DD-4901-E8DB75CA2238}"/>
                  </a:ext>
                </a:extLst>
              </p:cNvPr>
              <p:cNvSpPr>
                <a:spLocks/>
              </p:cNvSpPr>
              <p:nvPr/>
            </p:nvSpPr>
            <p:spPr bwMode="gray">
              <a:xfrm>
                <a:off x="5162861" y="3916960"/>
                <a:ext cx="847271" cy="979373"/>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bg1">
                  <a:lumMod val="75000"/>
                </a:schemeClr>
              </a:solidFill>
              <a:ln w="12700" cap="rnd">
                <a:noFill/>
                <a:round/>
                <a:headEnd/>
                <a:tailEnd/>
              </a:ln>
            </p:spPr>
            <p:txBody>
              <a:bodyPr wrap="none"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⑤</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134" name="フリーフォーム: 図形 133">
                <a:extLst>
                  <a:ext uri="{FF2B5EF4-FFF2-40B4-BE49-F238E27FC236}">
                    <a16:creationId xmlns:a16="http://schemas.microsoft.com/office/drawing/2014/main" id="{8F4D852F-32E9-DAB7-6539-806DEE16A364}"/>
                  </a:ext>
                </a:extLst>
              </p:cNvPr>
              <p:cNvSpPr/>
              <p:nvPr/>
            </p:nvSpPr>
            <p:spPr bwMode="gray">
              <a:xfrm flipH="1">
                <a:off x="6387033" y="3237650"/>
                <a:ext cx="1237919" cy="614759"/>
              </a:xfrm>
              <a:custGeom>
                <a:avLst/>
                <a:gdLst>
                  <a:gd name="connsiteX0" fmla="*/ 422080 w 1699855"/>
                  <a:gd name="connsiteY0" fmla="*/ 0 h 844160"/>
                  <a:gd name="connsiteX1" fmla="*/ 0 w 1699855"/>
                  <a:gd name="connsiteY1" fmla="*/ 422080 h 844160"/>
                  <a:gd name="connsiteX2" fmla="*/ 422080 w 1699855"/>
                  <a:gd name="connsiteY2" fmla="*/ 844160 h 844160"/>
                  <a:gd name="connsiteX3" fmla="*/ 422080 w 1699855"/>
                  <a:gd name="connsiteY3" fmla="*/ 696495 h 844160"/>
                  <a:gd name="connsiteX4" fmla="*/ 1050996 w 1699855"/>
                  <a:gd name="connsiteY4" fmla="*/ 696495 h 844160"/>
                  <a:gd name="connsiteX5" fmla="*/ 1085189 w 1699855"/>
                  <a:gd name="connsiteY5" fmla="*/ 633808 h 844160"/>
                  <a:gd name="connsiteX6" fmla="*/ 1127724 w 1699855"/>
                  <a:gd name="connsiteY6" fmla="*/ 567504 h 844160"/>
                  <a:gd name="connsiteX7" fmla="*/ 1175262 w 1699855"/>
                  <a:gd name="connsiteY7" fmla="*/ 506205 h 844160"/>
                  <a:gd name="connsiteX8" fmla="*/ 1224051 w 1699855"/>
                  <a:gd name="connsiteY8" fmla="*/ 446157 h 844160"/>
                  <a:gd name="connsiteX9" fmla="*/ 1280346 w 1699855"/>
                  <a:gd name="connsiteY9" fmla="*/ 392363 h 844160"/>
                  <a:gd name="connsiteX10" fmla="*/ 1339144 w 1699855"/>
                  <a:gd name="connsiteY10" fmla="*/ 341072 h 844160"/>
                  <a:gd name="connsiteX11" fmla="*/ 1401694 w 1699855"/>
                  <a:gd name="connsiteY11" fmla="*/ 293534 h 844160"/>
                  <a:gd name="connsiteX12" fmla="*/ 1467997 w 1699855"/>
                  <a:gd name="connsiteY12" fmla="*/ 252251 h 844160"/>
                  <a:gd name="connsiteX13" fmla="*/ 1535551 w 1699855"/>
                  <a:gd name="connsiteY13" fmla="*/ 213470 h 844160"/>
                  <a:gd name="connsiteX14" fmla="*/ 1606859 w 1699855"/>
                  <a:gd name="connsiteY14" fmla="*/ 180943 h 844160"/>
                  <a:gd name="connsiteX15" fmla="*/ 1680668 w 1699855"/>
                  <a:gd name="connsiteY15" fmla="*/ 153421 h 844160"/>
                  <a:gd name="connsiteX16" fmla="*/ 1699855 w 1699855"/>
                  <a:gd name="connsiteY16" fmla="*/ 147665 h 844160"/>
                  <a:gd name="connsiteX17" fmla="*/ 422080 w 1699855"/>
                  <a:gd name="connsiteY17" fmla="*/ 147665 h 84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855" h="844160">
                    <a:moveTo>
                      <a:pt x="422080" y="0"/>
                    </a:moveTo>
                    <a:lnTo>
                      <a:pt x="0" y="422080"/>
                    </a:lnTo>
                    <a:lnTo>
                      <a:pt x="422080" y="844160"/>
                    </a:lnTo>
                    <a:lnTo>
                      <a:pt x="422080" y="696495"/>
                    </a:lnTo>
                    <a:lnTo>
                      <a:pt x="1050996" y="696495"/>
                    </a:lnTo>
                    <a:lnTo>
                      <a:pt x="1085189" y="633808"/>
                    </a:lnTo>
                    <a:lnTo>
                      <a:pt x="1127724" y="567504"/>
                    </a:lnTo>
                    <a:lnTo>
                      <a:pt x="1175262" y="506205"/>
                    </a:lnTo>
                    <a:lnTo>
                      <a:pt x="1224051" y="446157"/>
                    </a:lnTo>
                    <a:lnTo>
                      <a:pt x="1280346" y="392363"/>
                    </a:lnTo>
                    <a:lnTo>
                      <a:pt x="1339144" y="341072"/>
                    </a:lnTo>
                    <a:lnTo>
                      <a:pt x="1401694" y="293534"/>
                    </a:lnTo>
                    <a:lnTo>
                      <a:pt x="1467997" y="252251"/>
                    </a:lnTo>
                    <a:lnTo>
                      <a:pt x="1535551" y="213470"/>
                    </a:lnTo>
                    <a:lnTo>
                      <a:pt x="1606859" y="180943"/>
                    </a:lnTo>
                    <a:lnTo>
                      <a:pt x="1680668" y="153421"/>
                    </a:lnTo>
                    <a:lnTo>
                      <a:pt x="1699855" y="147665"/>
                    </a:lnTo>
                    <a:lnTo>
                      <a:pt x="422080" y="147665"/>
                    </a:lnTo>
                    <a:close/>
                  </a:path>
                </a:pathLst>
              </a:custGeom>
              <a:solidFill>
                <a:schemeClr val="bg1">
                  <a:lumMod val="75000"/>
                </a:schemeClr>
              </a:solidFill>
              <a:ln w="12700" cap="rnd">
                <a:noFill/>
                <a:round/>
                <a:headEnd/>
                <a:tailEnd/>
              </a:ln>
            </p:spPr>
            <p:txBody>
              <a:bodyPr wrap="none" anchor="ctr"/>
              <a:lstStyle/>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　⑥</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　　退職・休職</a:t>
                </a:r>
              </a:p>
            </p:txBody>
          </p:sp>
          <p:sp>
            <p:nvSpPr>
              <p:cNvPr id="138" name="フリーフォーム: 図形 137">
                <a:extLst>
                  <a:ext uri="{FF2B5EF4-FFF2-40B4-BE49-F238E27FC236}">
                    <a16:creationId xmlns:a16="http://schemas.microsoft.com/office/drawing/2014/main" id="{DEFAEF11-6CA4-5D0E-2D50-463B8751D713}"/>
                  </a:ext>
                </a:extLst>
              </p:cNvPr>
              <p:cNvSpPr/>
              <p:nvPr/>
            </p:nvSpPr>
            <p:spPr bwMode="gray">
              <a:xfrm>
                <a:off x="4603260" y="3343975"/>
                <a:ext cx="1237919" cy="398409"/>
              </a:xfrm>
              <a:custGeom>
                <a:avLst/>
                <a:gdLst>
                  <a:gd name="connsiteX0" fmla="*/ 0 w 847640"/>
                  <a:gd name="connsiteY0" fmla="*/ 0 h 398409"/>
                  <a:gd name="connsiteX1" fmla="*/ 847640 w 847640"/>
                  <a:gd name="connsiteY1" fmla="*/ 0 h 398409"/>
                  <a:gd name="connsiteX2" fmla="*/ 836258 w 847640"/>
                  <a:gd name="connsiteY2" fmla="*/ 4514 h 398409"/>
                  <a:gd name="connsiteX3" fmla="*/ 785240 w 847640"/>
                  <a:gd name="connsiteY3" fmla="*/ 29112 h 398409"/>
                  <a:gd name="connsiteX4" fmla="*/ 735132 w 847640"/>
                  <a:gd name="connsiteY4" fmla="*/ 58265 h 398409"/>
                  <a:gd name="connsiteX5" fmla="*/ 686847 w 847640"/>
                  <a:gd name="connsiteY5" fmla="*/ 91063 h 398409"/>
                  <a:gd name="connsiteX6" fmla="*/ 641295 w 847640"/>
                  <a:gd name="connsiteY6" fmla="*/ 127505 h 398409"/>
                  <a:gd name="connsiteX7" fmla="*/ 598476 w 847640"/>
                  <a:gd name="connsiteY7" fmla="*/ 167590 h 398409"/>
                  <a:gd name="connsiteX8" fmla="*/ 558390 w 847640"/>
                  <a:gd name="connsiteY8" fmla="*/ 210410 h 398409"/>
                  <a:gd name="connsiteX9" fmla="*/ 521037 w 847640"/>
                  <a:gd name="connsiteY9" fmla="*/ 255051 h 398409"/>
                  <a:gd name="connsiteX10" fmla="*/ 488239 w 847640"/>
                  <a:gd name="connsiteY10" fmla="*/ 303336 h 398409"/>
                  <a:gd name="connsiteX11" fmla="*/ 458175 w 847640"/>
                  <a:gd name="connsiteY11" fmla="*/ 354355 h 398409"/>
                  <a:gd name="connsiteX12" fmla="*/ 436147 w 847640"/>
                  <a:gd name="connsiteY12" fmla="*/ 398409 h 398409"/>
                  <a:gd name="connsiteX13" fmla="*/ 0 w 847640"/>
                  <a:gd name="connsiteY13" fmla="*/ 398409 h 39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640" h="398409">
                    <a:moveTo>
                      <a:pt x="0" y="0"/>
                    </a:moveTo>
                    <a:lnTo>
                      <a:pt x="847640" y="0"/>
                    </a:lnTo>
                    <a:lnTo>
                      <a:pt x="836258" y="4514"/>
                    </a:lnTo>
                    <a:lnTo>
                      <a:pt x="785240" y="29112"/>
                    </a:lnTo>
                    <a:lnTo>
                      <a:pt x="735132" y="58265"/>
                    </a:lnTo>
                    <a:lnTo>
                      <a:pt x="686847" y="91063"/>
                    </a:lnTo>
                    <a:lnTo>
                      <a:pt x="641295" y="127505"/>
                    </a:lnTo>
                    <a:lnTo>
                      <a:pt x="598476" y="167590"/>
                    </a:lnTo>
                    <a:lnTo>
                      <a:pt x="558390" y="210410"/>
                    </a:lnTo>
                    <a:lnTo>
                      <a:pt x="521037" y="255051"/>
                    </a:lnTo>
                    <a:lnTo>
                      <a:pt x="488239" y="303336"/>
                    </a:lnTo>
                    <a:lnTo>
                      <a:pt x="458175" y="354355"/>
                    </a:lnTo>
                    <a:lnTo>
                      <a:pt x="436147" y="398409"/>
                    </a:lnTo>
                    <a:lnTo>
                      <a:pt x="0" y="398409"/>
                    </a:lnTo>
                    <a:close/>
                  </a:path>
                </a:pathLst>
              </a:custGeom>
              <a:solidFill>
                <a:schemeClr val="bg1">
                  <a:lumMod val="75000"/>
                </a:schemeClr>
              </a:solidFill>
              <a:ln w="12700" cap="rnd">
                <a:noFill/>
                <a:round/>
                <a:headEnd/>
                <a:tailEnd/>
              </a:ln>
            </p:spPr>
            <p:txBody>
              <a:bodyPr wrap="none" anchor="ctr"/>
              <a:lstStyle/>
              <a:p>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  ①</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graphicFrame>
        <p:nvGraphicFramePr>
          <p:cNvPr id="153" name="Table 127">
            <a:extLst>
              <a:ext uri="{FF2B5EF4-FFF2-40B4-BE49-F238E27FC236}">
                <a16:creationId xmlns:a16="http://schemas.microsoft.com/office/drawing/2014/main" id="{7333909A-19B2-7076-5332-735B23EB29D3}"/>
              </a:ext>
            </a:extLst>
          </p:cNvPr>
          <p:cNvGraphicFramePr>
            <a:graphicFrameLocks noGrp="1"/>
          </p:cNvGraphicFramePr>
          <p:nvPr/>
        </p:nvGraphicFramePr>
        <p:xfrm>
          <a:off x="1575230" y="5635999"/>
          <a:ext cx="740064" cy="374660"/>
        </p:xfrm>
        <a:graphic>
          <a:graphicData uri="http://schemas.openxmlformats.org/drawingml/2006/table">
            <a:tbl>
              <a:tblPr firstRow="1" bandRow="1"/>
              <a:tblGrid>
                <a:gridCol w="246688">
                  <a:extLst>
                    <a:ext uri="{9D8B030D-6E8A-4147-A177-3AD203B41FA5}">
                      <a16:colId xmlns:a16="http://schemas.microsoft.com/office/drawing/2014/main" val="1108576833"/>
                    </a:ext>
                  </a:extLst>
                </a:gridCol>
                <a:gridCol w="246688">
                  <a:extLst>
                    <a:ext uri="{9D8B030D-6E8A-4147-A177-3AD203B41FA5}">
                      <a16:colId xmlns:a16="http://schemas.microsoft.com/office/drawing/2014/main" val="1172256929"/>
                    </a:ext>
                  </a:extLst>
                </a:gridCol>
                <a:gridCol w="246688">
                  <a:extLst>
                    <a:ext uri="{9D8B030D-6E8A-4147-A177-3AD203B41FA5}">
                      <a16:colId xmlns:a16="http://schemas.microsoft.com/office/drawing/2014/main" val="2427996976"/>
                    </a:ext>
                  </a:extLst>
                </a:gridCol>
              </a:tblGrid>
              <a:tr h="93665">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tc>
                  <a:txBody>
                    <a:bodyPr/>
                    <a:lstStyle/>
                    <a:p>
                      <a:endParaRPr kumimoji="1" lang="ja-JP" altLang="en-US" sz="400"/>
                    </a:p>
                  </a:txBody>
                  <a:tcPr marL="0" marR="0" marT="0" marB="0">
                    <a:solidFill>
                      <a:schemeClr val="bg1">
                        <a:lumMod val="65000"/>
                      </a:schemeClr>
                    </a:solidFill>
                  </a:tcPr>
                </a:tc>
                <a:extLst>
                  <a:ext uri="{0D108BD9-81ED-4DB2-BD59-A6C34878D82A}">
                    <a16:rowId xmlns:a16="http://schemas.microsoft.com/office/drawing/2014/main" val="1511950847"/>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extLst>
                  <a:ext uri="{0D108BD9-81ED-4DB2-BD59-A6C34878D82A}">
                    <a16:rowId xmlns:a16="http://schemas.microsoft.com/office/drawing/2014/main" val="801989979"/>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extLst>
                  <a:ext uri="{0D108BD9-81ED-4DB2-BD59-A6C34878D82A}">
                    <a16:rowId xmlns:a16="http://schemas.microsoft.com/office/drawing/2014/main" val="3388994023"/>
                  </a:ext>
                </a:extLst>
              </a:tr>
              <a:tr h="93665">
                <a:tc>
                  <a:txBody>
                    <a:bodyPr/>
                    <a:lstStyle/>
                    <a:p>
                      <a:endParaRPr kumimoji="1" lang="ja-JP" altLang="en-US" sz="400"/>
                    </a:p>
                  </a:txBody>
                  <a:tcPr marL="0" marR="0" marT="0" marB="0">
                    <a:solidFill>
                      <a:schemeClr val="bg1"/>
                    </a:solidFill>
                  </a:tcPr>
                </a:tc>
                <a:tc>
                  <a:txBody>
                    <a:bodyPr/>
                    <a:lstStyle/>
                    <a:p>
                      <a:endParaRPr kumimoji="1" lang="ja-JP" altLang="en-US" sz="400"/>
                    </a:p>
                  </a:txBody>
                  <a:tcPr marL="0" marR="0" marT="0" marB="0">
                    <a:solidFill>
                      <a:schemeClr val="bg1"/>
                    </a:solidFill>
                  </a:tcPr>
                </a:tc>
                <a:tc>
                  <a:txBody>
                    <a:bodyPr/>
                    <a:lstStyle/>
                    <a:p>
                      <a:endParaRPr kumimoji="1" lang="ja-JP" altLang="en-US" sz="400" dirty="0"/>
                    </a:p>
                  </a:txBody>
                  <a:tcPr marL="0" marR="0" marT="0" marB="0">
                    <a:solidFill>
                      <a:schemeClr val="bg1"/>
                    </a:solidFill>
                  </a:tcPr>
                </a:tc>
                <a:extLst>
                  <a:ext uri="{0D108BD9-81ED-4DB2-BD59-A6C34878D82A}">
                    <a16:rowId xmlns:a16="http://schemas.microsoft.com/office/drawing/2014/main" val="1526345828"/>
                  </a:ext>
                </a:extLst>
              </a:tr>
            </a:tbl>
          </a:graphicData>
        </a:graphic>
      </p:graphicFrame>
      <p:sp>
        <p:nvSpPr>
          <p:cNvPr id="69" name="正方形/長方形 68">
            <a:extLst>
              <a:ext uri="{FF2B5EF4-FFF2-40B4-BE49-F238E27FC236}">
                <a16:creationId xmlns:a16="http://schemas.microsoft.com/office/drawing/2014/main" id="{60E37021-F277-F4B4-D2EB-DFCBB2566FF7}"/>
              </a:ext>
            </a:extLst>
          </p:cNvPr>
          <p:cNvSpPr/>
          <p:nvPr/>
        </p:nvSpPr>
        <p:spPr bwMode="gray">
          <a:xfrm>
            <a:off x="1655211" y="5787715"/>
            <a:ext cx="581817" cy="135930"/>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Excel</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54" name="正方形/長方形 153">
            <a:extLst>
              <a:ext uri="{FF2B5EF4-FFF2-40B4-BE49-F238E27FC236}">
                <a16:creationId xmlns:a16="http://schemas.microsoft.com/office/drawing/2014/main" id="{81B4CDA6-55A1-266B-2CAA-0ECF27AF9C7A}"/>
              </a:ext>
            </a:extLst>
          </p:cNvPr>
          <p:cNvSpPr/>
          <p:nvPr/>
        </p:nvSpPr>
        <p:spPr bwMode="gray">
          <a:xfrm>
            <a:off x="1584849" y="2287744"/>
            <a:ext cx="691686" cy="16231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b="1">
                <a:solidFill>
                  <a:prstClr val="black"/>
                </a:solidFill>
                <a:latin typeface="UD デジタル 教科書体 NP-R" panose="02020400000000000000" pitchFamily="18" charset="-128"/>
                <a:ea typeface="UD デジタル 教科書体 NP-R" panose="02020400000000000000" pitchFamily="18" charset="-128"/>
                <a:cs typeface="+mn-cs"/>
              </a:rPr>
              <a:t>人事情報</a:t>
            </a:r>
            <a:endParaRPr kumimoji="1" lang="en-US" altLang="ja-JP" sz="10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158" name="直線矢印コネクタ 157">
            <a:extLst>
              <a:ext uri="{FF2B5EF4-FFF2-40B4-BE49-F238E27FC236}">
                <a16:creationId xmlns:a16="http://schemas.microsoft.com/office/drawing/2014/main" id="{2696BE5E-FE9F-F379-7D71-7404E3F26CB4}"/>
              </a:ext>
            </a:extLst>
          </p:cNvPr>
          <p:cNvCxnSpPr>
            <a:cxnSpLocks/>
            <a:endCxn id="118" idx="1"/>
          </p:cNvCxnSpPr>
          <p:nvPr/>
        </p:nvCxnSpPr>
        <p:spPr bwMode="gray">
          <a:xfrm>
            <a:off x="2697503" y="3836538"/>
            <a:ext cx="622299" cy="139874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線矢印コネクタ 161">
            <a:extLst>
              <a:ext uri="{FF2B5EF4-FFF2-40B4-BE49-F238E27FC236}">
                <a16:creationId xmlns:a16="http://schemas.microsoft.com/office/drawing/2014/main" id="{517C9720-5F86-5FBA-0E85-42CE8DD22DA0}"/>
              </a:ext>
            </a:extLst>
          </p:cNvPr>
          <p:cNvCxnSpPr>
            <a:cxnSpLocks/>
            <a:endCxn id="118" idx="1"/>
          </p:cNvCxnSpPr>
          <p:nvPr/>
        </p:nvCxnSpPr>
        <p:spPr bwMode="gray">
          <a:xfrm flipV="1">
            <a:off x="2705865" y="5235283"/>
            <a:ext cx="613937" cy="36986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線矢印コネクタ 168">
            <a:extLst>
              <a:ext uri="{FF2B5EF4-FFF2-40B4-BE49-F238E27FC236}">
                <a16:creationId xmlns:a16="http://schemas.microsoft.com/office/drawing/2014/main" id="{24AA830F-2BE2-66FE-3F98-177FE3ABF4A9}"/>
              </a:ext>
            </a:extLst>
          </p:cNvPr>
          <p:cNvCxnSpPr>
            <a:cxnSpLocks/>
            <a:endCxn id="129" idx="1"/>
          </p:cNvCxnSpPr>
          <p:nvPr/>
        </p:nvCxnSpPr>
        <p:spPr bwMode="gray">
          <a:xfrm flipV="1">
            <a:off x="2705865" y="3329264"/>
            <a:ext cx="654773" cy="50060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2" name="テキスト ボックス 171">
            <a:extLst>
              <a:ext uri="{FF2B5EF4-FFF2-40B4-BE49-F238E27FC236}">
                <a16:creationId xmlns:a16="http://schemas.microsoft.com/office/drawing/2014/main" id="{1A1CF6E2-3D21-F94F-B9A0-BFC9EE743D75}"/>
              </a:ext>
            </a:extLst>
          </p:cNvPr>
          <p:cNvSpPr txBox="1"/>
          <p:nvPr/>
        </p:nvSpPr>
        <p:spPr bwMode="gray">
          <a:xfrm>
            <a:off x="5531745" y="5123169"/>
            <a:ext cx="1128515" cy="1692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人事業務サイクル</a:t>
            </a:r>
          </a:p>
        </p:txBody>
      </p:sp>
      <p:grpSp>
        <p:nvGrpSpPr>
          <p:cNvPr id="173" name="グループ化 172">
            <a:extLst>
              <a:ext uri="{FF2B5EF4-FFF2-40B4-BE49-F238E27FC236}">
                <a16:creationId xmlns:a16="http://schemas.microsoft.com/office/drawing/2014/main" id="{C6811F4F-EB9F-5B81-2231-9E81C7C79E0A}"/>
              </a:ext>
            </a:extLst>
          </p:cNvPr>
          <p:cNvGrpSpPr/>
          <p:nvPr/>
        </p:nvGrpSpPr>
        <p:grpSpPr>
          <a:xfrm>
            <a:off x="7588849" y="5181664"/>
            <a:ext cx="484888" cy="648948"/>
            <a:chOff x="7826139" y="2860305"/>
            <a:chExt cx="647700" cy="866849"/>
          </a:xfrm>
        </p:grpSpPr>
        <p:pic>
          <p:nvPicPr>
            <p:cNvPr id="174" name="図 173">
              <a:extLst>
                <a:ext uri="{FF2B5EF4-FFF2-40B4-BE49-F238E27FC236}">
                  <a16:creationId xmlns:a16="http://schemas.microsoft.com/office/drawing/2014/main" id="{2B966CFD-E215-C9D2-E888-CF281EBAB6FA}"/>
                </a:ext>
              </a:extLst>
            </p:cNvPr>
            <p:cNvPicPr>
              <a:picLocks noChangeAspect="1"/>
            </p:cNvPicPr>
            <p:nvPr/>
          </p:nvPicPr>
          <p:blipFill>
            <a:blip r:embed="rId10"/>
            <a:stretch>
              <a:fillRect/>
            </a:stretch>
          </p:blipFill>
          <p:spPr>
            <a:xfrm>
              <a:off x="7826139" y="2860305"/>
              <a:ext cx="647700" cy="572949"/>
            </a:xfrm>
            <a:prstGeom prst="rect">
              <a:avLst/>
            </a:prstGeom>
          </p:spPr>
        </p:pic>
        <p:sp>
          <p:nvSpPr>
            <p:cNvPr id="175" name="テキスト ボックス 174">
              <a:extLst>
                <a:ext uri="{FF2B5EF4-FFF2-40B4-BE49-F238E27FC236}">
                  <a16:creationId xmlns:a16="http://schemas.microsoft.com/office/drawing/2014/main" id="{9AF104DC-0D13-101C-6721-AC9B8C231E8D}"/>
                </a:ext>
              </a:extLst>
            </p:cNvPr>
            <p:cNvSpPr txBox="1"/>
            <p:nvPr/>
          </p:nvSpPr>
          <p:spPr bwMode="gray">
            <a:xfrm>
              <a:off x="7961564" y="3501038"/>
              <a:ext cx="376860" cy="226116"/>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grpSp>
      <p:sp>
        <p:nvSpPr>
          <p:cNvPr id="176" name="正方形/長方形 114">
            <a:extLst>
              <a:ext uri="{FF2B5EF4-FFF2-40B4-BE49-F238E27FC236}">
                <a16:creationId xmlns:a16="http://schemas.microsoft.com/office/drawing/2014/main" id="{2FE3B86C-4D39-E888-9158-ABB2A02DAC42}"/>
              </a:ext>
            </a:extLst>
          </p:cNvPr>
          <p:cNvSpPr/>
          <p:nvPr/>
        </p:nvSpPr>
        <p:spPr bwMode="gray">
          <a:xfrm>
            <a:off x="7417903" y="5852674"/>
            <a:ext cx="826870" cy="169277"/>
          </a:xfrm>
          <a:prstGeom prst="roundRect">
            <a:avLst/>
          </a:prstGeom>
          <a:solidFill>
            <a:schemeClr val="tx2">
              <a:lumMod val="20000"/>
              <a:lumOff val="80000"/>
            </a:schemeClr>
          </a:solidFill>
          <a:ln w="1270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復職</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77" name="正方形/長方形 114">
            <a:extLst>
              <a:ext uri="{FF2B5EF4-FFF2-40B4-BE49-F238E27FC236}">
                <a16:creationId xmlns:a16="http://schemas.microsoft.com/office/drawing/2014/main" id="{EEF9C504-C1FB-A387-AAE5-0CC3C43BDEA6}"/>
              </a:ext>
            </a:extLst>
          </p:cNvPr>
          <p:cNvSpPr/>
          <p:nvPr/>
        </p:nvSpPr>
        <p:spPr bwMode="gray">
          <a:xfrm>
            <a:off x="7417903" y="6054134"/>
            <a:ext cx="826870" cy="307777"/>
          </a:xfrm>
          <a:prstGeom prst="roundRect">
            <a:avLst/>
          </a:prstGeom>
          <a:solidFill>
            <a:schemeClr val="tx2">
              <a:lumMod val="20000"/>
              <a:lumOff val="80000"/>
            </a:schemeClr>
          </a:solidFill>
          <a:ln w="1270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ライフ</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ステージ変化</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 name="テキスト ボックス 6">
            <a:extLst>
              <a:ext uri="{FF2B5EF4-FFF2-40B4-BE49-F238E27FC236}">
                <a16:creationId xmlns:a16="http://schemas.microsoft.com/office/drawing/2014/main" id="{8E68C404-2FC3-0FF1-CB08-53B2EB4DDBF4}"/>
              </a:ext>
            </a:extLst>
          </p:cNvPr>
          <p:cNvSpPr txBox="1"/>
          <p:nvPr/>
        </p:nvSpPr>
        <p:spPr bwMode="gray">
          <a:xfrm>
            <a:off x="4450180" y="3537354"/>
            <a:ext cx="914400" cy="215444"/>
          </a:xfrm>
          <a:prstGeom prst="rect">
            <a:avLst/>
          </a:prstGeom>
          <a:noFill/>
        </p:spPr>
        <p:txBody>
          <a:bodyPr wrap="square" lIns="0" tIns="0" rIns="0" bIns="0" rtlCol="0">
            <a:spAutoFit/>
          </a:bodyPr>
          <a:lstStyle/>
          <a:p>
            <a:pPr marL="0" marR="0" indent="0" algn="ctr" defTabSz="990564" eaLnBrk="1" latinLnBrk="0" hangingPunct="1">
              <a:lnSpc>
                <a:spcPct val="100000"/>
              </a:lnSpc>
              <a:buClrTx/>
              <a:buSzPct val="100000"/>
              <a:buFont typeface="Wingdings" panose="05000000000000000000" pitchFamily="2" charset="2"/>
              <a:buNone/>
              <a:tabLst/>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採用・復職</a:t>
            </a:r>
          </a:p>
        </p:txBody>
      </p:sp>
      <p:sp>
        <p:nvSpPr>
          <p:cNvPr id="11" name="正方形/長方形 10">
            <a:extLst>
              <a:ext uri="{FF2B5EF4-FFF2-40B4-BE49-F238E27FC236}">
                <a16:creationId xmlns:a16="http://schemas.microsoft.com/office/drawing/2014/main" id="{611492D5-C7BA-04C4-A8B6-7BFA2BFC7957}"/>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24" name="正方形/長方形 23">
            <a:extLst>
              <a:ext uri="{FF2B5EF4-FFF2-40B4-BE49-F238E27FC236}">
                <a16:creationId xmlns:a16="http://schemas.microsoft.com/office/drawing/2014/main" id="{1136C444-94A1-A9AD-6B2B-F32D0713C2EE}"/>
              </a:ext>
            </a:extLst>
          </p:cNvPr>
          <p:cNvSpPr/>
          <p:nvPr/>
        </p:nvSpPr>
        <p:spPr bwMode="gray">
          <a:xfrm>
            <a:off x="2150499" y="0"/>
            <a:ext cx="378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人事異動／昇任・昇格／人事評価／職員情報</a:t>
            </a:r>
          </a:p>
        </p:txBody>
      </p:sp>
    </p:spTree>
    <p:extLst>
      <p:ext uri="{BB962C8B-B14F-4D97-AF65-F5344CB8AC3E}">
        <p14:creationId xmlns:p14="http://schemas.microsoft.com/office/powerpoint/2010/main" val="1316748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27</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人事関連業務の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sp>
        <p:nvSpPr>
          <p:cNvPr id="122" name="正方形/長方形 121">
            <a:extLst>
              <a:ext uri="{FF2B5EF4-FFF2-40B4-BE49-F238E27FC236}">
                <a16:creationId xmlns:a16="http://schemas.microsoft.com/office/drawing/2014/main" id="{F93ECDA9-690E-18EA-19AF-8D40FF831B9A}"/>
              </a:ext>
            </a:extLst>
          </p:cNvPr>
          <p:cNvSpPr/>
          <p:nvPr/>
        </p:nvSpPr>
        <p:spPr bwMode="gray">
          <a:xfrm>
            <a:off x="480618" y="802414"/>
            <a:ext cx="11231957" cy="287147"/>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目指す姿（イメージ）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E95CE5CC-A4D1-50B3-2F78-397C8D2B9A9D}"/>
              </a:ext>
            </a:extLst>
          </p:cNvPr>
          <p:cNvSpPr/>
          <p:nvPr/>
        </p:nvSpPr>
        <p:spPr bwMode="gray">
          <a:xfrm>
            <a:off x="486804" y="1089561"/>
            <a:ext cx="11231956" cy="5687477"/>
          </a:xfrm>
          <a:prstGeom prst="rect">
            <a:avLst/>
          </a:prstGeom>
          <a:no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0"/>
              </a:spcBef>
              <a:spcAft>
                <a:spcPts val="0"/>
              </a:spcAft>
              <a:buSzPct val="100000"/>
              <a:buFont typeface="Arial" panose="020B0604020202020204" pitchFamily="34" charset="0"/>
              <a:buChar char="•"/>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人事情報を集約し、人事情報の利活用を簡略化することで、</a:t>
            </a: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人事業務が効率化され、人事部の負担が軽減している</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SzPct val="100000"/>
              <a:buFont typeface="Arial" panose="020B0604020202020204" pitchFamily="34" charset="0"/>
              <a:buChar char="•"/>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多様な人事情報を用いて</a:t>
            </a:r>
            <a:r>
              <a:rPr kumimoji="1" lang="ja-JP" altLang="en-US" sz="1400" b="1" u="sng">
                <a:solidFill>
                  <a:prstClr val="black"/>
                </a:solidFill>
                <a:latin typeface="UD デジタル 教科書体 NP-R" panose="02020400000000000000" pitchFamily="18" charset="-128"/>
                <a:ea typeface="UD デジタル 教科書体 NP-R" panose="02020400000000000000" pitchFamily="18" charset="-128"/>
                <a:cs typeface="+mn-cs"/>
              </a:rPr>
              <a:t>人事業務を高度化し、職員のエンゲージメントを向上させる</a:t>
            </a:r>
            <a:endParaRPr kumimoji="1" lang="en-US" altLang="ja-JP" sz="1400" b="1" u="sng"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6" name="フローチャート: 磁気ディスク 115">
            <a:extLst>
              <a:ext uri="{FF2B5EF4-FFF2-40B4-BE49-F238E27FC236}">
                <a16:creationId xmlns:a16="http://schemas.microsoft.com/office/drawing/2014/main" id="{F52A11D8-11BC-2B55-53C9-45B230FF1AA4}"/>
              </a:ext>
            </a:extLst>
          </p:cNvPr>
          <p:cNvSpPr/>
          <p:nvPr/>
        </p:nvSpPr>
        <p:spPr bwMode="gray">
          <a:xfrm>
            <a:off x="2918587" y="3535054"/>
            <a:ext cx="6331397" cy="629967"/>
          </a:xfrm>
          <a:prstGeom prst="flowChartMagneticDisk">
            <a:avLst/>
          </a:prstGeom>
          <a:solidFill>
            <a:srgbClr val="D1F1FF"/>
          </a:solidFill>
          <a:ln w="12700" algn="ctr">
            <a:solidFill>
              <a:schemeClr val="accent6"/>
            </a:solidFill>
            <a:miter lim="800000"/>
            <a:headEnd/>
            <a:tailEnd/>
          </a:ln>
        </p:spPr>
        <p:txBody>
          <a:bodyPr rot="0" spcFirstLastPara="0" vertOverflow="overflow" horzOverflow="overflow" vert="horz" wrap="none" lIns="18000" tIns="18000" rIns="18000" bIns="1800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0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33" name="テキスト ボックス 132">
            <a:extLst>
              <a:ext uri="{FF2B5EF4-FFF2-40B4-BE49-F238E27FC236}">
                <a16:creationId xmlns:a16="http://schemas.microsoft.com/office/drawing/2014/main" id="{CB97C0DE-8660-3589-F84B-24C7115C6123}"/>
              </a:ext>
            </a:extLst>
          </p:cNvPr>
          <p:cNvSpPr txBox="1"/>
          <p:nvPr/>
        </p:nvSpPr>
        <p:spPr bwMode="gray">
          <a:xfrm>
            <a:off x="4809219" y="3527489"/>
            <a:ext cx="2626935" cy="234271"/>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b="1" i="0" u="none" strike="noStrike" kern="1200" cap="none" spc="0" normalizeH="0" baseline="0" noProof="0">
                <a:ln>
                  <a:noFill/>
                </a:ln>
                <a:solidFill>
                  <a:schemeClr val="accent6"/>
                </a:solidFill>
                <a:effectLst/>
                <a:uLnTx/>
                <a:uFillTx/>
                <a:latin typeface="UD デジタル 教科書体 NP-R" panose="02020400000000000000" pitchFamily="18" charset="-128"/>
                <a:ea typeface="UD デジタル 教科書体 NP-R" panose="02020400000000000000" pitchFamily="18" charset="-128"/>
                <a:cs typeface="+mn-cs"/>
              </a:rPr>
              <a:t>人事情報</a:t>
            </a:r>
          </a:p>
        </p:txBody>
      </p:sp>
      <p:sp>
        <p:nvSpPr>
          <p:cNvPr id="117" name="四角形: 角を丸くする 116">
            <a:extLst>
              <a:ext uri="{FF2B5EF4-FFF2-40B4-BE49-F238E27FC236}">
                <a16:creationId xmlns:a16="http://schemas.microsoft.com/office/drawing/2014/main" id="{BE2C0CC0-BF13-6D98-DB22-FA30C01AF5FB}"/>
              </a:ext>
            </a:extLst>
          </p:cNvPr>
          <p:cNvSpPr/>
          <p:nvPr/>
        </p:nvSpPr>
        <p:spPr bwMode="gray">
          <a:xfrm>
            <a:off x="2997716" y="3777755"/>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姓名</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18" name="四角形: 角を丸くする 117">
            <a:extLst>
              <a:ext uri="{FF2B5EF4-FFF2-40B4-BE49-F238E27FC236}">
                <a16:creationId xmlns:a16="http://schemas.microsoft.com/office/drawing/2014/main" id="{73DCA476-235F-E4FF-5E0E-28B7CC6C4433}"/>
              </a:ext>
            </a:extLst>
          </p:cNvPr>
          <p:cNvSpPr/>
          <p:nvPr/>
        </p:nvSpPr>
        <p:spPr bwMode="gray">
          <a:xfrm>
            <a:off x="2997716" y="3965698"/>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00" b="1">
                <a:solidFill>
                  <a:schemeClr val="bg1"/>
                </a:solidFill>
                <a:latin typeface="UD デジタル 教科書体 NP-R" panose="02020400000000000000" pitchFamily="18" charset="-128"/>
                <a:ea typeface="UD デジタル 教科書体 NP-R" panose="02020400000000000000" pitchFamily="18" charset="-128"/>
              </a:rPr>
              <a:t>資格・スキル</a:t>
            </a:r>
            <a:endParaRPr lang="en-US" altLang="ja-JP" sz="10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19" name="四角形: 角を丸くする 118">
            <a:extLst>
              <a:ext uri="{FF2B5EF4-FFF2-40B4-BE49-F238E27FC236}">
                <a16:creationId xmlns:a16="http://schemas.microsoft.com/office/drawing/2014/main" id="{06C4BC38-B41E-A0B5-90E4-C4CFFDC4C00B}"/>
              </a:ext>
            </a:extLst>
          </p:cNvPr>
          <p:cNvSpPr/>
          <p:nvPr/>
        </p:nvSpPr>
        <p:spPr bwMode="gray">
          <a:xfrm>
            <a:off x="4927591" y="3774118"/>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学歴・職歴</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0" name="四角形: 角を丸くする 119">
            <a:extLst>
              <a:ext uri="{FF2B5EF4-FFF2-40B4-BE49-F238E27FC236}">
                <a16:creationId xmlns:a16="http://schemas.microsoft.com/office/drawing/2014/main" id="{F6834A3D-F320-36F0-5570-87AFF360200A}"/>
              </a:ext>
            </a:extLst>
          </p:cNvPr>
          <p:cNvSpPr/>
          <p:nvPr/>
        </p:nvSpPr>
        <p:spPr bwMode="gray">
          <a:xfrm>
            <a:off x="3959270" y="3965698"/>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志向性</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1" name="四角形: 角を丸くする 120">
            <a:extLst>
              <a:ext uri="{FF2B5EF4-FFF2-40B4-BE49-F238E27FC236}">
                <a16:creationId xmlns:a16="http://schemas.microsoft.com/office/drawing/2014/main" id="{0AF033E8-3642-5839-60AF-87EBEC937C31}"/>
              </a:ext>
            </a:extLst>
          </p:cNvPr>
          <p:cNvSpPr/>
          <p:nvPr/>
        </p:nvSpPr>
        <p:spPr bwMode="gray">
          <a:xfrm>
            <a:off x="3959270" y="3777755"/>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住所</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3" name="四角形: 角を丸くする 122">
            <a:extLst>
              <a:ext uri="{FF2B5EF4-FFF2-40B4-BE49-F238E27FC236}">
                <a16:creationId xmlns:a16="http://schemas.microsoft.com/office/drawing/2014/main" id="{6BD1744C-8AAB-11E2-41FD-9EA729996A5D}"/>
              </a:ext>
            </a:extLst>
          </p:cNvPr>
          <p:cNvSpPr/>
          <p:nvPr/>
        </p:nvSpPr>
        <p:spPr bwMode="gray">
          <a:xfrm>
            <a:off x="6486347" y="3767203"/>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年齢</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4" name="四角形: 角を丸くする 123">
            <a:extLst>
              <a:ext uri="{FF2B5EF4-FFF2-40B4-BE49-F238E27FC236}">
                <a16:creationId xmlns:a16="http://schemas.microsoft.com/office/drawing/2014/main" id="{A06A7329-50F5-B916-1D79-5FA608B50A9D}"/>
              </a:ext>
            </a:extLst>
          </p:cNvPr>
          <p:cNvSpPr/>
          <p:nvPr/>
        </p:nvSpPr>
        <p:spPr bwMode="gray">
          <a:xfrm>
            <a:off x="7447901" y="3767203"/>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等級</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5" name="四角形: 角を丸くする 124">
            <a:extLst>
              <a:ext uri="{FF2B5EF4-FFF2-40B4-BE49-F238E27FC236}">
                <a16:creationId xmlns:a16="http://schemas.microsoft.com/office/drawing/2014/main" id="{E464417B-B2B1-3BAC-5CF1-ED4749BD0A21}"/>
              </a:ext>
            </a:extLst>
          </p:cNvPr>
          <p:cNvSpPr/>
          <p:nvPr/>
        </p:nvSpPr>
        <p:spPr bwMode="gray">
          <a:xfrm>
            <a:off x="8409456" y="3767203"/>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家族</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6" name="四角形: 角を丸くする 125">
            <a:extLst>
              <a:ext uri="{FF2B5EF4-FFF2-40B4-BE49-F238E27FC236}">
                <a16:creationId xmlns:a16="http://schemas.microsoft.com/office/drawing/2014/main" id="{59B3557F-5CF1-2364-3F34-CE561A93FE78}"/>
              </a:ext>
            </a:extLst>
          </p:cNvPr>
          <p:cNvSpPr/>
          <p:nvPr/>
        </p:nvSpPr>
        <p:spPr bwMode="gray">
          <a:xfrm>
            <a:off x="4927590" y="3965698"/>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働きぶり</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7" name="四角形: 角を丸くする 126">
            <a:extLst>
              <a:ext uri="{FF2B5EF4-FFF2-40B4-BE49-F238E27FC236}">
                <a16:creationId xmlns:a16="http://schemas.microsoft.com/office/drawing/2014/main" id="{7D706D94-D8C2-9C33-7115-DF4F52F3D06D}"/>
              </a:ext>
            </a:extLst>
          </p:cNvPr>
          <p:cNvSpPr/>
          <p:nvPr/>
        </p:nvSpPr>
        <p:spPr bwMode="gray">
          <a:xfrm>
            <a:off x="6486346" y="3958781"/>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勤怠情報</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29" name="四角形: 角を丸くする 128">
            <a:extLst>
              <a:ext uri="{FF2B5EF4-FFF2-40B4-BE49-F238E27FC236}">
                <a16:creationId xmlns:a16="http://schemas.microsoft.com/office/drawing/2014/main" id="{54F214D4-96EB-8B2E-3E27-CFE24F19AA9B}"/>
              </a:ext>
            </a:extLst>
          </p:cNvPr>
          <p:cNvSpPr/>
          <p:nvPr/>
        </p:nvSpPr>
        <p:spPr bwMode="gray">
          <a:xfrm>
            <a:off x="7447900" y="3958781"/>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給与情報</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30" name="四角形: 角を丸くする 129">
            <a:extLst>
              <a:ext uri="{FF2B5EF4-FFF2-40B4-BE49-F238E27FC236}">
                <a16:creationId xmlns:a16="http://schemas.microsoft.com/office/drawing/2014/main" id="{7B58E864-AA7E-5780-F837-093FA5F82FA2}"/>
              </a:ext>
            </a:extLst>
          </p:cNvPr>
          <p:cNvSpPr/>
          <p:nvPr/>
        </p:nvSpPr>
        <p:spPr bwMode="gray">
          <a:xfrm>
            <a:off x="8404127" y="3958781"/>
            <a:ext cx="792533" cy="164494"/>
          </a:xfrm>
          <a:prstGeom prst="roundRect">
            <a:avLst/>
          </a:prstGeom>
          <a:solidFill>
            <a:srgbClr val="1761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050" b="1">
                <a:solidFill>
                  <a:schemeClr val="bg1"/>
                </a:solidFill>
                <a:latin typeface="UD デジタル 教科書体 NP-R" panose="02020400000000000000" pitchFamily="18" charset="-128"/>
                <a:ea typeface="UD デジタル 教科書体 NP-R" panose="02020400000000000000" pitchFamily="18" charset="-128"/>
              </a:rPr>
              <a:t>要配慮事項</a:t>
            </a:r>
            <a:endParaRPr lang="en-US" altLang="ja-JP" sz="105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nvGrpSpPr>
          <p:cNvPr id="134" name="グループ化 133">
            <a:extLst>
              <a:ext uri="{FF2B5EF4-FFF2-40B4-BE49-F238E27FC236}">
                <a16:creationId xmlns:a16="http://schemas.microsoft.com/office/drawing/2014/main" id="{27C00DE6-5DA2-6AAD-4349-703D037863BE}"/>
              </a:ext>
            </a:extLst>
          </p:cNvPr>
          <p:cNvGrpSpPr/>
          <p:nvPr/>
        </p:nvGrpSpPr>
        <p:grpSpPr>
          <a:xfrm>
            <a:off x="5866192" y="3732021"/>
            <a:ext cx="520071" cy="461143"/>
            <a:chOff x="1813966" y="5221647"/>
            <a:chExt cx="748926" cy="775471"/>
          </a:xfrm>
        </p:grpSpPr>
        <p:sp>
          <p:nvSpPr>
            <p:cNvPr id="135" name="楕円 134">
              <a:extLst>
                <a:ext uri="{FF2B5EF4-FFF2-40B4-BE49-F238E27FC236}">
                  <a16:creationId xmlns:a16="http://schemas.microsoft.com/office/drawing/2014/main" id="{22C7896C-F404-32C4-8050-FBCE8EE11A3D}"/>
                </a:ext>
              </a:extLst>
            </p:cNvPr>
            <p:cNvSpPr/>
            <p:nvPr/>
          </p:nvSpPr>
          <p:spPr bwMode="gray">
            <a:xfrm>
              <a:off x="2018496" y="5283804"/>
              <a:ext cx="337929" cy="713314"/>
            </a:xfrm>
            <a:prstGeom prst="ellipse">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138" name="図 137" descr="アイコン&#10;&#10;自動的に生成された説明">
              <a:extLst>
                <a:ext uri="{FF2B5EF4-FFF2-40B4-BE49-F238E27FC236}">
                  <a16:creationId xmlns:a16="http://schemas.microsoft.com/office/drawing/2014/main" id="{F6BEE92A-9747-538D-3E31-06CFBA39C971}"/>
                </a:ext>
              </a:extLst>
            </p:cNvPr>
            <p:cNvPicPr>
              <a:picLocks noChangeAspect="1"/>
            </p:cNvPicPr>
            <p:nvPr/>
          </p:nvPicPr>
          <p:blipFill>
            <a:blip r:embed="rId6"/>
            <a:stretch>
              <a:fillRect/>
            </a:stretch>
          </p:blipFill>
          <p:spPr>
            <a:xfrm>
              <a:off x="1813966" y="5221647"/>
              <a:ext cx="748926" cy="748926"/>
            </a:xfrm>
            <a:prstGeom prst="rect">
              <a:avLst/>
            </a:prstGeom>
          </p:spPr>
        </p:pic>
      </p:grpSp>
      <p:grpSp>
        <p:nvGrpSpPr>
          <p:cNvPr id="158" name="グループ化 157">
            <a:extLst>
              <a:ext uri="{FF2B5EF4-FFF2-40B4-BE49-F238E27FC236}">
                <a16:creationId xmlns:a16="http://schemas.microsoft.com/office/drawing/2014/main" id="{8BDA9CD5-C417-2D28-089E-0C8E9CF82FC1}"/>
              </a:ext>
            </a:extLst>
          </p:cNvPr>
          <p:cNvGrpSpPr/>
          <p:nvPr/>
        </p:nvGrpSpPr>
        <p:grpSpPr>
          <a:xfrm>
            <a:off x="4477047" y="3245320"/>
            <a:ext cx="3200617" cy="259855"/>
            <a:chOff x="5937899" y="2778129"/>
            <a:chExt cx="2471029" cy="596929"/>
          </a:xfrm>
        </p:grpSpPr>
        <p:sp>
          <p:nvSpPr>
            <p:cNvPr id="156" name="二等辺三角形 155">
              <a:extLst>
                <a:ext uri="{FF2B5EF4-FFF2-40B4-BE49-F238E27FC236}">
                  <a16:creationId xmlns:a16="http://schemas.microsoft.com/office/drawing/2014/main" id="{F81D4E89-02D7-6C41-4DD3-9B55D44EC3E7}"/>
                </a:ext>
              </a:extLst>
            </p:cNvPr>
            <p:cNvSpPr/>
            <p:nvPr/>
          </p:nvSpPr>
          <p:spPr bwMode="gray">
            <a:xfrm>
              <a:off x="5937899" y="2778129"/>
              <a:ext cx="2471029" cy="596929"/>
            </a:xfrm>
            <a:prstGeom prst="triangle">
              <a:avLst/>
            </a:prstGeom>
            <a:solidFill>
              <a:srgbClr val="2392D2"/>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57" name="正方形/長方形 156">
              <a:extLst>
                <a:ext uri="{FF2B5EF4-FFF2-40B4-BE49-F238E27FC236}">
                  <a16:creationId xmlns:a16="http://schemas.microsoft.com/office/drawing/2014/main" id="{14BB2701-C2C0-1927-A903-7E7D3DB4BE1A}"/>
                </a:ext>
              </a:extLst>
            </p:cNvPr>
            <p:cNvSpPr/>
            <p:nvPr/>
          </p:nvSpPr>
          <p:spPr bwMode="gray">
            <a:xfrm>
              <a:off x="6105387" y="3068548"/>
              <a:ext cx="2211516" cy="244884"/>
            </a:xfrm>
            <a:prstGeom prst="rect">
              <a:avLst/>
            </a:prstGeom>
            <a:noFill/>
            <a:ln w="25400" cap="flat" cmpd="sng" algn="ctr">
              <a:no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400" b="1" kern="0">
                  <a:solidFill>
                    <a:schemeClr val="bg1"/>
                  </a:solidFill>
                  <a:latin typeface="UD デジタル 教科書体 NP-R" panose="02020400000000000000" pitchFamily="18" charset="-128"/>
                  <a:ea typeface="UD デジタル 教科書体 NP-R" panose="02020400000000000000" pitchFamily="18" charset="-128"/>
                  <a:cs typeface="+mn-cs"/>
                </a:rPr>
                <a:t>効率化・高度化</a:t>
              </a:r>
              <a:endParaRPr kumimoji="1" lang="en-US" altLang="ja-JP" sz="1400" b="1" kern="0"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178" name="正方形/長方形 177">
            <a:extLst>
              <a:ext uri="{FF2B5EF4-FFF2-40B4-BE49-F238E27FC236}">
                <a16:creationId xmlns:a16="http://schemas.microsoft.com/office/drawing/2014/main" id="{6D6E985C-ED35-B9B5-5F7A-EEEDF370DBAC}"/>
              </a:ext>
            </a:extLst>
          </p:cNvPr>
          <p:cNvSpPr/>
          <p:nvPr/>
        </p:nvSpPr>
        <p:spPr bwMode="gray">
          <a:xfrm>
            <a:off x="723061" y="4475460"/>
            <a:ext cx="1889819" cy="427619"/>
          </a:xfrm>
          <a:prstGeom prst="rect">
            <a:avLst/>
          </a:prstGeom>
          <a:solidFill>
            <a:srgbClr val="E0F0FA"/>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採用・復職</a:t>
            </a:r>
          </a:p>
        </p:txBody>
      </p:sp>
      <p:sp>
        <p:nvSpPr>
          <p:cNvPr id="179" name="正方形/長方形 178">
            <a:extLst>
              <a:ext uri="{FF2B5EF4-FFF2-40B4-BE49-F238E27FC236}">
                <a16:creationId xmlns:a16="http://schemas.microsoft.com/office/drawing/2014/main" id="{3A31BFF8-37A0-9886-553F-E1D6456830B7}"/>
              </a:ext>
            </a:extLst>
          </p:cNvPr>
          <p:cNvSpPr/>
          <p:nvPr/>
        </p:nvSpPr>
        <p:spPr bwMode="gray">
          <a:xfrm>
            <a:off x="723061" y="4930452"/>
            <a:ext cx="1889819" cy="427619"/>
          </a:xfrm>
          <a:prstGeom prst="rect">
            <a:avLst/>
          </a:prstGeom>
          <a:solidFill>
            <a:srgbClr val="C0E1F5"/>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人材育成</a:t>
            </a:r>
          </a:p>
        </p:txBody>
      </p:sp>
      <p:sp>
        <p:nvSpPr>
          <p:cNvPr id="180" name="正方形/長方形 179">
            <a:extLst>
              <a:ext uri="{FF2B5EF4-FFF2-40B4-BE49-F238E27FC236}">
                <a16:creationId xmlns:a16="http://schemas.microsoft.com/office/drawing/2014/main" id="{A72DBD88-584B-F90B-9713-C4C8F26071EA}"/>
              </a:ext>
            </a:extLst>
          </p:cNvPr>
          <p:cNvSpPr/>
          <p:nvPr/>
        </p:nvSpPr>
        <p:spPr bwMode="gray">
          <a:xfrm>
            <a:off x="723061" y="5385444"/>
            <a:ext cx="1889819" cy="427619"/>
          </a:xfrm>
          <a:prstGeom prst="rect">
            <a:avLst/>
          </a:prstGeom>
          <a:solidFill>
            <a:srgbClr val="A1D3EF"/>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評価</a:t>
            </a:r>
          </a:p>
        </p:txBody>
      </p:sp>
      <p:sp>
        <p:nvSpPr>
          <p:cNvPr id="181" name="正方形/長方形 180">
            <a:extLst>
              <a:ext uri="{FF2B5EF4-FFF2-40B4-BE49-F238E27FC236}">
                <a16:creationId xmlns:a16="http://schemas.microsoft.com/office/drawing/2014/main" id="{27C1470C-B834-6878-CB97-6A54C8F2AFCD}"/>
              </a:ext>
            </a:extLst>
          </p:cNvPr>
          <p:cNvSpPr/>
          <p:nvPr/>
        </p:nvSpPr>
        <p:spPr bwMode="gray">
          <a:xfrm>
            <a:off x="723061" y="5840437"/>
            <a:ext cx="1889819" cy="427619"/>
          </a:xfrm>
          <a:prstGeom prst="rect">
            <a:avLst/>
          </a:prstGeom>
          <a:solidFill>
            <a:srgbClr val="62B5E5"/>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schemeClr val="bg1"/>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182" name="正方形/長方形 181">
            <a:extLst>
              <a:ext uri="{FF2B5EF4-FFF2-40B4-BE49-F238E27FC236}">
                <a16:creationId xmlns:a16="http://schemas.microsoft.com/office/drawing/2014/main" id="{7BD64B6F-2296-E23F-B343-12BC4D4E5BCF}"/>
              </a:ext>
            </a:extLst>
          </p:cNvPr>
          <p:cNvSpPr/>
          <p:nvPr/>
        </p:nvSpPr>
        <p:spPr bwMode="gray">
          <a:xfrm>
            <a:off x="723061" y="6295430"/>
            <a:ext cx="1889819" cy="427619"/>
          </a:xfrm>
          <a:prstGeom prst="rect">
            <a:avLst/>
          </a:prstGeom>
          <a:solidFill>
            <a:srgbClr val="2392D2"/>
          </a:solidFill>
          <a:ln w="12700" algn="ctr">
            <a:solidFill>
              <a:schemeClr val="bg1">
                <a:lumMod val="65000"/>
              </a:schemeClr>
            </a:solidFill>
            <a:miter lim="800000"/>
            <a:headEnd/>
            <a:tailEnd/>
          </a:ln>
        </p:spPr>
        <p:txBody>
          <a:bodyPr rot="0" spcFirstLastPara="0" vertOverflow="overflow" horzOverflow="overflow" vert="horz" wrap="square" lIns="252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schemeClr val="bg1"/>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183" name="正方形/長方形 182">
            <a:extLst>
              <a:ext uri="{FF2B5EF4-FFF2-40B4-BE49-F238E27FC236}">
                <a16:creationId xmlns:a16="http://schemas.microsoft.com/office/drawing/2014/main" id="{1FF7376B-45D8-A7EA-C0A6-988E9989AFF9}"/>
              </a:ext>
            </a:extLst>
          </p:cNvPr>
          <p:cNvSpPr/>
          <p:nvPr/>
        </p:nvSpPr>
        <p:spPr bwMode="gray">
          <a:xfrm>
            <a:off x="2689299" y="4475460"/>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chemeClr val="accent4"/>
              </a:buClr>
              <a:buSzPct val="100000"/>
              <a:buFont typeface="Wingdings" panose="05000000000000000000" pitchFamily="2" charset="2"/>
              <a:buChar char="l"/>
            </a:pPr>
            <a:r>
              <a:rPr kumimoji="1" lang="ja-JP" altLang="en-US" sz="1400" dirty="0">
                <a:solidFill>
                  <a:prstClr val="black"/>
                </a:solidFill>
                <a:latin typeface="UD デジタル 教科書体 NP-R" panose="02020400000000000000" pitchFamily="18" charset="-128"/>
                <a:ea typeface="UD デジタル 教科書体 NP-R" panose="02020400000000000000" pitchFamily="18" charset="-128"/>
                <a:cs typeface="+mn-cs"/>
              </a:rPr>
              <a:t>職員の復職において、過去人事情報の再活用による手続きの簡略化</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4" name="正方形/長方形 183">
            <a:extLst>
              <a:ext uri="{FF2B5EF4-FFF2-40B4-BE49-F238E27FC236}">
                <a16:creationId xmlns:a16="http://schemas.microsoft.com/office/drawing/2014/main" id="{54277C8D-785D-96EE-DFA5-DDAEE4D071CF}"/>
              </a:ext>
            </a:extLst>
          </p:cNvPr>
          <p:cNvSpPr/>
          <p:nvPr/>
        </p:nvSpPr>
        <p:spPr bwMode="gray">
          <a:xfrm>
            <a:off x="2689299" y="4930452"/>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dirty="0">
                <a:solidFill>
                  <a:prstClr val="black"/>
                </a:solidFill>
                <a:latin typeface="UD デジタル 教科書体 NP-R" panose="02020400000000000000" pitchFamily="18" charset="-128"/>
                <a:ea typeface="UD デジタル 教科書体 NP-R" panose="02020400000000000000" pitchFamily="18" charset="-128"/>
                <a:cs typeface="+mn-cs"/>
              </a:rPr>
              <a:t>職員の特性やスキル、経歴、意欲を踏まえた中長期視点での人材育成計画の策定</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dirty="0">
                <a:solidFill>
                  <a:prstClr val="black"/>
                </a:solidFill>
                <a:latin typeface="UD デジタル 教科書体 NP-R" panose="02020400000000000000" pitchFamily="18" charset="-128"/>
                <a:ea typeface="UD デジタル 教科書体 NP-R" panose="02020400000000000000" pitchFamily="18" charset="-128"/>
                <a:cs typeface="+mn-cs"/>
              </a:rPr>
              <a:t>所属の希望、類似の特性・キャリア志向を持つ先輩の成長ステップ情報を活用したキャリア形成サポート</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5" name="正方形/長方形 184">
            <a:extLst>
              <a:ext uri="{FF2B5EF4-FFF2-40B4-BE49-F238E27FC236}">
                <a16:creationId xmlns:a16="http://schemas.microsoft.com/office/drawing/2014/main" id="{AB39BEB2-8F81-3DB4-C639-EB3A78138CF1}"/>
              </a:ext>
            </a:extLst>
          </p:cNvPr>
          <p:cNvSpPr/>
          <p:nvPr/>
        </p:nvSpPr>
        <p:spPr bwMode="gray">
          <a:xfrm>
            <a:off x="2689299" y="5385444"/>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chemeClr val="accent4"/>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人事評価データ連携時のアナログ作業の廃止と連係ミスの防止</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評価面談における管理監督者と部下職員のコミュニケーションの円滑化</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6" name="正方形/長方形 185">
            <a:extLst>
              <a:ext uri="{FF2B5EF4-FFF2-40B4-BE49-F238E27FC236}">
                <a16:creationId xmlns:a16="http://schemas.microsoft.com/office/drawing/2014/main" id="{6D15A4E5-3EE2-7C54-3F9B-3BE55CE152AE}"/>
              </a:ext>
            </a:extLst>
          </p:cNvPr>
          <p:cNvSpPr/>
          <p:nvPr/>
        </p:nvSpPr>
        <p:spPr bwMode="gray">
          <a:xfrm>
            <a:off x="2689299" y="5840437"/>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chemeClr val="accent4"/>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昇任・昇格者の一元管理による確認作業の廃止</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客観的な評価に基づき、意欲・能力・実績のある職員の登用を徹底</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7" name="正方形/長方形 186">
            <a:extLst>
              <a:ext uri="{FF2B5EF4-FFF2-40B4-BE49-F238E27FC236}">
                <a16:creationId xmlns:a16="http://schemas.microsoft.com/office/drawing/2014/main" id="{A3C4177B-17CE-1DCE-4B7F-7E2C9B40D7D6}"/>
              </a:ext>
            </a:extLst>
          </p:cNvPr>
          <p:cNvSpPr/>
          <p:nvPr/>
        </p:nvSpPr>
        <p:spPr bwMode="gray">
          <a:xfrm>
            <a:off x="2689299" y="6295430"/>
            <a:ext cx="8756893" cy="42761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0"/>
              </a:spcBef>
              <a:spcAft>
                <a:spcPts val="0"/>
              </a:spcAft>
              <a:buClr>
                <a:schemeClr val="accent4"/>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人事異動案検討時の情報確認作業の効率化</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rgbClr val="ED8B00"/>
              </a:buClr>
              <a:buSzPct val="100000"/>
              <a:buFont typeface="Wingdings" panose="05000000000000000000" pitchFamily="2" charset="2"/>
              <a:buChar char="l"/>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組織としての期待、所属側の希望、職員側の希望、スキル 等を勘案した最適配置のシミュレーション</a:t>
            </a:r>
          </a:p>
        </p:txBody>
      </p:sp>
      <p:sp>
        <p:nvSpPr>
          <p:cNvPr id="200" name="楕円 199">
            <a:extLst>
              <a:ext uri="{FF2B5EF4-FFF2-40B4-BE49-F238E27FC236}">
                <a16:creationId xmlns:a16="http://schemas.microsoft.com/office/drawing/2014/main" id="{7EB98E81-423B-166A-C16E-D0F9A6C520B4}"/>
              </a:ext>
            </a:extLst>
          </p:cNvPr>
          <p:cNvSpPr/>
          <p:nvPr/>
        </p:nvSpPr>
        <p:spPr bwMode="gray">
          <a:xfrm>
            <a:off x="822345" y="4547923"/>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1" name="楕円 200">
            <a:extLst>
              <a:ext uri="{FF2B5EF4-FFF2-40B4-BE49-F238E27FC236}">
                <a16:creationId xmlns:a16="http://schemas.microsoft.com/office/drawing/2014/main" id="{79585343-13FC-2936-0CC2-1A8A5D2C282B}"/>
              </a:ext>
            </a:extLst>
          </p:cNvPr>
          <p:cNvSpPr/>
          <p:nvPr/>
        </p:nvSpPr>
        <p:spPr bwMode="gray">
          <a:xfrm>
            <a:off x="822345" y="5003389"/>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3" name="楕円 202">
            <a:extLst>
              <a:ext uri="{FF2B5EF4-FFF2-40B4-BE49-F238E27FC236}">
                <a16:creationId xmlns:a16="http://schemas.microsoft.com/office/drawing/2014/main" id="{7AD6C990-5BC3-7D57-37BA-017E248484BF}"/>
              </a:ext>
            </a:extLst>
          </p:cNvPr>
          <p:cNvSpPr/>
          <p:nvPr/>
        </p:nvSpPr>
        <p:spPr bwMode="gray">
          <a:xfrm>
            <a:off x="822345" y="5458855"/>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4" name="楕円 203">
            <a:extLst>
              <a:ext uri="{FF2B5EF4-FFF2-40B4-BE49-F238E27FC236}">
                <a16:creationId xmlns:a16="http://schemas.microsoft.com/office/drawing/2014/main" id="{C3A57D15-AA75-F220-CFC0-77D7374286C8}"/>
              </a:ext>
            </a:extLst>
          </p:cNvPr>
          <p:cNvSpPr/>
          <p:nvPr/>
        </p:nvSpPr>
        <p:spPr bwMode="gray">
          <a:xfrm>
            <a:off x="822345" y="5914321"/>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5" name="楕円 204">
            <a:extLst>
              <a:ext uri="{FF2B5EF4-FFF2-40B4-BE49-F238E27FC236}">
                <a16:creationId xmlns:a16="http://schemas.microsoft.com/office/drawing/2014/main" id="{D320A6C3-0DF5-1FFB-CB21-1A905A133E86}"/>
              </a:ext>
            </a:extLst>
          </p:cNvPr>
          <p:cNvSpPr/>
          <p:nvPr/>
        </p:nvSpPr>
        <p:spPr bwMode="gray">
          <a:xfrm>
            <a:off x="822345" y="6369785"/>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7" name="正方形/長方形 206">
            <a:extLst>
              <a:ext uri="{FF2B5EF4-FFF2-40B4-BE49-F238E27FC236}">
                <a16:creationId xmlns:a16="http://schemas.microsoft.com/office/drawing/2014/main" id="{C277D14E-C4FD-4002-5B4A-6A9C2042943A}"/>
              </a:ext>
            </a:extLst>
          </p:cNvPr>
          <p:cNvSpPr/>
          <p:nvPr/>
        </p:nvSpPr>
        <p:spPr bwMode="gray">
          <a:xfrm>
            <a:off x="723060" y="4197420"/>
            <a:ext cx="10723131" cy="25181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業務の効率化・高度化の例</a:t>
            </a:r>
          </a:p>
        </p:txBody>
      </p:sp>
      <p:grpSp>
        <p:nvGrpSpPr>
          <p:cNvPr id="215" name="グループ化 214">
            <a:extLst>
              <a:ext uri="{FF2B5EF4-FFF2-40B4-BE49-F238E27FC236}">
                <a16:creationId xmlns:a16="http://schemas.microsoft.com/office/drawing/2014/main" id="{54E64C79-A8CA-7A31-4C41-B2AF260B2C48}"/>
              </a:ext>
            </a:extLst>
          </p:cNvPr>
          <p:cNvGrpSpPr/>
          <p:nvPr/>
        </p:nvGrpSpPr>
        <p:grpSpPr>
          <a:xfrm>
            <a:off x="9078687" y="4256489"/>
            <a:ext cx="1996291" cy="189081"/>
            <a:chOff x="9144001" y="3815226"/>
            <a:chExt cx="1996291" cy="189081"/>
          </a:xfrm>
        </p:grpSpPr>
        <p:sp>
          <p:nvSpPr>
            <p:cNvPr id="208" name="楕円 207">
              <a:extLst>
                <a:ext uri="{FF2B5EF4-FFF2-40B4-BE49-F238E27FC236}">
                  <a16:creationId xmlns:a16="http://schemas.microsoft.com/office/drawing/2014/main" id="{3422CC03-8AEC-C9F4-3E82-A5636C8565D7}"/>
                </a:ext>
              </a:extLst>
            </p:cNvPr>
            <p:cNvSpPr/>
            <p:nvPr/>
          </p:nvSpPr>
          <p:spPr bwMode="gray">
            <a:xfrm>
              <a:off x="9144001" y="3819118"/>
              <a:ext cx="144000" cy="144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09" name="楕円 208">
              <a:extLst>
                <a:ext uri="{FF2B5EF4-FFF2-40B4-BE49-F238E27FC236}">
                  <a16:creationId xmlns:a16="http://schemas.microsoft.com/office/drawing/2014/main" id="{8BA86D97-2523-1EAB-3D4E-2A5704205398}"/>
                </a:ext>
              </a:extLst>
            </p:cNvPr>
            <p:cNvSpPr/>
            <p:nvPr/>
          </p:nvSpPr>
          <p:spPr bwMode="gray">
            <a:xfrm>
              <a:off x="10160042" y="3819118"/>
              <a:ext cx="144000" cy="144000"/>
            </a:xfrm>
            <a:prstGeom prst="ellipse">
              <a:avLst/>
            </a:prstGeom>
            <a:solidFill>
              <a:srgbClr val="ED8B00"/>
            </a:solidFill>
            <a:ln w="12700" algn="ctr">
              <a:solidFill>
                <a:srgbClr val="ED8B00"/>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10" name="四角形: 角を丸くする 209">
              <a:extLst>
                <a:ext uri="{FF2B5EF4-FFF2-40B4-BE49-F238E27FC236}">
                  <a16:creationId xmlns:a16="http://schemas.microsoft.com/office/drawing/2014/main" id="{C855C8F1-49D4-8CCB-6A8D-B90799EC6FDB}"/>
                </a:ext>
              </a:extLst>
            </p:cNvPr>
            <p:cNvSpPr/>
            <p:nvPr/>
          </p:nvSpPr>
          <p:spPr bwMode="gray">
            <a:xfrm>
              <a:off x="9323792" y="3815226"/>
              <a:ext cx="800459" cy="18908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400" b="1">
                  <a:solidFill>
                    <a:schemeClr val="tx1"/>
                  </a:solidFill>
                  <a:latin typeface="UD デジタル 教科書体 NP-R" panose="02020400000000000000" pitchFamily="18" charset="-128"/>
                  <a:ea typeface="UD デジタル 教科書体 NP-R" panose="02020400000000000000" pitchFamily="18" charset="-128"/>
                </a:rPr>
                <a:t>効率化</a:t>
              </a:r>
              <a:endParaRPr lang="en-US" altLang="ja-JP" sz="14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11" name="四角形: 角を丸くする 210">
              <a:extLst>
                <a:ext uri="{FF2B5EF4-FFF2-40B4-BE49-F238E27FC236}">
                  <a16:creationId xmlns:a16="http://schemas.microsoft.com/office/drawing/2014/main" id="{961C1B70-7CD8-38DA-8645-A854A952B615}"/>
                </a:ext>
              </a:extLst>
            </p:cNvPr>
            <p:cNvSpPr/>
            <p:nvPr/>
          </p:nvSpPr>
          <p:spPr bwMode="gray">
            <a:xfrm>
              <a:off x="10339833" y="3815226"/>
              <a:ext cx="800459" cy="18908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6766">
                <a:lnSpc>
                  <a:spcPct val="90000"/>
                </a:lnSpc>
              </a:pPr>
              <a:r>
                <a:rPr lang="ja-JP" altLang="en-US" sz="1400" b="1">
                  <a:solidFill>
                    <a:schemeClr val="tx1"/>
                  </a:solidFill>
                  <a:latin typeface="UD デジタル 教科書体 NP-R" panose="02020400000000000000" pitchFamily="18" charset="-128"/>
                  <a:ea typeface="UD デジタル 教科書体 NP-R" panose="02020400000000000000" pitchFamily="18" charset="-128"/>
                </a:rPr>
                <a:t>高度化</a:t>
              </a:r>
              <a:endParaRPr lang="en-US" altLang="ja-JP" sz="1400" b="1"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sp>
        <p:nvSpPr>
          <p:cNvPr id="4" name="吹き出し: 角を丸めた四角形 3">
            <a:extLst>
              <a:ext uri="{FF2B5EF4-FFF2-40B4-BE49-F238E27FC236}">
                <a16:creationId xmlns:a16="http://schemas.microsoft.com/office/drawing/2014/main" id="{1D5810BD-3768-4DEF-106A-6C222A244F9F}"/>
              </a:ext>
            </a:extLst>
          </p:cNvPr>
          <p:cNvSpPr/>
          <p:nvPr/>
        </p:nvSpPr>
        <p:spPr bwMode="gray">
          <a:xfrm>
            <a:off x="410212" y="3171297"/>
            <a:ext cx="2783537" cy="382320"/>
          </a:xfrm>
          <a:prstGeom prst="wedgeRoundRectCallout">
            <a:avLst>
              <a:gd name="adj1" fmla="val 41549"/>
              <a:gd name="adj2" fmla="val 81576"/>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複数の所管が各々のツールで個別管理している人事情報を集約し、一元的に管理</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0" name="直線矢印コネクタ 9">
            <a:extLst>
              <a:ext uri="{FF2B5EF4-FFF2-40B4-BE49-F238E27FC236}">
                <a16:creationId xmlns:a16="http://schemas.microsoft.com/office/drawing/2014/main" id="{AA6C80AC-5E0B-D797-AFB8-1EAC5E673794}"/>
              </a:ext>
            </a:extLst>
          </p:cNvPr>
          <p:cNvCxnSpPr>
            <a:cxnSpLocks/>
          </p:cNvCxnSpPr>
          <p:nvPr/>
        </p:nvCxnSpPr>
        <p:spPr bwMode="gray">
          <a:xfrm flipH="1">
            <a:off x="7820734" y="3112799"/>
            <a:ext cx="10444" cy="609871"/>
          </a:xfrm>
          <a:prstGeom prst="straightConnector1">
            <a:avLst/>
          </a:prstGeom>
          <a:ln w="28575">
            <a:solidFill>
              <a:srgbClr val="2392D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2E6A456-A501-F9A5-228C-2625C417D7B5}"/>
              </a:ext>
            </a:extLst>
          </p:cNvPr>
          <p:cNvSpPr/>
          <p:nvPr/>
        </p:nvSpPr>
        <p:spPr bwMode="gray">
          <a:xfrm>
            <a:off x="7578445" y="3319829"/>
            <a:ext cx="505465" cy="159872"/>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400" b="1" kern="0">
                <a:solidFill>
                  <a:srgbClr val="2392D2"/>
                </a:solidFill>
                <a:latin typeface="UD デジタル 教科書体 NP-R" panose="02020400000000000000" pitchFamily="18" charset="-128"/>
                <a:ea typeface="UD デジタル 教科書体 NP-R" panose="02020400000000000000" pitchFamily="18" charset="-128"/>
                <a:cs typeface="+mn-cs"/>
              </a:rPr>
              <a:t>収集</a:t>
            </a:r>
            <a:endParaRPr kumimoji="1" lang="en-US" altLang="ja-JP" sz="1400" b="1" kern="0" dirty="0">
              <a:solidFill>
                <a:srgbClr val="2392D2"/>
              </a:solidFill>
              <a:latin typeface="UD デジタル 教科書体 NP-R" panose="02020400000000000000" pitchFamily="18" charset="-128"/>
              <a:ea typeface="UD デジタル 教科書体 NP-R" panose="02020400000000000000" pitchFamily="18" charset="-128"/>
              <a:cs typeface="+mn-cs"/>
            </a:endParaRPr>
          </a:p>
        </p:txBody>
      </p:sp>
      <p:sp>
        <p:nvSpPr>
          <p:cNvPr id="113" name="矢印: 右 112">
            <a:extLst>
              <a:ext uri="{FF2B5EF4-FFF2-40B4-BE49-F238E27FC236}">
                <a16:creationId xmlns:a16="http://schemas.microsoft.com/office/drawing/2014/main" id="{B7D3C95A-5610-2427-E9FF-448C82F2C2E7}"/>
              </a:ext>
            </a:extLst>
          </p:cNvPr>
          <p:cNvSpPr/>
          <p:nvPr/>
        </p:nvSpPr>
        <p:spPr bwMode="gray">
          <a:xfrm>
            <a:off x="6606275" y="2084852"/>
            <a:ext cx="2659685" cy="620970"/>
          </a:xfrm>
          <a:prstGeom prst="rightArrow">
            <a:avLst>
              <a:gd name="adj1" fmla="val 50000"/>
              <a:gd name="adj2" fmla="val 25560"/>
            </a:avLst>
          </a:prstGeom>
          <a:solidFill>
            <a:schemeClr val="bg1">
              <a:lumMod val="85000"/>
            </a:schemeClr>
          </a:solidFill>
          <a:ln w="12700" cap="rnd">
            <a:solidFill>
              <a:schemeClr val="tx2"/>
            </a:solidFill>
            <a:prstDash val="dash"/>
            <a:round/>
            <a:headEnd/>
            <a:tailEnd/>
          </a:ln>
        </p:spPr>
        <p:txBody>
          <a:bodyPr lIns="72000" tIns="72000" rIns="72000" bIns="72000"/>
          <a:lstStyle/>
          <a:p>
            <a:endParaRPr lang="ja-JP" altLang="en-US" sz="1200">
              <a:latin typeface="+mn-lt"/>
              <a:cs typeface="+mn-cs"/>
            </a:endParaRPr>
          </a:p>
        </p:txBody>
      </p:sp>
      <p:sp>
        <p:nvSpPr>
          <p:cNvPr id="58" name="Freeform 17">
            <a:extLst>
              <a:ext uri="{FF2B5EF4-FFF2-40B4-BE49-F238E27FC236}">
                <a16:creationId xmlns:a16="http://schemas.microsoft.com/office/drawing/2014/main" id="{EECFAF6A-1BAE-079F-6D5B-9F75C5A76260}"/>
              </a:ext>
            </a:extLst>
          </p:cNvPr>
          <p:cNvSpPr>
            <a:spLocks/>
          </p:cNvSpPr>
          <p:nvPr/>
        </p:nvSpPr>
        <p:spPr bwMode="gray">
          <a:xfrm>
            <a:off x="4327495" y="2087848"/>
            <a:ext cx="1993829" cy="548287"/>
          </a:xfrm>
          <a:custGeom>
            <a:avLst/>
            <a:gdLst>
              <a:gd name="T0" fmla="*/ 2147483647 w 982"/>
              <a:gd name="T1" fmla="*/ 2147483647 h 1016"/>
              <a:gd name="T2" fmla="*/ 2147483647 w 982"/>
              <a:gd name="T3" fmla="*/ 0 h 1016"/>
              <a:gd name="T4" fmla="*/ 2147483647 w 982"/>
              <a:gd name="T5" fmla="*/ 2147483647 h 1016"/>
              <a:gd name="T6" fmla="*/ 2147483647 w 982"/>
              <a:gd name="T7" fmla="*/ 2147483647 h 1016"/>
              <a:gd name="T8" fmla="*/ 2147483647 w 982"/>
              <a:gd name="T9" fmla="*/ 2147483647 h 1016"/>
              <a:gd name="T10" fmla="*/ 2147483647 w 982"/>
              <a:gd name="T11" fmla="*/ 2147483647 h 1016"/>
              <a:gd name="T12" fmla="*/ 2147483647 w 982"/>
              <a:gd name="T13" fmla="*/ 2147483647 h 1016"/>
              <a:gd name="T14" fmla="*/ 2147483647 w 982"/>
              <a:gd name="T15" fmla="*/ 2147483647 h 1016"/>
              <a:gd name="T16" fmla="*/ 2147483647 w 982"/>
              <a:gd name="T17" fmla="*/ 2147483647 h 1016"/>
              <a:gd name="T18" fmla="*/ 2147483647 w 982"/>
              <a:gd name="T19" fmla="*/ 2147483647 h 1016"/>
              <a:gd name="T20" fmla="*/ 2147483647 w 982"/>
              <a:gd name="T21" fmla="*/ 2147483647 h 1016"/>
              <a:gd name="T22" fmla="*/ 2147483647 w 982"/>
              <a:gd name="T23" fmla="*/ 2147483647 h 1016"/>
              <a:gd name="T24" fmla="*/ 2147483647 w 982"/>
              <a:gd name="T25" fmla="*/ 2147483647 h 1016"/>
              <a:gd name="T26" fmla="*/ 2147483647 w 982"/>
              <a:gd name="T27" fmla="*/ 2147483647 h 1016"/>
              <a:gd name="T28" fmla="*/ 2147483647 w 982"/>
              <a:gd name="T29" fmla="*/ 2147483647 h 1016"/>
              <a:gd name="T30" fmla="*/ 2147483647 w 982"/>
              <a:gd name="T31" fmla="*/ 2147483647 h 1016"/>
              <a:gd name="T32" fmla="*/ 0 w 982"/>
              <a:gd name="T33" fmla="*/ 2147483647 h 1016"/>
              <a:gd name="T34" fmla="*/ 2147483647 w 982"/>
              <a:gd name="T35" fmla="*/ 2147483647 h 1016"/>
              <a:gd name="T36" fmla="*/ 2147483647 w 982"/>
              <a:gd name="T37" fmla="*/ 2147483647 h 1016"/>
              <a:gd name="T38" fmla="*/ 2147483647 w 982"/>
              <a:gd name="T39" fmla="*/ 2147483647 h 1016"/>
              <a:gd name="T40" fmla="*/ 2147483647 w 982"/>
              <a:gd name="T41" fmla="*/ 2147483647 h 1016"/>
              <a:gd name="T42" fmla="*/ 2147483647 w 982"/>
              <a:gd name="T43" fmla="*/ 2147483647 h 1016"/>
              <a:gd name="T44" fmla="*/ 2147483647 w 982"/>
              <a:gd name="T45" fmla="*/ 2147483647 h 1016"/>
              <a:gd name="T46" fmla="*/ 2147483647 w 982"/>
              <a:gd name="T47" fmla="*/ 2147483647 h 1016"/>
              <a:gd name="T48" fmla="*/ 2147483647 w 982"/>
              <a:gd name="T49" fmla="*/ 2147483647 h 1016"/>
              <a:gd name="T50" fmla="*/ 2147483647 w 982"/>
              <a:gd name="T51" fmla="*/ 2147483647 h 1016"/>
              <a:gd name="T52" fmla="*/ 2147483647 w 982"/>
              <a:gd name="T53" fmla="*/ 2147483647 h 1016"/>
              <a:gd name="T54" fmla="*/ 2147483647 w 982"/>
              <a:gd name="T55" fmla="*/ 2147483647 h 1016"/>
              <a:gd name="T56" fmla="*/ 2147483647 w 982"/>
              <a:gd name="T57" fmla="*/ 2147483647 h 1016"/>
              <a:gd name="T58" fmla="*/ 2147483647 w 982"/>
              <a:gd name="T59" fmla="*/ 2147483647 h 1016"/>
              <a:gd name="T60" fmla="*/ 2147483647 w 982"/>
              <a:gd name="T61" fmla="*/ 2147483647 h 1016"/>
              <a:gd name="T62" fmla="*/ 2147483647 w 982"/>
              <a:gd name="T63" fmla="*/ 2147483647 h 1016"/>
              <a:gd name="T64" fmla="*/ 2147483647 w 982"/>
              <a:gd name="T65" fmla="*/ 2147483647 h 1016"/>
              <a:gd name="T66" fmla="*/ 2147483647 w 982"/>
              <a:gd name="T67" fmla="*/ 2147483647 h 1016"/>
              <a:gd name="T68" fmla="*/ 2147483647 w 982"/>
              <a:gd name="T69" fmla="*/ 2147483647 h 1016"/>
              <a:gd name="T70" fmla="*/ 2147483647 w 982"/>
              <a:gd name="T71" fmla="*/ 2147483647 h 1016"/>
              <a:gd name="T72" fmla="*/ 2147483647 w 982"/>
              <a:gd name="T73" fmla="*/ 2147483647 h 1016"/>
              <a:gd name="T74" fmla="*/ 2147483647 w 982"/>
              <a:gd name="T75" fmla="*/ 2147483647 h 10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2"/>
              <a:gd name="T115" fmla="*/ 0 h 1016"/>
              <a:gd name="T116" fmla="*/ 982 w 982"/>
              <a:gd name="T117" fmla="*/ 1016 h 10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2" h="1016">
                <a:moveTo>
                  <a:pt x="981" y="526"/>
                </a:moveTo>
                <a:lnTo>
                  <a:pt x="863" y="0"/>
                </a:lnTo>
                <a:lnTo>
                  <a:pt x="863" y="227"/>
                </a:lnTo>
                <a:lnTo>
                  <a:pt x="784" y="229"/>
                </a:lnTo>
                <a:lnTo>
                  <a:pt x="709" y="232"/>
                </a:lnTo>
                <a:lnTo>
                  <a:pt x="635" y="238"/>
                </a:lnTo>
                <a:lnTo>
                  <a:pt x="563" y="245"/>
                </a:lnTo>
                <a:lnTo>
                  <a:pt x="495" y="254"/>
                </a:lnTo>
                <a:lnTo>
                  <a:pt x="429" y="265"/>
                </a:lnTo>
                <a:lnTo>
                  <a:pt x="366" y="278"/>
                </a:lnTo>
                <a:lnTo>
                  <a:pt x="305" y="293"/>
                </a:lnTo>
                <a:lnTo>
                  <a:pt x="247" y="309"/>
                </a:lnTo>
                <a:lnTo>
                  <a:pt x="191" y="327"/>
                </a:lnTo>
                <a:lnTo>
                  <a:pt x="139" y="347"/>
                </a:lnTo>
                <a:lnTo>
                  <a:pt x="90" y="368"/>
                </a:lnTo>
                <a:lnTo>
                  <a:pt x="43" y="392"/>
                </a:lnTo>
                <a:lnTo>
                  <a:pt x="0" y="418"/>
                </a:lnTo>
                <a:lnTo>
                  <a:pt x="130" y="677"/>
                </a:lnTo>
                <a:lnTo>
                  <a:pt x="108" y="961"/>
                </a:lnTo>
                <a:lnTo>
                  <a:pt x="134" y="947"/>
                </a:lnTo>
                <a:lnTo>
                  <a:pt x="171" y="932"/>
                </a:lnTo>
                <a:lnTo>
                  <a:pt x="210" y="918"/>
                </a:lnTo>
                <a:lnTo>
                  <a:pt x="251" y="904"/>
                </a:lnTo>
                <a:lnTo>
                  <a:pt x="293" y="892"/>
                </a:lnTo>
                <a:lnTo>
                  <a:pt x="338" y="880"/>
                </a:lnTo>
                <a:lnTo>
                  <a:pt x="383" y="869"/>
                </a:lnTo>
                <a:lnTo>
                  <a:pt x="430" y="859"/>
                </a:lnTo>
                <a:lnTo>
                  <a:pt x="476" y="852"/>
                </a:lnTo>
                <a:lnTo>
                  <a:pt x="524" y="844"/>
                </a:lnTo>
                <a:lnTo>
                  <a:pt x="571" y="838"/>
                </a:lnTo>
                <a:lnTo>
                  <a:pt x="618" y="833"/>
                </a:lnTo>
                <a:lnTo>
                  <a:pt x="664" y="831"/>
                </a:lnTo>
                <a:lnTo>
                  <a:pt x="710" y="829"/>
                </a:lnTo>
                <a:lnTo>
                  <a:pt x="753" y="828"/>
                </a:lnTo>
                <a:lnTo>
                  <a:pt x="797" y="829"/>
                </a:lnTo>
                <a:lnTo>
                  <a:pt x="838" y="831"/>
                </a:lnTo>
                <a:lnTo>
                  <a:pt x="844" y="1015"/>
                </a:lnTo>
                <a:lnTo>
                  <a:pt x="981" y="526"/>
                </a:lnTo>
              </a:path>
            </a:pathLst>
          </a:custGeom>
          <a:solidFill>
            <a:srgbClr val="62B5E5"/>
          </a:solid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sp>
        <p:nvSpPr>
          <p:cNvPr id="54" name="Freeform 15">
            <a:extLst>
              <a:ext uri="{FF2B5EF4-FFF2-40B4-BE49-F238E27FC236}">
                <a16:creationId xmlns:a16="http://schemas.microsoft.com/office/drawing/2014/main" id="{08B7F2C0-78B8-3730-752A-8B73E9D900C8}"/>
              </a:ext>
            </a:extLst>
          </p:cNvPr>
          <p:cNvSpPr>
            <a:spLocks/>
          </p:cNvSpPr>
          <p:nvPr/>
        </p:nvSpPr>
        <p:spPr bwMode="gray">
          <a:xfrm>
            <a:off x="6226379" y="2218016"/>
            <a:ext cx="1752664" cy="508843"/>
          </a:xfrm>
          <a:custGeom>
            <a:avLst/>
            <a:gdLst>
              <a:gd name="T0" fmla="*/ 2147483647 w 858"/>
              <a:gd name="T1" fmla="*/ 2147483647 h 944"/>
              <a:gd name="T2" fmla="*/ 2147483647 w 858"/>
              <a:gd name="T3" fmla="*/ 2147483647 h 944"/>
              <a:gd name="T4" fmla="*/ 2147483647 w 858"/>
              <a:gd name="T5" fmla="*/ 2147483647 h 944"/>
              <a:gd name="T6" fmla="*/ 2147483647 w 858"/>
              <a:gd name="T7" fmla="*/ 2147483647 h 944"/>
              <a:gd name="T8" fmla="*/ 2147483647 w 858"/>
              <a:gd name="T9" fmla="*/ 2147483647 h 944"/>
              <a:gd name="T10" fmla="*/ 2147483647 w 858"/>
              <a:gd name="T11" fmla="*/ 2147483647 h 944"/>
              <a:gd name="T12" fmla="*/ 2147483647 w 858"/>
              <a:gd name="T13" fmla="*/ 2147483647 h 944"/>
              <a:gd name="T14" fmla="*/ 2147483647 w 858"/>
              <a:gd name="T15" fmla="*/ 2147483647 h 944"/>
              <a:gd name="T16" fmla="*/ 2147483647 w 858"/>
              <a:gd name="T17" fmla="*/ 2147483647 h 944"/>
              <a:gd name="T18" fmla="*/ 2147483647 w 858"/>
              <a:gd name="T19" fmla="*/ 2147483647 h 944"/>
              <a:gd name="T20" fmla="*/ 2147483647 w 858"/>
              <a:gd name="T21" fmla="*/ 2147483647 h 944"/>
              <a:gd name="T22" fmla="*/ 2147483647 w 858"/>
              <a:gd name="T23" fmla="*/ 2147483647 h 944"/>
              <a:gd name="T24" fmla="*/ 2147483647 w 858"/>
              <a:gd name="T25" fmla="*/ 2147483647 h 944"/>
              <a:gd name="T26" fmla="*/ 2147483647 w 858"/>
              <a:gd name="T27" fmla="*/ 2147483647 h 944"/>
              <a:gd name="T28" fmla="*/ 2147483647 w 858"/>
              <a:gd name="T29" fmla="*/ 2147483647 h 944"/>
              <a:gd name="T30" fmla="*/ 2147483647 w 858"/>
              <a:gd name="T31" fmla="*/ 2147483647 h 944"/>
              <a:gd name="T32" fmla="*/ 2147483647 w 858"/>
              <a:gd name="T33" fmla="*/ 2147483647 h 944"/>
              <a:gd name="T34" fmla="*/ 2147483647 w 858"/>
              <a:gd name="T35" fmla="*/ 0 h 944"/>
              <a:gd name="T36" fmla="*/ 2147483647 w 858"/>
              <a:gd name="T37" fmla="*/ 2147483647 h 944"/>
              <a:gd name="T38" fmla="*/ 0 w 858"/>
              <a:gd name="T39" fmla="*/ 2147483647 h 944"/>
              <a:gd name="T40" fmla="*/ 2147483647 w 858"/>
              <a:gd name="T41" fmla="*/ 2147483647 h 944"/>
              <a:gd name="T42" fmla="*/ 2147483647 w 858"/>
              <a:gd name="T43" fmla="*/ 2147483647 h 944"/>
              <a:gd name="T44" fmla="*/ 2147483647 w 858"/>
              <a:gd name="T45" fmla="*/ 2147483647 h 944"/>
              <a:gd name="T46" fmla="*/ 2147483647 w 858"/>
              <a:gd name="T47" fmla="*/ 2147483647 h 944"/>
              <a:gd name="T48" fmla="*/ 2147483647 w 858"/>
              <a:gd name="T49" fmla="*/ 2147483647 h 944"/>
              <a:gd name="T50" fmla="*/ 2147483647 w 858"/>
              <a:gd name="T51" fmla="*/ 2147483647 h 944"/>
              <a:gd name="T52" fmla="*/ 2147483647 w 858"/>
              <a:gd name="T53" fmla="*/ 2147483647 h 944"/>
              <a:gd name="T54" fmla="*/ 2147483647 w 858"/>
              <a:gd name="T55" fmla="*/ 2147483647 h 944"/>
              <a:gd name="T56" fmla="*/ 2147483647 w 858"/>
              <a:gd name="T57" fmla="*/ 2147483647 h 944"/>
              <a:gd name="T58" fmla="*/ 2147483647 w 858"/>
              <a:gd name="T59" fmla="*/ 2147483647 h 944"/>
              <a:gd name="T60" fmla="*/ 2147483647 w 858"/>
              <a:gd name="T61" fmla="*/ 2147483647 h 944"/>
              <a:gd name="T62" fmla="*/ 2147483647 w 858"/>
              <a:gd name="T63" fmla="*/ 2147483647 h 944"/>
              <a:gd name="T64" fmla="*/ 2147483647 w 858"/>
              <a:gd name="T65" fmla="*/ 2147483647 h 944"/>
              <a:gd name="T66" fmla="*/ 2147483647 w 858"/>
              <a:gd name="T67" fmla="*/ 2147483647 h 944"/>
              <a:gd name="T68" fmla="*/ 2147483647 w 858"/>
              <a:gd name="T69" fmla="*/ 2147483647 h 944"/>
              <a:gd name="T70" fmla="*/ 2147483647 w 858"/>
              <a:gd name="T71" fmla="*/ 2147483647 h 944"/>
              <a:gd name="T72" fmla="*/ 2147483647 w 858"/>
              <a:gd name="T73" fmla="*/ 2147483647 h 944"/>
              <a:gd name="T74" fmla="*/ 2147483647 w 858"/>
              <a:gd name="T75" fmla="*/ 2147483647 h 944"/>
              <a:gd name="T76" fmla="*/ 2147483647 w 858"/>
              <a:gd name="T77" fmla="*/ 2147483647 h 944"/>
              <a:gd name="T78" fmla="*/ 2147483647 w 858"/>
              <a:gd name="T79" fmla="*/ 2147483647 h 944"/>
              <a:gd name="T80" fmla="*/ 2147483647 w 858"/>
              <a:gd name="T81" fmla="*/ 2147483647 h 944"/>
              <a:gd name="T82" fmla="*/ 2147483647 w 858"/>
              <a:gd name="T83" fmla="*/ 2147483647 h 9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8"/>
              <a:gd name="T127" fmla="*/ 0 h 944"/>
              <a:gd name="T128" fmla="*/ 858 w 858"/>
              <a:gd name="T129" fmla="*/ 944 h 9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8" h="944">
                <a:moveTo>
                  <a:pt x="839" y="634"/>
                </a:moveTo>
                <a:lnTo>
                  <a:pt x="837" y="532"/>
                </a:lnTo>
                <a:lnTo>
                  <a:pt x="837" y="429"/>
                </a:lnTo>
                <a:lnTo>
                  <a:pt x="841" y="326"/>
                </a:lnTo>
                <a:lnTo>
                  <a:pt x="847" y="224"/>
                </a:lnTo>
                <a:lnTo>
                  <a:pt x="857" y="121"/>
                </a:lnTo>
                <a:lnTo>
                  <a:pt x="798" y="258"/>
                </a:lnTo>
                <a:lnTo>
                  <a:pt x="731" y="217"/>
                </a:lnTo>
                <a:lnTo>
                  <a:pt x="664" y="180"/>
                </a:lnTo>
                <a:lnTo>
                  <a:pt x="595" y="146"/>
                </a:lnTo>
                <a:lnTo>
                  <a:pt x="526" y="117"/>
                </a:lnTo>
                <a:lnTo>
                  <a:pt x="456" y="89"/>
                </a:lnTo>
                <a:lnTo>
                  <a:pt x="385" y="65"/>
                </a:lnTo>
                <a:lnTo>
                  <a:pt x="313" y="45"/>
                </a:lnTo>
                <a:lnTo>
                  <a:pt x="241" y="29"/>
                </a:lnTo>
                <a:lnTo>
                  <a:pt x="168" y="15"/>
                </a:lnTo>
                <a:lnTo>
                  <a:pt x="94" y="5"/>
                </a:lnTo>
                <a:lnTo>
                  <a:pt x="21" y="0"/>
                </a:lnTo>
                <a:lnTo>
                  <a:pt x="94" y="290"/>
                </a:lnTo>
                <a:lnTo>
                  <a:pt x="0" y="595"/>
                </a:lnTo>
                <a:lnTo>
                  <a:pt x="61" y="596"/>
                </a:lnTo>
                <a:lnTo>
                  <a:pt x="122" y="600"/>
                </a:lnTo>
                <a:lnTo>
                  <a:pt x="182" y="606"/>
                </a:lnTo>
                <a:lnTo>
                  <a:pt x="240" y="613"/>
                </a:lnTo>
                <a:lnTo>
                  <a:pt x="296" y="622"/>
                </a:lnTo>
                <a:lnTo>
                  <a:pt x="351" y="634"/>
                </a:lnTo>
                <a:lnTo>
                  <a:pt x="404" y="647"/>
                </a:lnTo>
                <a:lnTo>
                  <a:pt x="456" y="663"/>
                </a:lnTo>
                <a:lnTo>
                  <a:pt x="505" y="680"/>
                </a:lnTo>
                <a:lnTo>
                  <a:pt x="553" y="700"/>
                </a:lnTo>
                <a:lnTo>
                  <a:pt x="597" y="720"/>
                </a:lnTo>
                <a:lnTo>
                  <a:pt x="639" y="743"/>
                </a:lnTo>
                <a:lnTo>
                  <a:pt x="678" y="768"/>
                </a:lnTo>
                <a:lnTo>
                  <a:pt x="714" y="793"/>
                </a:lnTo>
                <a:lnTo>
                  <a:pt x="747" y="820"/>
                </a:lnTo>
                <a:lnTo>
                  <a:pt x="749" y="861"/>
                </a:lnTo>
                <a:lnTo>
                  <a:pt x="749" y="902"/>
                </a:lnTo>
                <a:lnTo>
                  <a:pt x="747" y="943"/>
                </a:lnTo>
                <a:lnTo>
                  <a:pt x="775" y="866"/>
                </a:lnTo>
                <a:lnTo>
                  <a:pt x="799" y="790"/>
                </a:lnTo>
                <a:lnTo>
                  <a:pt x="820" y="712"/>
                </a:lnTo>
                <a:lnTo>
                  <a:pt x="839" y="634"/>
                </a:lnTo>
              </a:path>
            </a:pathLst>
          </a:custGeom>
          <a:solidFill>
            <a:srgbClr val="2392D2"/>
          </a:solid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grpSp>
        <p:nvGrpSpPr>
          <p:cNvPr id="149" name="グループ化 148">
            <a:extLst>
              <a:ext uri="{FF2B5EF4-FFF2-40B4-BE49-F238E27FC236}">
                <a16:creationId xmlns:a16="http://schemas.microsoft.com/office/drawing/2014/main" id="{0F1695F0-3E97-F426-622F-65690EDA06A1}"/>
              </a:ext>
            </a:extLst>
          </p:cNvPr>
          <p:cNvGrpSpPr/>
          <p:nvPr/>
        </p:nvGrpSpPr>
        <p:grpSpPr>
          <a:xfrm>
            <a:off x="3691385" y="2231512"/>
            <a:ext cx="948968" cy="891793"/>
            <a:chOff x="3861325" y="1742327"/>
            <a:chExt cx="893971" cy="981051"/>
          </a:xfrm>
          <a:solidFill>
            <a:srgbClr val="A1D3EF"/>
          </a:solidFill>
        </p:grpSpPr>
        <p:sp>
          <p:nvSpPr>
            <p:cNvPr id="76" name="Freeform 19">
              <a:extLst>
                <a:ext uri="{FF2B5EF4-FFF2-40B4-BE49-F238E27FC236}">
                  <a16:creationId xmlns:a16="http://schemas.microsoft.com/office/drawing/2014/main" id="{4AD1067C-C27C-E74C-CD75-50DDFE941C7E}"/>
                </a:ext>
              </a:extLst>
            </p:cNvPr>
            <p:cNvSpPr>
              <a:spLocks/>
            </p:cNvSpPr>
            <p:nvPr/>
          </p:nvSpPr>
          <p:spPr bwMode="gray">
            <a:xfrm>
              <a:off x="3861325" y="1742327"/>
              <a:ext cx="751495" cy="526843"/>
            </a:xfrm>
            <a:custGeom>
              <a:avLst/>
              <a:gdLst>
                <a:gd name="T0" fmla="*/ 392 w 393"/>
                <a:gd name="T1" fmla="*/ 453 h 888"/>
                <a:gd name="T2" fmla="*/ 206 w 393"/>
                <a:gd name="T3" fmla="*/ 0 h 888"/>
                <a:gd name="T4" fmla="*/ 206 w 393"/>
                <a:gd name="T5" fmla="*/ 209 h 888"/>
                <a:gd name="T6" fmla="*/ 171 w 393"/>
                <a:gd name="T7" fmla="*/ 236 h 888"/>
                <a:gd name="T8" fmla="*/ 139 w 393"/>
                <a:gd name="T9" fmla="*/ 266 h 888"/>
                <a:gd name="T10" fmla="*/ 111 w 393"/>
                <a:gd name="T11" fmla="*/ 297 h 888"/>
                <a:gd name="T12" fmla="*/ 85 w 393"/>
                <a:gd name="T13" fmla="*/ 330 h 888"/>
                <a:gd name="T14" fmla="*/ 63 w 393"/>
                <a:gd name="T15" fmla="*/ 363 h 888"/>
                <a:gd name="T16" fmla="*/ 43 w 393"/>
                <a:gd name="T17" fmla="*/ 398 h 888"/>
                <a:gd name="T18" fmla="*/ 28 w 393"/>
                <a:gd name="T19" fmla="*/ 435 h 888"/>
                <a:gd name="T20" fmla="*/ 15 w 393"/>
                <a:gd name="T21" fmla="*/ 472 h 888"/>
                <a:gd name="T22" fmla="*/ 7 w 393"/>
                <a:gd name="T23" fmla="*/ 510 h 888"/>
                <a:gd name="T24" fmla="*/ 2 w 393"/>
                <a:gd name="T25" fmla="*/ 547 h 888"/>
                <a:gd name="T26" fmla="*/ 0 w 393"/>
                <a:gd name="T27" fmla="*/ 582 h 888"/>
                <a:gd name="T28" fmla="*/ 3 w 393"/>
                <a:gd name="T29" fmla="*/ 625 h 888"/>
                <a:gd name="T30" fmla="*/ 9 w 393"/>
                <a:gd name="T31" fmla="*/ 663 h 888"/>
                <a:gd name="T32" fmla="*/ 19 w 393"/>
                <a:gd name="T33" fmla="*/ 701 h 888"/>
                <a:gd name="T34" fmla="*/ 33 w 393"/>
                <a:gd name="T35" fmla="*/ 740 h 888"/>
                <a:gd name="T36" fmla="*/ 49 w 393"/>
                <a:gd name="T37" fmla="*/ 777 h 888"/>
                <a:gd name="T38" fmla="*/ 67 w 393"/>
                <a:gd name="T39" fmla="*/ 806 h 888"/>
                <a:gd name="T40" fmla="*/ 87 w 393"/>
                <a:gd name="T41" fmla="*/ 834 h 888"/>
                <a:gd name="T42" fmla="*/ 109 w 393"/>
                <a:gd name="T43" fmla="*/ 861 h 888"/>
                <a:gd name="T44" fmla="*/ 133 w 393"/>
                <a:gd name="T45" fmla="*/ 887 h 888"/>
                <a:gd name="T46" fmla="*/ 161 w 393"/>
                <a:gd name="T47" fmla="*/ 860 h 888"/>
                <a:gd name="T48" fmla="*/ 191 w 393"/>
                <a:gd name="T49" fmla="*/ 834 h 888"/>
                <a:gd name="T50" fmla="*/ 222 w 393"/>
                <a:gd name="T51" fmla="*/ 809 h 888"/>
                <a:gd name="T52" fmla="*/ 254 w 393"/>
                <a:gd name="T53" fmla="*/ 786 h 888"/>
                <a:gd name="T54" fmla="*/ 286 w 393"/>
                <a:gd name="T55" fmla="*/ 765 h 888"/>
                <a:gd name="T56" fmla="*/ 319 w 393"/>
                <a:gd name="T57" fmla="*/ 746 h 888"/>
                <a:gd name="T58" fmla="*/ 352 w 393"/>
                <a:gd name="T59" fmla="*/ 728 h 888"/>
                <a:gd name="T60" fmla="*/ 370 w 393"/>
                <a:gd name="T61" fmla="*/ 861 h 888"/>
                <a:gd name="T62" fmla="*/ 392 w 393"/>
                <a:gd name="T63" fmla="*/ 453 h 8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3"/>
                <a:gd name="T97" fmla="*/ 0 h 888"/>
                <a:gd name="T98" fmla="*/ 393 w 393"/>
                <a:gd name="T99" fmla="*/ 888 h 8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3" h="888">
                  <a:moveTo>
                    <a:pt x="392" y="453"/>
                  </a:moveTo>
                  <a:lnTo>
                    <a:pt x="206" y="0"/>
                  </a:lnTo>
                  <a:lnTo>
                    <a:pt x="206" y="209"/>
                  </a:lnTo>
                  <a:lnTo>
                    <a:pt x="171" y="236"/>
                  </a:lnTo>
                  <a:lnTo>
                    <a:pt x="139" y="266"/>
                  </a:lnTo>
                  <a:lnTo>
                    <a:pt x="111" y="297"/>
                  </a:lnTo>
                  <a:lnTo>
                    <a:pt x="85" y="330"/>
                  </a:lnTo>
                  <a:lnTo>
                    <a:pt x="63" y="363"/>
                  </a:lnTo>
                  <a:lnTo>
                    <a:pt x="43" y="398"/>
                  </a:lnTo>
                  <a:lnTo>
                    <a:pt x="28" y="435"/>
                  </a:lnTo>
                  <a:lnTo>
                    <a:pt x="15" y="472"/>
                  </a:lnTo>
                  <a:lnTo>
                    <a:pt x="7" y="510"/>
                  </a:lnTo>
                  <a:lnTo>
                    <a:pt x="2" y="547"/>
                  </a:lnTo>
                  <a:lnTo>
                    <a:pt x="0" y="582"/>
                  </a:lnTo>
                  <a:lnTo>
                    <a:pt x="3" y="625"/>
                  </a:lnTo>
                  <a:lnTo>
                    <a:pt x="9" y="663"/>
                  </a:lnTo>
                  <a:lnTo>
                    <a:pt x="19" y="701"/>
                  </a:lnTo>
                  <a:lnTo>
                    <a:pt x="33" y="740"/>
                  </a:lnTo>
                  <a:lnTo>
                    <a:pt x="49" y="777"/>
                  </a:lnTo>
                  <a:lnTo>
                    <a:pt x="67" y="806"/>
                  </a:lnTo>
                  <a:lnTo>
                    <a:pt x="87" y="834"/>
                  </a:lnTo>
                  <a:lnTo>
                    <a:pt x="109" y="861"/>
                  </a:lnTo>
                  <a:lnTo>
                    <a:pt x="133" y="887"/>
                  </a:lnTo>
                  <a:lnTo>
                    <a:pt x="161" y="860"/>
                  </a:lnTo>
                  <a:lnTo>
                    <a:pt x="191" y="834"/>
                  </a:lnTo>
                  <a:lnTo>
                    <a:pt x="222" y="809"/>
                  </a:lnTo>
                  <a:lnTo>
                    <a:pt x="254" y="786"/>
                  </a:lnTo>
                  <a:lnTo>
                    <a:pt x="286" y="765"/>
                  </a:lnTo>
                  <a:lnTo>
                    <a:pt x="319" y="746"/>
                  </a:lnTo>
                  <a:lnTo>
                    <a:pt x="352" y="728"/>
                  </a:lnTo>
                  <a:lnTo>
                    <a:pt x="370" y="861"/>
                  </a:lnTo>
                  <a:lnTo>
                    <a:pt x="392" y="453"/>
                  </a:lnTo>
                </a:path>
              </a:pathLst>
            </a:custGeom>
            <a:grp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sp>
          <p:nvSpPr>
            <p:cNvPr id="77" name="Freeform 20">
              <a:extLst>
                <a:ext uri="{FF2B5EF4-FFF2-40B4-BE49-F238E27FC236}">
                  <a16:creationId xmlns:a16="http://schemas.microsoft.com/office/drawing/2014/main" id="{0788167C-0A2B-DC0D-BDC4-5ED2381438BC}"/>
                </a:ext>
              </a:extLst>
            </p:cNvPr>
            <p:cNvSpPr>
              <a:spLocks/>
            </p:cNvSpPr>
            <p:nvPr/>
          </p:nvSpPr>
          <p:spPr bwMode="gray">
            <a:xfrm>
              <a:off x="3868034" y="2092709"/>
              <a:ext cx="887262" cy="630669"/>
            </a:xfrm>
            <a:custGeom>
              <a:avLst/>
              <a:gdLst>
                <a:gd name="T0" fmla="*/ 0 w 464"/>
                <a:gd name="T1" fmla="*/ 0 h 1063"/>
                <a:gd name="T2" fmla="*/ 0 w 464"/>
                <a:gd name="T3" fmla="*/ 584 h 1063"/>
                <a:gd name="T4" fmla="*/ 3 w 464"/>
                <a:gd name="T5" fmla="*/ 614 h 1063"/>
                <a:gd name="T6" fmla="*/ 7 w 464"/>
                <a:gd name="T7" fmla="*/ 644 h 1063"/>
                <a:gd name="T8" fmla="*/ 15 w 464"/>
                <a:gd name="T9" fmla="*/ 676 h 1063"/>
                <a:gd name="T10" fmla="*/ 25 w 464"/>
                <a:gd name="T11" fmla="*/ 708 h 1063"/>
                <a:gd name="T12" fmla="*/ 37 w 464"/>
                <a:gd name="T13" fmla="*/ 741 h 1063"/>
                <a:gd name="T14" fmla="*/ 52 w 464"/>
                <a:gd name="T15" fmla="*/ 773 h 1063"/>
                <a:gd name="T16" fmla="*/ 69 w 464"/>
                <a:gd name="T17" fmla="*/ 806 h 1063"/>
                <a:gd name="T18" fmla="*/ 89 w 464"/>
                <a:gd name="T19" fmla="*/ 837 h 1063"/>
                <a:gd name="T20" fmla="*/ 110 w 464"/>
                <a:gd name="T21" fmla="*/ 868 h 1063"/>
                <a:gd name="T22" fmla="*/ 132 w 464"/>
                <a:gd name="T23" fmla="*/ 897 h 1063"/>
                <a:gd name="T24" fmla="*/ 157 w 464"/>
                <a:gd name="T25" fmla="*/ 925 h 1063"/>
                <a:gd name="T26" fmla="*/ 183 w 464"/>
                <a:gd name="T27" fmla="*/ 952 h 1063"/>
                <a:gd name="T28" fmla="*/ 209 w 464"/>
                <a:gd name="T29" fmla="*/ 976 h 1063"/>
                <a:gd name="T30" fmla="*/ 236 w 464"/>
                <a:gd name="T31" fmla="*/ 997 h 1063"/>
                <a:gd name="T32" fmla="*/ 264 w 464"/>
                <a:gd name="T33" fmla="*/ 1015 h 1063"/>
                <a:gd name="T34" fmla="*/ 291 w 464"/>
                <a:gd name="T35" fmla="*/ 1032 h 1063"/>
                <a:gd name="T36" fmla="*/ 318 w 464"/>
                <a:gd name="T37" fmla="*/ 1045 h 1063"/>
                <a:gd name="T38" fmla="*/ 345 w 464"/>
                <a:gd name="T39" fmla="*/ 1055 h 1063"/>
                <a:gd name="T40" fmla="*/ 372 w 464"/>
                <a:gd name="T41" fmla="*/ 1062 h 1063"/>
                <a:gd name="T42" fmla="*/ 306 w 464"/>
                <a:gd name="T43" fmla="*/ 770 h 1063"/>
                <a:gd name="T44" fmla="*/ 463 w 464"/>
                <a:gd name="T45" fmla="*/ 503 h 1063"/>
                <a:gd name="T46" fmla="*/ 432 w 464"/>
                <a:gd name="T47" fmla="*/ 491 h 1063"/>
                <a:gd name="T48" fmla="*/ 395 w 464"/>
                <a:gd name="T49" fmla="*/ 476 h 1063"/>
                <a:gd name="T50" fmla="*/ 359 w 464"/>
                <a:gd name="T51" fmla="*/ 458 h 1063"/>
                <a:gd name="T52" fmla="*/ 324 w 464"/>
                <a:gd name="T53" fmla="*/ 440 h 1063"/>
                <a:gd name="T54" fmla="*/ 290 w 464"/>
                <a:gd name="T55" fmla="*/ 422 h 1063"/>
                <a:gd name="T56" fmla="*/ 259 w 464"/>
                <a:gd name="T57" fmla="*/ 401 h 1063"/>
                <a:gd name="T58" fmla="*/ 229 w 464"/>
                <a:gd name="T59" fmla="*/ 382 h 1063"/>
                <a:gd name="T60" fmla="*/ 202 w 464"/>
                <a:gd name="T61" fmla="*/ 360 h 1063"/>
                <a:gd name="T62" fmla="*/ 177 w 464"/>
                <a:gd name="T63" fmla="*/ 340 h 1063"/>
                <a:gd name="T64" fmla="*/ 155 w 464"/>
                <a:gd name="T65" fmla="*/ 320 h 1063"/>
                <a:gd name="T66" fmla="*/ 136 w 464"/>
                <a:gd name="T67" fmla="*/ 300 h 1063"/>
                <a:gd name="T68" fmla="*/ 120 w 464"/>
                <a:gd name="T69" fmla="*/ 279 h 1063"/>
                <a:gd name="T70" fmla="*/ 95 w 464"/>
                <a:gd name="T71" fmla="*/ 249 h 1063"/>
                <a:gd name="T72" fmla="*/ 73 w 464"/>
                <a:gd name="T73" fmla="*/ 217 h 1063"/>
                <a:gd name="T74" fmla="*/ 55 w 464"/>
                <a:gd name="T75" fmla="*/ 184 h 1063"/>
                <a:gd name="T76" fmla="*/ 38 w 464"/>
                <a:gd name="T77" fmla="*/ 149 h 1063"/>
                <a:gd name="T78" fmla="*/ 25 w 464"/>
                <a:gd name="T79" fmla="*/ 113 h 1063"/>
                <a:gd name="T80" fmla="*/ 14 w 464"/>
                <a:gd name="T81" fmla="*/ 76 h 1063"/>
                <a:gd name="T82" fmla="*/ 6 w 464"/>
                <a:gd name="T83" fmla="*/ 38 h 1063"/>
                <a:gd name="T84" fmla="*/ 0 w 464"/>
                <a:gd name="T85" fmla="*/ 0 h 10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4"/>
                <a:gd name="T130" fmla="*/ 0 h 1063"/>
                <a:gd name="T131" fmla="*/ 464 w 464"/>
                <a:gd name="T132" fmla="*/ 1063 h 10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4" h="1063">
                  <a:moveTo>
                    <a:pt x="0" y="0"/>
                  </a:moveTo>
                  <a:lnTo>
                    <a:pt x="0" y="584"/>
                  </a:lnTo>
                  <a:lnTo>
                    <a:pt x="3" y="614"/>
                  </a:lnTo>
                  <a:lnTo>
                    <a:pt x="7" y="644"/>
                  </a:lnTo>
                  <a:lnTo>
                    <a:pt x="15" y="676"/>
                  </a:lnTo>
                  <a:lnTo>
                    <a:pt x="25" y="708"/>
                  </a:lnTo>
                  <a:lnTo>
                    <a:pt x="37" y="741"/>
                  </a:lnTo>
                  <a:lnTo>
                    <a:pt x="52" y="773"/>
                  </a:lnTo>
                  <a:lnTo>
                    <a:pt x="69" y="806"/>
                  </a:lnTo>
                  <a:lnTo>
                    <a:pt x="89" y="837"/>
                  </a:lnTo>
                  <a:lnTo>
                    <a:pt x="110" y="868"/>
                  </a:lnTo>
                  <a:lnTo>
                    <a:pt x="132" y="897"/>
                  </a:lnTo>
                  <a:lnTo>
                    <a:pt x="157" y="925"/>
                  </a:lnTo>
                  <a:lnTo>
                    <a:pt x="183" y="952"/>
                  </a:lnTo>
                  <a:lnTo>
                    <a:pt x="209" y="976"/>
                  </a:lnTo>
                  <a:lnTo>
                    <a:pt x="236" y="997"/>
                  </a:lnTo>
                  <a:lnTo>
                    <a:pt x="264" y="1015"/>
                  </a:lnTo>
                  <a:lnTo>
                    <a:pt x="291" y="1032"/>
                  </a:lnTo>
                  <a:lnTo>
                    <a:pt x="318" y="1045"/>
                  </a:lnTo>
                  <a:lnTo>
                    <a:pt x="345" y="1055"/>
                  </a:lnTo>
                  <a:lnTo>
                    <a:pt x="372" y="1062"/>
                  </a:lnTo>
                  <a:lnTo>
                    <a:pt x="306" y="770"/>
                  </a:lnTo>
                  <a:lnTo>
                    <a:pt x="463" y="503"/>
                  </a:lnTo>
                  <a:lnTo>
                    <a:pt x="432" y="491"/>
                  </a:lnTo>
                  <a:lnTo>
                    <a:pt x="395" y="476"/>
                  </a:lnTo>
                  <a:lnTo>
                    <a:pt x="359" y="458"/>
                  </a:lnTo>
                  <a:lnTo>
                    <a:pt x="324" y="440"/>
                  </a:lnTo>
                  <a:lnTo>
                    <a:pt x="290" y="422"/>
                  </a:lnTo>
                  <a:lnTo>
                    <a:pt x="259" y="401"/>
                  </a:lnTo>
                  <a:lnTo>
                    <a:pt x="229" y="382"/>
                  </a:lnTo>
                  <a:lnTo>
                    <a:pt x="202" y="360"/>
                  </a:lnTo>
                  <a:lnTo>
                    <a:pt x="177" y="340"/>
                  </a:lnTo>
                  <a:lnTo>
                    <a:pt x="155" y="320"/>
                  </a:lnTo>
                  <a:lnTo>
                    <a:pt x="136" y="300"/>
                  </a:lnTo>
                  <a:lnTo>
                    <a:pt x="120" y="279"/>
                  </a:lnTo>
                  <a:lnTo>
                    <a:pt x="95" y="249"/>
                  </a:lnTo>
                  <a:lnTo>
                    <a:pt x="73" y="217"/>
                  </a:lnTo>
                  <a:lnTo>
                    <a:pt x="55" y="184"/>
                  </a:lnTo>
                  <a:lnTo>
                    <a:pt x="38" y="149"/>
                  </a:lnTo>
                  <a:lnTo>
                    <a:pt x="25" y="113"/>
                  </a:lnTo>
                  <a:lnTo>
                    <a:pt x="14" y="76"/>
                  </a:lnTo>
                  <a:lnTo>
                    <a:pt x="6" y="38"/>
                  </a:lnTo>
                  <a:lnTo>
                    <a:pt x="0" y="0"/>
                  </a:lnTo>
                </a:path>
              </a:pathLst>
            </a:custGeom>
            <a:grp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grpSp>
      <p:sp>
        <p:nvSpPr>
          <p:cNvPr id="114" name="Rectangle 25">
            <a:extLst>
              <a:ext uri="{FF2B5EF4-FFF2-40B4-BE49-F238E27FC236}">
                <a16:creationId xmlns:a16="http://schemas.microsoft.com/office/drawing/2014/main" id="{D058068B-34AF-D63E-1B8A-27A77ABF21BF}"/>
              </a:ext>
            </a:extLst>
          </p:cNvPr>
          <p:cNvSpPr>
            <a:spLocks noChangeArrowheads="1"/>
          </p:cNvSpPr>
          <p:nvPr/>
        </p:nvSpPr>
        <p:spPr bwMode="gray">
          <a:xfrm>
            <a:off x="8003072" y="2226834"/>
            <a:ext cx="1306432" cy="360850"/>
          </a:xfrm>
          <a:prstGeom prst="rect">
            <a:avLst/>
          </a:prstGeom>
          <a:noFill/>
          <a:ln w="12700">
            <a:noFill/>
            <a:miter lim="800000"/>
            <a:headEnd/>
            <a:tailEnd/>
          </a:ln>
        </p:spPr>
        <p:txBody>
          <a:bodyPr lIns="72000" tIns="72000" rIns="72000" bIns="72000" anchor="ctr">
            <a:spAutoFit/>
          </a:bodyPr>
          <a:lstStyle/>
          <a:p>
            <a:pPr algn="ctr" defTabSz="990564" fontAlgn="auto">
              <a:spcBef>
                <a:spcPts val="0"/>
              </a:spcBef>
              <a:spcAft>
                <a:spcPts val="0"/>
              </a:spcAft>
              <a:buSzPct val="100000"/>
            </a:pPr>
            <a:r>
              <a:rPr kumimoji="1" lang="ja-JP" altLang="en-US" sz="1400" b="1">
                <a:latin typeface="UD デジタル 教科書体 NP-R" panose="02020400000000000000" pitchFamily="18" charset="-128"/>
                <a:ea typeface="UD デジタル 教科書体 NP-R" panose="02020400000000000000" pitchFamily="18" charset="-128"/>
                <a:cs typeface="+mn-cs"/>
                <a:sym typeface="+mn-lt"/>
              </a:rPr>
              <a:t>退職・休職</a:t>
            </a:r>
            <a:endParaRPr kumimoji="1" lang="en-US" altLang="ja-JP" sz="1400" b="1"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1" name="Rectangle 24">
            <a:extLst>
              <a:ext uri="{FF2B5EF4-FFF2-40B4-BE49-F238E27FC236}">
                <a16:creationId xmlns:a16="http://schemas.microsoft.com/office/drawing/2014/main" id="{A2A5569A-223A-5E9B-AD63-FCC1A2C0F57E}"/>
              </a:ext>
            </a:extLst>
          </p:cNvPr>
          <p:cNvSpPr>
            <a:spLocks noChangeArrowheads="1"/>
          </p:cNvSpPr>
          <p:nvPr/>
        </p:nvSpPr>
        <p:spPr bwMode="gray">
          <a:xfrm>
            <a:off x="6563046" y="2250654"/>
            <a:ext cx="1157706" cy="360850"/>
          </a:xfrm>
          <a:prstGeom prst="rect">
            <a:avLst/>
          </a:prstGeom>
          <a:noFill/>
          <a:ln w="12700">
            <a:noFill/>
            <a:miter lim="800000"/>
            <a:headEnd/>
            <a:tailEnd/>
          </a:ln>
        </p:spPr>
        <p:txBody>
          <a:bodyPr lIns="72000" tIns="72000" rIns="72000" bIns="72000" anchor="ctr">
            <a:sp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sym typeface="+mn-lt"/>
              </a:rPr>
              <a:t>人事異動</a:t>
            </a:r>
            <a:endParaRPr kumimoji="1" lang="en-US" altLang="ja-JP" sz="1400" b="1" dirty="0">
              <a:solidFill>
                <a:schemeClr val="bg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5" name="Rectangle 27">
            <a:extLst>
              <a:ext uri="{FF2B5EF4-FFF2-40B4-BE49-F238E27FC236}">
                <a16:creationId xmlns:a16="http://schemas.microsoft.com/office/drawing/2014/main" id="{6D85728E-B585-8560-A809-87F90A1E9423}"/>
              </a:ext>
            </a:extLst>
          </p:cNvPr>
          <p:cNvSpPr>
            <a:spLocks noChangeArrowheads="1"/>
          </p:cNvSpPr>
          <p:nvPr/>
        </p:nvSpPr>
        <p:spPr bwMode="gray">
          <a:xfrm>
            <a:off x="4876480" y="2211206"/>
            <a:ext cx="1287465" cy="360850"/>
          </a:xfrm>
          <a:prstGeom prst="rect">
            <a:avLst/>
          </a:prstGeom>
          <a:noFill/>
          <a:ln w="12700">
            <a:noFill/>
            <a:miter lim="800000"/>
            <a:headEnd/>
            <a:tailEnd/>
          </a:ln>
        </p:spPr>
        <p:txBody>
          <a:bodyPr wrap="square" lIns="72000" tIns="72000" rIns="72000" bIns="72000" anchor="ctr">
            <a:spAutoFit/>
          </a:bodyPr>
          <a:lstStyle/>
          <a:p>
            <a:pPr algn="ctr" defTabSz="990564" fontAlgn="auto">
              <a:spcBef>
                <a:spcPts val="0"/>
              </a:spcBef>
              <a:spcAft>
                <a:spcPts val="0"/>
              </a:spcAft>
              <a:buSzPct val="100000"/>
            </a:pPr>
            <a:r>
              <a:rPr kumimoji="1" lang="ja-JP" altLang="en-US" sz="1400" b="1">
                <a:solidFill>
                  <a:schemeClr val="bg1"/>
                </a:solidFill>
                <a:latin typeface="UD デジタル 教科書体 NP-R" panose="02020400000000000000" pitchFamily="18" charset="-128"/>
                <a:ea typeface="UD デジタル 教科書体 NP-R" panose="02020400000000000000" pitchFamily="18" charset="-128"/>
                <a:cs typeface="+mn-cs"/>
                <a:sym typeface="+mn-lt"/>
              </a:rPr>
              <a:t>昇任・昇格</a:t>
            </a:r>
            <a:endParaRPr kumimoji="1" lang="en-US" altLang="ja-JP" sz="1400" b="1" dirty="0">
              <a:solidFill>
                <a:schemeClr val="bg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111" name="Rectangle 27">
            <a:extLst>
              <a:ext uri="{FF2B5EF4-FFF2-40B4-BE49-F238E27FC236}">
                <a16:creationId xmlns:a16="http://schemas.microsoft.com/office/drawing/2014/main" id="{9E56152E-C0AF-7895-1B7E-B75E03C9CBDB}"/>
              </a:ext>
            </a:extLst>
          </p:cNvPr>
          <p:cNvSpPr>
            <a:spLocks noChangeArrowheads="1"/>
          </p:cNvSpPr>
          <p:nvPr/>
        </p:nvSpPr>
        <p:spPr bwMode="gray">
          <a:xfrm>
            <a:off x="3615133" y="2717535"/>
            <a:ext cx="1010682" cy="360850"/>
          </a:xfrm>
          <a:prstGeom prst="rect">
            <a:avLst/>
          </a:prstGeom>
          <a:noFill/>
          <a:ln w="12700">
            <a:noFill/>
            <a:miter lim="800000"/>
            <a:headEnd/>
            <a:tailEnd/>
          </a:ln>
        </p:spPr>
        <p:txBody>
          <a:bodyPr lIns="72000" tIns="72000" rIns="72000" bIns="72000" anchor="ctr">
            <a:spAutoFit/>
          </a:bodyPr>
          <a:lstStyle/>
          <a:p>
            <a:pPr algn="ctr" defTabSz="990564" fontAlgn="auto">
              <a:spcBef>
                <a:spcPts val="0"/>
              </a:spcBef>
              <a:spcAft>
                <a:spcPts val="0"/>
              </a:spcAft>
              <a:buSzPct val="100000"/>
            </a:pPr>
            <a:r>
              <a:rPr kumimoji="1" lang="ja-JP" altLang="en-US" sz="1400" b="1">
                <a:latin typeface="UD デジタル 教科書体 NP-R" panose="02020400000000000000" pitchFamily="18" charset="-128"/>
                <a:ea typeface="UD デジタル 教科書体 NP-R" panose="02020400000000000000" pitchFamily="18" charset="-128"/>
                <a:cs typeface="+mn-cs"/>
                <a:sym typeface="+mn-lt"/>
              </a:rPr>
              <a:t>評価</a:t>
            </a:r>
            <a:endParaRPr kumimoji="1" lang="en-US" altLang="ja-JP" sz="1400" b="1"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151" name="楕円 150">
            <a:extLst>
              <a:ext uri="{FF2B5EF4-FFF2-40B4-BE49-F238E27FC236}">
                <a16:creationId xmlns:a16="http://schemas.microsoft.com/office/drawing/2014/main" id="{2C456225-2C65-990C-FF28-7727E0F6971F}"/>
              </a:ext>
            </a:extLst>
          </p:cNvPr>
          <p:cNvSpPr/>
          <p:nvPr/>
        </p:nvSpPr>
        <p:spPr bwMode="gray">
          <a:xfrm>
            <a:off x="3659987" y="2778915"/>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52" name="楕円 151">
            <a:extLst>
              <a:ext uri="{FF2B5EF4-FFF2-40B4-BE49-F238E27FC236}">
                <a16:creationId xmlns:a16="http://schemas.microsoft.com/office/drawing/2014/main" id="{C1D71951-DE66-37B9-C5EC-F7B5068B55AE}"/>
              </a:ext>
            </a:extLst>
          </p:cNvPr>
          <p:cNvSpPr/>
          <p:nvPr/>
        </p:nvSpPr>
        <p:spPr bwMode="gray">
          <a:xfrm>
            <a:off x="4763232" y="2288418"/>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54" name="楕円 153">
            <a:extLst>
              <a:ext uri="{FF2B5EF4-FFF2-40B4-BE49-F238E27FC236}">
                <a16:creationId xmlns:a16="http://schemas.microsoft.com/office/drawing/2014/main" id="{D212E66D-9B6D-1695-1A02-7E93974BD4CD}"/>
              </a:ext>
            </a:extLst>
          </p:cNvPr>
          <p:cNvSpPr/>
          <p:nvPr/>
        </p:nvSpPr>
        <p:spPr bwMode="gray">
          <a:xfrm>
            <a:off x="6503420" y="2299304"/>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19" name="グループ化 18">
            <a:extLst>
              <a:ext uri="{FF2B5EF4-FFF2-40B4-BE49-F238E27FC236}">
                <a16:creationId xmlns:a16="http://schemas.microsoft.com/office/drawing/2014/main" id="{D6222CBD-89B4-8EEB-577E-04C0990E80BA}"/>
              </a:ext>
            </a:extLst>
          </p:cNvPr>
          <p:cNvGrpSpPr/>
          <p:nvPr/>
        </p:nvGrpSpPr>
        <p:grpSpPr>
          <a:xfrm>
            <a:off x="3922096" y="3112799"/>
            <a:ext cx="505465" cy="609871"/>
            <a:chOff x="7578445" y="2768670"/>
            <a:chExt cx="505465" cy="609871"/>
          </a:xfrm>
        </p:grpSpPr>
        <p:cxnSp>
          <p:nvCxnSpPr>
            <p:cNvPr id="20" name="直線矢印コネクタ 19">
              <a:extLst>
                <a:ext uri="{FF2B5EF4-FFF2-40B4-BE49-F238E27FC236}">
                  <a16:creationId xmlns:a16="http://schemas.microsoft.com/office/drawing/2014/main" id="{5EC2D54D-ECDE-6663-3F3A-38335D1B76E1}"/>
                </a:ext>
              </a:extLst>
            </p:cNvPr>
            <p:cNvCxnSpPr>
              <a:cxnSpLocks/>
            </p:cNvCxnSpPr>
            <p:nvPr/>
          </p:nvCxnSpPr>
          <p:spPr bwMode="gray">
            <a:xfrm flipH="1">
              <a:off x="7820734" y="2768670"/>
              <a:ext cx="10444" cy="609871"/>
            </a:xfrm>
            <a:prstGeom prst="straightConnector1">
              <a:avLst/>
            </a:prstGeom>
            <a:ln w="28575">
              <a:solidFill>
                <a:srgbClr val="2392D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BDA884AA-EB94-EAE0-3804-30BDA3CE98ED}"/>
                </a:ext>
              </a:extLst>
            </p:cNvPr>
            <p:cNvSpPr/>
            <p:nvPr/>
          </p:nvSpPr>
          <p:spPr bwMode="gray">
            <a:xfrm>
              <a:off x="7578445" y="2975700"/>
              <a:ext cx="505465" cy="159872"/>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400" b="1" kern="0">
                  <a:solidFill>
                    <a:srgbClr val="2392D2"/>
                  </a:solidFill>
                  <a:latin typeface="UD デジタル 教科書体 NP-R" panose="02020400000000000000" pitchFamily="18" charset="-128"/>
                  <a:ea typeface="UD デジタル 教科書体 NP-R" panose="02020400000000000000" pitchFamily="18" charset="-128"/>
                  <a:cs typeface="+mn-cs"/>
                </a:rPr>
                <a:t>収集</a:t>
              </a:r>
              <a:endParaRPr kumimoji="1" lang="en-US" altLang="ja-JP" sz="1400" b="1" kern="0" dirty="0">
                <a:solidFill>
                  <a:srgbClr val="2392D2"/>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23" name="二等辺三角形 22">
            <a:extLst>
              <a:ext uri="{FF2B5EF4-FFF2-40B4-BE49-F238E27FC236}">
                <a16:creationId xmlns:a16="http://schemas.microsoft.com/office/drawing/2014/main" id="{FFEFF752-2009-497F-EEBC-D8CA4E7A1528}"/>
              </a:ext>
            </a:extLst>
          </p:cNvPr>
          <p:cNvSpPr/>
          <p:nvPr/>
        </p:nvSpPr>
        <p:spPr bwMode="gray">
          <a:xfrm>
            <a:off x="4212771" y="1641342"/>
            <a:ext cx="3642597" cy="1420206"/>
          </a:xfrm>
          <a:prstGeom prst="upArrow">
            <a:avLst>
              <a:gd name="adj1" fmla="val 60439"/>
              <a:gd name="adj2" fmla="val 29693"/>
            </a:avLst>
          </a:prstGeom>
          <a:solidFill>
            <a:srgbClr val="2392D2">
              <a:alpha val="24000"/>
            </a:srgb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Freeform 16">
            <a:extLst>
              <a:ext uri="{FF2B5EF4-FFF2-40B4-BE49-F238E27FC236}">
                <a16:creationId xmlns:a16="http://schemas.microsoft.com/office/drawing/2014/main" id="{B6B9DFFA-F6B5-EA28-4D48-83AD7AC18739}"/>
              </a:ext>
            </a:extLst>
          </p:cNvPr>
          <p:cNvSpPr>
            <a:spLocks/>
          </p:cNvSpPr>
          <p:nvPr/>
        </p:nvSpPr>
        <p:spPr bwMode="gray">
          <a:xfrm>
            <a:off x="4416285" y="2700115"/>
            <a:ext cx="2462852" cy="533636"/>
          </a:xfrm>
          <a:custGeom>
            <a:avLst/>
            <a:gdLst>
              <a:gd name="T0" fmla="*/ 0 w 1212"/>
              <a:gd name="T1" fmla="*/ 2147483647 h 988"/>
              <a:gd name="T2" fmla="*/ 2147483647 w 1212"/>
              <a:gd name="T3" fmla="*/ 2147483647 h 988"/>
              <a:gd name="T4" fmla="*/ 2147483647 w 1212"/>
              <a:gd name="T5" fmla="*/ 2147483647 h 988"/>
              <a:gd name="T6" fmla="*/ 2147483647 w 1212"/>
              <a:gd name="T7" fmla="*/ 2147483647 h 988"/>
              <a:gd name="T8" fmla="*/ 2147483647 w 1212"/>
              <a:gd name="T9" fmla="*/ 2147483647 h 988"/>
              <a:gd name="T10" fmla="*/ 2147483647 w 1212"/>
              <a:gd name="T11" fmla="*/ 2147483647 h 988"/>
              <a:gd name="T12" fmla="*/ 2147483647 w 1212"/>
              <a:gd name="T13" fmla="*/ 2147483647 h 988"/>
              <a:gd name="T14" fmla="*/ 2147483647 w 1212"/>
              <a:gd name="T15" fmla="*/ 2147483647 h 988"/>
              <a:gd name="T16" fmla="*/ 2147483647 w 1212"/>
              <a:gd name="T17" fmla="*/ 2147483647 h 988"/>
              <a:gd name="T18" fmla="*/ 2147483647 w 1212"/>
              <a:gd name="T19" fmla="*/ 2147483647 h 988"/>
              <a:gd name="T20" fmla="*/ 2147483647 w 1212"/>
              <a:gd name="T21" fmla="*/ 2147483647 h 988"/>
              <a:gd name="T22" fmla="*/ 2147483647 w 1212"/>
              <a:gd name="T23" fmla="*/ 2147483647 h 988"/>
              <a:gd name="T24" fmla="*/ 2147483647 w 1212"/>
              <a:gd name="T25" fmla="*/ 2147483647 h 988"/>
              <a:gd name="T26" fmla="*/ 2147483647 w 1212"/>
              <a:gd name="T27" fmla="*/ 2147483647 h 988"/>
              <a:gd name="T28" fmla="*/ 2147483647 w 1212"/>
              <a:gd name="T29" fmla="*/ 2147483647 h 988"/>
              <a:gd name="T30" fmla="*/ 2147483647 w 1212"/>
              <a:gd name="T31" fmla="*/ 2147483647 h 988"/>
              <a:gd name="T32" fmla="*/ 2147483647 w 1212"/>
              <a:gd name="T33" fmla="*/ 2147483647 h 988"/>
              <a:gd name="T34" fmla="*/ 2147483647 w 1212"/>
              <a:gd name="T35" fmla="*/ 2147483647 h 988"/>
              <a:gd name="T36" fmla="*/ 2147483647 w 1212"/>
              <a:gd name="T37" fmla="*/ 2147483647 h 988"/>
              <a:gd name="T38" fmla="*/ 2147483647 w 1212"/>
              <a:gd name="T39" fmla="*/ 2147483647 h 988"/>
              <a:gd name="T40" fmla="*/ 2147483647 w 1212"/>
              <a:gd name="T41" fmla="*/ 2147483647 h 988"/>
              <a:gd name="T42" fmla="*/ 2147483647 w 1212"/>
              <a:gd name="T43" fmla="*/ 2147483647 h 988"/>
              <a:gd name="T44" fmla="*/ 2147483647 w 1212"/>
              <a:gd name="T45" fmla="*/ 2147483647 h 988"/>
              <a:gd name="T46" fmla="*/ 2147483647 w 1212"/>
              <a:gd name="T47" fmla="*/ 2147483647 h 988"/>
              <a:gd name="T48" fmla="*/ 2147483647 w 1212"/>
              <a:gd name="T49" fmla="*/ 2147483647 h 988"/>
              <a:gd name="T50" fmla="*/ 2147483647 w 1212"/>
              <a:gd name="T51" fmla="*/ 2147483647 h 988"/>
              <a:gd name="T52" fmla="*/ 2147483647 w 1212"/>
              <a:gd name="T53" fmla="*/ 2147483647 h 988"/>
              <a:gd name="T54" fmla="*/ 2147483647 w 1212"/>
              <a:gd name="T55" fmla="*/ 2147483647 h 988"/>
              <a:gd name="T56" fmla="*/ 2147483647 w 1212"/>
              <a:gd name="T57" fmla="*/ 2147483647 h 988"/>
              <a:gd name="T58" fmla="*/ 2147483647 w 1212"/>
              <a:gd name="T59" fmla="*/ 2147483647 h 988"/>
              <a:gd name="T60" fmla="*/ 2147483647 w 1212"/>
              <a:gd name="T61" fmla="*/ 2147483647 h 988"/>
              <a:gd name="T62" fmla="*/ 2147483647 w 1212"/>
              <a:gd name="T63" fmla="*/ 2147483647 h 988"/>
              <a:gd name="T64" fmla="*/ 2147483647 w 1212"/>
              <a:gd name="T65" fmla="*/ 2147483647 h 988"/>
              <a:gd name="T66" fmla="*/ 2147483647 w 1212"/>
              <a:gd name="T67" fmla="*/ 2147483647 h 988"/>
              <a:gd name="T68" fmla="*/ 2147483647 w 1212"/>
              <a:gd name="T69" fmla="*/ 2147483647 h 988"/>
              <a:gd name="T70" fmla="*/ 2147483647 w 1212"/>
              <a:gd name="T71" fmla="*/ 2147483647 h 988"/>
              <a:gd name="T72" fmla="*/ 2147483647 w 1212"/>
              <a:gd name="T73" fmla="*/ 2147483647 h 988"/>
              <a:gd name="T74" fmla="*/ 2147483647 w 1212"/>
              <a:gd name="T75" fmla="*/ 2147483647 h 988"/>
              <a:gd name="T76" fmla="*/ 2147483647 w 1212"/>
              <a:gd name="T77" fmla="*/ 2147483647 h 988"/>
              <a:gd name="T78" fmla="*/ 2147483647 w 1212"/>
              <a:gd name="T79" fmla="*/ 2147483647 h 988"/>
              <a:gd name="T80" fmla="*/ 2147483647 w 1212"/>
              <a:gd name="T81" fmla="*/ 2147483647 h 988"/>
              <a:gd name="T82" fmla="*/ 2147483647 w 1212"/>
              <a:gd name="T83" fmla="*/ 2147483647 h 988"/>
              <a:gd name="T84" fmla="*/ 2147483647 w 1212"/>
              <a:gd name="T85" fmla="*/ 2147483647 h 988"/>
              <a:gd name="T86" fmla="*/ 2147483647 w 1212"/>
              <a:gd name="T87" fmla="*/ 2147483647 h 988"/>
              <a:gd name="T88" fmla="*/ 2147483647 w 1212"/>
              <a:gd name="T89" fmla="*/ 2147483647 h 988"/>
              <a:gd name="T90" fmla="*/ 2147483647 w 1212"/>
              <a:gd name="T91" fmla="*/ 0 h 988"/>
              <a:gd name="T92" fmla="*/ 0 w 1212"/>
              <a:gd name="T93" fmla="*/ 2147483647 h 9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12"/>
              <a:gd name="T142" fmla="*/ 0 h 988"/>
              <a:gd name="T143" fmla="*/ 1212 w 1212"/>
              <a:gd name="T144" fmla="*/ 988 h 9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12" h="988">
                <a:moveTo>
                  <a:pt x="0" y="503"/>
                </a:moveTo>
                <a:lnTo>
                  <a:pt x="102" y="987"/>
                </a:lnTo>
                <a:lnTo>
                  <a:pt x="123" y="831"/>
                </a:lnTo>
                <a:lnTo>
                  <a:pt x="182" y="851"/>
                </a:lnTo>
                <a:lnTo>
                  <a:pt x="257" y="874"/>
                </a:lnTo>
                <a:lnTo>
                  <a:pt x="331" y="893"/>
                </a:lnTo>
                <a:lnTo>
                  <a:pt x="406" y="909"/>
                </a:lnTo>
                <a:lnTo>
                  <a:pt x="481" y="923"/>
                </a:lnTo>
                <a:lnTo>
                  <a:pt x="555" y="933"/>
                </a:lnTo>
                <a:lnTo>
                  <a:pt x="630" y="939"/>
                </a:lnTo>
                <a:lnTo>
                  <a:pt x="703" y="941"/>
                </a:lnTo>
                <a:lnTo>
                  <a:pt x="778" y="940"/>
                </a:lnTo>
                <a:lnTo>
                  <a:pt x="852" y="937"/>
                </a:lnTo>
                <a:lnTo>
                  <a:pt x="924" y="929"/>
                </a:lnTo>
                <a:lnTo>
                  <a:pt x="997" y="917"/>
                </a:lnTo>
                <a:lnTo>
                  <a:pt x="1069" y="903"/>
                </a:lnTo>
                <a:lnTo>
                  <a:pt x="1140" y="884"/>
                </a:lnTo>
                <a:lnTo>
                  <a:pt x="1211" y="863"/>
                </a:lnTo>
                <a:lnTo>
                  <a:pt x="1051" y="626"/>
                </a:lnTo>
                <a:lnTo>
                  <a:pt x="1133" y="282"/>
                </a:lnTo>
                <a:lnTo>
                  <a:pt x="1112" y="289"/>
                </a:lnTo>
                <a:lnTo>
                  <a:pt x="1088" y="296"/>
                </a:lnTo>
                <a:lnTo>
                  <a:pt x="1062" y="302"/>
                </a:lnTo>
                <a:lnTo>
                  <a:pt x="1033" y="308"/>
                </a:lnTo>
                <a:lnTo>
                  <a:pt x="1001" y="313"/>
                </a:lnTo>
                <a:lnTo>
                  <a:pt x="966" y="318"/>
                </a:lnTo>
                <a:lnTo>
                  <a:pt x="929" y="320"/>
                </a:lnTo>
                <a:lnTo>
                  <a:pt x="891" y="323"/>
                </a:lnTo>
                <a:lnTo>
                  <a:pt x="852" y="325"/>
                </a:lnTo>
                <a:lnTo>
                  <a:pt x="810" y="327"/>
                </a:lnTo>
                <a:lnTo>
                  <a:pt x="768" y="327"/>
                </a:lnTo>
                <a:lnTo>
                  <a:pt x="726" y="327"/>
                </a:lnTo>
                <a:lnTo>
                  <a:pt x="682" y="325"/>
                </a:lnTo>
                <a:lnTo>
                  <a:pt x="639" y="323"/>
                </a:lnTo>
                <a:lnTo>
                  <a:pt x="597" y="320"/>
                </a:lnTo>
                <a:lnTo>
                  <a:pt x="554" y="317"/>
                </a:lnTo>
                <a:lnTo>
                  <a:pt x="513" y="313"/>
                </a:lnTo>
                <a:lnTo>
                  <a:pt x="474" y="308"/>
                </a:lnTo>
                <a:lnTo>
                  <a:pt x="435" y="302"/>
                </a:lnTo>
                <a:lnTo>
                  <a:pt x="398" y="295"/>
                </a:lnTo>
                <a:lnTo>
                  <a:pt x="363" y="289"/>
                </a:lnTo>
                <a:lnTo>
                  <a:pt x="331" y="281"/>
                </a:lnTo>
                <a:lnTo>
                  <a:pt x="302" y="273"/>
                </a:lnTo>
                <a:lnTo>
                  <a:pt x="275" y="264"/>
                </a:lnTo>
                <a:lnTo>
                  <a:pt x="252" y="256"/>
                </a:lnTo>
                <a:lnTo>
                  <a:pt x="274" y="0"/>
                </a:lnTo>
                <a:lnTo>
                  <a:pt x="0" y="503"/>
                </a:lnTo>
              </a:path>
            </a:pathLst>
          </a:custGeom>
          <a:solidFill>
            <a:srgbClr val="C0E1F5"/>
          </a:solid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grpSp>
        <p:nvGrpSpPr>
          <p:cNvPr id="60" name="Group 21">
            <a:extLst>
              <a:ext uri="{FF2B5EF4-FFF2-40B4-BE49-F238E27FC236}">
                <a16:creationId xmlns:a16="http://schemas.microsoft.com/office/drawing/2014/main" id="{984E910F-E67F-577F-9974-37B565EA5CBD}"/>
              </a:ext>
            </a:extLst>
          </p:cNvPr>
          <p:cNvGrpSpPr>
            <a:grpSpLocks/>
          </p:cNvGrpSpPr>
          <p:nvPr/>
        </p:nvGrpSpPr>
        <p:grpSpPr bwMode="gray">
          <a:xfrm>
            <a:off x="6698867" y="2386845"/>
            <a:ext cx="1452647" cy="875119"/>
            <a:chOff x="3314" y="1314"/>
            <a:chExt cx="906" cy="1992"/>
          </a:xfrm>
          <a:solidFill>
            <a:srgbClr val="E0F0FA"/>
          </a:solidFill>
        </p:grpSpPr>
        <p:sp>
          <p:nvSpPr>
            <p:cNvPr id="74" name="Freeform 22">
              <a:extLst>
                <a:ext uri="{FF2B5EF4-FFF2-40B4-BE49-F238E27FC236}">
                  <a16:creationId xmlns:a16="http://schemas.microsoft.com/office/drawing/2014/main" id="{1B11B6EC-889E-1048-F93E-21EBA3D7C0BA}"/>
                </a:ext>
              </a:extLst>
            </p:cNvPr>
            <p:cNvSpPr>
              <a:spLocks/>
            </p:cNvSpPr>
            <p:nvPr/>
          </p:nvSpPr>
          <p:spPr bwMode="gray">
            <a:xfrm>
              <a:off x="4000" y="1314"/>
              <a:ext cx="220" cy="785"/>
            </a:xfrm>
            <a:custGeom>
              <a:avLst/>
              <a:gdLst>
                <a:gd name="T0" fmla="*/ 0 w 174"/>
                <a:gd name="T1" fmla="*/ 2192 h 639"/>
                <a:gd name="T2" fmla="*/ 86 w 174"/>
                <a:gd name="T3" fmla="*/ 2181 h 639"/>
                <a:gd name="T4" fmla="*/ 163 w 174"/>
                <a:gd name="T5" fmla="*/ 2157 h 639"/>
                <a:gd name="T6" fmla="*/ 235 w 174"/>
                <a:gd name="T7" fmla="*/ 2120 h 639"/>
                <a:gd name="T8" fmla="*/ 309 w 174"/>
                <a:gd name="T9" fmla="*/ 2076 h 639"/>
                <a:gd name="T10" fmla="*/ 376 w 174"/>
                <a:gd name="T11" fmla="*/ 2017 h 639"/>
                <a:gd name="T12" fmla="*/ 436 w 174"/>
                <a:gd name="T13" fmla="*/ 1950 h 639"/>
                <a:gd name="T14" fmla="*/ 494 w 174"/>
                <a:gd name="T15" fmla="*/ 1871 h 639"/>
                <a:gd name="T16" fmla="*/ 549 w 174"/>
                <a:gd name="T17" fmla="*/ 1776 h 639"/>
                <a:gd name="T18" fmla="*/ 590 w 174"/>
                <a:gd name="T19" fmla="*/ 1682 h 639"/>
                <a:gd name="T20" fmla="*/ 625 w 174"/>
                <a:gd name="T21" fmla="*/ 1576 h 639"/>
                <a:gd name="T22" fmla="*/ 659 w 174"/>
                <a:gd name="T23" fmla="*/ 1459 h 639"/>
                <a:gd name="T24" fmla="*/ 683 w 174"/>
                <a:gd name="T25" fmla="*/ 1339 h 639"/>
                <a:gd name="T26" fmla="*/ 697 w 174"/>
                <a:gd name="T27" fmla="*/ 1215 h 639"/>
                <a:gd name="T28" fmla="*/ 708 w 174"/>
                <a:gd name="T29" fmla="*/ 1082 h 639"/>
                <a:gd name="T30" fmla="*/ 708 w 174"/>
                <a:gd name="T31" fmla="*/ 947 h 639"/>
                <a:gd name="T32" fmla="*/ 697 w 174"/>
                <a:gd name="T33" fmla="*/ 811 h 639"/>
                <a:gd name="T34" fmla="*/ 683 w 174"/>
                <a:gd name="T35" fmla="*/ 674 h 639"/>
                <a:gd name="T36" fmla="*/ 660 w 174"/>
                <a:gd name="T37" fmla="*/ 537 h 639"/>
                <a:gd name="T38" fmla="*/ 630 w 174"/>
                <a:gd name="T39" fmla="*/ 400 h 639"/>
                <a:gd name="T40" fmla="*/ 598 w 174"/>
                <a:gd name="T41" fmla="*/ 259 h 639"/>
                <a:gd name="T42" fmla="*/ 551 w 174"/>
                <a:gd name="T43" fmla="*/ 131 h 639"/>
                <a:gd name="T44" fmla="*/ 503 w 174"/>
                <a:gd name="T45" fmla="*/ 0 h 639"/>
                <a:gd name="T46" fmla="*/ 522 w 174"/>
                <a:gd name="T47" fmla="*/ 236 h 639"/>
                <a:gd name="T48" fmla="*/ 537 w 174"/>
                <a:gd name="T49" fmla="*/ 464 h 639"/>
                <a:gd name="T50" fmla="*/ 540 w 174"/>
                <a:gd name="T51" fmla="*/ 698 h 639"/>
                <a:gd name="T52" fmla="*/ 537 w 174"/>
                <a:gd name="T53" fmla="*/ 929 h 639"/>
                <a:gd name="T54" fmla="*/ 521 w 174"/>
                <a:gd name="T55" fmla="*/ 1158 h 639"/>
                <a:gd name="T56" fmla="*/ 510 w 174"/>
                <a:gd name="T57" fmla="*/ 1268 h 639"/>
                <a:gd name="T58" fmla="*/ 491 w 174"/>
                <a:gd name="T59" fmla="*/ 1380 h 639"/>
                <a:gd name="T60" fmla="*/ 467 w 174"/>
                <a:gd name="T61" fmla="*/ 1488 h 639"/>
                <a:gd name="T62" fmla="*/ 444 w 174"/>
                <a:gd name="T63" fmla="*/ 1592 h 639"/>
                <a:gd name="T64" fmla="*/ 413 w 174"/>
                <a:gd name="T65" fmla="*/ 1690 h 639"/>
                <a:gd name="T66" fmla="*/ 381 w 174"/>
                <a:gd name="T67" fmla="*/ 1787 h 639"/>
                <a:gd name="T68" fmla="*/ 343 w 174"/>
                <a:gd name="T69" fmla="*/ 1875 h 639"/>
                <a:gd name="T70" fmla="*/ 303 w 174"/>
                <a:gd name="T71" fmla="*/ 1956 h 639"/>
                <a:gd name="T72" fmla="*/ 260 w 174"/>
                <a:gd name="T73" fmla="*/ 2021 h 639"/>
                <a:gd name="T74" fmla="*/ 216 w 174"/>
                <a:gd name="T75" fmla="*/ 2082 h 639"/>
                <a:gd name="T76" fmla="*/ 174 w 174"/>
                <a:gd name="T77" fmla="*/ 2127 h 639"/>
                <a:gd name="T78" fmla="*/ 129 w 174"/>
                <a:gd name="T79" fmla="*/ 2165 h 639"/>
                <a:gd name="T80" fmla="*/ 90 w 174"/>
                <a:gd name="T81" fmla="*/ 2182 h 639"/>
                <a:gd name="T82" fmla="*/ 47 w 174"/>
                <a:gd name="T83" fmla="*/ 2193 h 639"/>
                <a:gd name="T84" fmla="*/ 0 w 174"/>
                <a:gd name="T85" fmla="*/ 2192 h 6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
                <a:gd name="T130" fmla="*/ 0 h 639"/>
                <a:gd name="T131" fmla="*/ 174 w 174"/>
                <a:gd name="T132" fmla="*/ 639 h 6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 h="639">
                  <a:moveTo>
                    <a:pt x="0" y="637"/>
                  </a:moveTo>
                  <a:lnTo>
                    <a:pt x="21" y="634"/>
                  </a:lnTo>
                  <a:lnTo>
                    <a:pt x="40" y="628"/>
                  </a:lnTo>
                  <a:lnTo>
                    <a:pt x="58" y="617"/>
                  </a:lnTo>
                  <a:lnTo>
                    <a:pt x="76" y="604"/>
                  </a:lnTo>
                  <a:lnTo>
                    <a:pt x="92" y="587"/>
                  </a:lnTo>
                  <a:lnTo>
                    <a:pt x="107" y="567"/>
                  </a:lnTo>
                  <a:lnTo>
                    <a:pt x="121" y="544"/>
                  </a:lnTo>
                  <a:lnTo>
                    <a:pt x="134" y="517"/>
                  </a:lnTo>
                  <a:lnTo>
                    <a:pt x="145" y="489"/>
                  </a:lnTo>
                  <a:lnTo>
                    <a:pt x="153" y="458"/>
                  </a:lnTo>
                  <a:lnTo>
                    <a:pt x="161" y="425"/>
                  </a:lnTo>
                  <a:lnTo>
                    <a:pt x="167" y="390"/>
                  </a:lnTo>
                  <a:lnTo>
                    <a:pt x="171" y="353"/>
                  </a:lnTo>
                  <a:lnTo>
                    <a:pt x="173" y="315"/>
                  </a:lnTo>
                  <a:lnTo>
                    <a:pt x="173" y="276"/>
                  </a:lnTo>
                  <a:lnTo>
                    <a:pt x="171" y="236"/>
                  </a:lnTo>
                  <a:lnTo>
                    <a:pt x="167" y="196"/>
                  </a:lnTo>
                  <a:lnTo>
                    <a:pt x="162" y="156"/>
                  </a:lnTo>
                  <a:lnTo>
                    <a:pt x="154" y="116"/>
                  </a:lnTo>
                  <a:lnTo>
                    <a:pt x="146" y="76"/>
                  </a:lnTo>
                  <a:lnTo>
                    <a:pt x="135" y="38"/>
                  </a:lnTo>
                  <a:lnTo>
                    <a:pt x="123" y="0"/>
                  </a:lnTo>
                  <a:lnTo>
                    <a:pt x="128" y="68"/>
                  </a:lnTo>
                  <a:lnTo>
                    <a:pt x="131" y="135"/>
                  </a:lnTo>
                  <a:lnTo>
                    <a:pt x="132" y="203"/>
                  </a:lnTo>
                  <a:lnTo>
                    <a:pt x="131" y="270"/>
                  </a:lnTo>
                  <a:lnTo>
                    <a:pt x="127" y="337"/>
                  </a:lnTo>
                  <a:lnTo>
                    <a:pt x="124" y="369"/>
                  </a:lnTo>
                  <a:lnTo>
                    <a:pt x="120" y="401"/>
                  </a:lnTo>
                  <a:lnTo>
                    <a:pt x="115" y="433"/>
                  </a:lnTo>
                  <a:lnTo>
                    <a:pt x="109" y="463"/>
                  </a:lnTo>
                  <a:lnTo>
                    <a:pt x="101" y="492"/>
                  </a:lnTo>
                  <a:lnTo>
                    <a:pt x="93" y="520"/>
                  </a:lnTo>
                  <a:lnTo>
                    <a:pt x="84" y="545"/>
                  </a:lnTo>
                  <a:lnTo>
                    <a:pt x="74" y="569"/>
                  </a:lnTo>
                  <a:lnTo>
                    <a:pt x="64" y="588"/>
                  </a:lnTo>
                  <a:lnTo>
                    <a:pt x="53" y="606"/>
                  </a:lnTo>
                  <a:lnTo>
                    <a:pt x="43" y="619"/>
                  </a:lnTo>
                  <a:lnTo>
                    <a:pt x="32" y="629"/>
                  </a:lnTo>
                  <a:lnTo>
                    <a:pt x="22" y="635"/>
                  </a:lnTo>
                  <a:lnTo>
                    <a:pt x="11" y="638"/>
                  </a:lnTo>
                  <a:lnTo>
                    <a:pt x="0" y="637"/>
                  </a:lnTo>
                </a:path>
              </a:pathLst>
            </a:custGeom>
            <a:grp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sp>
          <p:nvSpPr>
            <p:cNvPr id="75" name="Freeform 23">
              <a:extLst>
                <a:ext uri="{FF2B5EF4-FFF2-40B4-BE49-F238E27FC236}">
                  <a16:creationId xmlns:a16="http://schemas.microsoft.com/office/drawing/2014/main" id="{E1A06D10-5548-4F8B-6F3B-96FF988AD04E}"/>
                </a:ext>
              </a:extLst>
            </p:cNvPr>
            <p:cNvSpPr>
              <a:spLocks/>
            </p:cNvSpPr>
            <p:nvPr/>
          </p:nvSpPr>
          <p:spPr bwMode="gray">
            <a:xfrm>
              <a:off x="3314" y="1716"/>
              <a:ext cx="905" cy="1590"/>
            </a:xfrm>
            <a:custGeom>
              <a:avLst/>
              <a:gdLst>
                <a:gd name="T0" fmla="*/ 0 w 715"/>
                <a:gd name="T1" fmla="*/ 2991 h 1295"/>
                <a:gd name="T2" fmla="*/ 1139 w 715"/>
                <a:gd name="T3" fmla="*/ 4434 h 1295"/>
                <a:gd name="T4" fmla="*/ 929 w 715"/>
                <a:gd name="T5" fmla="*/ 3699 h 1295"/>
                <a:gd name="T6" fmla="*/ 1104 w 715"/>
                <a:gd name="T7" fmla="*/ 3631 h 1295"/>
                <a:gd name="T8" fmla="*/ 1304 w 715"/>
                <a:gd name="T9" fmla="*/ 3553 h 1295"/>
                <a:gd name="T10" fmla="*/ 1490 w 715"/>
                <a:gd name="T11" fmla="*/ 3475 h 1295"/>
                <a:gd name="T12" fmla="*/ 1677 w 715"/>
                <a:gd name="T13" fmla="*/ 3383 h 1295"/>
                <a:gd name="T14" fmla="*/ 1845 w 715"/>
                <a:gd name="T15" fmla="*/ 3294 h 1295"/>
                <a:gd name="T16" fmla="*/ 2009 w 715"/>
                <a:gd name="T17" fmla="*/ 3201 h 1295"/>
                <a:gd name="T18" fmla="*/ 2164 w 715"/>
                <a:gd name="T19" fmla="*/ 3101 h 1295"/>
                <a:gd name="T20" fmla="*/ 2307 w 715"/>
                <a:gd name="T21" fmla="*/ 2992 h 1295"/>
                <a:gd name="T22" fmla="*/ 2434 w 715"/>
                <a:gd name="T23" fmla="*/ 2890 h 1295"/>
                <a:gd name="T24" fmla="*/ 2550 w 715"/>
                <a:gd name="T25" fmla="*/ 2781 h 1295"/>
                <a:gd name="T26" fmla="*/ 2653 w 715"/>
                <a:gd name="T27" fmla="*/ 2673 h 1295"/>
                <a:gd name="T28" fmla="*/ 2742 w 715"/>
                <a:gd name="T29" fmla="*/ 2560 h 1295"/>
                <a:gd name="T30" fmla="*/ 2826 w 715"/>
                <a:gd name="T31" fmla="*/ 2441 h 1295"/>
                <a:gd name="T32" fmla="*/ 2887 w 715"/>
                <a:gd name="T33" fmla="*/ 2329 h 1295"/>
                <a:gd name="T34" fmla="*/ 2937 w 715"/>
                <a:gd name="T35" fmla="*/ 2212 h 1295"/>
                <a:gd name="T36" fmla="*/ 2937 w 715"/>
                <a:gd name="T37" fmla="*/ 0 h 1295"/>
                <a:gd name="T38" fmla="*/ 2924 w 715"/>
                <a:gd name="T39" fmla="*/ 87 h 1295"/>
                <a:gd name="T40" fmla="*/ 2895 w 715"/>
                <a:gd name="T41" fmla="*/ 179 h 1295"/>
                <a:gd name="T42" fmla="*/ 2852 w 715"/>
                <a:gd name="T43" fmla="*/ 271 h 1295"/>
                <a:gd name="T44" fmla="*/ 2809 w 715"/>
                <a:gd name="T45" fmla="*/ 376 h 1295"/>
                <a:gd name="T46" fmla="*/ 2742 w 715"/>
                <a:gd name="T47" fmla="*/ 470 h 1295"/>
                <a:gd name="T48" fmla="*/ 2666 w 715"/>
                <a:gd name="T49" fmla="*/ 576 h 1295"/>
                <a:gd name="T50" fmla="*/ 2581 w 715"/>
                <a:gd name="T51" fmla="*/ 681 h 1295"/>
                <a:gd name="T52" fmla="*/ 2490 w 715"/>
                <a:gd name="T53" fmla="*/ 781 h 1295"/>
                <a:gd name="T54" fmla="*/ 2386 w 715"/>
                <a:gd name="T55" fmla="*/ 885 h 1295"/>
                <a:gd name="T56" fmla="*/ 2273 w 715"/>
                <a:gd name="T57" fmla="*/ 981 h 1295"/>
                <a:gd name="T58" fmla="*/ 2153 w 715"/>
                <a:gd name="T59" fmla="*/ 1079 h 1295"/>
                <a:gd name="T60" fmla="*/ 2030 w 715"/>
                <a:gd name="T61" fmla="*/ 1173 h 1295"/>
                <a:gd name="T62" fmla="*/ 1900 w 715"/>
                <a:gd name="T63" fmla="*/ 1258 h 1295"/>
                <a:gd name="T64" fmla="*/ 1768 w 715"/>
                <a:gd name="T65" fmla="*/ 1343 h 1295"/>
                <a:gd name="T66" fmla="*/ 1626 w 715"/>
                <a:gd name="T67" fmla="*/ 1414 h 1295"/>
                <a:gd name="T68" fmla="*/ 1489 w 715"/>
                <a:gd name="T69" fmla="*/ 1484 h 1295"/>
                <a:gd name="T70" fmla="*/ 1352 w 715"/>
                <a:gd name="T71" fmla="*/ 1545 h 1295"/>
                <a:gd name="T72" fmla="*/ 1211 w 715"/>
                <a:gd name="T73" fmla="*/ 1600 h 1295"/>
                <a:gd name="T74" fmla="*/ 1078 w 715"/>
                <a:gd name="T75" fmla="*/ 1643 h 1295"/>
                <a:gd name="T76" fmla="*/ 946 w 715"/>
                <a:gd name="T77" fmla="*/ 1680 h 1295"/>
                <a:gd name="T78" fmla="*/ 818 w 715"/>
                <a:gd name="T79" fmla="*/ 1705 h 1295"/>
                <a:gd name="T80" fmla="*/ 695 w 715"/>
                <a:gd name="T81" fmla="*/ 1725 h 1295"/>
                <a:gd name="T82" fmla="*/ 529 w 715"/>
                <a:gd name="T83" fmla="*/ 868 h 1295"/>
                <a:gd name="T84" fmla="*/ 0 w 715"/>
                <a:gd name="T85" fmla="*/ 2991 h 12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5"/>
                <a:gd name="T130" fmla="*/ 0 h 1295"/>
                <a:gd name="T131" fmla="*/ 715 w 715"/>
                <a:gd name="T132" fmla="*/ 1295 h 12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5" h="1295">
                  <a:moveTo>
                    <a:pt x="0" y="873"/>
                  </a:moveTo>
                  <a:lnTo>
                    <a:pt x="277" y="1294"/>
                  </a:lnTo>
                  <a:lnTo>
                    <a:pt x="226" y="1080"/>
                  </a:lnTo>
                  <a:lnTo>
                    <a:pt x="269" y="1060"/>
                  </a:lnTo>
                  <a:lnTo>
                    <a:pt x="317" y="1038"/>
                  </a:lnTo>
                  <a:lnTo>
                    <a:pt x="363" y="1014"/>
                  </a:lnTo>
                  <a:lnTo>
                    <a:pt x="408" y="988"/>
                  </a:lnTo>
                  <a:lnTo>
                    <a:pt x="449" y="962"/>
                  </a:lnTo>
                  <a:lnTo>
                    <a:pt x="489" y="934"/>
                  </a:lnTo>
                  <a:lnTo>
                    <a:pt x="526" y="905"/>
                  </a:lnTo>
                  <a:lnTo>
                    <a:pt x="561" y="874"/>
                  </a:lnTo>
                  <a:lnTo>
                    <a:pt x="592" y="843"/>
                  </a:lnTo>
                  <a:lnTo>
                    <a:pt x="620" y="812"/>
                  </a:lnTo>
                  <a:lnTo>
                    <a:pt x="645" y="780"/>
                  </a:lnTo>
                  <a:lnTo>
                    <a:pt x="667" y="747"/>
                  </a:lnTo>
                  <a:lnTo>
                    <a:pt x="687" y="713"/>
                  </a:lnTo>
                  <a:lnTo>
                    <a:pt x="702" y="680"/>
                  </a:lnTo>
                  <a:lnTo>
                    <a:pt x="714" y="646"/>
                  </a:lnTo>
                  <a:lnTo>
                    <a:pt x="714" y="0"/>
                  </a:lnTo>
                  <a:lnTo>
                    <a:pt x="711" y="25"/>
                  </a:lnTo>
                  <a:lnTo>
                    <a:pt x="704" y="52"/>
                  </a:lnTo>
                  <a:lnTo>
                    <a:pt x="694" y="80"/>
                  </a:lnTo>
                  <a:lnTo>
                    <a:pt x="683" y="109"/>
                  </a:lnTo>
                  <a:lnTo>
                    <a:pt x="667" y="138"/>
                  </a:lnTo>
                  <a:lnTo>
                    <a:pt x="649" y="168"/>
                  </a:lnTo>
                  <a:lnTo>
                    <a:pt x="628" y="199"/>
                  </a:lnTo>
                  <a:lnTo>
                    <a:pt x="605" y="228"/>
                  </a:lnTo>
                  <a:lnTo>
                    <a:pt x="580" y="258"/>
                  </a:lnTo>
                  <a:lnTo>
                    <a:pt x="553" y="287"/>
                  </a:lnTo>
                  <a:lnTo>
                    <a:pt x="524" y="315"/>
                  </a:lnTo>
                  <a:lnTo>
                    <a:pt x="494" y="342"/>
                  </a:lnTo>
                  <a:lnTo>
                    <a:pt x="462" y="367"/>
                  </a:lnTo>
                  <a:lnTo>
                    <a:pt x="430" y="392"/>
                  </a:lnTo>
                  <a:lnTo>
                    <a:pt x="396" y="413"/>
                  </a:lnTo>
                  <a:lnTo>
                    <a:pt x="362" y="433"/>
                  </a:lnTo>
                  <a:lnTo>
                    <a:pt x="329" y="451"/>
                  </a:lnTo>
                  <a:lnTo>
                    <a:pt x="295" y="467"/>
                  </a:lnTo>
                  <a:lnTo>
                    <a:pt x="262" y="480"/>
                  </a:lnTo>
                  <a:lnTo>
                    <a:pt x="230" y="490"/>
                  </a:lnTo>
                  <a:lnTo>
                    <a:pt x="198" y="498"/>
                  </a:lnTo>
                  <a:lnTo>
                    <a:pt x="169" y="503"/>
                  </a:lnTo>
                  <a:lnTo>
                    <a:pt x="129" y="253"/>
                  </a:lnTo>
                  <a:lnTo>
                    <a:pt x="0" y="873"/>
                  </a:lnTo>
                </a:path>
              </a:pathLst>
            </a:custGeom>
            <a:grpFill/>
            <a:ln w="12700" cap="rnd">
              <a:solidFill>
                <a:srgbClr val="012169"/>
              </a:solidFill>
              <a:round/>
              <a:headEnd/>
              <a:tailEnd/>
            </a:ln>
          </p:spPr>
          <p:txBody>
            <a:bodyPr lIns="72000" tIns="72000" rIns="72000" bIns="72000"/>
            <a:lstStyle/>
            <a:p>
              <a:endParaRPr lang="ja-JP" altLang="en-US" sz="1200">
                <a:latin typeface="+mn-lt"/>
                <a:cs typeface="+mn-cs"/>
                <a:sym typeface="+mn-lt"/>
              </a:endParaRPr>
            </a:p>
          </p:txBody>
        </p:sp>
      </p:grpSp>
      <p:sp>
        <p:nvSpPr>
          <p:cNvPr id="150" name="楕円 149">
            <a:extLst>
              <a:ext uri="{FF2B5EF4-FFF2-40B4-BE49-F238E27FC236}">
                <a16:creationId xmlns:a16="http://schemas.microsoft.com/office/drawing/2014/main" id="{1EB38B90-6F11-779B-4A29-DC7116B28D3C}"/>
              </a:ext>
            </a:extLst>
          </p:cNvPr>
          <p:cNvSpPr/>
          <p:nvPr/>
        </p:nvSpPr>
        <p:spPr bwMode="gray">
          <a:xfrm>
            <a:off x="5105849" y="2925472"/>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62" name="Rectangle 25">
            <a:extLst>
              <a:ext uri="{FF2B5EF4-FFF2-40B4-BE49-F238E27FC236}">
                <a16:creationId xmlns:a16="http://schemas.microsoft.com/office/drawing/2014/main" id="{E6632346-B8D8-69C1-36B6-348FC8844B76}"/>
              </a:ext>
            </a:extLst>
          </p:cNvPr>
          <p:cNvSpPr>
            <a:spLocks noChangeArrowheads="1"/>
          </p:cNvSpPr>
          <p:nvPr/>
        </p:nvSpPr>
        <p:spPr bwMode="gray">
          <a:xfrm>
            <a:off x="7019460" y="2762366"/>
            <a:ext cx="1159392" cy="360850"/>
          </a:xfrm>
          <a:prstGeom prst="rect">
            <a:avLst/>
          </a:prstGeom>
          <a:noFill/>
          <a:ln w="12700">
            <a:noFill/>
            <a:miter lim="800000"/>
            <a:headEnd/>
            <a:tailEnd/>
          </a:ln>
        </p:spPr>
        <p:txBody>
          <a:bodyPr lIns="72000" tIns="72000" rIns="72000" bIns="72000" anchor="ctr">
            <a:spAutoFit/>
          </a:bodyPr>
          <a:lstStyle/>
          <a:p>
            <a:pPr algn="ctr" defTabSz="990564" fontAlgn="auto">
              <a:spcBef>
                <a:spcPts val="0"/>
              </a:spcBef>
              <a:spcAft>
                <a:spcPts val="0"/>
              </a:spcAft>
              <a:buSzPct val="100000"/>
            </a:pPr>
            <a:r>
              <a:rPr kumimoji="1" lang="ja-JP" altLang="en-US" sz="1400" b="1">
                <a:latin typeface="UD デジタル 教科書体 NP-R" panose="02020400000000000000" pitchFamily="18" charset="-128"/>
                <a:ea typeface="UD デジタル 教科書体 NP-R" panose="02020400000000000000" pitchFamily="18" charset="-128"/>
                <a:cs typeface="+mn-cs"/>
                <a:sym typeface="+mn-lt"/>
              </a:rPr>
              <a:t>採用・復職</a:t>
            </a:r>
            <a:endParaRPr kumimoji="1" lang="en-US" altLang="ja-JP" sz="1400" b="1"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3" name="Rectangle 26">
            <a:extLst>
              <a:ext uri="{FF2B5EF4-FFF2-40B4-BE49-F238E27FC236}">
                <a16:creationId xmlns:a16="http://schemas.microsoft.com/office/drawing/2014/main" id="{622568FD-F41F-71A9-7C8F-05C19F9EFF58}"/>
              </a:ext>
            </a:extLst>
          </p:cNvPr>
          <p:cNvSpPr>
            <a:spLocks noChangeArrowheads="1"/>
          </p:cNvSpPr>
          <p:nvPr/>
        </p:nvSpPr>
        <p:spPr bwMode="gray">
          <a:xfrm>
            <a:off x="4731624" y="2876807"/>
            <a:ext cx="1697602" cy="302606"/>
          </a:xfrm>
          <a:prstGeom prst="rect">
            <a:avLst/>
          </a:prstGeom>
          <a:noFill/>
          <a:ln w="12700">
            <a:noFill/>
            <a:miter lim="800000"/>
            <a:headEnd/>
            <a:tailEnd/>
          </a:ln>
        </p:spPr>
        <p:txBody>
          <a:bodyPr lIns="72000" tIns="72000" rIns="72000" bIns="72000" anchor="ctr">
            <a:spAutoFit/>
          </a:bodyPr>
          <a:lstStyle/>
          <a:p>
            <a:pPr algn="ctr" defTabSz="787400">
              <a:lnSpc>
                <a:spcPct val="106000"/>
              </a:lnSpc>
              <a:spcBef>
                <a:spcPct val="80000"/>
              </a:spcBef>
              <a:buClr>
                <a:schemeClr val="tx1"/>
              </a:buClr>
              <a:buSzPct val="80000"/>
            </a:pPr>
            <a:endParaRPr lang="en-US" altLang="ja-JP" sz="1200" dirty="0">
              <a:latin typeface="+mn-lt"/>
              <a:cs typeface="+mn-cs"/>
              <a:sym typeface="+mn-lt"/>
            </a:endParaRPr>
          </a:p>
        </p:txBody>
      </p:sp>
      <p:sp>
        <p:nvSpPr>
          <p:cNvPr id="72" name="Rectangle 28">
            <a:extLst>
              <a:ext uri="{FF2B5EF4-FFF2-40B4-BE49-F238E27FC236}">
                <a16:creationId xmlns:a16="http://schemas.microsoft.com/office/drawing/2014/main" id="{7EDD5ADC-06C1-9BFF-25AF-CD06EC8743DF}"/>
              </a:ext>
            </a:extLst>
          </p:cNvPr>
          <p:cNvSpPr>
            <a:spLocks noChangeArrowheads="1"/>
          </p:cNvSpPr>
          <p:nvPr/>
        </p:nvSpPr>
        <p:spPr bwMode="gray">
          <a:xfrm>
            <a:off x="5246172" y="2882302"/>
            <a:ext cx="959635" cy="360850"/>
          </a:xfrm>
          <a:prstGeom prst="rect">
            <a:avLst/>
          </a:prstGeom>
          <a:noFill/>
          <a:ln w="12700">
            <a:noFill/>
            <a:miter lim="800000"/>
            <a:headEnd/>
            <a:tailEnd/>
          </a:ln>
        </p:spPr>
        <p:txBody>
          <a:bodyPr wrap="square" lIns="72000" tIns="72000" rIns="72000" bIns="72000" anchor="ctr">
            <a:spAutoFit/>
          </a:bodyPr>
          <a:lstStyle/>
          <a:p>
            <a:pPr algn="ctr" defTabSz="990564" fontAlgn="auto">
              <a:spcBef>
                <a:spcPts val="0"/>
              </a:spcBef>
              <a:spcAft>
                <a:spcPts val="0"/>
              </a:spcAft>
              <a:buSzPct val="100000"/>
            </a:pPr>
            <a:r>
              <a:rPr kumimoji="1" lang="ja-JP" altLang="en-US" sz="1400" b="1">
                <a:latin typeface="UD デジタル 教科書体 NP-R" panose="02020400000000000000" pitchFamily="18" charset="-128"/>
                <a:ea typeface="UD デジタル 教科書体 NP-R" panose="02020400000000000000" pitchFamily="18" charset="-128"/>
                <a:cs typeface="+mn-cs"/>
                <a:sym typeface="+mn-lt"/>
              </a:rPr>
              <a:t>人材育成</a:t>
            </a:r>
            <a:endParaRPr kumimoji="1" lang="en-US" altLang="ja-JP" sz="1400" b="1"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146" name="楕円 145">
            <a:extLst>
              <a:ext uri="{FF2B5EF4-FFF2-40B4-BE49-F238E27FC236}">
                <a16:creationId xmlns:a16="http://schemas.microsoft.com/office/drawing/2014/main" id="{2452ADFD-F37E-B1BC-07E2-26DF2071A019}"/>
              </a:ext>
            </a:extLst>
          </p:cNvPr>
          <p:cNvSpPr/>
          <p:nvPr/>
        </p:nvSpPr>
        <p:spPr bwMode="gray">
          <a:xfrm>
            <a:off x="6853031" y="2831274"/>
            <a:ext cx="246039" cy="217643"/>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33" name="グループ化 32">
            <a:extLst>
              <a:ext uri="{FF2B5EF4-FFF2-40B4-BE49-F238E27FC236}">
                <a16:creationId xmlns:a16="http://schemas.microsoft.com/office/drawing/2014/main" id="{6E772B6C-1085-8843-D1D4-8281FCDE671F}"/>
              </a:ext>
            </a:extLst>
          </p:cNvPr>
          <p:cNvGrpSpPr/>
          <p:nvPr/>
        </p:nvGrpSpPr>
        <p:grpSpPr>
          <a:xfrm>
            <a:off x="5771076" y="1581393"/>
            <a:ext cx="532328" cy="370267"/>
            <a:chOff x="10569593" y="1587692"/>
            <a:chExt cx="532328" cy="447324"/>
          </a:xfrm>
          <a:solidFill>
            <a:srgbClr val="4B4B4B"/>
          </a:solidFill>
        </p:grpSpPr>
        <p:sp>
          <p:nvSpPr>
            <p:cNvPr id="28" name="Graphic 4">
              <a:extLst>
                <a:ext uri="{FF2B5EF4-FFF2-40B4-BE49-F238E27FC236}">
                  <a16:creationId xmlns:a16="http://schemas.microsoft.com/office/drawing/2014/main" id="{DA8F082C-A6EB-4998-295C-35334FEAAC10}"/>
                </a:ext>
              </a:extLst>
            </p:cNvPr>
            <p:cNvSpPr/>
            <p:nvPr/>
          </p:nvSpPr>
          <p:spPr bwMode="gray">
            <a:xfrm>
              <a:off x="10882069" y="1620942"/>
              <a:ext cx="84448" cy="84448"/>
            </a:xfrm>
            <a:custGeom>
              <a:avLst/>
              <a:gdLst>
                <a:gd name="connsiteX0" fmla="*/ 19809 w 39617"/>
                <a:gd name="connsiteY0" fmla="*/ 39580 h 39580"/>
                <a:gd name="connsiteX1" fmla="*/ 39617 w 39617"/>
                <a:gd name="connsiteY1" fmla="*/ 19790 h 39580"/>
                <a:gd name="connsiteX2" fmla="*/ 19809 w 39617"/>
                <a:gd name="connsiteY2" fmla="*/ 0 h 39580"/>
                <a:gd name="connsiteX3" fmla="*/ 0 w 39617"/>
                <a:gd name="connsiteY3" fmla="*/ 19790 h 39580"/>
                <a:gd name="connsiteX4" fmla="*/ 19809 w 39617"/>
                <a:gd name="connsiteY4" fmla="*/ 39580 h 39580"/>
                <a:gd name="connsiteX5" fmla="*/ 19809 w 39617"/>
                <a:gd name="connsiteY5" fmla="*/ 12768 h 39580"/>
                <a:gd name="connsiteX6" fmla="*/ 26837 w 39617"/>
                <a:gd name="connsiteY6" fmla="*/ 19790 h 39580"/>
                <a:gd name="connsiteX7" fmla="*/ 19809 w 39617"/>
                <a:gd name="connsiteY7" fmla="*/ 26812 h 39580"/>
                <a:gd name="connsiteX8" fmla="*/ 12780 w 39617"/>
                <a:gd name="connsiteY8" fmla="*/ 19790 h 39580"/>
                <a:gd name="connsiteX9" fmla="*/ 19809 w 39617"/>
                <a:gd name="connsiteY9" fmla="*/ 12768 h 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17" h="39580">
                  <a:moveTo>
                    <a:pt x="19809" y="39580"/>
                  </a:moveTo>
                  <a:cubicBezTo>
                    <a:pt x="30671" y="39580"/>
                    <a:pt x="39617" y="30643"/>
                    <a:pt x="39617" y="19790"/>
                  </a:cubicBezTo>
                  <a:cubicBezTo>
                    <a:pt x="39617" y="8937"/>
                    <a:pt x="30671" y="0"/>
                    <a:pt x="19809" y="0"/>
                  </a:cubicBezTo>
                  <a:cubicBezTo>
                    <a:pt x="8945" y="0"/>
                    <a:pt x="0" y="8937"/>
                    <a:pt x="0" y="19790"/>
                  </a:cubicBezTo>
                  <a:cubicBezTo>
                    <a:pt x="0" y="30643"/>
                    <a:pt x="8945" y="39580"/>
                    <a:pt x="19809" y="39580"/>
                  </a:cubicBezTo>
                  <a:close/>
                  <a:moveTo>
                    <a:pt x="19809" y="12768"/>
                  </a:moveTo>
                  <a:cubicBezTo>
                    <a:pt x="23642" y="12768"/>
                    <a:pt x="26837" y="15960"/>
                    <a:pt x="26837" y="19790"/>
                  </a:cubicBezTo>
                  <a:cubicBezTo>
                    <a:pt x="26837" y="23620"/>
                    <a:pt x="23642" y="26812"/>
                    <a:pt x="19809" y="26812"/>
                  </a:cubicBezTo>
                  <a:cubicBezTo>
                    <a:pt x="15975" y="26812"/>
                    <a:pt x="12780" y="23620"/>
                    <a:pt x="12780" y="19790"/>
                  </a:cubicBezTo>
                  <a:cubicBezTo>
                    <a:pt x="12780" y="15960"/>
                    <a:pt x="15975" y="12768"/>
                    <a:pt x="19809" y="12768"/>
                  </a:cubicBez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sp>
          <p:nvSpPr>
            <p:cNvPr id="29" name="Graphic 4">
              <a:extLst>
                <a:ext uri="{FF2B5EF4-FFF2-40B4-BE49-F238E27FC236}">
                  <a16:creationId xmlns:a16="http://schemas.microsoft.com/office/drawing/2014/main" id="{49F32BDB-A2DC-A3D4-0159-0969B5649501}"/>
                </a:ext>
              </a:extLst>
            </p:cNvPr>
            <p:cNvSpPr/>
            <p:nvPr/>
          </p:nvSpPr>
          <p:spPr bwMode="gray">
            <a:xfrm>
              <a:off x="11010398" y="1588544"/>
              <a:ext cx="91523" cy="156346"/>
            </a:xfrm>
            <a:custGeom>
              <a:avLst/>
              <a:gdLst>
                <a:gd name="connsiteX0" fmla="*/ 39480 w 42936"/>
                <a:gd name="connsiteY0" fmla="*/ 501 h 73278"/>
                <a:gd name="connsiteX1" fmla="*/ 31173 w 42936"/>
                <a:gd name="connsiteY1" fmla="*/ 3055 h 73278"/>
                <a:gd name="connsiteX2" fmla="*/ 502 w 42936"/>
                <a:gd name="connsiteY2" fmla="*/ 64341 h 73278"/>
                <a:gd name="connsiteX3" fmla="*/ 3057 w 42936"/>
                <a:gd name="connsiteY3" fmla="*/ 72640 h 73278"/>
                <a:gd name="connsiteX4" fmla="*/ 5613 w 42936"/>
                <a:gd name="connsiteY4" fmla="*/ 73278 h 73278"/>
                <a:gd name="connsiteX5" fmla="*/ 11364 w 42936"/>
                <a:gd name="connsiteY5" fmla="*/ 69448 h 73278"/>
                <a:gd name="connsiteX6" fmla="*/ 42036 w 42936"/>
                <a:gd name="connsiteY6" fmla="*/ 8162 h 73278"/>
                <a:gd name="connsiteX7" fmla="*/ 39480 w 42936"/>
                <a:gd name="connsiteY7" fmla="*/ 501 h 7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6" h="73278">
                  <a:moveTo>
                    <a:pt x="39480" y="501"/>
                  </a:moveTo>
                  <a:cubicBezTo>
                    <a:pt x="36285" y="-776"/>
                    <a:pt x="32451" y="501"/>
                    <a:pt x="31173" y="3055"/>
                  </a:cubicBezTo>
                  <a:lnTo>
                    <a:pt x="502" y="64341"/>
                  </a:lnTo>
                  <a:cubicBezTo>
                    <a:pt x="-777" y="67533"/>
                    <a:pt x="502" y="71363"/>
                    <a:pt x="3057" y="72640"/>
                  </a:cubicBezTo>
                  <a:cubicBezTo>
                    <a:pt x="3697" y="73278"/>
                    <a:pt x="4974" y="73278"/>
                    <a:pt x="5613" y="73278"/>
                  </a:cubicBezTo>
                  <a:cubicBezTo>
                    <a:pt x="8169" y="73278"/>
                    <a:pt x="10086" y="72001"/>
                    <a:pt x="11364" y="69448"/>
                  </a:cubicBezTo>
                  <a:lnTo>
                    <a:pt x="42036" y="8162"/>
                  </a:lnTo>
                  <a:cubicBezTo>
                    <a:pt x="43953" y="5608"/>
                    <a:pt x="42675" y="1778"/>
                    <a:pt x="39480" y="501"/>
                  </a:cubicBez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sp>
          <p:nvSpPr>
            <p:cNvPr id="30" name="Graphic 4">
              <a:extLst>
                <a:ext uri="{FF2B5EF4-FFF2-40B4-BE49-F238E27FC236}">
                  <a16:creationId xmlns:a16="http://schemas.microsoft.com/office/drawing/2014/main" id="{CE34DE0E-AE21-4630-9BC9-6853585A414A}"/>
                </a:ext>
              </a:extLst>
            </p:cNvPr>
            <p:cNvSpPr/>
            <p:nvPr/>
          </p:nvSpPr>
          <p:spPr bwMode="gray">
            <a:xfrm>
              <a:off x="10677755" y="1728547"/>
              <a:ext cx="314816" cy="306469"/>
            </a:xfrm>
            <a:custGeom>
              <a:avLst/>
              <a:gdLst>
                <a:gd name="connsiteX0" fmla="*/ 141856 w 147689"/>
                <a:gd name="connsiteY0" fmla="*/ 0 h 143639"/>
                <a:gd name="connsiteX1" fmla="*/ 109907 w 147689"/>
                <a:gd name="connsiteY1" fmla="*/ 0 h 143639"/>
                <a:gd name="connsiteX2" fmla="*/ 108629 w 147689"/>
                <a:gd name="connsiteY2" fmla="*/ 0 h 143639"/>
                <a:gd name="connsiteX3" fmla="*/ 58787 w 147689"/>
                <a:gd name="connsiteY3" fmla="*/ 0 h 143639"/>
                <a:gd name="connsiteX4" fmla="*/ 58148 w 147689"/>
                <a:gd name="connsiteY4" fmla="*/ 0 h 143639"/>
                <a:gd name="connsiteX5" fmla="*/ 6390 w 147689"/>
                <a:gd name="connsiteY5" fmla="*/ 0 h 143639"/>
                <a:gd name="connsiteX6" fmla="*/ 0 w 147689"/>
                <a:gd name="connsiteY6" fmla="*/ 6384 h 143639"/>
                <a:gd name="connsiteX7" fmla="*/ 0 w 147689"/>
                <a:gd name="connsiteY7" fmla="*/ 70862 h 143639"/>
                <a:gd name="connsiteX8" fmla="*/ 6390 w 147689"/>
                <a:gd name="connsiteY8" fmla="*/ 77246 h 143639"/>
                <a:gd name="connsiteX9" fmla="*/ 11501 w 147689"/>
                <a:gd name="connsiteY9" fmla="*/ 77246 h 143639"/>
                <a:gd name="connsiteX10" fmla="*/ 11501 w 147689"/>
                <a:gd name="connsiteY10" fmla="*/ 136617 h 143639"/>
                <a:gd name="connsiteX11" fmla="*/ 17891 w 147689"/>
                <a:gd name="connsiteY11" fmla="*/ 143001 h 143639"/>
                <a:gd name="connsiteX12" fmla="*/ 24281 w 147689"/>
                <a:gd name="connsiteY12" fmla="*/ 136617 h 143639"/>
                <a:gd name="connsiteX13" fmla="*/ 24281 w 147689"/>
                <a:gd name="connsiteY13" fmla="*/ 77246 h 143639"/>
                <a:gd name="connsiteX14" fmla="*/ 38340 w 147689"/>
                <a:gd name="connsiteY14" fmla="*/ 77246 h 143639"/>
                <a:gd name="connsiteX15" fmla="*/ 38340 w 147689"/>
                <a:gd name="connsiteY15" fmla="*/ 136617 h 143639"/>
                <a:gd name="connsiteX16" fmla="*/ 44730 w 147689"/>
                <a:gd name="connsiteY16" fmla="*/ 143001 h 143639"/>
                <a:gd name="connsiteX17" fmla="*/ 51119 w 147689"/>
                <a:gd name="connsiteY17" fmla="*/ 136617 h 143639"/>
                <a:gd name="connsiteX18" fmla="*/ 51119 w 147689"/>
                <a:gd name="connsiteY18" fmla="*/ 77246 h 143639"/>
                <a:gd name="connsiteX19" fmla="*/ 58148 w 147689"/>
                <a:gd name="connsiteY19" fmla="*/ 77246 h 143639"/>
                <a:gd name="connsiteX20" fmla="*/ 64538 w 147689"/>
                <a:gd name="connsiteY20" fmla="*/ 70862 h 143639"/>
                <a:gd name="connsiteX21" fmla="*/ 64538 w 147689"/>
                <a:gd name="connsiteY21" fmla="*/ 12768 h 143639"/>
                <a:gd name="connsiteX22" fmla="*/ 83069 w 147689"/>
                <a:gd name="connsiteY22" fmla="*/ 12768 h 143639"/>
                <a:gd name="connsiteX23" fmla="*/ 83069 w 147689"/>
                <a:gd name="connsiteY23" fmla="*/ 71501 h 143639"/>
                <a:gd name="connsiteX24" fmla="*/ 89459 w 147689"/>
                <a:gd name="connsiteY24" fmla="*/ 77885 h 143639"/>
                <a:gd name="connsiteX25" fmla="*/ 96488 w 147689"/>
                <a:gd name="connsiteY25" fmla="*/ 77885 h 143639"/>
                <a:gd name="connsiteX26" fmla="*/ 96488 w 147689"/>
                <a:gd name="connsiteY26" fmla="*/ 137256 h 143639"/>
                <a:gd name="connsiteX27" fmla="*/ 102878 w 147689"/>
                <a:gd name="connsiteY27" fmla="*/ 143640 h 143639"/>
                <a:gd name="connsiteX28" fmla="*/ 109268 w 147689"/>
                <a:gd name="connsiteY28" fmla="*/ 137256 h 143639"/>
                <a:gd name="connsiteX29" fmla="*/ 109268 w 147689"/>
                <a:gd name="connsiteY29" fmla="*/ 77885 h 143639"/>
                <a:gd name="connsiteX30" fmla="*/ 123325 w 147689"/>
                <a:gd name="connsiteY30" fmla="*/ 77885 h 143639"/>
                <a:gd name="connsiteX31" fmla="*/ 123325 w 147689"/>
                <a:gd name="connsiteY31" fmla="*/ 137256 h 143639"/>
                <a:gd name="connsiteX32" fmla="*/ 129715 w 147689"/>
                <a:gd name="connsiteY32" fmla="*/ 143640 h 143639"/>
                <a:gd name="connsiteX33" fmla="*/ 136105 w 147689"/>
                <a:gd name="connsiteY33" fmla="*/ 137256 h 143639"/>
                <a:gd name="connsiteX34" fmla="*/ 136105 w 147689"/>
                <a:gd name="connsiteY34" fmla="*/ 77885 h 143639"/>
                <a:gd name="connsiteX35" fmla="*/ 141217 w 147689"/>
                <a:gd name="connsiteY35" fmla="*/ 77885 h 143639"/>
                <a:gd name="connsiteX36" fmla="*/ 147607 w 147689"/>
                <a:gd name="connsiteY36" fmla="*/ 71501 h 143639"/>
                <a:gd name="connsiteX37" fmla="*/ 147607 w 147689"/>
                <a:gd name="connsiteY37" fmla="*/ 7023 h 143639"/>
                <a:gd name="connsiteX38" fmla="*/ 141856 w 147689"/>
                <a:gd name="connsiteY38" fmla="*/ 0 h 143639"/>
                <a:gd name="connsiteX39" fmla="*/ 51758 w 147689"/>
                <a:gd name="connsiteY39" fmla="*/ 63840 h 143639"/>
                <a:gd name="connsiteX40" fmla="*/ 12780 w 147689"/>
                <a:gd name="connsiteY40" fmla="*/ 63840 h 143639"/>
                <a:gd name="connsiteX41" fmla="*/ 12780 w 147689"/>
                <a:gd name="connsiteY41" fmla="*/ 12130 h 143639"/>
                <a:gd name="connsiteX42" fmla="*/ 40895 w 147689"/>
                <a:gd name="connsiteY42" fmla="*/ 12130 h 143639"/>
                <a:gd name="connsiteX43" fmla="*/ 41535 w 147689"/>
                <a:gd name="connsiteY43" fmla="*/ 12130 h 143639"/>
                <a:gd name="connsiteX44" fmla="*/ 52397 w 147689"/>
                <a:gd name="connsiteY44" fmla="*/ 12130 h 143639"/>
                <a:gd name="connsiteX45" fmla="*/ 52397 w 147689"/>
                <a:gd name="connsiteY45" fmla="*/ 63840 h 143639"/>
                <a:gd name="connsiteX46" fmla="*/ 95849 w 147689"/>
                <a:gd name="connsiteY46" fmla="*/ 12768 h 143639"/>
                <a:gd name="connsiteX47" fmla="*/ 134828 w 147689"/>
                <a:gd name="connsiteY47" fmla="*/ 12768 h 143639"/>
                <a:gd name="connsiteX48" fmla="*/ 134828 w 147689"/>
                <a:gd name="connsiteY48" fmla="*/ 64478 h 143639"/>
                <a:gd name="connsiteX49" fmla="*/ 95849 w 147689"/>
                <a:gd name="connsiteY49" fmla="*/ 64478 h 143639"/>
                <a:gd name="connsiteX50" fmla="*/ 95849 w 147689"/>
                <a:gd name="connsiteY50" fmla="*/ 12768 h 14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7689" h="143639">
                  <a:moveTo>
                    <a:pt x="141856" y="0"/>
                  </a:moveTo>
                  <a:lnTo>
                    <a:pt x="109907" y="0"/>
                  </a:lnTo>
                  <a:cubicBezTo>
                    <a:pt x="109268" y="0"/>
                    <a:pt x="108629" y="0"/>
                    <a:pt x="108629" y="0"/>
                  </a:cubicBezTo>
                  <a:lnTo>
                    <a:pt x="58787" y="0"/>
                  </a:lnTo>
                  <a:cubicBezTo>
                    <a:pt x="58787" y="0"/>
                    <a:pt x="58787" y="0"/>
                    <a:pt x="58148" y="0"/>
                  </a:cubicBezTo>
                  <a:lnTo>
                    <a:pt x="6390" y="0"/>
                  </a:lnTo>
                  <a:cubicBezTo>
                    <a:pt x="2555" y="0"/>
                    <a:pt x="0" y="2554"/>
                    <a:pt x="0" y="6384"/>
                  </a:cubicBezTo>
                  <a:lnTo>
                    <a:pt x="0" y="70862"/>
                  </a:lnTo>
                  <a:cubicBezTo>
                    <a:pt x="0" y="74693"/>
                    <a:pt x="2555" y="77246"/>
                    <a:pt x="6390" y="77246"/>
                  </a:cubicBezTo>
                  <a:lnTo>
                    <a:pt x="11501" y="77246"/>
                  </a:lnTo>
                  <a:lnTo>
                    <a:pt x="11501" y="136617"/>
                  </a:lnTo>
                  <a:cubicBezTo>
                    <a:pt x="11501" y="140448"/>
                    <a:pt x="14058" y="143001"/>
                    <a:pt x="17891" y="143001"/>
                  </a:cubicBezTo>
                  <a:cubicBezTo>
                    <a:pt x="21725" y="143001"/>
                    <a:pt x="24281" y="140448"/>
                    <a:pt x="24281" y="136617"/>
                  </a:cubicBezTo>
                  <a:lnTo>
                    <a:pt x="24281" y="77246"/>
                  </a:lnTo>
                  <a:lnTo>
                    <a:pt x="38340" y="77246"/>
                  </a:lnTo>
                  <a:lnTo>
                    <a:pt x="38340" y="136617"/>
                  </a:lnTo>
                  <a:cubicBezTo>
                    <a:pt x="38340" y="140448"/>
                    <a:pt x="40895" y="143001"/>
                    <a:pt x="44730" y="143001"/>
                  </a:cubicBezTo>
                  <a:cubicBezTo>
                    <a:pt x="48563" y="143001"/>
                    <a:pt x="51119" y="140448"/>
                    <a:pt x="51119" y="136617"/>
                  </a:cubicBezTo>
                  <a:lnTo>
                    <a:pt x="51119" y="77246"/>
                  </a:lnTo>
                  <a:lnTo>
                    <a:pt x="58148" y="77246"/>
                  </a:lnTo>
                  <a:cubicBezTo>
                    <a:pt x="61982" y="77246"/>
                    <a:pt x="64538" y="74693"/>
                    <a:pt x="64538" y="70862"/>
                  </a:cubicBezTo>
                  <a:lnTo>
                    <a:pt x="64538" y="12768"/>
                  </a:lnTo>
                  <a:lnTo>
                    <a:pt x="83069" y="12768"/>
                  </a:lnTo>
                  <a:lnTo>
                    <a:pt x="83069" y="71501"/>
                  </a:lnTo>
                  <a:cubicBezTo>
                    <a:pt x="83069" y="75331"/>
                    <a:pt x="85625" y="77885"/>
                    <a:pt x="89459" y="77885"/>
                  </a:cubicBezTo>
                  <a:lnTo>
                    <a:pt x="96488" y="77885"/>
                  </a:lnTo>
                  <a:lnTo>
                    <a:pt x="96488" y="137256"/>
                  </a:lnTo>
                  <a:cubicBezTo>
                    <a:pt x="96488" y="141086"/>
                    <a:pt x="99044" y="143640"/>
                    <a:pt x="102878" y="143640"/>
                  </a:cubicBezTo>
                  <a:cubicBezTo>
                    <a:pt x="106712" y="143640"/>
                    <a:pt x="109268" y="141086"/>
                    <a:pt x="109268" y="137256"/>
                  </a:cubicBezTo>
                  <a:lnTo>
                    <a:pt x="109268" y="77885"/>
                  </a:lnTo>
                  <a:lnTo>
                    <a:pt x="123325" y="77885"/>
                  </a:lnTo>
                  <a:lnTo>
                    <a:pt x="123325" y="137256"/>
                  </a:lnTo>
                  <a:cubicBezTo>
                    <a:pt x="123325" y="141086"/>
                    <a:pt x="125881" y="143640"/>
                    <a:pt x="129715" y="143640"/>
                  </a:cubicBezTo>
                  <a:cubicBezTo>
                    <a:pt x="133549" y="143640"/>
                    <a:pt x="136105" y="141086"/>
                    <a:pt x="136105" y="137256"/>
                  </a:cubicBezTo>
                  <a:lnTo>
                    <a:pt x="136105" y="77885"/>
                  </a:lnTo>
                  <a:lnTo>
                    <a:pt x="141217" y="77885"/>
                  </a:lnTo>
                  <a:cubicBezTo>
                    <a:pt x="145051" y="77885"/>
                    <a:pt x="147607" y="75331"/>
                    <a:pt x="147607" y="71501"/>
                  </a:cubicBezTo>
                  <a:lnTo>
                    <a:pt x="147607" y="7023"/>
                  </a:lnTo>
                  <a:cubicBezTo>
                    <a:pt x="148246" y="2554"/>
                    <a:pt x="145051" y="0"/>
                    <a:pt x="141856" y="0"/>
                  </a:cubicBezTo>
                  <a:close/>
                  <a:moveTo>
                    <a:pt x="51758" y="63840"/>
                  </a:moveTo>
                  <a:lnTo>
                    <a:pt x="12780" y="63840"/>
                  </a:lnTo>
                  <a:lnTo>
                    <a:pt x="12780" y="12130"/>
                  </a:lnTo>
                  <a:lnTo>
                    <a:pt x="40895" y="12130"/>
                  </a:lnTo>
                  <a:cubicBezTo>
                    <a:pt x="40895" y="12130"/>
                    <a:pt x="40895" y="12130"/>
                    <a:pt x="41535" y="12130"/>
                  </a:cubicBezTo>
                  <a:lnTo>
                    <a:pt x="52397" y="12130"/>
                  </a:lnTo>
                  <a:lnTo>
                    <a:pt x="52397" y="63840"/>
                  </a:lnTo>
                  <a:close/>
                  <a:moveTo>
                    <a:pt x="95849" y="12768"/>
                  </a:moveTo>
                  <a:lnTo>
                    <a:pt x="134828" y="12768"/>
                  </a:lnTo>
                  <a:lnTo>
                    <a:pt x="134828" y="64478"/>
                  </a:lnTo>
                  <a:lnTo>
                    <a:pt x="95849" y="64478"/>
                  </a:lnTo>
                  <a:lnTo>
                    <a:pt x="95849" y="12768"/>
                  </a:ln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sp>
          <p:nvSpPr>
            <p:cNvPr id="31" name="Graphic 4">
              <a:extLst>
                <a:ext uri="{FF2B5EF4-FFF2-40B4-BE49-F238E27FC236}">
                  <a16:creationId xmlns:a16="http://schemas.microsoft.com/office/drawing/2014/main" id="{AEC84B29-A44F-7CFC-58A5-E3D6B9DF912F}"/>
                </a:ext>
              </a:extLst>
            </p:cNvPr>
            <p:cNvSpPr/>
            <p:nvPr/>
          </p:nvSpPr>
          <p:spPr bwMode="gray">
            <a:xfrm>
              <a:off x="10703635" y="1619579"/>
              <a:ext cx="84450" cy="84448"/>
            </a:xfrm>
            <a:custGeom>
              <a:avLst/>
              <a:gdLst>
                <a:gd name="connsiteX0" fmla="*/ 19809 w 39618"/>
                <a:gd name="connsiteY0" fmla="*/ 39581 h 39580"/>
                <a:gd name="connsiteX1" fmla="*/ 39618 w 39618"/>
                <a:gd name="connsiteY1" fmla="*/ 19791 h 39580"/>
                <a:gd name="connsiteX2" fmla="*/ 19809 w 39618"/>
                <a:gd name="connsiteY2" fmla="*/ 0 h 39580"/>
                <a:gd name="connsiteX3" fmla="*/ 0 w 39618"/>
                <a:gd name="connsiteY3" fmla="*/ 19791 h 39580"/>
                <a:gd name="connsiteX4" fmla="*/ 19809 w 39618"/>
                <a:gd name="connsiteY4" fmla="*/ 39581 h 39580"/>
                <a:gd name="connsiteX5" fmla="*/ 19809 w 39618"/>
                <a:gd name="connsiteY5" fmla="*/ 12768 h 39580"/>
                <a:gd name="connsiteX6" fmla="*/ 26838 w 39618"/>
                <a:gd name="connsiteY6" fmla="*/ 19791 h 39580"/>
                <a:gd name="connsiteX7" fmla="*/ 19809 w 39618"/>
                <a:gd name="connsiteY7" fmla="*/ 26813 h 39580"/>
                <a:gd name="connsiteX8" fmla="*/ 12780 w 39618"/>
                <a:gd name="connsiteY8" fmla="*/ 19791 h 39580"/>
                <a:gd name="connsiteX9" fmla="*/ 19809 w 39618"/>
                <a:gd name="connsiteY9" fmla="*/ 12768 h 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18" h="39580">
                  <a:moveTo>
                    <a:pt x="19809" y="39581"/>
                  </a:moveTo>
                  <a:cubicBezTo>
                    <a:pt x="30672" y="39581"/>
                    <a:pt x="39618" y="30643"/>
                    <a:pt x="39618" y="19791"/>
                  </a:cubicBezTo>
                  <a:cubicBezTo>
                    <a:pt x="39618" y="8938"/>
                    <a:pt x="30672" y="0"/>
                    <a:pt x="19809" y="0"/>
                  </a:cubicBezTo>
                  <a:cubicBezTo>
                    <a:pt x="8946" y="0"/>
                    <a:pt x="0" y="8938"/>
                    <a:pt x="0" y="19791"/>
                  </a:cubicBezTo>
                  <a:cubicBezTo>
                    <a:pt x="0" y="30643"/>
                    <a:pt x="8946" y="39581"/>
                    <a:pt x="19809" y="39581"/>
                  </a:cubicBezTo>
                  <a:close/>
                  <a:moveTo>
                    <a:pt x="19809" y="12768"/>
                  </a:moveTo>
                  <a:cubicBezTo>
                    <a:pt x="23643" y="12768"/>
                    <a:pt x="26838" y="15960"/>
                    <a:pt x="26838" y="19791"/>
                  </a:cubicBezTo>
                  <a:cubicBezTo>
                    <a:pt x="26838" y="23621"/>
                    <a:pt x="23643" y="26813"/>
                    <a:pt x="19809" y="26813"/>
                  </a:cubicBezTo>
                  <a:cubicBezTo>
                    <a:pt x="15975" y="26813"/>
                    <a:pt x="12780" y="23621"/>
                    <a:pt x="12780" y="19791"/>
                  </a:cubicBezTo>
                  <a:cubicBezTo>
                    <a:pt x="12780" y="15960"/>
                    <a:pt x="15975" y="12768"/>
                    <a:pt x="19809" y="12768"/>
                  </a:cubicBez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sp>
          <p:nvSpPr>
            <p:cNvPr id="32" name="Graphic 4">
              <a:extLst>
                <a:ext uri="{FF2B5EF4-FFF2-40B4-BE49-F238E27FC236}">
                  <a16:creationId xmlns:a16="http://schemas.microsoft.com/office/drawing/2014/main" id="{58A2AEFB-4CF0-B6BA-4AEF-C60A0B3A5919}"/>
                </a:ext>
              </a:extLst>
            </p:cNvPr>
            <p:cNvSpPr/>
            <p:nvPr/>
          </p:nvSpPr>
          <p:spPr bwMode="gray">
            <a:xfrm>
              <a:off x="10569593" y="1587692"/>
              <a:ext cx="92376" cy="158559"/>
            </a:xfrm>
            <a:custGeom>
              <a:avLst/>
              <a:gdLst>
                <a:gd name="connsiteX0" fmla="*/ 11763 w 43336"/>
                <a:gd name="connsiteY0" fmla="*/ 3454 h 74315"/>
                <a:gd name="connsiteX1" fmla="*/ 3457 w 43336"/>
                <a:gd name="connsiteY1" fmla="*/ 900 h 74315"/>
                <a:gd name="connsiteX2" fmla="*/ 901 w 43336"/>
                <a:gd name="connsiteY2" fmla="*/ 9199 h 74315"/>
                <a:gd name="connsiteX3" fmla="*/ 31573 w 43336"/>
                <a:gd name="connsiteY3" fmla="*/ 70485 h 74315"/>
                <a:gd name="connsiteX4" fmla="*/ 37323 w 43336"/>
                <a:gd name="connsiteY4" fmla="*/ 74316 h 74315"/>
                <a:gd name="connsiteX5" fmla="*/ 39879 w 43336"/>
                <a:gd name="connsiteY5" fmla="*/ 73677 h 74315"/>
                <a:gd name="connsiteX6" fmla="*/ 42435 w 43336"/>
                <a:gd name="connsiteY6" fmla="*/ 65378 h 74315"/>
                <a:gd name="connsiteX7" fmla="*/ 11763 w 43336"/>
                <a:gd name="connsiteY7" fmla="*/ 3454 h 7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36" h="74315">
                  <a:moveTo>
                    <a:pt x="11763" y="3454"/>
                  </a:moveTo>
                  <a:cubicBezTo>
                    <a:pt x="10486" y="262"/>
                    <a:pt x="6652" y="-1015"/>
                    <a:pt x="3457" y="900"/>
                  </a:cubicBezTo>
                  <a:cubicBezTo>
                    <a:pt x="262" y="2177"/>
                    <a:pt x="-1017" y="6007"/>
                    <a:pt x="901" y="9199"/>
                  </a:cubicBezTo>
                  <a:lnTo>
                    <a:pt x="31573" y="70485"/>
                  </a:lnTo>
                  <a:cubicBezTo>
                    <a:pt x="32850" y="73039"/>
                    <a:pt x="34768" y="74316"/>
                    <a:pt x="37323" y="74316"/>
                  </a:cubicBezTo>
                  <a:cubicBezTo>
                    <a:pt x="37963" y="74316"/>
                    <a:pt x="39240" y="74316"/>
                    <a:pt x="39879" y="73677"/>
                  </a:cubicBezTo>
                  <a:cubicBezTo>
                    <a:pt x="43074" y="72400"/>
                    <a:pt x="44353" y="68570"/>
                    <a:pt x="42435" y="65378"/>
                  </a:cubicBezTo>
                  <a:lnTo>
                    <a:pt x="11763" y="3454"/>
                  </a:lnTo>
                  <a:close/>
                </a:path>
              </a:pathLst>
            </a:custGeom>
            <a:grpFill/>
            <a:ln w="6390" cap="flat">
              <a:noFill/>
              <a:prstDash val="solid"/>
              <a:miter/>
            </a:ln>
          </p:spPr>
          <p:txBody>
            <a:bodyPr wrap="none" lIns="0" tIns="0" rIns="0" bIns="0" rtlCol="0" anchor="ctr"/>
            <a:lstStyle/>
            <a:p>
              <a:pPr algn="ctr"/>
              <a:endParaRPr lang="ja-JP" altLang="en-US" sz="975">
                <a:latin typeface="+mn-lt"/>
                <a:cs typeface="+mn-cs"/>
                <a:sym typeface="+mn-lt"/>
              </a:endParaRPr>
            </a:p>
          </p:txBody>
        </p:sp>
      </p:grpSp>
      <p:sp>
        <p:nvSpPr>
          <p:cNvPr id="24" name="正方形/長方形 23">
            <a:extLst>
              <a:ext uri="{FF2B5EF4-FFF2-40B4-BE49-F238E27FC236}">
                <a16:creationId xmlns:a16="http://schemas.microsoft.com/office/drawing/2014/main" id="{E415D5CB-FE0C-B740-B9D6-1BF8921F4BC9}"/>
              </a:ext>
            </a:extLst>
          </p:cNvPr>
          <p:cNvSpPr/>
          <p:nvPr/>
        </p:nvSpPr>
        <p:spPr bwMode="gray">
          <a:xfrm>
            <a:off x="5001035" y="1941552"/>
            <a:ext cx="2042295" cy="203567"/>
          </a:xfrm>
          <a:prstGeom prst="rect">
            <a:avLst/>
          </a:prstGeom>
          <a:noFill/>
          <a:ln w="25400" cap="flat" cmpd="sng" algn="ctr">
            <a:no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pPr>
            <a:r>
              <a:rPr kumimoji="1" lang="ja-JP" altLang="en-US" sz="1400" b="1" kern="0">
                <a:latin typeface="UD デジタル 教科書体 NP-R" panose="02020400000000000000" pitchFamily="18" charset="-128"/>
                <a:ea typeface="UD デジタル 教科書体 NP-R" panose="02020400000000000000" pitchFamily="18" charset="-128"/>
                <a:cs typeface="+mn-cs"/>
              </a:rPr>
              <a:t>エンゲージメント向上</a:t>
            </a:r>
            <a:endParaRPr kumimoji="1" lang="en-US" altLang="ja-JP" sz="14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35F6F93B-2653-B9E8-3054-081ECD242C9A}"/>
              </a:ext>
            </a:extLst>
          </p:cNvPr>
          <p:cNvSpPr/>
          <p:nvPr/>
        </p:nvSpPr>
        <p:spPr bwMode="gray">
          <a:xfrm>
            <a:off x="7340182" y="1617294"/>
            <a:ext cx="1057851" cy="317975"/>
          </a:xfrm>
          <a:prstGeom prst="rect">
            <a:avLst/>
          </a:prstGeom>
          <a:noFill/>
          <a:ln w="19050" algn="ctr">
            <a:solidFill>
              <a:schemeClr val="accent6"/>
            </a:solidFill>
            <a:prstDash val="dash"/>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職員意識調査</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8" name="吹き出し: 角を丸めた四角形 77">
            <a:extLst>
              <a:ext uri="{FF2B5EF4-FFF2-40B4-BE49-F238E27FC236}">
                <a16:creationId xmlns:a16="http://schemas.microsoft.com/office/drawing/2014/main" id="{0FC3306B-185F-9DDE-0B31-A4C39939F0ED}"/>
              </a:ext>
            </a:extLst>
          </p:cNvPr>
          <p:cNvSpPr/>
          <p:nvPr/>
        </p:nvSpPr>
        <p:spPr bwMode="gray">
          <a:xfrm>
            <a:off x="8446789" y="3062982"/>
            <a:ext cx="1979319" cy="382320"/>
          </a:xfrm>
          <a:prstGeom prst="wedgeRoundRectCallout">
            <a:avLst>
              <a:gd name="adj1" fmla="val -77031"/>
              <a:gd name="adj2" fmla="val 65204"/>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集約した人事情報を活用し人事業務を効率化・高度化</a:t>
            </a:r>
          </a:p>
        </p:txBody>
      </p:sp>
      <p:sp>
        <p:nvSpPr>
          <p:cNvPr id="80" name="吹き出し: 角を丸めた四角形 79">
            <a:extLst>
              <a:ext uri="{FF2B5EF4-FFF2-40B4-BE49-F238E27FC236}">
                <a16:creationId xmlns:a16="http://schemas.microsoft.com/office/drawing/2014/main" id="{AD78B124-0957-7BAD-C1C4-B683153E9375}"/>
              </a:ext>
            </a:extLst>
          </p:cNvPr>
          <p:cNvSpPr/>
          <p:nvPr/>
        </p:nvSpPr>
        <p:spPr bwMode="gray">
          <a:xfrm>
            <a:off x="9436448" y="2033244"/>
            <a:ext cx="2540895" cy="382320"/>
          </a:xfrm>
          <a:prstGeom prst="wedgeRoundRectCallout">
            <a:avLst>
              <a:gd name="adj1" fmla="val -108377"/>
              <a:gd name="adj2" fmla="val -42424"/>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職員目線での業務の効率化・高度化により、エンゲージメントが向上</a:t>
            </a:r>
          </a:p>
        </p:txBody>
      </p:sp>
      <p:sp>
        <p:nvSpPr>
          <p:cNvPr id="2" name="正方形/長方形 1">
            <a:extLst>
              <a:ext uri="{FF2B5EF4-FFF2-40B4-BE49-F238E27FC236}">
                <a16:creationId xmlns:a16="http://schemas.microsoft.com/office/drawing/2014/main" id="{ED69009B-AED8-25E1-CB8E-16A3ED1370AC}"/>
              </a:ext>
            </a:extLst>
          </p:cNvPr>
          <p:cNvSpPr/>
          <p:nvPr/>
        </p:nvSpPr>
        <p:spPr bwMode="gray">
          <a:xfrm>
            <a:off x="8474625" y="1688227"/>
            <a:ext cx="2502318" cy="241538"/>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wrap="square" lIns="36000" tIns="36000" rIns="36000" bIns="36000" rtlCol="0" anchor="ctr"/>
          <a:lstStyle/>
          <a:p>
            <a:pPr defTabSz="914423" fontAlgn="auto">
              <a:spcBef>
                <a:spcPts val="0"/>
              </a:spcBef>
              <a:spcAft>
                <a:spcPts val="0"/>
              </a:spcAft>
            </a:pPr>
            <a:r>
              <a:rPr kumimoji="1" lang="ja-JP" altLang="en-US" sz="1100" b="1" kern="0">
                <a:solidFill>
                  <a:srgbClr val="2392D2"/>
                </a:solidFill>
                <a:latin typeface="UD デジタル 教科書体 NP-R" panose="02020400000000000000" pitchFamily="18" charset="-128"/>
                <a:ea typeface="UD デジタル 教科書体 NP-R" panose="02020400000000000000" pitchFamily="18" charset="-128"/>
                <a:cs typeface="+mn-cs"/>
              </a:rPr>
              <a:t>エンゲージメントの変化を測定・確認</a:t>
            </a:r>
            <a:endParaRPr kumimoji="1" lang="en-US" altLang="ja-JP" sz="1100" b="1" kern="0" dirty="0">
              <a:solidFill>
                <a:srgbClr val="2392D2"/>
              </a:solidFill>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1006090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28</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（参考）人事業務の高度化の例</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前項の</a:t>
            </a:r>
            <a:r>
              <a:rPr lang="en-US" altLang="ja-JP" dirty="0">
                <a:latin typeface="UD デジタル 教科書体 NP-R" panose="02020400000000000000" pitchFamily="18" charset="-128"/>
                <a:ea typeface="UD デジタル 教科書体 NP-R" panose="02020400000000000000" pitchFamily="18" charset="-128"/>
              </a:rPr>
              <a:t>To-Be</a:t>
            </a:r>
            <a:r>
              <a:rPr lang="ja-JP" altLang="en-US">
                <a:latin typeface="UD デジタル 教科書体 NP-R" panose="02020400000000000000" pitchFamily="18" charset="-128"/>
                <a:ea typeface="UD デジタル 教科書体 NP-R" panose="02020400000000000000" pitchFamily="18" charset="-128"/>
              </a:rPr>
              <a:t>イメージに記載している人事業務の高度化の例は「人材育成基本方針」の記載を参照しています</a:t>
            </a:r>
          </a:p>
        </p:txBody>
      </p:sp>
      <p:sp>
        <p:nvSpPr>
          <p:cNvPr id="29" name="正方形/長方形 28">
            <a:extLst>
              <a:ext uri="{FF2B5EF4-FFF2-40B4-BE49-F238E27FC236}">
                <a16:creationId xmlns:a16="http://schemas.microsoft.com/office/drawing/2014/main" id="{EBAFA02B-5827-50DE-2BF9-67C54F69120D}"/>
              </a:ext>
            </a:extLst>
          </p:cNvPr>
          <p:cNvSpPr/>
          <p:nvPr/>
        </p:nvSpPr>
        <p:spPr bwMode="gray">
          <a:xfrm>
            <a:off x="1816042" y="1280158"/>
            <a:ext cx="3610254" cy="277237"/>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高度化の例</a:t>
            </a:r>
          </a:p>
        </p:txBody>
      </p:sp>
      <p:sp>
        <p:nvSpPr>
          <p:cNvPr id="30" name="正方形/長方形 29">
            <a:extLst>
              <a:ext uri="{FF2B5EF4-FFF2-40B4-BE49-F238E27FC236}">
                <a16:creationId xmlns:a16="http://schemas.microsoft.com/office/drawing/2014/main" id="{ABD67321-3ACF-2EC2-CEA9-7C215492616B}"/>
              </a:ext>
            </a:extLst>
          </p:cNvPr>
          <p:cNvSpPr/>
          <p:nvPr/>
        </p:nvSpPr>
        <p:spPr bwMode="gray">
          <a:xfrm>
            <a:off x="5491916" y="1280158"/>
            <a:ext cx="6212156" cy="277237"/>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参考にした「人材育成基本方針」の記載</a:t>
            </a:r>
          </a:p>
        </p:txBody>
      </p:sp>
      <p:sp>
        <p:nvSpPr>
          <p:cNvPr id="5" name="正方形/長方形 4">
            <a:extLst>
              <a:ext uri="{FF2B5EF4-FFF2-40B4-BE49-F238E27FC236}">
                <a16:creationId xmlns:a16="http://schemas.microsoft.com/office/drawing/2014/main" id="{59952192-9C32-F29D-18A2-3C7C0965BD05}"/>
              </a:ext>
            </a:extLst>
          </p:cNvPr>
          <p:cNvSpPr/>
          <p:nvPr/>
        </p:nvSpPr>
        <p:spPr bwMode="gray">
          <a:xfrm>
            <a:off x="487928" y="1628775"/>
            <a:ext cx="1262496" cy="372165"/>
          </a:xfrm>
          <a:prstGeom prst="rect">
            <a:avLst/>
          </a:prstGeom>
          <a:solidFill>
            <a:srgbClr val="E0F0FA"/>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採用・復職</a:t>
            </a:r>
          </a:p>
        </p:txBody>
      </p:sp>
      <p:sp>
        <p:nvSpPr>
          <p:cNvPr id="33" name="正方形/長方形 32">
            <a:extLst>
              <a:ext uri="{FF2B5EF4-FFF2-40B4-BE49-F238E27FC236}">
                <a16:creationId xmlns:a16="http://schemas.microsoft.com/office/drawing/2014/main" id="{7A9B87C2-5136-86BC-94AC-9E9B7E6236AA}"/>
              </a:ext>
            </a:extLst>
          </p:cNvPr>
          <p:cNvSpPr/>
          <p:nvPr/>
        </p:nvSpPr>
        <p:spPr bwMode="gray">
          <a:xfrm>
            <a:off x="1816042" y="1628775"/>
            <a:ext cx="3610255" cy="372165"/>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（高度化例記載なし）</a:t>
            </a:r>
          </a:p>
        </p:txBody>
      </p:sp>
      <p:sp>
        <p:nvSpPr>
          <p:cNvPr id="43" name="正方形/長方形 42">
            <a:extLst>
              <a:ext uri="{FF2B5EF4-FFF2-40B4-BE49-F238E27FC236}">
                <a16:creationId xmlns:a16="http://schemas.microsoft.com/office/drawing/2014/main" id="{11971A17-9A61-026A-70B8-BF3990E18016}"/>
              </a:ext>
            </a:extLst>
          </p:cNvPr>
          <p:cNvSpPr/>
          <p:nvPr/>
        </p:nvSpPr>
        <p:spPr bwMode="gray">
          <a:xfrm>
            <a:off x="5491916" y="1628775"/>
            <a:ext cx="6212156" cy="372165"/>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Clr>
                <a:srgbClr val="ED8B00"/>
              </a:buClr>
              <a:buSzPct val="100000"/>
            </a:pPr>
            <a:r>
              <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4" name="正方形/長方形 13">
            <a:extLst>
              <a:ext uri="{FF2B5EF4-FFF2-40B4-BE49-F238E27FC236}">
                <a16:creationId xmlns:a16="http://schemas.microsoft.com/office/drawing/2014/main" id="{6FC3D9F9-8414-B493-4C62-CD751CE60DBD}"/>
              </a:ext>
            </a:extLst>
          </p:cNvPr>
          <p:cNvSpPr/>
          <p:nvPr/>
        </p:nvSpPr>
        <p:spPr bwMode="gray">
          <a:xfrm>
            <a:off x="487928" y="5334000"/>
            <a:ext cx="1262496" cy="592769"/>
          </a:xfrm>
          <a:prstGeom prst="rect">
            <a:avLst/>
          </a:prstGeom>
          <a:solidFill>
            <a:srgbClr val="62B5E5"/>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schemeClr val="bg1"/>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15" name="正方形/長方形 14">
            <a:extLst>
              <a:ext uri="{FF2B5EF4-FFF2-40B4-BE49-F238E27FC236}">
                <a16:creationId xmlns:a16="http://schemas.microsoft.com/office/drawing/2014/main" id="{EECC62AC-A0F2-9E8C-F3E3-B61BF2AC1391}"/>
              </a:ext>
            </a:extLst>
          </p:cNvPr>
          <p:cNvSpPr/>
          <p:nvPr/>
        </p:nvSpPr>
        <p:spPr bwMode="gray">
          <a:xfrm>
            <a:off x="487928" y="5986001"/>
            <a:ext cx="1262496" cy="592769"/>
          </a:xfrm>
          <a:prstGeom prst="rect">
            <a:avLst/>
          </a:prstGeom>
          <a:solidFill>
            <a:srgbClr val="2392D2"/>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schemeClr val="bg1"/>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40" name="正方形/長方形 39">
            <a:extLst>
              <a:ext uri="{FF2B5EF4-FFF2-40B4-BE49-F238E27FC236}">
                <a16:creationId xmlns:a16="http://schemas.microsoft.com/office/drawing/2014/main" id="{649742DE-860A-61D9-37B6-33005F26D7A7}"/>
              </a:ext>
            </a:extLst>
          </p:cNvPr>
          <p:cNvSpPr/>
          <p:nvPr/>
        </p:nvSpPr>
        <p:spPr bwMode="gray">
          <a:xfrm>
            <a:off x="1816042" y="5986001"/>
            <a:ext cx="3610255" cy="59276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組織としての期待、所属側の希望、職員側の希望、スキル 等を勘案した最適配置のシミュレーション</a:t>
            </a:r>
          </a:p>
        </p:txBody>
      </p:sp>
      <p:sp>
        <p:nvSpPr>
          <p:cNvPr id="41" name="正方形/長方形 40">
            <a:extLst>
              <a:ext uri="{FF2B5EF4-FFF2-40B4-BE49-F238E27FC236}">
                <a16:creationId xmlns:a16="http://schemas.microsoft.com/office/drawing/2014/main" id="{E17EDB33-1D78-605F-0FB4-4B42E787AF15}"/>
              </a:ext>
            </a:extLst>
          </p:cNvPr>
          <p:cNvSpPr/>
          <p:nvPr/>
        </p:nvSpPr>
        <p:spPr bwMode="gray">
          <a:xfrm>
            <a:off x="1816042" y="5334000"/>
            <a:ext cx="3610255" cy="59276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客観的な評価に基づき、意欲・能力・実績のある職員の登用を徹底</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6" name="正方形/長方形 45">
            <a:extLst>
              <a:ext uri="{FF2B5EF4-FFF2-40B4-BE49-F238E27FC236}">
                <a16:creationId xmlns:a16="http://schemas.microsoft.com/office/drawing/2014/main" id="{7A044C95-B217-5885-64C8-74CA6824582D}"/>
              </a:ext>
            </a:extLst>
          </p:cNvPr>
          <p:cNvSpPr/>
          <p:nvPr/>
        </p:nvSpPr>
        <p:spPr bwMode="gray">
          <a:xfrm>
            <a:off x="5491916" y="5985998"/>
            <a:ext cx="6212156" cy="59276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chemeClr val="tx1"/>
              </a:buClr>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人事課の取組（人事異動）：全文版 </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P14</a:t>
            </a: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職員の意欲・能力・実績を重視した適材適所の人事異動</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を実施する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多様な経験の積み重ねや組織横断的な人的ネットワークの形成についても考慮</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する</a:t>
            </a:r>
          </a:p>
        </p:txBody>
      </p:sp>
      <p:sp>
        <p:nvSpPr>
          <p:cNvPr id="47" name="正方形/長方形 46">
            <a:extLst>
              <a:ext uri="{FF2B5EF4-FFF2-40B4-BE49-F238E27FC236}">
                <a16:creationId xmlns:a16="http://schemas.microsoft.com/office/drawing/2014/main" id="{1B3CE1B3-C047-8D6C-1FF9-33DA3D37FDCC}"/>
              </a:ext>
            </a:extLst>
          </p:cNvPr>
          <p:cNvSpPr/>
          <p:nvPr/>
        </p:nvSpPr>
        <p:spPr bwMode="gray">
          <a:xfrm>
            <a:off x="5495790" y="5334000"/>
            <a:ext cx="6208224" cy="592769"/>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人事課の取組（昇任・昇格）：全文版 </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P15</a:t>
            </a:r>
            <a:endParaRPr kumimoji="1" lang="en-US" altLang="ja-JP" sz="14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客観的な評価に基づき、意欲・能力・実績のある職員の登用を徹底</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し、組織の活性化、職員のモチベーションの維持・向上につなげる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3FF0714A-82FE-BE0A-4948-38D6F193B670}"/>
              </a:ext>
            </a:extLst>
          </p:cNvPr>
          <p:cNvSpPr/>
          <p:nvPr/>
        </p:nvSpPr>
        <p:spPr bwMode="gray">
          <a:xfrm>
            <a:off x="487928" y="2060172"/>
            <a:ext cx="1262496" cy="2235603"/>
          </a:xfrm>
          <a:prstGeom prst="rect">
            <a:avLst/>
          </a:prstGeom>
          <a:solidFill>
            <a:srgbClr val="C0E1F5"/>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人材育成</a:t>
            </a:r>
          </a:p>
        </p:txBody>
      </p:sp>
      <p:sp>
        <p:nvSpPr>
          <p:cNvPr id="12" name="正方形/長方形 11">
            <a:extLst>
              <a:ext uri="{FF2B5EF4-FFF2-40B4-BE49-F238E27FC236}">
                <a16:creationId xmlns:a16="http://schemas.microsoft.com/office/drawing/2014/main" id="{07821E6F-074C-654D-E5FA-9CA7C3466F5D}"/>
              </a:ext>
            </a:extLst>
          </p:cNvPr>
          <p:cNvSpPr/>
          <p:nvPr/>
        </p:nvSpPr>
        <p:spPr bwMode="gray">
          <a:xfrm>
            <a:off x="487928" y="4355003"/>
            <a:ext cx="1262496" cy="929401"/>
          </a:xfrm>
          <a:prstGeom prst="rect">
            <a:avLst/>
          </a:prstGeom>
          <a:solidFill>
            <a:srgbClr val="A1D3EF"/>
          </a:solidFill>
          <a:ln w="12700" algn="ctr">
            <a:solidFill>
              <a:schemeClr val="bg1">
                <a:lumMod val="6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b="1">
                <a:solidFill>
                  <a:prstClr val="black"/>
                </a:solidFill>
                <a:latin typeface="UD デジタル 教科書体 NP-R" panose="02020400000000000000" pitchFamily="18" charset="-128"/>
                <a:ea typeface="UD デジタル 教科書体 NP-R" panose="02020400000000000000" pitchFamily="18" charset="-128"/>
                <a:cs typeface="+mn-cs"/>
              </a:rPr>
              <a:t>評価</a:t>
            </a:r>
          </a:p>
        </p:txBody>
      </p:sp>
      <p:sp>
        <p:nvSpPr>
          <p:cNvPr id="37" name="正方形/長方形 36">
            <a:extLst>
              <a:ext uri="{FF2B5EF4-FFF2-40B4-BE49-F238E27FC236}">
                <a16:creationId xmlns:a16="http://schemas.microsoft.com/office/drawing/2014/main" id="{42EF8F9E-A847-D234-8FE8-87E302DEFEF2}"/>
              </a:ext>
            </a:extLst>
          </p:cNvPr>
          <p:cNvSpPr/>
          <p:nvPr/>
        </p:nvSpPr>
        <p:spPr bwMode="gray">
          <a:xfrm>
            <a:off x="1816042" y="2061698"/>
            <a:ext cx="3610255" cy="987375"/>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職員の特性やスキル、経歴、意欲を踏まえた中長期視点での人材育成計画の策定</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E500077D-4A9F-0B5E-F4C1-B63C4390A68D}"/>
              </a:ext>
            </a:extLst>
          </p:cNvPr>
          <p:cNvSpPr/>
          <p:nvPr/>
        </p:nvSpPr>
        <p:spPr bwMode="gray">
          <a:xfrm>
            <a:off x="1816042" y="3108303"/>
            <a:ext cx="3610255" cy="1187472"/>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所属の希望、類似の特性・キャリア志向を持つ先輩の成長ステップ情報を活用したキャリア形成サポート</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9" name="正方形/長方形 38">
            <a:extLst>
              <a:ext uri="{FF2B5EF4-FFF2-40B4-BE49-F238E27FC236}">
                <a16:creationId xmlns:a16="http://schemas.microsoft.com/office/drawing/2014/main" id="{521A3359-0488-0342-3071-521DA975754F}"/>
              </a:ext>
            </a:extLst>
          </p:cNvPr>
          <p:cNvSpPr/>
          <p:nvPr/>
        </p:nvSpPr>
        <p:spPr bwMode="gray">
          <a:xfrm>
            <a:off x="1816042" y="4355005"/>
            <a:ext cx="3610255" cy="929401"/>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評価面談における管理監督者と部下職員のコミュニケーションの円滑化</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3CE332E0-6D93-FC8D-158E-B0D736B592FA}"/>
              </a:ext>
            </a:extLst>
          </p:cNvPr>
          <p:cNvSpPr/>
          <p:nvPr/>
        </p:nvSpPr>
        <p:spPr bwMode="gray">
          <a:xfrm>
            <a:off x="5491916" y="2061698"/>
            <a:ext cx="6212156" cy="987375"/>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b="1">
                <a:latin typeface="UD デジタル 教科書体 NP-R" panose="02020400000000000000" pitchFamily="18" charset="-128"/>
                <a:ea typeface="UD デジタル 教科書体 NP-R" panose="02020400000000000000" pitchFamily="18" charset="-128"/>
                <a:cs typeface="+mn-cs"/>
              </a:rPr>
              <a:t>人材育成における所属（人材育成部門・人事部門）の役割：全文版 </a:t>
            </a:r>
            <a:r>
              <a:rPr kumimoji="1" lang="en-US" altLang="ja-JP" sz="1200" b="1" dirty="0">
                <a:latin typeface="UD デジタル 教科書体 NP-R" panose="02020400000000000000" pitchFamily="18" charset="-128"/>
                <a:ea typeface="UD デジタル 教科書体 NP-R" panose="02020400000000000000" pitchFamily="18" charset="-128"/>
                <a:cs typeface="+mn-cs"/>
              </a:rPr>
              <a:t>P12</a:t>
            </a: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研修においては</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職員に必要な能力・スキルと職場実態を勘案したうえで所属研修の 実施計画に反映し、適時適切に研修を行うこと</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が重要である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また、所属の人事担当は職員が持てる能力を発揮し、組織のパフォーマンスを高めることができるよう</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中長期的な視点もふまえた適材適所の人事配置を行うこと</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が求められる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AD146FA7-8053-A7F5-46D6-C5CC83B7422E}"/>
              </a:ext>
            </a:extLst>
          </p:cNvPr>
          <p:cNvSpPr/>
          <p:nvPr/>
        </p:nvSpPr>
        <p:spPr bwMode="gray">
          <a:xfrm>
            <a:off x="5491916" y="4355003"/>
            <a:ext cx="6212156" cy="929401"/>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人事課の取組（人事評価・自己申告）：全文版 </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P15</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管理監督者と部下職員とのコミュニケーションを図るための機会として、面談を実施することとしている。人事評価の面談においては、</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管理監督者が部下職員の優れている点や改善点、来期に向けて期待する点などを具体的に説明し、評価結果を人材育成や能力開発につなげる</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ことが求められる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9" name="正方形/長方形 48">
            <a:extLst>
              <a:ext uri="{FF2B5EF4-FFF2-40B4-BE49-F238E27FC236}">
                <a16:creationId xmlns:a16="http://schemas.microsoft.com/office/drawing/2014/main" id="{9FBEBD7C-EADB-F54E-9529-E0B5A5A8EA91}"/>
              </a:ext>
            </a:extLst>
          </p:cNvPr>
          <p:cNvSpPr/>
          <p:nvPr/>
        </p:nvSpPr>
        <p:spPr bwMode="gray">
          <a:xfrm>
            <a:off x="5491916" y="3108303"/>
            <a:ext cx="6212156" cy="1187472"/>
          </a:xfrm>
          <a:prstGeom prst="rect">
            <a:avLst/>
          </a:prstGeom>
          <a:noFill/>
          <a:ln w="12700" algn="ctr">
            <a:solidFill>
              <a:schemeClr val="bg1">
                <a:lumMod val="6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defTabSz="990564" fontAlgn="auto">
              <a:spcBef>
                <a:spcPts val="0"/>
              </a:spcBef>
              <a:spcAft>
                <a:spcPts val="0"/>
              </a:spcAft>
              <a:buClr>
                <a:srgbClr val="ED8B00"/>
              </a:buClr>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人材育成における管理監督者の責務：全文版 </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P11</a:t>
            </a: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t>12</a:t>
            </a: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部下職員の能力を引き出し、成長を促す観点から機会を捉えて</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適切なコミュニケーションを図って信頼関係を構築し、適時適切なアドバイスを与えなければならない</a:t>
            </a:r>
            <a:endParaRPr kumimoji="1" lang="en-US" altLang="ja-JP" sz="1200" u="sng"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Clr>
                <a:schemeClr val="tx1"/>
              </a:buClr>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特に、キャリアについては、職員が望むキャリアと組織が要望するキャリアの両方のバランスをとりながら積みあがっていくものであり、管理監督者には、</a:t>
            </a:r>
            <a:r>
              <a:rPr kumimoji="1" lang="ja-JP" altLang="en-US" sz="1200" u="sng">
                <a:solidFill>
                  <a:schemeClr val="accent4"/>
                </a:solidFill>
                <a:latin typeface="UD デジタル 教科書体 NP-R" panose="02020400000000000000" pitchFamily="18" charset="-128"/>
                <a:ea typeface="UD デジタル 教科書体 NP-R" panose="02020400000000000000" pitchFamily="18" charset="-128"/>
                <a:cs typeface="+mn-cs"/>
              </a:rPr>
              <a:t>部下職員のキャリアプランに関する意向に配慮した動機付けやキャリア支援がより一層求められる</a:t>
            </a:r>
            <a:endParaRPr kumimoji="1" lang="en-US" altLang="ja-JP" sz="1200" u="sng"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楕円 52">
            <a:extLst>
              <a:ext uri="{FF2B5EF4-FFF2-40B4-BE49-F238E27FC236}">
                <a16:creationId xmlns:a16="http://schemas.microsoft.com/office/drawing/2014/main" id="{0E648ACB-B9F2-32C0-6993-B0031DEC5315}"/>
              </a:ext>
            </a:extLst>
          </p:cNvPr>
          <p:cNvSpPr/>
          <p:nvPr/>
        </p:nvSpPr>
        <p:spPr bwMode="gray">
          <a:xfrm>
            <a:off x="238459" y="1682603"/>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4" name="楕円 53">
            <a:extLst>
              <a:ext uri="{FF2B5EF4-FFF2-40B4-BE49-F238E27FC236}">
                <a16:creationId xmlns:a16="http://schemas.microsoft.com/office/drawing/2014/main" id="{EBE17A22-DA30-C648-2135-BD69083155D9}"/>
              </a:ext>
            </a:extLst>
          </p:cNvPr>
          <p:cNvSpPr/>
          <p:nvPr/>
        </p:nvSpPr>
        <p:spPr bwMode="gray">
          <a:xfrm>
            <a:off x="238459" y="3031334"/>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楕円 54">
            <a:extLst>
              <a:ext uri="{FF2B5EF4-FFF2-40B4-BE49-F238E27FC236}">
                <a16:creationId xmlns:a16="http://schemas.microsoft.com/office/drawing/2014/main" id="{8E4EAB6B-E6A4-74D7-E79D-9C47938C952C}"/>
              </a:ext>
            </a:extLst>
          </p:cNvPr>
          <p:cNvSpPr/>
          <p:nvPr/>
        </p:nvSpPr>
        <p:spPr bwMode="gray">
          <a:xfrm>
            <a:off x="243210" y="4652957"/>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楕円 55">
            <a:extLst>
              <a:ext uri="{FF2B5EF4-FFF2-40B4-BE49-F238E27FC236}">
                <a16:creationId xmlns:a16="http://schemas.microsoft.com/office/drawing/2014/main" id="{9974A330-420A-8D7B-0E23-3777EA333922}"/>
              </a:ext>
            </a:extLst>
          </p:cNvPr>
          <p:cNvSpPr/>
          <p:nvPr/>
        </p:nvSpPr>
        <p:spPr bwMode="gray">
          <a:xfrm>
            <a:off x="231087" y="5477482"/>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7" name="楕円 56">
            <a:extLst>
              <a:ext uri="{FF2B5EF4-FFF2-40B4-BE49-F238E27FC236}">
                <a16:creationId xmlns:a16="http://schemas.microsoft.com/office/drawing/2014/main" id="{7ACFE115-D664-C108-8108-1B98BB594ED5}"/>
              </a:ext>
            </a:extLst>
          </p:cNvPr>
          <p:cNvSpPr/>
          <p:nvPr/>
        </p:nvSpPr>
        <p:spPr bwMode="gray">
          <a:xfrm>
            <a:off x="238459" y="6138713"/>
            <a:ext cx="331541" cy="293277"/>
          </a:xfrm>
          <a:prstGeom prst="ellipse">
            <a:avLst/>
          </a:prstGeom>
          <a:solidFill>
            <a:srgbClr val="012169"/>
          </a:solidFill>
          <a:ln w="12700" algn="ctr">
            <a:solidFill>
              <a:srgbClr val="012169"/>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556632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ja-JP" altLang="en-US">
                <a:latin typeface="UD デジタル 教科書体 NP-R" panose="02020400000000000000" pitchFamily="18" charset="-128"/>
                <a:ea typeface="UD デジタル 教科書体 NP-R" panose="02020400000000000000" pitchFamily="18" charset="-128"/>
              </a:rPr>
              <a:t>給与</a:t>
            </a:r>
          </a:p>
        </p:txBody>
      </p:sp>
      <p:sp>
        <p:nvSpPr>
          <p:cNvPr id="10" name="正方形/長方形 9">
            <a:extLst>
              <a:ext uri="{FF2B5EF4-FFF2-40B4-BE49-F238E27FC236}">
                <a16:creationId xmlns:a16="http://schemas.microsoft.com/office/drawing/2014/main" id="{D62616FB-BDEB-B477-F036-DEDFEA01A980}"/>
              </a:ext>
            </a:extLst>
          </p:cNvPr>
          <p:cNvSpPr/>
          <p:nvPr/>
        </p:nvSpPr>
        <p:spPr bwMode="gray">
          <a:xfrm>
            <a:off x="479425"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大分類</a:t>
            </a:r>
          </a:p>
        </p:txBody>
      </p:sp>
      <p:sp>
        <p:nvSpPr>
          <p:cNvPr id="11" name="正方形/長方形 10">
            <a:extLst>
              <a:ext uri="{FF2B5EF4-FFF2-40B4-BE49-F238E27FC236}">
                <a16:creationId xmlns:a16="http://schemas.microsoft.com/office/drawing/2014/main" id="{AC843328-DE1D-8D75-E1AA-D3C2F191AA3D}"/>
              </a:ext>
            </a:extLst>
          </p:cNvPr>
          <p:cNvSpPr/>
          <p:nvPr/>
        </p:nvSpPr>
        <p:spPr bwMode="gray">
          <a:xfrm>
            <a:off x="2144724"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中分類</a:t>
            </a:r>
          </a:p>
        </p:txBody>
      </p:sp>
      <p:sp>
        <p:nvSpPr>
          <p:cNvPr id="12" name="正方形/長方形 11">
            <a:extLst>
              <a:ext uri="{FF2B5EF4-FFF2-40B4-BE49-F238E27FC236}">
                <a16:creationId xmlns:a16="http://schemas.microsoft.com/office/drawing/2014/main" id="{076DB40D-7876-5F29-8EB6-A55A640E0C65}"/>
              </a:ext>
            </a:extLst>
          </p:cNvPr>
          <p:cNvSpPr/>
          <p:nvPr/>
        </p:nvSpPr>
        <p:spPr bwMode="gray">
          <a:xfrm>
            <a:off x="479425" y="3783819"/>
            <a:ext cx="1638128" cy="73024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3" name="正方形/長方形 12">
            <a:extLst>
              <a:ext uri="{FF2B5EF4-FFF2-40B4-BE49-F238E27FC236}">
                <a16:creationId xmlns:a16="http://schemas.microsoft.com/office/drawing/2014/main" id="{47D5D519-2DA9-78D7-65F8-25069E09E85F}"/>
              </a:ext>
            </a:extLst>
          </p:cNvPr>
          <p:cNvSpPr/>
          <p:nvPr/>
        </p:nvSpPr>
        <p:spPr bwMode="gray">
          <a:xfrm>
            <a:off x="479425" y="4541483"/>
            <a:ext cx="1638128" cy="129849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14" name="正方形/長方形 13">
            <a:extLst>
              <a:ext uri="{FF2B5EF4-FFF2-40B4-BE49-F238E27FC236}">
                <a16:creationId xmlns:a16="http://schemas.microsoft.com/office/drawing/2014/main" id="{2D5C27B7-C4CA-74AC-FD4B-154AADF26D33}"/>
              </a:ext>
            </a:extLst>
          </p:cNvPr>
          <p:cNvSpPr/>
          <p:nvPr/>
        </p:nvSpPr>
        <p:spPr bwMode="gray">
          <a:xfrm>
            <a:off x="479425" y="5867395"/>
            <a:ext cx="1638128" cy="540832"/>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5" name="正方形/長方形 14">
            <a:extLst>
              <a:ext uri="{FF2B5EF4-FFF2-40B4-BE49-F238E27FC236}">
                <a16:creationId xmlns:a16="http://schemas.microsoft.com/office/drawing/2014/main" id="{D246C349-A6B9-A4D5-1F56-79B38469EB4D}"/>
              </a:ext>
            </a:extLst>
          </p:cNvPr>
          <p:cNvSpPr/>
          <p:nvPr/>
        </p:nvSpPr>
        <p:spPr bwMode="gray">
          <a:xfrm>
            <a:off x="2144725" y="378381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6" name="正方形/長方形 15">
            <a:extLst>
              <a:ext uri="{FF2B5EF4-FFF2-40B4-BE49-F238E27FC236}">
                <a16:creationId xmlns:a16="http://schemas.microsoft.com/office/drawing/2014/main" id="{CF8EFFE2-7A61-8783-891E-13026A166261}"/>
              </a:ext>
            </a:extLst>
          </p:cNvPr>
          <p:cNvSpPr/>
          <p:nvPr/>
        </p:nvSpPr>
        <p:spPr bwMode="gray">
          <a:xfrm>
            <a:off x="2144725" y="397323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17" name="正方形/長方形 16">
            <a:extLst>
              <a:ext uri="{FF2B5EF4-FFF2-40B4-BE49-F238E27FC236}">
                <a16:creationId xmlns:a16="http://schemas.microsoft.com/office/drawing/2014/main" id="{CC6BC593-94BD-BF86-70FA-8F398323E23D}"/>
              </a:ext>
            </a:extLst>
          </p:cNvPr>
          <p:cNvSpPr/>
          <p:nvPr/>
        </p:nvSpPr>
        <p:spPr bwMode="gray">
          <a:xfrm>
            <a:off x="2144725" y="416265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18" name="正方形/長方形 17">
            <a:extLst>
              <a:ext uri="{FF2B5EF4-FFF2-40B4-BE49-F238E27FC236}">
                <a16:creationId xmlns:a16="http://schemas.microsoft.com/office/drawing/2014/main" id="{F3EF542C-60BD-177C-C113-6FB1199E2655}"/>
              </a:ext>
            </a:extLst>
          </p:cNvPr>
          <p:cNvSpPr/>
          <p:nvPr/>
        </p:nvSpPr>
        <p:spPr bwMode="gray">
          <a:xfrm>
            <a:off x="2144725" y="435206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19" name="正方形/長方形 18">
            <a:extLst>
              <a:ext uri="{FF2B5EF4-FFF2-40B4-BE49-F238E27FC236}">
                <a16:creationId xmlns:a16="http://schemas.microsoft.com/office/drawing/2014/main" id="{63534788-350F-6D9B-63F4-FD3293342291}"/>
              </a:ext>
            </a:extLst>
          </p:cNvPr>
          <p:cNvSpPr/>
          <p:nvPr/>
        </p:nvSpPr>
        <p:spPr bwMode="gray">
          <a:xfrm>
            <a:off x="2144725" y="454148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20" name="正方形/長方形 19">
            <a:extLst>
              <a:ext uri="{FF2B5EF4-FFF2-40B4-BE49-F238E27FC236}">
                <a16:creationId xmlns:a16="http://schemas.microsoft.com/office/drawing/2014/main" id="{AA2BDB05-9F09-16D1-A028-7BC4EDD7C535}"/>
              </a:ext>
            </a:extLst>
          </p:cNvPr>
          <p:cNvSpPr/>
          <p:nvPr/>
        </p:nvSpPr>
        <p:spPr bwMode="gray">
          <a:xfrm>
            <a:off x="2144725" y="473089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21" name="正方形/長方形 20">
            <a:extLst>
              <a:ext uri="{FF2B5EF4-FFF2-40B4-BE49-F238E27FC236}">
                <a16:creationId xmlns:a16="http://schemas.microsoft.com/office/drawing/2014/main" id="{82193D3D-9E1E-972F-E6F4-6CB5DFC2B02B}"/>
              </a:ext>
            </a:extLst>
          </p:cNvPr>
          <p:cNvSpPr/>
          <p:nvPr/>
        </p:nvSpPr>
        <p:spPr bwMode="gray">
          <a:xfrm>
            <a:off x="2144725" y="492031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22" name="正方形/長方形 21">
            <a:extLst>
              <a:ext uri="{FF2B5EF4-FFF2-40B4-BE49-F238E27FC236}">
                <a16:creationId xmlns:a16="http://schemas.microsoft.com/office/drawing/2014/main" id="{7456520C-3C05-B0A4-40AF-BBE56B83DF20}"/>
              </a:ext>
            </a:extLst>
          </p:cNvPr>
          <p:cNvSpPr/>
          <p:nvPr/>
        </p:nvSpPr>
        <p:spPr bwMode="gray">
          <a:xfrm>
            <a:off x="2144725" y="510973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23" name="正方形/長方形 22">
            <a:extLst>
              <a:ext uri="{FF2B5EF4-FFF2-40B4-BE49-F238E27FC236}">
                <a16:creationId xmlns:a16="http://schemas.microsoft.com/office/drawing/2014/main" id="{F38C8B7D-D844-16C6-405D-EC5F234E856D}"/>
              </a:ext>
            </a:extLst>
          </p:cNvPr>
          <p:cNvSpPr/>
          <p:nvPr/>
        </p:nvSpPr>
        <p:spPr bwMode="gray">
          <a:xfrm>
            <a:off x="2144725" y="529914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4" name="正方形/長方形 23">
            <a:extLst>
              <a:ext uri="{FF2B5EF4-FFF2-40B4-BE49-F238E27FC236}">
                <a16:creationId xmlns:a16="http://schemas.microsoft.com/office/drawing/2014/main" id="{31E22310-FDD3-0E1C-FA15-046CF5ACF162}"/>
              </a:ext>
            </a:extLst>
          </p:cNvPr>
          <p:cNvSpPr/>
          <p:nvPr/>
        </p:nvSpPr>
        <p:spPr bwMode="gray">
          <a:xfrm>
            <a:off x="2144725" y="548856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25" name="正方形/長方形 24">
            <a:extLst>
              <a:ext uri="{FF2B5EF4-FFF2-40B4-BE49-F238E27FC236}">
                <a16:creationId xmlns:a16="http://schemas.microsoft.com/office/drawing/2014/main" id="{2B109108-E65D-9F1E-7C86-407A2DBE4D89}"/>
              </a:ext>
            </a:extLst>
          </p:cNvPr>
          <p:cNvSpPr/>
          <p:nvPr/>
        </p:nvSpPr>
        <p:spPr bwMode="gray">
          <a:xfrm>
            <a:off x="2144725" y="567797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26" name="正方形/長方形 25">
            <a:extLst>
              <a:ext uri="{FF2B5EF4-FFF2-40B4-BE49-F238E27FC236}">
                <a16:creationId xmlns:a16="http://schemas.microsoft.com/office/drawing/2014/main" id="{C4EEF4BE-519F-3E69-64E9-605E63339F54}"/>
              </a:ext>
            </a:extLst>
          </p:cNvPr>
          <p:cNvSpPr/>
          <p:nvPr/>
        </p:nvSpPr>
        <p:spPr bwMode="gray">
          <a:xfrm>
            <a:off x="2144725" y="5867395"/>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法定調書</a:t>
            </a:r>
          </a:p>
        </p:txBody>
      </p:sp>
      <p:sp>
        <p:nvSpPr>
          <p:cNvPr id="27" name="正方形/長方形 26">
            <a:extLst>
              <a:ext uri="{FF2B5EF4-FFF2-40B4-BE49-F238E27FC236}">
                <a16:creationId xmlns:a16="http://schemas.microsoft.com/office/drawing/2014/main" id="{4CFCBDBC-7216-F3F8-DDEB-69B46090C955}"/>
              </a:ext>
            </a:extLst>
          </p:cNvPr>
          <p:cNvSpPr/>
          <p:nvPr/>
        </p:nvSpPr>
        <p:spPr bwMode="gray">
          <a:xfrm>
            <a:off x="2144725" y="6056811"/>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05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8" name="正方形/長方形 27">
            <a:extLst>
              <a:ext uri="{FF2B5EF4-FFF2-40B4-BE49-F238E27FC236}">
                <a16:creationId xmlns:a16="http://schemas.microsoft.com/office/drawing/2014/main" id="{B3439122-8D88-6FC2-F141-C816D5EF6371}"/>
              </a:ext>
            </a:extLst>
          </p:cNvPr>
          <p:cNvSpPr/>
          <p:nvPr/>
        </p:nvSpPr>
        <p:spPr bwMode="gray">
          <a:xfrm>
            <a:off x="2144725" y="6246227"/>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29" name="正方形/長方形 28">
            <a:extLst>
              <a:ext uri="{FF2B5EF4-FFF2-40B4-BE49-F238E27FC236}">
                <a16:creationId xmlns:a16="http://schemas.microsoft.com/office/drawing/2014/main" id="{38F18D1C-F9CF-20B1-37E6-24A7847A962A}"/>
              </a:ext>
            </a:extLst>
          </p:cNvPr>
          <p:cNvSpPr/>
          <p:nvPr/>
        </p:nvSpPr>
        <p:spPr bwMode="gray">
          <a:xfrm>
            <a:off x="2144725" y="6435650"/>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0" name="正方形/長方形 29">
            <a:extLst>
              <a:ext uri="{FF2B5EF4-FFF2-40B4-BE49-F238E27FC236}">
                <a16:creationId xmlns:a16="http://schemas.microsoft.com/office/drawing/2014/main" id="{C0D80347-1409-5D6E-23D8-AAF797C54321}"/>
              </a:ext>
            </a:extLst>
          </p:cNvPr>
          <p:cNvSpPr/>
          <p:nvPr/>
        </p:nvSpPr>
        <p:spPr bwMode="gray">
          <a:xfrm>
            <a:off x="479425" y="6435650"/>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246573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a:pPr>
            <a:r>
              <a:rPr lang="ja-JP" altLang="en-US"/>
              <a:t>人事給与関連事務の現状と目指す姿</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346977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a:xfrm>
            <a:off x="480000" y="6608320"/>
            <a:ext cx="180000" cy="169200"/>
          </a:xfrm>
        </p:spPr>
        <p:txBody>
          <a:bodyPr/>
          <a:lstStyle/>
          <a:p>
            <a:fld id="{56E56C22-CD92-4A50-AAD1-E2171E0619BD}" type="slidenum">
              <a:rPr lang="ja-JP" altLang="en-US" smtClean="0"/>
              <a:pPr/>
              <a:t>30</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24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r>
              <a:rPr lang="ja-JP" altLang="en-US">
                <a:latin typeface="UD デジタル 教科書体 NP-R" panose="02020400000000000000" pitchFamily="18" charset="-128"/>
                <a:ea typeface="UD デジタル 教科書体 NP-R" panose="02020400000000000000" pitchFamily="18" charset="-128"/>
                <a:sym typeface="+mn-lt"/>
              </a:rPr>
              <a:t>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現状機能の</a:t>
            </a:r>
            <a:r>
              <a:rPr lang="en-US" altLang="ja-JP" dirty="0">
                <a:latin typeface="UD デジタル 教科書体 NP-R" panose="02020400000000000000" pitchFamily="18" charset="-128"/>
                <a:ea typeface="UD デジタル 教科書体 NP-R" panose="02020400000000000000" pitchFamily="18" charset="-128"/>
                <a:sym typeface="+mn-lt"/>
              </a:rPr>
              <a:t>UI</a:t>
            </a:r>
            <a:r>
              <a:rPr lang="ja-JP" altLang="en-US">
                <a:latin typeface="UD デジタル 教科書体 NP-R" panose="02020400000000000000" pitchFamily="18" charset="-128"/>
                <a:ea typeface="UD デジタル 教科書体 NP-R" panose="02020400000000000000" pitchFamily="18" charset="-128"/>
                <a:sym typeface="+mn-lt"/>
              </a:rPr>
              <a:t>は年末調整制度の理解が前提のため使い勝手が悪く、問い合わせ対応やサポートにかかる負荷が高いことが課題であり、システム刷新による</a:t>
            </a:r>
            <a:r>
              <a:rPr lang="en-US" altLang="ja-JP" dirty="0">
                <a:latin typeface="UD デジタル 教科書体 NP-R" panose="02020400000000000000" pitchFamily="18" charset="-128"/>
                <a:ea typeface="UD デジタル 教科書体 NP-R" panose="02020400000000000000" pitchFamily="18" charset="-128"/>
                <a:sym typeface="+mn-lt"/>
              </a:rPr>
              <a:t>UX</a:t>
            </a:r>
            <a:r>
              <a:rPr lang="ja-JP" altLang="en-US">
                <a:latin typeface="UD デジタル 教科書体 NP-R" panose="02020400000000000000" pitchFamily="18" charset="-128"/>
                <a:ea typeface="UD デジタル 教科書体 NP-R" panose="02020400000000000000" pitchFamily="18" charset="-128"/>
                <a:sym typeface="+mn-lt"/>
              </a:rPr>
              <a:t>向上を目指す</a:t>
            </a:r>
          </a:p>
        </p:txBody>
      </p:sp>
      <p:sp>
        <p:nvSpPr>
          <p:cNvPr id="43" name="正方形/長方形 42">
            <a:extLst>
              <a:ext uri="{FF2B5EF4-FFF2-40B4-BE49-F238E27FC236}">
                <a16:creationId xmlns:a16="http://schemas.microsoft.com/office/drawing/2014/main" id="{35380E64-34AF-6F33-A296-3F7BCEE153B9}"/>
              </a:ext>
            </a:extLst>
          </p:cNvPr>
          <p:cNvSpPr/>
          <p:nvPr/>
        </p:nvSpPr>
        <p:spPr bwMode="gray">
          <a:xfrm>
            <a:off x="2224541" y="1890645"/>
            <a:ext cx="3433888"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R="0" defTabSz="990564" eaLnBrk="1" fontAlgn="auto" latinLnBrk="0" hangingPunct="1">
              <a:lnSpc>
                <a:spcPct val="100000"/>
              </a:lnSpc>
              <a:spcBef>
                <a:spcPts val="0"/>
              </a:spcBef>
              <a:spcAft>
                <a:spcPts val="0"/>
              </a:spcAft>
              <a:buClrTx/>
              <a:buSzPct val="100000"/>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現行の総務事務システムでの年末調整機能、各項目を正しく入力するためには職員が年末調整制度を理解している必要があり、使い勝手が悪い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A8BEC7A6-9375-8EE8-92E3-501805202D08}"/>
              </a:ext>
            </a:extLst>
          </p:cNvPr>
          <p:cNvSpPr/>
          <p:nvPr/>
        </p:nvSpPr>
        <p:spPr bwMode="gray">
          <a:xfrm>
            <a:off x="479425" y="1890645"/>
            <a:ext cx="1691999"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No.29</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年末調整機能仕様の検討</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2" name="正方形/長方形 91">
            <a:extLst>
              <a:ext uri="{FF2B5EF4-FFF2-40B4-BE49-F238E27FC236}">
                <a16:creationId xmlns:a16="http://schemas.microsoft.com/office/drawing/2014/main" id="{DE9641E0-E513-EC85-C3BA-82EE63006E3C}"/>
              </a:ext>
            </a:extLst>
          </p:cNvPr>
          <p:cNvSpPr/>
          <p:nvPr/>
        </p:nvSpPr>
        <p:spPr bwMode="gray">
          <a:xfrm>
            <a:off x="479425" y="3092121"/>
            <a:ext cx="1691999"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30</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管理課の年末調整の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管理範囲の検討</a:t>
            </a:r>
          </a:p>
        </p:txBody>
      </p:sp>
      <p:sp>
        <p:nvSpPr>
          <p:cNvPr id="35" name="正方形/長方形 34">
            <a:extLst>
              <a:ext uri="{FF2B5EF4-FFF2-40B4-BE49-F238E27FC236}">
                <a16:creationId xmlns:a16="http://schemas.microsoft.com/office/drawing/2014/main" id="{344335BD-5E3D-BA75-723F-B9A6956879FC}"/>
              </a:ext>
            </a:extLst>
          </p:cNvPr>
          <p:cNvSpPr/>
          <p:nvPr/>
        </p:nvSpPr>
        <p:spPr bwMode="gray">
          <a:xfrm>
            <a:off x="2224541" y="3092120"/>
            <a:ext cx="3433888"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毎年のように変更となる年末調整制度を管理課がかみ砕いて庁内に説明している等、管理課や総務事務センターが手厚いサポートを行っており、負荷が高い</a:t>
            </a:r>
          </a:p>
        </p:txBody>
      </p:sp>
      <p:sp>
        <p:nvSpPr>
          <p:cNvPr id="33" name="正方形/長方形 32">
            <a:extLst>
              <a:ext uri="{FF2B5EF4-FFF2-40B4-BE49-F238E27FC236}">
                <a16:creationId xmlns:a16="http://schemas.microsoft.com/office/drawing/2014/main" id="{8DEDB0DB-48E6-434A-052E-5E6939245F47}"/>
              </a:ext>
            </a:extLst>
          </p:cNvPr>
          <p:cNvSpPr/>
          <p:nvPr/>
        </p:nvSpPr>
        <p:spPr bwMode="gray">
          <a:xfrm>
            <a:off x="479425" y="4293597"/>
            <a:ext cx="1691999"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No.31</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紙の申請書・提出物の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デジタル化の検討</a:t>
            </a:r>
          </a:p>
        </p:txBody>
      </p:sp>
      <p:sp>
        <p:nvSpPr>
          <p:cNvPr id="93" name="正方形/長方形 92">
            <a:extLst>
              <a:ext uri="{FF2B5EF4-FFF2-40B4-BE49-F238E27FC236}">
                <a16:creationId xmlns:a16="http://schemas.microsoft.com/office/drawing/2014/main" id="{942F8852-E6EC-0FDD-2A55-7D13B79CC7BC}"/>
              </a:ext>
            </a:extLst>
          </p:cNvPr>
          <p:cNvSpPr/>
          <p:nvPr/>
        </p:nvSpPr>
        <p:spPr bwMode="gray">
          <a:xfrm>
            <a:off x="2224541" y="4293597"/>
            <a:ext cx="3433888"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源泉徴収票は原本を庶務担当者が各課で配布しており、庶務担当者には課員の収入額がわかる状態となっている</a:t>
            </a:r>
          </a:p>
        </p:txBody>
      </p:sp>
      <p:sp>
        <p:nvSpPr>
          <p:cNvPr id="4" name="正方形/長方形 3">
            <a:extLst>
              <a:ext uri="{FF2B5EF4-FFF2-40B4-BE49-F238E27FC236}">
                <a16:creationId xmlns:a16="http://schemas.microsoft.com/office/drawing/2014/main" id="{5A0F7E73-6B45-8507-453F-E4BABF0A626D}"/>
              </a:ext>
            </a:extLst>
          </p:cNvPr>
          <p:cNvSpPr/>
          <p:nvPr/>
        </p:nvSpPr>
        <p:spPr bwMode="gray">
          <a:xfrm>
            <a:off x="5854219" y="1890646"/>
            <a:ext cx="3433888" cy="2281475"/>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年末調整機能を</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化し、職員の利便性向上と管理課のサポート負荷の軽減を目指す</a:t>
            </a:r>
          </a:p>
        </p:txBody>
      </p:sp>
      <p:sp>
        <p:nvSpPr>
          <p:cNvPr id="5" name="正方形/長方形 4">
            <a:extLst>
              <a:ext uri="{FF2B5EF4-FFF2-40B4-BE49-F238E27FC236}">
                <a16:creationId xmlns:a16="http://schemas.microsoft.com/office/drawing/2014/main" id="{2DE5635E-43C7-98BE-CD58-D08A0A9638A4}"/>
              </a:ext>
            </a:extLst>
          </p:cNvPr>
          <p:cNvSpPr/>
          <p:nvPr/>
        </p:nvSpPr>
        <p:spPr bwMode="gray">
          <a:xfrm>
            <a:off x="5854219" y="4293597"/>
            <a:ext cx="3433888" cy="10800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（短期的）制度変更</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周知により配付時に三つ折り、封筒に入れる等で対応</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（長期的）職員がシステム上で確認できる仕様とする</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7" name="直線コネクタ 16">
            <a:extLst>
              <a:ext uri="{FF2B5EF4-FFF2-40B4-BE49-F238E27FC236}">
                <a16:creationId xmlns:a16="http://schemas.microsoft.com/office/drawing/2014/main" id="{AA1650D2-5526-E019-367B-C3789B9F7755}"/>
              </a:ext>
            </a:extLst>
          </p:cNvPr>
          <p:cNvCxnSpPr>
            <a:cxnSpLocks/>
            <a:stCxn id="43" idx="3"/>
          </p:cNvCxnSpPr>
          <p:nvPr/>
        </p:nvCxnSpPr>
        <p:spPr bwMode="gray">
          <a:xfrm>
            <a:off x="5658429" y="2430645"/>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79EB386-BB61-61F0-9C1B-B3473F6222E5}"/>
              </a:ext>
            </a:extLst>
          </p:cNvPr>
          <p:cNvCxnSpPr>
            <a:cxnSpLocks/>
            <a:stCxn id="35" idx="3"/>
          </p:cNvCxnSpPr>
          <p:nvPr/>
        </p:nvCxnSpPr>
        <p:spPr bwMode="gray">
          <a:xfrm>
            <a:off x="5658429" y="3632120"/>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1398180-087D-C485-F02A-EE91A8676666}"/>
              </a:ext>
            </a:extLst>
          </p:cNvPr>
          <p:cNvCxnSpPr>
            <a:cxnSpLocks/>
            <a:stCxn id="93" idx="3"/>
            <a:endCxn id="5" idx="1"/>
          </p:cNvCxnSpPr>
          <p:nvPr/>
        </p:nvCxnSpPr>
        <p:spPr bwMode="gray">
          <a:xfrm>
            <a:off x="5658429" y="4833597"/>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77A95AE9-D875-3F44-4B9D-59A7F07BDF81}"/>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32" name="正方形/長方形 31">
            <a:extLst>
              <a:ext uri="{FF2B5EF4-FFF2-40B4-BE49-F238E27FC236}">
                <a16:creationId xmlns:a16="http://schemas.microsoft.com/office/drawing/2014/main" id="{72374B5A-7254-504E-405D-E4811F940587}"/>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4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 name="正方形/長方形 1">
            <a:extLst>
              <a:ext uri="{FF2B5EF4-FFF2-40B4-BE49-F238E27FC236}">
                <a16:creationId xmlns:a16="http://schemas.microsoft.com/office/drawing/2014/main" id="{C373CDB5-8BD8-D082-C636-BE6E3569B0F6}"/>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9" name="正方形/長方形 8">
            <a:extLst>
              <a:ext uri="{FF2B5EF4-FFF2-40B4-BE49-F238E27FC236}">
                <a16:creationId xmlns:a16="http://schemas.microsoft.com/office/drawing/2014/main" id="{850F7D67-0D4D-ADA6-D44D-6CAC8C52B05D}"/>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0" name="正方形/長方形 9">
            <a:extLst>
              <a:ext uri="{FF2B5EF4-FFF2-40B4-BE49-F238E27FC236}">
                <a16:creationId xmlns:a16="http://schemas.microsoft.com/office/drawing/2014/main" id="{70A402CB-632D-E195-9C1A-C470FEA8888A}"/>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3" name="グループ化 12">
            <a:extLst>
              <a:ext uri="{FF2B5EF4-FFF2-40B4-BE49-F238E27FC236}">
                <a16:creationId xmlns:a16="http://schemas.microsoft.com/office/drawing/2014/main" id="{34DF2147-17A3-1F38-D3DF-0E732A8E9240}"/>
              </a:ext>
            </a:extLst>
          </p:cNvPr>
          <p:cNvGrpSpPr/>
          <p:nvPr/>
        </p:nvGrpSpPr>
        <p:grpSpPr>
          <a:xfrm>
            <a:off x="9341224" y="1484314"/>
            <a:ext cx="2369576" cy="329977"/>
            <a:chOff x="9341224" y="1484314"/>
            <a:chExt cx="2369576" cy="329977"/>
          </a:xfrm>
        </p:grpSpPr>
        <p:sp>
          <p:nvSpPr>
            <p:cNvPr id="14" name="正方形/長方形 13">
              <a:extLst>
                <a:ext uri="{FF2B5EF4-FFF2-40B4-BE49-F238E27FC236}">
                  <a16:creationId xmlns:a16="http://schemas.microsoft.com/office/drawing/2014/main" id="{EFB29479-01A4-E1A3-E30D-59F90F266733}"/>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6" name="正方形/長方形 15">
              <a:extLst>
                <a:ext uri="{FF2B5EF4-FFF2-40B4-BE49-F238E27FC236}">
                  <a16:creationId xmlns:a16="http://schemas.microsoft.com/office/drawing/2014/main" id="{5AFAC857-BAE0-B1EE-0F69-F045E7A18433}"/>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18" name="正方形/長方形 17">
              <a:extLst>
                <a:ext uri="{FF2B5EF4-FFF2-40B4-BE49-F238E27FC236}">
                  <a16:creationId xmlns:a16="http://schemas.microsoft.com/office/drawing/2014/main" id="{4E26562F-6C6F-B1F6-5E63-280BE3147A3B}"/>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1" name="正方形/長方形 20">
              <a:extLst>
                <a:ext uri="{FF2B5EF4-FFF2-40B4-BE49-F238E27FC236}">
                  <a16:creationId xmlns:a16="http://schemas.microsoft.com/office/drawing/2014/main" id="{A31D965A-DA23-4A73-0ACE-EC6E648013E9}"/>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2" name="正方形/長方形 21">
              <a:extLst>
                <a:ext uri="{FF2B5EF4-FFF2-40B4-BE49-F238E27FC236}">
                  <a16:creationId xmlns:a16="http://schemas.microsoft.com/office/drawing/2014/main" id="{CABA6156-8D52-EA83-D133-10A08124F116}"/>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3" name="正方形/長方形 22">
              <a:extLst>
                <a:ext uri="{FF2B5EF4-FFF2-40B4-BE49-F238E27FC236}">
                  <a16:creationId xmlns:a16="http://schemas.microsoft.com/office/drawing/2014/main" id="{2FDF33C3-44C0-31E9-32E1-838C9E03F092}"/>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30" name="グループ化 29">
            <a:extLst>
              <a:ext uri="{FF2B5EF4-FFF2-40B4-BE49-F238E27FC236}">
                <a16:creationId xmlns:a16="http://schemas.microsoft.com/office/drawing/2014/main" id="{BA104B99-9CBF-F6A1-87BA-57DFFF5F7366}"/>
              </a:ext>
            </a:extLst>
          </p:cNvPr>
          <p:cNvGrpSpPr/>
          <p:nvPr/>
        </p:nvGrpSpPr>
        <p:grpSpPr>
          <a:xfrm>
            <a:off x="9341224" y="1890646"/>
            <a:ext cx="2369572" cy="2281476"/>
            <a:chOff x="9341224" y="3421090"/>
            <a:chExt cx="2369572" cy="1414400"/>
          </a:xfrm>
        </p:grpSpPr>
        <p:sp>
          <p:nvSpPr>
            <p:cNvPr id="34" name="正方形/長方形 33">
              <a:extLst>
                <a:ext uri="{FF2B5EF4-FFF2-40B4-BE49-F238E27FC236}">
                  <a16:creationId xmlns:a16="http://schemas.microsoft.com/office/drawing/2014/main" id="{DCFFD648-189C-A819-894A-5AA5E193C00E}"/>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6" name="正方形/長方形 35">
              <a:extLst>
                <a:ext uri="{FF2B5EF4-FFF2-40B4-BE49-F238E27FC236}">
                  <a16:creationId xmlns:a16="http://schemas.microsoft.com/office/drawing/2014/main" id="{D8CFB127-CBD7-0A27-C3C7-C7D0654BEE9C}"/>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5B33FB03-4803-FF0D-00E9-271EEFE40330}"/>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9" name="正方形/長方形 38">
              <a:extLst>
                <a:ext uri="{FF2B5EF4-FFF2-40B4-BE49-F238E27FC236}">
                  <a16:creationId xmlns:a16="http://schemas.microsoft.com/office/drawing/2014/main" id="{D05F2B9B-8B59-4347-947A-821F2DBDB280}"/>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0" name="正方形/長方形 39">
              <a:extLst>
                <a:ext uri="{FF2B5EF4-FFF2-40B4-BE49-F238E27FC236}">
                  <a16:creationId xmlns:a16="http://schemas.microsoft.com/office/drawing/2014/main" id="{A9F3E33F-B506-C8B2-F604-105C38B50AF0}"/>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41" name="グループ化 40">
            <a:extLst>
              <a:ext uri="{FF2B5EF4-FFF2-40B4-BE49-F238E27FC236}">
                <a16:creationId xmlns:a16="http://schemas.microsoft.com/office/drawing/2014/main" id="{F432785C-0EB5-E091-937C-CEA4D5D8112F}"/>
              </a:ext>
            </a:extLst>
          </p:cNvPr>
          <p:cNvGrpSpPr/>
          <p:nvPr/>
        </p:nvGrpSpPr>
        <p:grpSpPr>
          <a:xfrm>
            <a:off x="9341224" y="4293596"/>
            <a:ext cx="2369572" cy="1080000"/>
            <a:chOff x="9341224" y="3421090"/>
            <a:chExt cx="2369572" cy="1414400"/>
          </a:xfrm>
        </p:grpSpPr>
        <p:sp>
          <p:nvSpPr>
            <p:cNvPr id="42" name="正方形/長方形 41">
              <a:extLst>
                <a:ext uri="{FF2B5EF4-FFF2-40B4-BE49-F238E27FC236}">
                  <a16:creationId xmlns:a16="http://schemas.microsoft.com/office/drawing/2014/main" id="{FDAB97BC-712D-7912-CB0A-41858A943FEC}"/>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0B144B8A-06BF-80B5-2C2A-21B633C79198}"/>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5" name="正方形/長方形 44">
              <a:extLst>
                <a:ext uri="{FF2B5EF4-FFF2-40B4-BE49-F238E27FC236}">
                  <a16:creationId xmlns:a16="http://schemas.microsoft.com/office/drawing/2014/main" id="{B12BFD2D-A9A2-7363-61F8-6F5812B8681E}"/>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6" name="正方形/長方形 45">
              <a:extLst>
                <a:ext uri="{FF2B5EF4-FFF2-40B4-BE49-F238E27FC236}">
                  <a16:creationId xmlns:a16="http://schemas.microsoft.com/office/drawing/2014/main" id="{B4768DF3-74AC-B86C-369B-C382C21776F6}"/>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7" name="正方形/長方形 46">
              <a:extLst>
                <a:ext uri="{FF2B5EF4-FFF2-40B4-BE49-F238E27FC236}">
                  <a16:creationId xmlns:a16="http://schemas.microsoft.com/office/drawing/2014/main" id="{F156E1AF-71C6-964F-A7B1-014C74AA82F4}"/>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2790001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24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r>
              <a:rPr lang="ja-JP" altLang="en-US">
                <a:latin typeface="UD デジタル 教科書体 NP-R" panose="02020400000000000000" pitchFamily="18" charset="-128"/>
                <a:ea typeface="UD デジタル 教科書体 NP-R" panose="02020400000000000000" pitchFamily="18" charset="-128"/>
                <a:sym typeface="+mn-lt"/>
              </a:rPr>
              <a:t>業務の</a:t>
            </a:r>
            <a:r>
              <a:rPr lang="en-US" altLang="ja-JP" dirty="0">
                <a:latin typeface="UD デジタル 教科書体 NP-R" panose="02020400000000000000" pitchFamily="18" charset="-128"/>
                <a:ea typeface="UD デジタル 教科書体 NP-R" panose="02020400000000000000" pitchFamily="18" charset="-128"/>
                <a:sym typeface="+mn-lt"/>
              </a:rPr>
              <a:t>To-Be</a:t>
            </a:r>
          </a:p>
        </p:txBody>
      </p:sp>
      <p:sp>
        <p:nvSpPr>
          <p:cNvPr id="19" name="正方形/長方形 18">
            <a:extLst>
              <a:ext uri="{FF2B5EF4-FFF2-40B4-BE49-F238E27FC236}">
                <a16:creationId xmlns:a16="http://schemas.microsoft.com/office/drawing/2014/main" id="{E7A720AF-0D1A-362B-BB99-9878E8711D08}"/>
              </a:ext>
            </a:extLst>
          </p:cNvPr>
          <p:cNvSpPr/>
          <p:nvPr/>
        </p:nvSpPr>
        <p:spPr bwMode="gray">
          <a:xfrm>
            <a:off x="6971845" y="1129203"/>
            <a:ext cx="4740730" cy="195992"/>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イメージ</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24" name="直線矢印コネクタ 23">
            <a:extLst>
              <a:ext uri="{FF2B5EF4-FFF2-40B4-BE49-F238E27FC236}">
                <a16:creationId xmlns:a16="http://schemas.microsoft.com/office/drawing/2014/main" id="{78E9BBA6-F0EC-3369-44C8-867DBA851866}"/>
              </a:ext>
            </a:extLst>
          </p:cNvPr>
          <p:cNvCxnSpPr>
            <a:cxnSpLocks/>
          </p:cNvCxnSpPr>
          <p:nvPr/>
        </p:nvCxnSpPr>
        <p:spPr bwMode="gray">
          <a:xfrm>
            <a:off x="401291" y="4474388"/>
            <a:ext cx="11311284" cy="0"/>
          </a:xfrm>
          <a:prstGeom prst="straightConnector1">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100" name="図 99">
            <a:extLst>
              <a:ext uri="{FF2B5EF4-FFF2-40B4-BE49-F238E27FC236}">
                <a16:creationId xmlns:a16="http://schemas.microsoft.com/office/drawing/2014/main" id="{3EE632BE-7A9F-8BE6-A801-D187B82C9B0E}"/>
              </a:ext>
            </a:extLst>
          </p:cNvPr>
          <p:cNvPicPr>
            <a:picLocks noChangeAspect="1"/>
          </p:cNvPicPr>
          <p:nvPr/>
        </p:nvPicPr>
        <p:blipFill>
          <a:blip r:embed="rId6"/>
          <a:stretch>
            <a:fillRect/>
          </a:stretch>
        </p:blipFill>
        <p:spPr>
          <a:xfrm>
            <a:off x="2661276" y="1957983"/>
            <a:ext cx="451381" cy="403046"/>
          </a:xfrm>
          <a:prstGeom prst="rect">
            <a:avLst/>
          </a:prstGeom>
        </p:spPr>
      </p:pic>
      <p:cxnSp>
        <p:nvCxnSpPr>
          <p:cNvPr id="47" name="直線矢印コネクタ 46">
            <a:extLst>
              <a:ext uri="{FF2B5EF4-FFF2-40B4-BE49-F238E27FC236}">
                <a16:creationId xmlns:a16="http://schemas.microsoft.com/office/drawing/2014/main" id="{6B89064D-9E9F-72C0-530E-C18A5124B3E9}"/>
              </a:ext>
            </a:extLst>
          </p:cNvPr>
          <p:cNvCxnSpPr>
            <a:cxnSpLocks/>
            <a:stCxn id="112" idx="2"/>
            <a:endCxn id="32" idx="0"/>
          </p:cNvCxnSpPr>
          <p:nvPr/>
        </p:nvCxnSpPr>
        <p:spPr bwMode="gray">
          <a:xfrm>
            <a:off x="2885353" y="2696571"/>
            <a:ext cx="6273" cy="815094"/>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22716F71-55A2-48CF-A6BD-40B0F2562BB6}"/>
              </a:ext>
            </a:extLst>
          </p:cNvPr>
          <p:cNvSpPr txBox="1"/>
          <p:nvPr/>
        </p:nvSpPr>
        <p:spPr bwMode="gray">
          <a:xfrm>
            <a:off x="2435353" y="2980338"/>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制度説明</a:t>
            </a:r>
            <a:endParaRPr lang="en-US" altLang="ja-JP" dirty="0">
              <a:solidFill>
                <a:schemeClr val="tx1"/>
              </a:solidFill>
            </a:endParaRPr>
          </a:p>
        </p:txBody>
      </p:sp>
      <p:pic>
        <p:nvPicPr>
          <p:cNvPr id="32" name="図 31">
            <a:extLst>
              <a:ext uri="{FF2B5EF4-FFF2-40B4-BE49-F238E27FC236}">
                <a16:creationId xmlns:a16="http://schemas.microsoft.com/office/drawing/2014/main" id="{91BCDFBA-7BD0-9B1A-66AD-443F17418B6F}"/>
              </a:ext>
            </a:extLst>
          </p:cNvPr>
          <p:cNvPicPr>
            <a:picLocks noChangeAspect="1"/>
          </p:cNvPicPr>
          <p:nvPr/>
        </p:nvPicPr>
        <p:blipFill>
          <a:blip r:embed="rId7"/>
          <a:stretch>
            <a:fillRect/>
          </a:stretch>
        </p:blipFill>
        <p:spPr>
          <a:xfrm>
            <a:off x="2665935" y="3511665"/>
            <a:ext cx="451381" cy="403046"/>
          </a:xfrm>
          <a:prstGeom prst="rect">
            <a:avLst/>
          </a:prstGeom>
        </p:spPr>
      </p:pic>
      <p:sp>
        <p:nvSpPr>
          <p:cNvPr id="101" name="フローチャート: 磁気ディスク 100">
            <a:extLst>
              <a:ext uri="{FF2B5EF4-FFF2-40B4-BE49-F238E27FC236}">
                <a16:creationId xmlns:a16="http://schemas.microsoft.com/office/drawing/2014/main" id="{1B1A8568-941D-5006-4652-D821764DECB9}"/>
              </a:ext>
            </a:extLst>
          </p:cNvPr>
          <p:cNvSpPr/>
          <p:nvPr/>
        </p:nvSpPr>
        <p:spPr bwMode="gray">
          <a:xfrm>
            <a:off x="5547392" y="3455552"/>
            <a:ext cx="1050202" cy="49421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sp>
        <p:nvSpPr>
          <p:cNvPr id="112" name="テキスト ボックス 111">
            <a:extLst>
              <a:ext uri="{FF2B5EF4-FFF2-40B4-BE49-F238E27FC236}">
                <a16:creationId xmlns:a16="http://schemas.microsoft.com/office/drawing/2014/main" id="{4CBA0A7E-D312-5B23-A495-20E40539FBDE}"/>
              </a:ext>
            </a:extLst>
          </p:cNvPr>
          <p:cNvSpPr txBox="1"/>
          <p:nvPr/>
        </p:nvSpPr>
        <p:spPr bwMode="gray">
          <a:xfrm>
            <a:off x="2372392" y="2388794"/>
            <a:ext cx="1025922" cy="307777"/>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総務事務センター</a:t>
            </a:r>
          </a:p>
        </p:txBody>
      </p:sp>
      <p:sp>
        <p:nvSpPr>
          <p:cNvPr id="116" name="テキスト ボックス 115">
            <a:extLst>
              <a:ext uri="{FF2B5EF4-FFF2-40B4-BE49-F238E27FC236}">
                <a16:creationId xmlns:a16="http://schemas.microsoft.com/office/drawing/2014/main" id="{3D838F78-993E-AEF2-E3D8-F3D737B4BF93}"/>
              </a:ext>
            </a:extLst>
          </p:cNvPr>
          <p:cNvSpPr txBox="1"/>
          <p:nvPr/>
        </p:nvSpPr>
        <p:spPr bwMode="gray">
          <a:xfrm>
            <a:off x="2767035" y="3942769"/>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職員</a:t>
            </a:r>
          </a:p>
        </p:txBody>
      </p:sp>
      <p:sp>
        <p:nvSpPr>
          <p:cNvPr id="122" name="テキスト ボックス 121">
            <a:extLst>
              <a:ext uri="{FF2B5EF4-FFF2-40B4-BE49-F238E27FC236}">
                <a16:creationId xmlns:a16="http://schemas.microsoft.com/office/drawing/2014/main" id="{A31BC6DD-DC1D-8A40-08E2-D20444B606B8}"/>
              </a:ext>
            </a:extLst>
          </p:cNvPr>
          <p:cNvSpPr txBox="1"/>
          <p:nvPr/>
        </p:nvSpPr>
        <p:spPr bwMode="gray">
          <a:xfrm>
            <a:off x="2435353" y="4110203"/>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申告内容入力</a:t>
            </a:r>
          </a:p>
        </p:txBody>
      </p:sp>
      <p:pic>
        <p:nvPicPr>
          <p:cNvPr id="133" name="グラフィックス 132" descr="プログラマー男性 単色塗りつぶし">
            <a:extLst>
              <a:ext uri="{FF2B5EF4-FFF2-40B4-BE49-F238E27FC236}">
                <a16:creationId xmlns:a16="http://schemas.microsoft.com/office/drawing/2014/main" id="{1C2B2EEF-80AA-A5D5-3E46-DB844EF2D4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9061" y="4564886"/>
            <a:ext cx="487753" cy="435524"/>
          </a:xfrm>
          <a:prstGeom prst="rect">
            <a:avLst/>
          </a:prstGeom>
        </p:spPr>
      </p:pic>
      <p:sp>
        <p:nvSpPr>
          <p:cNvPr id="135" name="テキスト ボックス 134">
            <a:extLst>
              <a:ext uri="{FF2B5EF4-FFF2-40B4-BE49-F238E27FC236}">
                <a16:creationId xmlns:a16="http://schemas.microsoft.com/office/drawing/2014/main" id="{03EF47BD-901A-A819-31B9-BAA11C0B7939}"/>
              </a:ext>
            </a:extLst>
          </p:cNvPr>
          <p:cNvSpPr txBox="1"/>
          <p:nvPr/>
        </p:nvSpPr>
        <p:spPr bwMode="gray">
          <a:xfrm>
            <a:off x="2606458" y="5020083"/>
            <a:ext cx="51296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庶務担当</a:t>
            </a:r>
          </a:p>
        </p:txBody>
      </p:sp>
      <p:pic>
        <p:nvPicPr>
          <p:cNvPr id="152" name="図 151">
            <a:extLst>
              <a:ext uri="{FF2B5EF4-FFF2-40B4-BE49-F238E27FC236}">
                <a16:creationId xmlns:a16="http://schemas.microsoft.com/office/drawing/2014/main" id="{DE7F8E04-614E-8F5F-7B0B-901C3ED721CA}"/>
              </a:ext>
            </a:extLst>
          </p:cNvPr>
          <p:cNvPicPr>
            <a:picLocks noChangeAspect="1"/>
          </p:cNvPicPr>
          <p:nvPr/>
        </p:nvPicPr>
        <p:blipFill>
          <a:blip r:embed="rId7"/>
          <a:stretch>
            <a:fillRect/>
          </a:stretch>
        </p:blipFill>
        <p:spPr>
          <a:xfrm>
            <a:off x="4086560" y="5501287"/>
            <a:ext cx="451381" cy="403046"/>
          </a:xfrm>
          <a:prstGeom prst="rect">
            <a:avLst/>
          </a:prstGeom>
        </p:spPr>
      </p:pic>
      <p:sp>
        <p:nvSpPr>
          <p:cNvPr id="153" name="テキスト ボックス 152">
            <a:extLst>
              <a:ext uri="{FF2B5EF4-FFF2-40B4-BE49-F238E27FC236}">
                <a16:creationId xmlns:a16="http://schemas.microsoft.com/office/drawing/2014/main" id="{D47720BB-B739-210C-05EE-825E53B1DD7D}"/>
              </a:ext>
            </a:extLst>
          </p:cNvPr>
          <p:cNvSpPr txBox="1"/>
          <p:nvPr/>
        </p:nvSpPr>
        <p:spPr bwMode="gray">
          <a:xfrm>
            <a:off x="4200503" y="5930955"/>
            <a:ext cx="256480" cy="137409"/>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職員</a:t>
            </a:r>
          </a:p>
        </p:txBody>
      </p:sp>
      <p:sp>
        <p:nvSpPr>
          <p:cNvPr id="154" name="テキスト ボックス 153">
            <a:extLst>
              <a:ext uri="{FF2B5EF4-FFF2-40B4-BE49-F238E27FC236}">
                <a16:creationId xmlns:a16="http://schemas.microsoft.com/office/drawing/2014/main" id="{B3B12487-A771-865E-CDC5-47CF5FA32E17}"/>
              </a:ext>
            </a:extLst>
          </p:cNvPr>
          <p:cNvSpPr txBox="1"/>
          <p:nvPr/>
        </p:nvSpPr>
        <p:spPr bwMode="gray">
          <a:xfrm>
            <a:off x="3878743" y="6068604"/>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源泉徴収票受領</a:t>
            </a:r>
          </a:p>
        </p:txBody>
      </p:sp>
      <p:sp>
        <p:nvSpPr>
          <p:cNvPr id="164" name="正方形/長方形 163">
            <a:extLst>
              <a:ext uri="{FF2B5EF4-FFF2-40B4-BE49-F238E27FC236}">
                <a16:creationId xmlns:a16="http://schemas.microsoft.com/office/drawing/2014/main" id="{BF44C659-6FDF-3661-4ADF-5B07F04EC655}"/>
              </a:ext>
            </a:extLst>
          </p:cNvPr>
          <p:cNvSpPr/>
          <p:nvPr/>
        </p:nvSpPr>
        <p:spPr bwMode="gray">
          <a:xfrm>
            <a:off x="6971845" y="1395579"/>
            <a:ext cx="3321077"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工程</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165" name="正方形/長方形 164">
            <a:extLst>
              <a:ext uri="{FF2B5EF4-FFF2-40B4-BE49-F238E27FC236}">
                <a16:creationId xmlns:a16="http://schemas.microsoft.com/office/drawing/2014/main" id="{7DBE6A07-79DA-D394-16C4-F3413904ED5F}"/>
              </a:ext>
            </a:extLst>
          </p:cNvPr>
          <p:cNvSpPr/>
          <p:nvPr/>
        </p:nvSpPr>
        <p:spPr bwMode="gray">
          <a:xfrm>
            <a:off x="10384498" y="1395579"/>
            <a:ext cx="1328077"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cxnSp>
        <p:nvCxnSpPr>
          <p:cNvPr id="219" name="直線矢印コネクタ 218">
            <a:extLst>
              <a:ext uri="{FF2B5EF4-FFF2-40B4-BE49-F238E27FC236}">
                <a16:creationId xmlns:a16="http://schemas.microsoft.com/office/drawing/2014/main" id="{41D8F41C-9350-E15E-14F2-E0451A57B2F9}"/>
              </a:ext>
            </a:extLst>
          </p:cNvPr>
          <p:cNvCxnSpPr>
            <a:cxnSpLocks/>
            <a:stCxn id="32" idx="3"/>
            <a:endCxn id="101" idx="2"/>
          </p:cNvCxnSpPr>
          <p:nvPr/>
        </p:nvCxnSpPr>
        <p:spPr bwMode="gray">
          <a:xfrm flipV="1">
            <a:off x="3117316" y="3702660"/>
            <a:ext cx="2430076" cy="10528"/>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5" name="直線矢印コネクタ 274">
            <a:extLst>
              <a:ext uri="{FF2B5EF4-FFF2-40B4-BE49-F238E27FC236}">
                <a16:creationId xmlns:a16="http://schemas.microsoft.com/office/drawing/2014/main" id="{1D37A761-E74C-FC18-1AE2-7FD5E99A00CD}"/>
              </a:ext>
            </a:extLst>
          </p:cNvPr>
          <p:cNvCxnSpPr>
            <a:cxnSpLocks/>
            <a:stCxn id="72" idx="2"/>
            <a:endCxn id="133" idx="3"/>
          </p:cNvCxnSpPr>
          <p:nvPr/>
        </p:nvCxnSpPr>
        <p:spPr bwMode="gray">
          <a:xfrm flipH="1">
            <a:off x="3106814" y="4782648"/>
            <a:ext cx="2440578" cy="0"/>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00" name="グラフィックス 299">
            <a:extLst>
              <a:ext uri="{FF2B5EF4-FFF2-40B4-BE49-F238E27FC236}">
                <a16:creationId xmlns:a16="http://schemas.microsoft.com/office/drawing/2014/main" id="{07222FBF-2E1B-134F-F81B-39E6EC892D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418667" y="1908993"/>
            <a:ext cx="274869" cy="245435"/>
          </a:xfrm>
          <a:prstGeom prst="rect">
            <a:avLst/>
          </a:prstGeom>
        </p:spPr>
      </p:pic>
      <p:pic>
        <p:nvPicPr>
          <p:cNvPr id="302" name="グラフィックス 301">
            <a:extLst>
              <a:ext uri="{FF2B5EF4-FFF2-40B4-BE49-F238E27FC236}">
                <a16:creationId xmlns:a16="http://schemas.microsoft.com/office/drawing/2014/main" id="{15D0438A-5D5B-7E24-FDCC-69998B262D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430081" y="3462675"/>
            <a:ext cx="274869" cy="245435"/>
          </a:xfrm>
          <a:prstGeom prst="rect">
            <a:avLst/>
          </a:prstGeom>
        </p:spPr>
      </p:pic>
      <p:sp>
        <p:nvSpPr>
          <p:cNvPr id="9" name="正方形/長方形 8">
            <a:extLst>
              <a:ext uri="{FF2B5EF4-FFF2-40B4-BE49-F238E27FC236}">
                <a16:creationId xmlns:a16="http://schemas.microsoft.com/office/drawing/2014/main" id="{8CB14796-751F-2EFA-D0C1-7885F71D992E}"/>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0" name="正方形/長方形 9">
            <a:extLst>
              <a:ext uri="{FF2B5EF4-FFF2-40B4-BE49-F238E27FC236}">
                <a16:creationId xmlns:a16="http://schemas.microsoft.com/office/drawing/2014/main" id="{4E0698F7-CA3B-0B64-5B52-DC88D4E84BD4}"/>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4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3" name="フローチャート: 他ページ結合子 2">
            <a:extLst>
              <a:ext uri="{FF2B5EF4-FFF2-40B4-BE49-F238E27FC236}">
                <a16:creationId xmlns:a16="http://schemas.microsoft.com/office/drawing/2014/main" id="{45313EFC-DEAF-1CCB-EB0B-DF9C89BB8B14}"/>
              </a:ext>
            </a:extLst>
          </p:cNvPr>
          <p:cNvSpPr/>
          <p:nvPr/>
        </p:nvSpPr>
        <p:spPr bwMode="gray">
          <a:xfrm>
            <a:off x="769340" y="1703270"/>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endPar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依頼</a:t>
            </a:r>
            <a:endParaRPr kumimoji="1" lang="ja-JP" altLang="en-US" sz="16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1" name="フローチャート: 他ページ結合子 10">
            <a:extLst>
              <a:ext uri="{FF2B5EF4-FFF2-40B4-BE49-F238E27FC236}">
                <a16:creationId xmlns:a16="http://schemas.microsoft.com/office/drawing/2014/main" id="{88B3C620-EC8E-28D9-5C2B-7AE46114EAE7}"/>
              </a:ext>
            </a:extLst>
          </p:cNvPr>
          <p:cNvSpPr/>
          <p:nvPr/>
        </p:nvSpPr>
        <p:spPr bwMode="gray">
          <a:xfrm>
            <a:off x="769340" y="3585001"/>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入力</a:t>
            </a:r>
          </a:p>
        </p:txBody>
      </p:sp>
      <p:sp>
        <p:nvSpPr>
          <p:cNvPr id="137" name="フローチャート: 他ページ結合子 136">
            <a:extLst>
              <a:ext uri="{FF2B5EF4-FFF2-40B4-BE49-F238E27FC236}">
                <a16:creationId xmlns:a16="http://schemas.microsoft.com/office/drawing/2014/main" id="{BFCA005E-A0D8-2DF8-4416-B848136B12F0}"/>
              </a:ext>
            </a:extLst>
          </p:cNvPr>
          <p:cNvSpPr/>
          <p:nvPr/>
        </p:nvSpPr>
        <p:spPr bwMode="gray">
          <a:xfrm>
            <a:off x="769340" y="2644135"/>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問合せ</a:t>
            </a:r>
          </a:p>
        </p:txBody>
      </p:sp>
      <p:sp>
        <p:nvSpPr>
          <p:cNvPr id="138" name="フローチャート: 他ページ結合子 137">
            <a:extLst>
              <a:ext uri="{FF2B5EF4-FFF2-40B4-BE49-F238E27FC236}">
                <a16:creationId xmlns:a16="http://schemas.microsoft.com/office/drawing/2014/main" id="{17EDB563-A596-44CA-734F-FBFBED7136C1}"/>
              </a:ext>
            </a:extLst>
          </p:cNvPr>
          <p:cNvSpPr/>
          <p:nvPr/>
        </p:nvSpPr>
        <p:spPr bwMode="gray">
          <a:xfrm>
            <a:off x="769340" y="4525865"/>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書類作成</a:t>
            </a:r>
          </a:p>
        </p:txBody>
      </p:sp>
      <p:sp>
        <p:nvSpPr>
          <p:cNvPr id="139" name="フローチャート: 他ページ結合子 138">
            <a:extLst>
              <a:ext uri="{FF2B5EF4-FFF2-40B4-BE49-F238E27FC236}">
                <a16:creationId xmlns:a16="http://schemas.microsoft.com/office/drawing/2014/main" id="{7133213E-EBFA-8F4B-BE67-DFAA8D398428}"/>
              </a:ext>
            </a:extLst>
          </p:cNvPr>
          <p:cNvSpPr/>
          <p:nvPr/>
        </p:nvSpPr>
        <p:spPr bwMode="gray">
          <a:xfrm>
            <a:off x="769340" y="5466729"/>
            <a:ext cx="1050202" cy="841995"/>
          </a:xfrm>
          <a:prstGeom prst="flowChartOffpageConnector">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600">
                <a:solidFill>
                  <a:prstClr val="black"/>
                </a:solidFill>
                <a:latin typeface="UD デジタル 教科書体 NP-R" panose="02020400000000000000" pitchFamily="18" charset="-128"/>
                <a:ea typeface="UD デジタル 教科書体 NP-R" panose="02020400000000000000" pitchFamily="18" charset="-128"/>
                <a:cs typeface="+mn-cs"/>
              </a:rPr>
              <a:t>交付</a:t>
            </a:r>
            <a:endParaRPr kumimoji="1" lang="en-US" altLang="ja-JP" sz="16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15" name="正方形/長方形 214">
            <a:extLst>
              <a:ext uri="{FF2B5EF4-FFF2-40B4-BE49-F238E27FC236}">
                <a16:creationId xmlns:a16="http://schemas.microsoft.com/office/drawing/2014/main" id="{2CC82357-0CD8-71DB-4F48-380FEB4C5358}"/>
              </a:ext>
            </a:extLst>
          </p:cNvPr>
          <p:cNvSpPr/>
          <p:nvPr/>
        </p:nvSpPr>
        <p:spPr bwMode="gray">
          <a:xfrm>
            <a:off x="486418" y="1703270"/>
            <a:ext cx="218992" cy="2723726"/>
          </a:xfrm>
          <a:prstGeom prst="rect">
            <a:avLst/>
          </a:prstGeom>
          <a:solidFill>
            <a:schemeClr val="tx2"/>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年末調整</a:t>
            </a:r>
          </a:p>
        </p:txBody>
      </p:sp>
      <p:sp>
        <p:nvSpPr>
          <p:cNvPr id="218" name="正方形/長方形 217">
            <a:extLst>
              <a:ext uri="{FF2B5EF4-FFF2-40B4-BE49-F238E27FC236}">
                <a16:creationId xmlns:a16="http://schemas.microsoft.com/office/drawing/2014/main" id="{1881BC7C-5EC5-6E80-4E61-177DCF8BA338}"/>
              </a:ext>
            </a:extLst>
          </p:cNvPr>
          <p:cNvSpPr/>
          <p:nvPr/>
        </p:nvSpPr>
        <p:spPr bwMode="gray">
          <a:xfrm>
            <a:off x="486418" y="4525865"/>
            <a:ext cx="215927" cy="1782860"/>
          </a:xfrm>
          <a:prstGeom prst="rect">
            <a:avLst/>
          </a:prstGeom>
          <a:solidFill>
            <a:schemeClr val="tx2"/>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源泉徴収票発行</a:t>
            </a:r>
          </a:p>
        </p:txBody>
      </p:sp>
      <p:sp>
        <p:nvSpPr>
          <p:cNvPr id="40" name="正方形/長方形 39">
            <a:extLst>
              <a:ext uri="{FF2B5EF4-FFF2-40B4-BE49-F238E27FC236}">
                <a16:creationId xmlns:a16="http://schemas.microsoft.com/office/drawing/2014/main" id="{317DF9A0-9495-AA34-C83B-2D7C4A8651DA}"/>
              </a:ext>
            </a:extLst>
          </p:cNvPr>
          <p:cNvSpPr/>
          <p:nvPr/>
        </p:nvSpPr>
        <p:spPr bwMode="gray">
          <a:xfrm>
            <a:off x="5408455" y="1400885"/>
            <a:ext cx="1328077"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41" name="正方形/長方形 40">
            <a:extLst>
              <a:ext uri="{FF2B5EF4-FFF2-40B4-BE49-F238E27FC236}">
                <a16:creationId xmlns:a16="http://schemas.microsoft.com/office/drawing/2014/main" id="{0ED9AD10-F328-8D2E-7766-46A437EEC45E}"/>
              </a:ext>
            </a:extLst>
          </p:cNvPr>
          <p:cNvSpPr/>
          <p:nvPr/>
        </p:nvSpPr>
        <p:spPr bwMode="gray">
          <a:xfrm>
            <a:off x="1996842" y="1134509"/>
            <a:ext cx="4739691" cy="195992"/>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45" name="正方形/長方形 44">
            <a:extLst>
              <a:ext uri="{FF2B5EF4-FFF2-40B4-BE49-F238E27FC236}">
                <a16:creationId xmlns:a16="http://schemas.microsoft.com/office/drawing/2014/main" id="{1489F1E7-8590-AC3F-C3D2-9D630A365381}"/>
              </a:ext>
            </a:extLst>
          </p:cNvPr>
          <p:cNvSpPr/>
          <p:nvPr/>
        </p:nvSpPr>
        <p:spPr bwMode="gray">
          <a:xfrm>
            <a:off x="1996842" y="1400885"/>
            <a:ext cx="3321077"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業務</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54" name="テキスト ボックス 53">
            <a:extLst>
              <a:ext uri="{FF2B5EF4-FFF2-40B4-BE49-F238E27FC236}">
                <a16:creationId xmlns:a16="http://schemas.microsoft.com/office/drawing/2014/main" id="{F0355DD9-AE08-A46C-4711-B96E35C62788}"/>
              </a:ext>
            </a:extLst>
          </p:cNvPr>
          <p:cNvSpPr txBox="1"/>
          <p:nvPr/>
        </p:nvSpPr>
        <p:spPr bwMode="gray">
          <a:xfrm>
            <a:off x="2435353" y="3177760"/>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問合せ対応</a:t>
            </a:r>
          </a:p>
        </p:txBody>
      </p:sp>
      <p:sp>
        <p:nvSpPr>
          <p:cNvPr id="72" name="フローチャート: 磁気ディスク 71">
            <a:extLst>
              <a:ext uri="{FF2B5EF4-FFF2-40B4-BE49-F238E27FC236}">
                <a16:creationId xmlns:a16="http://schemas.microsoft.com/office/drawing/2014/main" id="{2A3A3B26-955D-2D82-E5FF-556ABBFDDAB5}"/>
              </a:ext>
            </a:extLst>
          </p:cNvPr>
          <p:cNvSpPr/>
          <p:nvPr/>
        </p:nvSpPr>
        <p:spPr bwMode="gray">
          <a:xfrm>
            <a:off x="5547392" y="4535540"/>
            <a:ext cx="1050202" cy="49421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p>
        </p:txBody>
      </p:sp>
      <p:cxnSp>
        <p:nvCxnSpPr>
          <p:cNvPr id="76" name="コネクタ: カギ線 75">
            <a:extLst>
              <a:ext uri="{FF2B5EF4-FFF2-40B4-BE49-F238E27FC236}">
                <a16:creationId xmlns:a16="http://schemas.microsoft.com/office/drawing/2014/main" id="{EEDBF85A-1AB3-D170-1B6A-8C0E7C7E3E6C}"/>
              </a:ext>
            </a:extLst>
          </p:cNvPr>
          <p:cNvCxnSpPr>
            <a:stCxn id="135" idx="2"/>
            <a:endCxn id="152" idx="1"/>
          </p:cNvCxnSpPr>
          <p:nvPr/>
        </p:nvCxnSpPr>
        <p:spPr bwMode="gray">
          <a:xfrm rot="16200000" flipH="1">
            <a:off x="3210330" y="4826579"/>
            <a:ext cx="528839" cy="1223621"/>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4" name="テキスト ボックス 133">
            <a:extLst>
              <a:ext uri="{FF2B5EF4-FFF2-40B4-BE49-F238E27FC236}">
                <a16:creationId xmlns:a16="http://schemas.microsoft.com/office/drawing/2014/main" id="{8F6F15CF-95FF-D8B9-4476-3860416F37DE}"/>
              </a:ext>
            </a:extLst>
          </p:cNvPr>
          <p:cNvSpPr txBox="1"/>
          <p:nvPr/>
        </p:nvSpPr>
        <p:spPr bwMode="gray">
          <a:xfrm>
            <a:off x="2435353" y="5206615"/>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源泉徴収票交付</a:t>
            </a:r>
          </a:p>
        </p:txBody>
      </p:sp>
      <p:sp>
        <p:nvSpPr>
          <p:cNvPr id="80" name="吹き出し: 角を丸めた四角形 79">
            <a:extLst>
              <a:ext uri="{FF2B5EF4-FFF2-40B4-BE49-F238E27FC236}">
                <a16:creationId xmlns:a16="http://schemas.microsoft.com/office/drawing/2014/main" id="{F624905D-90B3-3735-A212-4955B4E01E3D}"/>
              </a:ext>
            </a:extLst>
          </p:cNvPr>
          <p:cNvSpPr/>
          <p:nvPr/>
        </p:nvSpPr>
        <p:spPr bwMode="gray">
          <a:xfrm>
            <a:off x="3311311" y="1867886"/>
            <a:ext cx="1764000" cy="302885"/>
          </a:xfrm>
          <a:prstGeom prst="wedgeRoundRectCallout">
            <a:avLst>
              <a:gd name="adj1" fmla="val -56222"/>
              <a:gd name="adj2" fmla="val 26065"/>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年末調整制度をかみ砕いて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庁内に説明する必要がある</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1" name="楕円 80">
            <a:extLst>
              <a:ext uri="{FF2B5EF4-FFF2-40B4-BE49-F238E27FC236}">
                <a16:creationId xmlns:a16="http://schemas.microsoft.com/office/drawing/2014/main" id="{AB08576D-7CAB-142F-197E-C02709840232}"/>
              </a:ext>
            </a:extLst>
          </p:cNvPr>
          <p:cNvSpPr/>
          <p:nvPr/>
        </p:nvSpPr>
        <p:spPr bwMode="gray">
          <a:xfrm>
            <a:off x="3246298" y="1770474"/>
            <a:ext cx="178109" cy="159037"/>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83" name="吹き出し: 角を丸めた四角形 82">
            <a:extLst>
              <a:ext uri="{FF2B5EF4-FFF2-40B4-BE49-F238E27FC236}">
                <a16:creationId xmlns:a16="http://schemas.microsoft.com/office/drawing/2014/main" id="{ADFE47A6-95EB-FE84-AE27-836893EB930D}"/>
              </a:ext>
            </a:extLst>
          </p:cNvPr>
          <p:cNvSpPr/>
          <p:nvPr/>
        </p:nvSpPr>
        <p:spPr bwMode="gray">
          <a:xfrm>
            <a:off x="3311311" y="3517716"/>
            <a:ext cx="1764000" cy="302885"/>
          </a:xfrm>
          <a:prstGeom prst="wedgeRoundRectCallout">
            <a:avLst>
              <a:gd name="adj1" fmla="val -56222"/>
              <a:gd name="adj2" fmla="val 26065"/>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制度を理解していなければ</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各項目を正しく入力できない</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7" name="楕円 86">
            <a:extLst>
              <a:ext uri="{FF2B5EF4-FFF2-40B4-BE49-F238E27FC236}">
                <a16:creationId xmlns:a16="http://schemas.microsoft.com/office/drawing/2014/main" id="{089F032B-1DBD-4427-17F0-5C7EC7A1E3C1}"/>
              </a:ext>
            </a:extLst>
          </p:cNvPr>
          <p:cNvSpPr/>
          <p:nvPr/>
        </p:nvSpPr>
        <p:spPr bwMode="gray">
          <a:xfrm>
            <a:off x="3246298" y="3420304"/>
            <a:ext cx="178109" cy="159037"/>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88" name="吹き出し: 角を丸めた四角形 87">
            <a:extLst>
              <a:ext uri="{FF2B5EF4-FFF2-40B4-BE49-F238E27FC236}">
                <a16:creationId xmlns:a16="http://schemas.microsoft.com/office/drawing/2014/main" id="{849EA0BE-1FE2-D476-CEC4-F799E0382A2F}"/>
              </a:ext>
            </a:extLst>
          </p:cNvPr>
          <p:cNvSpPr/>
          <p:nvPr/>
        </p:nvSpPr>
        <p:spPr bwMode="gray">
          <a:xfrm>
            <a:off x="3688629" y="4888620"/>
            <a:ext cx="1764000" cy="462547"/>
          </a:xfrm>
          <a:prstGeom prst="wedgeRoundRectCallout">
            <a:avLst>
              <a:gd name="adj1" fmla="val -20584"/>
              <a:gd name="adj2" fmla="val 79526"/>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庶務担当が自身の収入額を知ることができる状態のため、プライバシーが守られない</a:t>
            </a:r>
            <a:endPar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9" name="楕円 88">
            <a:extLst>
              <a:ext uri="{FF2B5EF4-FFF2-40B4-BE49-F238E27FC236}">
                <a16:creationId xmlns:a16="http://schemas.microsoft.com/office/drawing/2014/main" id="{FAFD94EA-F33D-C58F-617C-5666397285B0}"/>
              </a:ext>
            </a:extLst>
          </p:cNvPr>
          <p:cNvSpPr/>
          <p:nvPr/>
        </p:nvSpPr>
        <p:spPr bwMode="gray">
          <a:xfrm>
            <a:off x="3623616" y="4797920"/>
            <a:ext cx="178109" cy="159037"/>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90" name="図 89">
            <a:extLst>
              <a:ext uri="{FF2B5EF4-FFF2-40B4-BE49-F238E27FC236}">
                <a16:creationId xmlns:a16="http://schemas.microsoft.com/office/drawing/2014/main" id="{6A3B1E41-BFED-AC87-08B2-F3C06120669A}"/>
              </a:ext>
            </a:extLst>
          </p:cNvPr>
          <p:cNvPicPr>
            <a:picLocks noChangeAspect="1"/>
          </p:cNvPicPr>
          <p:nvPr/>
        </p:nvPicPr>
        <p:blipFill>
          <a:blip r:embed="rId6"/>
          <a:stretch>
            <a:fillRect/>
          </a:stretch>
        </p:blipFill>
        <p:spPr>
          <a:xfrm>
            <a:off x="7593265" y="1957983"/>
            <a:ext cx="451381" cy="403046"/>
          </a:xfrm>
          <a:prstGeom prst="rect">
            <a:avLst/>
          </a:prstGeom>
        </p:spPr>
      </p:pic>
      <p:pic>
        <p:nvPicPr>
          <p:cNvPr id="93" name="図 92">
            <a:extLst>
              <a:ext uri="{FF2B5EF4-FFF2-40B4-BE49-F238E27FC236}">
                <a16:creationId xmlns:a16="http://schemas.microsoft.com/office/drawing/2014/main" id="{7DA67BBE-FF44-ABD3-4DB0-216E7C723D83}"/>
              </a:ext>
            </a:extLst>
          </p:cNvPr>
          <p:cNvPicPr>
            <a:picLocks noChangeAspect="1"/>
          </p:cNvPicPr>
          <p:nvPr/>
        </p:nvPicPr>
        <p:blipFill>
          <a:blip r:embed="rId7"/>
          <a:stretch>
            <a:fillRect/>
          </a:stretch>
        </p:blipFill>
        <p:spPr>
          <a:xfrm>
            <a:off x="7597924" y="3511665"/>
            <a:ext cx="451381" cy="403046"/>
          </a:xfrm>
          <a:prstGeom prst="rect">
            <a:avLst/>
          </a:prstGeom>
        </p:spPr>
      </p:pic>
      <p:sp>
        <p:nvSpPr>
          <p:cNvPr id="94" name="フローチャート: 磁気ディスク 93">
            <a:extLst>
              <a:ext uri="{FF2B5EF4-FFF2-40B4-BE49-F238E27FC236}">
                <a16:creationId xmlns:a16="http://schemas.microsoft.com/office/drawing/2014/main" id="{D3F73511-E6E2-1475-4681-49FE58BFE2D1}"/>
              </a:ext>
            </a:extLst>
          </p:cNvPr>
          <p:cNvSpPr/>
          <p:nvPr/>
        </p:nvSpPr>
        <p:spPr bwMode="gray">
          <a:xfrm>
            <a:off x="10549612" y="3455552"/>
            <a:ext cx="1050202" cy="49421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5" name="テキスト ボックス 94">
            <a:extLst>
              <a:ext uri="{FF2B5EF4-FFF2-40B4-BE49-F238E27FC236}">
                <a16:creationId xmlns:a16="http://schemas.microsoft.com/office/drawing/2014/main" id="{F4987888-EA52-ADD2-7811-6A69B3926EB6}"/>
              </a:ext>
            </a:extLst>
          </p:cNvPr>
          <p:cNvSpPr txBox="1"/>
          <p:nvPr/>
        </p:nvSpPr>
        <p:spPr bwMode="gray">
          <a:xfrm>
            <a:off x="7304381" y="2388794"/>
            <a:ext cx="1025922" cy="307777"/>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総務事務センター</a:t>
            </a:r>
          </a:p>
        </p:txBody>
      </p:sp>
      <p:sp>
        <p:nvSpPr>
          <p:cNvPr id="96" name="テキスト ボックス 95">
            <a:extLst>
              <a:ext uri="{FF2B5EF4-FFF2-40B4-BE49-F238E27FC236}">
                <a16:creationId xmlns:a16="http://schemas.microsoft.com/office/drawing/2014/main" id="{EEE80300-6E55-453C-195B-44776ACD313F}"/>
              </a:ext>
            </a:extLst>
          </p:cNvPr>
          <p:cNvSpPr txBox="1"/>
          <p:nvPr/>
        </p:nvSpPr>
        <p:spPr bwMode="gray">
          <a:xfrm>
            <a:off x="7699024" y="3942769"/>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職員</a:t>
            </a:r>
          </a:p>
        </p:txBody>
      </p:sp>
      <p:sp>
        <p:nvSpPr>
          <p:cNvPr id="97" name="テキスト ボックス 96">
            <a:extLst>
              <a:ext uri="{FF2B5EF4-FFF2-40B4-BE49-F238E27FC236}">
                <a16:creationId xmlns:a16="http://schemas.microsoft.com/office/drawing/2014/main" id="{EA1C6BE4-AC32-7D69-8E05-3D2F5C57594A}"/>
              </a:ext>
            </a:extLst>
          </p:cNvPr>
          <p:cNvSpPr txBox="1"/>
          <p:nvPr/>
        </p:nvSpPr>
        <p:spPr bwMode="gray">
          <a:xfrm>
            <a:off x="7367342" y="4110203"/>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申告内容入力</a:t>
            </a:r>
          </a:p>
        </p:txBody>
      </p:sp>
      <p:pic>
        <p:nvPicPr>
          <p:cNvPr id="98" name="グラフィックス 97" descr="プログラマー男性 単色塗りつぶし">
            <a:extLst>
              <a:ext uri="{FF2B5EF4-FFF2-40B4-BE49-F238E27FC236}">
                <a16:creationId xmlns:a16="http://schemas.microsoft.com/office/drawing/2014/main" id="{71610EAC-0B28-00A5-C84B-700ADA326F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51050" y="4564886"/>
            <a:ext cx="487753" cy="435524"/>
          </a:xfrm>
          <a:prstGeom prst="rect">
            <a:avLst/>
          </a:prstGeom>
        </p:spPr>
      </p:pic>
      <p:sp>
        <p:nvSpPr>
          <p:cNvPr id="99" name="テキスト ボックス 98">
            <a:extLst>
              <a:ext uri="{FF2B5EF4-FFF2-40B4-BE49-F238E27FC236}">
                <a16:creationId xmlns:a16="http://schemas.microsoft.com/office/drawing/2014/main" id="{2CACE6FE-DAE1-5989-DE4D-5AB57C9745B7}"/>
              </a:ext>
            </a:extLst>
          </p:cNvPr>
          <p:cNvSpPr txBox="1"/>
          <p:nvPr/>
        </p:nvSpPr>
        <p:spPr bwMode="gray">
          <a:xfrm>
            <a:off x="7538447" y="5020083"/>
            <a:ext cx="51296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庶務担当</a:t>
            </a:r>
          </a:p>
        </p:txBody>
      </p:sp>
      <p:pic>
        <p:nvPicPr>
          <p:cNvPr id="102" name="図 101">
            <a:extLst>
              <a:ext uri="{FF2B5EF4-FFF2-40B4-BE49-F238E27FC236}">
                <a16:creationId xmlns:a16="http://schemas.microsoft.com/office/drawing/2014/main" id="{375CA382-B2A4-7BDE-DC9B-9836A2CF44D5}"/>
              </a:ext>
            </a:extLst>
          </p:cNvPr>
          <p:cNvPicPr>
            <a:picLocks noChangeAspect="1"/>
          </p:cNvPicPr>
          <p:nvPr/>
        </p:nvPicPr>
        <p:blipFill>
          <a:blip r:embed="rId7"/>
          <a:stretch>
            <a:fillRect/>
          </a:stretch>
        </p:blipFill>
        <p:spPr>
          <a:xfrm>
            <a:off x="9018549" y="5501287"/>
            <a:ext cx="451381" cy="403046"/>
          </a:xfrm>
          <a:prstGeom prst="rect">
            <a:avLst/>
          </a:prstGeom>
        </p:spPr>
      </p:pic>
      <p:sp>
        <p:nvSpPr>
          <p:cNvPr id="103" name="テキスト ボックス 102">
            <a:extLst>
              <a:ext uri="{FF2B5EF4-FFF2-40B4-BE49-F238E27FC236}">
                <a16:creationId xmlns:a16="http://schemas.microsoft.com/office/drawing/2014/main" id="{7085EFB0-0FCA-FC08-E7E1-DAFC88271CEF}"/>
              </a:ext>
            </a:extLst>
          </p:cNvPr>
          <p:cNvSpPr txBox="1"/>
          <p:nvPr/>
        </p:nvSpPr>
        <p:spPr bwMode="gray">
          <a:xfrm>
            <a:off x="9132492" y="5930955"/>
            <a:ext cx="256480" cy="137409"/>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職員</a:t>
            </a:r>
          </a:p>
        </p:txBody>
      </p:sp>
      <p:sp>
        <p:nvSpPr>
          <p:cNvPr id="104" name="テキスト ボックス 103">
            <a:extLst>
              <a:ext uri="{FF2B5EF4-FFF2-40B4-BE49-F238E27FC236}">
                <a16:creationId xmlns:a16="http://schemas.microsoft.com/office/drawing/2014/main" id="{7777F550-B3DB-8D4B-434F-9CAA4BD1B12E}"/>
              </a:ext>
            </a:extLst>
          </p:cNvPr>
          <p:cNvSpPr txBox="1"/>
          <p:nvPr/>
        </p:nvSpPr>
        <p:spPr bwMode="gray">
          <a:xfrm>
            <a:off x="8810732" y="6068604"/>
            <a:ext cx="900000" cy="307777"/>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源泉徴収票</a:t>
            </a:r>
            <a:endParaRPr lang="en-US" altLang="ja-JP" dirty="0">
              <a:solidFill>
                <a:schemeClr val="tx1"/>
              </a:solidFill>
            </a:endParaRPr>
          </a:p>
          <a:p>
            <a:r>
              <a:rPr lang="ja-JP" altLang="en-US">
                <a:solidFill>
                  <a:schemeClr val="tx1"/>
                </a:solidFill>
              </a:rPr>
              <a:t>閲覧・出力</a:t>
            </a:r>
          </a:p>
        </p:txBody>
      </p:sp>
      <p:cxnSp>
        <p:nvCxnSpPr>
          <p:cNvPr id="105" name="直線矢印コネクタ 104">
            <a:extLst>
              <a:ext uri="{FF2B5EF4-FFF2-40B4-BE49-F238E27FC236}">
                <a16:creationId xmlns:a16="http://schemas.microsoft.com/office/drawing/2014/main" id="{75D2E2BF-1F80-0B01-2442-4693164725E3}"/>
              </a:ext>
            </a:extLst>
          </p:cNvPr>
          <p:cNvCxnSpPr>
            <a:cxnSpLocks/>
            <a:stCxn id="93" idx="3"/>
            <a:endCxn id="94" idx="2"/>
          </p:cNvCxnSpPr>
          <p:nvPr/>
        </p:nvCxnSpPr>
        <p:spPr bwMode="gray">
          <a:xfrm flipV="1">
            <a:off x="8049305" y="3702660"/>
            <a:ext cx="2500307" cy="10528"/>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a:extLst>
              <a:ext uri="{FF2B5EF4-FFF2-40B4-BE49-F238E27FC236}">
                <a16:creationId xmlns:a16="http://schemas.microsoft.com/office/drawing/2014/main" id="{B803BABF-43CC-EC3F-573A-1A79B1395B4A}"/>
              </a:ext>
            </a:extLst>
          </p:cNvPr>
          <p:cNvCxnSpPr>
            <a:cxnSpLocks/>
            <a:stCxn id="111" idx="2"/>
            <a:endCxn id="102" idx="3"/>
          </p:cNvCxnSpPr>
          <p:nvPr/>
        </p:nvCxnSpPr>
        <p:spPr bwMode="gray">
          <a:xfrm flipH="1" flipV="1">
            <a:off x="9469930" y="5702810"/>
            <a:ext cx="1079682" cy="2251"/>
          </a:xfrm>
          <a:prstGeom prst="straightConnector1">
            <a:avLst/>
          </a:prstGeom>
          <a:ln w="12700">
            <a:solidFill>
              <a:schemeClr val="tx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11" name="フローチャート: 磁気ディスク 110">
            <a:extLst>
              <a:ext uri="{FF2B5EF4-FFF2-40B4-BE49-F238E27FC236}">
                <a16:creationId xmlns:a16="http://schemas.microsoft.com/office/drawing/2014/main" id="{45A86483-2591-FC80-04B0-CD2877F59485}"/>
              </a:ext>
            </a:extLst>
          </p:cNvPr>
          <p:cNvSpPr/>
          <p:nvPr/>
        </p:nvSpPr>
        <p:spPr bwMode="gray">
          <a:xfrm>
            <a:off x="10549612" y="5457953"/>
            <a:ext cx="1050202" cy="494216"/>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 </a:t>
            </a:r>
            <a:r>
              <a:rPr kumimoji="1" lang="en-US" altLang="ja-JP" sz="105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or</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15" name="コネクタ: カギ線 114">
            <a:extLst>
              <a:ext uri="{FF2B5EF4-FFF2-40B4-BE49-F238E27FC236}">
                <a16:creationId xmlns:a16="http://schemas.microsoft.com/office/drawing/2014/main" id="{5E27391C-E797-F625-61CC-0F498E08E2DE}"/>
              </a:ext>
            </a:extLst>
          </p:cNvPr>
          <p:cNvCxnSpPr>
            <a:stCxn id="99" idx="2"/>
            <a:endCxn id="102" idx="1"/>
          </p:cNvCxnSpPr>
          <p:nvPr/>
        </p:nvCxnSpPr>
        <p:spPr bwMode="gray">
          <a:xfrm rot="16200000" flipH="1">
            <a:off x="8142319" y="4826579"/>
            <a:ext cx="528839" cy="1223621"/>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8DC2CD48-42DC-AAD2-D788-069AC620C720}"/>
              </a:ext>
            </a:extLst>
          </p:cNvPr>
          <p:cNvSpPr txBox="1"/>
          <p:nvPr/>
        </p:nvSpPr>
        <p:spPr bwMode="gray">
          <a:xfrm>
            <a:off x="7367342" y="5206615"/>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源泉徴収票交付</a:t>
            </a:r>
          </a:p>
        </p:txBody>
      </p:sp>
      <p:pic>
        <p:nvPicPr>
          <p:cNvPr id="130" name="グラフィックス 129">
            <a:extLst>
              <a:ext uri="{FF2B5EF4-FFF2-40B4-BE49-F238E27FC236}">
                <a16:creationId xmlns:a16="http://schemas.microsoft.com/office/drawing/2014/main" id="{EB7098C5-B77D-91EB-8D65-FDD03342E8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813621" y="5378450"/>
            <a:ext cx="274869" cy="245435"/>
          </a:xfrm>
          <a:prstGeom prst="rect">
            <a:avLst/>
          </a:prstGeom>
        </p:spPr>
      </p:pic>
      <p:sp>
        <p:nvSpPr>
          <p:cNvPr id="118" name="吹き出し: 角を丸めた四角形 117">
            <a:extLst>
              <a:ext uri="{FF2B5EF4-FFF2-40B4-BE49-F238E27FC236}">
                <a16:creationId xmlns:a16="http://schemas.microsoft.com/office/drawing/2014/main" id="{93AB113B-C3DC-566B-2A76-874A0E0304E5}"/>
              </a:ext>
            </a:extLst>
          </p:cNvPr>
          <p:cNvSpPr/>
          <p:nvPr/>
        </p:nvSpPr>
        <p:spPr bwMode="gray">
          <a:xfrm>
            <a:off x="8243300" y="1867886"/>
            <a:ext cx="1764000" cy="440882"/>
          </a:xfrm>
          <a:prstGeom prst="wedgeRoundRectCallout">
            <a:avLst>
              <a:gd name="adj1" fmla="val -56222"/>
              <a:gd name="adj2" fmla="val 2606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システム上で制度説明・</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Q</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が完結するため、</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負担が解消される</a:t>
            </a:r>
          </a:p>
        </p:txBody>
      </p:sp>
      <p:sp>
        <p:nvSpPr>
          <p:cNvPr id="119" name="楕円 118">
            <a:extLst>
              <a:ext uri="{FF2B5EF4-FFF2-40B4-BE49-F238E27FC236}">
                <a16:creationId xmlns:a16="http://schemas.microsoft.com/office/drawing/2014/main" id="{8135E945-D866-CA62-605A-53FF69B92AAF}"/>
              </a:ext>
            </a:extLst>
          </p:cNvPr>
          <p:cNvSpPr/>
          <p:nvPr/>
        </p:nvSpPr>
        <p:spPr bwMode="gray">
          <a:xfrm>
            <a:off x="8178287" y="1770474"/>
            <a:ext cx="178109" cy="159037"/>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20" name="吹き出し: 角を丸めた四角形 119">
            <a:extLst>
              <a:ext uri="{FF2B5EF4-FFF2-40B4-BE49-F238E27FC236}">
                <a16:creationId xmlns:a16="http://schemas.microsoft.com/office/drawing/2014/main" id="{640918D9-E90F-08AE-52FA-1D04D6EEB16C}"/>
              </a:ext>
            </a:extLst>
          </p:cNvPr>
          <p:cNvSpPr/>
          <p:nvPr/>
        </p:nvSpPr>
        <p:spPr bwMode="gray">
          <a:xfrm>
            <a:off x="8243300" y="3517716"/>
            <a:ext cx="1764000" cy="474424"/>
          </a:xfrm>
          <a:prstGeom prst="wedgeRoundRectCallout">
            <a:avLst>
              <a:gd name="adj1" fmla="val -56222"/>
              <a:gd name="adj2" fmla="val 2606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制度理解が浅い場合でも、</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質問に回答することで</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入力が完了する</a:t>
            </a:r>
          </a:p>
        </p:txBody>
      </p:sp>
      <p:sp>
        <p:nvSpPr>
          <p:cNvPr id="121" name="楕円 120">
            <a:extLst>
              <a:ext uri="{FF2B5EF4-FFF2-40B4-BE49-F238E27FC236}">
                <a16:creationId xmlns:a16="http://schemas.microsoft.com/office/drawing/2014/main" id="{9AB6724C-6A5C-3CF0-668D-FDD58F511DF5}"/>
              </a:ext>
            </a:extLst>
          </p:cNvPr>
          <p:cNvSpPr/>
          <p:nvPr/>
        </p:nvSpPr>
        <p:spPr bwMode="gray">
          <a:xfrm>
            <a:off x="8178287" y="3420304"/>
            <a:ext cx="178109" cy="159037"/>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41" name="正方形/長方形 140">
            <a:extLst>
              <a:ext uri="{FF2B5EF4-FFF2-40B4-BE49-F238E27FC236}">
                <a16:creationId xmlns:a16="http://schemas.microsoft.com/office/drawing/2014/main" id="{88977711-F4BE-AA35-451B-2F1C979A5C77}"/>
              </a:ext>
            </a:extLst>
          </p:cNvPr>
          <p:cNvSpPr/>
          <p:nvPr/>
        </p:nvSpPr>
        <p:spPr bwMode="gray">
          <a:xfrm>
            <a:off x="7090930" y="4513431"/>
            <a:ext cx="1927619" cy="1417524"/>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p:txBody>
      </p:sp>
      <p:sp>
        <p:nvSpPr>
          <p:cNvPr id="125" name="吹き出し: 角を丸めた四角形 124">
            <a:extLst>
              <a:ext uri="{FF2B5EF4-FFF2-40B4-BE49-F238E27FC236}">
                <a16:creationId xmlns:a16="http://schemas.microsoft.com/office/drawing/2014/main" id="{7953FBEF-726B-CE53-52EC-ED60C8A33210}"/>
              </a:ext>
            </a:extLst>
          </p:cNvPr>
          <p:cNvSpPr/>
          <p:nvPr/>
        </p:nvSpPr>
        <p:spPr bwMode="gray">
          <a:xfrm>
            <a:off x="8620618" y="4888620"/>
            <a:ext cx="1764000" cy="462547"/>
          </a:xfrm>
          <a:prstGeom prst="wedgeRoundRectCallout">
            <a:avLst>
              <a:gd name="adj1" fmla="val -20584"/>
              <a:gd name="adj2" fmla="val 79526"/>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第三者に自身の収入額が</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知られない状態のため、</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プライバシーが守られる</a:t>
            </a:r>
          </a:p>
        </p:txBody>
      </p:sp>
      <p:sp>
        <p:nvSpPr>
          <p:cNvPr id="129" name="楕円 128">
            <a:extLst>
              <a:ext uri="{FF2B5EF4-FFF2-40B4-BE49-F238E27FC236}">
                <a16:creationId xmlns:a16="http://schemas.microsoft.com/office/drawing/2014/main" id="{71BBBAFE-3FF5-C750-AC85-A025EB55AB74}"/>
              </a:ext>
            </a:extLst>
          </p:cNvPr>
          <p:cNvSpPr/>
          <p:nvPr/>
        </p:nvSpPr>
        <p:spPr bwMode="gray">
          <a:xfrm>
            <a:off x="8555605" y="4797920"/>
            <a:ext cx="178109" cy="159037"/>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57" name="テキスト ボックス 156">
            <a:extLst>
              <a:ext uri="{FF2B5EF4-FFF2-40B4-BE49-F238E27FC236}">
                <a16:creationId xmlns:a16="http://schemas.microsoft.com/office/drawing/2014/main" id="{60EA49EF-D55D-6DDE-6BC2-FA17EB0E8ADE}"/>
              </a:ext>
            </a:extLst>
          </p:cNvPr>
          <p:cNvSpPr txBox="1"/>
          <p:nvPr/>
        </p:nvSpPr>
        <p:spPr bwMode="gray">
          <a:xfrm>
            <a:off x="2435353" y="2777869"/>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対応依頼</a:t>
            </a:r>
            <a:endParaRPr lang="en-US" altLang="ja-JP" dirty="0">
              <a:solidFill>
                <a:schemeClr val="tx1"/>
              </a:solidFill>
            </a:endParaRPr>
          </a:p>
        </p:txBody>
      </p:sp>
      <p:sp>
        <p:nvSpPr>
          <p:cNvPr id="158" name="テキスト ボックス 157">
            <a:extLst>
              <a:ext uri="{FF2B5EF4-FFF2-40B4-BE49-F238E27FC236}">
                <a16:creationId xmlns:a16="http://schemas.microsoft.com/office/drawing/2014/main" id="{944015EC-E83D-C0EA-DA7B-53EE3BE8DDCC}"/>
              </a:ext>
            </a:extLst>
          </p:cNvPr>
          <p:cNvSpPr txBox="1"/>
          <p:nvPr/>
        </p:nvSpPr>
        <p:spPr bwMode="gray">
          <a:xfrm>
            <a:off x="7367342" y="2980338"/>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制度説明</a:t>
            </a:r>
            <a:endParaRPr lang="en-US" altLang="ja-JP" dirty="0">
              <a:solidFill>
                <a:schemeClr val="tx1"/>
              </a:solidFill>
            </a:endParaRPr>
          </a:p>
        </p:txBody>
      </p:sp>
      <p:sp>
        <p:nvSpPr>
          <p:cNvPr id="159" name="テキスト ボックス 158">
            <a:extLst>
              <a:ext uri="{FF2B5EF4-FFF2-40B4-BE49-F238E27FC236}">
                <a16:creationId xmlns:a16="http://schemas.microsoft.com/office/drawing/2014/main" id="{A429B065-2FC0-D297-EFCB-3BEF7C984404}"/>
              </a:ext>
            </a:extLst>
          </p:cNvPr>
          <p:cNvSpPr txBox="1"/>
          <p:nvPr/>
        </p:nvSpPr>
        <p:spPr bwMode="gray">
          <a:xfrm>
            <a:off x="7367342" y="3177760"/>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問合せ対応</a:t>
            </a:r>
          </a:p>
        </p:txBody>
      </p:sp>
      <p:sp>
        <p:nvSpPr>
          <p:cNvPr id="132" name="正方形/長方形 131">
            <a:extLst>
              <a:ext uri="{FF2B5EF4-FFF2-40B4-BE49-F238E27FC236}">
                <a16:creationId xmlns:a16="http://schemas.microsoft.com/office/drawing/2014/main" id="{B1221497-7A15-F125-B552-6419A7437492}"/>
              </a:ext>
            </a:extLst>
          </p:cNvPr>
          <p:cNvSpPr/>
          <p:nvPr/>
        </p:nvSpPr>
        <p:spPr bwMode="gray">
          <a:xfrm>
            <a:off x="7116224" y="2952559"/>
            <a:ext cx="1357403" cy="383619"/>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p:txBody>
      </p:sp>
      <p:cxnSp>
        <p:nvCxnSpPr>
          <p:cNvPr id="91" name="直線矢印コネクタ 90">
            <a:extLst>
              <a:ext uri="{FF2B5EF4-FFF2-40B4-BE49-F238E27FC236}">
                <a16:creationId xmlns:a16="http://schemas.microsoft.com/office/drawing/2014/main" id="{C25A07E3-8CB8-8F45-8245-9588BF01286D}"/>
              </a:ext>
            </a:extLst>
          </p:cNvPr>
          <p:cNvCxnSpPr>
            <a:cxnSpLocks/>
            <a:stCxn id="95" idx="2"/>
            <a:endCxn id="93" idx="0"/>
          </p:cNvCxnSpPr>
          <p:nvPr/>
        </p:nvCxnSpPr>
        <p:spPr bwMode="gray">
          <a:xfrm>
            <a:off x="7817342" y="2696571"/>
            <a:ext cx="6273" cy="815094"/>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3" name="テキスト ボックス 162">
            <a:extLst>
              <a:ext uri="{FF2B5EF4-FFF2-40B4-BE49-F238E27FC236}">
                <a16:creationId xmlns:a16="http://schemas.microsoft.com/office/drawing/2014/main" id="{FE292E29-FAF1-0086-4EF2-0D0F0CB85B93}"/>
              </a:ext>
            </a:extLst>
          </p:cNvPr>
          <p:cNvSpPr txBox="1"/>
          <p:nvPr/>
        </p:nvSpPr>
        <p:spPr bwMode="gray">
          <a:xfrm>
            <a:off x="7367342" y="2777869"/>
            <a:ext cx="900000" cy="153888"/>
          </a:xfrm>
          <a:prstGeom prst="rect">
            <a:avLst/>
          </a:prstGeom>
          <a:solidFill>
            <a:srgbClr val="A0DCFF"/>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solidFill>
                  <a:schemeClr val="tx1"/>
                </a:solidFill>
              </a:rPr>
              <a:t>対応依頼</a:t>
            </a:r>
            <a:endParaRPr lang="en-US" altLang="ja-JP" dirty="0">
              <a:solidFill>
                <a:schemeClr val="tx1"/>
              </a:solidFill>
            </a:endParaRPr>
          </a:p>
        </p:txBody>
      </p:sp>
      <p:sp>
        <p:nvSpPr>
          <p:cNvPr id="2" name="スライド番号プレースホルダー 1">
            <a:extLst>
              <a:ext uri="{FF2B5EF4-FFF2-40B4-BE49-F238E27FC236}">
                <a16:creationId xmlns:a16="http://schemas.microsoft.com/office/drawing/2014/main" id="{9C4F1249-2258-0AA2-9474-56198B9A8B3F}"/>
              </a:ext>
            </a:extLst>
          </p:cNvPr>
          <p:cNvSpPr>
            <a:spLocks noGrp="1"/>
          </p:cNvSpPr>
          <p:nvPr>
            <p:ph type="sldNum" sz="quarter" idx="11"/>
          </p:nvPr>
        </p:nvSpPr>
        <p:spPr/>
        <p:txBody>
          <a:bodyPr/>
          <a:lstStyle/>
          <a:p>
            <a:fld id="{56E56C22-CD92-4A50-AAD1-E2171E0619BD}" type="slidenum">
              <a:rPr lang="ja-JP" altLang="en-US" smtClean="0"/>
              <a:pPr/>
              <a:t>31</a:t>
            </a:fld>
            <a:endParaRPr lang="ja-JP" altLang="en-US"/>
          </a:p>
        </p:txBody>
      </p:sp>
    </p:spTree>
    <p:extLst>
      <p:ext uri="{BB962C8B-B14F-4D97-AF65-F5344CB8AC3E}">
        <p14:creationId xmlns:p14="http://schemas.microsoft.com/office/powerpoint/2010/main" val="370838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extLst>
              <p:ext uri="{D42A27DB-BD31-4B8C-83A1-F6EECF244321}">
                <p14:modId xmlns:p14="http://schemas.microsoft.com/office/powerpoint/2010/main" val="2287409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32</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kumimoji="1" lang="ja-JP" altLang="en-US" sz="2400" b="1">
                <a:solidFill>
                  <a:prstClr val="black"/>
                </a:solidFill>
                <a:latin typeface="UD デジタル 教科書体 NP-R" panose="02020400000000000000" pitchFamily="18" charset="-128"/>
                <a:ea typeface="UD デジタル 教科書体 NP-R" panose="02020400000000000000" pitchFamily="18" charset="-128"/>
                <a:cs typeface="+mn-cs"/>
              </a:rPr>
              <a:t>給与</a:t>
            </a:r>
            <a:r>
              <a:rPr lang="ja-JP" altLang="en-US">
                <a:latin typeface="UD デジタル 教科書体 NP-R" panose="02020400000000000000" pitchFamily="18" charset="-128"/>
                <a:ea typeface="UD デジタル 教科書体 NP-R" panose="02020400000000000000" pitchFamily="18" charset="-128"/>
                <a:sym typeface="+mn-lt"/>
              </a:rPr>
              <a:t>に関する対応の方向性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給与の適正性をチェックする作業をアナログで行っていることで職員の負担となっていることが課題であり、</a:t>
            </a:r>
            <a:r>
              <a:rPr lang="en-US" altLang="ja-JP" dirty="0">
                <a:latin typeface="UD デジタル 教科書体 NP-R" panose="02020400000000000000" pitchFamily="18" charset="-128"/>
                <a:ea typeface="UD デジタル 教科書体 NP-R" panose="02020400000000000000" pitchFamily="18" charset="-128"/>
                <a:sym typeface="+mn-lt"/>
              </a:rPr>
              <a:t>BPR</a:t>
            </a:r>
            <a:r>
              <a:rPr lang="ja-JP" altLang="en-US">
                <a:latin typeface="UD デジタル 教科書体 NP-R" panose="02020400000000000000" pitchFamily="18" charset="-128"/>
                <a:ea typeface="UD デジタル 教科書体 NP-R" panose="02020400000000000000" pitchFamily="18" charset="-128"/>
                <a:sym typeface="+mn-lt"/>
              </a:rPr>
              <a:t>による業務担当者の負担軽減を目指す</a:t>
            </a:r>
            <a:endParaRPr kumimoji="1" lang="ja-JP" altLang="en-US"/>
          </a:p>
        </p:txBody>
      </p:sp>
      <p:sp>
        <p:nvSpPr>
          <p:cNvPr id="4" name="正方形/長方形 3">
            <a:extLst>
              <a:ext uri="{FF2B5EF4-FFF2-40B4-BE49-F238E27FC236}">
                <a16:creationId xmlns:a16="http://schemas.microsoft.com/office/drawing/2014/main" id="{8A656865-6B82-7B3E-4A28-20AF99C2B82E}"/>
              </a:ext>
            </a:extLst>
          </p:cNvPr>
          <p:cNvSpPr/>
          <p:nvPr/>
        </p:nvSpPr>
        <p:spPr bwMode="gray">
          <a:xfrm>
            <a:off x="479424" y="1890645"/>
            <a:ext cx="1692000" cy="179411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No.34</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給与支払業務における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適正性チェック作業の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負担軽減</a:t>
            </a:r>
          </a:p>
        </p:txBody>
      </p:sp>
      <p:sp>
        <p:nvSpPr>
          <p:cNvPr id="5" name="正方形/長方形 4">
            <a:extLst>
              <a:ext uri="{FF2B5EF4-FFF2-40B4-BE49-F238E27FC236}">
                <a16:creationId xmlns:a16="http://schemas.microsoft.com/office/drawing/2014/main" id="{AF9704E6-49A1-641E-BD6F-22765AB30730}"/>
              </a:ext>
            </a:extLst>
          </p:cNvPr>
          <p:cNvSpPr/>
          <p:nvPr/>
        </p:nvSpPr>
        <p:spPr bwMode="gray">
          <a:xfrm>
            <a:off x="2224541" y="1890645"/>
            <a:ext cx="3433888" cy="179411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600"/>
              </a:spcBef>
              <a:spcAft>
                <a:spcPts val="0"/>
              </a:spcAft>
              <a:buSzPct val="100000"/>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職員に対する支給ミス等が発生しないように管理課にて給与の適正性を確認している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r>
              <a:rPr kumimoji="1" lang="ja-JP" altLang="en-US" sz="1200" b="0" i="0" u="non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給与制度が複雑であることで、イレギュラーなケースが発生し、すべてをシステムで対応できないことから、業務担当者がアナログ対応で対象者抽出と適正性のチェックを行っている</a:t>
            </a:r>
          </a:p>
        </p:txBody>
      </p:sp>
      <p:sp>
        <p:nvSpPr>
          <p:cNvPr id="11" name="正方形/長方形 10">
            <a:extLst>
              <a:ext uri="{FF2B5EF4-FFF2-40B4-BE49-F238E27FC236}">
                <a16:creationId xmlns:a16="http://schemas.microsoft.com/office/drawing/2014/main" id="{F1E54CFE-1083-0093-9752-C213A53ACB43}"/>
              </a:ext>
            </a:extLst>
          </p:cNvPr>
          <p:cNvSpPr/>
          <p:nvPr/>
        </p:nvSpPr>
        <p:spPr bwMode="gray">
          <a:xfrm>
            <a:off x="5854219" y="1890645"/>
            <a:ext cx="3433888" cy="179411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適正性チェック業務担当者の負担軽減を目指す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61950" lvl="1" indent="-171450" defTabSz="990564" fontAlgn="auto">
              <a:spcBef>
                <a:spcPts val="6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各チェック項目の発生件数を洗い出し、</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改善による削減効果が大きいと見込まれる</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項目から</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BPR</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による効率化を順次検討する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35" name="直線コネクタ 34">
            <a:extLst>
              <a:ext uri="{FF2B5EF4-FFF2-40B4-BE49-F238E27FC236}">
                <a16:creationId xmlns:a16="http://schemas.microsoft.com/office/drawing/2014/main" id="{D989EA8E-4065-135D-A711-EA8283C3D0D9}"/>
              </a:ext>
            </a:extLst>
          </p:cNvPr>
          <p:cNvCxnSpPr>
            <a:cxnSpLocks/>
            <a:stCxn id="5" idx="3"/>
            <a:endCxn id="11" idx="1"/>
          </p:cNvCxnSpPr>
          <p:nvPr/>
        </p:nvCxnSpPr>
        <p:spPr bwMode="gray">
          <a:xfrm>
            <a:off x="5658429" y="2787703"/>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CBDD20B3-ECAA-3E4E-C539-B7CDE869B5FA}"/>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44" name="正方形/長方形 43">
            <a:extLst>
              <a:ext uri="{FF2B5EF4-FFF2-40B4-BE49-F238E27FC236}">
                <a16:creationId xmlns:a16="http://schemas.microsoft.com/office/drawing/2014/main" id="{C77A24F0-9E1D-1982-5A9D-B45E8206834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9" name="正方形/長方形 8">
            <a:extLst>
              <a:ext uri="{FF2B5EF4-FFF2-40B4-BE49-F238E27FC236}">
                <a16:creationId xmlns:a16="http://schemas.microsoft.com/office/drawing/2014/main" id="{64436C01-1E1A-4131-33F4-FC8725C888B3}"/>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3" name="正方形/長方形 12">
            <a:extLst>
              <a:ext uri="{FF2B5EF4-FFF2-40B4-BE49-F238E27FC236}">
                <a16:creationId xmlns:a16="http://schemas.microsoft.com/office/drawing/2014/main" id="{6C5CE0BB-683D-2F43-BA45-11EB3AEE23E2}"/>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6" name="正方形/長方形 15">
            <a:extLst>
              <a:ext uri="{FF2B5EF4-FFF2-40B4-BE49-F238E27FC236}">
                <a16:creationId xmlns:a16="http://schemas.microsoft.com/office/drawing/2014/main" id="{A4CC4A6C-60CB-4D7A-1F0B-CB05FDA42718}"/>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7" name="グループ化 16">
            <a:extLst>
              <a:ext uri="{FF2B5EF4-FFF2-40B4-BE49-F238E27FC236}">
                <a16:creationId xmlns:a16="http://schemas.microsoft.com/office/drawing/2014/main" id="{3B8BE2C0-3DC0-5028-712F-0B058907AD5C}"/>
              </a:ext>
            </a:extLst>
          </p:cNvPr>
          <p:cNvGrpSpPr/>
          <p:nvPr/>
        </p:nvGrpSpPr>
        <p:grpSpPr>
          <a:xfrm>
            <a:off x="9341224" y="1484314"/>
            <a:ext cx="2369576" cy="329977"/>
            <a:chOff x="9341224" y="1484314"/>
            <a:chExt cx="2369576" cy="329977"/>
          </a:xfrm>
        </p:grpSpPr>
        <p:sp>
          <p:nvSpPr>
            <p:cNvPr id="18" name="正方形/長方形 17">
              <a:extLst>
                <a:ext uri="{FF2B5EF4-FFF2-40B4-BE49-F238E27FC236}">
                  <a16:creationId xmlns:a16="http://schemas.microsoft.com/office/drawing/2014/main" id="{3AC95960-0E0C-BD95-F01F-DEC3B8E17DC9}"/>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9" name="正方形/長方形 18">
              <a:extLst>
                <a:ext uri="{FF2B5EF4-FFF2-40B4-BE49-F238E27FC236}">
                  <a16:creationId xmlns:a16="http://schemas.microsoft.com/office/drawing/2014/main" id="{59155A9B-754C-9140-9AF1-4776FF57446B}"/>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2" name="正方形/長方形 21">
              <a:extLst>
                <a:ext uri="{FF2B5EF4-FFF2-40B4-BE49-F238E27FC236}">
                  <a16:creationId xmlns:a16="http://schemas.microsoft.com/office/drawing/2014/main" id="{940B6458-842F-48D4-C0B0-8D828E884C00}"/>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3" name="正方形/長方形 22">
              <a:extLst>
                <a:ext uri="{FF2B5EF4-FFF2-40B4-BE49-F238E27FC236}">
                  <a16:creationId xmlns:a16="http://schemas.microsoft.com/office/drawing/2014/main" id="{3E8FD716-E98A-20F6-5396-DC50CAFC3181}"/>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4" name="正方形/長方形 23">
              <a:extLst>
                <a:ext uri="{FF2B5EF4-FFF2-40B4-BE49-F238E27FC236}">
                  <a16:creationId xmlns:a16="http://schemas.microsoft.com/office/drawing/2014/main" id="{335677B8-C4E0-AEAE-1AD5-15654C019983}"/>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5" name="正方形/長方形 24">
              <a:extLst>
                <a:ext uri="{FF2B5EF4-FFF2-40B4-BE49-F238E27FC236}">
                  <a16:creationId xmlns:a16="http://schemas.microsoft.com/office/drawing/2014/main" id="{C6969202-BB4A-D157-F2F0-139D79904D25}"/>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46" name="グループ化 45">
            <a:extLst>
              <a:ext uri="{FF2B5EF4-FFF2-40B4-BE49-F238E27FC236}">
                <a16:creationId xmlns:a16="http://schemas.microsoft.com/office/drawing/2014/main" id="{28E0CA56-4C75-460C-84E0-19786C267753}"/>
              </a:ext>
            </a:extLst>
          </p:cNvPr>
          <p:cNvGrpSpPr/>
          <p:nvPr/>
        </p:nvGrpSpPr>
        <p:grpSpPr>
          <a:xfrm>
            <a:off x="9341224" y="1890645"/>
            <a:ext cx="2369572" cy="1794116"/>
            <a:chOff x="9341224" y="3421090"/>
            <a:chExt cx="2369572" cy="1414400"/>
          </a:xfrm>
        </p:grpSpPr>
        <p:sp>
          <p:nvSpPr>
            <p:cNvPr id="47" name="正方形/長方形 46">
              <a:extLst>
                <a:ext uri="{FF2B5EF4-FFF2-40B4-BE49-F238E27FC236}">
                  <a16:creationId xmlns:a16="http://schemas.microsoft.com/office/drawing/2014/main" id="{F339C6F6-81A8-0714-3220-070E5E6DEFE1}"/>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002F2A1A-6429-3C85-0957-431884170F82}"/>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9" name="正方形/長方形 48">
              <a:extLst>
                <a:ext uri="{FF2B5EF4-FFF2-40B4-BE49-F238E27FC236}">
                  <a16:creationId xmlns:a16="http://schemas.microsoft.com/office/drawing/2014/main" id="{8CB35288-1F0B-08F5-94BC-2A773C43D1AC}"/>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0" name="正方形/長方形 49">
              <a:extLst>
                <a:ext uri="{FF2B5EF4-FFF2-40B4-BE49-F238E27FC236}">
                  <a16:creationId xmlns:a16="http://schemas.microsoft.com/office/drawing/2014/main" id="{B1DA6EA1-DE7E-0476-CAD1-8DA2D54998D1}"/>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1" name="正方形/長方形 50">
              <a:extLst>
                <a:ext uri="{FF2B5EF4-FFF2-40B4-BE49-F238E27FC236}">
                  <a16:creationId xmlns:a16="http://schemas.microsoft.com/office/drawing/2014/main" id="{26B5CAF0-3F5F-D55E-2BF2-E0853FF9D610}"/>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Tree>
    <p:extLst>
      <p:ext uri="{BB962C8B-B14F-4D97-AF65-F5344CB8AC3E}">
        <p14:creationId xmlns:p14="http://schemas.microsoft.com/office/powerpoint/2010/main" val="536694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ja-JP" altLang="en-US">
                <a:latin typeface="UD デジタル 教科書体 NP-R" panose="02020400000000000000" pitchFamily="18" charset="-128"/>
                <a:ea typeface="UD デジタル 教科書体 NP-R" panose="02020400000000000000" pitchFamily="18" charset="-128"/>
              </a:rPr>
              <a:t>会計年度任用職員</a:t>
            </a:r>
          </a:p>
        </p:txBody>
      </p:sp>
      <p:sp>
        <p:nvSpPr>
          <p:cNvPr id="10" name="正方形/長方形 9">
            <a:extLst>
              <a:ext uri="{FF2B5EF4-FFF2-40B4-BE49-F238E27FC236}">
                <a16:creationId xmlns:a16="http://schemas.microsoft.com/office/drawing/2014/main" id="{15FDECBC-30B1-2352-C95B-8C3D9A400462}"/>
              </a:ext>
            </a:extLst>
          </p:cNvPr>
          <p:cNvSpPr/>
          <p:nvPr/>
        </p:nvSpPr>
        <p:spPr bwMode="gray">
          <a:xfrm>
            <a:off x="479425"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大分類</a:t>
            </a:r>
          </a:p>
        </p:txBody>
      </p:sp>
      <p:sp>
        <p:nvSpPr>
          <p:cNvPr id="11" name="正方形/長方形 10">
            <a:extLst>
              <a:ext uri="{FF2B5EF4-FFF2-40B4-BE49-F238E27FC236}">
                <a16:creationId xmlns:a16="http://schemas.microsoft.com/office/drawing/2014/main" id="{CFF87C81-D3E9-737B-F0AE-4D86BA478E6E}"/>
              </a:ext>
            </a:extLst>
          </p:cNvPr>
          <p:cNvSpPr/>
          <p:nvPr/>
        </p:nvSpPr>
        <p:spPr bwMode="gray">
          <a:xfrm>
            <a:off x="2144724" y="3594403"/>
            <a:ext cx="1638128" cy="162000"/>
          </a:xfrm>
          <a:prstGeom prst="rect">
            <a:avLst/>
          </a:prstGeom>
          <a:solidFill>
            <a:schemeClr val="accent4"/>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solidFill>
                <a:latin typeface="UD デジタル 教科書体 NP-R" panose="02020400000000000000" pitchFamily="18" charset="-128"/>
                <a:ea typeface="UD デジタル 教科書体 NP-R" panose="02020400000000000000" pitchFamily="18" charset="-128"/>
                <a:cs typeface="+mn-cs"/>
              </a:rPr>
              <a:t>中分類</a:t>
            </a:r>
          </a:p>
        </p:txBody>
      </p:sp>
      <p:sp>
        <p:nvSpPr>
          <p:cNvPr id="12" name="正方形/長方形 11">
            <a:extLst>
              <a:ext uri="{FF2B5EF4-FFF2-40B4-BE49-F238E27FC236}">
                <a16:creationId xmlns:a16="http://schemas.microsoft.com/office/drawing/2014/main" id="{6F7A6FE9-2587-6AB8-382A-D6668A1D174B}"/>
              </a:ext>
            </a:extLst>
          </p:cNvPr>
          <p:cNvSpPr/>
          <p:nvPr/>
        </p:nvSpPr>
        <p:spPr bwMode="gray">
          <a:xfrm>
            <a:off x="479425" y="3783819"/>
            <a:ext cx="1638128" cy="73024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3" name="正方形/長方形 12">
            <a:extLst>
              <a:ext uri="{FF2B5EF4-FFF2-40B4-BE49-F238E27FC236}">
                <a16:creationId xmlns:a16="http://schemas.microsoft.com/office/drawing/2014/main" id="{743BE979-32EA-4429-27B2-4F47FC7EF9CF}"/>
              </a:ext>
            </a:extLst>
          </p:cNvPr>
          <p:cNvSpPr/>
          <p:nvPr/>
        </p:nvSpPr>
        <p:spPr bwMode="gray">
          <a:xfrm>
            <a:off x="479425" y="4541483"/>
            <a:ext cx="1638128" cy="129849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14" name="正方形/長方形 13">
            <a:extLst>
              <a:ext uri="{FF2B5EF4-FFF2-40B4-BE49-F238E27FC236}">
                <a16:creationId xmlns:a16="http://schemas.microsoft.com/office/drawing/2014/main" id="{6E3056D1-0772-CF3F-5346-2C885BF59DC1}"/>
              </a:ext>
            </a:extLst>
          </p:cNvPr>
          <p:cNvSpPr/>
          <p:nvPr/>
        </p:nvSpPr>
        <p:spPr bwMode="gray">
          <a:xfrm>
            <a:off x="479425" y="5867395"/>
            <a:ext cx="1638128" cy="54083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6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5" name="正方形/長方形 14">
            <a:extLst>
              <a:ext uri="{FF2B5EF4-FFF2-40B4-BE49-F238E27FC236}">
                <a16:creationId xmlns:a16="http://schemas.microsoft.com/office/drawing/2014/main" id="{7FC550CF-AF0D-642F-13D4-0D78171F44FD}"/>
              </a:ext>
            </a:extLst>
          </p:cNvPr>
          <p:cNvSpPr/>
          <p:nvPr/>
        </p:nvSpPr>
        <p:spPr bwMode="gray">
          <a:xfrm>
            <a:off x="2144725" y="378381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申請書</a:t>
            </a:r>
          </a:p>
        </p:txBody>
      </p:sp>
      <p:sp>
        <p:nvSpPr>
          <p:cNvPr id="16" name="正方形/長方形 15">
            <a:extLst>
              <a:ext uri="{FF2B5EF4-FFF2-40B4-BE49-F238E27FC236}">
                <a16:creationId xmlns:a16="http://schemas.microsoft.com/office/drawing/2014/main" id="{473FBDC5-5D99-1B77-E5E2-99A6D3E914A4}"/>
              </a:ext>
            </a:extLst>
          </p:cNvPr>
          <p:cNvSpPr/>
          <p:nvPr/>
        </p:nvSpPr>
        <p:spPr bwMode="gray">
          <a:xfrm>
            <a:off x="2144725" y="397323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
        <p:nvSpPr>
          <p:cNvPr id="17" name="正方形/長方形 16">
            <a:extLst>
              <a:ext uri="{FF2B5EF4-FFF2-40B4-BE49-F238E27FC236}">
                <a16:creationId xmlns:a16="http://schemas.microsoft.com/office/drawing/2014/main" id="{EF5D5A84-25B3-3936-D8AA-C7A10AA2E9BE}"/>
              </a:ext>
            </a:extLst>
          </p:cNvPr>
          <p:cNvSpPr/>
          <p:nvPr/>
        </p:nvSpPr>
        <p:spPr bwMode="gray">
          <a:xfrm>
            <a:off x="2144725" y="416265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18" name="正方形/長方形 17">
            <a:extLst>
              <a:ext uri="{FF2B5EF4-FFF2-40B4-BE49-F238E27FC236}">
                <a16:creationId xmlns:a16="http://schemas.microsoft.com/office/drawing/2014/main" id="{301D8ECD-CE6A-2008-D6FE-63332362B359}"/>
              </a:ext>
            </a:extLst>
          </p:cNvPr>
          <p:cNvSpPr/>
          <p:nvPr/>
        </p:nvSpPr>
        <p:spPr bwMode="gray">
          <a:xfrm>
            <a:off x="2144725" y="435206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19" name="正方形/長方形 18">
            <a:extLst>
              <a:ext uri="{FF2B5EF4-FFF2-40B4-BE49-F238E27FC236}">
                <a16:creationId xmlns:a16="http://schemas.microsoft.com/office/drawing/2014/main" id="{C542B2AB-9DD8-65AF-DDDB-3A6283047E3D}"/>
              </a:ext>
            </a:extLst>
          </p:cNvPr>
          <p:cNvSpPr/>
          <p:nvPr/>
        </p:nvSpPr>
        <p:spPr bwMode="gray">
          <a:xfrm>
            <a:off x="2144725" y="454148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人事異動</a:t>
            </a:r>
          </a:p>
        </p:txBody>
      </p:sp>
      <p:sp>
        <p:nvSpPr>
          <p:cNvPr id="20" name="正方形/長方形 19">
            <a:extLst>
              <a:ext uri="{FF2B5EF4-FFF2-40B4-BE49-F238E27FC236}">
                <a16:creationId xmlns:a16="http://schemas.microsoft.com/office/drawing/2014/main" id="{B4275172-31C2-4333-9679-BCB6DA3486C1}"/>
              </a:ext>
            </a:extLst>
          </p:cNvPr>
          <p:cNvSpPr/>
          <p:nvPr/>
        </p:nvSpPr>
        <p:spPr bwMode="gray">
          <a:xfrm>
            <a:off x="2144725" y="473089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昇任・昇格</a:t>
            </a:r>
          </a:p>
        </p:txBody>
      </p:sp>
      <p:sp>
        <p:nvSpPr>
          <p:cNvPr id="21" name="正方形/長方形 20">
            <a:extLst>
              <a:ext uri="{FF2B5EF4-FFF2-40B4-BE49-F238E27FC236}">
                <a16:creationId xmlns:a16="http://schemas.microsoft.com/office/drawing/2014/main" id="{90227C97-C0ED-FF26-21A3-83C49BA95C32}"/>
              </a:ext>
            </a:extLst>
          </p:cNvPr>
          <p:cNvSpPr/>
          <p:nvPr/>
        </p:nvSpPr>
        <p:spPr bwMode="gray">
          <a:xfrm>
            <a:off x="2144725" y="492031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22" name="正方形/長方形 21">
            <a:extLst>
              <a:ext uri="{FF2B5EF4-FFF2-40B4-BE49-F238E27FC236}">
                <a16:creationId xmlns:a16="http://schemas.microsoft.com/office/drawing/2014/main" id="{3AF411AA-9F3B-A741-373F-B3192BC964D2}"/>
              </a:ext>
            </a:extLst>
          </p:cNvPr>
          <p:cNvSpPr/>
          <p:nvPr/>
        </p:nvSpPr>
        <p:spPr bwMode="gray">
          <a:xfrm>
            <a:off x="2144725" y="510973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23" name="正方形/長方形 22">
            <a:extLst>
              <a:ext uri="{FF2B5EF4-FFF2-40B4-BE49-F238E27FC236}">
                <a16:creationId xmlns:a16="http://schemas.microsoft.com/office/drawing/2014/main" id="{579A44FB-212C-E77A-85BC-45CB8D29D4FC}"/>
              </a:ext>
            </a:extLst>
          </p:cNvPr>
          <p:cNvSpPr/>
          <p:nvPr/>
        </p:nvSpPr>
        <p:spPr bwMode="gray">
          <a:xfrm>
            <a:off x="2144725" y="529914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4" name="正方形/長方形 23">
            <a:extLst>
              <a:ext uri="{FF2B5EF4-FFF2-40B4-BE49-F238E27FC236}">
                <a16:creationId xmlns:a16="http://schemas.microsoft.com/office/drawing/2014/main" id="{B7D79CB9-1626-A142-A5DA-0AF0BF4416D7}"/>
              </a:ext>
            </a:extLst>
          </p:cNvPr>
          <p:cNvSpPr/>
          <p:nvPr/>
        </p:nvSpPr>
        <p:spPr bwMode="gray">
          <a:xfrm>
            <a:off x="2144725" y="5488563"/>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25" name="正方形/長方形 24">
            <a:extLst>
              <a:ext uri="{FF2B5EF4-FFF2-40B4-BE49-F238E27FC236}">
                <a16:creationId xmlns:a16="http://schemas.microsoft.com/office/drawing/2014/main" id="{49F40F66-2158-2849-9BAE-B3D5F268E05A}"/>
              </a:ext>
            </a:extLst>
          </p:cNvPr>
          <p:cNvSpPr/>
          <p:nvPr/>
        </p:nvSpPr>
        <p:spPr bwMode="gray">
          <a:xfrm>
            <a:off x="2144725" y="5677979"/>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26" name="正方形/長方形 25">
            <a:extLst>
              <a:ext uri="{FF2B5EF4-FFF2-40B4-BE49-F238E27FC236}">
                <a16:creationId xmlns:a16="http://schemas.microsoft.com/office/drawing/2014/main" id="{99E4270C-49C5-A8B1-AE2D-BA752DDD28A8}"/>
              </a:ext>
            </a:extLst>
          </p:cNvPr>
          <p:cNvSpPr/>
          <p:nvPr/>
        </p:nvSpPr>
        <p:spPr bwMode="gray">
          <a:xfrm>
            <a:off x="2144725" y="5867395"/>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法定調書</a:t>
            </a:r>
          </a:p>
        </p:txBody>
      </p:sp>
      <p:sp>
        <p:nvSpPr>
          <p:cNvPr id="27" name="正方形/長方形 26">
            <a:extLst>
              <a:ext uri="{FF2B5EF4-FFF2-40B4-BE49-F238E27FC236}">
                <a16:creationId xmlns:a16="http://schemas.microsoft.com/office/drawing/2014/main" id="{EE65E438-868D-2735-ED0A-70622A70241B}"/>
              </a:ext>
            </a:extLst>
          </p:cNvPr>
          <p:cNvSpPr/>
          <p:nvPr/>
        </p:nvSpPr>
        <p:spPr bwMode="gray">
          <a:xfrm>
            <a:off x="2144725" y="6056811"/>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050" b="1" dirty="0">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28" name="正方形/長方形 27">
            <a:extLst>
              <a:ext uri="{FF2B5EF4-FFF2-40B4-BE49-F238E27FC236}">
                <a16:creationId xmlns:a16="http://schemas.microsoft.com/office/drawing/2014/main" id="{815E9FCB-ECA6-22B7-6525-51C895EA14D7}"/>
              </a:ext>
            </a:extLst>
          </p:cNvPr>
          <p:cNvSpPr/>
          <p:nvPr/>
        </p:nvSpPr>
        <p:spPr bwMode="gray">
          <a:xfrm>
            <a:off x="2144725" y="6246227"/>
            <a:ext cx="1638128" cy="162000"/>
          </a:xfrm>
          <a:prstGeom prst="rect">
            <a:avLst/>
          </a:prstGeom>
          <a:solidFill>
            <a:schemeClr val="bg1">
              <a:lumMod val="9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2">
                    <a:lumMod val="90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29" name="正方形/長方形 28">
            <a:extLst>
              <a:ext uri="{FF2B5EF4-FFF2-40B4-BE49-F238E27FC236}">
                <a16:creationId xmlns:a16="http://schemas.microsoft.com/office/drawing/2014/main" id="{76C508A5-D1C6-5E60-6C02-CEAC55214D49}"/>
              </a:ext>
            </a:extLst>
          </p:cNvPr>
          <p:cNvSpPr/>
          <p:nvPr/>
        </p:nvSpPr>
        <p:spPr bwMode="gray">
          <a:xfrm>
            <a:off x="2144725" y="6435650"/>
            <a:ext cx="1638128" cy="162000"/>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0" name="正方形/長方形 29">
            <a:extLst>
              <a:ext uri="{FF2B5EF4-FFF2-40B4-BE49-F238E27FC236}">
                <a16:creationId xmlns:a16="http://schemas.microsoft.com/office/drawing/2014/main" id="{EC725E3D-FDB4-7AC0-6BF5-3F3DC139DD4A}"/>
              </a:ext>
            </a:extLst>
          </p:cNvPr>
          <p:cNvSpPr/>
          <p:nvPr/>
        </p:nvSpPr>
        <p:spPr bwMode="gray">
          <a:xfrm>
            <a:off x="479425" y="6435650"/>
            <a:ext cx="1638128" cy="162000"/>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1632219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34</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会計年度任用職員に関する課題</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103" name="タイトル 6">
            <a:extLst>
              <a:ext uri="{FF2B5EF4-FFF2-40B4-BE49-F238E27FC236}">
                <a16:creationId xmlns:a16="http://schemas.microsoft.com/office/drawing/2014/main" id="{70D369B1-F832-C82C-5B80-2856DAA77076}"/>
              </a:ext>
            </a:extLst>
          </p:cNvPr>
          <p:cNvSpPr>
            <a:spLocks noGrp="1"/>
          </p:cNvSpPr>
          <p:nvPr>
            <p:ph type="title"/>
          </p:nvPr>
        </p:nvSpPr>
        <p:spPr>
          <a:xfrm>
            <a:off x="478798" y="836613"/>
            <a:ext cx="11232000" cy="647700"/>
          </a:xfrm>
        </p:spPr>
        <p:txBody>
          <a:bodyPr vert="horz"/>
          <a:lstStyle/>
          <a:p>
            <a:pPr fontAlgn="auto">
              <a:spcAft>
                <a:spcPts val="0"/>
              </a:spcAft>
            </a:pPr>
            <a:r>
              <a:rPr lang="ja-JP" altLang="en-US" sz="1800">
                <a:latin typeface="UD デジタル 教科書体 NP-R" panose="02020400000000000000" pitchFamily="18" charset="-128"/>
                <a:ea typeface="UD デジタル 教科書体 NP-R" panose="02020400000000000000" pitchFamily="18" charset="-128"/>
              </a:rPr>
              <a:t>求人・採用から退職までのライフサイクルにまたがって複数の課題がある中で、効率化余地が大きいと想定する「給与管理」「各種申請・届出」に関する課題の深堀を実施した</a:t>
            </a:r>
            <a:endParaRPr lang="ja-JP" altLang="en-US">
              <a:latin typeface="UD デジタル 教科書体 NP-R" panose="02020400000000000000" pitchFamily="18" charset="-128"/>
              <a:ea typeface="UD デジタル 教科書体 NP-R" panose="02020400000000000000" pitchFamily="18" charset="-128"/>
            </a:endParaRPr>
          </a:p>
        </p:txBody>
      </p:sp>
      <p:graphicFrame>
        <p:nvGraphicFramePr>
          <p:cNvPr id="19" name="表 18">
            <a:extLst>
              <a:ext uri="{FF2B5EF4-FFF2-40B4-BE49-F238E27FC236}">
                <a16:creationId xmlns:a16="http://schemas.microsoft.com/office/drawing/2014/main" id="{CAED7DE4-3BE0-3689-645C-21E31058C337}"/>
              </a:ext>
            </a:extLst>
          </p:cNvPr>
          <p:cNvGraphicFramePr>
            <a:graphicFrameLocks noGrp="1"/>
          </p:cNvGraphicFramePr>
          <p:nvPr/>
        </p:nvGraphicFramePr>
        <p:xfrm>
          <a:off x="481204" y="1475165"/>
          <a:ext cx="11247325" cy="5094719"/>
        </p:xfrm>
        <a:graphic>
          <a:graphicData uri="http://schemas.openxmlformats.org/drawingml/2006/table">
            <a:tbl>
              <a:tblPr/>
              <a:tblGrid>
                <a:gridCol w="1079125">
                  <a:extLst>
                    <a:ext uri="{9D8B030D-6E8A-4147-A177-3AD203B41FA5}">
                      <a16:colId xmlns:a16="http://schemas.microsoft.com/office/drawing/2014/main" val="971931934"/>
                    </a:ext>
                  </a:extLst>
                </a:gridCol>
                <a:gridCol w="7632000">
                  <a:extLst>
                    <a:ext uri="{9D8B030D-6E8A-4147-A177-3AD203B41FA5}">
                      <a16:colId xmlns:a16="http://schemas.microsoft.com/office/drawing/2014/main" val="2459292016"/>
                    </a:ext>
                  </a:extLst>
                </a:gridCol>
                <a:gridCol w="772200">
                  <a:extLst>
                    <a:ext uri="{9D8B030D-6E8A-4147-A177-3AD203B41FA5}">
                      <a16:colId xmlns:a16="http://schemas.microsoft.com/office/drawing/2014/main" val="1818640201"/>
                    </a:ext>
                  </a:extLst>
                </a:gridCol>
                <a:gridCol w="1080000">
                  <a:extLst>
                    <a:ext uri="{9D8B030D-6E8A-4147-A177-3AD203B41FA5}">
                      <a16:colId xmlns:a16="http://schemas.microsoft.com/office/drawing/2014/main" val="37426414"/>
                    </a:ext>
                  </a:extLst>
                </a:gridCol>
                <a:gridCol w="684000">
                  <a:extLst>
                    <a:ext uri="{9D8B030D-6E8A-4147-A177-3AD203B41FA5}">
                      <a16:colId xmlns:a16="http://schemas.microsoft.com/office/drawing/2014/main" val="4093348134"/>
                    </a:ext>
                  </a:extLst>
                </a:gridCol>
              </a:tblGrid>
              <a:tr h="372789">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業務</a:t>
                      </a:r>
                      <a:b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ライフサイクル</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課題</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algn="ctr" defTabSz="990564" rtl="0" eaLnBrk="1" fontAlgn="auto" latinLnBrk="0" hangingPunct="1">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想定</a:t>
                      </a:r>
                      <a:r>
                        <a:rPr kumimoji="1" lang="zh-TW"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効果</a:t>
                      </a:r>
                      <a:br>
                        <a:rPr kumimoji="1" lang="zh-TW"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br>
                      <a:r>
                        <a:rPr kumimoji="1" lang="zh-TW"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（時間</a:t>
                      </a:r>
                      <a:r>
                        <a:rPr kumimoji="1" lang="en-US" altLang="zh-TW" sz="11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zh-TW"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algn="ctr" defTabSz="990564" rtl="0" eaLnBrk="1" fontAlgn="auto" latinLnBrk="0" hangingPunct="1">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分類</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algn="ctr" defTabSz="990564" rtl="0" eaLnBrk="1" fontAlgn="auto" latinLnBrk="0" hangingPunct="1">
                        <a:spcBef>
                          <a:spcPts val="0"/>
                        </a:spcBef>
                        <a:spcAft>
                          <a:spcPts val="0"/>
                        </a:spcAft>
                        <a:buSzPct val="100000"/>
                      </a:pPr>
                      <a:r>
                        <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課題起票</a:t>
                      </a:r>
                      <a:r>
                        <a:rPr kumimoji="1" lang="en-US" altLang="ja-JP" sz="11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No.</a:t>
                      </a:r>
                      <a:endParaRPr kumimoji="1" lang="ja-JP" altLang="en-US" sz="11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944620478"/>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予算要求</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会計年度任用職員の歳出にかかる科目（人件費</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物件費）のあり方</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07220253"/>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求人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HP</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の掲載も所属それぞれで実施しており、求人広告として非常に効果が低い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8,168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求人の効率化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848017"/>
                  </a:ext>
                </a:extLst>
              </a:tr>
              <a:tr h="278879">
                <a:tc row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採用申込書が時代や採用者の年代に即していない（小中学校の在籍期間、好きな科目、所属クラブ、趣味の記入等）</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46385539"/>
                  </a:ext>
                </a:extLst>
              </a:tr>
              <a:tr h="372789">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採用申込時に、職歴を提出する必要があるが、就労先変更（３年更新）の度に卒業証明や労働証明を出す必要があり、非効率（雇用機会を逃している事例もある）</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18,185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各種申請・届出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42514484"/>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入庁</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入庁時の申請（マイナンバー</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社会保険</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振込口座 </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etc.</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）が紙ベース</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15,926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各種申請・届出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44343604"/>
                  </a:ext>
                </a:extLst>
              </a:tr>
              <a:tr h="226336">
                <a:tc rowSpan="7">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在籍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総務事務システムを利用することができない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（他課題の効果に含む）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25008059"/>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各種申請（住所変更</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手当</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勤怠</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年末調整 </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etc.</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）が紙ベース</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75,112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各種申請・届出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70138152"/>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給与明細を毎月課長が紙出力し手渡し</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8,132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給与管理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66809739"/>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職員証がないため従事者証を手製</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（他課題の効果に含む）</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20490476"/>
                  </a:ext>
                </a:extLst>
              </a:tr>
              <a:tr h="372789">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給与（経年号給計算、前歴・同種補正含む）、定期交通費、出張旅費を手計算で実施→前例踏襲と総務局からの通知で対応しているが、適正性の確認は取れていない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515,052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給与管理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34</a:t>
                      </a:r>
                    </a:p>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06055108"/>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所属を兼務している職員も存在し予算按分処理が複雑</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5726976"/>
                  </a:ext>
                </a:extLst>
              </a:tr>
              <a:tr h="226336">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働き方のパターンが複数存在（</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5,750</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名中</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1,900</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名程度が定型的な働き方ではない）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54554042"/>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就労先変更</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就労先変更の度に卒業証明や労働証明を要提出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29438966"/>
                  </a:ext>
                </a:extLst>
              </a:tr>
              <a:tr h="226336">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退職</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退職手続きの申請（社会保険 </a:t>
                      </a: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etc.</a:t>
                      </a: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）が紙ベース</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9,074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各種申請・届出</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17875105"/>
                  </a:ext>
                </a:extLst>
              </a:tr>
              <a:tr h="372789">
                <a:tc rowSpan="2">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全般</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会計年度職員に係る作業全般について、制度的なルールはあるが、標準的な運用方法が示されておらず、所属独自の方法で対応</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52656758"/>
                  </a:ext>
                </a:extLst>
              </a:tr>
              <a:tr h="0">
                <a:tc vMerge="1">
                  <a:txBody>
                    <a:bodyPr/>
                    <a:lstStyle/>
                    <a:p>
                      <a:endParaRPr kumimoji="1" lang="ja-JP" altLang="en-US"/>
                    </a:p>
                  </a:txBody>
                  <a:tcPr/>
                </a:tc>
                <a:tc>
                  <a:txBody>
                    <a:bodyPr/>
                    <a:lstStyle/>
                    <a:p>
                      <a:pPr algn="l"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会計年度職員に係る業務（所属業務）は制度所管がいない</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（効果試算対象外）</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defTabSz="990564" rtl="0" fontAlgn="auto">
                        <a:spcBef>
                          <a:spcPts val="0"/>
                        </a:spcBef>
                        <a:spcAft>
                          <a:spcPts val="0"/>
                        </a:spcAft>
                        <a:buSzPct val="100000"/>
                      </a:pPr>
                      <a:r>
                        <a:rPr kumimoji="1" lang="ja-JP" altLang="en-US" sz="11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defTabSz="990564" rtl="0" fontAlgn="auto">
                        <a:spcBef>
                          <a:spcPts val="0"/>
                        </a:spcBef>
                        <a:spcAft>
                          <a:spcPts val="0"/>
                        </a:spcAft>
                        <a:buSzPct val="100000"/>
                      </a:pPr>
                      <a:r>
                        <a:rPr kumimoji="1" lang="en-US" altLang="ja-JP" sz="11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44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11218274"/>
                  </a:ext>
                </a:extLst>
              </a:tr>
            </a:tbl>
          </a:graphicData>
        </a:graphic>
      </p:graphicFrame>
      <p:sp>
        <p:nvSpPr>
          <p:cNvPr id="4" name="正方形/長方形 3">
            <a:extLst>
              <a:ext uri="{FF2B5EF4-FFF2-40B4-BE49-F238E27FC236}">
                <a16:creationId xmlns:a16="http://schemas.microsoft.com/office/drawing/2014/main" id="{43C0B63F-C689-8DD7-F8C8-BA7A18E46CA8}"/>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5" name="正方形/長方形 4">
            <a:extLst>
              <a:ext uri="{FF2B5EF4-FFF2-40B4-BE49-F238E27FC236}">
                <a16:creationId xmlns:a16="http://schemas.microsoft.com/office/drawing/2014/main" id="{CD0679FB-2F32-81EE-1297-7FA651204C26}"/>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Tree>
    <p:extLst>
      <p:ext uri="{BB962C8B-B14F-4D97-AF65-F5344CB8AC3E}">
        <p14:creationId xmlns:p14="http://schemas.microsoft.com/office/powerpoint/2010/main" val="2408505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会計年度任用職員事務に係る対応の方向性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sym typeface="+mn-lt"/>
              </a:rPr>
              <a:t>本職員と同様のシステム利用権限がなく紙ベースでの業務による負担が課題であり、職員と同等のシステム利用権限を与えることでアナログ作業の廃止を目指す</a:t>
            </a:r>
            <a:endParaRPr kumimoji="1" lang="ja-JP" altLang="en-US"/>
          </a:p>
        </p:txBody>
      </p:sp>
      <p:sp>
        <p:nvSpPr>
          <p:cNvPr id="2" name="正方形/長方形 1">
            <a:extLst>
              <a:ext uri="{FF2B5EF4-FFF2-40B4-BE49-F238E27FC236}">
                <a16:creationId xmlns:a16="http://schemas.microsoft.com/office/drawing/2014/main" id="{06AF7292-93EA-9300-1FE6-DDEDA84CBF9C}"/>
              </a:ext>
            </a:extLst>
          </p:cNvPr>
          <p:cNvSpPr/>
          <p:nvPr/>
        </p:nvSpPr>
        <p:spPr bwMode="gray">
          <a:xfrm>
            <a:off x="489300" y="1893857"/>
            <a:ext cx="223394" cy="2660738"/>
          </a:xfrm>
          <a:prstGeom prst="rect">
            <a:avLst/>
          </a:prstGeom>
          <a:solidFill>
            <a:schemeClr val="tx1"/>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14423" fontAlgn="auto">
              <a:spcBef>
                <a:spcPts val="0"/>
              </a:spcBef>
              <a:spcAft>
                <a:spcPts val="0"/>
              </a:spcAft>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給与管理</a:t>
            </a:r>
          </a:p>
        </p:txBody>
      </p:sp>
      <p:sp>
        <p:nvSpPr>
          <p:cNvPr id="3" name="正方形/長方形 2">
            <a:extLst>
              <a:ext uri="{FF2B5EF4-FFF2-40B4-BE49-F238E27FC236}">
                <a16:creationId xmlns:a16="http://schemas.microsoft.com/office/drawing/2014/main" id="{54F3AD41-E59C-6B35-3931-54E7FD3B809F}"/>
              </a:ext>
            </a:extLst>
          </p:cNvPr>
          <p:cNvSpPr/>
          <p:nvPr/>
        </p:nvSpPr>
        <p:spPr bwMode="gray">
          <a:xfrm>
            <a:off x="489300" y="4599982"/>
            <a:ext cx="223394" cy="2047628"/>
          </a:xfrm>
          <a:prstGeom prst="rect">
            <a:avLst/>
          </a:prstGeom>
          <a:solidFill>
            <a:schemeClr val="tx1"/>
          </a:solidFill>
          <a:ln w="12700" algn="ctr">
            <a:solidFill>
              <a:schemeClr val="tx2"/>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14423" fontAlgn="auto">
              <a:spcBef>
                <a:spcPts val="0"/>
              </a:spcBef>
              <a:spcAft>
                <a:spcPts val="0"/>
              </a:spcAft>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各種申請・届出</a:t>
            </a: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832919" y="1893857"/>
            <a:ext cx="1338505"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No.35</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各種集計</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（勤怠・出張旅費・定期交通費）</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5" name="正方形/長方形 24">
            <a:extLst>
              <a:ext uri="{FF2B5EF4-FFF2-40B4-BE49-F238E27FC236}">
                <a16:creationId xmlns:a16="http://schemas.microsoft.com/office/drawing/2014/main" id="{03AB38A7-5BB5-A8AA-0E57-8A6243D16301}"/>
              </a:ext>
            </a:extLst>
          </p:cNvPr>
          <p:cNvSpPr/>
          <p:nvPr/>
        </p:nvSpPr>
        <p:spPr bwMode="gray">
          <a:xfrm>
            <a:off x="2224541" y="1893858"/>
            <a:ext cx="3433888" cy="856654"/>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r>
              <a:rPr kumimoji="1" lang="ja-JP" altLang="en-US" sz="1200">
                <a:latin typeface="UD デジタル 教科書体 NP-R" panose="02020400000000000000" pitchFamily="18" charset="-128"/>
                <a:ea typeface="UD デジタル 教科書体 NP-R" panose="02020400000000000000" pitchFamily="18" charset="-128"/>
              </a:rPr>
              <a:t>紙ベースで管理した勤怠・出張旅費・交通費等を</a:t>
            </a:r>
            <a:r>
              <a:rPr kumimoji="1" lang="en-US" altLang="ja-JP" sz="1200" dirty="0">
                <a:latin typeface="UD デジタル 教科書体 NP-R" panose="02020400000000000000" pitchFamily="18" charset="-128"/>
                <a:ea typeface="UD デジタル 教科書体 NP-R" panose="02020400000000000000" pitchFamily="18" charset="-128"/>
              </a:rPr>
              <a:t>Excel</a:t>
            </a:r>
            <a:r>
              <a:rPr kumimoji="1" lang="ja-JP" altLang="en-US" sz="1200">
                <a:latin typeface="UD デジタル 教科書体 NP-R" panose="02020400000000000000" pitchFamily="18" charset="-128"/>
                <a:ea typeface="UD デジタル 教科書体 NP-R" panose="02020400000000000000" pitchFamily="18" charset="-128"/>
              </a:rPr>
              <a:t>に手入力して集計しており、業務負担が大きい</a:t>
            </a:r>
            <a:endParaRPr kumimoji="1" lang="en-US" altLang="ja-JP" sz="1200" dirty="0">
              <a:latin typeface="UD デジタル 教科書体 NP-R" panose="02020400000000000000" pitchFamily="18" charset="-128"/>
              <a:ea typeface="UD デジタル 教科書体 NP-R" panose="02020400000000000000" pitchFamily="18" charset="-128"/>
            </a:endParaRP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854219" y="1893857"/>
            <a:ext cx="3433888" cy="356277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会計年度任用職員に対して固有の職員</a:t>
            </a:r>
            <a:r>
              <a:rPr kumimoji="1" lang="en-US" altLang="ja-JP" sz="1200" dirty="0">
                <a:latin typeface="UD デジタル 教科書体 NP-R" panose="02020400000000000000" pitchFamily="18" charset="-128"/>
                <a:ea typeface="UD デジタル 教科書体 NP-R" panose="02020400000000000000" pitchFamily="18" charset="-128"/>
              </a:rPr>
              <a:t>ID</a:t>
            </a:r>
            <a:r>
              <a:rPr kumimoji="1" lang="ja-JP" altLang="en-US" sz="1200">
                <a:latin typeface="UD デジタル 教科書体 NP-R" panose="02020400000000000000" pitchFamily="18" charset="-128"/>
                <a:ea typeface="UD デジタル 教科書体 NP-R" panose="02020400000000000000" pitchFamily="18" charset="-128"/>
              </a:rPr>
              <a:t>を付与し、一般職員と同様の取り扱いができるように制度変更を実施</a:t>
            </a:r>
          </a:p>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本職員と同様にシステムを利用できる環境を整備</a:t>
            </a:r>
          </a:p>
        </p:txBody>
      </p:sp>
      <p:cxnSp>
        <p:nvCxnSpPr>
          <p:cNvPr id="47" name="直線コネクタ 46">
            <a:extLst>
              <a:ext uri="{FF2B5EF4-FFF2-40B4-BE49-F238E27FC236}">
                <a16:creationId xmlns:a16="http://schemas.microsoft.com/office/drawing/2014/main" id="{BED5FBB7-9AF2-92FC-5D1B-27542C644DA9}"/>
              </a:ext>
            </a:extLst>
          </p:cNvPr>
          <p:cNvCxnSpPr>
            <a:cxnSpLocks/>
            <a:stCxn id="25" idx="3"/>
            <a:endCxn id="31" idx="1"/>
          </p:cNvCxnSpPr>
          <p:nvPr/>
        </p:nvCxnSpPr>
        <p:spPr bwMode="gray">
          <a:xfrm>
            <a:off x="5658429" y="2322185"/>
            <a:ext cx="195790" cy="1353062"/>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A8BEC7A6-9375-8EE8-92E3-501805202D08}"/>
              </a:ext>
            </a:extLst>
          </p:cNvPr>
          <p:cNvSpPr/>
          <p:nvPr/>
        </p:nvSpPr>
        <p:spPr bwMode="gray">
          <a:xfrm>
            <a:off x="832919" y="2795899"/>
            <a:ext cx="1338505"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No.36</a:t>
            </a:r>
            <a:endParaRPr kumimoji="1" lang="en-US" altLang="ja-JP" sz="1200" kern="0" dirty="0">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給与計算</a:t>
            </a:r>
          </a:p>
        </p:txBody>
      </p:sp>
      <p:sp>
        <p:nvSpPr>
          <p:cNvPr id="43" name="正方形/長方形 42">
            <a:extLst>
              <a:ext uri="{FF2B5EF4-FFF2-40B4-BE49-F238E27FC236}">
                <a16:creationId xmlns:a16="http://schemas.microsoft.com/office/drawing/2014/main" id="{35380E64-34AF-6F33-A296-3F7BCEE153B9}"/>
              </a:ext>
            </a:extLst>
          </p:cNvPr>
          <p:cNvSpPr/>
          <p:nvPr/>
        </p:nvSpPr>
        <p:spPr bwMode="gray">
          <a:xfrm>
            <a:off x="2224541" y="2795898"/>
            <a:ext cx="3433888"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kern="0">
                <a:latin typeface="UD デジタル 教科書体 NP-R" panose="02020400000000000000" pitchFamily="18" charset="-128"/>
                <a:ea typeface="UD デジタル 教科書体 NP-R" panose="02020400000000000000" pitchFamily="18" charset="-128"/>
                <a:cs typeface="+mn-cs"/>
              </a:rPr>
              <a:t>集計した勤怠・出張旅費・交通費に加え、経年号給計算、前歴・同種補正を、システムに手入力しており、業務負担が大きい</a:t>
            </a:r>
            <a:endParaRPr kumimoji="1" lang="en-US" altLang="ja-JP" sz="1200" kern="0" dirty="0">
              <a:latin typeface="UD デジタル 教科書体 NP-R" panose="02020400000000000000" pitchFamily="18" charset="-128"/>
              <a:ea typeface="UD デジタル 教科書体 NP-R" panose="02020400000000000000" pitchFamily="18" charset="-128"/>
              <a:cs typeface="+mn-cs"/>
            </a:endParaRPr>
          </a:p>
        </p:txBody>
      </p:sp>
      <p:cxnSp>
        <p:nvCxnSpPr>
          <p:cNvPr id="23" name="直線コネクタ 22">
            <a:extLst>
              <a:ext uri="{FF2B5EF4-FFF2-40B4-BE49-F238E27FC236}">
                <a16:creationId xmlns:a16="http://schemas.microsoft.com/office/drawing/2014/main" id="{72847D7D-B2D3-DB77-C00F-3A5548CD919A}"/>
              </a:ext>
            </a:extLst>
          </p:cNvPr>
          <p:cNvCxnSpPr>
            <a:cxnSpLocks/>
            <a:stCxn id="43" idx="3"/>
            <a:endCxn id="31" idx="1"/>
          </p:cNvCxnSpPr>
          <p:nvPr/>
        </p:nvCxnSpPr>
        <p:spPr bwMode="gray">
          <a:xfrm>
            <a:off x="5658429" y="3224226"/>
            <a:ext cx="195790" cy="45102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4E57012D-BEBD-3776-A8D3-0442438F7ECE}"/>
              </a:ext>
            </a:extLst>
          </p:cNvPr>
          <p:cNvSpPr/>
          <p:nvPr/>
        </p:nvSpPr>
        <p:spPr bwMode="gray">
          <a:xfrm>
            <a:off x="832919" y="3697942"/>
            <a:ext cx="1338505"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No.37</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給与明細交付</a:t>
            </a:r>
          </a:p>
        </p:txBody>
      </p:sp>
      <p:sp>
        <p:nvSpPr>
          <p:cNvPr id="15" name="正方形/長方形 14">
            <a:extLst>
              <a:ext uri="{FF2B5EF4-FFF2-40B4-BE49-F238E27FC236}">
                <a16:creationId xmlns:a16="http://schemas.microsoft.com/office/drawing/2014/main" id="{5AB1271C-225D-0C07-CC4A-82F34B61D063}"/>
              </a:ext>
            </a:extLst>
          </p:cNvPr>
          <p:cNvSpPr/>
          <p:nvPr/>
        </p:nvSpPr>
        <p:spPr bwMode="gray">
          <a:xfrm>
            <a:off x="2224541" y="3697941"/>
            <a:ext cx="3433888"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上席が給与</a:t>
            </a:r>
            <a:r>
              <a:rPr kumimoji="1" lang="ja-JP" altLang="en-US" sz="1200" kern="0">
                <a:latin typeface="UD デジタル 教科書体 NP-R" panose="02020400000000000000" pitchFamily="18" charset="-128"/>
                <a:ea typeface="UD デジタル 教科書体 NP-R" panose="02020400000000000000" pitchFamily="18" charset="-128"/>
                <a:cs typeface="+mn-cs"/>
              </a:rPr>
              <a:t>明細システムから出力（印刷）し、該当人に手渡しで配付しており、業務負担が大きい</a:t>
            </a:r>
            <a:br>
              <a:rPr kumimoji="1" lang="en-US" altLang="ja-JP" sz="1200" kern="0" dirty="0">
                <a:latin typeface="UD デジタル 教科書体 NP-R" panose="02020400000000000000" pitchFamily="18" charset="-128"/>
                <a:ea typeface="UD デジタル 教科書体 NP-R" panose="02020400000000000000" pitchFamily="18" charset="-128"/>
                <a:cs typeface="+mn-cs"/>
              </a:rPr>
            </a:br>
            <a:r>
              <a:rPr kumimoji="1" lang="ja-JP" altLang="en-US" sz="1200" kern="0">
                <a:latin typeface="UD デジタル 教科書体 NP-R" panose="02020400000000000000" pitchFamily="18" charset="-128"/>
                <a:ea typeface="UD デジタル 教科書体 NP-R" panose="02020400000000000000" pitchFamily="18" charset="-128"/>
                <a:cs typeface="+mn-cs"/>
              </a:rPr>
              <a:t>（中には封緘が要なケースもあり）</a:t>
            </a:r>
            <a:endParaRPr kumimoji="1" lang="en-US" altLang="ja-JP" sz="1200" kern="0" dirty="0">
              <a:latin typeface="UD デジタル 教科書体 NP-R" panose="02020400000000000000" pitchFamily="18" charset="-128"/>
              <a:ea typeface="UD デジタル 教科書体 NP-R" panose="02020400000000000000" pitchFamily="18" charset="-128"/>
              <a:cs typeface="+mn-cs"/>
            </a:endParaRPr>
          </a:p>
        </p:txBody>
      </p:sp>
      <p:cxnSp>
        <p:nvCxnSpPr>
          <p:cNvPr id="17" name="直線コネクタ 16">
            <a:extLst>
              <a:ext uri="{FF2B5EF4-FFF2-40B4-BE49-F238E27FC236}">
                <a16:creationId xmlns:a16="http://schemas.microsoft.com/office/drawing/2014/main" id="{2EC0201D-765A-BA8C-010D-E1C2183090BC}"/>
              </a:ext>
            </a:extLst>
          </p:cNvPr>
          <p:cNvCxnSpPr>
            <a:cxnSpLocks/>
            <a:stCxn id="15" idx="3"/>
            <a:endCxn id="31" idx="1"/>
          </p:cNvCxnSpPr>
          <p:nvPr/>
        </p:nvCxnSpPr>
        <p:spPr bwMode="gray">
          <a:xfrm flipV="1">
            <a:off x="5658429" y="3675247"/>
            <a:ext cx="195790" cy="451022"/>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3695B5E2-596E-12A4-58E3-674129092E75}"/>
              </a:ext>
            </a:extLst>
          </p:cNvPr>
          <p:cNvSpPr/>
          <p:nvPr/>
        </p:nvSpPr>
        <p:spPr bwMode="gray">
          <a:xfrm>
            <a:off x="832919" y="4599985"/>
            <a:ext cx="1338505"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kern="0" dirty="0">
                <a:latin typeface="UD デジタル 教科書体 NP-R" panose="02020400000000000000" pitchFamily="18" charset="-128"/>
                <a:ea typeface="UD デジタル 教科書体 NP-R" panose="02020400000000000000" pitchFamily="18" charset="-128"/>
                <a:cs typeface="+mn-cs"/>
              </a:rPr>
              <a:t>No.38</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在籍時の各種申請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社会保険</a:t>
            </a:r>
            <a:r>
              <a:rPr kumimoji="1" lang="en-US" altLang="ja-JP" sz="12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振込口座 等</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p>
        </p:txBody>
      </p:sp>
      <p:sp>
        <p:nvSpPr>
          <p:cNvPr id="29" name="正方形/長方形 28">
            <a:extLst>
              <a:ext uri="{FF2B5EF4-FFF2-40B4-BE49-F238E27FC236}">
                <a16:creationId xmlns:a16="http://schemas.microsoft.com/office/drawing/2014/main" id="{8A84401B-98BB-2BE6-22A9-C9D13A881223}"/>
              </a:ext>
            </a:extLst>
          </p:cNvPr>
          <p:cNvSpPr/>
          <p:nvPr/>
        </p:nvSpPr>
        <p:spPr bwMode="gray">
          <a:xfrm>
            <a:off x="2224541" y="4599984"/>
            <a:ext cx="3433888" cy="85665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200" kern="0">
                <a:latin typeface="UD デジタル 教科書体 NP-R" panose="02020400000000000000" pitchFamily="18" charset="-128"/>
                <a:ea typeface="UD デジタル 教科書体 NP-R" panose="02020400000000000000" pitchFamily="18" charset="-128"/>
                <a:cs typeface="+mn-cs"/>
              </a:rPr>
              <a:t>各種申請・届出を紙ベースで実施しており、受け渡し</a:t>
            </a:r>
            <a:r>
              <a:rPr kumimoji="1" lang="en-US" altLang="ja-JP" sz="1200" kern="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kern="0">
                <a:latin typeface="UD デジタル 教科書体 NP-R" panose="02020400000000000000" pitchFamily="18" charset="-128"/>
                <a:ea typeface="UD デジタル 教科書体 NP-R" panose="02020400000000000000" pitchFamily="18" charset="-128"/>
                <a:cs typeface="+mn-cs"/>
              </a:rPr>
              <a:t>不備確認</a:t>
            </a:r>
            <a:r>
              <a:rPr kumimoji="1" lang="en-US" altLang="ja-JP" sz="1200" kern="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kern="0">
                <a:latin typeface="UD デジタル 教科書体 NP-R" panose="02020400000000000000" pitchFamily="18" charset="-128"/>
                <a:ea typeface="UD デジタル 教科書体 NP-R" panose="02020400000000000000" pitchFamily="18" charset="-128"/>
                <a:cs typeface="+mn-cs"/>
              </a:rPr>
              <a:t>ファイリング等に手間がかかっている</a:t>
            </a:r>
          </a:p>
        </p:txBody>
      </p:sp>
      <p:cxnSp>
        <p:nvCxnSpPr>
          <p:cNvPr id="33" name="直線コネクタ 32">
            <a:extLst>
              <a:ext uri="{FF2B5EF4-FFF2-40B4-BE49-F238E27FC236}">
                <a16:creationId xmlns:a16="http://schemas.microsoft.com/office/drawing/2014/main" id="{E46ADCB2-F49A-F9AE-0F10-D99B5271C5E3}"/>
              </a:ext>
            </a:extLst>
          </p:cNvPr>
          <p:cNvCxnSpPr>
            <a:cxnSpLocks/>
            <a:stCxn id="29" idx="3"/>
            <a:endCxn id="31" idx="1"/>
          </p:cNvCxnSpPr>
          <p:nvPr/>
        </p:nvCxnSpPr>
        <p:spPr bwMode="gray">
          <a:xfrm flipV="1">
            <a:off x="5658429" y="3675247"/>
            <a:ext cx="195790" cy="1353065"/>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2BD2CB9F-B9E8-2361-3DE2-9A5F5E49BFAF}"/>
              </a:ext>
            </a:extLst>
          </p:cNvPr>
          <p:cNvSpPr/>
          <p:nvPr/>
        </p:nvSpPr>
        <p:spPr bwMode="gray">
          <a:xfrm>
            <a:off x="832919" y="5502029"/>
            <a:ext cx="1338505" cy="1145581"/>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kern="0" dirty="0">
                <a:latin typeface="UD デジタル 教科書体 NP-R" panose="02020400000000000000" pitchFamily="18" charset="-128"/>
                <a:ea typeface="UD デジタル 教科書体 NP-R" panose="02020400000000000000" pitchFamily="18" charset="-128"/>
                <a:cs typeface="+mn-cs"/>
              </a:rPr>
              <a:t>No.39</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就労先変更</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再雇用時の手続き</a:t>
            </a:r>
          </a:p>
        </p:txBody>
      </p:sp>
      <p:sp>
        <p:nvSpPr>
          <p:cNvPr id="36" name="正方形/長方形 35">
            <a:extLst>
              <a:ext uri="{FF2B5EF4-FFF2-40B4-BE49-F238E27FC236}">
                <a16:creationId xmlns:a16="http://schemas.microsoft.com/office/drawing/2014/main" id="{B7C3ADF6-D845-FF8D-4DE9-B3761C3F5DD8}"/>
              </a:ext>
            </a:extLst>
          </p:cNvPr>
          <p:cNvSpPr/>
          <p:nvPr/>
        </p:nvSpPr>
        <p:spPr bwMode="gray">
          <a:xfrm>
            <a:off x="2224541" y="5502028"/>
            <a:ext cx="3433888" cy="1145581"/>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200" kern="0">
                <a:latin typeface="UD デジタル 教科書体 NP-R" panose="02020400000000000000" pitchFamily="18" charset="-128"/>
                <a:ea typeface="UD デジタル 教科書体 NP-R" panose="02020400000000000000" pitchFamily="18" charset="-128"/>
                <a:cs typeface="+mn-cs"/>
              </a:rPr>
              <a:t>就労先変更や再雇用時に卒業証明や労働証明を提出する必要があるため、提出者と受領者双方の負担となっている</a:t>
            </a:r>
            <a:endParaRPr kumimoji="1" lang="en-US" altLang="ja-JP" sz="1200" kern="0" dirty="0">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D4E530CE-5CC5-DFEF-279A-BB2CE45691F1}"/>
              </a:ext>
            </a:extLst>
          </p:cNvPr>
          <p:cNvSpPr/>
          <p:nvPr/>
        </p:nvSpPr>
        <p:spPr bwMode="gray">
          <a:xfrm>
            <a:off x="5854219" y="5502027"/>
            <a:ext cx="3433888" cy="1145581"/>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rPr>
              <a:t>固有の職員</a:t>
            </a:r>
            <a:r>
              <a:rPr kumimoji="1" lang="en-US" altLang="ja-JP" sz="1200" dirty="0">
                <a:latin typeface="UD デジタル 教科書体 NP-R" panose="02020400000000000000" pitchFamily="18" charset="-128"/>
                <a:ea typeface="UD デジタル 教科書体 NP-R" panose="02020400000000000000" pitchFamily="18" charset="-128"/>
              </a:rPr>
              <a:t>ID</a:t>
            </a:r>
            <a:r>
              <a:rPr kumimoji="1" lang="ja-JP" altLang="en-US" sz="1200">
                <a:latin typeface="UD デジタル 教科書体 NP-R" panose="02020400000000000000" pitchFamily="18" charset="-128"/>
                <a:ea typeface="UD デジタル 教科書体 NP-R" panose="02020400000000000000" pitchFamily="18" charset="-128"/>
              </a:rPr>
              <a:t>を付与し、</a:t>
            </a:r>
            <a:r>
              <a:rPr kumimoji="1" lang="en-US" altLang="ja-JP" sz="1200" dirty="0">
                <a:latin typeface="UD デジタル 教科書体 NP-R" panose="02020400000000000000" pitchFamily="18" charset="-128"/>
                <a:ea typeface="UD デジタル 教科書体 NP-R" panose="02020400000000000000" pitchFamily="18" charset="-128"/>
              </a:rPr>
              <a:t>ID</a:t>
            </a:r>
            <a:r>
              <a:rPr kumimoji="1" lang="ja-JP" altLang="en-US" sz="1200">
                <a:latin typeface="UD デジタル 教科書体 NP-R" panose="02020400000000000000" pitchFamily="18" charset="-128"/>
                <a:ea typeface="UD デジタル 教科書体 NP-R" panose="02020400000000000000" pitchFamily="18" charset="-128"/>
              </a:rPr>
              <a:t>と紐づける形で職員情報管理、退職後も一定期間引き継ぐ仕組み・ルールを整備し、システム環境を整備する</a:t>
            </a:r>
          </a:p>
        </p:txBody>
      </p:sp>
      <p:cxnSp>
        <p:nvCxnSpPr>
          <p:cNvPr id="39" name="直線コネクタ 38">
            <a:extLst>
              <a:ext uri="{FF2B5EF4-FFF2-40B4-BE49-F238E27FC236}">
                <a16:creationId xmlns:a16="http://schemas.microsoft.com/office/drawing/2014/main" id="{57BF8B3F-E329-6180-B328-9CCD6A9F4F3F}"/>
              </a:ext>
            </a:extLst>
          </p:cNvPr>
          <p:cNvCxnSpPr>
            <a:cxnSpLocks/>
            <a:stCxn id="36" idx="3"/>
            <a:endCxn id="37" idx="1"/>
          </p:cNvCxnSpPr>
          <p:nvPr/>
        </p:nvCxnSpPr>
        <p:spPr bwMode="gray">
          <a:xfrm flipV="1">
            <a:off x="5658429" y="6074818"/>
            <a:ext cx="195790" cy="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29E664FB-DEEF-734B-C618-0631876173FB}"/>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9" name="正方形/長方形 8">
            <a:extLst>
              <a:ext uri="{FF2B5EF4-FFF2-40B4-BE49-F238E27FC236}">
                <a16:creationId xmlns:a16="http://schemas.microsoft.com/office/drawing/2014/main" id="{947DE808-B480-98B9-A4C4-51CC3C44DB19}"/>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5" name="正方形/長方形 4">
            <a:extLst>
              <a:ext uri="{FF2B5EF4-FFF2-40B4-BE49-F238E27FC236}">
                <a16:creationId xmlns:a16="http://schemas.microsoft.com/office/drawing/2014/main" id="{0F434FCD-0DBC-F42F-D7BC-838562399A22}"/>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11" name="正方形/長方形 10">
            <a:extLst>
              <a:ext uri="{FF2B5EF4-FFF2-40B4-BE49-F238E27FC236}">
                <a16:creationId xmlns:a16="http://schemas.microsoft.com/office/drawing/2014/main" id="{FCD8151F-964A-E4CB-CE56-5011C0C016CA}"/>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E5343F7E-9103-B38C-EECB-D22F9A64BFDE}"/>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16" name="グループ化 15">
            <a:extLst>
              <a:ext uri="{FF2B5EF4-FFF2-40B4-BE49-F238E27FC236}">
                <a16:creationId xmlns:a16="http://schemas.microsoft.com/office/drawing/2014/main" id="{E9717FE7-B275-1FD4-49DB-525DB2E614A1}"/>
              </a:ext>
            </a:extLst>
          </p:cNvPr>
          <p:cNvGrpSpPr/>
          <p:nvPr/>
        </p:nvGrpSpPr>
        <p:grpSpPr>
          <a:xfrm>
            <a:off x="9341224" y="1484314"/>
            <a:ext cx="2369576" cy="329977"/>
            <a:chOff x="9341224" y="1484314"/>
            <a:chExt cx="2369576" cy="329977"/>
          </a:xfrm>
        </p:grpSpPr>
        <p:sp>
          <p:nvSpPr>
            <p:cNvPr id="18" name="正方形/長方形 17">
              <a:extLst>
                <a:ext uri="{FF2B5EF4-FFF2-40B4-BE49-F238E27FC236}">
                  <a16:creationId xmlns:a16="http://schemas.microsoft.com/office/drawing/2014/main" id="{0756A7E2-7A10-058A-2249-6B4C9F818EA1}"/>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19" name="正方形/長方形 18">
              <a:extLst>
                <a:ext uri="{FF2B5EF4-FFF2-40B4-BE49-F238E27FC236}">
                  <a16:creationId xmlns:a16="http://schemas.microsoft.com/office/drawing/2014/main" id="{EE5B94BD-1BF7-8F9C-4698-7FFE7ACE24D6}"/>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20" name="正方形/長方形 19">
              <a:extLst>
                <a:ext uri="{FF2B5EF4-FFF2-40B4-BE49-F238E27FC236}">
                  <a16:creationId xmlns:a16="http://schemas.microsoft.com/office/drawing/2014/main" id="{35DFECEE-B593-21CD-72E4-2FA55A37D5B4}"/>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22" name="正方形/長方形 21">
              <a:extLst>
                <a:ext uri="{FF2B5EF4-FFF2-40B4-BE49-F238E27FC236}">
                  <a16:creationId xmlns:a16="http://schemas.microsoft.com/office/drawing/2014/main" id="{3DD1B488-2A7B-9A53-E03D-399136994F96}"/>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24" name="正方形/長方形 23">
              <a:extLst>
                <a:ext uri="{FF2B5EF4-FFF2-40B4-BE49-F238E27FC236}">
                  <a16:creationId xmlns:a16="http://schemas.microsoft.com/office/drawing/2014/main" id="{C9E1481E-5957-3D08-C58D-BE5E97D6487C}"/>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28" name="正方形/長方形 27">
              <a:extLst>
                <a:ext uri="{FF2B5EF4-FFF2-40B4-BE49-F238E27FC236}">
                  <a16:creationId xmlns:a16="http://schemas.microsoft.com/office/drawing/2014/main" id="{04FB3AC9-21B1-E965-EBCA-3917B61DEACE}"/>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51" name="グループ化 50">
            <a:extLst>
              <a:ext uri="{FF2B5EF4-FFF2-40B4-BE49-F238E27FC236}">
                <a16:creationId xmlns:a16="http://schemas.microsoft.com/office/drawing/2014/main" id="{8FDF6AE6-D220-9E87-74C1-F514172A2C55}"/>
              </a:ext>
            </a:extLst>
          </p:cNvPr>
          <p:cNvGrpSpPr/>
          <p:nvPr/>
        </p:nvGrpSpPr>
        <p:grpSpPr>
          <a:xfrm>
            <a:off x="9341224" y="5502027"/>
            <a:ext cx="2369572" cy="1145580"/>
            <a:chOff x="9341224" y="3421090"/>
            <a:chExt cx="2369572" cy="1414400"/>
          </a:xfrm>
        </p:grpSpPr>
        <p:sp>
          <p:nvSpPr>
            <p:cNvPr id="52" name="正方形/長方形 51">
              <a:extLst>
                <a:ext uri="{FF2B5EF4-FFF2-40B4-BE49-F238E27FC236}">
                  <a16:creationId xmlns:a16="http://schemas.microsoft.com/office/drawing/2014/main" id="{2283188B-6EC8-5256-185F-81DD1846B126}"/>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正方形/長方形 52">
              <a:extLst>
                <a:ext uri="{FF2B5EF4-FFF2-40B4-BE49-F238E27FC236}">
                  <a16:creationId xmlns:a16="http://schemas.microsoft.com/office/drawing/2014/main" id="{35F00103-A0BC-ACA0-3AEA-8B9781A4C16E}"/>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4" name="正方形/長方形 53">
              <a:extLst>
                <a:ext uri="{FF2B5EF4-FFF2-40B4-BE49-F238E27FC236}">
                  <a16:creationId xmlns:a16="http://schemas.microsoft.com/office/drawing/2014/main" id="{195E6F2F-15EC-FFA6-6987-159DA8F69353}"/>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B0F2BEDD-82C8-C5E1-A91A-01C80596F828}"/>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正方形/長方形 55">
              <a:extLst>
                <a:ext uri="{FF2B5EF4-FFF2-40B4-BE49-F238E27FC236}">
                  <a16:creationId xmlns:a16="http://schemas.microsoft.com/office/drawing/2014/main" id="{4852A36F-FF0F-28EC-FA5D-72019EAE46DF}"/>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61" name="グループ化 60">
            <a:extLst>
              <a:ext uri="{FF2B5EF4-FFF2-40B4-BE49-F238E27FC236}">
                <a16:creationId xmlns:a16="http://schemas.microsoft.com/office/drawing/2014/main" id="{A95A6DA5-DAD0-F497-BF46-5704682FE120}"/>
              </a:ext>
            </a:extLst>
          </p:cNvPr>
          <p:cNvGrpSpPr/>
          <p:nvPr/>
        </p:nvGrpSpPr>
        <p:grpSpPr>
          <a:xfrm>
            <a:off x="9341224" y="1893857"/>
            <a:ext cx="2369572" cy="3562779"/>
            <a:chOff x="9341224" y="3421090"/>
            <a:chExt cx="2369572" cy="1414400"/>
          </a:xfrm>
        </p:grpSpPr>
        <p:sp>
          <p:nvSpPr>
            <p:cNvPr id="62" name="正方形/長方形 61">
              <a:extLst>
                <a:ext uri="{FF2B5EF4-FFF2-40B4-BE49-F238E27FC236}">
                  <a16:creationId xmlns:a16="http://schemas.microsoft.com/office/drawing/2014/main" id="{ACDBAC12-2244-C743-25C4-46AFB733EDB1}"/>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正方形/長方形 62">
              <a:extLst>
                <a:ext uri="{FF2B5EF4-FFF2-40B4-BE49-F238E27FC236}">
                  <a16:creationId xmlns:a16="http://schemas.microsoft.com/office/drawing/2014/main" id="{296CDC4C-10EA-AFD6-3CF6-E604DD58E7C4}"/>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4" name="正方形/長方形 63">
              <a:extLst>
                <a:ext uri="{FF2B5EF4-FFF2-40B4-BE49-F238E27FC236}">
                  <a16:creationId xmlns:a16="http://schemas.microsoft.com/office/drawing/2014/main" id="{40BF7A06-47CF-690A-4DB4-B6A053EE67D2}"/>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81DB5697-9D60-0A44-287D-45F8E557489D}"/>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D7A37D10-ADB9-685A-3B9F-184AECDDAAD6}"/>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10" name="スライド番号プレースホルダー 9">
            <a:extLst>
              <a:ext uri="{FF2B5EF4-FFF2-40B4-BE49-F238E27FC236}">
                <a16:creationId xmlns:a16="http://schemas.microsoft.com/office/drawing/2014/main" id="{0F6F8221-5FCE-C593-7097-1799F8C88B4A}"/>
              </a:ext>
            </a:extLst>
          </p:cNvPr>
          <p:cNvSpPr>
            <a:spLocks noGrp="1"/>
          </p:cNvSpPr>
          <p:nvPr>
            <p:ph type="sldNum" sz="quarter" idx="11"/>
          </p:nvPr>
        </p:nvSpPr>
        <p:spPr/>
        <p:txBody>
          <a:bodyPr/>
          <a:lstStyle/>
          <a:p>
            <a:fld id="{56E56C22-CD92-4A50-AAD1-E2171E0619BD}" type="slidenum">
              <a:rPr lang="ja-JP" altLang="en-US" smtClean="0"/>
              <a:pPr/>
              <a:t>35</a:t>
            </a:fld>
            <a:endParaRPr lang="ja-JP" altLang="en-US"/>
          </a:p>
        </p:txBody>
      </p:sp>
    </p:spTree>
    <p:extLst>
      <p:ext uri="{BB962C8B-B14F-4D97-AF65-F5344CB8AC3E}">
        <p14:creationId xmlns:p14="http://schemas.microsoft.com/office/powerpoint/2010/main" val="774356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36</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その他検討事項の対応の方向性</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sz="1800">
                <a:latin typeface="UD デジタル 教科書体 NP-R" panose="02020400000000000000" pitchFamily="18" charset="-128"/>
                <a:ea typeface="UD デジタル 教科書体 NP-R" panose="02020400000000000000" pitchFamily="18" charset="-128"/>
              </a:rPr>
              <a:t>給与管理と各種申請・届出業務以外の会計年度任用職員関連の検討事項については、以下の方向性で対応</a:t>
            </a:r>
            <a:endParaRPr kumimoji="1" lang="ja-JP" altLang="en-US"/>
          </a:p>
        </p:txBody>
      </p:sp>
      <p:sp>
        <p:nvSpPr>
          <p:cNvPr id="5" name="正方形/長方形 4">
            <a:extLst>
              <a:ext uri="{FF2B5EF4-FFF2-40B4-BE49-F238E27FC236}">
                <a16:creationId xmlns:a16="http://schemas.microsoft.com/office/drawing/2014/main" id="{AC4EB105-2A6C-B46D-7C12-A8ADAE594EA5}"/>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9" name="正方形/長方形 8">
            <a:extLst>
              <a:ext uri="{FF2B5EF4-FFF2-40B4-BE49-F238E27FC236}">
                <a16:creationId xmlns:a16="http://schemas.microsoft.com/office/drawing/2014/main" id="{D047994D-E06E-74EF-B94F-D498616E2F6F}"/>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41" name="正方形/長方形 40">
            <a:extLst>
              <a:ext uri="{FF2B5EF4-FFF2-40B4-BE49-F238E27FC236}">
                <a16:creationId xmlns:a16="http://schemas.microsoft.com/office/drawing/2014/main" id="{D0BB607A-6C39-3316-8E1B-3709A5734647}"/>
              </a:ext>
            </a:extLst>
          </p:cNvPr>
          <p:cNvSpPr/>
          <p:nvPr/>
        </p:nvSpPr>
        <p:spPr bwMode="gray">
          <a:xfrm>
            <a:off x="2224541" y="1900334"/>
            <a:ext cx="3433888" cy="84310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会計年度任用職員の歳出にかかる科目（人件費</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物件費）のあり方</a:t>
            </a:r>
          </a:p>
        </p:txBody>
      </p:sp>
      <p:sp>
        <p:nvSpPr>
          <p:cNvPr id="42" name="正方形/長方形 41">
            <a:extLst>
              <a:ext uri="{FF2B5EF4-FFF2-40B4-BE49-F238E27FC236}">
                <a16:creationId xmlns:a16="http://schemas.microsoft.com/office/drawing/2014/main" id="{80C6DEE9-8E07-EA2C-A095-0705339FED82}"/>
              </a:ext>
            </a:extLst>
          </p:cNvPr>
          <p:cNvSpPr/>
          <p:nvPr/>
        </p:nvSpPr>
        <p:spPr bwMode="gray">
          <a:xfrm>
            <a:off x="5854219" y="1900334"/>
            <a:ext cx="3433888" cy="84310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71450" marR="0" indent="-171450"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人件費に変更した場合、会計年度職員の管理を総務局が担う必要があり、現実的ではないため、本課題はクローズ</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（検討経緯は備忘的に</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Appendix</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に記載）</a:t>
            </a:r>
          </a:p>
        </p:txBody>
      </p:sp>
      <p:cxnSp>
        <p:nvCxnSpPr>
          <p:cNvPr id="43" name="直線コネクタ 42">
            <a:extLst>
              <a:ext uri="{FF2B5EF4-FFF2-40B4-BE49-F238E27FC236}">
                <a16:creationId xmlns:a16="http://schemas.microsoft.com/office/drawing/2014/main" id="{C0DAC204-336F-E4F9-DA12-46D2014B7CAC}"/>
              </a:ext>
            </a:extLst>
          </p:cNvPr>
          <p:cNvCxnSpPr>
            <a:cxnSpLocks/>
            <a:stCxn id="41" idx="3"/>
            <a:endCxn id="42" idx="1"/>
          </p:cNvCxnSpPr>
          <p:nvPr/>
        </p:nvCxnSpPr>
        <p:spPr bwMode="gray">
          <a:xfrm>
            <a:off x="5658429" y="2321887"/>
            <a:ext cx="195790" cy="0"/>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FF8E6475-27E4-06D3-1063-F67FC7D7DEF0}"/>
              </a:ext>
            </a:extLst>
          </p:cNvPr>
          <p:cNvSpPr/>
          <p:nvPr/>
        </p:nvSpPr>
        <p:spPr bwMode="gray">
          <a:xfrm>
            <a:off x="2224541" y="2822046"/>
            <a:ext cx="3433888" cy="659536"/>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採用申込書が時代や採用者の年代に即していない（小中学校の在籍期間、好きな科目、所属クラブ、趣味の記入等）</a:t>
            </a:r>
          </a:p>
        </p:txBody>
      </p:sp>
      <p:sp>
        <p:nvSpPr>
          <p:cNvPr id="45" name="正方形/長方形 44">
            <a:extLst>
              <a:ext uri="{FF2B5EF4-FFF2-40B4-BE49-F238E27FC236}">
                <a16:creationId xmlns:a16="http://schemas.microsoft.com/office/drawing/2014/main" id="{1D2F89FC-DA4A-1F96-D46B-C4DD0A13B76A}"/>
              </a:ext>
            </a:extLst>
          </p:cNvPr>
          <p:cNvSpPr/>
          <p:nvPr/>
        </p:nvSpPr>
        <p:spPr bwMode="gray">
          <a:xfrm>
            <a:off x="5854219" y="2822046"/>
            <a:ext cx="3433888" cy="65953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80975" marR="0" indent="-180975"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採用面接時の定型確認事項等を参考にし、記入項目を更新</a:t>
            </a:r>
          </a:p>
        </p:txBody>
      </p:sp>
      <p:cxnSp>
        <p:nvCxnSpPr>
          <p:cNvPr id="46" name="直線コネクタ 45">
            <a:extLst>
              <a:ext uri="{FF2B5EF4-FFF2-40B4-BE49-F238E27FC236}">
                <a16:creationId xmlns:a16="http://schemas.microsoft.com/office/drawing/2014/main" id="{83A45AA5-F6C5-E13D-3F4F-6D0D05930A17}"/>
              </a:ext>
            </a:extLst>
          </p:cNvPr>
          <p:cNvCxnSpPr>
            <a:cxnSpLocks/>
            <a:stCxn id="44" idx="3"/>
            <a:endCxn id="45" idx="1"/>
          </p:cNvCxnSpPr>
          <p:nvPr/>
        </p:nvCxnSpPr>
        <p:spPr bwMode="gray">
          <a:xfrm>
            <a:off x="5658429" y="3151814"/>
            <a:ext cx="195790" cy="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4C74E66-6052-2205-7781-AEE7EEB3746F}"/>
              </a:ext>
            </a:extLst>
          </p:cNvPr>
          <p:cNvSpPr/>
          <p:nvPr/>
        </p:nvSpPr>
        <p:spPr bwMode="gray">
          <a:xfrm>
            <a:off x="2224541" y="3560188"/>
            <a:ext cx="3433888" cy="659536"/>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働き方のパターンが複数存在（</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5,750</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名中</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1,900</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名程度が定型的な働き方ではない）</a:t>
            </a:r>
          </a:p>
        </p:txBody>
      </p:sp>
      <p:sp>
        <p:nvSpPr>
          <p:cNvPr id="56" name="正方形/長方形 55">
            <a:extLst>
              <a:ext uri="{FF2B5EF4-FFF2-40B4-BE49-F238E27FC236}">
                <a16:creationId xmlns:a16="http://schemas.microsoft.com/office/drawing/2014/main" id="{1009F25B-681A-4F85-709B-B95D99D50AFD}"/>
              </a:ext>
            </a:extLst>
          </p:cNvPr>
          <p:cNvSpPr/>
          <p:nvPr/>
        </p:nvSpPr>
        <p:spPr bwMode="gray">
          <a:xfrm>
            <a:off x="5854219" y="3560188"/>
            <a:ext cx="3433888" cy="65953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marL="180975" marR="0" indent="-180975"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複数の働き方パターンに対応した柔軟なシステム構成とする</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（勤怠管理等が代表例と想定）</a:t>
            </a:r>
          </a:p>
        </p:txBody>
      </p:sp>
      <p:cxnSp>
        <p:nvCxnSpPr>
          <p:cNvPr id="59" name="直線コネクタ 58">
            <a:extLst>
              <a:ext uri="{FF2B5EF4-FFF2-40B4-BE49-F238E27FC236}">
                <a16:creationId xmlns:a16="http://schemas.microsoft.com/office/drawing/2014/main" id="{D9C69F70-DD99-26DC-F268-877D93061E2A}"/>
              </a:ext>
            </a:extLst>
          </p:cNvPr>
          <p:cNvCxnSpPr>
            <a:cxnSpLocks/>
            <a:stCxn id="55" idx="3"/>
            <a:endCxn id="56" idx="1"/>
          </p:cNvCxnSpPr>
          <p:nvPr/>
        </p:nvCxnSpPr>
        <p:spPr bwMode="gray">
          <a:xfrm>
            <a:off x="5658429" y="3889956"/>
            <a:ext cx="195790" cy="1"/>
          </a:xfrm>
          <a:prstGeom prst="line">
            <a:avLst/>
          </a:prstGeom>
          <a:ln w="127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16A9B8F6-66F4-CBC1-9F5B-D244DA13CF29}"/>
              </a:ext>
            </a:extLst>
          </p:cNvPr>
          <p:cNvSpPr/>
          <p:nvPr/>
        </p:nvSpPr>
        <p:spPr bwMode="gray">
          <a:xfrm>
            <a:off x="479424" y="1900334"/>
            <a:ext cx="1692000" cy="843105"/>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algn="ct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No.40</a:t>
            </a: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歳出科目のあり方検討</a:t>
            </a:r>
          </a:p>
        </p:txBody>
      </p:sp>
      <p:sp>
        <p:nvSpPr>
          <p:cNvPr id="30" name="正方形/長方形 29">
            <a:extLst>
              <a:ext uri="{FF2B5EF4-FFF2-40B4-BE49-F238E27FC236}">
                <a16:creationId xmlns:a16="http://schemas.microsoft.com/office/drawing/2014/main" id="{618929D9-50D4-7787-7B9C-F8C7464B0470}"/>
              </a:ext>
            </a:extLst>
          </p:cNvPr>
          <p:cNvSpPr/>
          <p:nvPr/>
        </p:nvSpPr>
        <p:spPr bwMode="gray">
          <a:xfrm>
            <a:off x="479424" y="2822046"/>
            <a:ext cx="1692000" cy="659536"/>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algn="ct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No.41</a:t>
            </a: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採用申込書の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記入項目更新</a:t>
            </a:r>
          </a:p>
        </p:txBody>
      </p:sp>
      <p:sp>
        <p:nvSpPr>
          <p:cNvPr id="34" name="正方形/長方形 33">
            <a:extLst>
              <a:ext uri="{FF2B5EF4-FFF2-40B4-BE49-F238E27FC236}">
                <a16:creationId xmlns:a16="http://schemas.microsoft.com/office/drawing/2014/main" id="{2ED14CCF-23DD-1D70-94DD-56C3E8647B99}"/>
              </a:ext>
            </a:extLst>
          </p:cNvPr>
          <p:cNvSpPr/>
          <p:nvPr/>
        </p:nvSpPr>
        <p:spPr bwMode="gray">
          <a:xfrm>
            <a:off x="479424" y="3560188"/>
            <a:ext cx="1692000" cy="659536"/>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algn="ct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No.42</a:t>
            </a:r>
          </a:p>
          <a:p>
            <a:pPr algn="ct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柔軟なシステム構成</a:t>
            </a:r>
          </a:p>
        </p:txBody>
      </p:sp>
      <p:sp>
        <p:nvSpPr>
          <p:cNvPr id="35" name="正方形/長方形 34">
            <a:extLst>
              <a:ext uri="{FF2B5EF4-FFF2-40B4-BE49-F238E27FC236}">
                <a16:creationId xmlns:a16="http://schemas.microsoft.com/office/drawing/2014/main" id="{80E617E1-D624-84D9-06AA-D5B6309C3FE0}"/>
              </a:ext>
            </a:extLst>
          </p:cNvPr>
          <p:cNvSpPr/>
          <p:nvPr/>
        </p:nvSpPr>
        <p:spPr bwMode="gray">
          <a:xfrm>
            <a:off x="5854219"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36" name="正方形/長方形 35">
            <a:extLst>
              <a:ext uri="{FF2B5EF4-FFF2-40B4-BE49-F238E27FC236}">
                <a16:creationId xmlns:a16="http://schemas.microsoft.com/office/drawing/2014/main" id="{19C3C82F-36A6-6B60-3D48-A99D71303C52}"/>
              </a:ext>
            </a:extLst>
          </p:cNvPr>
          <p:cNvSpPr/>
          <p:nvPr/>
        </p:nvSpPr>
        <p:spPr bwMode="gray">
          <a:xfrm>
            <a:off x="2224541" y="1484314"/>
            <a:ext cx="3433888"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課題詳細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9E65800D-7E9C-6DD6-682A-B052AB5A2774}"/>
              </a:ext>
            </a:extLst>
          </p:cNvPr>
          <p:cNvSpPr/>
          <p:nvPr/>
        </p:nvSpPr>
        <p:spPr bwMode="gray">
          <a:xfrm>
            <a:off x="479424" y="1484314"/>
            <a:ext cx="1692000" cy="32997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grpSp>
        <p:nvGrpSpPr>
          <p:cNvPr id="38" name="グループ化 37">
            <a:extLst>
              <a:ext uri="{FF2B5EF4-FFF2-40B4-BE49-F238E27FC236}">
                <a16:creationId xmlns:a16="http://schemas.microsoft.com/office/drawing/2014/main" id="{E24D4820-1934-4FB9-7D73-15D5406F62C6}"/>
              </a:ext>
            </a:extLst>
          </p:cNvPr>
          <p:cNvGrpSpPr/>
          <p:nvPr/>
        </p:nvGrpSpPr>
        <p:grpSpPr>
          <a:xfrm>
            <a:off x="9341224" y="1484314"/>
            <a:ext cx="2369576" cy="329977"/>
            <a:chOff x="9341224" y="1484314"/>
            <a:chExt cx="2369576" cy="329977"/>
          </a:xfrm>
        </p:grpSpPr>
        <p:sp>
          <p:nvSpPr>
            <p:cNvPr id="47" name="正方形/長方形 46">
              <a:extLst>
                <a:ext uri="{FF2B5EF4-FFF2-40B4-BE49-F238E27FC236}">
                  <a16:creationId xmlns:a16="http://schemas.microsoft.com/office/drawing/2014/main" id="{4E056313-D52B-FAB2-244B-69178215BC67}"/>
                </a:ext>
              </a:extLst>
            </p:cNvPr>
            <p:cNvSpPr/>
            <p:nvPr/>
          </p:nvSpPr>
          <p:spPr bwMode="gray">
            <a:xfrm>
              <a:off x="9341224" y="1484314"/>
              <a:ext cx="2369574"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関係所管</a:t>
              </a:r>
            </a:p>
          </p:txBody>
        </p:sp>
        <p:sp>
          <p:nvSpPr>
            <p:cNvPr id="53" name="正方形/長方形 52">
              <a:extLst>
                <a:ext uri="{FF2B5EF4-FFF2-40B4-BE49-F238E27FC236}">
                  <a16:creationId xmlns:a16="http://schemas.microsoft.com/office/drawing/2014/main" id="{53847E89-4AC5-1027-F64F-D9C0D8F5FF30}"/>
                </a:ext>
              </a:extLst>
            </p:cNvPr>
            <p:cNvSpPr/>
            <p:nvPr/>
          </p:nvSpPr>
          <p:spPr bwMode="gray">
            <a:xfrm>
              <a:off x="934122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人事課</a:t>
              </a:r>
            </a:p>
          </p:txBody>
        </p:sp>
        <p:sp>
          <p:nvSpPr>
            <p:cNvPr id="57" name="正方形/長方形 56">
              <a:extLst>
                <a:ext uri="{FF2B5EF4-FFF2-40B4-BE49-F238E27FC236}">
                  <a16:creationId xmlns:a16="http://schemas.microsoft.com/office/drawing/2014/main" id="{C96A595D-F4BC-6E5E-227B-94A5B24AEBDD}"/>
                </a:ext>
              </a:extLst>
            </p:cNvPr>
            <p:cNvSpPr/>
            <p:nvPr/>
          </p:nvSpPr>
          <p:spPr bwMode="gray">
            <a:xfrm>
              <a:off x="981874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給与課</a:t>
              </a:r>
            </a:p>
          </p:txBody>
        </p:sp>
        <p:sp>
          <p:nvSpPr>
            <p:cNvPr id="58" name="正方形/長方形 57">
              <a:extLst>
                <a:ext uri="{FF2B5EF4-FFF2-40B4-BE49-F238E27FC236}">
                  <a16:creationId xmlns:a16="http://schemas.microsoft.com/office/drawing/2014/main" id="{8BD5803C-5C80-E6DE-FC96-CADD8756A166}"/>
                </a:ext>
              </a:extLst>
            </p:cNvPr>
            <p:cNvSpPr/>
            <p:nvPr/>
          </p:nvSpPr>
          <p:spPr bwMode="gray">
            <a:xfrm>
              <a:off x="1029625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管理課</a:t>
              </a:r>
            </a:p>
          </p:txBody>
        </p:sp>
        <p:sp>
          <p:nvSpPr>
            <p:cNvPr id="60" name="正方形/長方形 59">
              <a:extLst>
                <a:ext uri="{FF2B5EF4-FFF2-40B4-BE49-F238E27FC236}">
                  <a16:creationId xmlns:a16="http://schemas.microsoft.com/office/drawing/2014/main" id="{74FA4F34-FE18-4ABB-9C38-0D485F3FF0E5}"/>
                </a:ext>
              </a:extLst>
            </p:cNvPr>
            <p:cNvSpPr/>
            <p:nvPr/>
          </p:nvSpPr>
          <p:spPr bwMode="gray">
            <a:xfrm>
              <a:off x="10773770"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デジ室</a:t>
              </a:r>
            </a:p>
          </p:txBody>
        </p:sp>
        <p:sp>
          <p:nvSpPr>
            <p:cNvPr id="61" name="正方形/長方形 60">
              <a:extLst>
                <a:ext uri="{FF2B5EF4-FFF2-40B4-BE49-F238E27FC236}">
                  <a16:creationId xmlns:a16="http://schemas.microsoft.com/office/drawing/2014/main" id="{AD8D4269-D5E6-194C-75FB-F6C5819E0ED2}"/>
                </a:ext>
              </a:extLst>
            </p:cNvPr>
            <p:cNvSpPr/>
            <p:nvPr/>
          </p:nvSpPr>
          <p:spPr bwMode="gray">
            <a:xfrm>
              <a:off x="11251285" y="1658064"/>
              <a:ext cx="459515" cy="156227"/>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その他</a:t>
              </a:r>
            </a:p>
          </p:txBody>
        </p:sp>
      </p:grpSp>
      <p:grpSp>
        <p:nvGrpSpPr>
          <p:cNvPr id="62" name="グループ化 61">
            <a:extLst>
              <a:ext uri="{FF2B5EF4-FFF2-40B4-BE49-F238E27FC236}">
                <a16:creationId xmlns:a16="http://schemas.microsoft.com/office/drawing/2014/main" id="{9120DDCC-E84F-D060-CD90-A4CC032057C2}"/>
              </a:ext>
            </a:extLst>
          </p:cNvPr>
          <p:cNvGrpSpPr/>
          <p:nvPr/>
        </p:nvGrpSpPr>
        <p:grpSpPr>
          <a:xfrm>
            <a:off x="9341224" y="2822046"/>
            <a:ext cx="2369572" cy="659536"/>
            <a:chOff x="9341224" y="1885100"/>
            <a:chExt cx="2369572" cy="1414400"/>
          </a:xfrm>
        </p:grpSpPr>
        <p:sp>
          <p:nvSpPr>
            <p:cNvPr id="63" name="正方形/長方形 62">
              <a:extLst>
                <a:ext uri="{FF2B5EF4-FFF2-40B4-BE49-F238E27FC236}">
                  <a16:creationId xmlns:a16="http://schemas.microsoft.com/office/drawing/2014/main" id="{C5F44CBF-8DF2-D9BD-8390-43C27BE3AE31}"/>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4" name="正方形/長方形 63">
              <a:extLst>
                <a:ext uri="{FF2B5EF4-FFF2-40B4-BE49-F238E27FC236}">
                  <a16:creationId xmlns:a16="http://schemas.microsoft.com/office/drawing/2014/main" id="{C48234EB-2D1D-4D27-812C-49B008AF9264}"/>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6" name="正方形/長方形 65">
              <a:extLst>
                <a:ext uri="{FF2B5EF4-FFF2-40B4-BE49-F238E27FC236}">
                  <a16:creationId xmlns:a16="http://schemas.microsoft.com/office/drawing/2014/main" id="{C69AAAD0-A9A1-DAA0-672E-C34817755F87}"/>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7" name="正方形/長方形 66">
              <a:extLst>
                <a:ext uri="{FF2B5EF4-FFF2-40B4-BE49-F238E27FC236}">
                  <a16:creationId xmlns:a16="http://schemas.microsoft.com/office/drawing/2014/main" id="{C7C6CDF4-9558-9C1D-A2B9-4BE90B3D4ED8}"/>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8" name="正方形/長方形 67">
              <a:extLst>
                <a:ext uri="{FF2B5EF4-FFF2-40B4-BE49-F238E27FC236}">
                  <a16:creationId xmlns:a16="http://schemas.microsoft.com/office/drawing/2014/main" id="{E53E33BD-77F5-2C55-5697-FB5DC087CAAA}"/>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69" name="グループ化 68">
            <a:extLst>
              <a:ext uri="{FF2B5EF4-FFF2-40B4-BE49-F238E27FC236}">
                <a16:creationId xmlns:a16="http://schemas.microsoft.com/office/drawing/2014/main" id="{F4E338EF-5E6F-065A-48EE-D4BE8F776326}"/>
              </a:ext>
            </a:extLst>
          </p:cNvPr>
          <p:cNvGrpSpPr/>
          <p:nvPr/>
        </p:nvGrpSpPr>
        <p:grpSpPr>
          <a:xfrm>
            <a:off x="9341224" y="3560189"/>
            <a:ext cx="2369572" cy="659537"/>
            <a:chOff x="9341224" y="3421090"/>
            <a:chExt cx="2369572" cy="1414400"/>
          </a:xfrm>
        </p:grpSpPr>
        <p:sp>
          <p:nvSpPr>
            <p:cNvPr id="70" name="正方形/長方形 69">
              <a:extLst>
                <a:ext uri="{FF2B5EF4-FFF2-40B4-BE49-F238E27FC236}">
                  <a16:creationId xmlns:a16="http://schemas.microsoft.com/office/drawing/2014/main" id="{920C9BE0-93EF-77D5-F1D1-EC111E9CEE7D}"/>
                </a:ext>
              </a:extLst>
            </p:cNvPr>
            <p:cNvSpPr/>
            <p:nvPr/>
          </p:nvSpPr>
          <p:spPr bwMode="gray">
            <a:xfrm>
              <a:off x="9341224"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1" name="正方形/長方形 70">
              <a:extLst>
                <a:ext uri="{FF2B5EF4-FFF2-40B4-BE49-F238E27FC236}">
                  <a16:creationId xmlns:a16="http://schemas.microsoft.com/office/drawing/2014/main" id="{2B82E29E-6BCC-D725-EA3A-7EE3F2E8C3B0}"/>
                </a:ext>
              </a:extLst>
            </p:cNvPr>
            <p:cNvSpPr/>
            <p:nvPr/>
          </p:nvSpPr>
          <p:spPr bwMode="gray">
            <a:xfrm>
              <a:off x="9815139"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2" name="正方形/長方形 71">
              <a:extLst>
                <a:ext uri="{FF2B5EF4-FFF2-40B4-BE49-F238E27FC236}">
                  <a16:creationId xmlns:a16="http://schemas.microsoft.com/office/drawing/2014/main" id="{2B161D61-0CA6-2A05-84FF-9520D4CB2957}"/>
                </a:ext>
              </a:extLst>
            </p:cNvPr>
            <p:cNvSpPr/>
            <p:nvPr/>
          </p:nvSpPr>
          <p:spPr bwMode="gray">
            <a:xfrm>
              <a:off x="10289053"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75CD038F-BA5F-6184-C04C-58AC89323729}"/>
                </a:ext>
              </a:extLst>
            </p:cNvPr>
            <p:cNvSpPr/>
            <p:nvPr/>
          </p:nvSpPr>
          <p:spPr bwMode="gray">
            <a:xfrm>
              <a:off x="10762966"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4" name="正方形/長方形 73">
              <a:extLst>
                <a:ext uri="{FF2B5EF4-FFF2-40B4-BE49-F238E27FC236}">
                  <a16:creationId xmlns:a16="http://schemas.microsoft.com/office/drawing/2014/main" id="{BADE3D4D-A38E-8058-8DD3-3BA8B933F229}"/>
                </a:ext>
              </a:extLst>
            </p:cNvPr>
            <p:cNvSpPr/>
            <p:nvPr/>
          </p:nvSpPr>
          <p:spPr bwMode="gray">
            <a:xfrm>
              <a:off x="11236882" y="342109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81" name="グループ化 80">
            <a:extLst>
              <a:ext uri="{FF2B5EF4-FFF2-40B4-BE49-F238E27FC236}">
                <a16:creationId xmlns:a16="http://schemas.microsoft.com/office/drawing/2014/main" id="{9DB4E80F-8189-406A-77B2-3BA15F4FAC7C}"/>
              </a:ext>
            </a:extLst>
          </p:cNvPr>
          <p:cNvGrpSpPr/>
          <p:nvPr/>
        </p:nvGrpSpPr>
        <p:grpSpPr>
          <a:xfrm>
            <a:off x="9341224" y="1902715"/>
            <a:ext cx="2369572" cy="843105"/>
            <a:chOff x="9341224" y="1885100"/>
            <a:chExt cx="2369572" cy="1414400"/>
          </a:xfrm>
        </p:grpSpPr>
        <p:sp>
          <p:nvSpPr>
            <p:cNvPr id="82" name="正方形/長方形 81">
              <a:extLst>
                <a:ext uri="{FF2B5EF4-FFF2-40B4-BE49-F238E27FC236}">
                  <a16:creationId xmlns:a16="http://schemas.microsoft.com/office/drawing/2014/main" id="{CA89EBA2-B36B-C7D4-C5DE-B5188CCA661C}"/>
                </a:ext>
              </a:extLst>
            </p:cNvPr>
            <p:cNvSpPr/>
            <p:nvPr/>
          </p:nvSpPr>
          <p:spPr bwMode="gray">
            <a:xfrm>
              <a:off x="9341224"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3" name="正方形/長方形 82">
              <a:extLst>
                <a:ext uri="{FF2B5EF4-FFF2-40B4-BE49-F238E27FC236}">
                  <a16:creationId xmlns:a16="http://schemas.microsoft.com/office/drawing/2014/main" id="{F569037E-8968-6CAD-9148-00662A3DD573}"/>
                </a:ext>
              </a:extLst>
            </p:cNvPr>
            <p:cNvSpPr/>
            <p:nvPr/>
          </p:nvSpPr>
          <p:spPr bwMode="gray">
            <a:xfrm>
              <a:off x="9815139"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4" name="正方形/長方形 83">
              <a:extLst>
                <a:ext uri="{FF2B5EF4-FFF2-40B4-BE49-F238E27FC236}">
                  <a16:creationId xmlns:a16="http://schemas.microsoft.com/office/drawing/2014/main" id="{B973063C-EA82-EB02-7162-B862FD488DE6}"/>
                </a:ext>
              </a:extLst>
            </p:cNvPr>
            <p:cNvSpPr/>
            <p:nvPr/>
          </p:nvSpPr>
          <p:spPr bwMode="gray">
            <a:xfrm>
              <a:off x="10289053"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5" name="正方形/長方形 84">
              <a:extLst>
                <a:ext uri="{FF2B5EF4-FFF2-40B4-BE49-F238E27FC236}">
                  <a16:creationId xmlns:a16="http://schemas.microsoft.com/office/drawing/2014/main" id="{56972AAF-B3EE-E00E-6533-0C5AB1856E6F}"/>
                </a:ext>
              </a:extLst>
            </p:cNvPr>
            <p:cNvSpPr/>
            <p:nvPr/>
          </p:nvSpPr>
          <p:spPr bwMode="gray">
            <a:xfrm>
              <a:off x="10762966"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6" name="正方形/長方形 85">
              <a:extLst>
                <a:ext uri="{FF2B5EF4-FFF2-40B4-BE49-F238E27FC236}">
                  <a16:creationId xmlns:a16="http://schemas.microsoft.com/office/drawing/2014/main" id="{3E929AB9-3793-8567-006E-5877D850FCD4}"/>
                </a:ext>
              </a:extLst>
            </p:cNvPr>
            <p:cNvSpPr/>
            <p:nvPr/>
          </p:nvSpPr>
          <p:spPr bwMode="gray">
            <a:xfrm>
              <a:off x="11236882" y="1885100"/>
              <a:ext cx="473914" cy="1414400"/>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600"/>
                </a:spcBef>
                <a:spcAft>
                  <a:spcPts val="0"/>
                </a:spcAft>
                <a:buSzPct val="100000"/>
              </a:pP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2" name="正方形/長方形 1">
            <a:extLst>
              <a:ext uri="{FF2B5EF4-FFF2-40B4-BE49-F238E27FC236}">
                <a16:creationId xmlns:a16="http://schemas.microsoft.com/office/drawing/2014/main" id="{3FA88B2F-AF7F-24D6-7A8D-56809728F500}"/>
              </a:ext>
            </a:extLst>
          </p:cNvPr>
          <p:cNvSpPr/>
          <p:nvPr/>
        </p:nvSpPr>
        <p:spPr bwMode="gray">
          <a:xfrm>
            <a:off x="507597" y="4280724"/>
            <a:ext cx="3433888" cy="277657"/>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※No.43-45</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は第４章 申し送り事項に記載</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549799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 name="直線コネクタ 183">
            <a:extLst>
              <a:ext uri="{FF2B5EF4-FFF2-40B4-BE49-F238E27FC236}">
                <a16:creationId xmlns:a16="http://schemas.microsoft.com/office/drawing/2014/main" id="{94FF8A99-C3C1-9BA6-101F-31B505CD0F0B}"/>
              </a:ext>
            </a:extLst>
          </p:cNvPr>
          <p:cNvCxnSpPr/>
          <p:nvPr/>
        </p:nvCxnSpPr>
        <p:spPr bwMode="gray">
          <a:xfrm flipV="1">
            <a:off x="1746265" y="3459206"/>
            <a:ext cx="9990084"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3B5A4B27-F8C6-780E-3272-646B4FBC54EA}"/>
              </a:ext>
            </a:extLst>
          </p:cNvPr>
          <p:cNvSpPr/>
          <p:nvPr/>
        </p:nvSpPr>
        <p:spPr bwMode="gray">
          <a:xfrm>
            <a:off x="5330948" y="1355401"/>
            <a:ext cx="1328077"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kumimoji="1" lang="ja-JP" altLang="en-US">
                <a:latin typeface="UD デジタル 教科書体 NP-R" panose="02020400000000000000" pitchFamily="18" charset="-128"/>
                <a:ea typeface="UD デジタル 教科書体 NP-R" panose="02020400000000000000" pitchFamily="18" charset="-128"/>
              </a:rPr>
              <a:t>会計年度任用職員</a:t>
            </a:r>
            <a:r>
              <a:rPr lang="ja-JP" altLang="en-US">
                <a:latin typeface="UD デジタル 教科書体 NP-R" panose="02020400000000000000" pitchFamily="18" charset="-128"/>
                <a:ea typeface="UD デジタル 教科書体 NP-R" panose="02020400000000000000" pitchFamily="18" charset="-128"/>
              </a:rPr>
              <a:t>関連業務</a:t>
            </a:r>
            <a:r>
              <a:rPr lang="ja-JP" altLang="en-US">
                <a:latin typeface="UD デジタル 教科書体 NP-R" panose="02020400000000000000" pitchFamily="18" charset="-128"/>
                <a:ea typeface="UD デジタル 教科書体 NP-R" panose="02020400000000000000" pitchFamily="18" charset="-128"/>
                <a:sym typeface="+mn-lt"/>
              </a:rPr>
              <a:t>の</a:t>
            </a:r>
            <a:r>
              <a:rPr lang="en-US" altLang="ja-JP" dirty="0">
                <a:latin typeface="UD デジタル 教科書体 NP-R" panose="02020400000000000000" pitchFamily="18" charset="-128"/>
                <a:ea typeface="UD デジタル 教科書体 NP-R" panose="02020400000000000000" pitchFamily="18" charset="-128"/>
                <a:sym typeface="+mn-lt"/>
              </a:rPr>
              <a:t>To-Be</a:t>
            </a:r>
            <a:r>
              <a:rPr lang="ja-JP" altLang="en-US">
                <a:latin typeface="UD デジタル 教科書体 NP-R" panose="02020400000000000000" pitchFamily="18" charset="-128"/>
                <a:ea typeface="UD デジタル 教科書体 NP-R" panose="02020400000000000000" pitchFamily="18" charset="-128"/>
                <a:sym typeface="+mn-lt"/>
              </a:rPr>
              <a:t>イメージ</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18" name="正方形/長方形 17">
            <a:extLst>
              <a:ext uri="{FF2B5EF4-FFF2-40B4-BE49-F238E27FC236}">
                <a16:creationId xmlns:a16="http://schemas.microsoft.com/office/drawing/2014/main" id="{FFEDA3C5-4922-1320-06FF-BE6FF694C399}"/>
              </a:ext>
            </a:extLst>
          </p:cNvPr>
          <p:cNvSpPr/>
          <p:nvPr/>
        </p:nvSpPr>
        <p:spPr bwMode="gray">
          <a:xfrm>
            <a:off x="1919335" y="1089025"/>
            <a:ext cx="4739691" cy="195992"/>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19" name="正方形/長方形 18">
            <a:extLst>
              <a:ext uri="{FF2B5EF4-FFF2-40B4-BE49-F238E27FC236}">
                <a16:creationId xmlns:a16="http://schemas.microsoft.com/office/drawing/2014/main" id="{E7A720AF-0D1A-362B-BB99-9878E8711D08}"/>
              </a:ext>
            </a:extLst>
          </p:cNvPr>
          <p:cNvSpPr/>
          <p:nvPr/>
        </p:nvSpPr>
        <p:spPr bwMode="gray">
          <a:xfrm>
            <a:off x="6971845" y="1089025"/>
            <a:ext cx="4740730" cy="195992"/>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p>
        </p:txBody>
      </p:sp>
      <p:sp>
        <p:nvSpPr>
          <p:cNvPr id="53" name="正方形/長方形 52">
            <a:extLst>
              <a:ext uri="{FF2B5EF4-FFF2-40B4-BE49-F238E27FC236}">
                <a16:creationId xmlns:a16="http://schemas.microsoft.com/office/drawing/2014/main" id="{372D3688-0AB1-0706-8471-ECBF686CCAF8}"/>
              </a:ext>
            </a:extLst>
          </p:cNvPr>
          <p:cNvSpPr/>
          <p:nvPr/>
        </p:nvSpPr>
        <p:spPr bwMode="gray">
          <a:xfrm>
            <a:off x="1919335" y="1355401"/>
            <a:ext cx="3321077" cy="195992"/>
          </a:xfrm>
          <a:prstGeom prst="rect">
            <a:avLst/>
          </a:prstGeom>
          <a:solidFill>
            <a:schemeClr val="bg1">
              <a:lumMod val="85000"/>
            </a:schemeClr>
          </a:solidFill>
          <a:ln w="25400" cap="flat" cmpd="sng" algn="ctr">
            <a:solidFill>
              <a:schemeClr val="bg1">
                <a:lumMod val="85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業務</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164" name="正方形/長方形 163">
            <a:extLst>
              <a:ext uri="{FF2B5EF4-FFF2-40B4-BE49-F238E27FC236}">
                <a16:creationId xmlns:a16="http://schemas.microsoft.com/office/drawing/2014/main" id="{BF44C659-6FDF-3661-4ADF-5B07F04EC655}"/>
              </a:ext>
            </a:extLst>
          </p:cNvPr>
          <p:cNvSpPr/>
          <p:nvPr/>
        </p:nvSpPr>
        <p:spPr bwMode="gray">
          <a:xfrm>
            <a:off x="6971845" y="1355401"/>
            <a:ext cx="3321077"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業務</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165" name="正方形/長方形 164">
            <a:extLst>
              <a:ext uri="{FF2B5EF4-FFF2-40B4-BE49-F238E27FC236}">
                <a16:creationId xmlns:a16="http://schemas.microsoft.com/office/drawing/2014/main" id="{7DBE6A07-79DA-D394-16C4-F3413904ED5F}"/>
              </a:ext>
            </a:extLst>
          </p:cNvPr>
          <p:cNvSpPr/>
          <p:nvPr/>
        </p:nvSpPr>
        <p:spPr bwMode="gray">
          <a:xfrm>
            <a:off x="10384498" y="1355401"/>
            <a:ext cx="1328077" cy="195992"/>
          </a:xfrm>
          <a:prstGeom prst="rect">
            <a:avLst/>
          </a:prstGeom>
          <a:solidFill>
            <a:schemeClr val="accent1">
              <a:lumMod val="20000"/>
              <a:lumOff val="80000"/>
            </a:schemeClr>
          </a:solidFill>
          <a:ln w="25400" cap="flat" cmpd="sng" algn="ctr">
            <a:solidFill>
              <a:schemeClr val="accent1">
                <a:lumMod val="20000"/>
                <a:lumOff val="80000"/>
              </a:schemeClr>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600" b="1" kern="0" dirty="0">
              <a:latin typeface="UD デジタル 教科書体 NP-R" panose="02020400000000000000" pitchFamily="18" charset="-128"/>
              <a:ea typeface="UD デジタル 教科書体 NP-R" panose="02020400000000000000" pitchFamily="18" charset="-128"/>
              <a:cs typeface="+mn-cs"/>
            </a:endParaRPr>
          </a:p>
        </p:txBody>
      </p:sp>
      <p:sp>
        <p:nvSpPr>
          <p:cNvPr id="61" name="正方形/長方形 60">
            <a:extLst>
              <a:ext uri="{FF2B5EF4-FFF2-40B4-BE49-F238E27FC236}">
                <a16:creationId xmlns:a16="http://schemas.microsoft.com/office/drawing/2014/main" id="{21138913-A70F-B12F-D7CB-78C08E066452}"/>
              </a:ext>
            </a:extLst>
          </p:cNvPr>
          <p:cNvSpPr/>
          <p:nvPr/>
        </p:nvSpPr>
        <p:spPr bwMode="gray">
          <a:xfrm>
            <a:off x="499743" y="1669863"/>
            <a:ext cx="505693" cy="2730514"/>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給与管理</a:t>
            </a:r>
          </a:p>
        </p:txBody>
      </p:sp>
      <p:sp>
        <p:nvSpPr>
          <p:cNvPr id="131" name="正方形/長方形 130">
            <a:extLst>
              <a:ext uri="{FF2B5EF4-FFF2-40B4-BE49-F238E27FC236}">
                <a16:creationId xmlns:a16="http://schemas.microsoft.com/office/drawing/2014/main" id="{08AAE5C3-22C2-0686-161F-F7BB917DD579}"/>
              </a:ext>
            </a:extLst>
          </p:cNvPr>
          <p:cNvSpPr/>
          <p:nvPr/>
        </p:nvSpPr>
        <p:spPr bwMode="gray">
          <a:xfrm>
            <a:off x="499743" y="4518350"/>
            <a:ext cx="505693" cy="1816199"/>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各種申請・届出</a:t>
            </a:r>
          </a:p>
        </p:txBody>
      </p:sp>
      <p:sp>
        <p:nvSpPr>
          <p:cNvPr id="132" name="テキスト ボックス 131">
            <a:extLst>
              <a:ext uri="{FF2B5EF4-FFF2-40B4-BE49-F238E27FC236}">
                <a16:creationId xmlns:a16="http://schemas.microsoft.com/office/drawing/2014/main" id="{3FB935C5-E20E-FDCE-2AA5-8B278370611E}"/>
              </a:ext>
            </a:extLst>
          </p:cNvPr>
          <p:cNvSpPr txBox="1"/>
          <p:nvPr/>
        </p:nvSpPr>
        <p:spPr bwMode="gray">
          <a:xfrm>
            <a:off x="1686827" y="2391985"/>
            <a:ext cx="1025922"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pic>
        <p:nvPicPr>
          <p:cNvPr id="133" name="図 132" descr="アイコン&#10;&#10;自動的に生成された説明">
            <a:extLst>
              <a:ext uri="{FF2B5EF4-FFF2-40B4-BE49-F238E27FC236}">
                <a16:creationId xmlns:a16="http://schemas.microsoft.com/office/drawing/2014/main" id="{1C185CF8-ADF2-E08D-53ED-3FB55FAC4DCF}"/>
              </a:ext>
            </a:extLst>
          </p:cNvPr>
          <p:cNvPicPr>
            <a:picLocks noChangeAspect="1"/>
          </p:cNvPicPr>
          <p:nvPr/>
        </p:nvPicPr>
        <p:blipFill>
          <a:blip r:embed="rId6"/>
          <a:stretch>
            <a:fillRect/>
          </a:stretch>
        </p:blipFill>
        <p:spPr>
          <a:xfrm>
            <a:off x="1982013" y="1961174"/>
            <a:ext cx="435144" cy="403046"/>
          </a:xfrm>
          <a:prstGeom prst="rect">
            <a:avLst/>
          </a:prstGeom>
        </p:spPr>
      </p:pic>
      <p:pic>
        <p:nvPicPr>
          <p:cNvPr id="141" name="図 140">
            <a:extLst>
              <a:ext uri="{FF2B5EF4-FFF2-40B4-BE49-F238E27FC236}">
                <a16:creationId xmlns:a16="http://schemas.microsoft.com/office/drawing/2014/main" id="{E0E22CB1-1113-1877-D3B4-11A9CF1BD9EE}"/>
              </a:ext>
            </a:extLst>
          </p:cNvPr>
          <p:cNvPicPr>
            <a:picLocks noChangeAspect="1"/>
          </p:cNvPicPr>
          <p:nvPr/>
        </p:nvPicPr>
        <p:blipFill>
          <a:blip r:embed="rId7"/>
          <a:stretch>
            <a:fillRect/>
          </a:stretch>
        </p:blipFill>
        <p:spPr>
          <a:xfrm>
            <a:off x="3419553" y="1964697"/>
            <a:ext cx="396000" cy="396000"/>
          </a:xfrm>
          <a:prstGeom prst="rect">
            <a:avLst/>
          </a:prstGeom>
        </p:spPr>
      </p:pic>
      <p:sp>
        <p:nvSpPr>
          <p:cNvPr id="151" name="テキスト ボックス 150">
            <a:extLst>
              <a:ext uri="{FF2B5EF4-FFF2-40B4-BE49-F238E27FC236}">
                <a16:creationId xmlns:a16="http://schemas.microsoft.com/office/drawing/2014/main" id="{2648533E-211D-768D-2885-CC5E8AB912FE}"/>
              </a:ext>
            </a:extLst>
          </p:cNvPr>
          <p:cNvSpPr txBox="1"/>
          <p:nvPr/>
        </p:nvSpPr>
        <p:spPr bwMode="gray">
          <a:xfrm>
            <a:off x="3489313" y="2409024"/>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上席</a:t>
            </a:r>
          </a:p>
        </p:txBody>
      </p:sp>
      <p:pic>
        <p:nvPicPr>
          <p:cNvPr id="153" name="グラフィックス 152" descr="プログラマー男性 単色塗りつぶし">
            <a:extLst>
              <a:ext uri="{FF2B5EF4-FFF2-40B4-BE49-F238E27FC236}">
                <a16:creationId xmlns:a16="http://schemas.microsoft.com/office/drawing/2014/main" id="{2A955EAC-74BA-1145-9547-94352A947D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34822" y="1945318"/>
            <a:ext cx="487753" cy="435524"/>
          </a:xfrm>
          <a:prstGeom prst="rect">
            <a:avLst/>
          </a:prstGeom>
        </p:spPr>
      </p:pic>
      <p:cxnSp>
        <p:nvCxnSpPr>
          <p:cNvPr id="154" name="直線矢印コネクタ 153">
            <a:extLst>
              <a:ext uri="{FF2B5EF4-FFF2-40B4-BE49-F238E27FC236}">
                <a16:creationId xmlns:a16="http://schemas.microsoft.com/office/drawing/2014/main" id="{B75A5002-699C-8B1B-9005-9004C70C4009}"/>
              </a:ext>
            </a:extLst>
          </p:cNvPr>
          <p:cNvCxnSpPr>
            <a:cxnSpLocks/>
            <a:stCxn id="141" idx="3"/>
            <a:endCxn id="153" idx="1"/>
          </p:cNvCxnSpPr>
          <p:nvPr/>
        </p:nvCxnSpPr>
        <p:spPr bwMode="gray">
          <a:xfrm>
            <a:off x="3815553" y="2162697"/>
            <a:ext cx="919269" cy="38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96A73B15-1C1D-3690-FE23-342B814B35EC}"/>
              </a:ext>
            </a:extLst>
          </p:cNvPr>
          <p:cNvSpPr txBox="1"/>
          <p:nvPr/>
        </p:nvSpPr>
        <p:spPr bwMode="gray">
          <a:xfrm>
            <a:off x="4778631" y="2392368"/>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pic>
        <p:nvPicPr>
          <p:cNvPr id="163" name="図 162">
            <a:extLst>
              <a:ext uri="{FF2B5EF4-FFF2-40B4-BE49-F238E27FC236}">
                <a16:creationId xmlns:a16="http://schemas.microsoft.com/office/drawing/2014/main" id="{17C77E77-A7C6-AE48-61D5-1939C3017A21}"/>
              </a:ext>
            </a:extLst>
          </p:cNvPr>
          <p:cNvPicPr>
            <a:picLocks noChangeAspect="1"/>
          </p:cNvPicPr>
          <p:nvPr/>
        </p:nvPicPr>
        <p:blipFill>
          <a:blip r:embed="rId10"/>
          <a:stretch>
            <a:fillRect/>
          </a:stretch>
        </p:blipFill>
        <p:spPr>
          <a:xfrm>
            <a:off x="4091988" y="1863021"/>
            <a:ext cx="255565" cy="255565"/>
          </a:xfrm>
          <a:prstGeom prst="rect">
            <a:avLst/>
          </a:prstGeom>
        </p:spPr>
      </p:pic>
      <p:pic>
        <p:nvPicPr>
          <p:cNvPr id="182" name="グラフィックス 181">
            <a:extLst>
              <a:ext uri="{FF2B5EF4-FFF2-40B4-BE49-F238E27FC236}">
                <a16:creationId xmlns:a16="http://schemas.microsoft.com/office/drawing/2014/main" id="{BB419769-DF59-5009-CB5A-A6C41C6D5B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741009" y="1792909"/>
            <a:ext cx="274869" cy="245435"/>
          </a:xfrm>
          <a:prstGeom prst="rect">
            <a:avLst/>
          </a:prstGeom>
        </p:spPr>
      </p:pic>
      <p:pic>
        <p:nvPicPr>
          <p:cNvPr id="187" name="グラフィックス 186">
            <a:extLst>
              <a:ext uri="{FF2B5EF4-FFF2-40B4-BE49-F238E27FC236}">
                <a16:creationId xmlns:a16="http://schemas.microsoft.com/office/drawing/2014/main" id="{11A6A19B-A434-7F8E-0202-D176B209246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4548684" y="1792909"/>
            <a:ext cx="274869" cy="245435"/>
          </a:xfrm>
          <a:prstGeom prst="rect">
            <a:avLst/>
          </a:prstGeom>
        </p:spPr>
      </p:pic>
      <p:pic>
        <p:nvPicPr>
          <p:cNvPr id="203" name="グラフィックス 202">
            <a:extLst>
              <a:ext uri="{FF2B5EF4-FFF2-40B4-BE49-F238E27FC236}">
                <a16:creationId xmlns:a16="http://schemas.microsoft.com/office/drawing/2014/main" id="{00BD1B51-1E26-1111-DDE7-AD4921BEE1A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270028" y="1792909"/>
            <a:ext cx="274869" cy="245435"/>
          </a:xfrm>
          <a:prstGeom prst="rect">
            <a:avLst/>
          </a:prstGeom>
        </p:spPr>
      </p:pic>
      <p:sp>
        <p:nvSpPr>
          <p:cNvPr id="208" name="テキスト ボックス 207">
            <a:extLst>
              <a:ext uri="{FF2B5EF4-FFF2-40B4-BE49-F238E27FC236}">
                <a16:creationId xmlns:a16="http://schemas.microsoft.com/office/drawing/2014/main" id="{49D0FF1E-A510-70BE-60A4-211727C6D004}"/>
              </a:ext>
            </a:extLst>
          </p:cNvPr>
          <p:cNvSpPr txBox="1"/>
          <p:nvPr/>
        </p:nvSpPr>
        <p:spPr bwMode="gray">
          <a:xfrm>
            <a:off x="3959556" y="3003364"/>
            <a:ext cx="49824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a:t>
            </a:r>
            <a:endParaRPr lang="en-US" altLang="ja-JP" dirty="0"/>
          </a:p>
        </p:txBody>
      </p:sp>
      <p:sp>
        <p:nvSpPr>
          <p:cNvPr id="209" name="テキスト ボックス 208">
            <a:extLst>
              <a:ext uri="{FF2B5EF4-FFF2-40B4-BE49-F238E27FC236}">
                <a16:creationId xmlns:a16="http://schemas.microsoft.com/office/drawing/2014/main" id="{F682024E-FC72-AD59-212D-4180FB1C6495}"/>
              </a:ext>
            </a:extLst>
          </p:cNvPr>
          <p:cNvSpPr txBox="1"/>
          <p:nvPr/>
        </p:nvSpPr>
        <p:spPr bwMode="gray">
          <a:xfrm>
            <a:off x="4570882" y="2569255"/>
            <a:ext cx="815632" cy="307777"/>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データ集計</a:t>
            </a:r>
            <a:endParaRPr lang="en-US" altLang="ja-JP" dirty="0"/>
          </a:p>
          <a:p>
            <a:r>
              <a:rPr lang="ja-JP" altLang="en-US"/>
              <a:t>データ登録</a:t>
            </a:r>
            <a:endParaRPr lang="en-US" altLang="ja-JP" dirty="0"/>
          </a:p>
        </p:txBody>
      </p:sp>
      <p:sp>
        <p:nvSpPr>
          <p:cNvPr id="210" name="吹き出し: 角を丸めた四角形 209">
            <a:extLst>
              <a:ext uri="{FF2B5EF4-FFF2-40B4-BE49-F238E27FC236}">
                <a16:creationId xmlns:a16="http://schemas.microsoft.com/office/drawing/2014/main" id="{6CB6D682-D85E-7F47-B67F-782E4CC0FE70}"/>
              </a:ext>
            </a:extLst>
          </p:cNvPr>
          <p:cNvSpPr/>
          <p:nvPr/>
        </p:nvSpPr>
        <p:spPr bwMode="gray">
          <a:xfrm>
            <a:off x="2620376" y="2914808"/>
            <a:ext cx="3735221" cy="483505"/>
          </a:xfrm>
          <a:prstGeom prst="wedgeRoundRectCallout">
            <a:avLst>
              <a:gd name="adj1" fmla="val -3076"/>
              <a:gd name="adj2" fmla="val -73611"/>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a:r>
              <a:rPr kumimoji="1" lang="ja-JP" altLang="en-US" sz="1000">
                <a:latin typeface="UD デジタル 教科書体 NP-R" panose="02020400000000000000" pitchFamily="18" charset="-128"/>
                <a:ea typeface="UD デジタル 教科書体 NP-R" panose="02020400000000000000" pitchFamily="18" charset="-128"/>
              </a:rPr>
              <a:t>紙ベースで管理した勤怠・出張旅費・交通費等を</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gn="ctr"/>
            <a:r>
              <a:rPr kumimoji="1" lang="en-US" altLang="ja-JP" sz="1000" dirty="0">
                <a:latin typeface="UD デジタル 教科書体 NP-R" panose="02020400000000000000" pitchFamily="18" charset="-128"/>
                <a:ea typeface="UD デジタル 教科書体 NP-R" panose="02020400000000000000" pitchFamily="18" charset="-128"/>
              </a:rPr>
              <a:t>Excel</a:t>
            </a:r>
            <a:r>
              <a:rPr kumimoji="1" lang="ja-JP" altLang="en-US" sz="1000">
                <a:latin typeface="UD デジタル 教科書体 NP-R" panose="02020400000000000000" pitchFamily="18" charset="-128"/>
                <a:ea typeface="UD デジタル 教科書体 NP-R" panose="02020400000000000000" pitchFamily="18" charset="-128"/>
              </a:rPr>
              <a:t>に手入力して集計し、総務事務システムに登録している</a:t>
            </a:r>
            <a:endParaRPr kumimoji="1" lang="en-US" altLang="ja-JP" sz="1000" dirty="0">
              <a:latin typeface="UD デジタル 教科書体 NP-R" panose="02020400000000000000" pitchFamily="18" charset="-128"/>
              <a:ea typeface="UD デジタル 教科書体 NP-R" panose="02020400000000000000" pitchFamily="18" charset="-128"/>
            </a:endParaRPr>
          </a:p>
          <a:p>
            <a:pPr algn="ctr"/>
            <a:r>
              <a:rPr kumimoji="1" lang="ja-JP" altLang="en-US" sz="1000">
                <a:latin typeface="UD デジタル 教科書体 NP-R" panose="02020400000000000000" pitchFamily="18" charset="-128"/>
                <a:ea typeface="UD デジタル 教科書体 NP-R" panose="02020400000000000000" pitchFamily="18" charset="-128"/>
              </a:rPr>
              <a:t>（</a:t>
            </a:r>
            <a:r>
              <a:rPr kumimoji="1" lang="ja-JP" altLang="en-US" sz="1000" kern="0">
                <a:latin typeface="UD デジタル 教科書体 NP-R" panose="02020400000000000000" pitchFamily="18" charset="-128"/>
                <a:ea typeface="UD デジタル 教科書体 NP-R" panose="02020400000000000000" pitchFamily="18" charset="-128"/>
                <a:cs typeface="+mn-cs"/>
              </a:rPr>
              <a:t>経年号給計算、前歴・同種補正含む</a:t>
            </a:r>
            <a:r>
              <a:rPr kumimoji="1" lang="ja-JP" altLang="en-US" sz="1000">
                <a:latin typeface="UD デジタル 教科書体 NP-R" panose="02020400000000000000" pitchFamily="18" charset="-128"/>
                <a:ea typeface="UD デジタル 教科書体 NP-R" panose="02020400000000000000" pitchFamily="18" charset="-128"/>
              </a:rPr>
              <a:t>）</a:t>
            </a:r>
          </a:p>
        </p:txBody>
      </p:sp>
      <p:sp>
        <p:nvSpPr>
          <p:cNvPr id="218" name="正方形/長方形 217">
            <a:extLst>
              <a:ext uri="{FF2B5EF4-FFF2-40B4-BE49-F238E27FC236}">
                <a16:creationId xmlns:a16="http://schemas.microsoft.com/office/drawing/2014/main" id="{2BF22265-A07A-DB76-FEB9-4094A2C53772}"/>
              </a:ext>
            </a:extLst>
          </p:cNvPr>
          <p:cNvSpPr/>
          <p:nvPr/>
        </p:nvSpPr>
        <p:spPr bwMode="gray">
          <a:xfrm>
            <a:off x="1145872" y="1669863"/>
            <a:ext cx="477276" cy="1728450"/>
          </a:xfrm>
          <a:prstGeom prst="rect">
            <a:avLst/>
          </a:prstGeom>
          <a:solidFill>
            <a:schemeClr val="tx1">
              <a:lumMod val="50000"/>
              <a:lumOff val="50000"/>
            </a:schemeClr>
          </a:solidFill>
          <a:ln w="25400" cap="flat" cmpd="sng" algn="ctr">
            <a:solidFill>
              <a:schemeClr val="tx1">
                <a:lumMod val="50000"/>
                <a:lumOff val="50000"/>
              </a:schemeClr>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各種集計・給与計算</a:t>
            </a:r>
            <a:endParaRPr kumimoji="1" lang="en-US" altLang="ja-JP" sz="12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219" name="正方形/長方形 218">
            <a:extLst>
              <a:ext uri="{FF2B5EF4-FFF2-40B4-BE49-F238E27FC236}">
                <a16:creationId xmlns:a16="http://schemas.microsoft.com/office/drawing/2014/main" id="{389E5FD4-BB58-EE6A-8863-208B125162DB}"/>
              </a:ext>
            </a:extLst>
          </p:cNvPr>
          <p:cNvSpPr/>
          <p:nvPr/>
        </p:nvSpPr>
        <p:spPr bwMode="gray">
          <a:xfrm>
            <a:off x="1142260" y="3490591"/>
            <a:ext cx="480888" cy="909789"/>
          </a:xfrm>
          <a:prstGeom prst="rect">
            <a:avLst/>
          </a:prstGeom>
          <a:solidFill>
            <a:schemeClr val="tx1">
              <a:lumMod val="50000"/>
              <a:lumOff val="50000"/>
            </a:schemeClr>
          </a:solidFill>
          <a:ln w="25400" cap="flat" cmpd="sng" algn="ctr">
            <a:solidFill>
              <a:schemeClr val="tx1">
                <a:lumMod val="50000"/>
                <a:lumOff val="50000"/>
              </a:schemeClr>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明細交付</a:t>
            </a:r>
            <a:endParaRPr kumimoji="1" lang="en-US" altLang="ja-JP" sz="12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231" name="正方形/長方形 230">
            <a:extLst>
              <a:ext uri="{FF2B5EF4-FFF2-40B4-BE49-F238E27FC236}">
                <a16:creationId xmlns:a16="http://schemas.microsoft.com/office/drawing/2014/main" id="{EA40A34C-8ABB-F029-A808-8EDF7531F096}"/>
              </a:ext>
            </a:extLst>
          </p:cNvPr>
          <p:cNvSpPr/>
          <p:nvPr/>
        </p:nvSpPr>
        <p:spPr bwMode="gray">
          <a:xfrm>
            <a:off x="1142261" y="5460419"/>
            <a:ext cx="480888" cy="881799"/>
          </a:xfrm>
          <a:prstGeom prst="rect">
            <a:avLst/>
          </a:prstGeom>
          <a:solidFill>
            <a:schemeClr val="tx1">
              <a:lumMod val="50000"/>
              <a:lumOff val="50000"/>
            </a:schemeClr>
          </a:solidFill>
          <a:ln w="25400" cap="flat" cmpd="sng" algn="ctr">
            <a:solidFill>
              <a:schemeClr val="tx1">
                <a:lumMod val="50000"/>
                <a:lumOff val="50000"/>
              </a:schemeClr>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就労先変更</a:t>
            </a:r>
            <a:endParaRPr kumimoji="1" lang="en-US" altLang="ja-JP" sz="12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再雇用時</a:t>
            </a:r>
          </a:p>
        </p:txBody>
      </p:sp>
      <p:sp>
        <p:nvSpPr>
          <p:cNvPr id="233" name="正方形/長方形 232">
            <a:extLst>
              <a:ext uri="{FF2B5EF4-FFF2-40B4-BE49-F238E27FC236}">
                <a16:creationId xmlns:a16="http://schemas.microsoft.com/office/drawing/2014/main" id="{6046F3BA-D89C-87AD-42D4-CD519CA386CD}"/>
              </a:ext>
            </a:extLst>
          </p:cNvPr>
          <p:cNvSpPr/>
          <p:nvPr/>
        </p:nvSpPr>
        <p:spPr bwMode="gray">
          <a:xfrm>
            <a:off x="1142261" y="4518350"/>
            <a:ext cx="480888" cy="849792"/>
          </a:xfrm>
          <a:prstGeom prst="rect">
            <a:avLst/>
          </a:prstGeom>
          <a:solidFill>
            <a:schemeClr val="tx1">
              <a:lumMod val="50000"/>
              <a:lumOff val="50000"/>
            </a:schemeClr>
          </a:solidFill>
          <a:ln w="25400" cap="flat" cmpd="sng" algn="ctr">
            <a:solidFill>
              <a:schemeClr val="tx1">
                <a:lumMod val="50000"/>
                <a:lumOff val="50000"/>
              </a:schemeClr>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pPr>
            <a:r>
              <a:rPr kumimoji="1" lang="ja-JP" altLang="en-US" sz="1200" b="1" kern="0">
                <a:solidFill>
                  <a:prstClr val="white"/>
                </a:solidFill>
                <a:latin typeface="UD デジタル 教科書体 NP-R" panose="02020400000000000000" pitchFamily="18" charset="-128"/>
                <a:ea typeface="UD デジタル 教科書体 NP-R" panose="02020400000000000000" pitchFamily="18" charset="-128"/>
                <a:cs typeface="+mn-cs"/>
              </a:rPr>
              <a:t>在籍時</a:t>
            </a:r>
          </a:p>
        </p:txBody>
      </p:sp>
      <p:cxnSp>
        <p:nvCxnSpPr>
          <p:cNvPr id="247" name="直線コネクタ 246">
            <a:extLst>
              <a:ext uri="{FF2B5EF4-FFF2-40B4-BE49-F238E27FC236}">
                <a16:creationId xmlns:a16="http://schemas.microsoft.com/office/drawing/2014/main" id="{1F61194E-4DEC-EC8F-D33E-5A3D719DEC2A}"/>
              </a:ext>
            </a:extLst>
          </p:cNvPr>
          <p:cNvCxnSpPr>
            <a:cxnSpLocks/>
          </p:cNvCxnSpPr>
          <p:nvPr/>
        </p:nvCxnSpPr>
        <p:spPr bwMode="gray">
          <a:xfrm>
            <a:off x="499743" y="4461274"/>
            <a:ext cx="11236606"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54" name="直線コネクタ 253">
            <a:extLst>
              <a:ext uri="{FF2B5EF4-FFF2-40B4-BE49-F238E27FC236}">
                <a16:creationId xmlns:a16="http://schemas.microsoft.com/office/drawing/2014/main" id="{2C4D6CFE-3896-1AC0-EA38-8FC0A66DDA4D}"/>
              </a:ext>
            </a:extLst>
          </p:cNvPr>
          <p:cNvCxnSpPr/>
          <p:nvPr/>
        </p:nvCxnSpPr>
        <p:spPr bwMode="gray">
          <a:xfrm flipV="1">
            <a:off x="1746265" y="5414797"/>
            <a:ext cx="9990084"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259" name="図 258">
            <a:extLst>
              <a:ext uri="{FF2B5EF4-FFF2-40B4-BE49-F238E27FC236}">
                <a16:creationId xmlns:a16="http://schemas.microsoft.com/office/drawing/2014/main" id="{4619F3F1-B0D1-4503-30DC-4D68445A0375}"/>
              </a:ext>
            </a:extLst>
          </p:cNvPr>
          <p:cNvPicPr>
            <a:picLocks noChangeAspect="1"/>
          </p:cNvPicPr>
          <p:nvPr/>
        </p:nvPicPr>
        <p:blipFill>
          <a:blip r:embed="rId7"/>
          <a:stretch>
            <a:fillRect/>
          </a:stretch>
        </p:blipFill>
        <p:spPr>
          <a:xfrm>
            <a:off x="1964965" y="3589375"/>
            <a:ext cx="487194" cy="487194"/>
          </a:xfrm>
          <a:prstGeom prst="rect">
            <a:avLst/>
          </a:prstGeom>
        </p:spPr>
      </p:pic>
      <p:pic>
        <p:nvPicPr>
          <p:cNvPr id="260" name="グラフィックス 259">
            <a:extLst>
              <a:ext uri="{FF2B5EF4-FFF2-40B4-BE49-F238E27FC236}">
                <a16:creationId xmlns:a16="http://schemas.microsoft.com/office/drawing/2014/main" id="{BF7B86CF-90AE-2D0B-E36B-8C447C5866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781900" y="3523732"/>
            <a:ext cx="274869" cy="245435"/>
          </a:xfrm>
          <a:prstGeom prst="rect">
            <a:avLst/>
          </a:prstGeom>
        </p:spPr>
      </p:pic>
      <p:sp>
        <p:nvSpPr>
          <p:cNvPr id="261" name="フローチャート: 磁気ディスク 260">
            <a:extLst>
              <a:ext uri="{FF2B5EF4-FFF2-40B4-BE49-F238E27FC236}">
                <a16:creationId xmlns:a16="http://schemas.microsoft.com/office/drawing/2014/main" id="{28A73FF1-DB0A-E400-BEA9-D470510E77C7}"/>
              </a:ext>
            </a:extLst>
          </p:cNvPr>
          <p:cNvSpPr/>
          <p:nvPr/>
        </p:nvSpPr>
        <p:spPr bwMode="gray">
          <a:xfrm>
            <a:off x="5462674" y="1926167"/>
            <a:ext cx="977459" cy="477448"/>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262" name="直線矢印コネクタ 261">
            <a:extLst>
              <a:ext uri="{FF2B5EF4-FFF2-40B4-BE49-F238E27FC236}">
                <a16:creationId xmlns:a16="http://schemas.microsoft.com/office/drawing/2014/main" id="{06D96623-D5E0-B0C9-A853-B0E691E72267}"/>
              </a:ext>
            </a:extLst>
          </p:cNvPr>
          <p:cNvCxnSpPr>
            <a:cxnSpLocks/>
            <a:stCxn id="153" idx="3"/>
            <a:endCxn id="261" idx="2"/>
          </p:cNvCxnSpPr>
          <p:nvPr/>
        </p:nvCxnSpPr>
        <p:spPr bwMode="gray">
          <a:xfrm>
            <a:off x="5222575" y="2163080"/>
            <a:ext cx="240099" cy="181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9" name="フローチャート: 磁気ディスク 268">
            <a:extLst>
              <a:ext uri="{FF2B5EF4-FFF2-40B4-BE49-F238E27FC236}">
                <a16:creationId xmlns:a16="http://schemas.microsoft.com/office/drawing/2014/main" id="{8B25A9A3-8258-3029-12B7-A798EDE80B98}"/>
              </a:ext>
            </a:extLst>
          </p:cNvPr>
          <p:cNvSpPr/>
          <p:nvPr/>
        </p:nvSpPr>
        <p:spPr bwMode="gray">
          <a:xfrm>
            <a:off x="5462674" y="3518433"/>
            <a:ext cx="977459" cy="477448"/>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270" name="直線矢印コネクタ 269">
            <a:extLst>
              <a:ext uri="{FF2B5EF4-FFF2-40B4-BE49-F238E27FC236}">
                <a16:creationId xmlns:a16="http://schemas.microsoft.com/office/drawing/2014/main" id="{CC5487F7-E8FA-1B1A-6846-1FAD6EFFB153}"/>
              </a:ext>
            </a:extLst>
          </p:cNvPr>
          <p:cNvCxnSpPr>
            <a:cxnSpLocks/>
            <a:stCxn id="269" idx="2"/>
          </p:cNvCxnSpPr>
          <p:nvPr/>
        </p:nvCxnSpPr>
        <p:spPr bwMode="gray">
          <a:xfrm flipH="1">
            <a:off x="2523130" y="3757157"/>
            <a:ext cx="293954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直線矢印コネクタ 272">
            <a:extLst>
              <a:ext uri="{FF2B5EF4-FFF2-40B4-BE49-F238E27FC236}">
                <a16:creationId xmlns:a16="http://schemas.microsoft.com/office/drawing/2014/main" id="{6F98F053-7E02-7B47-991C-503779381FDD}"/>
              </a:ext>
            </a:extLst>
          </p:cNvPr>
          <p:cNvCxnSpPr>
            <a:cxnSpLocks/>
          </p:cNvCxnSpPr>
          <p:nvPr/>
        </p:nvCxnSpPr>
        <p:spPr bwMode="gray">
          <a:xfrm>
            <a:off x="2551405" y="4138567"/>
            <a:ext cx="718623"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8" name="テキスト ボックス 277">
            <a:extLst>
              <a:ext uri="{FF2B5EF4-FFF2-40B4-BE49-F238E27FC236}">
                <a16:creationId xmlns:a16="http://schemas.microsoft.com/office/drawing/2014/main" id="{E98ABCD2-56DF-941A-7A1E-E2634E6E0357}"/>
              </a:ext>
            </a:extLst>
          </p:cNvPr>
          <p:cNvSpPr txBox="1"/>
          <p:nvPr/>
        </p:nvSpPr>
        <p:spPr bwMode="gray">
          <a:xfrm>
            <a:off x="3065413" y="4289900"/>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pic>
        <p:nvPicPr>
          <p:cNvPr id="279" name="図 278" descr="アイコン&#10;&#10;自動的に生成された説明">
            <a:extLst>
              <a:ext uri="{FF2B5EF4-FFF2-40B4-BE49-F238E27FC236}">
                <a16:creationId xmlns:a16="http://schemas.microsoft.com/office/drawing/2014/main" id="{CA744A07-9C51-9A7E-1FB0-500990CA71FF}"/>
              </a:ext>
            </a:extLst>
          </p:cNvPr>
          <p:cNvPicPr>
            <a:picLocks noChangeAspect="1"/>
          </p:cNvPicPr>
          <p:nvPr/>
        </p:nvPicPr>
        <p:blipFill>
          <a:blip r:embed="rId6"/>
          <a:stretch>
            <a:fillRect/>
          </a:stretch>
        </p:blipFill>
        <p:spPr>
          <a:xfrm>
            <a:off x="3360600" y="3859089"/>
            <a:ext cx="435144" cy="403046"/>
          </a:xfrm>
          <a:prstGeom prst="rect">
            <a:avLst/>
          </a:prstGeom>
        </p:spPr>
      </p:pic>
      <p:sp>
        <p:nvSpPr>
          <p:cNvPr id="280" name="テキスト ボックス 279">
            <a:extLst>
              <a:ext uri="{FF2B5EF4-FFF2-40B4-BE49-F238E27FC236}">
                <a16:creationId xmlns:a16="http://schemas.microsoft.com/office/drawing/2014/main" id="{2E747B3F-C589-E034-FD55-B1EF64A7A681}"/>
              </a:ext>
            </a:extLst>
          </p:cNvPr>
          <p:cNvSpPr txBox="1"/>
          <p:nvPr/>
        </p:nvSpPr>
        <p:spPr bwMode="gray">
          <a:xfrm>
            <a:off x="2080322" y="4110543"/>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上席</a:t>
            </a:r>
          </a:p>
        </p:txBody>
      </p:sp>
      <p:pic>
        <p:nvPicPr>
          <p:cNvPr id="283" name="図 282">
            <a:extLst>
              <a:ext uri="{FF2B5EF4-FFF2-40B4-BE49-F238E27FC236}">
                <a16:creationId xmlns:a16="http://schemas.microsoft.com/office/drawing/2014/main" id="{9ABB11DF-4410-3C5B-219D-9F01A49C0944}"/>
              </a:ext>
            </a:extLst>
          </p:cNvPr>
          <p:cNvPicPr>
            <a:picLocks noChangeAspect="1"/>
          </p:cNvPicPr>
          <p:nvPr/>
        </p:nvPicPr>
        <p:blipFill>
          <a:blip r:embed="rId10"/>
          <a:stretch>
            <a:fillRect/>
          </a:stretch>
        </p:blipFill>
        <p:spPr>
          <a:xfrm>
            <a:off x="2694184" y="3808595"/>
            <a:ext cx="255565" cy="255565"/>
          </a:xfrm>
          <a:prstGeom prst="rect">
            <a:avLst/>
          </a:prstGeom>
        </p:spPr>
      </p:pic>
      <p:sp>
        <p:nvSpPr>
          <p:cNvPr id="284" name="テキスト ボックス 283">
            <a:extLst>
              <a:ext uri="{FF2B5EF4-FFF2-40B4-BE49-F238E27FC236}">
                <a16:creationId xmlns:a16="http://schemas.microsoft.com/office/drawing/2014/main" id="{1C414ED9-AB5F-DBF8-DB31-A2FCDDBF8BDE}"/>
              </a:ext>
            </a:extLst>
          </p:cNvPr>
          <p:cNvSpPr txBox="1"/>
          <p:nvPr/>
        </p:nvSpPr>
        <p:spPr bwMode="gray">
          <a:xfrm>
            <a:off x="1849250" y="4259861"/>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印刷・</a:t>
            </a:r>
            <a:r>
              <a:rPr kumimoji="1" lang="ja-JP" altLang="en-US" sz="1000" kern="0">
                <a:latin typeface="UD デジタル 教科書体 NP-R" panose="02020400000000000000" pitchFamily="18" charset="-128"/>
                <a:ea typeface="UD デジタル 教科書体 NP-R" panose="02020400000000000000" pitchFamily="18" charset="-128"/>
                <a:cs typeface="+mn-cs"/>
              </a:rPr>
              <a:t>封緘</a:t>
            </a:r>
            <a:endParaRPr lang="en-US" altLang="ja-JP" dirty="0"/>
          </a:p>
        </p:txBody>
      </p:sp>
      <p:pic>
        <p:nvPicPr>
          <p:cNvPr id="288" name="図 287" descr="アイコン&#10;&#10;自動的に生成された説明">
            <a:extLst>
              <a:ext uri="{FF2B5EF4-FFF2-40B4-BE49-F238E27FC236}">
                <a16:creationId xmlns:a16="http://schemas.microsoft.com/office/drawing/2014/main" id="{1EA64B4D-44F1-733C-FA0C-486153F0EDF8}"/>
              </a:ext>
            </a:extLst>
          </p:cNvPr>
          <p:cNvPicPr>
            <a:picLocks noChangeAspect="1"/>
          </p:cNvPicPr>
          <p:nvPr/>
        </p:nvPicPr>
        <p:blipFill>
          <a:blip r:embed="rId13"/>
          <a:stretch>
            <a:fillRect/>
          </a:stretch>
        </p:blipFill>
        <p:spPr>
          <a:xfrm>
            <a:off x="2881703" y="3906379"/>
            <a:ext cx="205273" cy="205273"/>
          </a:xfrm>
          <a:prstGeom prst="rect">
            <a:avLst/>
          </a:prstGeom>
        </p:spPr>
      </p:pic>
      <p:sp>
        <p:nvSpPr>
          <p:cNvPr id="289" name="吹き出し: 角を丸めた四角形 288">
            <a:extLst>
              <a:ext uri="{FF2B5EF4-FFF2-40B4-BE49-F238E27FC236}">
                <a16:creationId xmlns:a16="http://schemas.microsoft.com/office/drawing/2014/main" id="{0C7580CC-6C50-80D3-DBE2-8FABD65E3736}"/>
              </a:ext>
            </a:extLst>
          </p:cNvPr>
          <p:cNvSpPr/>
          <p:nvPr/>
        </p:nvSpPr>
        <p:spPr bwMode="gray">
          <a:xfrm>
            <a:off x="4144014" y="4034707"/>
            <a:ext cx="1864900" cy="369492"/>
          </a:xfrm>
          <a:prstGeom prst="wedgeRoundRectCallout">
            <a:avLst>
              <a:gd name="adj1" fmla="val -70970"/>
              <a:gd name="adj2" fmla="val -89243"/>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000" kern="0">
                <a:latin typeface="UD デジタル 教科書体 NP-R" panose="02020400000000000000" pitchFamily="18" charset="-128"/>
                <a:ea typeface="UD デジタル 教科書体 NP-R" panose="02020400000000000000" pitchFamily="18" charset="-128"/>
                <a:cs typeface="+mn-cs"/>
              </a:rPr>
              <a:t>明細を紙出力し手渡しで配付</a:t>
            </a:r>
            <a:br>
              <a:rPr kumimoji="1" lang="en-US" altLang="ja-JP" sz="1000" kern="0" dirty="0">
                <a:latin typeface="UD デジタル 教科書体 NP-R" panose="02020400000000000000" pitchFamily="18" charset="-128"/>
                <a:ea typeface="UD デジタル 教科書体 NP-R" panose="02020400000000000000" pitchFamily="18" charset="-128"/>
                <a:cs typeface="+mn-cs"/>
              </a:rPr>
            </a:br>
            <a:r>
              <a:rPr kumimoji="1" lang="ja-JP" altLang="en-US" sz="1000" kern="0">
                <a:latin typeface="UD デジタル 教科書体 NP-R" panose="02020400000000000000" pitchFamily="18" charset="-128"/>
                <a:ea typeface="UD デジタル 教科書体 NP-R" panose="02020400000000000000" pitchFamily="18" charset="-128"/>
                <a:cs typeface="+mn-cs"/>
              </a:rPr>
              <a:t>（中には封緘するなどの配慮）</a:t>
            </a:r>
            <a:endParaRPr kumimoji="1" lang="en-US" altLang="ja-JP" sz="1000" kern="0" dirty="0">
              <a:latin typeface="UD デジタル 教科書体 NP-R" panose="02020400000000000000" pitchFamily="18" charset="-128"/>
              <a:ea typeface="UD デジタル 教科書体 NP-R" panose="02020400000000000000" pitchFamily="18" charset="-128"/>
              <a:cs typeface="+mn-cs"/>
            </a:endParaRPr>
          </a:p>
        </p:txBody>
      </p:sp>
      <p:pic>
        <p:nvPicPr>
          <p:cNvPr id="293" name="図 292" descr="アイコン&#10;&#10;自動的に生成された説明">
            <a:extLst>
              <a:ext uri="{FF2B5EF4-FFF2-40B4-BE49-F238E27FC236}">
                <a16:creationId xmlns:a16="http://schemas.microsoft.com/office/drawing/2014/main" id="{1011A3E3-B6AF-1325-670E-48DFFEFE729C}"/>
              </a:ext>
            </a:extLst>
          </p:cNvPr>
          <p:cNvPicPr>
            <a:picLocks noChangeAspect="1"/>
          </p:cNvPicPr>
          <p:nvPr/>
        </p:nvPicPr>
        <p:blipFill>
          <a:blip r:embed="rId6"/>
          <a:stretch>
            <a:fillRect/>
          </a:stretch>
        </p:blipFill>
        <p:spPr>
          <a:xfrm>
            <a:off x="2065141" y="4659564"/>
            <a:ext cx="435144" cy="403046"/>
          </a:xfrm>
          <a:prstGeom prst="rect">
            <a:avLst/>
          </a:prstGeom>
        </p:spPr>
      </p:pic>
      <p:pic>
        <p:nvPicPr>
          <p:cNvPr id="294" name="グラフィックス 293">
            <a:extLst>
              <a:ext uri="{FF2B5EF4-FFF2-40B4-BE49-F238E27FC236}">
                <a16:creationId xmlns:a16="http://schemas.microsoft.com/office/drawing/2014/main" id="{27B4D29D-C6CD-193D-F187-3E17763EA3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824137" y="4511057"/>
            <a:ext cx="274869" cy="245435"/>
          </a:xfrm>
          <a:prstGeom prst="rect">
            <a:avLst/>
          </a:prstGeom>
        </p:spPr>
      </p:pic>
      <p:pic>
        <p:nvPicPr>
          <p:cNvPr id="305" name="グラフィックス 304" descr="プログラマー男性 単色塗りつぶし">
            <a:extLst>
              <a:ext uri="{FF2B5EF4-FFF2-40B4-BE49-F238E27FC236}">
                <a16:creationId xmlns:a16="http://schemas.microsoft.com/office/drawing/2014/main" id="{D9F02FFF-F27D-889C-9219-9C315A5553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41924" y="4645748"/>
            <a:ext cx="487753" cy="435524"/>
          </a:xfrm>
          <a:prstGeom prst="rect">
            <a:avLst/>
          </a:prstGeom>
        </p:spPr>
      </p:pic>
      <p:sp>
        <p:nvSpPr>
          <p:cNvPr id="306" name="テキスト ボックス 305">
            <a:extLst>
              <a:ext uri="{FF2B5EF4-FFF2-40B4-BE49-F238E27FC236}">
                <a16:creationId xmlns:a16="http://schemas.microsoft.com/office/drawing/2014/main" id="{2CD30C36-E9C2-DCB0-E5B4-DE6BE81C0C47}"/>
              </a:ext>
            </a:extLst>
          </p:cNvPr>
          <p:cNvSpPr txBox="1"/>
          <p:nvPr/>
        </p:nvSpPr>
        <p:spPr bwMode="gray">
          <a:xfrm>
            <a:off x="3285733" y="5075341"/>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pic>
        <p:nvPicPr>
          <p:cNvPr id="307" name="グラフィックス 306">
            <a:extLst>
              <a:ext uri="{FF2B5EF4-FFF2-40B4-BE49-F238E27FC236}">
                <a16:creationId xmlns:a16="http://schemas.microsoft.com/office/drawing/2014/main" id="{55168A3F-D35A-59D4-84AA-06D75CBA16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055786" y="4511057"/>
            <a:ext cx="274869" cy="245435"/>
          </a:xfrm>
          <a:prstGeom prst="rect">
            <a:avLst/>
          </a:prstGeom>
        </p:spPr>
      </p:pic>
      <p:sp>
        <p:nvSpPr>
          <p:cNvPr id="308" name="テキスト ボックス 307">
            <a:extLst>
              <a:ext uri="{FF2B5EF4-FFF2-40B4-BE49-F238E27FC236}">
                <a16:creationId xmlns:a16="http://schemas.microsoft.com/office/drawing/2014/main" id="{20D3F9F9-7BAD-FB4E-60D2-49C41F4273DD}"/>
              </a:ext>
            </a:extLst>
          </p:cNvPr>
          <p:cNvSpPr txBox="1"/>
          <p:nvPr/>
        </p:nvSpPr>
        <p:spPr bwMode="gray">
          <a:xfrm>
            <a:off x="1769954" y="5094062"/>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sp>
        <p:nvSpPr>
          <p:cNvPr id="309" name="テキスト ボックス 308">
            <a:extLst>
              <a:ext uri="{FF2B5EF4-FFF2-40B4-BE49-F238E27FC236}">
                <a16:creationId xmlns:a16="http://schemas.microsoft.com/office/drawing/2014/main" id="{AA6AC14B-90CE-5EFD-CC90-D0FB394DE55C}"/>
              </a:ext>
            </a:extLst>
          </p:cNvPr>
          <p:cNvSpPr txBox="1"/>
          <p:nvPr/>
        </p:nvSpPr>
        <p:spPr bwMode="gray">
          <a:xfrm>
            <a:off x="1905236" y="5221647"/>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各種申請</a:t>
            </a:r>
            <a:endParaRPr lang="en-US" altLang="ja-JP" dirty="0"/>
          </a:p>
        </p:txBody>
      </p:sp>
      <p:sp>
        <p:nvSpPr>
          <p:cNvPr id="310" name="テキスト ボックス 309">
            <a:extLst>
              <a:ext uri="{FF2B5EF4-FFF2-40B4-BE49-F238E27FC236}">
                <a16:creationId xmlns:a16="http://schemas.microsoft.com/office/drawing/2014/main" id="{554D25A4-BAE1-71F6-3A99-446B66B0D3D8}"/>
              </a:ext>
            </a:extLst>
          </p:cNvPr>
          <p:cNvSpPr txBox="1"/>
          <p:nvPr/>
        </p:nvSpPr>
        <p:spPr bwMode="gray">
          <a:xfrm>
            <a:off x="2997482" y="5221647"/>
            <a:ext cx="972555"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承認・書類管理</a:t>
            </a:r>
            <a:endParaRPr lang="en-US" altLang="ja-JP" dirty="0"/>
          </a:p>
        </p:txBody>
      </p:sp>
      <p:sp>
        <p:nvSpPr>
          <p:cNvPr id="311" name="吹き出し: 角を丸めた四角形 310">
            <a:extLst>
              <a:ext uri="{FF2B5EF4-FFF2-40B4-BE49-F238E27FC236}">
                <a16:creationId xmlns:a16="http://schemas.microsoft.com/office/drawing/2014/main" id="{D6402CC4-E110-3243-74FF-D155D5B7E851}"/>
              </a:ext>
            </a:extLst>
          </p:cNvPr>
          <p:cNvSpPr/>
          <p:nvPr/>
        </p:nvSpPr>
        <p:spPr bwMode="gray">
          <a:xfrm>
            <a:off x="4011472" y="4726905"/>
            <a:ext cx="2422205" cy="518009"/>
          </a:xfrm>
          <a:prstGeom prst="wedgeRoundRectCallout">
            <a:avLst>
              <a:gd name="adj1" fmla="val -58661"/>
              <a:gd name="adj2" fmla="val -24734"/>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000" kern="0">
                <a:latin typeface="UD デジタル 教科書体 NP-R" panose="02020400000000000000" pitchFamily="18" charset="-128"/>
                <a:ea typeface="UD デジタル 教科書体 NP-R" panose="02020400000000000000" pitchFamily="18" charset="-128"/>
                <a:cs typeface="+mn-cs"/>
              </a:rPr>
              <a:t>紙ベースで申請しているため、不備確認・ファイリング等を手作業で実施</a:t>
            </a:r>
            <a:endParaRPr kumimoji="1" lang="en-US" altLang="ja-JP" sz="1000" kern="0" dirty="0">
              <a:latin typeface="UD デジタル 教科書体 NP-R" panose="02020400000000000000" pitchFamily="18" charset="-128"/>
              <a:ea typeface="UD デジタル 教科書体 NP-R" panose="02020400000000000000" pitchFamily="18" charset="-128"/>
              <a:cs typeface="+mn-cs"/>
            </a:endParaRPr>
          </a:p>
          <a:p>
            <a:pPr defTabSz="914423" fontAlgn="auto">
              <a:spcBef>
                <a:spcPts val="0"/>
              </a:spcBef>
              <a:spcAft>
                <a:spcPts val="0"/>
              </a:spcAft>
            </a:pPr>
            <a:r>
              <a:rPr kumimoji="1" lang="ja-JP" altLang="en-US" sz="1000" kern="0">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マイナンバー</a:t>
            </a:r>
            <a:r>
              <a:rPr kumimoji="1" lang="en-US" altLang="ja-JP" sz="10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社会保険</a:t>
            </a:r>
            <a:r>
              <a:rPr kumimoji="1" lang="en-US" altLang="ja-JP" sz="1000" b="0" i="0" u="none" strike="noStrike" kern="1200" cap="none" spc="0" normalizeH="0" baseline="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000" b="0" i="0" u="none" strike="noStrike" kern="1200" cap="none" spc="0" normalizeH="0" baseline="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振込口座 等</a:t>
            </a:r>
            <a:r>
              <a:rPr kumimoji="1" lang="ja-JP" altLang="en-US" sz="1000" kern="0">
                <a:latin typeface="UD デジタル 教科書体 NP-R" panose="02020400000000000000" pitchFamily="18" charset="-128"/>
                <a:ea typeface="UD デジタル 教科書体 NP-R" panose="02020400000000000000" pitchFamily="18" charset="-128"/>
                <a:cs typeface="+mn-cs"/>
              </a:rPr>
              <a:t>）</a:t>
            </a:r>
            <a:endParaRPr kumimoji="1" lang="en-US" altLang="ja-JP" sz="1000" kern="0" dirty="0">
              <a:latin typeface="UD デジタル 教科書体 NP-R" panose="02020400000000000000" pitchFamily="18" charset="-128"/>
              <a:ea typeface="UD デジタル 教科書体 NP-R" panose="02020400000000000000" pitchFamily="18" charset="-128"/>
              <a:cs typeface="+mn-cs"/>
            </a:endParaRPr>
          </a:p>
        </p:txBody>
      </p:sp>
      <p:cxnSp>
        <p:nvCxnSpPr>
          <p:cNvPr id="312" name="直線矢印コネクタ 311">
            <a:extLst>
              <a:ext uri="{FF2B5EF4-FFF2-40B4-BE49-F238E27FC236}">
                <a16:creationId xmlns:a16="http://schemas.microsoft.com/office/drawing/2014/main" id="{2BE70507-DCCE-9534-4951-B5B543FC74C0}"/>
              </a:ext>
            </a:extLst>
          </p:cNvPr>
          <p:cNvCxnSpPr>
            <a:cxnSpLocks/>
            <a:stCxn id="293" idx="3"/>
            <a:endCxn id="305" idx="1"/>
          </p:cNvCxnSpPr>
          <p:nvPr/>
        </p:nvCxnSpPr>
        <p:spPr bwMode="gray">
          <a:xfrm>
            <a:off x="2500285" y="4861087"/>
            <a:ext cx="741639" cy="242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13" name="図 312">
            <a:extLst>
              <a:ext uri="{FF2B5EF4-FFF2-40B4-BE49-F238E27FC236}">
                <a16:creationId xmlns:a16="http://schemas.microsoft.com/office/drawing/2014/main" id="{8190AF20-6015-3B8E-B381-F58F3E53A308}"/>
              </a:ext>
            </a:extLst>
          </p:cNvPr>
          <p:cNvPicPr>
            <a:picLocks noChangeAspect="1"/>
          </p:cNvPicPr>
          <p:nvPr/>
        </p:nvPicPr>
        <p:blipFill>
          <a:blip r:embed="rId10"/>
          <a:stretch>
            <a:fillRect/>
          </a:stretch>
        </p:blipFill>
        <p:spPr>
          <a:xfrm>
            <a:off x="2740318" y="4596058"/>
            <a:ext cx="255565" cy="255565"/>
          </a:xfrm>
          <a:prstGeom prst="rect">
            <a:avLst/>
          </a:prstGeom>
        </p:spPr>
      </p:pic>
      <p:pic>
        <p:nvPicPr>
          <p:cNvPr id="321" name="図 320" descr="アイコン&#10;&#10;自動的に生成された説明">
            <a:extLst>
              <a:ext uri="{FF2B5EF4-FFF2-40B4-BE49-F238E27FC236}">
                <a16:creationId xmlns:a16="http://schemas.microsoft.com/office/drawing/2014/main" id="{E4D2BC1A-67D2-62E6-5CA1-440162819983}"/>
              </a:ext>
            </a:extLst>
          </p:cNvPr>
          <p:cNvPicPr>
            <a:picLocks noChangeAspect="1"/>
          </p:cNvPicPr>
          <p:nvPr/>
        </p:nvPicPr>
        <p:blipFill>
          <a:blip r:embed="rId6"/>
          <a:stretch>
            <a:fillRect/>
          </a:stretch>
        </p:blipFill>
        <p:spPr>
          <a:xfrm>
            <a:off x="2065141" y="5594362"/>
            <a:ext cx="435144" cy="403046"/>
          </a:xfrm>
          <a:prstGeom prst="rect">
            <a:avLst/>
          </a:prstGeom>
        </p:spPr>
      </p:pic>
      <p:pic>
        <p:nvPicPr>
          <p:cNvPr id="322" name="グラフィックス 321">
            <a:extLst>
              <a:ext uri="{FF2B5EF4-FFF2-40B4-BE49-F238E27FC236}">
                <a16:creationId xmlns:a16="http://schemas.microsoft.com/office/drawing/2014/main" id="{58144A3D-1CAE-61FE-9474-4D9C72C86B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824137" y="5445855"/>
            <a:ext cx="274869" cy="245435"/>
          </a:xfrm>
          <a:prstGeom prst="rect">
            <a:avLst/>
          </a:prstGeom>
        </p:spPr>
      </p:pic>
      <p:sp>
        <p:nvSpPr>
          <p:cNvPr id="325" name="テキスト ボックス 324">
            <a:extLst>
              <a:ext uri="{FF2B5EF4-FFF2-40B4-BE49-F238E27FC236}">
                <a16:creationId xmlns:a16="http://schemas.microsoft.com/office/drawing/2014/main" id="{4EC6335F-83A9-0304-91FA-6E42F60543D3}"/>
              </a:ext>
            </a:extLst>
          </p:cNvPr>
          <p:cNvSpPr txBox="1"/>
          <p:nvPr/>
        </p:nvSpPr>
        <p:spPr bwMode="gray">
          <a:xfrm>
            <a:off x="3285733" y="6010139"/>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sp>
        <p:nvSpPr>
          <p:cNvPr id="328" name="テキスト ボックス 327">
            <a:extLst>
              <a:ext uri="{FF2B5EF4-FFF2-40B4-BE49-F238E27FC236}">
                <a16:creationId xmlns:a16="http://schemas.microsoft.com/office/drawing/2014/main" id="{54C552C3-DBE2-4B55-DFD0-CE56F7F52B63}"/>
              </a:ext>
            </a:extLst>
          </p:cNvPr>
          <p:cNvSpPr txBox="1"/>
          <p:nvPr/>
        </p:nvSpPr>
        <p:spPr bwMode="gray">
          <a:xfrm>
            <a:off x="1769954" y="6028860"/>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sp>
        <p:nvSpPr>
          <p:cNvPr id="330" name="テキスト ボックス 329">
            <a:extLst>
              <a:ext uri="{FF2B5EF4-FFF2-40B4-BE49-F238E27FC236}">
                <a16:creationId xmlns:a16="http://schemas.microsoft.com/office/drawing/2014/main" id="{928FE844-7A93-0EB5-C285-332840711BC1}"/>
              </a:ext>
            </a:extLst>
          </p:cNvPr>
          <p:cNvSpPr txBox="1"/>
          <p:nvPr/>
        </p:nvSpPr>
        <p:spPr bwMode="gray">
          <a:xfrm>
            <a:off x="1905236" y="6184438"/>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書類提出</a:t>
            </a:r>
            <a:endParaRPr lang="en-US" altLang="ja-JP" dirty="0"/>
          </a:p>
        </p:txBody>
      </p:sp>
      <p:sp>
        <p:nvSpPr>
          <p:cNvPr id="331" name="テキスト ボックス 330">
            <a:extLst>
              <a:ext uri="{FF2B5EF4-FFF2-40B4-BE49-F238E27FC236}">
                <a16:creationId xmlns:a16="http://schemas.microsoft.com/office/drawing/2014/main" id="{B034B5F8-A730-191F-2145-8F413BBFCD5B}"/>
              </a:ext>
            </a:extLst>
          </p:cNvPr>
          <p:cNvSpPr txBox="1"/>
          <p:nvPr/>
        </p:nvSpPr>
        <p:spPr bwMode="gray">
          <a:xfrm>
            <a:off x="2997482" y="6184438"/>
            <a:ext cx="972555"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処理・書類管理</a:t>
            </a:r>
            <a:endParaRPr lang="en-US" altLang="ja-JP" dirty="0"/>
          </a:p>
        </p:txBody>
      </p:sp>
      <p:cxnSp>
        <p:nvCxnSpPr>
          <p:cNvPr id="332" name="直線矢印コネクタ 331">
            <a:extLst>
              <a:ext uri="{FF2B5EF4-FFF2-40B4-BE49-F238E27FC236}">
                <a16:creationId xmlns:a16="http://schemas.microsoft.com/office/drawing/2014/main" id="{4716F7B2-7DCF-1C04-FA66-20BB6107965F}"/>
              </a:ext>
            </a:extLst>
          </p:cNvPr>
          <p:cNvCxnSpPr>
            <a:cxnSpLocks/>
            <a:stCxn id="321" idx="3"/>
            <a:endCxn id="323" idx="1"/>
          </p:cNvCxnSpPr>
          <p:nvPr/>
        </p:nvCxnSpPr>
        <p:spPr bwMode="gray">
          <a:xfrm>
            <a:off x="2500285" y="5795885"/>
            <a:ext cx="746085" cy="260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4" name="吹き出し: 角を丸めた四角形 333">
            <a:extLst>
              <a:ext uri="{FF2B5EF4-FFF2-40B4-BE49-F238E27FC236}">
                <a16:creationId xmlns:a16="http://schemas.microsoft.com/office/drawing/2014/main" id="{A103AB96-9635-046F-98C6-F90405EE2CB7}"/>
              </a:ext>
            </a:extLst>
          </p:cNvPr>
          <p:cNvSpPr/>
          <p:nvPr/>
        </p:nvSpPr>
        <p:spPr bwMode="gray">
          <a:xfrm>
            <a:off x="4008648" y="5582709"/>
            <a:ext cx="2322725" cy="359195"/>
          </a:xfrm>
          <a:prstGeom prst="wedgeRoundRectCallout">
            <a:avLst>
              <a:gd name="adj1" fmla="val -115738"/>
              <a:gd name="adj2" fmla="val -24146"/>
              <a:gd name="adj3" fmla="val 16667"/>
            </a:avLst>
          </a:prstGeom>
          <a:solidFill>
            <a:schemeClr val="bg1">
              <a:lumMod val="85000"/>
            </a:schemeClr>
          </a:solidFill>
          <a:ln w="12700" algn="ctr">
            <a:solidFill>
              <a:schemeClr val="bg1">
                <a:lumMod val="85000"/>
              </a:schemeClr>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defTabSz="914423" fontAlgn="auto">
              <a:spcBef>
                <a:spcPts val="0"/>
              </a:spcBef>
              <a:spcAft>
                <a:spcPts val="0"/>
              </a:spcAft>
            </a:pPr>
            <a:r>
              <a:rPr kumimoji="1" lang="ja-JP" altLang="en-US" sz="1000" kern="0">
                <a:latin typeface="UD デジタル 教科書体 NP-R" panose="02020400000000000000" pitchFamily="18" charset="-128"/>
                <a:ea typeface="UD デジタル 教科書体 NP-R" panose="02020400000000000000" pitchFamily="18" charset="-128"/>
                <a:cs typeface="+mn-cs"/>
              </a:rPr>
              <a:t>就労先変更や再雇用時の度に卒業証明や労働証明の提出が必要</a:t>
            </a:r>
            <a:endParaRPr kumimoji="1" lang="en-US" altLang="ja-JP" sz="1000" kern="0" dirty="0">
              <a:latin typeface="UD デジタル 教科書体 NP-R" panose="02020400000000000000" pitchFamily="18" charset="-128"/>
              <a:ea typeface="UD デジタル 教科書体 NP-R" panose="02020400000000000000" pitchFamily="18" charset="-128"/>
              <a:cs typeface="+mn-cs"/>
            </a:endParaRPr>
          </a:p>
        </p:txBody>
      </p:sp>
      <p:pic>
        <p:nvPicPr>
          <p:cNvPr id="323" name="グラフィックス 322" descr="プログラマー男性 単色塗りつぶし">
            <a:extLst>
              <a:ext uri="{FF2B5EF4-FFF2-40B4-BE49-F238E27FC236}">
                <a16:creationId xmlns:a16="http://schemas.microsoft.com/office/drawing/2014/main" id="{5D8886E8-9406-F68F-1ADF-5D6A1BBCF3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46370" y="5580729"/>
            <a:ext cx="487753" cy="435524"/>
          </a:xfrm>
          <a:prstGeom prst="rect">
            <a:avLst/>
          </a:prstGeom>
        </p:spPr>
      </p:pic>
      <p:pic>
        <p:nvPicPr>
          <p:cNvPr id="326" name="グラフィックス 325">
            <a:extLst>
              <a:ext uri="{FF2B5EF4-FFF2-40B4-BE49-F238E27FC236}">
                <a16:creationId xmlns:a16="http://schemas.microsoft.com/office/drawing/2014/main" id="{680F18CC-375B-9E8B-B7D8-CEEF66E98F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060232" y="5446038"/>
            <a:ext cx="274869" cy="245435"/>
          </a:xfrm>
          <a:prstGeom prst="rect">
            <a:avLst/>
          </a:prstGeom>
        </p:spPr>
      </p:pic>
      <p:pic>
        <p:nvPicPr>
          <p:cNvPr id="333" name="図 332">
            <a:extLst>
              <a:ext uri="{FF2B5EF4-FFF2-40B4-BE49-F238E27FC236}">
                <a16:creationId xmlns:a16="http://schemas.microsoft.com/office/drawing/2014/main" id="{937FC7FE-4101-9072-86AE-BFAC165190B4}"/>
              </a:ext>
            </a:extLst>
          </p:cNvPr>
          <p:cNvPicPr>
            <a:picLocks noChangeAspect="1"/>
          </p:cNvPicPr>
          <p:nvPr/>
        </p:nvPicPr>
        <p:blipFill>
          <a:blip r:embed="rId10"/>
          <a:stretch>
            <a:fillRect/>
          </a:stretch>
        </p:blipFill>
        <p:spPr>
          <a:xfrm>
            <a:off x="2707440" y="5531039"/>
            <a:ext cx="255565" cy="255565"/>
          </a:xfrm>
          <a:prstGeom prst="rect">
            <a:avLst/>
          </a:prstGeom>
        </p:spPr>
      </p:pic>
      <p:sp>
        <p:nvSpPr>
          <p:cNvPr id="339" name="楕円 338">
            <a:extLst>
              <a:ext uri="{FF2B5EF4-FFF2-40B4-BE49-F238E27FC236}">
                <a16:creationId xmlns:a16="http://schemas.microsoft.com/office/drawing/2014/main" id="{82B714E2-A47F-69AC-3066-0F056BA28395}"/>
              </a:ext>
            </a:extLst>
          </p:cNvPr>
          <p:cNvSpPr/>
          <p:nvPr/>
        </p:nvSpPr>
        <p:spPr bwMode="gray">
          <a:xfrm>
            <a:off x="2553129" y="2848659"/>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42" name="楕円 341">
            <a:extLst>
              <a:ext uri="{FF2B5EF4-FFF2-40B4-BE49-F238E27FC236}">
                <a16:creationId xmlns:a16="http://schemas.microsoft.com/office/drawing/2014/main" id="{6BD68ACB-A278-05B2-CA49-C36C7328B4D3}"/>
              </a:ext>
            </a:extLst>
          </p:cNvPr>
          <p:cNvSpPr/>
          <p:nvPr/>
        </p:nvSpPr>
        <p:spPr bwMode="gray">
          <a:xfrm>
            <a:off x="3901700" y="4624559"/>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43" name="楕円 342">
            <a:extLst>
              <a:ext uri="{FF2B5EF4-FFF2-40B4-BE49-F238E27FC236}">
                <a16:creationId xmlns:a16="http://schemas.microsoft.com/office/drawing/2014/main" id="{46364E96-1BED-C4ED-2AB3-5C0F4F9D36F5}"/>
              </a:ext>
            </a:extLst>
          </p:cNvPr>
          <p:cNvSpPr/>
          <p:nvPr/>
        </p:nvSpPr>
        <p:spPr bwMode="gray">
          <a:xfrm>
            <a:off x="3880982" y="5483708"/>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344" name="楕円 343">
            <a:extLst>
              <a:ext uri="{FF2B5EF4-FFF2-40B4-BE49-F238E27FC236}">
                <a16:creationId xmlns:a16="http://schemas.microsoft.com/office/drawing/2014/main" id="{7BE17D35-ADDE-3CCE-2564-410BC40580F8}"/>
              </a:ext>
            </a:extLst>
          </p:cNvPr>
          <p:cNvSpPr/>
          <p:nvPr/>
        </p:nvSpPr>
        <p:spPr bwMode="gray">
          <a:xfrm>
            <a:off x="3992933" y="3991949"/>
            <a:ext cx="178109" cy="178109"/>
          </a:xfrm>
          <a:prstGeom prst="ellipse">
            <a:avLst/>
          </a:prstGeom>
          <a:solidFill>
            <a:schemeClr val="tx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テキスト ボックス 3">
            <a:extLst>
              <a:ext uri="{FF2B5EF4-FFF2-40B4-BE49-F238E27FC236}">
                <a16:creationId xmlns:a16="http://schemas.microsoft.com/office/drawing/2014/main" id="{91C3ACB1-513C-F4A4-9BD2-7714B68EE983}"/>
              </a:ext>
            </a:extLst>
          </p:cNvPr>
          <p:cNvSpPr txBox="1"/>
          <p:nvPr/>
        </p:nvSpPr>
        <p:spPr bwMode="gray">
          <a:xfrm>
            <a:off x="5543587" y="2569255"/>
            <a:ext cx="815632"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給与計算</a:t>
            </a:r>
            <a:endParaRPr lang="en-US" altLang="ja-JP" dirty="0"/>
          </a:p>
        </p:txBody>
      </p:sp>
      <p:sp>
        <p:nvSpPr>
          <p:cNvPr id="28" name="テキスト ボックス 27">
            <a:extLst>
              <a:ext uri="{FF2B5EF4-FFF2-40B4-BE49-F238E27FC236}">
                <a16:creationId xmlns:a16="http://schemas.microsoft.com/office/drawing/2014/main" id="{543A06A1-A54A-0BF0-E449-08741F1CAF5A}"/>
              </a:ext>
            </a:extLst>
          </p:cNvPr>
          <p:cNvSpPr txBox="1"/>
          <p:nvPr/>
        </p:nvSpPr>
        <p:spPr bwMode="gray">
          <a:xfrm>
            <a:off x="6883297" y="2281150"/>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pic>
        <p:nvPicPr>
          <p:cNvPr id="29" name="図 28" descr="アイコン&#10;&#10;自動的に生成された説明">
            <a:extLst>
              <a:ext uri="{FF2B5EF4-FFF2-40B4-BE49-F238E27FC236}">
                <a16:creationId xmlns:a16="http://schemas.microsoft.com/office/drawing/2014/main" id="{EE0E74E0-9971-18B0-115B-22CEF5B45B40}"/>
              </a:ext>
            </a:extLst>
          </p:cNvPr>
          <p:cNvPicPr>
            <a:picLocks noChangeAspect="1"/>
          </p:cNvPicPr>
          <p:nvPr/>
        </p:nvPicPr>
        <p:blipFill>
          <a:blip r:embed="rId6"/>
          <a:stretch>
            <a:fillRect/>
          </a:stretch>
        </p:blipFill>
        <p:spPr>
          <a:xfrm>
            <a:off x="7178484" y="1850339"/>
            <a:ext cx="435144" cy="403046"/>
          </a:xfrm>
          <a:prstGeom prst="rect">
            <a:avLst/>
          </a:prstGeom>
        </p:spPr>
      </p:pic>
      <p:pic>
        <p:nvPicPr>
          <p:cNvPr id="30" name="図 29">
            <a:extLst>
              <a:ext uri="{FF2B5EF4-FFF2-40B4-BE49-F238E27FC236}">
                <a16:creationId xmlns:a16="http://schemas.microsoft.com/office/drawing/2014/main" id="{9A9F531E-B93A-9FBE-1A9C-AE5F4906033C}"/>
              </a:ext>
            </a:extLst>
          </p:cNvPr>
          <p:cNvPicPr>
            <a:picLocks noChangeAspect="1"/>
          </p:cNvPicPr>
          <p:nvPr/>
        </p:nvPicPr>
        <p:blipFill>
          <a:blip r:embed="rId7"/>
          <a:stretch>
            <a:fillRect/>
          </a:stretch>
        </p:blipFill>
        <p:spPr>
          <a:xfrm>
            <a:off x="8611907" y="2104246"/>
            <a:ext cx="396000" cy="396000"/>
          </a:xfrm>
          <a:prstGeom prst="rect">
            <a:avLst/>
          </a:prstGeom>
        </p:spPr>
      </p:pic>
      <p:cxnSp>
        <p:nvCxnSpPr>
          <p:cNvPr id="31" name="直線矢印コネクタ 30">
            <a:extLst>
              <a:ext uri="{FF2B5EF4-FFF2-40B4-BE49-F238E27FC236}">
                <a16:creationId xmlns:a16="http://schemas.microsoft.com/office/drawing/2014/main" id="{B5767582-FE0C-553C-311E-E0078B499E4B}"/>
              </a:ext>
            </a:extLst>
          </p:cNvPr>
          <p:cNvCxnSpPr>
            <a:cxnSpLocks/>
            <a:stCxn id="29" idx="3"/>
          </p:cNvCxnSpPr>
          <p:nvPr/>
        </p:nvCxnSpPr>
        <p:spPr bwMode="gray">
          <a:xfrm>
            <a:off x="7613628" y="2051862"/>
            <a:ext cx="2895435" cy="1104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6C63215F-A6EB-66BF-06B8-551E45A742F2}"/>
              </a:ext>
            </a:extLst>
          </p:cNvPr>
          <p:cNvSpPr txBox="1"/>
          <p:nvPr/>
        </p:nvSpPr>
        <p:spPr bwMode="gray">
          <a:xfrm>
            <a:off x="8681667" y="2548573"/>
            <a:ext cx="256480"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上席</a:t>
            </a:r>
          </a:p>
        </p:txBody>
      </p:sp>
      <p:cxnSp>
        <p:nvCxnSpPr>
          <p:cNvPr id="35" name="直線矢印コネクタ 34">
            <a:extLst>
              <a:ext uri="{FF2B5EF4-FFF2-40B4-BE49-F238E27FC236}">
                <a16:creationId xmlns:a16="http://schemas.microsoft.com/office/drawing/2014/main" id="{D51138CB-5388-87BD-1B9D-141480673475}"/>
              </a:ext>
            </a:extLst>
          </p:cNvPr>
          <p:cNvCxnSpPr>
            <a:cxnSpLocks/>
            <a:stCxn id="30" idx="3"/>
          </p:cNvCxnSpPr>
          <p:nvPr/>
        </p:nvCxnSpPr>
        <p:spPr bwMode="gray">
          <a:xfrm>
            <a:off x="9007907" y="2302246"/>
            <a:ext cx="149835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94B2807-9335-C8EC-5312-2EA0285CE033}"/>
              </a:ext>
            </a:extLst>
          </p:cNvPr>
          <p:cNvSpPr txBox="1"/>
          <p:nvPr/>
        </p:nvSpPr>
        <p:spPr bwMode="gray">
          <a:xfrm>
            <a:off x="8560785" y="2708804"/>
            <a:ext cx="49824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a:t>
            </a:r>
            <a:endParaRPr lang="en-US" altLang="ja-JP" dirty="0"/>
          </a:p>
        </p:txBody>
      </p:sp>
      <p:sp>
        <p:nvSpPr>
          <p:cNvPr id="44" name="フローチャート: 磁気ディスク 43">
            <a:extLst>
              <a:ext uri="{FF2B5EF4-FFF2-40B4-BE49-F238E27FC236}">
                <a16:creationId xmlns:a16="http://schemas.microsoft.com/office/drawing/2014/main" id="{B3BF08C8-C736-1A81-5117-2FC6F0631489}"/>
              </a:ext>
            </a:extLst>
          </p:cNvPr>
          <p:cNvSpPr/>
          <p:nvPr/>
        </p:nvSpPr>
        <p:spPr bwMode="gray">
          <a:xfrm>
            <a:off x="10576017" y="1759914"/>
            <a:ext cx="977459" cy="914703"/>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6" name="テキスト ボックス 45">
            <a:extLst>
              <a:ext uri="{FF2B5EF4-FFF2-40B4-BE49-F238E27FC236}">
                <a16:creationId xmlns:a16="http://schemas.microsoft.com/office/drawing/2014/main" id="{85966569-2165-6AD8-E7A7-7AE7CC01AF6D}"/>
              </a:ext>
            </a:extLst>
          </p:cNvPr>
          <p:cNvSpPr txBox="1"/>
          <p:nvPr/>
        </p:nvSpPr>
        <p:spPr bwMode="gray">
          <a:xfrm>
            <a:off x="10656930" y="2725264"/>
            <a:ext cx="815632"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給与計算</a:t>
            </a:r>
            <a:endParaRPr lang="en-US" altLang="ja-JP" dirty="0"/>
          </a:p>
        </p:txBody>
      </p:sp>
      <p:pic>
        <p:nvPicPr>
          <p:cNvPr id="54" name="図 53" descr="アイコン&#10;&#10;自動的に生成された説明">
            <a:extLst>
              <a:ext uri="{FF2B5EF4-FFF2-40B4-BE49-F238E27FC236}">
                <a16:creationId xmlns:a16="http://schemas.microsoft.com/office/drawing/2014/main" id="{13725DEB-F473-57E8-C12B-5DB3D33E6DDC}"/>
              </a:ext>
            </a:extLst>
          </p:cNvPr>
          <p:cNvPicPr>
            <a:picLocks noChangeAspect="1"/>
          </p:cNvPicPr>
          <p:nvPr/>
        </p:nvPicPr>
        <p:blipFill>
          <a:blip r:embed="rId14"/>
          <a:stretch>
            <a:fillRect/>
          </a:stretch>
        </p:blipFill>
        <p:spPr>
          <a:xfrm>
            <a:off x="9103676" y="1686873"/>
            <a:ext cx="354949" cy="347428"/>
          </a:xfrm>
          <a:prstGeom prst="rect">
            <a:avLst/>
          </a:prstGeom>
        </p:spPr>
      </p:pic>
      <p:pic>
        <p:nvPicPr>
          <p:cNvPr id="56" name="図 55" descr="アイコン&#10;&#10;自動的に生成された説明">
            <a:extLst>
              <a:ext uri="{FF2B5EF4-FFF2-40B4-BE49-F238E27FC236}">
                <a16:creationId xmlns:a16="http://schemas.microsoft.com/office/drawing/2014/main" id="{F4AB1693-2E9A-FF7F-BA46-7ABA7E102BF3}"/>
              </a:ext>
            </a:extLst>
          </p:cNvPr>
          <p:cNvPicPr>
            <a:picLocks noChangeAspect="1"/>
          </p:cNvPicPr>
          <p:nvPr/>
        </p:nvPicPr>
        <p:blipFill>
          <a:blip r:embed="rId15"/>
          <a:stretch>
            <a:fillRect/>
          </a:stretch>
        </p:blipFill>
        <p:spPr>
          <a:xfrm>
            <a:off x="9336301" y="1813382"/>
            <a:ext cx="185564" cy="181632"/>
          </a:xfrm>
          <a:prstGeom prst="rect">
            <a:avLst/>
          </a:prstGeom>
        </p:spPr>
      </p:pic>
      <p:grpSp>
        <p:nvGrpSpPr>
          <p:cNvPr id="146" name="グループ化 145">
            <a:extLst>
              <a:ext uri="{FF2B5EF4-FFF2-40B4-BE49-F238E27FC236}">
                <a16:creationId xmlns:a16="http://schemas.microsoft.com/office/drawing/2014/main" id="{6BDED334-1FEC-1583-651D-C95D3DD313AE}"/>
              </a:ext>
            </a:extLst>
          </p:cNvPr>
          <p:cNvGrpSpPr/>
          <p:nvPr/>
        </p:nvGrpSpPr>
        <p:grpSpPr>
          <a:xfrm>
            <a:off x="8478953" y="1686873"/>
            <a:ext cx="404225" cy="347428"/>
            <a:chOff x="6865275" y="-850217"/>
            <a:chExt cx="300132" cy="263545"/>
          </a:xfrm>
        </p:grpSpPr>
        <p:pic>
          <p:nvPicPr>
            <p:cNvPr id="52" name="図 51" descr="アイコン&#10;&#10;自動的に生成された説明">
              <a:extLst>
                <a:ext uri="{FF2B5EF4-FFF2-40B4-BE49-F238E27FC236}">
                  <a16:creationId xmlns:a16="http://schemas.microsoft.com/office/drawing/2014/main" id="{CA24EEA4-DE0E-ABC6-2307-86BDBC34344C}"/>
                </a:ext>
              </a:extLst>
            </p:cNvPr>
            <p:cNvPicPr>
              <a:picLocks noChangeAspect="1"/>
            </p:cNvPicPr>
            <p:nvPr/>
          </p:nvPicPr>
          <p:blipFill>
            <a:blip r:embed="rId14"/>
            <a:stretch>
              <a:fillRect/>
            </a:stretch>
          </p:blipFill>
          <p:spPr>
            <a:xfrm>
              <a:off x="6865275" y="-850217"/>
              <a:ext cx="263545" cy="263545"/>
            </a:xfrm>
            <a:prstGeom prst="rect">
              <a:avLst/>
            </a:prstGeom>
          </p:spPr>
        </p:pic>
        <p:pic>
          <p:nvPicPr>
            <p:cNvPr id="57" name="図 56" descr="挿絵, プレート が含まれている画像&#10;&#10;自動的に生成された説明">
              <a:extLst>
                <a:ext uri="{FF2B5EF4-FFF2-40B4-BE49-F238E27FC236}">
                  <a16:creationId xmlns:a16="http://schemas.microsoft.com/office/drawing/2014/main" id="{F91FB425-7D04-7FCA-D1EB-B6BE997F8B82}"/>
                </a:ext>
              </a:extLst>
            </p:cNvPr>
            <p:cNvPicPr>
              <a:picLocks noChangeAspect="1"/>
            </p:cNvPicPr>
            <p:nvPr/>
          </p:nvPicPr>
          <p:blipFill>
            <a:blip r:embed="rId16"/>
            <a:stretch>
              <a:fillRect/>
            </a:stretch>
          </p:blipFill>
          <p:spPr>
            <a:xfrm>
              <a:off x="7027628" y="-754996"/>
              <a:ext cx="137779" cy="137779"/>
            </a:xfrm>
            <a:prstGeom prst="rect">
              <a:avLst/>
            </a:prstGeom>
          </p:spPr>
        </p:pic>
      </p:grpSp>
      <p:grpSp>
        <p:nvGrpSpPr>
          <p:cNvPr id="138" name="グループ化 137">
            <a:extLst>
              <a:ext uri="{FF2B5EF4-FFF2-40B4-BE49-F238E27FC236}">
                <a16:creationId xmlns:a16="http://schemas.microsoft.com/office/drawing/2014/main" id="{89CD6875-F00F-ACA3-FE0F-BB9681FDF263}"/>
              </a:ext>
            </a:extLst>
          </p:cNvPr>
          <p:cNvGrpSpPr/>
          <p:nvPr/>
        </p:nvGrpSpPr>
        <p:grpSpPr>
          <a:xfrm>
            <a:off x="2772746" y="1849343"/>
            <a:ext cx="327272" cy="638844"/>
            <a:chOff x="4879212" y="-940790"/>
            <a:chExt cx="327272" cy="638844"/>
          </a:xfrm>
        </p:grpSpPr>
        <p:pic>
          <p:nvPicPr>
            <p:cNvPr id="145" name="図 144">
              <a:extLst>
                <a:ext uri="{FF2B5EF4-FFF2-40B4-BE49-F238E27FC236}">
                  <a16:creationId xmlns:a16="http://schemas.microsoft.com/office/drawing/2014/main" id="{9B51AC34-CF4B-BCA0-519A-7F0119A36AF6}"/>
                </a:ext>
              </a:extLst>
            </p:cNvPr>
            <p:cNvPicPr>
              <a:picLocks noChangeAspect="1"/>
            </p:cNvPicPr>
            <p:nvPr/>
          </p:nvPicPr>
          <p:blipFill>
            <a:blip r:embed="rId10"/>
            <a:stretch>
              <a:fillRect/>
            </a:stretch>
          </p:blipFill>
          <p:spPr>
            <a:xfrm>
              <a:off x="4879212" y="-940790"/>
              <a:ext cx="255565" cy="242288"/>
            </a:xfrm>
            <a:prstGeom prst="rect">
              <a:avLst/>
            </a:prstGeom>
          </p:spPr>
        </p:pic>
        <p:grpSp>
          <p:nvGrpSpPr>
            <p:cNvPr id="137" name="グループ化 136">
              <a:extLst>
                <a:ext uri="{FF2B5EF4-FFF2-40B4-BE49-F238E27FC236}">
                  <a16:creationId xmlns:a16="http://schemas.microsoft.com/office/drawing/2014/main" id="{963E8B06-EC3B-D680-348B-4BCD8166AB11}"/>
                </a:ext>
              </a:extLst>
            </p:cNvPr>
            <p:cNvGrpSpPr/>
            <p:nvPr/>
          </p:nvGrpSpPr>
          <p:grpSpPr>
            <a:xfrm>
              <a:off x="4879212" y="-544234"/>
              <a:ext cx="327272" cy="242288"/>
              <a:chOff x="2658330" y="2522244"/>
              <a:chExt cx="327272" cy="242288"/>
            </a:xfrm>
          </p:grpSpPr>
          <p:pic>
            <p:nvPicPr>
              <p:cNvPr id="135" name="図 134">
                <a:extLst>
                  <a:ext uri="{FF2B5EF4-FFF2-40B4-BE49-F238E27FC236}">
                    <a16:creationId xmlns:a16="http://schemas.microsoft.com/office/drawing/2014/main" id="{AFC11D0D-616B-43D1-EA2D-511B55E2602A}"/>
                  </a:ext>
                </a:extLst>
              </p:cNvPr>
              <p:cNvPicPr>
                <a:picLocks noChangeAspect="1"/>
              </p:cNvPicPr>
              <p:nvPr/>
            </p:nvPicPr>
            <p:blipFill>
              <a:blip r:embed="rId10"/>
              <a:stretch>
                <a:fillRect/>
              </a:stretch>
            </p:blipFill>
            <p:spPr>
              <a:xfrm>
                <a:off x="2658330" y="2522244"/>
                <a:ext cx="255565" cy="242288"/>
              </a:xfrm>
              <a:prstGeom prst="rect">
                <a:avLst/>
              </a:prstGeom>
            </p:spPr>
          </p:pic>
          <p:pic>
            <p:nvPicPr>
              <p:cNvPr id="130" name="図 129" descr="アイコン&#10;&#10;自動的に生成された説明">
                <a:extLst>
                  <a:ext uri="{FF2B5EF4-FFF2-40B4-BE49-F238E27FC236}">
                    <a16:creationId xmlns:a16="http://schemas.microsoft.com/office/drawing/2014/main" id="{9C6A95B1-9061-4656-A90E-72037000B680}"/>
                  </a:ext>
                </a:extLst>
              </p:cNvPr>
              <p:cNvPicPr>
                <a:picLocks noChangeAspect="1"/>
              </p:cNvPicPr>
              <p:nvPr/>
            </p:nvPicPr>
            <p:blipFill>
              <a:blip r:embed="rId15"/>
              <a:stretch>
                <a:fillRect/>
              </a:stretch>
            </p:blipFill>
            <p:spPr>
              <a:xfrm>
                <a:off x="2847823" y="2620978"/>
                <a:ext cx="137779" cy="137779"/>
              </a:xfrm>
              <a:prstGeom prst="rect">
                <a:avLst/>
              </a:prstGeom>
            </p:spPr>
          </p:pic>
        </p:grpSp>
        <p:pic>
          <p:nvPicPr>
            <p:cNvPr id="134" name="図 133" descr="挿絵, プレート が含まれている画像&#10;&#10;自動的に生成された説明">
              <a:extLst>
                <a:ext uri="{FF2B5EF4-FFF2-40B4-BE49-F238E27FC236}">
                  <a16:creationId xmlns:a16="http://schemas.microsoft.com/office/drawing/2014/main" id="{BF76CDF9-7351-73E6-A431-79CA691B69E7}"/>
                </a:ext>
              </a:extLst>
            </p:cNvPr>
            <p:cNvPicPr>
              <a:picLocks noChangeAspect="1"/>
            </p:cNvPicPr>
            <p:nvPr/>
          </p:nvPicPr>
          <p:blipFill>
            <a:blip r:embed="rId16"/>
            <a:stretch>
              <a:fillRect/>
            </a:stretch>
          </p:blipFill>
          <p:spPr>
            <a:xfrm>
              <a:off x="5058337" y="-847880"/>
              <a:ext cx="137779" cy="137779"/>
            </a:xfrm>
            <a:prstGeom prst="rect">
              <a:avLst/>
            </a:prstGeom>
          </p:spPr>
        </p:pic>
      </p:grpSp>
      <p:sp>
        <p:nvSpPr>
          <p:cNvPr id="139" name="テキスト ボックス 138">
            <a:extLst>
              <a:ext uri="{FF2B5EF4-FFF2-40B4-BE49-F238E27FC236}">
                <a16:creationId xmlns:a16="http://schemas.microsoft.com/office/drawing/2014/main" id="{D0329DEB-3D10-7C54-76F3-00914FBA5605}"/>
              </a:ext>
            </a:extLst>
          </p:cNvPr>
          <p:cNvSpPr txBox="1"/>
          <p:nvPr/>
        </p:nvSpPr>
        <p:spPr bwMode="gray">
          <a:xfrm>
            <a:off x="3363680" y="2569255"/>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a:t>
            </a:r>
            <a:endParaRPr lang="en-US" altLang="ja-JP" dirty="0"/>
          </a:p>
        </p:txBody>
      </p:sp>
      <p:sp>
        <p:nvSpPr>
          <p:cNvPr id="140" name="テキスト ボックス 139">
            <a:extLst>
              <a:ext uri="{FF2B5EF4-FFF2-40B4-BE49-F238E27FC236}">
                <a16:creationId xmlns:a16="http://schemas.microsoft.com/office/drawing/2014/main" id="{E79494DA-D40F-212A-01B8-72852EDD1290}"/>
              </a:ext>
            </a:extLst>
          </p:cNvPr>
          <p:cNvSpPr txBox="1"/>
          <p:nvPr/>
        </p:nvSpPr>
        <p:spPr bwMode="gray">
          <a:xfrm>
            <a:off x="1950524" y="2541547"/>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勤怠管理</a:t>
            </a:r>
            <a:endParaRPr lang="en-US" altLang="ja-JP" dirty="0"/>
          </a:p>
        </p:txBody>
      </p:sp>
      <p:sp>
        <p:nvSpPr>
          <p:cNvPr id="143" name="テキスト ボックス 142">
            <a:extLst>
              <a:ext uri="{FF2B5EF4-FFF2-40B4-BE49-F238E27FC236}">
                <a16:creationId xmlns:a16="http://schemas.microsoft.com/office/drawing/2014/main" id="{857CE113-99D2-F108-2AA5-B991492F3CA4}"/>
              </a:ext>
            </a:extLst>
          </p:cNvPr>
          <p:cNvSpPr txBox="1"/>
          <p:nvPr/>
        </p:nvSpPr>
        <p:spPr bwMode="gray">
          <a:xfrm>
            <a:off x="1950524" y="2727286"/>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旅費管理</a:t>
            </a:r>
            <a:endParaRPr lang="en-US" altLang="ja-JP" dirty="0"/>
          </a:p>
        </p:txBody>
      </p:sp>
      <p:cxnSp>
        <p:nvCxnSpPr>
          <p:cNvPr id="144" name="直線矢印コネクタ 143">
            <a:extLst>
              <a:ext uri="{FF2B5EF4-FFF2-40B4-BE49-F238E27FC236}">
                <a16:creationId xmlns:a16="http://schemas.microsoft.com/office/drawing/2014/main" id="{5310BF53-3739-7574-E72B-918F5129145D}"/>
              </a:ext>
            </a:extLst>
          </p:cNvPr>
          <p:cNvCxnSpPr>
            <a:cxnSpLocks/>
          </p:cNvCxnSpPr>
          <p:nvPr/>
        </p:nvCxnSpPr>
        <p:spPr bwMode="gray">
          <a:xfrm>
            <a:off x="2458621" y="2162697"/>
            <a:ext cx="919269" cy="38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9" name="吹き出し: 角を丸めた四角形 148">
            <a:extLst>
              <a:ext uri="{FF2B5EF4-FFF2-40B4-BE49-F238E27FC236}">
                <a16:creationId xmlns:a16="http://schemas.microsoft.com/office/drawing/2014/main" id="{7A72AE98-AB05-6237-DB30-588488804E08}"/>
              </a:ext>
            </a:extLst>
          </p:cNvPr>
          <p:cNvSpPr/>
          <p:nvPr/>
        </p:nvSpPr>
        <p:spPr bwMode="gray">
          <a:xfrm>
            <a:off x="6813459" y="2983732"/>
            <a:ext cx="2522842" cy="358828"/>
          </a:xfrm>
          <a:prstGeom prst="wedgeRoundRectCallout">
            <a:avLst>
              <a:gd name="adj1" fmla="val 55172"/>
              <a:gd name="adj2" fmla="val -71970"/>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勤怠・旅費をシステムで管理し、給与計算に係るデータ集計や登録作業を効率化</a:t>
            </a:r>
          </a:p>
        </p:txBody>
      </p:sp>
      <p:sp>
        <p:nvSpPr>
          <p:cNvPr id="150" name="テキスト ボックス 149">
            <a:extLst>
              <a:ext uri="{FF2B5EF4-FFF2-40B4-BE49-F238E27FC236}">
                <a16:creationId xmlns:a16="http://schemas.microsoft.com/office/drawing/2014/main" id="{79FDA91F-0F95-7050-17C9-3B1CC5957C0A}"/>
              </a:ext>
            </a:extLst>
          </p:cNvPr>
          <p:cNvSpPr txBox="1"/>
          <p:nvPr/>
        </p:nvSpPr>
        <p:spPr bwMode="gray">
          <a:xfrm>
            <a:off x="7159710" y="2430712"/>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勤怠管理</a:t>
            </a:r>
            <a:endParaRPr lang="en-US" altLang="ja-JP" dirty="0"/>
          </a:p>
        </p:txBody>
      </p:sp>
      <p:sp>
        <p:nvSpPr>
          <p:cNvPr id="152" name="テキスト ボックス 151">
            <a:extLst>
              <a:ext uri="{FF2B5EF4-FFF2-40B4-BE49-F238E27FC236}">
                <a16:creationId xmlns:a16="http://schemas.microsoft.com/office/drawing/2014/main" id="{487409F5-A1C7-3C30-25F7-5FF3D71B97D6}"/>
              </a:ext>
            </a:extLst>
          </p:cNvPr>
          <p:cNvSpPr txBox="1"/>
          <p:nvPr/>
        </p:nvSpPr>
        <p:spPr bwMode="gray">
          <a:xfrm>
            <a:off x="7159710" y="2616451"/>
            <a:ext cx="516074"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旅費管理</a:t>
            </a:r>
            <a:endParaRPr lang="en-US" altLang="ja-JP" dirty="0"/>
          </a:p>
        </p:txBody>
      </p:sp>
      <p:pic>
        <p:nvPicPr>
          <p:cNvPr id="157" name="グラフィックス 156" descr="プログラマー男性 単色塗りつぶし">
            <a:extLst>
              <a:ext uri="{FF2B5EF4-FFF2-40B4-BE49-F238E27FC236}">
                <a16:creationId xmlns:a16="http://schemas.microsoft.com/office/drawing/2014/main" id="{6C4948A9-9FB4-2D91-D849-EDF246CFFA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4420" y="2447297"/>
            <a:ext cx="487753" cy="435524"/>
          </a:xfrm>
          <a:prstGeom prst="rect">
            <a:avLst/>
          </a:prstGeom>
        </p:spPr>
      </p:pic>
      <p:cxnSp>
        <p:nvCxnSpPr>
          <p:cNvPr id="158" name="直線矢印コネクタ 157">
            <a:extLst>
              <a:ext uri="{FF2B5EF4-FFF2-40B4-BE49-F238E27FC236}">
                <a16:creationId xmlns:a16="http://schemas.microsoft.com/office/drawing/2014/main" id="{694CB7E3-1426-287F-4000-3D00FA3BF76F}"/>
              </a:ext>
            </a:extLst>
          </p:cNvPr>
          <p:cNvCxnSpPr>
            <a:cxnSpLocks/>
          </p:cNvCxnSpPr>
          <p:nvPr/>
        </p:nvCxnSpPr>
        <p:spPr bwMode="gray">
          <a:xfrm>
            <a:off x="10102937" y="2544987"/>
            <a:ext cx="394084" cy="997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6" name="テキスト ボックス 165">
            <a:extLst>
              <a:ext uri="{FF2B5EF4-FFF2-40B4-BE49-F238E27FC236}">
                <a16:creationId xmlns:a16="http://schemas.microsoft.com/office/drawing/2014/main" id="{1735429E-307B-70F6-9174-98EEFD11CD4D}"/>
              </a:ext>
            </a:extLst>
          </p:cNvPr>
          <p:cNvSpPr txBox="1"/>
          <p:nvPr/>
        </p:nvSpPr>
        <p:spPr bwMode="gray">
          <a:xfrm>
            <a:off x="9495110" y="2945569"/>
            <a:ext cx="73068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データ登録</a:t>
            </a:r>
            <a:endParaRPr lang="en-US" altLang="ja-JP" dirty="0"/>
          </a:p>
        </p:txBody>
      </p:sp>
      <p:sp>
        <p:nvSpPr>
          <p:cNvPr id="167" name="テキスト ボックス 166">
            <a:extLst>
              <a:ext uri="{FF2B5EF4-FFF2-40B4-BE49-F238E27FC236}">
                <a16:creationId xmlns:a16="http://schemas.microsoft.com/office/drawing/2014/main" id="{E1DA299A-1D10-4E0E-9E9F-94ABD96E55F6}"/>
              </a:ext>
            </a:extLst>
          </p:cNvPr>
          <p:cNvSpPr txBox="1"/>
          <p:nvPr/>
        </p:nvSpPr>
        <p:spPr bwMode="gray">
          <a:xfrm>
            <a:off x="9666700" y="2775587"/>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sp>
        <p:nvSpPr>
          <p:cNvPr id="172" name="楕円 171">
            <a:extLst>
              <a:ext uri="{FF2B5EF4-FFF2-40B4-BE49-F238E27FC236}">
                <a16:creationId xmlns:a16="http://schemas.microsoft.com/office/drawing/2014/main" id="{4ED2D9C5-884E-0181-C06F-6F900B3279FF}"/>
              </a:ext>
            </a:extLst>
          </p:cNvPr>
          <p:cNvSpPr/>
          <p:nvPr/>
        </p:nvSpPr>
        <p:spPr bwMode="gray">
          <a:xfrm>
            <a:off x="6732460" y="2878665"/>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73" name="フローチャート: 磁気ディスク 172">
            <a:extLst>
              <a:ext uri="{FF2B5EF4-FFF2-40B4-BE49-F238E27FC236}">
                <a16:creationId xmlns:a16="http://schemas.microsoft.com/office/drawing/2014/main" id="{62275671-0F76-AFB9-3A4A-9F06285D0E4B}"/>
              </a:ext>
            </a:extLst>
          </p:cNvPr>
          <p:cNvSpPr/>
          <p:nvPr/>
        </p:nvSpPr>
        <p:spPr bwMode="gray">
          <a:xfrm>
            <a:off x="10576017" y="3552182"/>
            <a:ext cx="977459" cy="607320"/>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74" name="テキスト ボックス 173">
            <a:extLst>
              <a:ext uri="{FF2B5EF4-FFF2-40B4-BE49-F238E27FC236}">
                <a16:creationId xmlns:a16="http://schemas.microsoft.com/office/drawing/2014/main" id="{884C115D-6A77-3D3F-9B7C-40908112BB08}"/>
              </a:ext>
            </a:extLst>
          </p:cNvPr>
          <p:cNvSpPr txBox="1"/>
          <p:nvPr/>
        </p:nvSpPr>
        <p:spPr bwMode="gray">
          <a:xfrm>
            <a:off x="6883297" y="4071837"/>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pic>
        <p:nvPicPr>
          <p:cNvPr id="175" name="図 174" descr="アイコン&#10;&#10;自動的に生成された説明">
            <a:extLst>
              <a:ext uri="{FF2B5EF4-FFF2-40B4-BE49-F238E27FC236}">
                <a16:creationId xmlns:a16="http://schemas.microsoft.com/office/drawing/2014/main" id="{A7518AD3-2D61-A4FE-69CD-FBB9B6319797}"/>
              </a:ext>
            </a:extLst>
          </p:cNvPr>
          <p:cNvPicPr>
            <a:picLocks noChangeAspect="1"/>
          </p:cNvPicPr>
          <p:nvPr/>
        </p:nvPicPr>
        <p:blipFill>
          <a:blip r:embed="rId6"/>
          <a:stretch>
            <a:fillRect/>
          </a:stretch>
        </p:blipFill>
        <p:spPr>
          <a:xfrm>
            <a:off x="7178484" y="3641026"/>
            <a:ext cx="435144" cy="403046"/>
          </a:xfrm>
          <a:prstGeom prst="rect">
            <a:avLst/>
          </a:prstGeom>
        </p:spPr>
      </p:pic>
      <p:cxnSp>
        <p:nvCxnSpPr>
          <p:cNvPr id="176" name="直線矢印コネクタ 175">
            <a:extLst>
              <a:ext uri="{FF2B5EF4-FFF2-40B4-BE49-F238E27FC236}">
                <a16:creationId xmlns:a16="http://schemas.microsoft.com/office/drawing/2014/main" id="{0635612F-A0FE-FC14-4E96-BE8D2625BA92}"/>
              </a:ext>
            </a:extLst>
          </p:cNvPr>
          <p:cNvCxnSpPr>
            <a:cxnSpLocks/>
            <a:endCxn id="175" idx="3"/>
          </p:cNvCxnSpPr>
          <p:nvPr/>
        </p:nvCxnSpPr>
        <p:spPr bwMode="gray">
          <a:xfrm flipH="1">
            <a:off x="7613628" y="3841313"/>
            <a:ext cx="2959820" cy="123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8" name="吹き出し: 角を丸めた四角形 177">
            <a:extLst>
              <a:ext uri="{FF2B5EF4-FFF2-40B4-BE49-F238E27FC236}">
                <a16:creationId xmlns:a16="http://schemas.microsoft.com/office/drawing/2014/main" id="{76540F70-C0CA-064B-E2BA-E8FB9DFEE9D6}"/>
              </a:ext>
            </a:extLst>
          </p:cNvPr>
          <p:cNvSpPr/>
          <p:nvPr/>
        </p:nvSpPr>
        <p:spPr bwMode="gray">
          <a:xfrm>
            <a:off x="8008328" y="4005668"/>
            <a:ext cx="2190696" cy="320106"/>
          </a:xfrm>
          <a:prstGeom prst="wedgeRoundRectCallout">
            <a:avLst>
              <a:gd name="adj1" fmla="val 50"/>
              <a:gd name="adj2" fmla="val -6770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給与明細がシステム上で閲覧可能</a:t>
            </a:r>
          </a:p>
        </p:txBody>
      </p:sp>
      <p:sp>
        <p:nvSpPr>
          <p:cNvPr id="179" name="楕円 178">
            <a:extLst>
              <a:ext uri="{FF2B5EF4-FFF2-40B4-BE49-F238E27FC236}">
                <a16:creationId xmlns:a16="http://schemas.microsoft.com/office/drawing/2014/main" id="{2074717A-CC8D-47EE-0590-DE6C5A92E083}"/>
              </a:ext>
            </a:extLst>
          </p:cNvPr>
          <p:cNvSpPr/>
          <p:nvPr/>
        </p:nvSpPr>
        <p:spPr bwMode="gray">
          <a:xfrm>
            <a:off x="7927329" y="3896881"/>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rPr>
              <a:t>２</a:t>
            </a:r>
          </a:p>
        </p:txBody>
      </p:sp>
      <p:pic>
        <p:nvPicPr>
          <p:cNvPr id="180" name="図 179" descr="アイコン&#10;&#10;自動的に生成された説明">
            <a:extLst>
              <a:ext uri="{FF2B5EF4-FFF2-40B4-BE49-F238E27FC236}">
                <a16:creationId xmlns:a16="http://schemas.microsoft.com/office/drawing/2014/main" id="{6B065330-7D1D-AE9F-DFA3-478AF38BB674}"/>
              </a:ext>
            </a:extLst>
          </p:cNvPr>
          <p:cNvPicPr>
            <a:picLocks noChangeAspect="1"/>
          </p:cNvPicPr>
          <p:nvPr/>
        </p:nvPicPr>
        <p:blipFill>
          <a:blip r:embed="rId6"/>
          <a:stretch>
            <a:fillRect/>
          </a:stretch>
        </p:blipFill>
        <p:spPr>
          <a:xfrm>
            <a:off x="7159710" y="4549836"/>
            <a:ext cx="435144" cy="403046"/>
          </a:xfrm>
          <a:prstGeom prst="rect">
            <a:avLst/>
          </a:prstGeom>
        </p:spPr>
      </p:pic>
      <p:pic>
        <p:nvPicPr>
          <p:cNvPr id="181" name="グラフィックス 180" descr="プログラマー男性 単色塗りつぶし">
            <a:extLst>
              <a:ext uri="{FF2B5EF4-FFF2-40B4-BE49-F238E27FC236}">
                <a16:creationId xmlns:a16="http://schemas.microsoft.com/office/drawing/2014/main" id="{689605DE-9311-8971-FA33-94CB1817A1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67074" y="4650527"/>
            <a:ext cx="487753" cy="435524"/>
          </a:xfrm>
          <a:prstGeom prst="rect">
            <a:avLst/>
          </a:prstGeom>
        </p:spPr>
      </p:pic>
      <p:cxnSp>
        <p:nvCxnSpPr>
          <p:cNvPr id="183" name="直線矢印コネクタ 182">
            <a:extLst>
              <a:ext uri="{FF2B5EF4-FFF2-40B4-BE49-F238E27FC236}">
                <a16:creationId xmlns:a16="http://schemas.microsoft.com/office/drawing/2014/main" id="{760FE6C8-600A-1246-61AD-EB153400307A}"/>
              </a:ext>
            </a:extLst>
          </p:cNvPr>
          <p:cNvCxnSpPr>
            <a:cxnSpLocks/>
          </p:cNvCxnSpPr>
          <p:nvPr/>
        </p:nvCxnSpPr>
        <p:spPr bwMode="gray">
          <a:xfrm flipV="1">
            <a:off x="7675784" y="4606206"/>
            <a:ext cx="2821237" cy="913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9" name="フローチャート: 磁気ディスク 188">
            <a:extLst>
              <a:ext uri="{FF2B5EF4-FFF2-40B4-BE49-F238E27FC236}">
                <a16:creationId xmlns:a16="http://schemas.microsoft.com/office/drawing/2014/main" id="{8FF4D6E1-E58E-D288-5EF0-1AA6CE70D236}"/>
              </a:ext>
            </a:extLst>
          </p:cNvPr>
          <p:cNvSpPr/>
          <p:nvPr/>
        </p:nvSpPr>
        <p:spPr bwMode="gray">
          <a:xfrm>
            <a:off x="10576017" y="4478761"/>
            <a:ext cx="977459" cy="879123"/>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190" name="図 189" descr="アイコン&#10;&#10;自動的に生成された説明">
            <a:extLst>
              <a:ext uri="{FF2B5EF4-FFF2-40B4-BE49-F238E27FC236}">
                <a16:creationId xmlns:a16="http://schemas.microsoft.com/office/drawing/2014/main" id="{7CB71DC7-6BA2-725E-B552-97D705E61C37}"/>
              </a:ext>
            </a:extLst>
          </p:cNvPr>
          <p:cNvPicPr>
            <a:picLocks noChangeAspect="1"/>
          </p:cNvPicPr>
          <p:nvPr/>
        </p:nvPicPr>
        <p:blipFill>
          <a:blip r:embed="rId14"/>
          <a:stretch>
            <a:fillRect/>
          </a:stretch>
        </p:blipFill>
        <p:spPr>
          <a:xfrm>
            <a:off x="7772216" y="4618966"/>
            <a:ext cx="317024" cy="347428"/>
          </a:xfrm>
          <a:prstGeom prst="rect">
            <a:avLst/>
          </a:prstGeom>
        </p:spPr>
      </p:pic>
      <p:sp>
        <p:nvSpPr>
          <p:cNvPr id="198" name="テキスト ボックス 197">
            <a:extLst>
              <a:ext uri="{FF2B5EF4-FFF2-40B4-BE49-F238E27FC236}">
                <a16:creationId xmlns:a16="http://schemas.microsoft.com/office/drawing/2014/main" id="{3FDFE613-85E3-AF54-CA96-F8E89A6935B5}"/>
              </a:ext>
            </a:extLst>
          </p:cNvPr>
          <p:cNvSpPr txBox="1"/>
          <p:nvPr/>
        </p:nvSpPr>
        <p:spPr bwMode="gray">
          <a:xfrm>
            <a:off x="6883297" y="5014098"/>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sp>
        <p:nvSpPr>
          <p:cNvPr id="199" name="テキスト ボックス 198">
            <a:extLst>
              <a:ext uri="{FF2B5EF4-FFF2-40B4-BE49-F238E27FC236}">
                <a16:creationId xmlns:a16="http://schemas.microsoft.com/office/drawing/2014/main" id="{CBF0CFC8-4003-EACA-538C-C43C35D12F2A}"/>
              </a:ext>
            </a:extLst>
          </p:cNvPr>
          <p:cNvSpPr txBox="1"/>
          <p:nvPr/>
        </p:nvSpPr>
        <p:spPr bwMode="gray">
          <a:xfrm>
            <a:off x="7058435" y="5214459"/>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各種申請</a:t>
            </a:r>
            <a:endParaRPr lang="en-US" altLang="ja-JP" dirty="0"/>
          </a:p>
        </p:txBody>
      </p:sp>
      <p:pic>
        <p:nvPicPr>
          <p:cNvPr id="200" name="図 199" descr="アイコン&#10;&#10;自動的に生成された説明">
            <a:extLst>
              <a:ext uri="{FF2B5EF4-FFF2-40B4-BE49-F238E27FC236}">
                <a16:creationId xmlns:a16="http://schemas.microsoft.com/office/drawing/2014/main" id="{D379F554-66BD-AF26-06E6-D3F571B8C0C9}"/>
              </a:ext>
            </a:extLst>
          </p:cNvPr>
          <p:cNvPicPr>
            <a:picLocks noChangeAspect="1"/>
          </p:cNvPicPr>
          <p:nvPr/>
        </p:nvPicPr>
        <p:blipFill>
          <a:blip r:embed="rId14"/>
          <a:stretch>
            <a:fillRect/>
          </a:stretch>
        </p:blipFill>
        <p:spPr>
          <a:xfrm>
            <a:off x="8003864" y="3508717"/>
            <a:ext cx="317024" cy="347428"/>
          </a:xfrm>
          <a:prstGeom prst="rect">
            <a:avLst/>
          </a:prstGeom>
        </p:spPr>
      </p:pic>
      <p:sp>
        <p:nvSpPr>
          <p:cNvPr id="201" name="テキスト ボックス 200">
            <a:extLst>
              <a:ext uri="{FF2B5EF4-FFF2-40B4-BE49-F238E27FC236}">
                <a16:creationId xmlns:a16="http://schemas.microsoft.com/office/drawing/2014/main" id="{110956C5-5FE6-D6A0-0792-13D938CDF11A}"/>
              </a:ext>
            </a:extLst>
          </p:cNvPr>
          <p:cNvSpPr txBox="1"/>
          <p:nvPr/>
        </p:nvSpPr>
        <p:spPr bwMode="gray">
          <a:xfrm>
            <a:off x="8400391" y="5104399"/>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sp>
        <p:nvSpPr>
          <p:cNvPr id="202" name="テキスト ボックス 201">
            <a:extLst>
              <a:ext uri="{FF2B5EF4-FFF2-40B4-BE49-F238E27FC236}">
                <a16:creationId xmlns:a16="http://schemas.microsoft.com/office/drawing/2014/main" id="{8D919961-6099-26DF-386C-50D5D163A24E}"/>
              </a:ext>
            </a:extLst>
          </p:cNvPr>
          <p:cNvSpPr txBox="1"/>
          <p:nvPr/>
        </p:nvSpPr>
        <p:spPr bwMode="gray">
          <a:xfrm>
            <a:off x="8317092" y="5250705"/>
            <a:ext cx="56265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承認</a:t>
            </a:r>
            <a:endParaRPr lang="en-US" altLang="ja-JP" dirty="0"/>
          </a:p>
        </p:txBody>
      </p:sp>
      <p:cxnSp>
        <p:nvCxnSpPr>
          <p:cNvPr id="204" name="直線矢印コネクタ 203">
            <a:extLst>
              <a:ext uri="{FF2B5EF4-FFF2-40B4-BE49-F238E27FC236}">
                <a16:creationId xmlns:a16="http://schemas.microsoft.com/office/drawing/2014/main" id="{6DF7152E-34A8-713B-2240-DF53600BFD13}"/>
              </a:ext>
            </a:extLst>
          </p:cNvPr>
          <p:cNvCxnSpPr>
            <a:cxnSpLocks/>
            <a:stCxn id="181" idx="3"/>
          </p:cNvCxnSpPr>
          <p:nvPr/>
        </p:nvCxnSpPr>
        <p:spPr bwMode="gray">
          <a:xfrm flipV="1">
            <a:off x="8854827" y="4863009"/>
            <a:ext cx="1642194" cy="528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1" name="吹き出し: 角を丸めた四角形 210">
            <a:extLst>
              <a:ext uri="{FF2B5EF4-FFF2-40B4-BE49-F238E27FC236}">
                <a16:creationId xmlns:a16="http://schemas.microsoft.com/office/drawing/2014/main" id="{39EE4299-7B7D-B085-5F63-CEC07B1B0C79}"/>
              </a:ext>
            </a:extLst>
          </p:cNvPr>
          <p:cNvSpPr/>
          <p:nvPr/>
        </p:nvSpPr>
        <p:spPr bwMode="gray">
          <a:xfrm>
            <a:off x="8958738" y="4992760"/>
            <a:ext cx="1437259" cy="320106"/>
          </a:xfrm>
          <a:prstGeom prst="wedgeRoundRectCallout">
            <a:avLst>
              <a:gd name="adj1" fmla="val 50"/>
              <a:gd name="adj2" fmla="val -6770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申請をデジタル化し</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アナログ業務を廃止</a:t>
            </a:r>
          </a:p>
        </p:txBody>
      </p:sp>
      <p:sp>
        <p:nvSpPr>
          <p:cNvPr id="212" name="楕円 211">
            <a:extLst>
              <a:ext uri="{FF2B5EF4-FFF2-40B4-BE49-F238E27FC236}">
                <a16:creationId xmlns:a16="http://schemas.microsoft.com/office/drawing/2014/main" id="{F3890817-03D3-0595-D774-86D32E02A987}"/>
              </a:ext>
            </a:extLst>
          </p:cNvPr>
          <p:cNvSpPr/>
          <p:nvPr/>
        </p:nvSpPr>
        <p:spPr bwMode="gray">
          <a:xfrm>
            <a:off x="8903651" y="4937903"/>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rPr>
              <a:t>３</a:t>
            </a:r>
          </a:p>
        </p:txBody>
      </p:sp>
      <p:pic>
        <p:nvPicPr>
          <p:cNvPr id="213" name="図 212" descr="アイコン&#10;&#10;自動的に生成された説明">
            <a:extLst>
              <a:ext uri="{FF2B5EF4-FFF2-40B4-BE49-F238E27FC236}">
                <a16:creationId xmlns:a16="http://schemas.microsoft.com/office/drawing/2014/main" id="{B9311620-37E5-E975-7276-DB7390EE3753}"/>
              </a:ext>
            </a:extLst>
          </p:cNvPr>
          <p:cNvPicPr>
            <a:picLocks noChangeAspect="1"/>
          </p:cNvPicPr>
          <p:nvPr/>
        </p:nvPicPr>
        <p:blipFill>
          <a:blip r:embed="rId6"/>
          <a:stretch>
            <a:fillRect/>
          </a:stretch>
        </p:blipFill>
        <p:spPr>
          <a:xfrm>
            <a:off x="7159710" y="5512902"/>
            <a:ext cx="435144" cy="403046"/>
          </a:xfrm>
          <a:prstGeom prst="rect">
            <a:avLst/>
          </a:prstGeom>
        </p:spPr>
      </p:pic>
      <p:pic>
        <p:nvPicPr>
          <p:cNvPr id="214" name="グラフィックス 213" descr="プログラマー男性 単色塗りつぶし">
            <a:extLst>
              <a:ext uri="{FF2B5EF4-FFF2-40B4-BE49-F238E27FC236}">
                <a16:creationId xmlns:a16="http://schemas.microsoft.com/office/drawing/2014/main" id="{4ECB9989-B62A-7411-766F-23D12E0A4D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67074" y="5613593"/>
            <a:ext cx="487753" cy="435524"/>
          </a:xfrm>
          <a:prstGeom prst="rect">
            <a:avLst/>
          </a:prstGeom>
        </p:spPr>
      </p:pic>
      <p:cxnSp>
        <p:nvCxnSpPr>
          <p:cNvPr id="215" name="直線矢印コネクタ 214">
            <a:extLst>
              <a:ext uri="{FF2B5EF4-FFF2-40B4-BE49-F238E27FC236}">
                <a16:creationId xmlns:a16="http://schemas.microsoft.com/office/drawing/2014/main" id="{C2B9CD33-94D9-90CA-58C4-D8459C1E8FFF}"/>
              </a:ext>
            </a:extLst>
          </p:cNvPr>
          <p:cNvCxnSpPr>
            <a:cxnSpLocks/>
          </p:cNvCxnSpPr>
          <p:nvPr/>
        </p:nvCxnSpPr>
        <p:spPr bwMode="gray">
          <a:xfrm flipV="1">
            <a:off x="7675784" y="5569272"/>
            <a:ext cx="2821237" cy="913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6" name="フローチャート: 磁気ディスク 215">
            <a:extLst>
              <a:ext uri="{FF2B5EF4-FFF2-40B4-BE49-F238E27FC236}">
                <a16:creationId xmlns:a16="http://schemas.microsoft.com/office/drawing/2014/main" id="{D9D561B2-EFAF-FFE6-2804-2D41FF881D59}"/>
              </a:ext>
            </a:extLst>
          </p:cNvPr>
          <p:cNvSpPr/>
          <p:nvPr/>
        </p:nvSpPr>
        <p:spPr bwMode="gray">
          <a:xfrm>
            <a:off x="10576017" y="5441827"/>
            <a:ext cx="977459" cy="879123"/>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144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20" name="テキスト ボックス 219">
            <a:extLst>
              <a:ext uri="{FF2B5EF4-FFF2-40B4-BE49-F238E27FC236}">
                <a16:creationId xmlns:a16="http://schemas.microsoft.com/office/drawing/2014/main" id="{4F12A2F1-7C8F-5857-6675-B83135A6A653}"/>
              </a:ext>
            </a:extLst>
          </p:cNvPr>
          <p:cNvSpPr txBox="1"/>
          <p:nvPr/>
        </p:nvSpPr>
        <p:spPr bwMode="gray">
          <a:xfrm>
            <a:off x="6883297" y="5977164"/>
            <a:ext cx="1025923"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zh-TW" altLang="en-US" sz="1000">
                <a:latin typeface="UD デジタル 教科書体 NP-R" panose="02020400000000000000" pitchFamily="18" charset="-128"/>
                <a:ea typeface="UD デジタル 教科書体 NP-R" panose="02020400000000000000" pitchFamily="18" charset="-128"/>
                <a:cs typeface="+mn-cs"/>
              </a:rPr>
              <a:t>会計年度任用職員</a:t>
            </a:r>
            <a:endParaRPr kumimoji="1" lang="ja-JP" altLang="en-US" sz="1000">
              <a:latin typeface="UD デジタル 教科書体 NP-R" panose="02020400000000000000" pitchFamily="18" charset="-128"/>
              <a:ea typeface="UD デジタル 教科書体 NP-R" panose="02020400000000000000" pitchFamily="18" charset="-128"/>
              <a:cs typeface="+mn-cs"/>
            </a:endParaRPr>
          </a:p>
        </p:txBody>
      </p:sp>
      <p:sp>
        <p:nvSpPr>
          <p:cNvPr id="221" name="テキスト ボックス 220">
            <a:extLst>
              <a:ext uri="{FF2B5EF4-FFF2-40B4-BE49-F238E27FC236}">
                <a16:creationId xmlns:a16="http://schemas.microsoft.com/office/drawing/2014/main" id="{71067EDF-030A-548D-73D7-80E8730E39C3}"/>
              </a:ext>
            </a:extLst>
          </p:cNvPr>
          <p:cNvSpPr txBox="1"/>
          <p:nvPr/>
        </p:nvSpPr>
        <p:spPr bwMode="gray">
          <a:xfrm>
            <a:off x="7058435" y="6177525"/>
            <a:ext cx="718623"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書類提出</a:t>
            </a:r>
            <a:endParaRPr lang="en-US" altLang="ja-JP" dirty="0"/>
          </a:p>
        </p:txBody>
      </p:sp>
      <p:sp>
        <p:nvSpPr>
          <p:cNvPr id="222" name="テキスト ボックス 221">
            <a:extLst>
              <a:ext uri="{FF2B5EF4-FFF2-40B4-BE49-F238E27FC236}">
                <a16:creationId xmlns:a16="http://schemas.microsoft.com/office/drawing/2014/main" id="{FB52FAAA-2518-DB22-E136-8A98F4626692}"/>
              </a:ext>
            </a:extLst>
          </p:cNvPr>
          <p:cNvSpPr txBox="1"/>
          <p:nvPr/>
        </p:nvSpPr>
        <p:spPr bwMode="gray">
          <a:xfrm>
            <a:off x="8400391" y="6067465"/>
            <a:ext cx="384721" cy="153888"/>
          </a:xfrm>
          <a:prstGeom prst="rect">
            <a:avLst/>
          </a:prstGeom>
          <a:solidFill>
            <a:schemeClr val="bg1"/>
          </a:solid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latin typeface="UD デジタル 教科書体 NP-R" panose="02020400000000000000" pitchFamily="18" charset="-128"/>
                <a:ea typeface="UD デジタル 教科書体 NP-R" panose="02020400000000000000" pitchFamily="18" charset="-128"/>
                <a:cs typeface="+mn-cs"/>
              </a:rPr>
              <a:t>担当者</a:t>
            </a:r>
          </a:p>
        </p:txBody>
      </p:sp>
      <p:sp>
        <p:nvSpPr>
          <p:cNvPr id="223" name="テキスト ボックス 222">
            <a:extLst>
              <a:ext uri="{FF2B5EF4-FFF2-40B4-BE49-F238E27FC236}">
                <a16:creationId xmlns:a16="http://schemas.microsoft.com/office/drawing/2014/main" id="{9A0A13E7-2022-7283-424A-3F00FE69D166}"/>
              </a:ext>
            </a:extLst>
          </p:cNvPr>
          <p:cNvSpPr txBox="1"/>
          <p:nvPr/>
        </p:nvSpPr>
        <p:spPr bwMode="gray">
          <a:xfrm>
            <a:off x="8317092" y="6213771"/>
            <a:ext cx="562650" cy="153888"/>
          </a:xfrm>
          <a:prstGeom prst="rect">
            <a:avLst/>
          </a:prstGeom>
          <a:solidFill>
            <a:srgbClr val="00A3E0"/>
          </a:solid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確認</a:t>
            </a:r>
            <a:endParaRPr lang="en-US" altLang="ja-JP" dirty="0"/>
          </a:p>
        </p:txBody>
      </p:sp>
      <p:cxnSp>
        <p:nvCxnSpPr>
          <p:cNvPr id="224" name="直線矢印コネクタ 223">
            <a:extLst>
              <a:ext uri="{FF2B5EF4-FFF2-40B4-BE49-F238E27FC236}">
                <a16:creationId xmlns:a16="http://schemas.microsoft.com/office/drawing/2014/main" id="{1D71ADA3-5CD4-6F70-FF93-C14EC5565438}"/>
              </a:ext>
            </a:extLst>
          </p:cNvPr>
          <p:cNvCxnSpPr>
            <a:cxnSpLocks/>
            <a:stCxn id="214" idx="3"/>
          </p:cNvCxnSpPr>
          <p:nvPr/>
        </p:nvCxnSpPr>
        <p:spPr bwMode="gray">
          <a:xfrm flipV="1">
            <a:off x="8854827" y="5826075"/>
            <a:ext cx="1642194" cy="528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7" name="正方形/長方形 226">
            <a:extLst>
              <a:ext uri="{FF2B5EF4-FFF2-40B4-BE49-F238E27FC236}">
                <a16:creationId xmlns:a16="http://schemas.microsoft.com/office/drawing/2014/main" id="{1040E9A4-6871-0B34-D0C2-7D87563FA1DB}"/>
              </a:ext>
            </a:extLst>
          </p:cNvPr>
          <p:cNvSpPr/>
          <p:nvPr/>
        </p:nvSpPr>
        <p:spPr>
          <a:xfrm>
            <a:off x="8833902" y="5421946"/>
            <a:ext cx="224533" cy="273334"/>
          </a:xfrm>
          <a:prstGeom prst="rect">
            <a:avLst/>
          </a:prstGeom>
          <a:solidFill>
            <a:schemeClr val="bg1"/>
          </a:solidFill>
        </p:spPr>
        <p:txBody>
          <a:bodyPr wrap="square" anchor="ctr">
            <a:spAutoFit/>
          </a:bodyPr>
          <a:lstStyle/>
          <a:p>
            <a:pPr algn="ctr"/>
            <a:r>
              <a:rPr kumimoji="1" lang="en-US" altLang="ja-JP" sz="3000" dirty="0"/>
              <a:t>×</a:t>
            </a:r>
            <a:endParaRPr lang="ja-JP" altLang="en-US" sz="3000"/>
          </a:p>
        </p:txBody>
      </p:sp>
      <p:sp>
        <p:nvSpPr>
          <p:cNvPr id="228" name="吹き出し: 角を丸めた四角形 227">
            <a:extLst>
              <a:ext uri="{FF2B5EF4-FFF2-40B4-BE49-F238E27FC236}">
                <a16:creationId xmlns:a16="http://schemas.microsoft.com/office/drawing/2014/main" id="{FB28DB65-B62F-B9BD-A612-7D9804D9A3D5}"/>
              </a:ext>
            </a:extLst>
          </p:cNvPr>
          <p:cNvSpPr/>
          <p:nvPr/>
        </p:nvSpPr>
        <p:spPr bwMode="gray">
          <a:xfrm>
            <a:off x="9015888" y="5966644"/>
            <a:ext cx="1437259" cy="320106"/>
          </a:xfrm>
          <a:prstGeom prst="wedgeRoundRectCallout">
            <a:avLst>
              <a:gd name="adj1" fmla="val 50"/>
              <a:gd name="adj2" fmla="val -67705"/>
              <a:gd name="adj3" fmla="val 16667"/>
            </a:avLst>
          </a:prstGeom>
          <a:solidFill>
            <a:schemeClr val="accent1">
              <a:lumMod val="20000"/>
              <a:lumOff val="80000"/>
            </a:schemeClr>
          </a:solidFill>
          <a:ln w="12700" algn="ctr">
            <a:solidFill>
              <a:schemeClr val="accent2"/>
            </a:solidFill>
            <a:miter lim="800000"/>
            <a:headEnd/>
            <a:tailEnd/>
          </a:ln>
        </p:spPr>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過去の職員情報が参照でき、書類提出が不要</a:t>
            </a:r>
          </a:p>
        </p:txBody>
      </p:sp>
      <p:sp>
        <p:nvSpPr>
          <p:cNvPr id="229" name="楕円 228">
            <a:extLst>
              <a:ext uri="{FF2B5EF4-FFF2-40B4-BE49-F238E27FC236}">
                <a16:creationId xmlns:a16="http://schemas.microsoft.com/office/drawing/2014/main" id="{3675631F-98E4-1BF6-16EC-6F12A3E885EA}"/>
              </a:ext>
            </a:extLst>
          </p:cNvPr>
          <p:cNvSpPr/>
          <p:nvPr/>
        </p:nvSpPr>
        <p:spPr bwMode="gray">
          <a:xfrm>
            <a:off x="8960801" y="5911787"/>
            <a:ext cx="178109" cy="178109"/>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schemeClr val="bg1"/>
                </a:solidFill>
                <a:latin typeface="UD デジタル 教科書体 NP-R" panose="02020400000000000000" pitchFamily="18" charset="-128"/>
                <a:ea typeface="UD デジタル 教科書体 NP-R" panose="02020400000000000000" pitchFamily="18" charset="-128"/>
                <a:cs typeface="+mn-cs"/>
              </a:rPr>
              <a:t>３</a:t>
            </a:r>
          </a:p>
        </p:txBody>
      </p:sp>
      <p:sp>
        <p:nvSpPr>
          <p:cNvPr id="2" name="正方形/長方形 1">
            <a:extLst>
              <a:ext uri="{FF2B5EF4-FFF2-40B4-BE49-F238E27FC236}">
                <a16:creationId xmlns:a16="http://schemas.microsoft.com/office/drawing/2014/main" id="{1F18D990-98DE-4B76-32DB-6C7BFFD2A8C3}"/>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 name="正方形/長方形 2">
            <a:extLst>
              <a:ext uri="{FF2B5EF4-FFF2-40B4-BE49-F238E27FC236}">
                <a16:creationId xmlns:a16="http://schemas.microsoft.com/office/drawing/2014/main" id="{5AFD9C0F-38BC-1AF8-3268-05C3E9FF47FF}"/>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5" name="スライド番号プレースホルダー 4">
            <a:extLst>
              <a:ext uri="{FF2B5EF4-FFF2-40B4-BE49-F238E27FC236}">
                <a16:creationId xmlns:a16="http://schemas.microsoft.com/office/drawing/2014/main" id="{843202BF-BC44-5C27-70C3-C2246859EF3A}"/>
              </a:ext>
            </a:extLst>
          </p:cNvPr>
          <p:cNvSpPr>
            <a:spLocks noGrp="1"/>
          </p:cNvSpPr>
          <p:nvPr>
            <p:ph type="sldNum" sz="quarter" idx="11"/>
          </p:nvPr>
        </p:nvSpPr>
        <p:spPr/>
        <p:txBody>
          <a:bodyPr/>
          <a:lstStyle/>
          <a:p>
            <a:fld id="{56E56C22-CD92-4A50-AAD1-E2171E0619BD}" type="slidenum">
              <a:rPr lang="ja-JP" altLang="en-US" smtClean="0"/>
              <a:pPr/>
              <a:t>37</a:t>
            </a:fld>
            <a:endParaRPr lang="ja-JP" altLang="en-US"/>
          </a:p>
        </p:txBody>
      </p:sp>
    </p:spTree>
    <p:extLst>
      <p:ext uri="{BB962C8B-B14F-4D97-AF65-F5344CB8AC3E}">
        <p14:creationId xmlns:p14="http://schemas.microsoft.com/office/powerpoint/2010/main" val="4111978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extLst>
              <p:ext uri="{D42A27DB-BD31-4B8C-83A1-F6EECF244321}">
                <p14:modId xmlns:p14="http://schemas.microsoft.com/office/powerpoint/2010/main" val="3272939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3"/>
            </a:pPr>
            <a:r>
              <a:rPr kumimoji="1" lang="ja-JP" altLang="en-US">
                <a:latin typeface="UD デジタル 教科書体 NP-R" panose="02020400000000000000" pitchFamily="18" charset="-128"/>
                <a:ea typeface="UD デジタル 教科書体 NP-R" panose="02020400000000000000" pitchFamily="18" charset="-128"/>
              </a:rPr>
              <a:t>次年度以降に向けた先行着手</a:t>
            </a:r>
          </a:p>
        </p:txBody>
      </p:sp>
    </p:spTree>
    <p:extLst>
      <p:ext uri="{BB962C8B-B14F-4D97-AF65-F5344CB8AC3E}">
        <p14:creationId xmlns:p14="http://schemas.microsoft.com/office/powerpoint/2010/main" val="74594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extLst>
              <p:ext uri="{D42A27DB-BD31-4B8C-83A1-F6EECF244321}">
                <p14:modId xmlns:p14="http://schemas.microsoft.com/office/powerpoint/2010/main" val="906838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39</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次年度に向けた先行検討状況</a:t>
            </a: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rPr>
              <a:t>忌引休暇申請・就労証明書発行業務について、策定した対応方針の</a:t>
            </a:r>
            <a:r>
              <a:rPr lang="en-US" altLang="ja-JP" dirty="0">
                <a:latin typeface="UD デジタル 教科書体 NP-R" panose="02020400000000000000" pitchFamily="18" charset="-128"/>
                <a:ea typeface="UD デジタル 教科書体 NP-R" panose="02020400000000000000" pitchFamily="18" charset="-128"/>
              </a:rPr>
              <a:t>R7</a:t>
            </a:r>
            <a:r>
              <a:rPr lang="ja-JP" altLang="en-US">
                <a:latin typeface="UD デジタル 教科書体 NP-R" panose="02020400000000000000" pitchFamily="18" charset="-128"/>
                <a:ea typeface="UD デジタル 教科書体 NP-R" panose="02020400000000000000" pitchFamily="18" charset="-128"/>
              </a:rPr>
              <a:t>年度意思決定に向け、ベンダーへ改修規模の確認と仮見積りの依頼を実施している</a:t>
            </a:r>
          </a:p>
        </p:txBody>
      </p:sp>
      <p:sp>
        <p:nvSpPr>
          <p:cNvPr id="26" name="正方形/長方形 25">
            <a:extLst>
              <a:ext uri="{FF2B5EF4-FFF2-40B4-BE49-F238E27FC236}">
                <a16:creationId xmlns:a16="http://schemas.microsoft.com/office/drawing/2014/main" id="{20D30894-5369-3D79-4585-DD1A728B6D11}"/>
              </a:ext>
            </a:extLst>
          </p:cNvPr>
          <p:cNvSpPr/>
          <p:nvPr/>
        </p:nvSpPr>
        <p:spPr bwMode="gray">
          <a:xfrm>
            <a:off x="5400164" y="1484314"/>
            <a:ext cx="4262101" cy="267282"/>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R6</a:t>
            </a: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年度対応事項</a:t>
            </a:r>
          </a:p>
        </p:txBody>
      </p:sp>
      <p:sp>
        <p:nvSpPr>
          <p:cNvPr id="13" name="正方形/長方形 12">
            <a:extLst>
              <a:ext uri="{FF2B5EF4-FFF2-40B4-BE49-F238E27FC236}">
                <a16:creationId xmlns:a16="http://schemas.microsoft.com/office/drawing/2014/main" id="{C347FA11-9014-F35D-73FE-BC619BC6FFDD}"/>
              </a:ext>
            </a:extLst>
          </p:cNvPr>
          <p:cNvSpPr/>
          <p:nvPr/>
        </p:nvSpPr>
        <p:spPr bwMode="gray">
          <a:xfrm>
            <a:off x="2793788" y="1484314"/>
            <a:ext cx="2363364" cy="267282"/>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検討事項</a:t>
            </a:r>
          </a:p>
        </p:txBody>
      </p:sp>
      <p:sp>
        <p:nvSpPr>
          <p:cNvPr id="30" name="正方形/長方形 29">
            <a:extLst>
              <a:ext uri="{FF2B5EF4-FFF2-40B4-BE49-F238E27FC236}">
                <a16:creationId xmlns:a16="http://schemas.microsoft.com/office/drawing/2014/main" id="{34DC4711-A4CC-F26D-29A9-A8084AE87097}"/>
              </a:ext>
            </a:extLst>
          </p:cNvPr>
          <p:cNvSpPr/>
          <p:nvPr/>
        </p:nvSpPr>
        <p:spPr bwMode="gray">
          <a:xfrm>
            <a:off x="936096" y="1492191"/>
            <a:ext cx="832541" cy="276978"/>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大分類</a:t>
            </a:r>
          </a:p>
        </p:txBody>
      </p:sp>
      <p:sp>
        <p:nvSpPr>
          <p:cNvPr id="32" name="正方形/長方形 31">
            <a:extLst>
              <a:ext uri="{FF2B5EF4-FFF2-40B4-BE49-F238E27FC236}">
                <a16:creationId xmlns:a16="http://schemas.microsoft.com/office/drawing/2014/main" id="{F61673E7-1E6D-BBB2-B007-3122AB77E1E6}"/>
              </a:ext>
            </a:extLst>
          </p:cNvPr>
          <p:cNvSpPr/>
          <p:nvPr/>
        </p:nvSpPr>
        <p:spPr bwMode="gray">
          <a:xfrm>
            <a:off x="1862232" y="1492191"/>
            <a:ext cx="832541" cy="276978"/>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中分類</a:t>
            </a:r>
          </a:p>
        </p:txBody>
      </p:sp>
      <p:sp>
        <p:nvSpPr>
          <p:cNvPr id="9" name="正方形/長方形 8">
            <a:extLst>
              <a:ext uri="{FF2B5EF4-FFF2-40B4-BE49-F238E27FC236}">
                <a16:creationId xmlns:a16="http://schemas.microsoft.com/office/drawing/2014/main" id="{5966B7F9-DA96-B50A-361D-EF43B61E5074}"/>
              </a:ext>
            </a:extLst>
          </p:cNvPr>
          <p:cNvSpPr/>
          <p:nvPr/>
        </p:nvSpPr>
        <p:spPr bwMode="gray">
          <a:xfrm>
            <a:off x="9788563" y="1484314"/>
            <a:ext cx="1345602" cy="267282"/>
          </a:xfrm>
          <a:prstGeom prst="rect">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該当ページ</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 name="正方形/長方形 20">
            <a:extLst>
              <a:ext uri="{FF2B5EF4-FFF2-40B4-BE49-F238E27FC236}">
                <a16:creationId xmlns:a16="http://schemas.microsoft.com/office/drawing/2014/main" id="{0B60F433-39DF-E5B6-A361-BC53D94E388D}"/>
              </a:ext>
            </a:extLst>
          </p:cNvPr>
          <p:cNvSpPr/>
          <p:nvPr/>
        </p:nvSpPr>
        <p:spPr bwMode="gray">
          <a:xfrm>
            <a:off x="2793788" y="1825139"/>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No.1</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紙の添付書類の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デジタル化の検討</a:t>
            </a:r>
          </a:p>
        </p:txBody>
      </p:sp>
      <p:sp>
        <p:nvSpPr>
          <p:cNvPr id="38" name="正方形/長方形 37">
            <a:extLst>
              <a:ext uri="{FF2B5EF4-FFF2-40B4-BE49-F238E27FC236}">
                <a16:creationId xmlns:a16="http://schemas.microsoft.com/office/drawing/2014/main" id="{A8BEC7A6-9375-8EE8-92E3-501805202D08}"/>
              </a:ext>
            </a:extLst>
          </p:cNvPr>
          <p:cNvSpPr/>
          <p:nvPr/>
        </p:nvSpPr>
        <p:spPr bwMode="gray">
          <a:xfrm>
            <a:off x="2793788" y="2493436"/>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No.2</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申請・手当における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チェック基準の検討</a:t>
            </a:r>
          </a:p>
        </p:txBody>
      </p:sp>
      <p:sp>
        <p:nvSpPr>
          <p:cNvPr id="92" name="正方形/長方形 91">
            <a:extLst>
              <a:ext uri="{FF2B5EF4-FFF2-40B4-BE49-F238E27FC236}">
                <a16:creationId xmlns:a16="http://schemas.microsoft.com/office/drawing/2014/main" id="{DE9641E0-E513-EC85-C3BA-82EE63006E3C}"/>
              </a:ext>
            </a:extLst>
          </p:cNvPr>
          <p:cNvSpPr/>
          <p:nvPr/>
        </p:nvSpPr>
        <p:spPr bwMode="gray">
          <a:xfrm>
            <a:off x="2793788" y="3161733"/>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No.3</a:t>
            </a: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休暇取得時の</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buFont typeface="Wingdings" panose="05000000000000000000" pitchFamily="2" charset="2"/>
              <a:buNone/>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各種添付資料の電子化</a:t>
            </a:r>
          </a:p>
        </p:txBody>
      </p:sp>
      <p:sp>
        <p:nvSpPr>
          <p:cNvPr id="31" name="正方形/長方形 30">
            <a:extLst>
              <a:ext uri="{FF2B5EF4-FFF2-40B4-BE49-F238E27FC236}">
                <a16:creationId xmlns:a16="http://schemas.microsoft.com/office/drawing/2014/main" id="{A7854839-AF76-318E-43C8-6FC78237916E}"/>
              </a:ext>
            </a:extLst>
          </p:cNvPr>
          <p:cNvSpPr/>
          <p:nvPr/>
        </p:nvSpPr>
        <p:spPr bwMode="gray">
          <a:xfrm>
            <a:off x="5400164" y="1825139"/>
            <a:ext cx="4262101" cy="1944672"/>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24</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項目中、先行して下記２項目に着手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遅参解除申請</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p>
          <a:p>
            <a:pPr marL="268288" marR="0" lvl="0" indent="-182563"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rPr>
              <a:t>対応方針を策定（証拠帳票確認方法の選択肢を用意し、承認者に選択いただく）</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忌引休暇申請</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p>
          <a:p>
            <a:pPr marL="268288" marR="0" lvl="0" indent="-182563"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rPr>
              <a:t>対応方針を策定（忌引申請記入時の一部項目を任意化する）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a:p>
            <a:pPr marL="268288" marR="0" lvl="0" indent="-182563"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上記方針のもと人事課へ実現可否確認</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a:p>
            <a:pPr marL="268288" marR="0" lvl="0" indent="-182563"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rPr>
              <a:t>保守運用ベンダーへ改修規模・仮見積りを依頼</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p:txBody>
      </p:sp>
      <p:sp>
        <p:nvSpPr>
          <p:cNvPr id="55" name="正方形/長方形 54">
            <a:extLst>
              <a:ext uri="{FF2B5EF4-FFF2-40B4-BE49-F238E27FC236}">
                <a16:creationId xmlns:a16="http://schemas.microsoft.com/office/drawing/2014/main" id="{1D41E141-7292-BF8C-B982-7DC4CC959AA9}"/>
              </a:ext>
            </a:extLst>
          </p:cNvPr>
          <p:cNvSpPr/>
          <p:nvPr/>
        </p:nvSpPr>
        <p:spPr bwMode="gray">
          <a:xfrm>
            <a:off x="5400164" y="3830032"/>
            <a:ext cx="426210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3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対応方針を策定（職員からの就労証明書発行依頼時、総務事務センターからの発行時にそれぞれデータで連携できる機能を構築する）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68288" indent="-182563" defTabSz="990564" fontAlgn="auto">
              <a:spcBef>
                <a:spcPts val="3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保守運用ベンダーへ改修規模・仮見積りを依頼</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96" name="直線コネクタ 95">
            <a:extLst>
              <a:ext uri="{FF2B5EF4-FFF2-40B4-BE49-F238E27FC236}">
                <a16:creationId xmlns:a16="http://schemas.microsoft.com/office/drawing/2014/main" id="{E81733FA-49FA-DF94-580F-FAAFF3E0B2EE}"/>
              </a:ext>
            </a:extLst>
          </p:cNvPr>
          <p:cNvCxnSpPr>
            <a:cxnSpLocks/>
            <a:stCxn id="92" idx="3"/>
          </p:cNvCxnSpPr>
          <p:nvPr/>
        </p:nvCxnSpPr>
        <p:spPr bwMode="gray">
          <a:xfrm>
            <a:off x="5157152" y="3465771"/>
            <a:ext cx="243012"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ED5FBB7-9AF2-92FC-5D1B-27542C644DA9}"/>
              </a:ext>
            </a:extLst>
          </p:cNvPr>
          <p:cNvCxnSpPr>
            <a:cxnSpLocks/>
            <a:stCxn id="21" idx="3"/>
          </p:cNvCxnSpPr>
          <p:nvPr/>
        </p:nvCxnSpPr>
        <p:spPr bwMode="gray">
          <a:xfrm>
            <a:off x="5157152" y="2129177"/>
            <a:ext cx="243012"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4809479D-8E2A-02D8-3EED-E6DDD79B9440}"/>
              </a:ext>
            </a:extLst>
          </p:cNvPr>
          <p:cNvCxnSpPr>
            <a:cxnSpLocks/>
            <a:stCxn id="17" idx="3"/>
          </p:cNvCxnSpPr>
          <p:nvPr/>
        </p:nvCxnSpPr>
        <p:spPr bwMode="gray">
          <a:xfrm>
            <a:off x="5157151" y="4134069"/>
            <a:ext cx="243013"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35ABF03-952A-02A6-4798-61B1379FC444}"/>
              </a:ext>
            </a:extLst>
          </p:cNvPr>
          <p:cNvSpPr/>
          <p:nvPr/>
        </p:nvSpPr>
        <p:spPr bwMode="gray">
          <a:xfrm>
            <a:off x="2793787" y="3830031"/>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No.4</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就労証明等の証明書発行業務の</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効率化検討</a:t>
            </a:r>
          </a:p>
        </p:txBody>
      </p:sp>
      <p:sp>
        <p:nvSpPr>
          <p:cNvPr id="18" name="正方形/長方形 17">
            <a:extLst>
              <a:ext uri="{FF2B5EF4-FFF2-40B4-BE49-F238E27FC236}">
                <a16:creationId xmlns:a16="http://schemas.microsoft.com/office/drawing/2014/main" id="{01A7B87D-159E-BE8B-9A44-E0FA94F6D11F}"/>
              </a:ext>
            </a:extLst>
          </p:cNvPr>
          <p:cNvSpPr/>
          <p:nvPr/>
        </p:nvSpPr>
        <p:spPr bwMode="gray">
          <a:xfrm>
            <a:off x="2793787" y="4498328"/>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No.5</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ペーパレス化に向けた業務設計</a:t>
            </a:r>
          </a:p>
        </p:txBody>
      </p:sp>
      <p:cxnSp>
        <p:nvCxnSpPr>
          <p:cNvPr id="23" name="直線コネクタ 22">
            <a:extLst>
              <a:ext uri="{FF2B5EF4-FFF2-40B4-BE49-F238E27FC236}">
                <a16:creationId xmlns:a16="http://schemas.microsoft.com/office/drawing/2014/main" id="{12A289CA-73CC-E6D4-9DAC-976506D8EF05}"/>
              </a:ext>
            </a:extLst>
          </p:cNvPr>
          <p:cNvCxnSpPr>
            <a:cxnSpLocks/>
            <a:stCxn id="38" idx="3"/>
            <a:endCxn id="31" idx="1"/>
          </p:cNvCxnSpPr>
          <p:nvPr/>
        </p:nvCxnSpPr>
        <p:spPr bwMode="gray">
          <a:xfrm>
            <a:off x="5157152" y="2797474"/>
            <a:ext cx="243012"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B9C7AF3-2EE3-9ED2-4513-F66BE1459207}"/>
              </a:ext>
            </a:extLst>
          </p:cNvPr>
          <p:cNvSpPr/>
          <p:nvPr/>
        </p:nvSpPr>
        <p:spPr bwMode="gray">
          <a:xfrm>
            <a:off x="936096" y="1825139"/>
            <a:ext cx="832541" cy="3281266"/>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庶務事務</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4" name="正方形/長方形 33">
            <a:extLst>
              <a:ext uri="{FF2B5EF4-FFF2-40B4-BE49-F238E27FC236}">
                <a16:creationId xmlns:a16="http://schemas.microsoft.com/office/drawing/2014/main" id="{C837E8B1-5045-F272-9566-DDD7B12246C9}"/>
              </a:ext>
            </a:extLst>
          </p:cNvPr>
          <p:cNvSpPr/>
          <p:nvPr/>
        </p:nvSpPr>
        <p:spPr bwMode="gray">
          <a:xfrm>
            <a:off x="1862232" y="1825139"/>
            <a:ext cx="832541" cy="1944672"/>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申請書</a:t>
            </a:r>
          </a:p>
        </p:txBody>
      </p:sp>
      <p:sp>
        <p:nvSpPr>
          <p:cNvPr id="35" name="正方形/長方形 34">
            <a:extLst>
              <a:ext uri="{FF2B5EF4-FFF2-40B4-BE49-F238E27FC236}">
                <a16:creationId xmlns:a16="http://schemas.microsoft.com/office/drawing/2014/main" id="{F6D5B674-C521-215C-DC6B-A0666AD50984}"/>
              </a:ext>
            </a:extLst>
          </p:cNvPr>
          <p:cNvSpPr/>
          <p:nvPr/>
        </p:nvSpPr>
        <p:spPr bwMode="gray">
          <a:xfrm>
            <a:off x="1862232" y="3830031"/>
            <a:ext cx="83254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各種証明書</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（就労証明）</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39" name="直線コネクタ 38">
            <a:extLst>
              <a:ext uri="{FF2B5EF4-FFF2-40B4-BE49-F238E27FC236}">
                <a16:creationId xmlns:a16="http://schemas.microsoft.com/office/drawing/2014/main" id="{C7EAB984-A817-6083-14CA-3929A0032ECB}"/>
              </a:ext>
            </a:extLst>
          </p:cNvPr>
          <p:cNvCxnSpPr>
            <a:cxnSpLocks/>
            <a:stCxn id="18" idx="3"/>
          </p:cNvCxnSpPr>
          <p:nvPr/>
        </p:nvCxnSpPr>
        <p:spPr bwMode="gray">
          <a:xfrm>
            <a:off x="5157151" y="4802367"/>
            <a:ext cx="243013"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3F1453D4-8578-C0A8-2A48-BDA06B7BF9F8}"/>
              </a:ext>
            </a:extLst>
          </p:cNvPr>
          <p:cNvSpPr/>
          <p:nvPr/>
        </p:nvSpPr>
        <p:spPr bwMode="gray">
          <a:xfrm>
            <a:off x="9788564" y="1825139"/>
            <a:ext cx="1345601" cy="1944672"/>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遅参解除申請</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p>
          <a:p>
            <a:pPr marL="257175" indent="-171450" defTabSz="990564" fontAlgn="auto">
              <a:spcBef>
                <a:spcPts val="300"/>
              </a:spcBef>
              <a:spcAft>
                <a:spcPts val="0"/>
              </a:spcAft>
              <a:buSzPct val="100000"/>
              <a:buFont typeface="Arial" panose="020B0604020202020204" pitchFamily="34" charset="0"/>
              <a:buChar char="•"/>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P40-42</a:t>
            </a:r>
          </a:p>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忌引休暇申請</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p>
          <a:p>
            <a:pPr marL="257175" indent="-171450" defTabSz="990564" fontAlgn="auto">
              <a:spcBef>
                <a:spcPts val="300"/>
              </a:spcBef>
              <a:spcAft>
                <a:spcPts val="0"/>
              </a:spcAft>
              <a:buSzPct val="100000"/>
              <a:buFont typeface="Arial" panose="020B0604020202020204" pitchFamily="34" charset="0"/>
              <a:buChar char="•"/>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P43-45</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Arial" charset="0"/>
            </a:endParaRPr>
          </a:p>
        </p:txBody>
      </p:sp>
      <p:sp>
        <p:nvSpPr>
          <p:cNvPr id="11" name="正方形/長方形 10">
            <a:extLst>
              <a:ext uri="{FF2B5EF4-FFF2-40B4-BE49-F238E27FC236}">
                <a16:creationId xmlns:a16="http://schemas.microsoft.com/office/drawing/2014/main" id="{65A65F8A-A479-FF6A-15BD-4DE822BB9F8A}"/>
              </a:ext>
            </a:extLst>
          </p:cNvPr>
          <p:cNvSpPr/>
          <p:nvPr/>
        </p:nvSpPr>
        <p:spPr bwMode="gray">
          <a:xfrm>
            <a:off x="9788564" y="3830032"/>
            <a:ext cx="134560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3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P.46-48</a:t>
            </a:r>
          </a:p>
        </p:txBody>
      </p:sp>
      <p:sp>
        <p:nvSpPr>
          <p:cNvPr id="4" name="正方形/長方形 3">
            <a:extLst>
              <a:ext uri="{FF2B5EF4-FFF2-40B4-BE49-F238E27FC236}">
                <a16:creationId xmlns:a16="http://schemas.microsoft.com/office/drawing/2014/main" id="{D256269C-65E1-4259-13BD-C0B7B69D8F58}"/>
              </a:ext>
            </a:extLst>
          </p:cNvPr>
          <p:cNvSpPr/>
          <p:nvPr/>
        </p:nvSpPr>
        <p:spPr bwMode="gray">
          <a:xfrm>
            <a:off x="5400164" y="5156755"/>
            <a:ext cx="426210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8288" indent="-182563" defTabSz="990564" fontAlgn="auto">
              <a:spcBef>
                <a:spcPts val="3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タレマネシステムの実証実験に向けシステムを選定</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268288" indent="-182563" defTabSz="990564" fontAlgn="auto">
              <a:spcBef>
                <a:spcPts val="300"/>
              </a:spcBef>
              <a:spcAft>
                <a:spcPts val="0"/>
              </a:spcAft>
              <a:buSzPct val="100000"/>
              <a:buFont typeface="Arial" panose="020B0604020202020204" pitchFamily="34" charset="0"/>
              <a:buChar cha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上記を受けて実証実験・実証実験の評価を実施</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5" name="直線コネクタ 4">
            <a:extLst>
              <a:ext uri="{FF2B5EF4-FFF2-40B4-BE49-F238E27FC236}">
                <a16:creationId xmlns:a16="http://schemas.microsoft.com/office/drawing/2014/main" id="{CB4863F4-5986-F5B1-55DC-0CF093B9FFDE}"/>
              </a:ext>
            </a:extLst>
          </p:cNvPr>
          <p:cNvCxnSpPr>
            <a:cxnSpLocks/>
            <a:stCxn id="12" idx="3"/>
          </p:cNvCxnSpPr>
          <p:nvPr/>
        </p:nvCxnSpPr>
        <p:spPr bwMode="gray">
          <a:xfrm>
            <a:off x="5157151" y="5472612"/>
            <a:ext cx="243013"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A5C0A80-AC73-5E87-2F5D-3FFAEA791842}"/>
              </a:ext>
            </a:extLst>
          </p:cNvPr>
          <p:cNvSpPr/>
          <p:nvPr/>
        </p:nvSpPr>
        <p:spPr bwMode="gray">
          <a:xfrm>
            <a:off x="2793787" y="5156754"/>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No.</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21</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新たなサーベイ実施の検討</a:t>
            </a:r>
          </a:p>
        </p:txBody>
      </p:sp>
      <p:sp>
        <p:nvSpPr>
          <p:cNvPr id="14" name="正方形/長方形 13">
            <a:extLst>
              <a:ext uri="{FF2B5EF4-FFF2-40B4-BE49-F238E27FC236}">
                <a16:creationId xmlns:a16="http://schemas.microsoft.com/office/drawing/2014/main" id="{DBABC5F3-3A97-0FD7-648B-B4B4362F4C9A}"/>
              </a:ext>
            </a:extLst>
          </p:cNvPr>
          <p:cNvSpPr/>
          <p:nvPr/>
        </p:nvSpPr>
        <p:spPr bwMode="gray">
          <a:xfrm>
            <a:off x="2793787" y="5825051"/>
            <a:ext cx="2363364" cy="608077"/>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No.22</a:t>
            </a:r>
          </a:p>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rPr>
              <a:t>組織管理の仕様改善の検討</a:t>
            </a:r>
          </a:p>
        </p:txBody>
      </p:sp>
      <p:sp>
        <p:nvSpPr>
          <p:cNvPr id="15" name="正方形/長方形 14">
            <a:extLst>
              <a:ext uri="{FF2B5EF4-FFF2-40B4-BE49-F238E27FC236}">
                <a16:creationId xmlns:a16="http://schemas.microsoft.com/office/drawing/2014/main" id="{E1DA629C-9B1A-5101-3069-1BCF9B7F83E0}"/>
              </a:ext>
            </a:extLst>
          </p:cNvPr>
          <p:cNvSpPr/>
          <p:nvPr/>
        </p:nvSpPr>
        <p:spPr bwMode="gray">
          <a:xfrm>
            <a:off x="1862232" y="5156754"/>
            <a:ext cx="83254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タレマネ</a:t>
            </a:r>
          </a:p>
        </p:txBody>
      </p:sp>
      <p:cxnSp>
        <p:nvCxnSpPr>
          <p:cNvPr id="16" name="直線コネクタ 15">
            <a:extLst>
              <a:ext uri="{FF2B5EF4-FFF2-40B4-BE49-F238E27FC236}">
                <a16:creationId xmlns:a16="http://schemas.microsoft.com/office/drawing/2014/main" id="{575DBADC-EA3A-F2F5-C879-404250E8EDD3}"/>
              </a:ext>
            </a:extLst>
          </p:cNvPr>
          <p:cNvCxnSpPr>
            <a:cxnSpLocks/>
            <a:stCxn id="14" idx="3"/>
          </p:cNvCxnSpPr>
          <p:nvPr/>
        </p:nvCxnSpPr>
        <p:spPr bwMode="gray">
          <a:xfrm>
            <a:off x="5157151" y="6129090"/>
            <a:ext cx="243013" cy="0"/>
          </a:xfrm>
          <a:prstGeom prst="line">
            <a:avLst/>
          </a:prstGeom>
          <a:ln w="12700">
            <a:solidFill>
              <a:schemeClr val="tx2"/>
            </a:solidFill>
            <a:headEnd type="none"/>
            <a:tailEnd type="oval"/>
          </a:ln>
          <a:extLst>
            <a:ext uri="{909E8E84-426E-40DD-AFC4-6F175D3DCCD1}">
              <a14:hiddenFill xmlns:a14="http://schemas.microsoft.com/office/drawing/2010/main">
                <a:solidFill>
                  <a:srgbClr val="BBBCBC"/>
                </a:solidFill>
              </a14:hiddenFill>
            </a:ext>
          </a:extLst>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7315FFAB-CD81-CCAC-C731-EDE14F5A4CB4}"/>
              </a:ext>
            </a:extLst>
          </p:cNvPr>
          <p:cNvSpPr/>
          <p:nvPr/>
        </p:nvSpPr>
        <p:spPr bwMode="gray">
          <a:xfrm>
            <a:off x="9788564" y="5156755"/>
            <a:ext cx="134560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defTabSz="990564" fontAlgn="auto">
              <a:spcBef>
                <a:spcPts val="30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詳細は別資料に記載</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0" name="正方形/長方形 19">
            <a:extLst>
              <a:ext uri="{FF2B5EF4-FFF2-40B4-BE49-F238E27FC236}">
                <a16:creationId xmlns:a16="http://schemas.microsoft.com/office/drawing/2014/main" id="{EE8297CF-CEAB-53A0-69A6-446DB94AD9AD}"/>
              </a:ext>
            </a:extLst>
          </p:cNvPr>
          <p:cNvSpPr/>
          <p:nvPr/>
        </p:nvSpPr>
        <p:spPr bwMode="gray">
          <a:xfrm>
            <a:off x="936095" y="5156754"/>
            <a:ext cx="832541" cy="1276373"/>
          </a:xfrm>
          <a:prstGeom prst="rect">
            <a:avLst/>
          </a:prstGeom>
          <a:solidFill>
            <a:schemeClr val="bg1"/>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a:t>
            </a:r>
            <a:endPar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Tree>
    <p:extLst>
      <p:ext uri="{BB962C8B-B14F-4D97-AF65-F5344CB8AC3E}">
        <p14:creationId xmlns:p14="http://schemas.microsoft.com/office/powerpoint/2010/main" val="37762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1"/>
          </p:nvPr>
        </p:nvSpPr>
        <p:spPr bwMode="gray"/>
        <p:txBody>
          <a:bodyPr/>
          <a:lstStyle/>
          <a:p>
            <a:fld id="{AA5FCFE5-FE56-4EF1-80A8-07776887C2A1}" type="slidenum">
              <a:rPr lang="ja-JP" altLang="en-US" smtClean="0">
                <a:latin typeface="+mn-ea"/>
                <a:sym typeface="+mn-lt"/>
              </a:rPr>
              <a:pPr/>
              <a:t>4</a:t>
            </a:fld>
            <a:endParaRPr lang="ja-JP" altLang="en-US">
              <a:latin typeface="+mn-ea"/>
              <a:sym typeface="+mn-lt"/>
            </a:endParaRPr>
          </a:p>
        </p:txBody>
      </p:sp>
      <p:sp>
        <p:nvSpPr>
          <p:cNvPr id="6" name="テキスト プレースホルダー 5"/>
          <p:cNvSpPr>
            <a:spLocks noGrp="1"/>
          </p:cNvSpPr>
          <p:nvPr>
            <p:ph type="body" sz="quarter" idx="16"/>
          </p:nvPr>
        </p:nvSpPr>
        <p:spPr bwMode="gray">
          <a:xfrm>
            <a:off x="478798" y="9525"/>
            <a:ext cx="11232000" cy="647700"/>
          </a:xfrm>
        </p:spPr>
        <p:txBody>
          <a:bodyPr vert="horz" wrap="square" lIns="0" tIns="0" rIns="0" bIns="0" rtlCol="0" anchor="b"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人事給与関連事務業務の現状課題</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22" name="タイトル 21"/>
          <p:cNvSpPr>
            <a:spLocks noGrp="1"/>
          </p:cNvSpPr>
          <p:nvPr>
            <p:ph type="title"/>
          </p:nvPr>
        </p:nvSpPr>
        <p:spPr bwMode="gray">
          <a:xfrm>
            <a:off x="478798" y="693738"/>
            <a:ext cx="11232000" cy="647700"/>
          </a:xfrm>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現状の人事・給与関連事務には業務</a:t>
            </a:r>
            <a:r>
              <a:rPr lang="en-US" altLang="ja-JP" dirty="0">
                <a:latin typeface="UD デジタル 教科書体 NP-R" panose="02020400000000000000" pitchFamily="18" charset="-128"/>
                <a:ea typeface="UD デジタル 教科書体 NP-R" panose="02020400000000000000" pitchFamily="18" charset="-128"/>
                <a:sym typeface="+mn-lt"/>
              </a:rPr>
              <a:t>/</a:t>
            </a:r>
            <a:r>
              <a:rPr lang="ja-JP" altLang="en-US">
                <a:latin typeface="UD デジタル 教科書体 NP-R" panose="02020400000000000000" pitchFamily="18" charset="-128"/>
                <a:ea typeface="UD デジタル 教科書体 NP-R" panose="02020400000000000000" pitchFamily="18" charset="-128"/>
                <a:sym typeface="+mn-lt"/>
              </a:rPr>
              <a:t>システム</a:t>
            </a:r>
            <a:r>
              <a:rPr lang="en-US" altLang="ja-JP" dirty="0">
                <a:latin typeface="UD デジタル 教科書体 NP-R" panose="02020400000000000000" pitchFamily="18" charset="-128"/>
                <a:ea typeface="UD デジタル 教科書体 NP-R" panose="02020400000000000000" pitchFamily="18" charset="-128"/>
                <a:sym typeface="+mn-lt"/>
              </a:rPr>
              <a:t>/</a:t>
            </a:r>
            <a:r>
              <a:rPr lang="ja-JP" altLang="en-US">
                <a:latin typeface="UD デジタル 教科書体 NP-R" panose="02020400000000000000" pitchFamily="18" charset="-128"/>
                <a:ea typeface="UD デジタル 教科書体 NP-R" panose="02020400000000000000" pitchFamily="18" charset="-128"/>
                <a:sym typeface="+mn-lt"/>
              </a:rPr>
              <a:t>制度面で様々な課題がある</a:t>
            </a:r>
          </a:p>
        </p:txBody>
      </p:sp>
      <p:sp>
        <p:nvSpPr>
          <p:cNvPr id="14" name="正方形/長方形 13">
            <a:extLst>
              <a:ext uri="{FF2B5EF4-FFF2-40B4-BE49-F238E27FC236}">
                <a16:creationId xmlns:a16="http://schemas.microsoft.com/office/drawing/2014/main" id="{94F8D9AF-E5CD-EE2C-9FF7-1475648797DD}"/>
              </a:ext>
            </a:extLst>
          </p:cNvPr>
          <p:cNvSpPr/>
          <p:nvPr/>
        </p:nvSpPr>
        <p:spPr bwMode="gray">
          <a:xfrm>
            <a:off x="486149" y="5871968"/>
            <a:ext cx="794565" cy="752254"/>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制度</a:t>
            </a:r>
            <a:endPar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D0B8C8C5-D866-CA13-EE3F-72F6BC18E596}"/>
              </a:ext>
            </a:extLst>
          </p:cNvPr>
          <p:cNvSpPr/>
          <p:nvPr/>
        </p:nvSpPr>
        <p:spPr bwMode="gray">
          <a:xfrm>
            <a:off x="486149" y="1484313"/>
            <a:ext cx="794565" cy="2536117"/>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業務</a:t>
            </a:r>
            <a:endPar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B6896DAD-22CD-279E-54B9-E65C72B72512}"/>
              </a:ext>
            </a:extLst>
          </p:cNvPr>
          <p:cNvSpPr/>
          <p:nvPr/>
        </p:nvSpPr>
        <p:spPr bwMode="gray">
          <a:xfrm>
            <a:off x="486149" y="4069025"/>
            <a:ext cx="794565" cy="1754348"/>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システム</a:t>
            </a:r>
          </a:p>
        </p:txBody>
      </p:sp>
      <p:sp>
        <p:nvSpPr>
          <p:cNvPr id="16" name="正方形/長方形 15">
            <a:extLst>
              <a:ext uri="{FF2B5EF4-FFF2-40B4-BE49-F238E27FC236}">
                <a16:creationId xmlns:a16="http://schemas.microsoft.com/office/drawing/2014/main" id="{36641DCD-9B17-5337-3C4A-81B7B44F2353}"/>
              </a:ext>
            </a:extLst>
          </p:cNvPr>
          <p:cNvSpPr/>
          <p:nvPr/>
        </p:nvSpPr>
        <p:spPr bwMode="gray">
          <a:xfrm>
            <a:off x="1374606" y="1484313"/>
            <a:ext cx="2777886"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アナログ業務の残存</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9" name="正方形/長方形 18">
            <a:extLst>
              <a:ext uri="{FF2B5EF4-FFF2-40B4-BE49-F238E27FC236}">
                <a16:creationId xmlns:a16="http://schemas.microsoft.com/office/drawing/2014/main" id="{7FA23E11-233E-D9BD-561A-8B39D7C60736}"/>
              </a:ext>
            </a:extLst>
          </p:cNvPr>
          <p:cNvSpPr/>
          <p:nvPr/>
        </p:nvSpPr>
        <p:spPr bwMode="gray">
          <a:xfrm>
            <a:off x="4246385" y="1484312"/>
            <a:ext cx="1047908"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16</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20" name="正方形/長方形 19">
            <a:extLst>
              <a:ext uri="{FF2B5EF4-FFF2-40B4-BE49-F238E27FC236}">
                <a16:creationId xmlns:a16="http://schemas.microsoft.com/office/drawing/2014/main" id="{4E0C9643-DEF5-CCA3-7BC2-2C000E3BFD51}"/>
              </a:ext>
            </a:extLst>
          </p:cNvPr>
          <p:cNvSpPr/>
          <p:nvPr/>
        </p:nvSpPr>
        <p:spPr bwMode="gray">
          <a:xfrm>
            <a:off x="1374606" y="2324908"/>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データ利活用の制約</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E85C979F-C8DE-C64D-4B61-7D6B2C79F582}"/>
              </a:ext>
            </a:extLst>
          </p:cNvPr>
          <p:cNvSpPr/>
          <p:nvPr/>
        </p:nvSpPr>
        <p:spPr bwMode="gray">
          <a:xfrm>
            <a:off x="4246385" y="2324908"/>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4</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33" name="正方形/長方形 32">
            <a:extLst>
              <a:ext uri="{FF2B5EF4-FFF2-40B4-BE49-F238E27FC236}">
                <a16:creationId xmlns:a16="http://schemas.microsoft.com/office/drawing/2014/main" id="{B2FE4A9E-66D1-755C-EF4B-FC2FDB41DAE3}"/>
              </a:ext>
            </a:extLst>
          </p:cNvPr>
          <p:cNvSpPr/>
          <p:nvPr/>
        </p:nvSpPr>
        <p:spPr bwMode="gray">
          <a:xfrm>
            <a:off x="1374606" y="2806082"/>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重複作業の発生</a:t>
            </a:r>
          </a:p>
        </p:txBody>
      </p:sp>
      <p:sp>
        <p:nvSpPr>
          <p:cNvPr id="34" name="正方形/長方形 33">
            <a:extLst>
              <a:ext uri="{FF2B5EF4-FFF2-40B4-BE49-F238E27FC236}">
                <a16:creationId xmlns:a16="http://schemas.microsoft.com/office/drawing/2014/main" id="{A2326A95-1623-0963-91D6-21537701E0FA}"/>
              </a:ext>
            </a:extLst>
          </p:cNvPr>
          <p:cNvSpPr/>
          <p:nvPr/>
        </p:nvSpPr>
        <p:spPr bwMode="gray">
          <a:xfrm>
            <a:off x="4246385" y="2806082"/>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2</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35" name="正方形/長方形 34">
            <a:extLst>
              <a:ext uri="{FF2B5EF4-FFF2-40B4-BE49-F238E27FC236}">
                <a16:creationId xmlns:a16="http://schemas.microsoft.com/office/drawing/2014/main" id="{B063ED17-03BA-04D7-9D5A-10245D6E96DF}"/>
              </a:ext>
            </a:extLst>
          </p:cNvPr>
          <p:cNvSpPr/>
          <p:nvPr/>
        </p:nvSpPr>
        <p:spPr bwMode="gray">
          <a:xfrm>
            <a:off x="1374606" y="3287256"/>
            <a:ext cx="2777886"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運用ルールの不統一</a:t>
            </a:r>
          </a:p>
        </p:txBody>
      </p:sp>
      <p:sp>
        <p:nvSpPr>
          <p:cNvPr id="37" name="正方形/長方形 36">
            <a:extLst>
              <a:ext uri="{FF2B5EF4-FFF2-40B4-BE49-F238E27FC236}">
                <a16:creationId xmlns:a16="http://schemas.microsoft.com/office/drawing/2014/main" id="{3146BAE0-1942-DCBD-6315-BB35E53C8B0C}"/>
              </a:ext>
            </a:extLst>
          </p:cNvPr>
          <p:cNvSpPr/>
          <p:nvPr/>
        </p:nvSpPr>
        <p:spPr bwMode="gray">
          <a:xfrm>
            <a:off x="4246385" y="3287255"/>
            <a:ext cx="1047908"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2</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38" name="正方形/長方形 37">
            <a:extLst>
              <a:ext uri="{FF2B5EF4-FFF2-40B4-BE49-F238E27FC236}">
                <a16:creationId xmlns:a16="http://schemas.microsoft.com/office/drawing/2014/main" id="{FB188418-8689-655D-4BF8-29FE92F388F4}"/>
              </a:ext>
            </a:extLst>
          </p:cNvPr>
          <p:cNvSpPr/>
          <p:nvPr/>
        </p:nvSpPr>
        <p:spPr bwMode="gray">
          <a:xfrm>
            <a:off x="1372233" y="4069025"/>
            <a:ext cx="2777886"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システムの機能不足</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9" name="正方形/長方形 38">
            <a:extLst>
              <a:ext uri="{FF2B5EF4-FFF2-40B4-BE49-F238E27FC236}">
                <a16:creationId xmlns:a16="http://schemas.microsoft.com/office/drawing/2014/main" id="{0E504202-3D91-8CB8-6E7A-336F9EEF276A}"/>
              </a:ext>
            </a:extLst>
          </p:cNvPr>
          <p:cNvSpPr/>
          <p:nvPr/>
        </p:nvSpPr>
        <p:spPr bwMode="gray">
          <a:xfrm>
            <a:off x="4244012" y="4069025"/>
            <a:ext cx="1047908"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15</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40" name="正方形/長方形 39">
            <a:extLst>
              <a:ext uri="{FF2B5EF4-FFF2-40B4-BE49-F238E27FC236}">
                <a16:creationId xmlns:a16="http://schemas.microsoft.com/office/drawing/2014/main" id="{8AF13684-2F7F-E09A-B3A4-F47EF8162764}"/>
              </a:ext>
            </a:extLst>
          </p:cNvPr>
          <p:cNvSpPr/>
          <p:nvPr/>
        </p:nvSpPr>
        <p:spPr bwMode="gray">
          <a:xfrm>
            <a:off x="1372233" y="4909620"/>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データの分散</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70AA43AE-40FA-04FC-9F4D-F80611684011}"/>
              </a:ext>
            </a:extLst>
          </p:cNvPr>
          <p:cNvSpPr/>
          <p:nvPr/>
        </p:nvSpPr>
        <p:spPr bwMode="gray">
          <a:xfrm>
            <a:off x="4244012" y="4909621"/>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3</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49" name="正方形/長方形 48">
            <a:extLst>
              <a:ext uri="{FF2B5EF4-FFF2-40B4-BE49-F238E27FC236}">
                <a16:creationId xmlns:a16="http://schemas.microsoft.com/office/drawing/2014/main" id="{88634C11-E1D7-AA00-4F56-D39B8890948D}"/>
              </a:ext>
            </a:extLst>
          </p:cNvPr>
          <p:cNvSpPr/>
          <p:nvPr/>
        </p:nvSpPr>
        <p:spPr bwMode="gray">
          <a:xfrm>
            <a:off x="1372233" y="5390794"/>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ユーザーインターフェースの</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使いにくさ</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1" name="正方形/長方形 50">
            <a:extLst>
              <a:ext uri="{FF2B5EF4-FFF2-40B4-BE49-F238E27FC236}">
                <a16:creationId xmlns:a16="http://schemas.microsoft.com/office/drawing/2014/main" id="{375CF088-BCDE-2B84-31C2-359A7AFCBEA4}"/>
              </a:ext>
            </a:extLst>
          </p:cNvPr>
          <p:cNvSpPr/>
          <p:nvPr/>
        </p:nvSpPr>
        <p:spPr bwMode="gray">
          <a:xfrm>
            <a:off x="4244012" y="5390794"/>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2</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63" name="正方形/長方形 62">
            <a:extLst>
              <a:ext uri="{FF2B5EF4-FFF2-40B4-BE49-F238E27FC236}">
                <a16:creationId xmlns:a16="http://schemas.microsoft.com/office/drawing/2014/main" id="{FC9C43B2-C335-A94A-0C57-53FE5CE41CEF}"/>
              </a:ext>
            </a:extLst>
          </p:cNvPr>
          <p:cNvSpPr/>
          <p:nvPr/>
        </p:nvSpPr>
        <p:spPr bwMode="gray">
          <a:xfrm>
            <a:off x="1372233" y="5871968"/>
            <a:ext cx="2777886"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制度の</a:t>
            </a:r>
            <a:r>
              <a:rPr kumimoji="1" lang="ja-JP" altLang="en-US" sz="1200" b="1">
                <a:latin typeface="UD デジタル 教科書体 NP-R" panose="02020400000000000000" pitchFamily="18" charset="-128"/>
                <a:ea typeface="UD デジタル 教科書体 NP-R" panose="02020400000000000000" pitchFamily="18" charset="-128"/>
                <a:cs typeface="+mn-cs"/>
              </a:rPr>
              <a:t>認知度</a:t>
            </a: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不足</a:t>
            </a:r>
          </a:p>
        </p:txBody>
      </p:sp>
      <p:sp>
        <p:nvSpPr>
          <p:cNvPr id="64" name="正方形/長方形 63">
            <a:extLst>
              <a:ext uri="{FF2B5EF4-FFF2-40B4-BE49-F238E27FC236}">
                <a16:creationId xmlns:a16="http://schemas.microsoft.com/office/drawing/2014/main" id="{AB128730-FCBF-6BDB-B650-59D8A38ECC0A}"/>
              </a:ext>
            </a:extLst>
          </p:cNvPr>
          <p:cNvSpPr/>
          <p:nvPr/>
        </p:nvSpPr>
        <p:spPr bwMode="gray">
          <a:xfrm>
            <a:off x="1372233" y="6172560"/>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制度の未対応</a:t>
            </a:r>
            <a:r>
              <a:rPr kumimoji="1" lang="en-US" altLang="ja-JP" sz="1200" b="1"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b="1">
                <a:latin typeface="UD デジタル 教科書体 NP-R" panose="02020400000000000000" pitchFamily="18" charset="-128"/>
                <a:ea typeface="UD デジタル 教科書体 NP-R" panose="02020400000000000000" pitchFamily="18" charset="-128"/>
                <a:cs typeface="+mn-cs"/>
              </a:rPr>
              <a:t>未検討</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5" name="正方形/長方形 64">
            <a:extLst>
              <a:ext uri="{FF2B5EF4-FFF2-40B4-BE49-F238E27FC236}">
                <a16:creationId xmlns:a16="http://schemas.microsoft.com/office/drawing/2014/main" id="{8B8CE10E-98E3-E1AC-4B94-EBE1A78D2430}"/>
              </a:ext>
            </a:extLst>
          </p:cNvPr>
          <p:cNvSpPr/>
          <p:nvPr/>
        </p:nvSpPr>
        <p:spPr bwMode="gray">
          <a:xfrm>
            <a:off x="4244012" y="5871968"/>
            <a:ext cx="1047908"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1</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66" name="正方形/長方形 65">
            <a:extLst>
              <a:ext uri="{FF2B5EF4-FFF2-40B4-BE49-F238E27FC236}">
                <a16:creationId xmlns:a16="http://schemas.microsoft.com/office/drawing/2014/main" id="{DFAF1576-B982-E60F-B297-78747C2690D7}"/>
              </a:ext>
            </a:extLst>
          </p:cNvPr>
          <p:cNvSpPr/>
          <p:nvPr/>
        </p:nvSpPr>
        <p:spPr bwMode="gray">
          <a:xfrm>
            <a:off x="4244012" y="6172560"/>
            <a:ext cx="1047908"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3</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79" name="正方形/長方形 78">
            <a:extLst>
              <a:ext uri="{FF2B5EF4-FFF2-40B4-BE49-F238E27FC236}">
                <a16:creationId xmlns:a16="http://schemas.microsoft.com/office/drawing/2014/main" id="{9BEDB8E6-FB33-2824-3AFF-302325ACA0A3}"/>
              </a:ext>
            </a:extLst>
          </p:cNvPr>
          <p:cNvSpPr/>
          <p:nvPr/>
        </p:nvSpPr>
        <p:spPr bwMode="gray">
          <a:xfrm>
            <a:off x="5388184" y="1484312"/>
            <a:ext cx="6594265"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i="0"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職員の休暇等の申請・届出手続において紙での添付資料の提出が必要になっている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latin typeface="UD デジタル 教科書体 NP-R"/>
                <a:ea typeface="UD デジタル 教科書体 NP-R"/>
                <a:cs typeface="+mn-cs"/>
              </a:rPr>
              <a:t>人事異動処理</a:t>
            </a:r>
            <a:r>
              <a:rPr kumimoji="1" lang="en-US" altLang="ja-JP" sz="1200" dirty="0">
                <a:latin typeface="UD デジタル 教科書体 NP-R"/>
                <a:ea typeface="UD デジタル 教科書体 NP-R"/>
                <a:cs typeface="+mn-cs"/>
              </a:rPr>
              <a:t>/</a:t>
            </a:r>
            <a:r>
              <a:rPr kumimoji="1" lang="ja-JP" altLang="en-US" sz="1200">
                <a:latin typeface="UD デジタル 教科書体 NP-R"/>
                <a:ea typeface="UD デジタル 教科書体 NP-R"/>
                <a:cs typeface="+mn-cs"/>
              </a:rPr>
              <a:t>昇任・昇格の処理・手続に手動のプロセスが多くなっている</a:t>
            </a:r>
            <a:endParaRPr kumimoji="1" lang="en-US" altLang="ja-JP" sz="1200" dirty="0">
              <a:latin typeface="UD デジタル 教科書体 NP-R"/>
              <a:ea typeface="UD デジタル 教科書体 NP-R"/>
              <a:cs typeface="+mn-cs"/>
            </a:endParaRPr>
          </a:p>
          <a:p>
            <a:pPr marL="1762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会計年度任用職員の各種申請等の手続・処理がアナログ運用になっている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marR="0" indent="-87313" defTabSz="990564"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1" lang="ja-JP" altLang="en-US" sz="1200" i="0" strike="noStrike" kern="1200" cap="none" spc="0" normalizeH="0" baseline="0" noProof="0">
                <a:ln>
                  <a:noFill/>
                </a:ln>
                <a:effectLst/>
                <a:uLnTx/>
                <a:uFillTx/>
                <a:latin typeface="UD デジタル 教科書体 NP-R"/>
                <a:ea typeface="UD デジタル 教科書体 NP-R"/>
                <a:cs typeface="+mn-cs"/>
              </a:rPr>
              <a:t>総務事務センタ</a:t>
            </a:r>
            <a:r>
              <a:rPr kumimoji="1" lang="ja-JP" altLang="en-US" sz="1200">
                <a:latin typeface="UD デジタル 教科書体 NP-R"/>
                <a:ea typeface="UD デジタル 教科書体 NP-R"/>
                <a:cs typeface="+mn-cs"/>
              </a:rPr>
              <a:t>ー</a:t>
            </a:r>
            <a:r>
              <a:rPr kumimoji="1" lang="ja-JP" altLang="en-US" sz="1200" i="0" strike="noStrike" kern="1200" cap="none" spc="0" normalizeH="0" baseline="0" noProof="0">
                <a:ln>
                  <a:noFill/>
                </a:ln>
                <a:effectLst/>
                <a:uLnTx/>
                <a:uFillTx/>
                <a:latin typeface="UD デジタル 教科書体 NP-R"/>
                <a:ea typeface="UD デジタル 教科書体 NP-R"/>
                <a:cs typeface="+mn-cs"/>
              </a:rPr>
              <a:t>の業務のペーパーレス化が進んでいない（就労証明書の発行等）</a:t>
            </a:r>
            <a:endParaRPr kumimoji="1" lang="en-US" altLang="ja-JP" sz="1200" i="0" strike="noStrike" kern="1200" cap="none" spc="0" normalizeH="0" baseline="0" noProof="0" dirty="0">
              <a:ln>
                <a:noFill/>
              </a:ln>
              <a:effectLst/>
              <a:uLnTx/>
              <a:uFillTx/>
              <a:latin typeface="UD デジタル 教科書体 NP-R"/>
              <a:ea typeface="UD デジタル 教科書体 NP-R"/>
              <a:cs typeface="+mn-cs"/>
            </a:endParaRPr>
          </a:p>
        </p:txBody>
      </p:sp>
      <p:sp>
        <p:nvSpPr>
          <p:cNvPr id="80" name="正方形/長方形 79">
            <a:extLst>
              <a:ext uri="{FF2B5EF4-FFF2-40B4-BE49-F238E27FC236}">
                <a16:creationId xmlns:a16="http://schemas.microsoft.com/office/drawing/2014/main" id="{3DA4F0D1-16D8-630F-5A86-4FEDE07A1775}"/>
              </a:ext>
            </a:extLst>
          </p:cNvPr>
          <p:cNvSpPr/>
          <p:nvPr/>
        </p:nvSpPr>
        <p:spPr bwMode="gray">
          <a:xfrm>
            <a:off x="5388184" y="2324908"/>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各業務で管理されている人材データ（異動</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評価</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人材育成等）が個別最適化している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組織管理（勤怠</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ﾀﾚﾝﾄﾏﾈｼﾞﾒﾝﾄ</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人事評価）が管理職任せでデータ活用できていない</a:t>
            </a:r>
          </a:p>
        </p:txBody>
      </p:sp>
      <p:sp>
        <p:nvSpPr>
          <p:cNvPr id="81" name="正方形/長方形 80">
            <a:extLst>
              <a:ext uri="{FF2B5EF4-FFF2-40B4-BE49-F238E27FC236}">
                <a16:creationId xmlns:a16="http://schemas.microsoft.com/office/drawing/2014/main" id="{3B06DE0F-5368-F380-8034-4244EFD80AE9}"/>
              </a:ext>
            </a:extLst>
          </p:cNvPr>
          <p:cNvSpPr/>
          <p:nvPr/>
        </p:nvSpPr>
        <p:spPr bwMode="gray">
          <a:xfrm>
            <a:off x="5388184" y="2806082"/>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出張において総務事務システムと財務会計システムに二重の入力が必要になっている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組織等のコードを各所管が別々に照会し、業務の重複が発生している</a:t>
            </a:r>
          </a:p>
        </p:txBody>
      </p:sp>
      <p:sp>
        <p:nvSpPr>
          <p:cNvPr id="82" name="正方形/長方形 81">
            <a:extLst>
              <a:ext uri="{FF2B5EF4-FFF2-40B4-BE49-F238E27FC236}">
                <a16:creationId xmlns:a16="http://schemas.microsoft.com/office/drawing/2014/main" id="{3C1EAEC3-4E44-90C2-5600-65B0701078A9}"/>
              </a:ext>
            </a:extLst>
          </p:cNvPr>
          <p:cNvSpPr/>
          <p:nvPr/>
        </p:nvSpPr>
        <p:spPr bwMode="gray">
          <a:xfrm>
            <a:off x="5388184" y="3287255"/>
            <a:ext cx="6594265"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旅費等の申請のチェック基準が所属毎に異なっている</a:t>
            </a:r>
          </a:p>
        </p:txBody>
      </p:sp>
      <p:sp>
        <p:nvSpPr>
          <p:cNvPr id="83" name="正方形/長方形 82">
            <a:extLst>
              <a:ext uri="{FF2B5EF4-FFF2-40B4-BE49-F238E27FC236}">
                <a16:creationId xmlns:a16="http://schemas.microsoft.com/office/drawing/2014/main" id="{E892CC73-ABBD-96EA-1B3B-F85C7D1AE16E}"/>
              </a:ext>
            </a:extLst>
          </p:cNvPr>
          <p:cNvSpPr/>
          <p:nvPr/>
        </p:nvSpPr>
        <p:spPr bwMode="gray">
          <a:xfrm>
            <a:off x="5385811" y="4069025"/>
            <a:ext cx="6594265" cy="79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勤務時間</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休暇取得</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労務管理等の状況を職員個人・上長ともに容易に把握できない</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制度対応のためのシステム化が未対応のため、</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Excel</a:t>
            </a:r>
            <a:r>
              <a:rPr kumimoji="1" lang="ja-JP" altLang="en-US" sz="1200">
                <a:latin typeface="UD デジタル 教科書体 NP-R" panose="02020400000000000000" pitchFamily="18" charset="-128"/>
                <a:ea typeface="UD デジタル 教科書体 NP-R" panose="02020400000000000000" pitchFamily="18" charset="-128"/>
                <a:cs typeface="+mn-cs"/>
              </a:rPr>
              <a:t>等での管理をしている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人事評価結果の連携にデータ加工が発生している（システムにそのまま取り込めないため）</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特殊な勤務形態等のイレギュラーケースはシステム外で給与計算している</a:t>
            </a:r>
          </a:p>
        </p:txBody>
      </p:sp>
      <p:sp>
        <p:nvSpPr>
          <p:cNvPr id="84" name="正方形/長方形 83">
            <a:extLst>
              <a:ext uri="{FF2B5EF4-FFF2-40B4-BE49-F238E27FC236}">
                <a16:creationId xmlns:a16="http://schemas.microsoft.com/office/drawing/2014/main" id="{A860F91E-5FED-984F-5598-CB23DA19D19D}"/>
              </a:ext>
            </a:extLst>
          </p:cNvPr>
          <p:cNvSpPr/>
          <p:nvPr/>
        </p:nvSpPr>
        <p:spPr bwMode="gray">
          <a:xfrm>
            <a:off x="5385811" y="4909621"/>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職員に関するデータが複数のシステム</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媒体</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所属に分散している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結婚等の手続・異動を伴うと同一人物として職員データを管理できなくなってしまう</a:t>
            </a:r>
          </a:p>
        </p:txBody>
      </p:sp>
      <p:sp>
        <p:nvSpPr>
          <p:cNvPr id="85" name="正方形/長方形 84">
            <a:extLst>
              <a:ext uri="{FF2B5EF4-FFF2-40B4-BE49-F238E27FC236}">
                <a16:creationId xmlns:a16="http://schemas.microsoft.com/office/drawing/2014/main" id="{C9266308-E5E4-E2A8-41E9-92CFA1BEE323}"/>
              </a:ext>
            </a:extLst>
          </p:cNvPr>
          <p:cNvSpPr/>
          <p:nvPr/>
        </p:nvSpPr>
        <p:spPr bwMode="gray">
          <a:xfrm>
            <a:off x="5385811" y="5390794"/>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紙の年末調整の申告書等をそのまま画面に置き換えたような仕様になっている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どの申請も必ず</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PDF</a:t>
            </a:r>
            <a:r>
              <a:rPr kumimoji="1" lang="ja-JP" altLang="en-US" sz="1200">
                <a:latin typeface="UD デジタル 教科書体 NP-R" panose="02020400000000000000" pitchFamily="18" charset="-128"/>
                <a:ea typeface="UD デジタル 教科書体 NP-R" panose="02020400000000000000" pitchFamily="18" charset="-128"/>
                <a:cs typeface="+mn-cs"/>
              </a:rPr>
              <a:t>が表示され、承認者は当該</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PDF</a:t>
            </a:r>
            <a:r>
              <a:rPr kumimoji="1" lang="ja-JP" altLang="en-US" sz="1200">
                <a:latin typeface="UD デジタル 教科書体 NP-R" panose="02020400000000000000" pitchFamily="18" charset="-128"/>
                <a:ea typeface="UD デジタル 教科書体 NP-R" panose="02020400000000000000" pitchFamily="18" charset="-128"/>
                <a:cs typeface="+mn-cs"/>
              </a:rPr>
              <a:t>を確認する仕様となっている</a:t>
            </a:r>
          </a:p>
        </p:txBody>
      </p:sp>
      <p:sp>
        <p:nvSpPr>
          <p:cNvPr id="91" name="正方形/長方形 90">
            <a:extLst>
              <a:ext uri="{FF2B5EF4-FFF2-40B4-BE49-F238E27FC236}">
                <a16:creationId xmlns:a16="http://schemas.microsoft.com/office/drawing/2014/main" id="{3FCFB36A-1B52-8289-7167-0E480C8CE301}"/>
              </a:ext>
            </a:extLst>
          </p:cNvPr>
          <p:cNvSpPr/>
          <p:nvPr/>
        </p:nvSpPr>
        <p:spPr bwMode="gray">
          <a:xfrm>
            <a:off x="5385811" y="5871968"/>
            <a:ext cx="6594265" cy="252000"/>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休暇等の制度の認知度が低く、利用が進まない（問い合わせも多くなっている）</a:t>
            </a:r>
          </a:p>
        </p:txBody>
      </p:sp>
      <p:sp>
        <p:nvSpPr>
          <p:cNvPr id="92" name="正方形/長方形 91">
            <a:extLst>
              <a:ext uri="{FF2B5EF4-FFF2-40B4-BE49-F238E27FC236}">
                <a16:creationId xmlns:a16="http://schemas.microsoft.com/office/drawing/2014/main" id="{EFF6038D-A334-E9E6-4846-DFA1CC693DE8}"/>
              </a:ext>
            </a:extLst>
          </p:cNvPr>
          <p:cNvSpPr/>
          <p:nvPr/>
        </p:nvSpPr>
        <p:spPr bwMode="gray">
          <a:xfrm>
            <a:off x="5385811" y="6172560"/>
            <a:ext cx="6594265"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多様な働き方にルールが対応していない（テレワーク実施場所は自宅以外一律不可）</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02" name="正方形/長方形 101">
            <a:extLst>
              <a:ext uri="{FF2B5EF4-FFF2-40B4-BE49-F238E27FC236}">
                <a16:creationId xmlns:a16="http://schemas.microsoft.com/office/drawing/2014/main" id="{A74E76ED-9B13-B0B2-1314-B0FEAE6EE54D}"/>
              </a:ext>
            </a:extLst>
          </p:cNvPr>
          <p:cNvSpPr/>
          <p:nvPr/>
        </p:nvSpPr>
        <p:spPr bwMode="gray">
          <a:xfrm>
            <a:off x="1374606" y="3587851"/>
            <a:ext cx="2777886" cy="432579"/>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業務負荷が高い</a:t>
            </a:r>
          </a:p>
        </p:txBody>
      </p:sp>
      <p:sp>
        <p:nvSpPr>
          <p:cNvPr id="103" name="正方形/長方形 102">
            <a:extLst>
              <a:ext uri="{FF2B5EF4-FFF2-40B4-BE49-F238E27FC236}">
                <a16:creationId xmlns:a16="http://schemas.microsoft.com/office/drawing/2014/main" id="{0F4BB02D-368B-01C9-9B06-FD0C9E1E0878}"/>
              </a:ext>
            </a:extLst>
          </p:cNvPr>
          <p:cNvSpPr/>
          <p:nvPr/>
        </p:nvSpPr>
        <p:spPr bwMode="gray">
          <a:xfrm>
            <a:off x="4246385" y="3587851"/>
            <a:ext cx="1047908" cy="432578"/>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2</a:t>
            </a: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個</a:t>
            </a:r>
          </a:p>
        </p:txBody>
      </p:sp>
      <p:sp>
        <p:nvSpPr>
          <p:cNvPr id="104" name="正方形/長方形 103">
            <a:extLst>
              <a:ext uri="{FF2B5EF4-FFF2-40B4-BE49-F238E27FC236}">
                <a16:creationId xmlns:a16="http://schemas.microsoft.com/office/drawing/2014/main" id="{57FDF86C-369A-5228-7510-D0870F27B442}"/>
              </a:ext>
            </a:extLst>
          </p:cNvPr>
          <p:cNvSpPr/>
          <p:nvPr/>
        </p:nvSpPr>
        <p:spPr bwMode="gray">
          <a:xfrm>
            <a:off x="5388184" y="3587851"/>
            <a:ext cx="6594264" cy="432578"/>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管理課と総務事務センターが職員の年末調整手続を手厚くサポートしており負荷が高い</a:t>
            </a:r>
          </a:p>
          <a:p>
            <a:pPr marL="176213" indent="-87313" defTabSz="990564" fontAlgn="auto">
              <a:spcBef>
                <a:spcPts val="0"/>
              </a:spcBef>
              <a:spcAft>
                <a:spcPts val="0"/>
              </a:spcAft>
              <a:buSzPct val="100000"/>
              <a:buFont typeface="Arial" panose="020B0604020202020204" pitchFamily="34" charset="0"/>
              <a:buChar char="•"/>
            </a:pPr>
            <a:r>
              <a:rPr kumimoji="1" lang="ja-JP" altLang="en-US" sz="1200">
                <a:latin typeface="UD デジタル 教科書体 NP-R" panose="02020400000000000000" pitchFamily="18" charset="-128"/>
                <a:ea typeface="UD デジタル 教科書体 NP-R" panose="02020400000000000000" pitchFamily="18" charset="-128"/>
                <a:cs typeface="+mn-cs"/>
              </a:rPr>
              <a:t>管理課での給与の支払情報の適正性に係る工数が多く、負担がかかっている</a:t>
            </a:r>
          </a:p>
        </p:txBody>
      </p:sp>
      <p:sp>
        <p:nvSpPr>
          <p:cNvPr id="8" name="正方形/長方形 7">
            <a:extLst>
              <a:ext uri="{FF2B5EF4-FFF2-40B4-BE49-F238E27FC236}">
                <a16:creationId xmlns:a16="http://schemas.microsoft.com/office/drawing/2014/main" id="{3C745821-9F02-103C-2EAD-E6DE1F4415AB}"/>
              </a:ext>
            </a:extLst>
          </p:cNvPr>
          <p:cNvSpPr/>
          <p:nvPr/>
        </p:nvSpPr>
        <p:spPr bwMode="gray">
          <a:xfrm>
            <a:off x="550018" y="1381268"/>
            <a:ext cx="3584908"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b="1">
                <a:latin typeface="UD デジタル 教科書体 NP-R" panose="02020400000000000000" pitchFamily="18" charset="-128"/>
                <a:ea typeface="UD デジタル 教科書体 NP-R" panose="02020400000000000000" pitchFamily="18" charset="-128"/>
              </a:rPr>
              <a:t>課題</a:t>
            </a:r>
          </a:p>
        </p:txBody>
      </p:sp>
      <p:sp>
        <p:nvSpPr>
          <p:cNvPr id="10" name="正方形/長方形 9">
            <a:extLst>
              <a:ext uri="{FF2B5EF4-FFF2-40B4-BE49-F238E27FC236}">
                <a16:creationId xmlns:a16="http://schemas.microsoft.com/office/drawing/2014/main" id="{DAF40793-56AF-0774-35E6-C3D3BD4EA4EA}"/>
              </a:ext>
            </a:extLst>
          </p:cNvPr>
          <p:cNvSpPr/>
          <p:nvPr/>
        </p:nvSpPr>
        <p:spPr bwMode="gray">
          <a:xfrm>
            <a:off x="4246385" y="1381268"/>
            <a:ext cx="1047908"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b="1">
                <a:latin typeface="UD デジタル 教科書体 NP-R" panose="02020400000000000000" pitchFamily="18" charset="-128"/>
                <a:ea typeface="UD デジタル 教科書体 NP-R" panose="02020400000000000000" pitchFamily="18" charset="-128"/>
              </a:rPr>
              <a:t>課題個数</a:t>
            </a:r>
          </a:p>
        </p:txBody>
      </p:sp>
      <p:sp>
        <p:nvSpPr>
          <p:cNvPr id="11" name="正方形/長方形 10">
            <a:extLst>
              <a:ext uri="{FF2B5EF4-FFF2-40B4-BE49-F238E27FC236}">
                <a16:creationId xmlns:a16="http://schemas.microsoft.com/office/drawing/2014/main" id="{00D44AFA-CA69-73BE-CF21-88AA957415B9}"/>
              </a:ext>
            </a:extLst>
          </p:cNvPr>
          <p:cNvSpPr/>
          <p:nvPr/>
        </p:nvSpPr>
        <p:spPr bwMode="gray">
          <a:xfrm>
            <a:off x="5388184" y="1381268"/>
            <a:ext cx="6594264"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b="1">
                <a:latin typeface="UD デジタル 教科書体 NP-R" panose="02020400000000000000" pitchFamily="18" charset="-128"/>
                <a:ea typeface="UD デジタル 教科書体 NP-R" panose="02020400000000000000" pitchFamily="18" charset="-128"/>
              </a:rPr>
              <a:t>具体例</a:t>
            </a:r>
          </a:p>
        </p:txBody>
      </p:sp>
    </p:spTree>
    <p:extLst>
      <p:ext uri="{BB962C8B-B14F-4D97-AF65-F5344CB8AC3E}">
        <p14:creationId xmlns:p14="http://schemas.microsoft.com/office/powerpoint/2010/main" val="546961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40</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pPr marL="0" marR="0" lvl="0" indent="0" algn="l" defTabSz="990564" rtl="0" eaLnBrk="1" fontAlgn="ctr"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sym typeface="+mn-lt"/>
              </a:rPr>
              <a:t>検討ステップ</a:t>
            </a:r>
            <a:endParaRPr kumimoji="1" lang="en-US" altLang="ja-JP"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遅参解除申請の効率化に向け、現状申請フローを可視化したうえで人給</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としての対応方針を策定した</a:t>
            </a:r>
          </a:p>
        </p:txBody>
      </p:sp>
      <p:sp>
        <p:nvSpPr>
          <p:cNvPr id="12" name="正方形/長方形 11">
            <a:extLst>
              <a:ext uri="{FF2B5EF4-FFF2-40B4-BE49-F238E27FC236}">
                <a16:creationId xmlns:a16="http://schemas.microsoft.com/office/drawing/2014/main" id="{2CF14055-7963-2263-4404-44713A293943}"/>
              </a:ext>
            </a:extLst>
          </p:cNvPr>
          <p:cNvSpPr/>
          <p:nvPr/>
        </p:nvSpPr>
        <p:spPr bwMode="gray">
          <a:xfrm>
            <a:off x="1018562" y="3422244"/>
            <a:ext cx="1315278" cy="2287012"/>
          </a:xfrm>
          <a:prstGeom prst="rect">
            <a:avLst/>
          </a:prstGeom>
          <a:solidFill>
            <a:schemeClr val="bg1">
              <a:lumMod val="50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対応事項</a:t>
            </a:r>
          </a:p>
        </p:txBody>
      </p:sp>
      <p:sp>
        <p:nvSpPr>
          <p:cNvPr id="4" name="矢印: 五方向 3">
            <a:extLst>
              <a:ext uri="{FF2B5EF4-FFF2-40B4-BE49-F238E27FC236}">
                <a16:creationId xmlns:a16="http://schemas.microsoft.com/office/drawing/2014/main" id="{1E390141-AECD-3D0E-763B-7D150EB77E37}"/>
              </a:ext>
            </a:extLst>
          </p:cNvPr>
          <p:cNvSpPr/>
          <p:nvPr/>
        </p:nvSpPr>
        <p:spPr bwMode="gray">
          <a:xfrm>
            <a:off x="2478495" y="2607469"/>
            <a:ext cx="2250026" cy="623210"/>
          </a:xfrm>
          <a:prstGeom prst="homePlate">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Step1</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現状申請フローの可視化</a:t>
            </a:r>
          </a:p>
        </p:txBody>
      </p:sp>
      <p:sp>
        <p:nvSpPr>
          <p:cNvPr id="5" name="矢印: 山形 4">
            <a:extLst>
              <a:ext uri="{FF2B5EF4-FFF2-40B4-BE49-F238E27FC236}">
                <a16:creationId xmlns:a16="http://schemas.microsoft.com/office/drawing/2014/main" id="{0156B66F-30F1-A918-0188-7897C6E2AAF4}"/>
              </a:ext>
            </a:extLst>
          </p:cNvPr>
          <p:cNvSpPr/>
          <p:nvPr/>
        </p:nvSpPr>
        <p:spPr bwMode="gray">
          <a:xfrm>
            <a:off x="4431180" y="2607469"/>
            <a:ext cx="2543508"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Step2</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対応方針検討</a:t>
            </a:r>
          </a:p>
        </p:txBody>
      </p:sp>
      <p:sp>
        <p:nvSpPr>
          <p:cNvPr id="8" name="矢印: 山形 7">
            <a:extLst>
              <a:ext uri="{FF2B5EF4-FFF2-40B4-BE49-F238E27FC236}">
                <a16:creationId xmlns:a16="http://schemas.microsoft.com/office/drawing/2014/main" id="{17C617E8-0B5E-5DE7-3880-7B0E55FFABD5}"/>
              </a:ext>
            </a:extLst>
          </p:cNvPr>
          <p:cNvSpPr/>
          <p:nvPr/>
        </p:nvSpPr>
        <p:spPr bwMode="gray">
          <a:xfrm>
            <a:off x="6677243" y="2607469"/>
            <a:ext cx="2543508"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Step3</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実現可否の確認</a:t>
            </a:r>
            <a:b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（制度所管との折衝）</a:t>
            </a:r>
          </a:p>
        </p:txBody>
      </p:sp>
      <p:sp>
        <p:nvSpPr>
          <p:cNvPr id="10" name="矢印: 山形 9">
            <a:extLst>
              <a:ext uri="{FF2B5EF4-FFF2-40B4-BE49-F238E27FC236}">
                <a16:creationId xmlns:a16="http://schemas.microsoft.com/office/drawing/2014/main" id="{23DEF3E3-98D5-434E-9C1A-C5245328F6BF}"/>
              </a:ext>
            </a:extLst>
          </p:cNvPr>
          <p:cNvSpPr/>
          <p:nvPr/>
        </p:nvSpPr>
        <p:spPr bwMode="gray">
          <a:xfrm>
            <a:off x="8923410" y="2607469"/>
            <a:ext cx="2250027"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Step4</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制度・システム変更</a:t>
            </a:r>
          </a:p>
        </p:txBody>
      </p:sp>
      <p:sp>
        <p:nvSpPr>
          <p:cNvPr id="15" name="正方形/長方形 14">
            <a:extLst>
              <a:ext uri="{FF2B5EF4-FFF2-40B4-BE49-F238E27FC236}">
                <a16:creationId xmlns:a16="http://schemas.microsoft.com/office/drawing/2014/main" id="{5142889A-A632-A3D1-DFB5-17C0547C06EB}"/>
              </a:ext>
            </a:extLst>
          </p:cNvPr>
          <p:cNvSpPr/>
          <p:nvPr/>
        </p:nvSpPr>
        <p:spPr bwMode="gray">
          <a:xfrm>
            <a:off x="2478495"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現状の遅参・早退届</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／解除申請書に係る</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業務内容</a:t>
            </a:r>
            <a:r>
              <a:rPr kumimoji="1" lang="ja-JP" altLang="en-US" sz="1200" b="1">
                <a:latin typeface="UD デジタル 教科書体 NP-R" panose="02020400000000000000" pitchFamily="18" charset="-128"/>
                <a:ea typeface="UD デジタル 教科書体 NP-R" panose="02020400000000000000" pitchFamily="18" charset="-128"/>
                <a:cs typeface="+mn-cs"/>
              </a:rPr>
              <a:t>の</a:t>
            </a: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明確化</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8" name="正方形/長方形 17">
            <a:extLst>
              <a:ext uri="{FF2B5EF4-FFF2-40B4-BE49-F238E27FC236}">
                <a16:creationId xmlns:a16="http://schemas.microsoft.com/office/drawing/2014/main" id="{87EA938C-4199-933F-9B95-9B4B446FFE6F}"/>
              </a:ext>
            </a:extLst>
          </p:cNvPr>
          <p:cNvSpPr/>
          <p:nvPr/>
        </p:nvSpPr>
        <p:spPr bwMode="gray">
          <a:xfrm>
            <a:off x="4724558"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申請書提出業務の</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電子化案検討</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 name="正方形/長方形 20">
            <a:extLst>
              <a:ext uri="{FF2B5EF4-FFF2-40B4-BE49-F238E27FC236}">
                <a16:creationId xmlns:a16="http://schemas.microsoft.com/office/drawing/2014/main" id="{21610AF2-2BC4-319A-911C-F0DF5E3FE196}"/>
              </a:ext>
            </a:extLst>
          </p:cNvPr>
          <p:cNvSpPr/>
          <p:nvPr/>
        </p:nvSpPr>
        <p:spPr bwMode="gray">
          <a:xfrm>
            <a:off x="6970622"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対応方針案に対す</a:t>
            </a:r>
            <a:r>
              <a:rPr kumimoji="1" lang="ja-JP" altLang="en-US" sz="1200" b="1">
                <a:latin typeface="UD デジタル 教科書体 NP-R" panose="02020400000000000000" pitchFamily="18" charset="-128"/>
                <a:ea typeface="UD デジタル 教科書体 NP-R" panose="02020400000000000000" pitchFamily="18" charset="-128"/>
                <a:cs typeface="+mn-cs"/>
              </a:rPr>
              <a:t>る</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実現可能性判断</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4" name="正方形/長方形 23">
            <a:extLst>
              <a:ext uri="{FF2B5EF4-FFF2-40B4-BE49-F238E27FC236}">
                <a16:creationId xmlns:a16="http://schemas.microsoft.com/office/drawing/2014/main" id="{7118DD8A-7D77-9EBA-11FF-74018295CDB9}"/>
              </a:ext>
            </a:extLst>
          </p:cNvPr>
          <p:cNvSpPr/>
          <p:nvPr/>
        </p:nvSpPr>
        <p:spPr bwMode="gray">
          <a:xfrm>
            <a:off x="9216684"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制度の変更または</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システム改修の実施</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FFE5164E-1978-7C53-8FF5-7990E4A0CAFD}"/>
              </a:ext>
            </a:extLst>
          </p:cNvPr>
          <p:cNvSpPr/>
          <p:nvPr/>
        </p:nvSpPr>
        <p:spPr bwMode="gray">
          <a:xfrm>
            <a:off x="2478495"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内部の承認フローや承認担当者から業務内容を把握</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450850" lvl="1" indent="-285750" defTabSz="990564" fontAlgn="auto">
              <a:spcBef>
                <a:spcPts val="300"/>
              </a:spcBef>
              <a:spcAft>
                <a:spcPts val="0"/>
              </a:spcAft>
              <a:buSzPct val="100000"/>
              <a:buFont typeface="Wingdings" panose="05000000000000000000" pitchFamily="2" charset="2"/>
              <a:buChar char="Ø"/>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職員の申請方法</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450850" lvl="1" indent="-285750" defTabSz="990564" fontAlgn="auto">
              <a:spcBef>
                <a:spcPts val="300"/>
              </a:spcBef>
              <a:spcAft>
                <a:spcPts val="0"/>
              </a:spcAft>
              <a:buSzPct val="100000"/>
              <a:buFont typeface="Wingdings" panose="05000000000000000000" pitchFamily="2" charset="2"/>
              <a:buChar char="Ø"/>
            </a:pPr>
            <a:r>
              <a:rPr kumimoji="1" lang="ja-JP" altLang="en-US" sz="1200">
                <a:latin typeface="UD デジタル 教科書体 NP-R" panose="02020400000000000000" pitchFamily="18" charset="-128"/>
                <a:ea typeface="UD デジタル 教科書体 NP-R" panose="02020400000000000000" pitchFamily="18" charset="-128"/>
                <a:cs typeface="+mn-cs"/>
              </a:rPr>
              <a:t>申請～承認の日数</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450850" lvl="1" indent="-285750" defTabSz="990564" fontAlgn="auto">
              <a:spcBef>
                <a:spcPts val="300"/>
              </a:spcBef>
              <a:spcAft>
                <a:spcPts val="0"/>
              </a:spcAft>
              <a:buSzPct val="100000"/>
              <a:buFont typeface="Wingdings" panose="05000000000000000000" pitchFamily="2" charset="2"/>
              <a:buChar char="Ø"/>
            </a:pPr>
            <a:r>
              <a:rPr kumimoji="1" lang="ja-JP" altLang="en-US" sz="1200">
                <a:latin typeface="UD デジタル 教科書体 NP-R" panose="02020400000000000000" pitchFamily="18" charset="-128"/>
                <a:ea typeface="UD デジタル 教科書体 NP-R" panose="02020400000000000000" pitchFamily="18" charset="-128"/>
                <a:cs typeface="+mn-cs"/>
              </a:rPr>
              <a:t>承認後の対応事項</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DF660169-F16E-85D5-7295-7223592EEC76}"/>
              </a:ext>
            </a:extLst>
          </p:cNvPr>
          <p:cNvSpPr/>
          <p:nvPr/>
        </p:nvSpPr>
        <p:spPr bwMode="gray">
          <a:xfrm>
            <a:off x="4724558"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前工程で作成したフローをベースに、デジタル化方針を検討</a:t>
            </a:r>
            <a:b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URL</a:t>
            </a:r>
            <a:r>
              <a:rPr kumimoji="1" lang="ja-JP" altLang="en-US" sz="1200">
                <a:latin typeface="UD デジタル 教科書体 NP-R" panose="02020400000000000000" pitchFamily="18" charset="-128"/>
                <a:ea typeface="UD デジタル 教科書体 NP-R" panose="02020400000000000000" pitchFamily="18" charset="-128"/>
                <a:cs typeface="+mn-cs"/>
              </a:rPr>
              <a:t>連携による紙添付の廃止など</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ECAD0400-DF33-BF9B-A25C-D352943F64E6}"/>
              </a:ext>
            </a:extLst>
          </p:cNvPr>
          <p:cNvSpPr/>
          <p:nvPr/>
        </p:nvSpPr>
        <p:spPr bwMode="gray">
          <a:xfrm>
            <a:off x="6970622"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申請制度を取り仕切る</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所管部署に対し、ガバナンスの観点からの実現可否を確認</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承認業務を行う主体に対し、業務観点からの実現可否を確認</a:t>
            </a:r>
          </a:p>
        </p:txBody>
      </p:sp>
      <p:sp>
        <p:nvSpPr>
          <p:cNvPr id="34" name="正方形/長方形 33">
            <a:extLst>
              <a:ext uri="{FF2B5EF4-FFF2-40B4-BE49-F238E27FC236}">
                <a16:creationId xmlns:a16="http://schemas.microsoft.com/office/drawing/2014/main" id="{6FABA57F-CA0C-4B3B-E5C1-0BB8C6EA4A45}"/>
              </a:ext>
            </a:extLst>
          </p:cNvPr>
          <p:cNvSpPr/>
          <p:nvPr/>
        </p:nvSpPr>
        <p:spPr bwMode="gray">
          <a:xfrm>
            <a:off x="9216684"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制度変更の場合は制度を変更し、職員に通知</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システム改修が必要な場合は見積受領後、実施要否</a:t>
            </a:r>
            <a:r>
              <a:rPr kumimoji="1" lang="ja-JP" altLang="en-US" sz="1200">
                <a:latin typeface="UD デジタル 教科書体 NP-R" panose="02020400000000000000" pitchFamily="18" charset="-128"/>
                <a:ea typeface="UD デジタル 教科書体 NP-R" panose="02020400000000000000" pitchFamily="18" charset="-128"/>
                <a:cs typeface="+mn-cs"/>
              </a:rPr>
              <a:t>を</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検討し、改修を行う</a:t>
            </a:r>
          </a:p>
        </p:txBody>
      </p:sp>
      <p:sp>
        <p:nvSpPr>
          <p:cNvPr id="2" name="矢印: 五方向 1">
            <a:extLst>
              <a:ext uri="{FF2B5EF4-FFF2-40B4-BE49-F238E27FC236}">
                <a16:creationId xmlns:a16="http://schemas.microsoft.com/office/drawing/2014/main" id="{43B50781-1FC6-EF70-F8EB-05878F672375}"/>
              </a:ext>
            </a:extLst>
          </p:cNvPr>
          <p:cNvSpPr/>
          <p:nvPr/>
        </p:nvSpPr>
        <p:spPr bwMode="gray">
          <a:xfrm>
            <a:off x="6780944" y="2228686"/>
            <a:ext cx="4390883" cy="321613"/>
          </a:xfrm>
          <a:prstGeom prst="homePlate">
            <a:avLst/>
          </a:prstGeom>
          <a:solidFill>
            <a:schemeClr val="accent6">
              <a:lumMod val="50000"/>
            </a:schemeClr>
          </a:solidFill>
          <a:ln w="12700" algn="ctr">
            <a:solidFill>
              <a:srgbClr val="BBBCBC"/>
            </a:solidFill>
            <a:miter lim="800000"/>
            <a:headEnd/>
            <a:tailEnd/>
          </a:ln>
        </p:spPr>
        <p:txBody>
          <a:bodyPr rot="0" spcFirstLastPara="0" vertOverflow="overflow" horzOverflow="overflow" vert="horz" wrap="square" lIns="18000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７年度対応事項</a:t>
            </a:r>
          </a:p>
        </p:txBody>
      </p:sp>
      <p:sp>
        <p:nvSpPr>
          <p:cNvPr id="26" name="矢印: 五方向 25">
            <a:extLst>
              <a:ext uri="{FF2B5EF4-FFF2-40B4-BE49-F238E27FC236}">
                <a16:creationId xmlns:a16="http://schemas.microsoft.com/office/drawing/2014/main" id="{BA428733-45CA-3148-F3FC-5CF0F32D150E}"/>
              </a:ext>
            </a:extLst>
          </p:cNvPr>
          <p:cNvSpPr/>
          <p:nvPr/>
        </p:nvSpPr>
        <p:spPr bwMode="gray">
          <a:xfrm>
            <a:off x="2478495" y="2228686"/>
            <a:ext cx="4492127" cy="321613"/>
          </a:xfrm>
          <a:prstGeom prst="homePlate">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６年度実施事項</a:t>
            </a:r>
          </a:p>
        </p:txBody>
      </p:sp>
      <p:sp>
        <p:nvSpPr>
          <p:cNvPr id="39" name="正方形/長方形 38">
            <a:extLst>
              <a:ext uri="{FF2B5EF4-FFF2-40B4-BE49-F238E27FC236}">
                <a16:creationId xmlns:a16="http://schemas.microsoft.com/office/drawing/2014/main" id="{ACB0B245-79EC-A410-4F6D-1CC1868EF12D}"/>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40" name="正方形/長方形 39">
            <a:extLst>
              <a:ext uri="{FF2B5EF4-FFF2-40B4-BE49-F238E27FC236}">
                <a16:creationId xmlns:a16="http://schemas.microsoft.com/office/drawing/2014/main" id="{D8CDDFEA-3647-939A-4046-8BBD6A97A4A9}"/>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申請書（遅参解除申請）</a:t>
            </a:r>
          </a:p>
        </p:txBody>
      </p:sp>
    </p:spTree>
    <p:extLst>
      <p:ext uri="{BB962C8B-B14F-4D97-AF65-F5344CB8AC3E}">
        <p14:creationId xmlns:p14="http://schemas.microsoft.com/office/powerpoint/2010/main" val="2838760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41</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Step1</a:t>
            </a:r>
            <a:r>
              <a:rPr lang="ja-JP" altLang="en-US">
                <a:latin typeface="UD デジタル 教科書体 NP-R" panose="02020400000000000000" pitchFamily="18" charset="-128"/>
                <a:ea typeface="UD デジタル 教科書体 NP-R" panose="02020400000000000000" pitchFamily="18" charset="-128"/>
                <a:sym typeface="+mn-lt"/>
              </a:rPr>
              <a:t> 現状申請フローの可視化</a:t>
            </a: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遅参申請時は証拠帳票を職員から上長へ紙で提出しており、職員側では印刷と提出の作業に、承認者側では簿冊管理作業に、それぞれ工数がかかり負担となっている</a:t>
            </a:r>
          </a:p>
        </p:txBody>
      </p:sp>
      <p:graphicFrame>
        <p:nvGraphicFramePr>
          <p:cNvPr id="26" name="表 28">
            <a:extLst>
              <a:ext uri="{FF2B5EF4-FFF2-40B4-BE49-F238E27FC236}">
                <a16:creationId xmlns:a16="http://schemas.microsoft.com/office/drawing/2014/main" id="{A3DE4701-3BD0-4512-30CB-4F0E85B496E9}"/>
              </a:ext>
            </a:extLst>
          </p:cNvPr>
          <p:cNvGraphicFramePr>
            <a:graphicFrameLocks noGrp="1"/>
          </p:cNvGraphicFramePr>
          <p:nvPr/>
        </p:nvGraphicFramePr>
        <p:xfrm>
          <a:off x="478798" y="1497370"/>
          <a:ext cx="11232000" cy="5112000"/>
        </p:xfrm>
        <a:graphic>
          <a:graphicData uri="http://schemas.openxmlformats.org/drawingml/2006/table">
            <a:tbl>
              <a:tblPr firstRow="1" bandRow="1">
                <a:tableStyleId>{5C22544A-7EE6-4342-B048-85BDC9FD1C3A}</a:tableStyleId>
              </a:tblPr>
              <a:tblGrid>
                <a:gridCol w="1404000">
                  <a:extLst>
                    <a:ext uri="{9D8B030D-6E8A-4147-A177-3AD203B41FA5}">
                      <a16:colId xmlns:a16="http://schemas.microsoft.com/office/drawing/2014/main" val="1611647116"/>
                    </a:ext>
                  </a:extLst>
                </a:gridCol>
                <a:gridCol w="9828000">
                  <a:extLst>
                    <a:ext uri="{9D8B030D-6E8A-4147-A177-3AD203B41FA5}">
                      <a16:colId xmlns:a16="http://schemas.microsoft.com/office/drawing/2014/main" val="3746421155"/>
                    </a:ext>
                  </a:extLst>
                </a:gridCol>
              </a:tblGrid>
              <a:tr h="360000">
                <a:tc>
                  <a:txBody>
                    <a:bodyPr/>
                    <a:lstStyle/>
                    <a:p>
                      <a:pPr algn="ctr"/>
                      <a:endParaRPr kumimoji="1" lang="ja-JP"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66105"/>
                  </a:ext>
                </a:extLst>
              </a:tr>
              <a:tr h="2052000">
                <a:tc>
                  <a:txBody>
                    <a:bodyPr/>
                    <a:lstStyle/>
                    <a:p>
                      <a:pPr algn="ctr"/>
                      <a:r>
                        <a:rPr kumimoji="1" lang="ja-JP" altLang="en-US" sz="1400" b="1">
                          <a:solidFill>
                            <a:schemeClr val="tx1"/>
                          </a:solidFill>
                        </a:rPr>
                        <a:t>職員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kumimoji="1" lang="ja-JP" altLang="en-US" sz="1400" b="1">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14465253"/>
                  </a:ext>
                </a:extLst>
              </a:tr>
              <a:tr h="2052000">
                <a:tc>
                  <a:txBody>
                    <a:bodyPr/>
                    <a:lstStyle/>
                    <a:p>
                      <a:pPr algn="ctr"/>
                      <a:r>
                        <a:rPr kumimoji="1" lang="ja-JP" altLang="en-US" sz="1400" b="1">
                          <a:solidFill>
                            <a:schemeClr val="tx1"/>
                          </a:solidFill>
                        </a:rPr>
                        <a:t>管理者</a:t>
                      </a:r>
                      <a:endParaRPr kumimoji="1" lang="en-US" altLang="ja-JP" sz="1400" b="1" dirty="0">
                        <a:solidFill>
                          <a:schemeClr val="tx1"/>
                        </a:solidFill>
                      </a:endParaRPr>
                    </a:p>
                    <a:p>
                      <a:pPr algn="ctr"/>
                      <a:r>
                        <a:rPr kumimoji="1" lang="ja-JP" altLang="en-US" sz="1400" b="1">
                          <a:solidFill>
                            <a:schemeClr val="tx1"/>
                          </a:solidFill>
                        </a:rPr>
                        <a:t>（所属上長）</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kumimoji="1" lang="ja-JP" altLang="en-US" sz="1400" b="1">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94385195"/>
                  </a:ext>
                </a:extLst>
              </a:tr>
              <a:tr h="648000">
                <a:tc>
                  <a:txBody>
                    <a:bodyPr/>
                    <a:lstStyle/>
                    <a:p>
                      <a:pPr algn="ctr"/>
                      <a:r>
                        <a:rPr kumimoji="1" lang="ja-JP" altLang="en-US" sz="1400" b="1">
                          <a:solidFill>
                            <a:schemeClr val="tx1"/>
                          </a:solidFill>
                        </a:rPr>
                        <a:t>システム</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kumimoji="1" lang="ja-JP" altLang="en-US" sz="1400" b="1"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08206388"/>
                  </a:ext>
                </a:extLst>
              </a:tr>
            </a:tbl>
          </a:graphicData>
        </a:graphic>
      </p:graphicFrame>
      <p:sp>
        <p:nvSpPr>
          <p:cNvPr id="5" name="フローチャート: 磁気ディスク 4">
            <a:extLst>
              <a:ext uri="{FF2B5EF4-FFF2-40B4-BE49-F238E27FC236}">
                <a16:creationId xmlns:a16="http://schemas.microsoft.com/office/drawing/2014/main" id="{51C04055-E991-53DF-592F-49B613FDED2C}"/>
              </a:ext>
            </a:extLst>
          </p:cNvPr>
          <p:cNvSpPr/>
          <p:nvPr/>
        </p:nvSpPr>
        <p:spPr bwMode="gray">
          <a:xfrm>
            <a:off x="9902083" y="6092107"/>
            <a:ext cx="792706" cy="403034"/>
          </a:xfrm>
          <a:prstGeom prst="flowChartMagneticDisk">
            <a:avLst/>
          </a:prstGeom>
          <a:solidFill>
            <a:schemeClr val="bg1">
              <a:lumMod val="95000"/>
            </a:schemeClr>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 name="矢印: 五方向 7">
            <a:extLst>
              <a:ext uri="{FF2B5EF4-FFF2-40B4-BE49-F238E27FC236}">
                <a16:creationId xmlns:a16="http://schemas.microsoft.com/office/drawing/2014/main" id="{3823FD84-5E17-2E47-E721-B0B5DFCD5777}"/>
              </a:ext>
            </a:extLst>
          </p:cNvPr>
          <p:cNvSpPr/>
          <p:nvPr/>
        </p:nvSpPr>
        <p:spPr bwMode="gray">
          <a:xfrm>
            <a:off x="1941606" y="1510058"/>
            <a:ext cx="2073803" cy="304811"/>
          </a:xfrm>
          <a:prstGeom prst="homePlate">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遅参</a:t>
            </a:r>
          </a:p>
        </p:txBody>
      </p:sp>
      <p:sp>
        <p:nvSpPr>
          <p:cNvPr id="13" name="正方形/長方形 12">
            <a:extLst>
              <a:ext uri="{FF2B5EF4-FFF2-40B4-BE49-F238E27FC236}">
                <a16:creationId xmlns:a16="http://schemas.microsoft.com/office/drawing/2014/main" id="{A20B3CB3-BEF9-335D-7DD5-4C837FF7A825}"/>
              </a:ext>
            </a:extLst>
          </p:cNvPr>
          <p:cNvSpPr/>
          <p:nvPr/>
        </p:nvSpPr>
        <p:spPr bwMode="gray">
          <a:xfrm>
            <a:off x="2833976" y="2352855"/>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出勤打刻</a:t>
            </a:r>
          </a:p>
        </p:txBody>
      </p:sp>
      <p:sp>
        <p:nvSpPr>
          <p:cNvPr id="14" name="正方形/長方形 13">
            <a:extLst>
              <a:ext uri="{FF2B5EF4-FFF2-40B4-BE49-F238E27FC236}">
                <a16:creationId xmlns:a16="http://schemas.microsoft.com/office/drawing/2014/main" id="{527397F0-52E8-7718-3B52-3D9CB017682E}"/>
              </a:ext>
            </a:extLst>
          </p:cNvPr>
          <p:cNvSpPr/>
          <p:nvPr/>
        </p:nvSpPr>
        <p:spPr bwMode="gray">
          <a:xfrm>
            <a:off x="5266595" y="2352855"/>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特別休暇</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申請</a:t>
            </a:r>
          </a:p>
        </p:txBody>
      </p:sp>
      <p:sp>
        <p:nvSpPr>
          <p:cNvPr id="15" name="正方形/長方形 14">
            <a:extLst>
              <a:ext uri="{FF2B5EF4-FFF2-40B4-BE49-F238E27FC236}">
                <a16:creationId xmlns:a16="http://schemas.microsoft.com/office/drawing/2014/main" id="{C1B6D267-C6A1-7AD0-54C1-6E2DEF09877F}"/>
              </a:ext>
            </a:extLst>
          </p:cNvPr>
          <p:cNvSpPr/>
          <p:nvPr/>
        </p:nvSpPr>
        <p:spPr bwMode="gray">
          <a:xfrm>
            <a:off x="6558986" y="2352855"/>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証票印刷</a:t>
            </a:r>
          </a:p>
        </p:txBody>
      </p:sp>
      <p:sp>
        <p:nvSpPr>
          <p:cNvPr id="16" name="正方形/長方形 15">
            <a:extLst>
              <a:ext uri="{FF2B5EF4-FFF2-40B4-BE49-F238E27FC236}">
                <a16:creationId xmlns:a16="http://schemas.microsoft.com/office/drawing/2014/main" id="{B4C4FF8B-9F7A-D80C-F3A2-8C41E417E6C1}"/>
              </a:ext>
            </a:extLst>
          </p:cNvPr>
          <p:cNvSpPr/>
          <p:nvPr/>
        </p:nvSpPr>
        <p:spPr bwMode="gray">
          <a:xfrm>
            <a:off x="7851376" y="2352855"/>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証票提出</a:t>
            </a:r>
          </a:p>
        </p:txBody>
      </p:sp>
      <p:sp>
        <p:nvSpPr>
          <p:cNvPr id="17" name="正方形/長方形 16">
            <a:extLst>
              <a:ext uri="{FF2B5EF4-FFF2-40B4-BE49-F238E27FC236}">
                <a16:creationId xmlns:a16="http://schemas.microsoft.com/office/drawing/2014/main" id="{303BF822-A4BE-E2F3-2DC2-30950CFE0688}"/>
              </a:ext>
            </a:extLst>
          </p:cNvPr>
          <p:cNvSpPr/>
          <p:nvPr/>
        </p:nvSpPr>
        <p:spPr bwMode="gray">
          <a:xfrm>
            <a:off x="9902084" y="4284358"/>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承認</a:t>
            </a:r>
          </a:p>
        </p:txBody>
      </p:sp>
      <p:sp>
        <p:nvSpPr>
          <p:cNvPr id="18" name="フローチャート: 判断 17">
            <a:extLst>
              <a:ext uri="{FF2B5EF4-FFF2-40B4-BE49-F238E27FC236}">
                <a16:creationId xmlns:a16="http://schemas.microsoft.com/office/drawing/2014/main" id="{5AA0E216-71C6-F68B-99DF-49D7E16E8837}"/>
              </a:ext>
            </a:extLst>
          </p:cNvPr>
          <p:cNvSpPr/>
          <p:nvPr/>
        </p:nvSpPr>
        <p:spPr bwMode="gray">
          <a:xfrm>
            <a:off x="4126367" y="2414463"/>
            <a:ext cx="640543" cy="349156"/>
          </a:xfrm>
          <a:prstGeom prst="flowChartDecision">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証票有</a:t>
            </a:r>
          </a:p>
        </p:txBody>
      </p:sp>
      <p:cxnSp>
        <p:nvCxnSpPr>
          <p:cNvPr id="23" name="コネクタ: カギ線 22">
            <a:extLst>
              <a:ext uri="{FF2B5EF4-FFF2-40B4-BE49-F238E27FC236}">
                <a16:creationId xmlns:a16="http://schemas.microsoft.com/office/drawing/2014/main" id="{8C6C0018-1C03-33C7-866F-AE5C7611EC4A}"/>
              </a:ext>
            </a:extLst>
          </p:cNvPr>
          <p:cNvCxnSpPr>
            <a:stCxn id="16" idx="3"/>
            <a:endCxn id="17" idx="1"/>
          </p:cNvCxnSpPr>
          <p:nvPr/>
        </p:nvCxnSpPr>
        <p:spPr bwMode="gray">
          <a:xfrm>
            <a:off x="8644082" y="2589041"/>
            <a:ext cx="1258002" cy="1931503"/>
          </a:xfrm>
          <a:prstGeom prst="bentConnector3">
            <a:avLst>
              <a:gd name="adj1" fmla="val 5000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72440582-9123-1AF5-50C7-C18953A5685E}"/>
              </a:ext>
            </a:extLst>
          </p:cNvPr>
          <p:cNvCxnSpPr>
            <a:cxnSpLocks/>
            <a:stCxn id="18" idx="2"/>
            <a:endCxn id="65" idx="1"/>
          </p:cNvCxnSpPr>
          <p:nvPr/>
        </p:nvCxnSpPr>
        <p:spPr bwMode="gray">
          <a:xfrm rot="16200000" flipH="1">
            <a:off x="4567428" y="2642830"/>
            <a:ext cx="578379" cy="819956"/>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A4D2024-737A-8D12-937E-B0613C82373A}"/>
              </a:ext>
            </a:extLst>
          </p:cNvPr>
          <p:cNvCxnSpPr>
            <a:stCxn id="13" idx="3"/>
            <a:endCxn id="18" idx="1"/>
          </p:cNvCxnSpPr>
          <p:nvPr/>
        </p:nvCxnSpPr>
        <p:spPr bwMode="gray">
          <a:xfrm>
            <a:off x="3626682" y="2589041"/>
            <a:ext cx="49968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0B56FBDD-77F5-B184-BDC4-38E95F397266}"/>
              </a:ext>
            </a:extLst>
          </p:cNvPr>
          <p:cNvCxnSpPr>
            <a:stCxn id="18" idx="3"/>
            <a:endCxn id="14" idx="1"/>
          </p:cNvCxnSpPr>
          <p:nvPr/>
        </p:nvCxnSpPr>
        <p:spPr bwMode="gray">
          <a:xfrm>
            <a:off x="4766910" y="2589041"/>
            <a:ext cx="49968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4080E88C-F20C-CC99-FAA5-DF8B9152599F}"/>
              </a:ext>
            </a:extLst>
          </p:cNvPr>
          <p:cNvCxnSpPr>
            <a:cxnSpLocks/>
            <a:stCxn id="14" idx="3"/>
            <a:endCxn id="15" idx="1"/>
          </p:cNvCxnSpPr>
          <p:nvPr/>
        </p:nvCxnSpPr>
        <p:spPr bwMode="gray">
          <a:xfrm>
            <a:off x="6059301" y="2589041"/>
            <a:ext cx="49968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18536CBB-917A-ADC5-24D7-B1DB7B24FE33}"/>
              </a:ext>
            </a:extLst>
          </p:cNvPr>
          <p:cNvCxnSpPr>
            <a:cxnSpLocks/>
            <a:stCxn id="15" idx="3"/>
            <a:endCxn id="16" idx="1"/>
          </p:cNvCxnSpPr>
          <p:nvPr/>
        </p:nvCxnSpPr>
        <p:spPr bwMode="gray">
          <a:xfrm>
            <a:off x="7351692" y="2589041"/>
            <a:ext cx="499684"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カギ線 31">
            <a:extLst>
              <a:ext uri="{FF2B5EF4-FFF2-40B4-BE49-F238E27FC236}">
                <a16:creationId xmlns:a16="http://schemas.microsoft.com/office/drawing/2014/main" id="{FF48232A-2FAD-0ED2-528E-9BE58C90E8DD}"/>
              </a:ext>
            </a:extLst>
          </p:cNvPr>
          <p:cNvCxnSpPr>
            <a:cxnSpLocks/>
            <a:stCxn id="65" idx="3"/>
            <a:endCxn id="38" idx="1"/>
          </p:cNvCxnSpPr>
          <p:nvPr/>
        </p:nvCxnSpPr>
        <p:spPr bwMode="gray">
          <a:xfrm>
            <a:off x="6059301" y="3341998"/>
            <a:ext cx="3842783" cy="1990047"/>
          </a:xfrm>
          <a:prstGeom prst="bentConnector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340F58D7-9E46-BD04-D00F-84C1A5EFD3F4}"/>
              </a:ext>
            </a:extLst>
          </p:cNvPr>
          <p:cNvCxnSpPr>
            <a:cxnSpLocks/>
          </p:cNvCxnSpPr>
          <p:nvPr/>
        </p:nvCxnSpPr>
        <p:spPr bwMode="gray">
          <a:xfrm flipH="1">
            <a:off x="10348131" y="4756730"/>
            <a:ext cx="1" cy="1335377"/>
          </a:xfrm>
          <a:prstGeom prst="straightConnector1">
            <a:avLst/>
          </a:prstGeom>
          <a:ln w="12700">
            <a:solidFill>
              <a:schemeClr val="bg1">
                <a:lumMod val="50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76C70EA6-64BE-1081-07DA-50FC90D0B333}"/>
              </a:ext>
            </a:extLst>
          </p:cNvPr>
          <p:cNvSpPr/>
          <p:nvPr/>
        </p:nvSpPr>
        <p:spPr bwMode="gray">
          <a:xfrm>
            <a:off x="9902084" y="5095859"/>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承認</a:t>
            </a:r>
          </a:p>
        </p:txBody>
      </p:sp>
      <p:cxnSp>
        <p:nvCxnSpPr>
          <p:cNvPr id="40" name="直線矢印コネクタ 39">
            <a:extLst>
              <a:ext uri="{FF2B5EF4-FFF2-40B4-BE49-F238E27FC236}">
                <a16:creationId xmlns:a16="http://schemas.microsoft.com/office/drawing/2014/main" id="{1B53430E-C40C-1B91-B130-EE0A343EA1DE}"/>
              </a:ext>
            </a:extLst>
          </p:cNvPr>
          <p:cNvCxnSpPr>
            <a:cxnSpLocks/>
          </p:cNvCxnSpPr>
          <p:nvPr/>
        </p:nvCxnSpPr>
        <p:spPr bwMode="gray">
          <a:xfrm flipH="1">
            <a:off x="10252676" y="5568231"/>
            <a:ext cx="1" cy="523876"/>
          </a:xfrm>
          <a:prstGeom prst="straightConnector1">
            <a:avLst/>
          </a:prstGeom>
          <a:ln w="12700">
            <a:solidFill>
              <a:schemeClr val="bg1">
                <a:lumMod val="50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33429301-0806-5251-10AA-0400DB2AE0D9}"/>
              </a:ext>
            </a:extLst>
          </p:cNvPr>
          <p:cNvSpPr/>
          <p:nvPr/>
        </p:nvSpPr>
        <p:spPr bwMode="gray">
          <a:xfrm>
            <a:off x="2292770" y="2445041"/>
            <a:ext cx="288000" cy="288000"/>
          </a:xfrm>
          <a:prstGeom prst="ellipse">
            <a:avLst/>
          </a:prstGeom>
          <a:solidFill>
            <a:schemeClr val="bg1">
              <a:lumMod val="85000"/>
            </a:schemeClr>
          </a:solidFill>
          <a:ln w="635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開始</a:t>
            </a:r>
          </a:p>
        </p:txBody>
      </p:sp>
      <p:sp>
        <p:nvSpPr>
          <p:cNvPr id="46" name="楕円 45">
            <a:extLst>
              <a:ext uri="{FF2B5EF4-FFF2-40B4-BE49-F238E27FC236}">
                <a16:creationId xmlns:a16="http://schemas.microsoft.com/office/drawing/2014/main" id="{7FD30E57-DFD6-33DD-E487-A8600F36FA9D}"/>
              </a:ext>
            </a:extLst>
          </p:cNvPr>
          <p:cNvSpPr/>
          <p:nvPr/>
        </p:nvSpPr>
        <p:spPr bwMode="gray">
          <a:xfrm>
            <a:off x="10950654" y="4376544"/>
            <a:ext cx="288000" cy="288000"/>
          </a:xfrm>
          <a:prstGeom prst="ellipse">
            <a:avLst/>
          </a:prstGeom>
          <a:solidFill>
            <a:schemeClr val="bg1">
              <a:lumMod val="85000"/>
            </a:schemeClr>
          </a:solidFill>
          <a:ln w="635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終了</a:t>
            </a:r>
          </a:p>
        </p:txBody>
      </p:sp>
      <p:sp>
        <p:nvSpPr>
          <p:cNvPr id="47" name="楕円 46">
            <a:extLst>
              <a:ext uri="{FF2B5EF4-FFF2-40B4-BE49-F238E27FC236}">
                <a16:creationId xmlns:a16="http://schemas.microsoft.com/office/drawing/2014/main" id="{F1D0B1BB-1932-6AF8-05A6-A7BB1D837EE9}"/>
              </a:ext>
            </a:extLst>
          </p:cNvPr>
          <p:cNvSpPr/>
          <p:nvPr/>
        </p:nvSpPr>
        <p:spPr bwMode="gray">
          <a:xfrm>
            <a:off x="10950654" y="5188045"/>
            <a:ext cx="288000" cy="288000"/>
          </a:xfrm>
          <a:prstGeom prst="ellipse">
            <a:avLst/>
          </a:prstGeom>
          <a:solidFill>
            <a:schemeClr val="bg1">
              <a:lumMod val="85000"/>
            </a:schemeClr>
          </a:solidFill>
          <a:ln w="635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終了</a:t>
            </a:r>
          </a:p>
        </p:txBody>
      </p:sp>
      <p:sp>
        <p:nvSpPr>
          <p:cNvPr id="48" name="フローチャート: 磁気ディスク 47">
            <a:extLst>
              <a:ext uri="{FF2B5EF4-FFF2-40B4-BE49-F238E27FC236}">
                <a16:creationId xmlns:a16="http://schemas.microsoft.com/office/drawing/2014/main" id="{11643EB9-F58C-D6AE-99EC-0BDAF72C9D55}"/>
              </a:ext>
            </a:extLst>
          </p:cNvPr>
          <p:cNvSpPr/>
          <p:nvPr/>
        </p:nvSpPr>
        <p:spPr bwMode="gray">
          <a:xfrm>
            <a:off x="5266004" y="6092107"/>
            <a:ext cx="792706" cy="403034"/>
          </a:xfrm>
          <a:prstGeom prst="flowChartMagneticDisk">
            <a:avLst/>
          </a:prstGeom>
          <a:solidFill>
            <a:schemeClr val="bg1">
              <a:lumMod val="95000"/>
            </a:schemeClr>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4" name="正方形/長方形 53">
            <a:extLst>
              <a:ext uri="{FF2B5EF4-FFF2-40B4-BE49-F238E27FC236}">
                <a16:creationId xmlns:a16="http://schemas.microsoft.com/office/drawing/2014/main" id="{5447CD48-910B-7751-44AA-DB5A907AAB89}"/>
              </a:ext>
            </a:extLst>
          </p:cNvPr>
          <p:cNvSpPr/>
          <p:nvPr/>
        </p:nvSpPr>
        <p:spPr bwMode="gray">
          <a:xfrm>
            <a:off x="4727617" y="2417016"/>
            <a:ext cx="144000" cy="144000"/>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Y</a:t>
            </a: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正方形/長方形 54">
            <a:extLst>
              <a:ext uri="{FF2B5EF4-FFF2-40B4-BE49-F238E27FC236}">
                <a16:creationId xmlns:a16="http://schemas.microsoft.com/office/drawing/2014/main" id="{BA96213B-226A-E85C-69AC-41EE5ED45098}"/>
              </a:ext>
            </a:extLst>
          </p:cNvPr>
          <p:cNvSpPr/>
          <p:nvPr/>
        </p:nvSpPr>
        <p:spPr bwMode="gray">
          <a:xfrm>
            <a:off x="4459584" y="2773737"/>
            <a:ext cx="144000" cy="144000"/>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N</a:t>
            </a:r>
            <a:endPar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57" name="直線矢印コネクタ 56">
            <a:extLst>
              <a:ext uri="{FF2B5EF4-FFF2-40B4-BE49-F238E27FC236}">
                <a16:creationId xmlns:a16="http://schemas.microsoft.com/office/drawing/2014/main" id="{2FE00D27-A4D5-A322-7C6D-FD82950415FC}"/>
              </a:ext>
            </a:extLst>
          </p:cNvPr>
          <p:cNvCxnSpPr>
            <a:cxnSpLocks/>
            <a:stCxn id="17" idx="3"/>
            <a:endCxn id="46" idx="2"/>
          </p:cNvCxnSpPr>
          <p:nvPr/>
        </p:nvCxnSpPr>
        <p:spPr bwMode="gray">
          <a:xfrm>
            <a:off x="10694790" y="4520544"/>
            <a:ext cx="255864"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F36E0766-F2EE-FFC4-0A86-CDAD7D8A1613}"/>
              </a:ext>
            </a:extLst>
          </p:cNvPr>
          <p:cNvCxnSpPr>
            <a:cxnSpLocks/>
            <a:stCxn id="38" idx="3"/>
            <a:endCxn id="47" idx="2"/>
          </p:cNvCxnSpPr>
          <p:nvPr/>
        </p:nvCxnSpPr>
        <p:spPr bwMode="gray">
          <a:xfrm>
            <a:off x="10694790" y="5332045"/>
            <a:ext cx="255864"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388EF099-D9D4-CDA3-952E-CB1D7E11CF7B}"/>
              </a:ext>
            </a:extLst>
          </p:cNvPr>
          <p:cNvCxnSpPr>
            <a:cxnSpLocks/>
            <a:stCxn id="45" idx="6"/>
            <a:endCxn id="13" idx="1"/>
          </p:cNvCxnSpPr>
          <p:nvPr/>
        </p:nvCxnSpPr>
        <p:spPr bwMode="gray">
          <a:xfrm>
            <a:off x="2580770" y="2589041"/>
            <a:ext cx="25320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9F367BF7-7A51-6D58-EA77-0211CAF5D43D}"/>
              </a:ext>
            </a:extLst>
          </p:cNvPr>
          <p:cNvCxnSpPr>
            <a:cxnSpLocks/>
          </p:cNvCxnSpPr>
          <p:nvPr/>
        </p:nvCxnSpPr>
        <p:spPr bwMode="gray">
          <a:xfrm flipH="1">
            <a:off x="5711055" y="2825227"/>
            <a:ext cx="1" cy="3266880"/>
          </a:xfrm>
          <a:prstGeom prst="straightConnector1">
            <a:avLst/>
          </a:prstGeom>
          <a:ln w="12700">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B4F1B122-F38F-95A4-BF7E-B0E2A4551835}"/>
              </a:ext>
            </a:extLst>
          </p:cNvPr>
          <p:cNvCxnSpPr>
            <a:cxnSpLocks/>
          </p:cNvCxnSpPr>
          <p:nvPr/>
        </p:nvCxnSpPr>
        <p:spPr bwMode="gray">
          <a:xfrm>
            <a:off x="5617886" y="3591241"/>
            <a:ext cx="0" cy="2500866"/>
          </a:xfrm>
          <a:prstGeom prst="straightConnector1">
            <a:avLst/>
          </a:prstGeom>
          <a:ln w="12700">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8457BDD0-4F14-0DBB-A65C-BAC391779D91}"/>
              </a:ext>
            </a:extLst>
          </p:cNvPr>
          <p:cNvSpPr/>
          <p:nvPr/>
        </p:nvSpPr>
        <p:spPr bwMode="gray">
          <a:xfrm>
            <a:off x="5266595" y="3105812"/>
            <a:ext cx="792706" cy="472372"/>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休暇申請</a:t>
            </a:r>
          </a:p>
        </p:txBody>
      </p:sp>
      <p:sp>
        <p:nvSpPr>
          <p:cNvPr id="84" name="フローチャート: 書類 83">
            <a:extLst>
              <a:ext uri="{FF2B5EF4-FFF2-40B4-BE49-F238E27FC236}">
                <a16:creationId xmlns:a16="http://schemas.microsoft.com/office/drawing/2014/main" id="{233D4ABE-9A27-2888-592C-65E3DA39EBBB}"/>
              </a:ext>
            </a:extLst>
          </p:cNvPr>
          <p:cNvSpPr/>
          <p:nvPr/>
        </p:nvSpPr>
        <p:spPr bwMode="gray">
          <a:xfrm>
            <a:off x="6919692" y="2685128"/>
            <a:ext cx="432000" cy="288000"/>
          </a:xfrm>
          <a:prstGeom prst="flowChartDocumen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a:t>
            </a:r>
          </a:p>
        </p:txBody>
      </p:sp>
      <p:sp>
        <p:nvSpPr>
          <p:cNvPr id="85" name="フローチャート: 書類 84">
            <a:extLst>
              <a:ext uri="{FF2B5EF4-FFF2-40B4-BE49-F238E27FC236}">
                <a16:creationId xmlns:a16="http://schemas.microsoft.com/office/drawing/2014/main" id="{1A1C63A5-6BF4-C924-2802-8D18869B21C4}"/>
              </a:ext>
            </a:extLst>
          </p:cNvPr>
          <p:cNvSpPr/>
          <p:nvPr/>
        </p:nvSpPr>
        <p:spPr bwMode="gray">
          <a:xfrm>
            <a:off x="8212082" y="2685128"/>
            <a:ext cx="432000" cy="288000"/>
          </a:xfrm>
          <a:prstGeom prst="flowChartDocumen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a:t>
            </a:r>
          </a:p>
        </p:txBody>
      </p:sp>
      <p:sp>
        <p:nvSpPr>
          <p:cNvPr id="87" name="フローチャート: 書類 86">
            <a:extLst>
              <a:ext uri="{FF2B5EF4-FFF2-40B4-BE49-F238E27FC236}">
                <a16:creationId xmlns:a16="http://schemas.microsoft.com/office/drawing/2014/main" id="{A3431517-93FE-620D-62A7-D3E15D56C27D}"/>
              </a:ext>
            </a:extLst>
          </p:cNvPr>
          <p:cNvSpPr/>
          <p:nvPr/>
        </p:nvSpPr>
        <p:spPr bwMode="gray">
          <a:xfrm>
            <a:off x="10262790" y="4611902"/>
            <a:ext cx="432000" cy="288000"/>
          </a:xfrm>
          <a:prstGeom prst="flowChartDocumen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証票</a:t>
            </a:r>
          </a:p>
        </p:txBody>
      </p:sp>
      <p:sp>
        <p:nvSpPr>
          <p:cNvPr id="89" name="矢印: 山形 88">
            <a:extLst>
              <a:ext uri="{FF2B5EF4-FFF2-40B4-BE49-F238E27FC236}">
                <a16:creationId xmlns:a16="http://schemas.microsoft.com/office/drawing/2014/main" id="{EECB7B1C-DA02-27E9-7F33-DB23263DF08A}"/>
              </a:ext>
            </a:extLst>
          </p:cNvPr>
          <p:cNvSpPr/>
          <p:nvPr/>
        </p:nvSpPr>
        <p:spPr bwMode="gray">
          <a:xfrm>
            <a:off x="3872285" y="1510058"/>
            <a:ext cx="5494352" cy="304811"/>
          </a:xfrm>
          <a:prstGeom prst="chevron">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休暇申請</a:t>
            </a:r>
          </a:p>
        </p:txBody>
      </p:sp>
      <p:sp>
        <p:nvSpPr>
          <p:cNvPr id="90" name="矢印: 山形 89">
            <a:extLst>
              <a:ext uri="{FF2B5EF4-FFF2-40B4-BE49-F238E27FC236}">
                <a16:creationId xmlns:a16="http://schemas.microsoft.com/office/drawing/2014/main" id="{06E7D5BF-851B-2140-0CC4-A893D32C07B0}"/>
              </a:ext>
            </a:extLst>
          </p:cNvPr>
          <p:cNvSpPr/>
          <p:nvPr/>
        </p:nvSpPr>
        <p:spPr bwMode="gray">
          <a:xfrm>
            <a:off x="9216405" y="1510058"/>
            <a:ext cx="2494394" cy="304811"/>
          </a:xfrm>
          <a:prstGeom prst="chevron">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上長の承認</a:t>
            </a:r>
          </a:p>
        </p:txBody>
      </p:sp>
      <p:sp>
        <p:nvSpPr>
          <p:cNvPr id="93" name="吹き出し: 角を丸めた四角形 92">
            <a:extLst>
              <a:ext uri="{FF2B5EF4-FFF2-40B4-BE49-F238E27FC236}">
                <a16:creationId xmlns:a16="http://schemas.microsoft.com/office/drawing/2014/main" id="{E4D65184-20F6-C4D0-3DF3-90F946403E5F}"/>
              </a:ext>
            </a:extLst>
          </p:cNvPr>
          <p:cNvSpPr/>
          <p:nvPr/>
        </p:nvSpPr>
        <p:spPr bwMode="gray">
          <a:xfrm>
            <a:off x="9596063" y="3709043"/>
            <a:ext cx="2150383" cy="379462"/>
          </a:xfrm>
          <a:prstGeom prst="wedgeRoundRectCallout">
            <a:avLst>
              <a:gd name="adj1" fmla="val -20431"/>
              <a:gd name="adj2" fmla="val 71991"/>
              <a:gd name="adj3" fmla="val 16667"/>
            </a:avLst>
          </a:prstGeom>
          <a:solidFill>
            <a:schemeClr val="bg1">
              <a:lumMod val="95000"/>
            </a:schemeClr>
          </a:solidFill>
          <a:ln w="635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提出された証拠帳票は、</a:t>
            </a:r>
            <a:endPar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承認後に簿冊として管理している</a:t>
            </a:r>
          </a:p>
        </p:txBody>
      </p:sp>
      <p:sp>
        <p:nvSpPr>
          <p:cNvPr id="72" name="吹き出し: 角を丸めた四角形 71">
            <a:extLst>
              <a:ext uri="{FF2B5EF4-FFF2-40B4-BE49-F238E27FC236}">
                <a16:creationId xmlns:a16="http://schemas.microsoft.com/office/drawing/2014/main" id="{00BB3A22-B59D-E9F2-13A4-FA9A05ADFF8E}"/>
              </a:ext>
            </a:extLst>
          </p:cNvPr>
          <p:cNvSpPr/>
          <p:nvPr/>
        </p:nvSpPr>
        <p:spPr bwMode="gray">
          <a:xfrm>
            <a:off x="8089908" y="1914185"/>
            <a:ext cx="2366349" cy="400919"/>
          </a:xfrm>
          <a:prstGeom prst="wedgeRoundRectCallout">
            <a:avLst>
              <a:gd name="adj1" fmla="val -33667"/>
              <a:gd name="adj2" fmla="val 72009"/>
              <a:gd name="adj3" fmla="val 16667"/>
            </a:avLst>
          </a:prstGeom>
          <a:solidFill>
            <a:schemeClr val="bg1">
              <a:lumMod val="95000"/>
            </a:schemeClr>
          </a:solidFill>
          <a:ln w="635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遅延状況掲載サイトを印刷したうえで、上長に紙で提出している</a:t>
            </a:r>
          </a:p>
        </p:txBody>
      </p:sp>
      <p:sp>
        <p:nvSpPr>
          <p:cNvPr id="2" name="正方形/長方形 1">
            <a:extLst>
              <a:ext uri="{FF2B5EF4-FFF2-40B4-BE49-F238E27FC236}">
                <a16:creationId xmlns:a16="http://schemas.microsoft.com/office/drawing/2014/main" id="{E7FCA0C2-968D-F154-5783-5A8C7C62124C}"/>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0" name="正方形/長方形 9">
            <a:extLst>
              <a:ext uri="{FF2B5EF4-FFF2-40B4-BE49-F238E27FC236}">
                <a16:creationId xmlns:a16="http://schemas.microsoft.com/office/drawing/2014/main" id="{C1FD2168-8D4A-91D9-A1DE-B74E1D61E6F1}"/>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申請書（遅参解除申請）</a:t>
            </a:r>
          </a:p>
        </p:txBody>
      </p:sp>
    </p:spTree>
    <p:extLst>
      <p:ext uri="{BB962C8B-B14F-4D97-AF65-F5344CB8AC3E}">
        <p14:creationId xmlns:p14="http://schemas.microsoft.com/office/powerpoint/2010/main" val="388398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乗算記号 84">
            <a:extLst>
              <a:ext uri="{FF2B5EF4-FFF2-40B4-BE49-F238E27FC236}">
                <a16:creationId xmlns:a16="http://schemas.microsoft.com/office/drawing/2014/main" id="{0B3290FF-2ED0-CC8A-A002-5218A6685C8A}"/>
              </a:ext>
            </a:extLst>
          </p:cNvPr>
          <p:cNvSpPr/>
          <p:nvPr/>
        </p:nvSpPr>
        <p:spPr bwMode="gray">
          <a:xfrm>
            <a:off x="5465388" y="6103945"/>
            <a:ext cx="468000" cy="468000"/>
          </a:xfrm>
          <a:prstGeom prst="mathMultiply">
            <a:avLst>
              <a:gd name="adj1" fmla="val 10324"/>
            </a:avLst>
          </a:prstGeom>
          <a:solidFill>
            <a:schemeClr val="bg1">
              <a:lumMod val="65000"/>
            </a:schemeClr>
          </a:solidFill>
          <a:ln w="571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0" name="乗算記号 89">
            <a:extLst>
              <a:ext uri="{FF2B5EF4-FFF2-40B4-BE49-F238E27FC236}">
                <a16:creationId xmlns:a16="http://schemas.microsoft.com/office/drawing/2014/main" id="{6BF93B2A-0E6B-4DD7-FEF4-5BCA0DC8EB1D}"/>
              </a:ext>
            </a:extLst>
          </p:cNvPr>
          <p:cNvSpPr/>
          <p:nvPr/>
        </p:nvSpPr>
        <p:spPr bwMode="gray">
          <a:xfrm>
            <a:off x="5465388" y="4800941"/>
            <a:ext cx="468000" cy="468000"/>
          </a:xfrm>
          <a:prstGeom prst="mathMultiply">
            <a:avLst>
              <a:gd name="adj1" fmla="val 10324"/>
            </a:avLst>
          </a:prstGeom>
          <a:solidFill>
            <a:schemeClr val="bg1">
              <a:lumMod val="75000"/>
            </a:schemeClr>
          </a:solidFill>
          <a:ln w="571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1" name="乗算記号 90">
            <a:extLst>
              <a:ext uri="{FF2B5EF4-FFF2-40B4-BE49-F238E27FC236}">
                <a16:creationId xmlns:a16="http://schemas.microsoft.com/office/drawing/2014/main" id="{5B1C4E1F-9757-2172-31B9-D24D1393C454}"/>
              </a:ext>
            </a:extLst>
          </p:cNvPr>
          <p:cNvSpPr/>
          <p:nvPr/>
        </p:nvSpPr>
        <p:spPr bwMode="gray">
          <a:xfrm>
            <a:off x="3142314" y="4149440"/>
            <a:ext cx="468000" cy="468000"/>
          </a:xfrm>
          <a:prstGeom prst="mathMultiply">
            <a:avLst>
              <a:gd name="adj1" fmla="val 10324"/>
            </a:avLst>
          </a:prstGeom>
          <a:solidFill>
            <a:schemeClr val="bg1">
              <a:lumMod val="75000"/>
            </a:schemeClr>
          </a:solidFill>
          <a:ln w="571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2" name="乗算記号 91">
            <a:extLst>
              <a:ext uri="{FF2B5EF4-FFF2-40B4-BE49-F238E27FC236}">
                <a16:creationId xmlns:a16="http://schemas.microsoft.com/office/drawing/2014/main" id="{A40B944F-B8EF-0615-DEE2-42ED95D964D3}"/>
              </a:ext>
            </a:extLst>
          </p:cNvPr>
          <p:cNvSpPr/>
          <p:nvPr/>
        </p:nvSpPr>
        <p:spPr bwMode="gray">
          <a:xfrm>
            <a:off x="10111532" y="5452442"/>
            <a:ext cx="468000" cy="468000"/>
          </a:xfrm>
          <a:prstGeom prst="mathMultiply">
            <a:avLst>
              <a:gd name="adj1" fmla="val 10324"/>
            </a:avLst>
          </a:prstGeom>
          <a:solidFill>
            <a:schemeClr val="bg1">
              <a:lumMod val="75000"/>
            </a:schemeClr>
          </a:solidFill>
          <a:ln w="571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0" name="二等辺三角形 49">
            <a:extLst>
              <a:ext uri="{FF2B5EF4-FFF2-40B4-BE49-F238E27FC236}">
                <a16:creationId xmlns:a16="http://schemas.microsoft.com/office/drawing/2014/main" id="{2DE59B35-BC8F-0368-5A35-80645D9169CA}"/>
              </a:ext>
            </a:extLst>
          </p:cNvPr>
          <p:cNvSpPr/>
          <p:nvPr/>
        </p:nvSpPr>
        <p:spPr bwMode="gray">
          <a:xfrm>
            <a:off x="5555388" y="4257439"/>
            <a:ext cx="288000" cy="252000"/>
          </a:xfrm>
          <a:prstGeom prst="triangle">
            <a:avLst/>
          </a:prstGeom>
          <a:noFill/>
          <a:ln w="57150" algn="ctr">
            <a:solidFill>
              <a:srgbClr val="FFCD00"/>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1" name="楕円 50">
            <a:extLst>
              <a:ext uri="{FF2B5EF4-FFF2-40B4-BE49-F238E27FC236}">
                <a16:creationId xmlns:a16="http://schemas.microsoft.com/office/drawing/2014/main" id="{2D70E85E-7506-0F96-9A16-E52CABF77DE7}"/>
              </a:ext>
            </a:extLst>
          </p:cNvPr>
          <p:cNvSpPr/>
          <p:nvPr/>
        </p:nvSpPr>
        <p:spPr bwMode="gray">
          <a:xfrm>
            <a:off x="7846014" y="4221440"/>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楕円 52">
            <a:extLst>
              <a:ext uri="{FF2B5EF4-FFF2-40B4-BE49-F238E27FC236}">
                <a16:creationId xmlns:a16="http://schemas.microsoft.com/office/drawing/2014/main" id="{6FA6668B-FC27-5F47-E076-570341BDED5E}"/>
              </a:ext>
            </a:extLst>
          </p:cNvPr>
          <p:cNvSpPr/>
          <p:nvPr/>
        </p:nvSpPr>
        <p:spPr bwMode="gray">
          <a:xfrm>
            <a:off x="10183533" y="4221440"/>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4" name="楕円 53">
            <a:extLst>
              <a:ext uri="{FF2B5EF4-FFF2-40B4-BE49-F238E27FC236}">
                <a16:creationId xmlns:a16="http://schemas.microsoft.com/office/drawing/2014/main" id="{298F83E9-2FCA-2BE7-B5A7-C5A76F9270BB}"/>
              </a:ext>
            </a:extLst>
          </p:cNvPr>
          <p:cNvSpPr/>
          <p:nvPr/>
        </p:nvSpPr>
        <p:spPr bwMode="gray">
          <a:xfrm>
            <a:off x="10183533" y="4872942"/>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楕円 54">
            <a:extLst>
              <a:ext uri="{FF2B5EF4-FFF2-40B4-BE49-F238E27FC236}">
                <a16:creationId xmlns:a16="http://schemas.microsoft.com/office/drawing/2014/main" id="{E85A7AB1-50A0-6FF2-CED7-071668456861}"/>
              </a:ext>
            </a:extLst>
          </p:cNvPr>
          <p:cNvSpPr/>
          <p:nvPr/>
        </p:nvSpPr>
        <p:spPr bwMode="gray">
          <a:xfrm>
            <a:off x="3214314" y="4872942"/>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楕円 55">
            <a:extLst>
              <a:ext uri="{FF2B5EF4-FFF2-40B4-BE49-F238E27FC236}">
                <a16:creationId xmlns:a16="http://schemas.microsoft.com/office/drawing/2014/main" id="{732A1EB8-7B8D-7C57-B2FE-A71D65D112A0}"/>
              </a:ext>
            </a:extLst>
          </p:cNvPr>
          <p:cNvSpPr/>
          <p:nvPr/>
        </p:nvSpPr>
        <p:spPr bwMode="gray">
          <a:xfrm>
            <a:off x="3214314" y="5524443"/>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7" name="楕円 56">
            <a:extLst>
              <a:ext uri="{FF2B5EF4-FFF2-40B4-BE49-F238E27FC236}">
                <a16:creationId xmlns:a16="http://schemas.microsoft.com/office/drawing/2014/main" id="{81F8273C-4108-3436-3489-44A8ACBA44D6}"/>
              </a:ext>
            </a:extLst>
          </p:cNvPr>
          <p:cNvSpPr/>
          <p:nvPr/>
        </p:nvSpPr>
        <p:spPr bwMode="gray">
          <a:xfrm>
            <a:off x="5537388" y="5524443"/>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9" name="二等辺三角形 58">
            <a:extLst>
              <a:ext uri="{FF2B5EF4-FFF2-40B4-BE49-F238E27FC236}">
                <a16:creationId xmlns:a16="http://schemas.microsoft.com/office/drawing/2014/main" id="{60D25D77-7836-FDFD-7A6A-3B3FEC9C1B8F}"/>
              </a:ext>
            </a:extLst>
          </p:cNvPr>
          <p:cNvSpPr/>
          <p:nvPr/>
        </p:nvSpPr>
        <p:spPr bwMode="gray">
          <a:xfrm>
            <a:off x="7864014" y="5560443"/>
            <a:ext cx="288000" cy="252000"/>
          </a:xfrm>
          <a:prstGeom prst="triangle">
            <a:avLst/>
          </a:prstGeom>
          <a:noFill/>
          <a:ln w="57150" algn="ctr">
            <a:solidFill>
              <a:srgbClr val="FFCD00"/>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8" name="楕円 67">
            <a:extLst>
              <a:ext uri="{FF2B5EF4-FFF2-40B4-BE49-F238E27FC236}">
                <a16:creationId xmlns:a16="http://schemas.microsoft.com/office/drawing/2014/main" id="{3512003D-D0D4-ED6F-3270-CDA507E9418B}"/>
              </a:ext>
            </a:extLst>
          </p:cNvPr>
          <p:cNvSpPr/>
          <p:nvPr/>
        </p:nvSpPr>
        <p:spPr bwMode="gray">
          <a:xfrm>
            <a:off x="7846014" y="4872942"/>
            <a:ext cx="324000" cy="324000"/>
          </a:xfrm>
          <a:prstGeom prst="ellipse">
            <a:avLst/>
          </a:prstGeom>
          <a:noFill/>
          <a:ln w="57150" algn="ctr">
            <a:solidFill>
              <a:schemeClr val="accent1">
                <a:lumMod val="40000"/>
                <a:lumOff val="6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20" name="グループ化 19">
            <a:extLst>
              <a:ext uri="{FF2B5EF4-FFF2-40B4-BE49-F238E27FC236}">
                <a16:creationId xmlns:a16="http://schemas.microsoft.com/office/drawing/2014/main" id="{C9D8B940-453B-49E3-819C-9189EBF8503F}"/>
              </a:ext>
            </a:extLst>
          </p:cNvPr>
          <p:cNvGrpSpPr/>
          <p:nvPr/>
        </p:nvGrpSpPr>
        <p:grpSpPr>
          <a:xfrm>
            <a:off x="4573852" y="2431207"/>
            <a:ext cx="2251072" cy="378868"/>
            <a:chOff x="8557260" y="1520826"/>
            <a:chExt cx="3153537" cy="238570"/>
          </a:xfrm>
        </p:grpSpPr>
        <p:sp>
          <p:nvSpPr>
            <p:cNvPr id="21" name="正方形/長方形 20">
              <a:extLst>
                <a:ext uri="{FF2B5EF4-FFF2-40B4-BE49-F238E27FC236}">
                  <a16:creationId xmlns:a16="http://schemas.microsoft.com/office/drawing/2014/main" id="{48FFF63E-0381-97D2-76D4-98CB382700A1}"/>
                </a:ext>
              </a:extLst>
            </p:cNvPr>
            <p:cNvSpPr/>
            <p:nvPr/>
          </p:nvSpPr>
          <p:spPr bwMode="gray">
            <a:xfrm>
              <a:off x="8557260" y="1520826"/>
              <a:ext cx="3153537" cy="23857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latin typeface="UD デジタル 教科書体 NP-R" panose="02020400000000000000" pitchFamily="18" charset="-128"/>
                  <a:ea typeface="UD デジタル 教科書体 NP-R" panose="02020400000000000000" pitchFamily="18" charset="-128"/>
                  <a:cs typeface="+mn-cs"/>
                </a:rPr>
                <a:t>②証拠帳票の</a:t>
              </a:r>
              <a:r>
                <a:rPr kumimoji="1" lang="en-US" altLang="ja-JP" sz="1100" b="1" dirty="0">
                  <a:latin typeface="UD デジタル 教科書体 NP-R" panose="02020400000000000000" pitchFamily="18" charset="-128"/>
                  <a:ea typeface="UD デジタル 教科書体 NP-R" panose="02020400000000000000" pitchFamily="18" charset="-128"/>
                  <a:cs typeface="+mn-cs"/>
                </a:rPr>
                <a:t>PDF</a:t>
              </a:r>
              <a:r>
                <a:rPr kumimoji="1" lang="ja-JP" altLang="en-US" sz="1100" b="1">
                  <a:latin typeface="UD デジタル 教科書体 NP-R" panose="02020400000000000000" pitchFamily="18" charset="-128"/>
                  <a:ea typeface="UD デジタル 教科書体 NP-R" panose="02020400000000000000" pitchFamily="18" charset="-128"/>
                  <a:cs typeface="+mn-cs"/>
                </a:rPr>
                <a:t>提出を求める</a:t>
              </a:r>
              <a:endParaRPr kumimoji="1" lang="en-US" altLang="ja-JP" sz="1100" b="1" dirty="0">
                <a:latin typeface="UD デジタル 教科書体 NP-R" panose="02020400000000000000" pitchFamily="18" charset="-128"/>
                <a:ea typeface="UD デジタル 教科書体 NP-R" panose="02020400000000000000" pitchFamily="18" charset="-128"/>
                <a:cs typeface="+mn-cs"/>
              </a:endParaRPr>
            </a:p>
          </p:txBody>
        </p:sp>
        <p:cxnSp>
          <p:nvCxnSpPr>
            <p:cNvPr id="22" name="直線コネクタ 21">
              <a:extLst>
                <a:ext uri="{FF2B5EF4-FFF2-40B4-BE49-F238E27FC236}">
                  <a16:creationId xmlns:a16="http://schemas.microsoft.com/office/drawing/2014/main" id="{849DCBE8-F27D-B85E-B8CB-509AFF95BC45}"/>
                </a:ext>
              </a:extLst>
            </p:cNvPr>
            <p:cNvCxnSpPr/>
            <p:nvPr/>
          </p:nvCxnSpPr>
          <p:spPr bwMode="gray">
            <a:xfrm>
              <a:off x="8557260" y="1759396"/>
              <a:ext cx="31535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8" name="正方形/長方形 37">
            <a:extLst>
              <a:ext uri="{FF2B5EF4-FFF2-40B4-BE49-F238E27FC236}">
                <a16:creationId xmlns:a16="http://schemas.microsoft.com/office/drawing/2014/main" id="{ED5DCCB2-5FFE-6AEF-9C3E-BA06A38FB673}"/>
              </a:ext>
            </a:extLst>
          </p:cNvPr>
          <p:cNvSpPr/>
          <p:nvPr/>
        </p:nvSpPr>
        <p:spPr bwMode="gray">
          <a:xfrm>
            <a:off x="4573852" y="4093689"/>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申請者の工数削減に繋がらない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承認者の簿冊管理廃止に繋がる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3" name="正方形/長方形 72">
            <a:extLst>
              <a:ext uri="{FF2B5EF4-FFF2-40B4-BE49-F238E27FC236}">
                <a16:creationId xmlns:a16="http://schemas.microsoft.com/office/drawing/2014/main" id="{B835BC3B-5FAD-8F26-BF08-F1BB18150F1D}"/>
              </a:ext>
            </a:extLst>
          </p:cNvPr>
          <p:cNvSpPr/>
          <p:nvPr/>
        </p:nvSpPr>
        <p:spPr bwMode="gray">
          <a:xfrm>
            <a:off x="4573852" y="2881787"/>
            <a:ext cx="2251072" cy="1145658"/>
          </a:xfrm>
          <a:prstGeom prst="rect">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申請者が遅延証明書を</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PDF</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として保存し、申請画面にて添付する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承認者は承認画面上で</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PDF</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を確認ののち、承認する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a:xfrm>
            <a:off x="480000" y="6580185"/>
            <a:ext cx="180000" cy="169200"/>
          </a:xfrm>
        </p:spPr>
        <p:txBody>
          <a:bodyPr/>
          <a:lstStyle/>
          <a:p>
            <a:fld id="{56E56C22-CD92-4A50-AAD1-E2171E0619BD}" type="slidenum">
              <a:rPr lang="ja-JP" altLang="en-US" smtClean="0"/>
              <a:pPr/>
              <a:t>42</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en-US" altLang="zh-TW" dirty="0">
                <a:latin typeface="UD デジタル 教科書体 NP-R" panose="02020400000000000000" pitchFamily="18" charset="-128"/>
                <a:ea typeface="UD デジタル 教科書体 NP-R" panose="02020400000000000000" pitchFamily="18" charset="-128"/>
                <a:sym typeface="+mn-lt"/>
              </a:rPr>
              <a:t>Step2 </a:t>
            </a:r>
            <a:r>
              <a:rPr lang="zh-TW" altLang="en-US">
                <a:latin typeface="UD デジタル 教科書体 NP-R" panose="02020400000000000000" pitchFamily="18" charset="-128"/>
                <a:ea typeface="UD デジタル 教科書体 NP-R" panose="02020400000000000000" pitchFamily="18" charset="-128"/>
                <a:sym typeface="+mn-lt"/>
              </a:rPr>
              <a:t>対応方針検討</a:t>
            </a:r>
            <a:endParaRPr lang="zh-TW" altLang="en-US" sz="160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人給</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としての案として、証拠帳票の提出様式について承認者に選択肢を与えて選択いただく運用とすることで、紙での提出が必須という既存の遅参申請時の添付書類の提出を柔軟化させることを目指す</a:t>
            </a:r>
          </a:p>
        </p:txBody>
      </p:sp>
      <p:sp>
        <p:nvSpPr>
          <p:cNvPr id="28" name="正方形/長方形 27">
            <a:extLst>
              <a:ext uri="{FF2B5EF4-FFF2-40B4-BE49-F238E27FC236}">
                <a16:creationId xmlns:a16="http://schemas.microsoft.com/office/drawing/2014/main" id="{94DF0F60-64CE-D640-71AB-73AA40020ED1}"/>
              </a:ext>
            </a:extLst>
          </p:cNvPr>
          <p:cNvSpPr/>
          <p:nvPr/>
        </p:nvSpPr>
        <p:spPr bwMode="gray">
          <a:xfrm>
            <a:off x="2250779" y="1524627"/>
            <a:ext cx="9220291" cy="555830"/>
          </a:xfrm>
          <a:prstGeom prst="rect">
            <a:avLst/>
          </a:prstGeom>
          <a:solidFill>
            <a:schemeClr val="bg1"/>
          </a:solidFill>
          <a:ln w="1270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100" b="1">
                <a:solidFill>
                  <a:prstClr val="black"/>
                </a:solidFill>
                <a:latin typeface="UD デジタル 教科書体 NP-R" panose="02020400000000000000" pitchFamily="18" charset="-128"/>
                <a:ea typeface="UD デジタル 教科書体 NP-R" panose="02020400000000000000" pitchFamily="18" charset="-128"/>
                <a:cs typeface="+mn-cs"/>
              </a:rPr>
              <a:t>紙での提出が必須という既存の遅参申請時の添付書類の提出を柔軟化させる</a:t>
            </a:r>
            <a:endParaRPr kumimoji="1" lang="en-US" altLang="ja-JP" sz="11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601218" lvl="1" indent="-171450" defTabSz="990564" fontAlgn="auto">
              <a:spcBef>
                <a:spcPts val="600"/>
              </a:spcBef>
              <a:spcAft>
                <a:spcPts val="0"/>
              </a:spcAft>
              <a:buSzPct val="100000"/>
              <a:buFont typeface="Wingdings" panose="05000000000000000000" pitchFamily="2" charset="2"/>
              <a:buChar char="Ø"/>
            </a:pPr>
            <a:r>
              <a:rPr kumimoji="1" lang="ja-JP" altLang="en-US" sz="1100" b="1">
                <a:solidFill>
                  <a:prstClr val="black"/>
                </a:solidFill>
                <a:latin typeface="UD デジタル 教科書体 NP-R" panose="02020400000000000000" pitchFamily="18" charset="-128"/>
                <a:ea typeface="UD デジタル 教科書体 NP-R" panose="02020400000000000000" pitchFamily="18" charset="-128"/>
                <a:cs typeface="+mn-cs"/>
              </a:rPr>
              <a:t>承認者が以下いずれかの方法から選択し、所属メンバーに提出を求めることができると周知する</a:t>
            </a:r>
            <a:endParaRPr kumimoji="1" lang="en-US" altLang="ja-JP" sz="11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9" name="正方形/長方形 28">
            <a:extLst>
              <a:ext uri="{FF2B5EF4-FFF2-40B4-BE49-F238E27FC236}">
                <a16:creationId xmlns:a16="http://schemas.microsoft.com/office/drawing/2014/main" id="{6FE94BBE-99E3-81BC-31F5-B31070762436}"/>
              </a:ext>
            </a:extLst>
          </p:cNvPr>
          <p:cNvSpPr/>
          <p:nvPr/>
        </p:nvSpPr>
        <p:spPr bwMode="gray">
          <a:xfrm>
            <a:off x="478798" y="1524627"/>
            <a:ext cx="1660103" cy="555830"/>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業務簡略化の方針</a:t>
            </a:r>
          </a:p>
        </p:txBody>
      </p:sp>
      <p:sp>
        <p:nvSpPr>
          <p:cNvPr id="14" name="正方形/長方形 13">
            <a:extLst>
              <a:ext uri="{FF2B5EF4-FFF2-40B4-BE49-F238E27FC236}">
                <a16:creationId xmlns:a16="http://schemas.microsoft.com/office/drawing/2014/main" id="{4C4EB85C-1B3A-6F74-C73E-DEDA289C0394}"/>
              </a:ext>
            </a:extLst>
          </p:cNvPr>
          <p:cNvSpPr/>
          <p:nvPr/>
        </p:nvSpPr>
        <p:spPr bwMode="gray">
          <a:xfrm>
            <a:off x="896111" y="2881787"/>
            <a:ext cx="1242789" cy="114565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latin typeface="UD デジタル 教科書体 NP-R" panose="02020400000000000000" pitchFamily="18" charset="-128"/>
                <a:ea typeface="UD デジタル 教科書体 NP-R" panose="02020400000000000000" pitchFamily="18" charset="-128"/>
                <a:cs typeface="+mn-cs"/>
              </a:rPr>
              <a:t>概要</a:t>
            </a:r>
          </a:p>
        </p:txBody>
      </p:sp>
      <p:grpSp>
        <p:nvGrpSpPr>
          <p:cNvPr id="17" name="グループ化 16">
            <a:extLst>
              <a:ext uri="{FF2B5EF4-FFF2-40B4-BE49-F238E27FC236}">
                <a16:creationId xmlns:a16="http://schemas.microsoft.com/office/drawing/2014/main" id="{251C3914-BDDD-EA11-F259-A6379115C0DD}"/>
              </a:ext>
            </a:extLst>
          </p:cNvPr>
          <p:cNvGrpSpPr/>
          <p:nvPr/>
        </p:nvGrpSpPr>
        <p:grpSpPr>
          <a:xfrm>
            <a:off x="2250778" y="2431207"/>
            <a:ext cx="2251072" cy="378868"/>
            <a:chOff x="2034186" y="1520826"/>
            <a:chExt cx="3153538" cy="238570"/>
          </a:xfrm>
        </p:grpSpPr>
        <p:sp>
          <p:nvSpPr>
            <p:cNvPr id="18" name="正方形/長方形 17">
              <a:extLst>
                <a:ext uri="{FF2B5EF4-FFF2-40B4-BE49-F238E27FC236}">
                  <a16:creationId xmlns:a16="http://schemas.microsoft.com/office/drawing/2014/main" id="{9BACCFCE-C71B-943C-88FD-A876740F4A0F}"/>
                </a:ext>
              </a:extLst>
            </p:cNvPr>
            <p:cNvSpPr/>
            <p:nvPr/>
          </p:nvSpPr>
          <p:spPr bwMode="gray">
            <a:xfrm>
              <a:off x="2034186" y="1520826"/>
              <a:ext cx="3153537" cy="23857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latin typeface="UD デジタル 教科書体 NP-R" panose="02020400000000000000" pitchFamily="18" charset="-128"/>
                  <a:ea typeface="UD デジタル 教科書体 NP-R" panose="02020400000000000000" pitchFamily="18" charset="-128"/>
                  <a:cs typeface="+mn-cs"/>
                </a:rPr>
                <a:t>①証拠帳票の紙提出を求める</a:t>
              </a:r>
              <a:endPar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9" name="直線コネクタ 18">
              <a:extLst>
                <a:ext uri="{FF2B5EF4-FFF2-40B4-BE49-F238E27FC236}">
                  <a16:creationId xmlns:a16="http://schemas.microsoft.com/office/drawing/2014/main" id="{78EE03DF-DC98-FD66-5CB5-9E1232BAB171}"/>
                </a:ext>
              </a:extLst>
            </p:cNvPr>
            <p:cNvCxnSpPr/>
            <p:nvPr/>
          </p:nvCxnSpPr>
          <p:spPr bwMode="gray">
            <a:xfrm>
              <a:off x="2034187" y="1759396"/>
              <a:ext cx="31535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a:extLst>
              <a:ext uri="{FF2B5EF4-FFF2-40B4-BE49-F238E27FC236}">
                <a16:creationId xmlns:a16="http://schemas.microsoft.com/office/drawing/2014/main" id="{78661F06-50EF-BCC9-950D-66C79235E2F0}"/>
              </a:ext>
            </a:extLst>
          </p:cNvPr>
          <p:cNvCxnSpPr>
            <a:cxnSpLocks/>
          </p:cNvCxnSpPr>
          <p:nvPr/>
        </p:nvCxnSpPr>
        <p:spPr bwMode="gray">
          <a:xfrm flipV="1">
            <a:off x="896111" y="4060567"/>
            <a:ext cx="10574956"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9097C238-7D03-0806-C240-3B5D49C579AC}"/>
              </a:ext>
            </a:extLst>
          </p:cNvPr>
          <p:cNvGrpSpPr/>
          <p:nvPr/>
        </p:nvGrpSpPr>
        <p:grpSpPr>
          <a:xfrm>
            <a:off x="9219997" y="2431207"/>
            <a:ext cx="2251072" cy="378868"/>
            <a:chOff x="8557260" y="1520826"/>
            <a:chExt cx="3153537" cy="238570"/>
          </a:xfrm>
        </p:grpSpPr>
        <p:sp>
          <p:nvSpPr>
            <p:cNvPr id="34" name="正方形/長方形 33">
              <a:extLst>
                <a:ext uri="{FF2B5EF4-FFF2-40B4-BE49-F238E27FC236}">
                  <a16:creationId xmlns:a16="http://schemas.microsoft.com/office/drawing/2014/main" id="{30F9FE14-720F-EBF9-78A9-A8DA0E48B1C5}"/>
                </a:ext>
              </a:extLst>
            </p:cNvPr>
            <p:cNvSpPr/>
            <p:nvPr/>
          </p:nvSpPr>
          <p:spPr bwMode="gray">
            <a:xfrm>
              <a:off x="8557260" y="1520826"/>
              <a:ext cx="3153537" cy="23857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latin typeface="UD デジタル 教科書体 NP-R" panose="02020400000000000000" pitchFamily="18" charset="-128"/>
                  <a:ea typeface="UD デジタル 教科書体 NP-R" panose="02020400000000000000" pitchFamily="18" charset="-128"/>
                  <a:cs typeface="+mn-cs"/>
                </a:rPr>
                <a:t>④証拠帳票の提出を求めない</a:t>
              </a:r>
              <a:endParaRPr kumimoji="1" lang="en-US" altLang="ja-JP" sz="1100" b="1" dirty="0">
                <a:latin typeface="UD デジタル 教科書体 NP-R" panose="02020400000000000000" pitchFamily="18" charset="-128"/>
                <a:ea typeface="UD デジタル 教科書体 NP-R" panose="02020400000000000000" pitchFamily="18" charset="-128"/>
                <a:cs typeface="+mn-cs"/>
              </a:endParaRPr>
            </a:p>
          </p:txBody>
        </p:sp>
        <p:cxnSp>
          <p:nvCxnSpPr>
            <p:cNvPr id="35" name="直線コネクタ 34">
              <a:extLst>
                <a:ext uri="{FF2B5EF4-FFF2-40B4-BE49-F238E27FC236}">
                  <a16:creationId xmlns:a16="http://schemas.microsoft.com/office/drawing/2014/main" id="{8C620C3C-6F86-6610-98CA-9589BEEEC588}"/>
                </a:ext>
              </a:extLst>
            </p:cNvPr>
            <p:cNvCxnSpPr/>
            <p:nvPr/>
          </p:nvCxnSpPr>
          <p:spPr bwMode="gray">
            <a:xfrm>
              <a:off x="8557260" y="1759396"/>
              <a:ext cx="31535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5" name="正方形/長方形 74">
            <a:extLst>
              <a:ext uri="{FF2B5EF4-FFF2-40B4-BE49-F238E27FC236}">
                <a16:creationId xmlns:a16="http://schemas.microsoft.com/office/drawing/2014/main" id="{EE7D3F49-6290-8C51-8E2A-55A6FC68D082}"/>
              </a:ext>
            </a:extLst>
          </p:cNvPr>
          <p:cNvSpPr/>
          <p:nvPr/>
        </p:nvSpPr>
        <p:spPr bwMode="gray">
          <a:xfrm>
            <a:off x="2250778" y="2881787"/>
            <a:ext cx="2251072" cy="1145658"/>
          </a:xfrm>
          <a:prstGeom prst="rect">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既存の遅参申請と同様に、申請者は遅延証明書を印刷し、紙で提出する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承認者は証拠帳票を確認ののち承認する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6" name="正方形/長方形 75">
            <a:extLst>
              <a:ext uri="{FF2B5EF4-FFF2-40B4-BE49-F238E27FC236}">
                <a16:creationId xmlns:a16="http://schemas.microsoft.com/office/drawing/2014/main" id="{49663BA7-1A2F-6AEA-6A1D-63CE1D7DAEE4}"/>
              </a:ext>
            </a:extLst>
          </p:cNvPr>
          <p:cNvSpPr/>
          <p:nvPr/>
        </p:nvSpPr>
        <p:spPr bwMode="gray">
          <a:xfrm>
            <a:off x="9219997" y="2881787"/>
            <a:ext cx="2251072" cy="1145658"/>
          </a:xfrm>
          <a:prstGeom prst="rect">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申請者による証拠帳票の提出を廃止する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承認者は証拠帳票の確認なしに承認する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30" name="グループ化 29">
            <a:extLst>
              <a:ext uri="{FF2B5EF4-FFF2-40B4-BE49-F238E27FC236}">
                <a16:creationId xmlns:a16="http://schemas.microsoft.com/office/drawing/2014/main" id="{1F0F58F8-4924-7345-CEED-1D049D2F8F11}"/>
              </a:ext>
            </a:extLst>
          </p:cNvPr>
          <p:cNvGrpSpPr/>
          <p:nvPr/>
        </p:nvGrpSpPr>
        <p:grpSpPr>
          <a:xfrm>
            <a:off x="6882479" y="2431207"/>
            <a:ext cx="2251072" cy="378868"/>
            <a:chOff x="2034186" y="1520826"/>
            <a:chExt cx="3153538" cy="238570"/>
          </a:xfrm>
        </p:grpSpPr>
        <p:sp>
          <p:nvSpPr>
            <p:cNvPr id="31" name="正方形/長方形 30">
              <a:extLst>
                <a:ext uri="{FF2B5EF4-FFF2-40B4-BE49-F238E27FC236}">
                  <a16:creationId xmlns:a16="http://schemas.microsoft.com/office/drawing/2014/main" id="{609D6C35-19C5-D7BA-2684-17F1070DB82A}"/>
                </a:ext>
              </a:extLst>
            </p:cNvPr>
            <p:cNvSpPr/>
            <p:nvPr/>
          </p:nvSpPr>
          <p:spPr bwMode="gray">
            <a:xfrm>
              <a:off x="2034186" y="1520826"/>
              <a:ext cx="3153537" cy="23857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latin typeface="UD デジタル 教科書体 NP-R" panose="02020400000000000000" pitchFamily="18" charset="-128"/>
                  <a:ea typeface="UD デジタル 教科書体 NP-R" panose="02020400000000000000" pitchFamily="18" charset="-128"/>
                  <a:cs typeface="+mn-cs"/>
                </a:rPr>
                <a:t>③</a:t>
              </a: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遅延証明書掲載サイトの</a:t>
              </a:r>
              <a:endParaRPr kumimoji="1" lang="en-US" altLang="ja-JP" sz="11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URL</a:t>
              </a: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貼り付けを求める</a:t>
              </a:r>
            </a:p>
          </p:txBody>
        </p:sp>
        <p:cxnSp>
          <p:nvCxnSpPr>
            <p:cNvPr id="32" name="直線コネクタ 31">
              <a:extLst>
                <a:ext uri="{FF2B5EF4-FFF2-40B4-BE49-F238E27FC236}">
                  <a16:creationId xmlns:a16="http://schemas.microsoft.com/office/drawing/2014/main" id="{F4EAE257-65A2-BB5F-7D1C-B50ECF813032}"/>
                </a:ext>
              </a:extLst>
            </p:cNvPr>
            <p:cNvCxnSpPr/>
            <p:nvPr/>
          </p:nvCxnSpPr>
          <p:spPr bwMode="gray">
            <a:xfrm>
              <a:off x="2034187" y="1759396"/>
              <a:ext cx="315353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4" name="正方形/長方形 73">
            <a:extLst>
              <a:ext uri="{FF2B5EF4-FFF2-40B4-BE49-F238E27FC236}">
                <a16:creationId xmlns:a16="http://schemas.microsoft.com/office/drawing/2014/main" id="{C1128A1C-D1FE-E275-3443-B19A67696ECB}"/>
              </a:ext>
            </a:extLst>
          </p:cNvPr>
          <p:cNvSpPr/>
          <p:nvPr/>
        </p:nvSpPr>
        <p:spPr bwMode="gray">
          <a:xfrm>
            <a:off x="6882479" y="2881787"/>
            <a:ext cx="2251072" cy="1145658"/>
          </a:xfrm>
          <a:prstGeom prst="rect">
            <a:avLst/>
          </a:prstGeom>
          <a:solidFill>
            <a:schemeClr val="bg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申請者が申請画面上に、交通機関の遅延証明書掲載サイトの</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URL</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を張り付ける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承認者は</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URL</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を検索エンジンに貼り付け、遅延の事実を確認ののち、承認する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9" name="正方形/長方形 78">
            <a:extLst>
              <a:ext uri="{FF2B5EF4-FFF2-40B4-BE49-F238E27FC236}">
                <a16:creationId xmlns:a16="http://schemas.microsoft.com/office/drawing/2014/main" id="{C74B2747-3DEB-55DA-5E4C-80E31B64BFFB}"/>
              </a:ext>
            </a:extLst>
          </p:cNvPr>
          <p:cNvSpPr/>
          <p:nvPr/>
        </p:nvSpPr>
        <p:spPr bwMode="gray">
          <a:xfrm>
            <a:off x="6882479" y="4093689"/>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承認者ともに工数削減</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0" name="正方形/長方形 79">
            <a:extLst>
              <a:ext uri="{FF2B5EF4-FFF2-40B4-BE49-F238E27FC236}">
                <a16:creationId xmlns:a16="http://schemas.microsoft.com/office/drawing/2014/main" id="{511B64CC-F54C-B2B6-2B09-82ED92CB95CF}"/>
              </a:ext>
            </a:extLst>
          </p:cNvPr>
          <p:cNvSpPr/>
          <p:nvPr/>
        </p:nvSpPr>
        <p:spPr bwMode="gray">
          <a:xfrm>
            <a:off x="2250778" y="4093689"/>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承認者ともに工数削減に繋がらない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2" name="正方形/長方形 81">
            <a:extLst>
              <a:ext uri="{FF2B5EF4-FFF2-40B4-BE49-F238E27FC236}">
                <a16:creationId xmlns:a16="http://schemas.microsoft.com/office/drawing/2014/main" id="{86D04665-5CB4-2F9E-8B49-4FE964C62FEA}"/>
              </a:ext>
            </a:extLst>
          </p:cNvPr>
          <p:cNvSpPr/>
          <p:nvPr/>
        </p:nvSpPr>
        <p:spPr bwMode="gray">
          <a:xfrm>
            <a:off x="9219996" y="4093689"/>
            <a:ext cx="2251073"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承認者ともに工数削減</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6" name="二等辺三角形 85">
            <a:extLst>
              <a:ext uri="{FF2B5EF4-FFF2-40B4-BE49-F238E27FC236}">
                <a16:creationId xmlns:a16="http://schemas.microsoft.com/office/drawing/2014/main" id="{CC7DC964-0597-2E8B-71EE-9DC53A971D73}"/>
              </a:ext>
            </a:extLst>
          </p:cNvPr>
          <p:cNvSpPr/>
          <p:nvPr/>
        </p:nvSpPr>
        <p:spPr bwMode="gray">
          <a:xfrm rot="10800000">
            <a:off x="5602494" y="2166288"/>
            <a:ext cx="2516863" cy="207675"/>
          </a:xfrm>
          <a:prstGeom prst="triangle">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38A07EA9-B52B-92C0-73F1-6B45FF5C5FEF}"/>
              </a:ext>
            </a:extLst>
          </p:cNvPr>
          <p:cNvSpPr/>
          <p:nvPr/>
        </p:nvSpPr>
        <p:spPr bwMode="gray">
          <a:xfrm>
            <a:off x="478798" y="2881785"/>
            <a:ext cx="305435" cy="3745910"/>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eaVert"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添付書類の提出方法</a:t>
            </a:r>
          </a:p>
        </p:txBody>
      </p:sp>
      <p:sp>
        <p:nvSpPr>
          <p:cNvPr id="5" name="正方形/長方形 4">
            <a:extLst>
              <a:ext uri="{FF2B5EF4-FFF2-40B4-BE49-F238E27FC236}">
                <a16:creationId xmlns:a16="http://schemas.microsoft.com/office/drawing/2014/main" id="{E42A0B18-AAF3-206E-5322-A74171DB7203}"/>
              </a:ext>
            </a:extLst>
          </p:cNvPr>
          <p:cNvSpPr/>
          <p:nvPr/>
        </p:nvSpPr>
        <p:spPr bwMode="gray">
          <a:xfrm>
            <a:off x="1285875" y="4093689"/>
            <a:ext cx="853025" cy="57950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latin typeface="UD デジタル 教科書体 NP-R" panose="02020400000000000000" pitchFamily="18" charset="-128"/>
                <a:ea typeface="UD デジタル 教科書体 NP-R" panose="02020400000000000000" pitchFamily="18" charset="-128"/>
                <a:cs typeface="+mn-cs"/>
              </a:rPr>
              <a:t>業務</a:t>
            </a:r>
          </a:p>
        </p:txBody>
      </p:sp>
      <p:sp>
        <p:nvSpPr>
          <p:cNvPr id="8" name="正方形/長方形 7">
            <a:extLst>
              <a:ext uri="{FF2B5EF4-FFF2-40B4-BE49-F238E27FC236}">
                <a16:creationId xmlns:a16="http://schemas.microsoft.com/office/drawing/2014/main" id="{05252FEB-932B-CD42-5C3A-8F61EBC0F20F}"/>
              </a:ext>
            </a:extLst>
          </p:cNvPr>
          <p:cNvSpPr/>
          <p:nvPr/>
        </p:nvSpPr>
        <p:spPr bwMode="gray">
          <a:xfrm>
            <a:off x="1285875" y="4745191"/>
            <a:ext cx="853025" cy="57950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latin typeface="UD デジタル 教科書体 NP-R" panose="02020400000000000000" pitchFamily="18" charset="-128"/>
                <a:ea typeface="UD デジタル 教科書体 NP-R" panose="02020400000000000000" pitchFamily="18" charset="-128"/>
                <a:cs typeface="+mn-cs"/>
              </a:rPr>
              <a:t>システム</a:t>
            </a:r>
          </a:p>
        </p:txBody>
      </p:sp>
      <p:sp>
        <p:nvSpPr>
          <p:cNvPr id="10" name="正方形/長方形 9">
            <a:extLst>
              <a:ext uri="{FF2B5EF4-FFF2-40B4-BE49-F238E27FC236}">
                <a16:creationId xmlns:a16="http://schemas.microsoft.com/office/drawing/2014/main" id="{493696AB-2A74-CC5A-7FD4-515967AB8BDC}"/>
              </a:ext>
            </a:extLst>
          </p:cNvPr>
          <p:cNvSpPr/>
          <p:nvPr/>
        </p:nvSpPr>
        <p:spPr bwMode="gray">
          <a:xfrm>
            <a:off x="1285875" y="5396692"/>
            <a:ext cx="853025" cy="579502"/>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latin typeface="UD デジタル 教科書体 NP-R" panose="02020400000000000000" pitchFamily="18" charset="-128"/>
                <a:ea typeface="UD デジタル 教科書体 NP-R" panose="02020400000000000000" pitchFamily="18" charset="-128"/>
                <a:cs typeface="+mn-cs"/>
              </a:rPr>
              <a:t>ガバナンス</a:t>
            </a:r>
          </a:p>
        </p:txBody>
      </p:sp>
      <p:sp>
        <p:nvSpPr>
          <p:cNvPr id="12" name="正方形/長方形 11">
            <a:extLst>
              <a:ext uri="{FF2B5EF4-FFF2-40B4-BE49-F238E27FC236}">
                <a16:creationId xmlns:a16="http://schemas.microsoft.com/office/drawing/2014/main" id="{6962F199-900F-8E94-AE10-BFFBE1E8305E}"/>
              </a:ext>
            </a:extLst>
          </p:cNvPr>
          <p:cNvSpPr/>
          <p:nvPr/>
        </p:nvSpPr>
        <p:spPr bwMode="gray">
          <a:xfrm>
            <a:off x="896111" y="4093691"/>
            <a:ext cx="305435" cy="1882504"/>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eaVert"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評価観点</a:t>
            </a:r>
          </a:p>
        </p:txBody>
      </p:sp>
      <p:sp>
        <p:nvSpPr>
          <p:cNvPr id="42" name="正方形/長方形 41">
            <a:extLst>
              <a:ext uri="{FF2B5EF4-FFF2-40B4-BE49-F238E27FC236}">
                <a16:creationId xmlns:a16="http://schemas.microsoft.com/office/drawing/2014/main" id="{3A301710-EE07-707B-8B3E-B15131C4C9CB}"/>
              </a:ext>
            </a:extLst>
          </p:cNvPr>
          <p:cNvSpPr/>
          <p:nvPr/>
        </p:nvSpPr>
        <p:spPr bwMode="gray">
          <a:xfrm>
            <a:off x="4573852" y="4745191"/>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画像添付機能・サーバー増強など大規模改修が必要な想定</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3" name="正方形/長方形 42">
            <a:extLst>
              <a:ext uri="{FF2B5EF4-FFF2-40B4-BE49-F238E27FC236}">
                <a16:creationId xmlns:a16="http://schemas.microsoft.com/office/drawing/2014/main" id="{6E389328-22E3-44C6-AD35-2578C80C7679}"/>
              </a:ext>
            </a:extLst>
          </p:cNvPr>
          <p:cNvSpPr/>
          <p:nvPr/>
        </p:nvSpPr>
        <p:spPr bwMode="gray">
          <a:xfrm>
            <a:off x="6882479" y="4745191"/>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latin typeface="UD デジタル 教科書体 NP-R" panose="02020400000000000000" pitchFamily="18" charset="-128"/>
                <a:ea typeface="UD デジタル 教科書体 NP-R" panose="02020400000000000000" pitchFamily="18" charset="-128"/>
                <a:cs typeface="+mn-cs"/>
              </a:rPr>
              <a:t>現システムで対応可能</a:t>
            </a:r>
            <a:br>
              <a:rPr kumimoji="1" lang="en-US" altLang="ja-JP" sz="1100" dirty="0">
                <a:latin typeface="UD デジタル 教科書体 NP-R" panose="02020400000000000000" pitchFamily="18" charset="-128"/>
                <a:ea typeface="UD デジタル 教科書体 NP-R" panose="02020400000000000000" pitchFamily="18" charset="-128"/>
                <a:cs typeface="+mn-cs"/>
              </a:rPr>
            </a:br>
            <a:r>
              <a:rPr kumimoji="1" lang="ja-JP" altLang="en-US" sz="1100">
                <a:latin typeface="UD デジタル 教科書体 NP-R" panose="02020400000000000000" pitchFamily="18" charset="-128"/>
                <a:ea typeface="UD デジタル 教科書体 NP-R" panose="02020400000000000000" pitchFamily="18" charset="-128"/>
                <a:cs typeface="+mn-cs"/>
              </a:rPr>
              <a:t>（</a:t>
            </a:r>
            <a:r>
              <a:rPr kumimoji="1" lang="en-US" altLang="ja-JP" sz="1100" dirty="0">
                <a:latin typeface="UD デジタル 教科書体 NP-R" panose="02020400000000000000" pitchFamily="18" charset="-128"/>
                <a:ea typeface="UD デジタル 教科書体 NP-R" panose="02020400000000000000" pitchFamily="18" charset="-128"/>
                <a:cs typeface="+mn-cs"/>
              </a:rPr>
              <a:t>UI</a:t>
            </a:r>
            <a:r>
              <a:rPr kumimoji="1" lang="ja-JP" altLang="en-US" sz="1100">
                <a:latin typeface="UD デジタル 教科書体 NP-R" panose="02020400000000000000" pitchFamily="18" charset="-128"/>
                <a:ea typeface="UD デジタル 教科書体 NP-R" panose="02020400000000000000" pitchFamily="18" charset="-128"/>
                <a:cs typeface="+mn-cs"/>
              </a:rPr>
              <a:t>を求める場合、軽微な改修が必要な想定）</a:t>
            </a:r>
            <a:endParaRPr kumimoji="1" lang="en-US" altLang="ja-JP" sz="1100" dirty="0">
              <a:latin typeface="UD デジタル 教科書体 NP-R" panose="02020400000000000000" pitchFamily="18" charset="-128"/>
              <a:ea typeface="UD デジタル 教科書体 NP-R" panose="02020400000000000000" pitchFamily="18" charset="-128"/>
              <a:cs typeface="+mn-cs"/>
            </a:endParaRPr>
          </a:p>
        </p:txBody>
      </p:sp>
      <p:sp>
        <p:nvSpPr>
          <p:cNvPr id="44" name="正方形/長方形 43">
            <a:extLst>
              <a:ext uri="{FF2B5EF4-FFF2-40B4-BE49-F238E27FC236}">
                <a16:creationId xmlns:a16="http://schemas.microsoft.com/office/drawing/2014/main" id="{706308EB-2D6E-C3B6-17F8-CC0EA71FE632}"/>
              </a:ext>
            </a:extLst>
          </p:cNvPr>
          <p:cNvSpPr/>
          <p:nvPr/>
        </p:nvSpPr>
        <p:spPr bwMode="gray">
          <a:xfrm>
            <a:off x="2250778" y="4745191"/>
            <a:ext cx="2251072"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latin typeface="UD デジタル 教科書体 NP-R" panose="02020400000000000000" pitchFamily="18" charset="-128"/>
                <a:ea typeface="UD デジタル 教科書体 NP-R" panose="02020400000000000000" pitchFamily="18" charset="-128"/>
                <a:cs typeface="+mn-cs"/>
              </a:rPr>
              <a:t>現システムで対応可能</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5" name="正方形/長方形 44">
            <a:extLst>
              <a:ext uri="{FF2B5EF4-FFF2-40B4-BE49-F238E27FC236}">
                <a16:creationId xmlns:a16="http://schemas.microsoft.com/office/drawing/2014/main" id="{F9E5A803-3CCD-AE62-910D-9C681574FD77}"/>
              </a:ext>
            </a:extLst>
          </p:cNvPr>
          <p:cNvSpPr/>
          <p:nvPr/>
        </p:nvSpPr>
        <p:spPr bwMode="gray">
          <a:xfrm>
            <a:off x="9219996" y="4745191"/>
            <a:ext cx="2251073" cy="579502"/>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latin typeface="UD デジタル 教科書体 NP-R" panose="02020400000000000000" pitchFamily="18" charset="-128"/>
                <a:ea typeface="UD デジタル 教科書体 NP-R" panose="02020400000000000000" pitchFamily="18" charset="-128"/>
                <a:cs typeface="+mn-cs"/>
              </a:rPr>
              <a:t>現システムで対応可能</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6" name="正方形/長方形 45">
            <a:extLst>
              <a:ext uri="{FF2B5EF4-FFF2-40B4-BE49-F238E27FC236}">
                <a16:creationId xmlns:a16="http://schemas.microsoft.com/office/drawing/2014/main" id="{38CBF445-8DB4-49E9-4E06-098FEAFC30E2}"/>
              </a:ext>
            </a:extLst>
          </p:cNvPr>
          <p:cNvSpPr/>
          <p:nvPr/>
        </p:nvSpPr>
        <p:spPr bwMode="gray">
          <a:xfrm>
            <a:off x="4573852" y="5396692"/>
            <a:ext cx="2251072" cy="579503"/>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不正申請のハードルが高い（承認者の心理的負担が保たれる）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遡及確認が可能</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7" name="正方形/長方形 46">
            <a:extLst>
              <a:ext uri="{FF2B5EF4-FFF2-40B4-BE49-F238E27FC236}">
                <a16:creationId xmlns:a16="http://schemas.microsoft.com/office/drawing/2014/main" id="{37D2A911-EA25-A768-D8A4-E6E52B289204}"/>
              </a:ext>
            </a:extLst>
          </p:cNvPr>
          <p:cNvSpPr/>
          <p:nvPr/>
        </p:nvSpPr>
        <p:spPr bwMode="gray">
          <a:xfrm>
            <a:off x="6882479" y="5396692"/>
            <a:ext cx="2251072" cy="579503"/>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不正申請のハードルが高い（承認者の心理的負担が保たれる）</a:t>
            </a: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一定期間経過後、遡及確認不可</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E53EB169-062A-1D7A-6E21-48204A368255}"/>
              </a:ext>
            </a:extLst>
          </p:cNvPr>
          <p:cNvSpPr/>
          <p:nvPr/>
        </p:nvSpPr>
        <p:spPr bwMode="gray">
          <a:xfrm>
            <a:off x="2250778" y="5396692"/>
            <a:ext cx="2251072" cy="579503"/>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不正申請のハードルが高い（承認者の心理的負担が保たれる）</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遡及確認が可能</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9" name="正方形/長方形 48">
            <a:extLst>
              <a:ext uri="{FF2B5EF4-FFF2-40B4-BE49-F238E27FC236}">
                <a16:creationId xmlns:a16="http://schemas.microsoft.com/office/drawing/2014/main" id="{CD5BC7E3-F8D3-8011-2507-DB44527B98B9}"/>
              </a:ext>
            </a:extLst>
          </p:cNvPr>
          <p:cNvSpPr/>
          <p:nvPr/>
        </p:nvSpPr>
        <p:spPr bwMode="gray">
          <a:xfrm>
            <a:off x="9219996" y="5396692"/>
            <a:ext cx="2368440" cy="579503"/>
          </a:xfrm>
          <a:prstGeom prst="rect">
            <a:avLst/>
          </a:prstGeom>
          <a:no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不正申請のハードルが低い（承認者の心理的安全性が保てない）</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300"/>
              </a:spcBef>
              <a:spcAft>
                <a:spcPts val="0"/>
              </a:spcAft>
              <a:buSzPct val="100000"/>
              <a:buFont typeface="Wingdings" panose="05000000000000000000" pitchFamily="2" charset="2"/>
              <a:buChar char="n"/>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遡及確認不可</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8" name="正方形/長方形 77">
            <a:extLst>
              <a:ext uri="{FF2B5EF4-FFF2-40B4-BE49-F238E27FC236}">
                <a16:creationId xmlns:a16="http://schemas.microsoft.com/office/drawing/2014/main" id="{E34B48A3-D95B-AF96-85C6-03157075F711}"/>
              </a:ext>
            </a:extLst>
          </p:cNvPr>
          <p:cNvSpPr/>
          <p:nvPr/>
        </p:nvSpPr>
        <p:spPr bwMode="gray">
          <a:xfrm>
            <a:off x="896111" y="6048194"/>
            <a:ext cx="1242789" cy="579502"/>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総合評価</a:t>
            </a:r>
            <a:endParaRPr kumimoji="1" lang="en-US" altLang="ja-JP" sz="1000" b="1" dirty="0">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endParaRPr>
          </a:p>
        </p:txBody>
      </p:sp>
      <p:sp>
        <p:nvSpPr>
          <p:cNvPr id="87" name="二等辺三角形 86">
            <a:extLst>
              <a:ext uri="{FF2B5EF4-FFF2-40B4-BE49-F238E27FC236}">
                <a16:creationId xmlns:a16="http://schemas.microsoft.com/office/drawing/2014/main" id="{9B9188F4-4294-84D8-FC96-E4695372CD2B}"/>
              </a:ext>
            </a:extLst>
          </p:cNvPr>
          <p:cNvSpPr/>
          <p:nvPr/>
        </p:nvSpPr>
        <p:spPr bwMode="gray">
          <a:xfrm>
            <a:off x="3232314" y="6211945"/>
            <a:ext cx="288000" cy="252000"/>
          </a:xfrm>
          <a:prstGeom prst="triangle">
            <a:avLst/>
          </a:prstGeom>
          <a:noFill/>
          <a:ln w="57150" algn="ctr">
            <a:solidFill>
              <a:srgbClr val="ED8B00"/>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8" name="楕円 87">
            <a:extLst>
              <a:ext uri="{FF2B5EF4-FFF2-40B4-BE49-F238E27FC236}">
                <a16:creationId xmlns:a16="http://schemas.microsoft.com/office/drawing/2014/main" id="{D1B31EF4-F29F-4652-60CF-81407B2ABEC2}"/>
              </a:ext>
            </a:extLst>
          </p:cNvPr>
          <p:cNvSpPr/>
          <p:nvPr/>
        </p:nvSpPr>
        <p:spPr bwMode="gray">
          <a:xfrm>
            <a:off x="7846014" y="6175945"/>
            <a:ext cx="324000" cy="324000"/>
          </a:xfrm>
          <a:prstGeom prst="ellipse">
            <a:avLst/>
          </a:prstGeom>
          <a:noFill/>
          <a:ln w="571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89" name="二等辺三角形 88">
            <a:extLst>
              <a:ext uri="{FF2B5EF4-FFF2-40B4-BE49-F238E27FC236}">
                <a16:creationId xmlns:a16="http://schemas.microsoft.com/office/drawing/2014/main" id="{B83A85EA-83F3-BB01-7727-0B880DE1C385}"/>
              </a:ext>
            </a:extLst>
          </p:cNvPr>
          <p:cNvSpPr/>
          <p:nvPr/>
        </p:nvSpPr>
        <p:spPr bwMode="gray">
          <a:xfrm>
            <a:off x="10201533" y="6211945"/>
            <a:ext cx="288000" cy="252000"/>
          </a:xfrm>
          <a:prstGeom prst="triangle">
            <a:avLst/>
          </a:prstGeom>
          <a:noFill/>
          <a:ln w="57150" algn="ctr">
            <a:solidFill>
              <a:srgbClr val="ED8B00"/>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93" name="直線コネクタ 92">
            <a:extLst>
              <a:ext uri="{FF2B5EF4-FFF2-40B4-BE49-F238E27FC236}">
                <a16:creationId xmlns:a16="http://schemas.microsoft.com/office/drawing/2014/main" id="{56057234-85C3-73A3-08A5-52EC1AE8D19D}"/>
              </a:ext>
            </a:extLst>
          </p:cNvPr>
          <p:cNvCxnSpPr>
            <a:cxnSpLocks/>
          </p:cNvCxnSpPr>
          <p:nvPr/>
        </p:nvCxnSpPr>
        <p:spPr bwMode="gray">
          <a:xfrm flipV="1">
            <a:off x="2250778" y="6012194"/>
            <a:ext cx="9220289"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9B90CE0B-09AB-3DB6-1667-6974BE72B8C1}"/>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6" name="正方形/長方形 15">
            <a:extLst>
              <a:ext uri="{FF2B5EF4-FFF2-40B4-BE49-F238E27FC236}">
                <a16:creationId xmlns:a16="http://schemas.microsoft.com/office/drawing/2014/main" id="{5CDD31E6-02FE-5F23-6963-D307FDAE03A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申請書（遅参解除申請）</a:t>
            </a:r>
          </a:p>
        </p:txBody>
      </p:sp>
    </p:spTree>
    <p:extLst>
      <p:ext uri="{BB962C8B-B14F-4D97-AF65-F5344CB8AC3E}">
        <p14:creationId xmlns:p14="http://schemas.microsoft.com/office/powerpoint/2010/main" val="331965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43</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検討ステップ</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忌引休暇申請の効率化に向け、人給</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としての簡略化案を策定し、制度所管との折衝にて実現可能であることを確認した。実現に向け保守運用ベンダーへ改修規模・仮見積りを依頼済み</a:t>
            </a:r>
            <a:br>
              <a:rPr lang="ja-JP" altLang="en-US">
                <a:latin typeface="UD デジタル 教科書体 NP-R" panose="02020400000000000000" pitchFamily="18" charset="-128"/>
                <a:ea typeface="UD デジタル 教科書体 NP-R" panose="02020400000000000000" pitchFamily="18" charset="-128"/>
              </a:rPr>
            </a:b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6" name="正方形/長方形 25">
            <a:extLst>
              <a:ext uri="{FF2B5EF4-FFF2-40B4-BE49-F238E27FC236}">
                <a16:creationId xmlns:a16="http://schemas.microsoft.com/office/drawing/2014/main" id="{11388A5B-1651-80B5-F27D-61FDF73D78CC}"/>
              </a:ext>
            </a:extLst>
          </p:cNvPr>
          <p:cNvSpPr/>
          <p:nvPr/>
        </p:nvSpPr>
        <p:spPr bwMode="gray">
          <a:xfrm>
            <a:off x="1018562" y="3422244"/>
            <a:ext cx="1315278" cy="2287012"/>
          </a:xfrm>
          <a:prstGeom prst="rect">
            <a:avLst/>
          </a:prstGeom>
          <a:solidFill>
            <a:schemeClr val="bg1">
              <a:lumMod val="50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対応事項</a:t>
            </a:r>
          </a:p>
        </p:txBody>
      </p:sp>
      <p:sp>
        <p:nvSpPr>
          <p:cNvPr id="4" name="矢印: 五方向 3">
            <a:extLst>
              <a:ext uri="{FF2B5EF4-FFF2-40B4-BE49-F238E27FC236}">
                <a16:creationId xmlns:a16="http://schemas.microsoft.com/office/drawing/2014/main" id="{1E390141-AECD-3D0E-763B-7D150EB77E37}"/>
              </a:ext>
            </a:extLst>
          </p:cNvPr>
          <p:cNvSpPr/>
          <p:nvPr/>
        </p:nvSpPr>
        <p:spPr bwMode="gray">
          <a:xfrm>
            <a:off x="2478495" y="2607469"/>
            <a:ext cx="2249610" cy="623210"/>
          </a:xfrm>
          <a:prstGeom prst="homePlate">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Step1</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申請時の記入内容の洗い出し</a:t>
            </a:r>
          </a:p>
        </p:txBody>
      </p:sp>
      <p:sp>
        <p:nvSpPr>
          <p:cNvPr id="5" name="矢印: 山形 4">
            <a:extLst>
              <a:ext uri="{FF2B5EF4-FFF2-40B4-BE49-F238E27FC236}">
                <a16:creationId xmlns:a16="http://schemas.microsoft.com/office/drawing/2014/main" id="{0156B66F-30F1-A918-0188-7897C6E2AAF4}"/>
              </a:ext>
            </a:extLst>
          </p:cNvPr>
          <p:cNvSpPr/>
          <p:nvPr/>
        </p:nvSpPr>
        <p:spPr bwMode="gray">
          <a:xfrm>
            <a:off x="4430819" y="2607469"/>
            <a:ext cx="2543037"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Step2</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他社比較による</a:t>
            </a:r>
            <a:br>
              <a:rPr kumimoji="1" lang="en-US" altLang="ja-JP" sz="1200" dirty="0">
                <a:latin typeface="UD デジタル 教科書体 NP-R" panose="02020400000000000000" pitchFamily="18" charset="-128"/>
                <a:ea typeface="UD デジタル 教科書体 NP-R" panose="02020400000000000000" pitchFamily="18" charset="-128"/>
                <a:cs typeface="+mn-cs"/>
              </a:rPr>
            </a:br>
            <a:r>
              <a:rPr kumimoji="1" lang="ja-JP" altLang="en-US" sz="1200">
                <a:latin typeface="UD デジタル 教科書体 NP-R" panose="02020400000000000000" pitchFamily="18" charset="-128"/>
                <a:ea typeface="UD デジタル 教科書体 NP-R" panose="02020400000000000000" pitchFamily="18" charset="-128"/>
                <a:cs typeface="+mn-cs"/>
              </a:rPr>
              <a:t>独自項目の洗い出し</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8" name="矢印: 山形 7">
            <a:extLst>
              <a:ext uri="{FF2B5EF4-FFF2-40B4-BE49-F238E27FC236}">
                <a16:creationId xmlns:a16="http://schemas.microsoft.com/office/drawing/2014/main" id="{17C617E8-0B5E-5DE7-3880-7B0E55FFABD5}"/>
              </a:ext>
            </a:extLst>
          </p:cNvPr>
          <p:cNvSpPr/>
          <p:nvPr/>
        </p:nvSpPr>
        <p:spPr bwMode="gray">
          <a:xfrm>
            <a:off x="6676466" y="2607469"/>
            <a:ext cx="2543037"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Step3</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記載項目の変更可否の確認</a:t>
            </a:r>
            <a:br>
              <a:rPr kumimoji="1" lang="en-US" altLang="ja-JP" sz="1200" dirty="0">
                <a:latin typeface="UD デジタル 教科書体 NP-R" panose="02020400000000000000" pitchFamily="18" charset="-128"/>
                <a:ea typeface="UD デジタル 教科書体 NP-R" panose="02020400000000000000" pitchFamily="18" charset="-128"/>
                <a:cs typeface="+mn-cs"/>
              </a:rPr>
            </a:br>
            <a:r>
              <a:rPr kumimoji="1" lang="ja-JP" altLang="en-US" sz="1200">
                <a:latin typeface="UD デジタル 教科書体 NP-R" panose="02020400000000000000" pitchFamily="18" charset="-128"/>
                <a:ea typeface="UD デジタル 教科書体 NP-R" panose="02020400000000000000" pitchFamily="18" charset="-128"/>
                <a:cs typeface="+mn-cs"/>
              </a:rPr>
              <a:t>（制度所管との折衝）</a:t>
            </a:r>
          </a:p>
        </p:txBody>
      </p:sp>
      <p:sp>
        <p:nvSpPr>
          <p:cNvPr id="10" name="矢印: 山形 9">
            <a:extLst>
              <a:ext uri="{FF2B5EF4-FFF2-40B4-BE49-F238E27FC236}">
                <a16:creationId xmlns:a16="http://schemas.microsoft.com/office/drawing/2014/main" id="{23DEF3E3-98D5-434E-9C1A-C5245328F6BF}"/>
              </a:ext>
            </a:extLst>
          </p:cNvPr>
          <p:cNvSpPr/>
          <p:nvPr/>
        </p:nvSpPr>
        <p:spPr bwMode="gray">
          <a:xfrm>
            <a:off x="8922217" y="2607469"/>
            <a:ext cx="2249610"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Step4</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申請画面改修</a:t>
            </a:r>
          </a:p>
        </p:txBody>
      </p:sp>
      <p:sp>
        <p:nvSpPr>
          <p:cNvPr id="30" name="正方形/長方形 29">
            <a:extLst>
              <a:ext uri="{FF2B5EF4-FFF2-40B4-BE49-F238E27FC236}">
                <a16:creationId xmlns:a16="http://schemas.microsoft.com/office/drawing/2014/main" id="{01E71C8F-B696-B6C7-1A57-297F9A947AB8}"/>
              </a:ext>
            </a:extLst>
          </p:cNvPr>
          <p:cNvSpPr/>
          <p:nvPr/>
        </p:nvSpPr>
        <p:spPr bwMode="gray">
          <a:xfrm>
            <a:off x="2478495" y="3441052"/>
            <a:ext cx="1956391"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現状の忌引休暇申請書の</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記入内容の明確化</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F5A97CA8-DE36-AAC7-A4EA-4C05098CDE7D}"/>
              </a:ext>
            </a:extLst>
          </p:cNvPr>
          <p:cNvSpPr/>
          <p:nvPr/>
        </p:nvSpPr>
        <p:spPr bwMode="gray">
          <a:xfrm>
            <a:off x="4724142" y="3441052"/>
            <a:ext cx="1956391"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一般的な</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忌引休暇申請書との比較</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CF2B3E91-E8F1-B005-422B-5E9523947E02}"/>
              </a:ext>
            </a:extLst>
          </p:cNvPr>
          <p:cNvSpPr/>
          <p:nvPr/>
        </p:nvSpPr>
        <p:spPr bwMode="gray">
          <a:xfrm>
            <a:off x="6969790" y="3441052"/>
            <a:ext cx="1956391"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所管</a:t>
            </a: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部署との議論を踏まえ</a:t>
            </a:r>
            <a:r>
              <a:rPr kumimoji="1" lang="ja-JP" altLang="en-US" sz="1200" b="1">
                <a:latin typeface="UD デジタル 教科書体 NP-R" panose="02020400000000000000" pitchFamily="18" charset="-128"/>
                <a:ea typeface="UD デジタル 教科書体 NP-R" panose="02020400000000000000" pitchFamily="18" charset="-128"/>
                <a:cs typeface="+mn-cs"/>
              </a:rPr>
              <a:t>、</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改善項目を検討</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8BAAD38F-6459-33FD-842C-1D0A862A1181}"/>
              </a:ext>
            </a:extLst>
          </p:cNvPr>
          <p:cNvSpPr/>
          <p:nvPr/>
        </p:nvSpPr>
        <p:spPr bwMode="gray">
          <a:xfrm>
            <a:off x="9215436" y="3441052"/>
            <a:ext cx="1956391"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システム改修の実施</a:t>
            </a:r>
            <a:br>
              <a:rPr kumimoji="1" lang="en-US" altLang="ja-JP" sz="1200" b="1" dirty="0">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（次年度以降の対応も想定）</a:t>
            </a:r>
          </a:p>
        </p:txBody>
      </p:sp>
      <p:sp>
        <p:nvSpPr>
          <p:cNvPr id="34" name="正方形/長方形 33">
            <a:extLst>
              <a:ext uri="{FF2B5EF4-FFF2-40B4-BE49-F238E27FC236}">
                <a16:creationId xmlns:a16="http://schemas.microsoft.com/office/drawing/2014/main" id="{59AE1CA4-07F2-0651-DE28-2D4B40EB1E3E}"/>
              </a:ext>
            </a:extLst>
          </p:cNvPr>
          <p:cNvSpPr/>
          <p:nvPr/>
        </p:nvSpPr>
        <p:spPr bwMode="gray">
          <a:xfrm>
            <a:off x="2478495" y="4139230"/>
            <a:ext cx="1956391"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現状の忌引休暇における申請書から、必須記載項目と任意記載項目を抽出する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5" name="正方形/長方形 34">
            <a:extLst>
              <a:ext uri="{FF2B5EF4-FFF2-40B4-BE49-F238E27FC236}">
                <a16:creationId xmlns:a16="http://schemas.microsoft.com/office/drawing/2014/main" id="{AC5FDBAC-DC9C-1EF1-5F08-B5D2482FFD92}"/>
              </a:ext>
            </a:extLst>
          </p:cNvPr>
          <p:cNvSpPr/>
          <p:nvPr/>
        </p:nvSpPr>
        <p:spPr bwMode="gray">
          <a:xfrm>
            <a:off x="4724142" y="4139230"/>
            <a:ext cx="1956391"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indent="-285750" defTabSz="990564" fontAlgn="auto">
              <a:spcBef>
                <a:spcPts val="300"/>
              </a:spcBef>
              <a:spcAft>
                <a:spcPts val="0"/>
              </a:spcAft>
              <a:buSzPct val="100000"/>
              <a:buFont typeface="Wingdings" panose="05000000000000000000" pitchFamily="2" charset="2"/>
              <a:buChar char="n"/>
            </a:pPr>
            <a:r>
              <a:rPr kumimoji="1" lang="ja-JP" altLang="en-US" sz="1200">
                <a:latin typeface="UD デジタル 教科書体 NP-R" panose="02020400000000000000" pitchFamily="18" charset="-128"/>
                <a:ea typeface="UD デジタル 教科書体 NP-R" panose="02020400000000000000" pitchFamily="18" charset="-128"/>
                <a:cs typeface="+mn-cs"/>
              </a:rPr>
              <a:t>他社・他自治体の忌引休暇における申請書の記載項目と、前工程で抽出した大阪市の項目を突合させる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450850" lvl="1" indent="-285750" defTabSz="990564" fontAlgn="auto">
              <a:spcBef>
                <a:spcPts val="300"/>
              </a:spcBef>
              <a:spcAft>
                <a:spcPts val="0"/>
              </a:spcAft>
              <a:buSzPct val="100000"/>
              <a:buFont typeface="Wingdings" panose="05000000000000000000" pitchFamily="2" charset="2"/>
              <a:buChar char="Ø"/>
            </a:pPr>
            <a:r>
              <a:rPr kumimoji="1" lang="ja-JP" altLang="en-US" sz="1200">
                <a:latin typeface="UD デジタル 教科書体 NP-R" panose="02020400000000000000" pitchFamily="18" charset="-128"/>
                <a:ea typeface="UD デジタル 教科書体 NP-R" panose="02020400000000000000" pitchFamily="18" charset="-128"/>
                <a:cs typeface="+mn-cs"/>
              </a:rPr>
              <a:t>大阪市のみで記載が必要となっている項目を抽出する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6" name="正方形/長方形 35">
            <a:extLst>
              <a:ext uri="{FF2B5EF4-FFF2-40B4-BE49-F238E27FC236}">
                <a16:creationId xmlns:a16="http://schemas.microsoft.com/office/drawing/2014/main" id="{4DCFC785-E8C7-252B-678C-AA6C44B4BA49}"/>
              </a:ext>
            </a:extLst>
          </p:cNvPr>
          <p:cNvSpPr/>
          <p:nvPr/>
        </p:nvSpPr>
        <p:spPr bwMode="gray">
          <a:xfrm>
            <a:off x="6969790" y="4139230"/>
            <a:ext cx="1956391"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大阪市独自の記載項目について、なぜ記載が必要か、任意記載としても問題ないかを所管部署に確認</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必須の記載項目から除外する項目を決定する</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55C149C7-6C01-792B-9331-5D2EE44CF613}"/>
              </a:ext>
            </a:extLst>
          </p:cNvPr>
          <p:cNvSpPr/>
          <p:nvPr/>
        </p:nvSpPr>
        <p:spPr bwMode="gray">
          <a:xfrm>
            <a:off x="9215436" y="4139230"/>
            <a:ext cx="1956391"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申請画面の改修見積を取得する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見積をもとに改修要否の判断を行う</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改修を実施し、新申請画面にて運用を開始する</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4" name="矢印: 五方向 63">
            <a:extLst>
              <a:ext uri="{FF2B5EF4-FFF2-40B4-BE49-F238E27FC236}">
                <a16:creationId xmlns:a16="http://schemas.microsoft.com/office/drawing/2014/main" id="{AD2A1EC8-43A6-95A7-D306-FE7A32F48207}"/>
              </a:ext>
            </a:extLst>
          </p:cNvPr>
          <p:cNvSpPr/>
          <p:nvPr/>
        </p:nvSpPr>
        <p:spPr bwMode="gray">
          <a:xfrm>
            <a:off x="9061808" y="2228686"/>
            <a:ext cx="2110020" cy="321613"/>
          </a:xfrm>
          <a:prstGeom prst="homePlate">
            <a:avLst/>
          </a:prstGeom>
          <a:solidFill>
            <a:schemeClr val="accent6">
              <a:lumMod val="50000"/>
            </a:schemeClr>
          </a:solidFill>
          <a:ln w="12700" algn="ctr">
            <a:solidFill>
              <a:srgbClr val="BBBCBC"/>
            </a:solidFill>
            <a:miter lim="800000"/>
            <a:headEnd/>
            <a:tailEnd/>
          </a:ln>
        </p:spPr>
        <p:txBody>
          <a:bodyPr rot="0" spcFirstLastPara="0" vertOverflow="overflow" horzOverflow="overflow" vert="horz" wrap="square" lIns="18000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７年度対応事項</a:t>
            </a:r>
          </a:p>
        </p:txBody>
      </p:sp>
      <p:sp>
        <p:nvSpPr>
          <p:cNvPr id="65" name="矢印: 五方向 64">
            <a:extLst>
              <a:ext uri="{FF2B5EF4-FFF2-40B4-BE49-F238E27FC236}">
                <a16:creationId xmlns:a16="http://schemas.microsoft.com/office/drawing/2014/main" id="{4ACE41CD-00E3-7928-247A-B9B8DAEF9E5B}"/>
              </a:ext>
            </a:extLst>
          </p:cNvPr>
          <p:cNvSpPr/>
          <p:nvPr/>
        </p:nvSpPr>
        <p:spPr bwMode="gray">
          <a:xfrm>
            <a:off x="2478495" y="2228686"/>
            <a:ext cx="6738189" cy="321613"/>
          </a:xfrm>
          <a:prstGeom prst="homePlate">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６年度実施事項</a:t>
            </a:r>
          </a:p>
        </p:txBody>
      </p:sp>
      <p:sp>
        <p:nvSpPr>
          <p:cNvPr id="68" name="正方形/長方形 67">
            <a:extLst>
              <a:ext uri="{FF2B5EF4-FFF2-40B4-BE49-F238E27FC236}">
                <a16:creationId xmlns:a16="http://schemas.microsoft.com/office/drawing/2014/main" id="{8D1F0002-BA80-823D-70B5-0C3C396BE5EE}"/>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70" name="正方形/長方形 69">
            <a:extLst>
              <a:ext uri="{FF2B5EF4-FFF2-40B4-BE49-F238E27FC236}">
                <a16:creationId xmlns:a16="http://schemas.microsoft.com/office/drawing/2014/main" id="{9728771E-0215-862D-5307-AAB2D0B3FFC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申請書（忌引休暇申請）</a:t>
            </a:r>
          </a:p>
        </p:txBody>
      </p:sp>
    </p:spTree>
    <p:extLst>
      <p:ext uri="{BB962C8B-B14F-4D97-AF65-F5344CB8AC3E}">
        <p14:creationId xmlns:p14="http://schemas.microsoft.com/office/powerpoint/2010/main" val="3281732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44</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Step</a:t>
            </a:r>
            <a:r>
              <a:rPr lang="ja-JP" altLang="en-US">
                <a:latin typeface="UD デジタル 教科書体 NP-R" panose="02020400000000000000" pitchFamily="18" charset="-128"/>
                <a:ea typeface="UD デジタル 教科書体 NP-R" panose="02020400000000000000" pitchFamily="18" charset="-128"/>
                <a:sym typeface="+mn-lt"/>
              </a:rPr>
              <a:t>１</a:t>
            </a:r>
            <a:r>
              <a:rPr lang="en-US" altLang="ja-JP" dirty="0">
                <a:latin typeface="UD デジタル 教科書体 NP-R" panose="02020400000000000000" pitchFamily="18" charset="-128"/>
                <a:ea typeface="UD デジタル 教科書体 NP-R" panose="02020400000000000000" pitchFamily="18" charset="-128"/>
                <a:sym typeface="+mn-lt"/>
              </a:rPr>
              <a:t>/Step2</a:t>
            </a:r>
            <a:r>
              <a:rPr lang="ja-JP" altLang="en-US">
                <a:latin typeface="UD デジタル 教科書体 NP-R" panose="02020400000000000000" pitchFamily="18" charset="-128"/>
                <a:ea typeface="UD デジタル 教科書体 NP-R" panose="02020400000000000000" pitchFamily="18" charset="-128"/>
                <a:sym typeface="+mn-lt"/>
              </a:rPr>
              <a:t>　申請時の記入項目洗い出しと他社比較</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大阪市の忌引休暇申請時の記入情報を洗い出し、他社の忌引申請項目と比較したうえで簡略化案を検討した結果、</a:t>
            </a:r>
            <a:r>
              <a:rPr lang="en-US" altLang="ja-JP" dirty="0">
                <a:latin typeface="UD デジタル 教科書体 NP-R" panose="02020400000000000000" pitchFamily="18" charset="-128"/>
                <a:ea typeface="UD デジタル 教科書体 NP-R" panose="02020400000000000000" pitchFamily="18" charset="-128"/>
              </a:rPr>
              <a:t>3</a:t>
            </a:r>
            <a:r>
              <a:rPr lang="ja-JP" altLang="en-US">
                <a:latin typeface="UD デジタル 教科書体 NP-R" panose="02020400000000000000" pitchFamily="18" charset="-128"/>
                <a:ea typeface="UD デジタル 教科書体 NP-R" panose="02020400000000000000" pitchFamily="18" charset="-128"/>
              </a:rPr>
              <a:t>項目について任意記載への変更を目指す</a:t>
            </a:r>
          </a:p>
        </p:txBody>
      </p:sp>
      <p:graphicFrame>
        <p:nvGraphicFramePr>
          <p:cNvPr id="5" name="表 4">
            <a:extLst>
              <a:ext uri="{FF2B5EF4-FFF2-40B4-BE49-F238E27FC236}">
                <a16:creationId xmlns:a16="http://schemas.microsoft.com/office/drawing/2014/main" id="{23E9DFC7-52B9-BFFD-FF24-50BA37717634}"/>
              </a:ext>
            </a:extLst>
          </p:cNvPr>
          <p:cNvGraphicFramePr>
            <a:graphicFrameLocks noGrp="1"/>
          </p:cNvGraphicFramePr>
          <p:nvPr/>
        </p:nvGraphicFramePr>
        <p:xfrm>
          <a:off x="478797" y="1491798"/>
          <a:ext cx="11242989" cy="5174350"/>
        </p:xfrm>
        <a:graphic>
          <a:graphicData uri="http://schemas.openxmlformats.org/drawingml/2006/table">
            <a:tbl>
              <a:tblPr>
                <a:tableStyleId>{5C22544A-7EE6-4342-B048-85BDC9FD1C3A}</a:tableStyleId>
              </a:tblPr>
              <a:tblGrid>
                <a:gridCol w="612000">
                  <a:extLst>
                    <a:ext uri="{9D8B030D-6E8A-4147-A177-3AD203B41FA5}">
                      <a16:colId xmlns:a16="http://schemas.microsoft.com/office/drawing/2014/main" val="1739936480"/>
                    </a:ext>
                  </a:extLst>
                </a:gridCol>
                <a:gridCol w="2952000">
                  <a:extLst>
                    <a:ext uri="{9D8B030D-6E8A-4147-A177-3AD203B41FA5}">
                      <a16:colId xmlns:a16="http://schemas.microsoft.com/office/drawing/2014/main" val="534812527"/>
                    </a:ext>
                  </a:extLst>
                </a:gridCol>
                <a:gridCol w="1624571">
                  <a:extLst>
                    <a:ext uri="{9D8B030D-6E8A-4147-A177-3AD203B41FA5}">
                      <a16:colId xmlns:a16="http://schemas.microsoft.com/office/drawing/2014/main" val="698087572"/>
                    </a:ext>
                  </a:extLst>
                </a:gridCol>
                <a:gridCol w="1624571">
                  <a:extLst>
                    <a:ext uri="{9D8B030D-6E8A-4147-A177-3AD203B41FA5}">
                      <a16:colId xmlns:a16="http://schemas.microsoft.com/office/drawing/2014/main" val="3049443269"/>
                    </a:ext>
                  </a:extLst>
                </a:gridCol>
                <a:gridCol w="1153847">
                  <a:extLst>
                    <a:ext uri="{9D8B030D-6E8A-4147-A177-3AD203B41FA5}">
                      <a16:colId xmlns:a16="http://schemas.microsoft.com/office/drawing/2014/main" val="958542220"/>
                    </a:ext>
                  </a:extLst>
                </a:gridCol>
                <a:gridCol w="3276000">
                  <a:extLst>
                    <a:ext uri="{9D8B030D-6E8A-4147-A177-3AD203B41FA5}">
                      <a16:colId xmlns:a16="http://schemas.microsoft.com/office/drawing/2014/main" val="3145351142"/>
                    </a:ext>
                  </a:extLst>
                </a:gridCol>
              </a:tblGrid>
              <a:tr h="216000">
                <a:tc gridSpan="3">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大阪市（システムによる申請）</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hMerge="1">
                  <a:txBody>
                    <a:bodyPr/>
                    <a:lstStyle/>
                    <a:p>
                      <a:endParaRPr kumimoji="1" lang="ja-JP" altLang="en-US"/>
                    </a:p>
                  </a:txBody>
                  <a:tcPr/>
                </a:tc>
                <a:tc hMerge="1">
                  <a:txBody>
                    <a:bodyPr/>
                    <a:lstStyle/>
                    <a:p>
                      <a:pPr algn="ctr" fontAlgn="ctr"/>
                      <a:endParaRPr lang="en-US" altLang="ja-JP" sz="1200" b="1" u="none" strike="noStrike">
                        <a:solidFill>
                          <a:schemeClr val="bg1"/>
                        </a:solidFill>
                        <a:effectLst/>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他社</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rowSpan="2" gridSpan="2">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簡略化検討対象</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rowSpan="2" hMerge="1">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20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extLst>
                  <a:ext uri="{0D108BD9-81ED-4DB2-BD59-A6C34878D82A}">
                    <a16:rowId xmlns:a16="http://schemas.microsoft.com/office/drawing/2014/main" val="3178946886"/>
                  </a:ext>
                </a:extLst>
              </a:tr>
              <a:tr h="216000">
                <a:tc gridSpan="2">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システム申請項目</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hMerge="1">
                  <a:txBody>
                    <a:bodyPr/>
                    <a:lstStyle/>
                    <a:p>
                      <a:endParaRPr kumimoji="1" lang="ja-JP" altLang="en-US"/>
                    </a:p>
                  </a:txBody>
                  <a:tcPr/>
                </a:tc>
                <a:tc>
                  <a:txBody>
                    <a:bodyPr/>
                    <a:lstStyle/>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必須</a:t>
                      </a:r>
                      <a:r>
                        <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任意</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項目の有無</a:t>
                      </a:r>
                      <a:r>
                        <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必須</a:t>
                      </a:r>
                      <a:r>
                        <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rPr>
                        <a:t>or</a:t>
                      </a:r>
                      <a:r>
                        <a:rPr kumimoji="1" lang="ja-JP" altLang="en-US" sz="1100" b="1" kern="1200">
                          <a:solidFill>
                            <a:schemeClr val="bg1"/>
                          </a:solidFill>
                          <a:latin typeface="UD デジタル 教科書体 NP-R" panose="02020400000000000000" pitchFamily="18" charset="-128"/>
                          <a:ea typeface="UD デジタル 教科書体 NP-R" panose="02020400000000000000" pitchFamily="18" charset="-128"/>
                          <a:cs typeface="+mn-cs"/>
                        </a:rPr>
                        <a:t>任意</a:t>
                      </a:r>
                      <a:endParaRPr kumimoji="1" lang="en-US" altLang="ja-JP" sz="110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gridSpan="2" vMerge="1">
                  <a:txBody>
                    <a:bodyPr/>
                    <a:lstStyle/>
                    <a:p>
                      <a:pPr algn="ctr" fontAlgn="ctr"/>
                      <a:r>
                        <a:rPr lang="ja-JP" altLang="en-US" sz="1200" b="1" u="none" strike="noStrike">
                          <a:solidFill>
                            <a:schemeClr val="bg1"/>
                          </a:solidFill>
                          <a:effectLst/>
                        </a:rPr>
                        <a:t>（大阪市で必須＆他社で任意</a:t>
                      </a:r>
                      <a:r>
                        <a:rPr lang="en-US" altLang="ja-JP" sz="1200" b="1" u="none" strike="noStrike">
                          <a:solidFill>
                            <a:schemeClr val="bg1"/>
                          </a:solidFill>
                          <a:effectLst/>
                        </a:rPr>
                        <a:t>/</a:t>
                      </a:r>
                      <a:r>
                        <a:rPr lang="ja-JP" altLang="en-US" sz="1200" b="1" u="none" strike="noStrike">
                          <a:solidFill>
                            <a:schemeClr val="bg1"/>
                          </a:solidFill>
                          <a:effectLst/>
                        </a:rPr>
                        <a:t>項目なし）</a:t>
                      </a:r>
                      <a:endParaRPr lang="en-US" altLang="ja-JP" sz="1200" b="1" u="none" strike="noStrike">
                        <a:solidFill>
                          <a:schemeClr val="bg1"/>
                        </a:solidFill>
                        <a:effectLst/>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hMerge="1" vMerge="1">
                  <a:txBody>
                    <a:bodyPr/>
                    <a:lstStyle/>
                    <a:p>
                      <a:endParaRPr kumimoji="1" lang="ja-JP" altLang="en-US"/>
                    </a:p>
                  </a:txBody>
                  <a:tcPr/>
                </a:tc>
                <a:extLst>
                  <a:ext uri="{0D108BD9-81ED-4DB2-BD59-A6C34878D82A}">
                    <a16:rowId xmlns:a16="http://schemas.microsoft.com/office/drawing/2014/main" val="1313224596"/>
                  </a:ext>
                </a:extLst>
              </a:tr>
              <a:tr h="216000">
                <a:tc rowSpan="2">
                  <a:txBody>
                    <a:bodyPr/>
                    <a:lstStyle/>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情報</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職員番号・氏名</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必須（自動入力）</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en-US" altLang="ja-JP" sz="1100" kern="1200" dirty="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4011586"/>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所属</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必須（自動入力）</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1268230"/>
                  </a:ext>
                </a:extLst>
              </a:tr>
              <a:tr h="216000">
                <a:tc rowSpan="17">
                  <a:txBody>
                    <a:bodyPr/>
                    <a:lstStyle/>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内容</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zh-TW"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申請種別</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必須（自動入力）</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670359"/>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期間</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3900193"/>
                  </a:ext>
                </a:extLst>
              </a:tr>
              <a:tr h="3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取得・発生時間の指定方法</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en-US" altLang="ja-JP" sz="1100" kern="1200" dirty="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17145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17145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半日休や時間休といった選択肢があるために今後も必要</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0040372"/>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残数</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記載不要</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4155148"/>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死亡者名</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en-US" altLang="ja-JP" sz="1100" kern="1200" dirty="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en-US" altLang="ja-JP" sz="1100" kern="1200" dirty="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11552539"/>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続柄</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41497555"/>
                  </a:ext>
                </a:extLst>
              </a:tr>
              <a:tr h="3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生計の状況（同一にしているか）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（同居</a:t>
                      </a:r>
                      <a:r>
                        <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別居は必須）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2196707"/>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死亡日</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8879989"/>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死亡時刻</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〇</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（任意に変更）</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他社では項目がなく、貴市における審査方法及び</a:t>
                      </a:r>
                      <a:br>
                        <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基準次第で廃止可能性がある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5524935"/>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死亡者住所</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〇</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（任意に変更）</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他社では項目がなく、貴市における審査方法及び</a:t>
                      </a:r>
                      <a:br>
                        <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基準次第で廃止可能性がある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6176256"/>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葬儀場所</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9939725"/>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葬儀日</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1898042"/>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葬儀時刻</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noProof="0">
                          <a:solidFill>
                            <a:srgbClr val="C00000"/>
                          </a:solidFill>
                          <a:latin typeface="UD デジタル 教科書体 NP-R" panose="02020400000000000000" pitchFamily="18" charset="-128"/>
                          <a:ea typeface="UD デジタル 教科書体 NP-R" panose="02020400000000000000" pitchFamily="18" charset="-128"/>
                          <a:cs typeface="+mn-cs"/>
                        </a:rPr>
                        <a:t>必須</a:t>
                      </a:r>
                      <a:endPar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2988925"/>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移動の状況（遠隔地への往復日数が必要か）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2522001"/>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通算日数</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srgbClr val="C00000"/>
                          </a:solidFill>
                          <a:latin typeface="UD デジタル 教科書体 NP-R" panose="02020400000000000000" pitchFamily="18" charset="-128"/>
                          <a:ea typeface="UD デジタル 教科書体 NP-R" panose="02020400000000000000" pitchFamily="18" charset="-128"/>
                          <a:cs typeface="+mn-cs"/>
                        </a:rPr>
                        <a:t>必須</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〇</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（任意に変更）</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会場が遠隔地の場合に必要と想定するが、他項目の回答次第では記載不要とできる可能性がある</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2347172"/>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遠隔地への往復日数</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項目なし</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6871651"/>
                  </a:ext>
                </a:extLst>
              </a:tr>
              <a:tr h="216000">
                <a:tc vMerge="1">
                  <a:txBody>
                    <a:bodyPr/>
                    <a:lstStyle/>
                    <a:p>
                      <a:pPr indent="-171450" algn="l" defTabSz="990564" rtl="0" fontAlgn="auto">
                        <a:spcBef>
                          <a:spcPts val="0"/>
                        </a:spcBef>
                        <a:spcAft>
                          <a:spcPts val="0"/>
                        </a:spcAft>
                        <a:buSzPct val="100000"/>
                        <a:buFont typeface="Wingdings" panose="05000000000000000000" pitchFamily="2" charset="2"/>
                      </a:pPr>
                      <a:endParaRPr kumimoji="1" lang="ja-JP" altLang="en-US" sz="105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indent="-171450" algn="l"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備考</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任意</a:t>
                      </a: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indent="-171450" algn="ctr" defTabSz="990564" rtl="0" fontAlgn="auto">
                        <a:spcBef>
                          <a:spcPts val="0"/>
                        </a:spcBef>
                        <a:spcAft>
                          <a:spcPts val="0"/>
                        </a:spcAft>
                        <a:buSzPct val="100000"/>
                        <a:buFont typeface="Wingdings" panose="05000000000000000000" pitchFamily="2" charset="2"/>
                      </a:pPr>
                      <a:endParaRPr kumimoji="1" lang="ja-JP" altLang="en-US"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8390" marR="8390" marT="839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003873"/>
                  </a:ext>
                </a:extLst>
              </a:tr>
            </a:tbl>
          </a:graphicData>
        </a:graphic>
      </p:graphicFrame>
      <p:sp>
        <p:nvSpPr>
          <p:cNvPr id="8" name="正方形/長方形 7">
            <a:extLst>
              <a:ext uri="{FF2B5EF4-FFF2-40B4-BE49-F238E27FC236}">
                <a16:creationId xmlns:a16="http://schemas.microsoft.com/office/drawing/2014/main" id="{403ADD2A-CBAA-E48C-735A-B73ECD70739B}"/>
              </a:ext>
            </a:extLst>
          </p:cNvPr>
          <p:cNvSpPr/>
          <p:nvPr/>
        </p:nvSpPr>
        <p:spPr bwMode="gray">
          <a:xfrm>
            <a:off x="10128956" y="1249378"/>
            <a:ext cx="1583706" cy="207776"/>
          </a:xfrm>
          <a:prstGeom prst="rect">
            <a:avLst/>
          </a:prstGeom>
          <a:solidFill>
            <a:schemeClr val="accent1">
              <a:lumMod val="20000"/>
              <a:lumOff val="80000"/>
            </a:schemeClr>
          </a:solidFill>
          <a:ln w="1270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任意化候補の記入項目</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a:extLst>
              <a:ext uri="{FF2B5EF4-FFF2-40B4-BE49-F238E27FC236}">
                <a16:creationId xmlns:a16="http://schemas.microsoft.com/office/drawing/2014/main" id="{C1DECA56-68D7-FA27-F10F-97D5C732C202}"/>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9" name="正方形/長方形 18">
            <a:extLst>
              <a:ext uri="{FF2B5EF4-FFF2-40B4-BE49-F238E27FC236}">
                <a16:creationId xmlns:a16="http://schemas.microsoft.com/office/drawing/2014/main" id="{17065633-10C4-1BEC-2631-ABBE671682E5}"/>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申請書（忌引休暇申請）</a:t>
            </a:r>
          </a:p>
        </p:txBody>
      </p:sp>
    </p:spTree>
    <p:extLst>
      <p:ext uri="{BB962C8B-B14F-4D97-AF65-F5344CB8AC3E}">
        <p14:creationId xmlns:p14="http://schemas.microsoft.com/office/powerpoint/2010/main" val="3330076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45</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pPr marL="0" marR="0" lvl="0" indent="0" algn="l" defTabSz="990564" rtl="0" eaLnBrk="1" fontAlgn="ctr" latinLnBrk="0" hangingPunct="1">
              <a:lnSpc>
                <a:spcPct val="100000"/>
              </a:lnSpc>
              <a:spcBef>
                <a:spcPts val="0"/>
              </a:spcBef>
              <a:spcAft>
                <a:spcPts val="0"/>
              </a:spcAft>
              <a:buClrTx/>
              <a:buSzPct val="100000"/>
              <a:buFont typeface="Arial" panose="020B0604020202020204" pitchFamily="34" charset="0"/>
              <a:buNone/>
              <a:tabLst/>
              <a:defRPr/>
            </a:pPr>
            <a:r>
              <a:rPr kumimoji="1" lang="en-US" altLang="ja-JP" sz="2400" dirty="0">
                <a:latin typeface="UD デジタル 教科書体 NP-R" panose="02020400000000000000" pitchFamily="18" charset="-128"/>
                <a:ea typeface="UD デジタル 教科書体 NP-R" panose="02020400000000000000" pitchFamily="18" charset="-128"/>
                <a:cs typeface="+mn-cs"/>
              </a:rPr>
              <a:t>Step3</a:t>
            </a:r>
            <a:r>
              <a:rPr kumimoji="1" lang="ja-JP" altLang="en-US" sz="2400">
                <a:latin typeface="UD デジタル 教科書体 NP-R" panose="02020400000000000000" pitchFamily="18" charset="-128"/>
                <a:ea typeface="UD デジタル 教科書体 NP-R" panose="02020400000000000000" pitchFamily="18" charset="-128"/>
                <a:cs typeface="+mn-cs"/>
              </a:rPr>
              <a:t>　記載項目の廃止可否の確認</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人給</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として提示した案について、人事課より変更の余地があるとコメントいただいた。今後は改修規模や見積を確認ののち、</a:t>
            </a:r>
            <a:r>
              <a:rPr lang="en-US" altLang="ja-JP" dirty="0">
                <a:latin typeface="UD デジタル 教科書体 NP-R" panose="02020400000000000000" pitchFamily="18" charset="-128"/>
                <a:ea typeface="UD デジタル 教科書体 NP-R" panose="02020400000000000000" pitchFamily="18" charset="-128"/>
              </a:rPr>
              <a:t>R7</a:t>
            </a:r>
            <a:r>
              <a:rPr lang="ja-JP" altLang="en-US">
                <a:latin typeface="UD デジタル 教科書体 NP-R" panose="02020400000000000000" pitchFamily="18" charset="-128"/>
                <a:ea typeface="UD デジタル 教科書体 NP-R" panose="02020400000000000000" pitchFamily="18" charset="-128"/>
              </a:rPr>
              <a:t>年度中に改修実施の意思決定を行う必要がある</a:t>
            </a:r>
          </a:p>
        </p:txBody>
      </p:sp>
      <p:sp>
        <p:nvSpPr>
          <p:cNvPr id="40" name="正方形/長方形 39">
            <a:extLst>
              <a:ext uri="{FF2B5EF4-FFF2-40B4-BE49-F238E27FC236}">
                <a16:creationId xmlns:a16="http://schemas.microsoft.com/office/drawing/2014/main" id="{7CD6177C-ADBE-58E1-6776-E1DAF374F07C}"/>
              </a:ext>
            </a:extLst>
          </p:cNvPr>
          <p:cNvSpPr/>
          <p:nvPr/>
        </p:nvSpPr>
        <p:spPr bwMode="gray">
          <a:xfrm>
            <a:off x="1104524" y="2090978"/>
            <a:ext cx="1245170" cy="1486551"/>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対応の方向性</a:t>
            </a:r>
          </a:p>
        </p:txBody>
      </p:sp>
      <p:sp>
        <p:nvSpPr>
          <p:cNvPr id="8" name="正方形/長方形 7">
            <a:extLst>
              <a:ext uri="{FF2B5EF4-FFF2-40B4-BE49-F238E27FC236}">
                <a16:creationId xmlns:a16="http://schemas.microsoft.com/office/drawing/2014/main" id="{219CFD84-3628-F173-CB99-C0A6D8A7EA75}"/>
              </a:ext>
            </a:extLst>
          </p:cNvPr>
          <p:cNvSpPr/>
          <p:nvPr/>
        </p:nvSpPr>
        <p:spPr bwMode="gray">
          <a:xfrm>
            <a:off x="2453546" y="2126085"/>
            <a:ext cx="8476273" cy="1455787"/>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従来必須記載となっている項目のうち、３項目を任意記載へと変更する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601218" lvl="1" indent="-171450" defTabSz="990564" fontAlgn="auto">
              <a:spcBef>
                <a:spcPts val="6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自身が喪主でない場合に、親族等への情報確認等が不要となり、かつ申請者の心理的負担も軽減する</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他社の忌引休暇申請時の記入項目と比較検討した結果、次頁で示している３項目については任意化した場合でも虚偽申請には影響がないと想定している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5" name="二等辺三角形 24">
            <a:extLst>
              <a:ext uri="{FF2B5EF4-FFF2-40B4-BE49-F238E27FC236}">
                <a16:creationId xmlns:a16="http://schemas.microsoft.com/office/drawing/2014/main" id="{7009ADFA-B673-9B53-F138-64684A2E9E7B}"/>
              </a:ext>
            </a:extLst>
          </p:cNvPr>
          <p:cNvSpPr/>
          <p:nvPr/>
        </p:nvSpPr>
        <p:spPr bwMode="gray">
          <a:xfrm rot="10800000">
            <a:off x="4837568" y="3752832"/>
            <a:ext cx="2516863" cy="251473"/>
          </a:xfrm>
          <a:prstGeom prst="triangle">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EAF7995E-0249-0BDF-8426-1D2E096B3AF1}"/>
              </a:ext>
            </a:extLst>
          </p:cNvPr>
          <p:cNvSpPr/>
          <p:nvPr/>
        </p:nvSpPr>
        <p:spPr bwMode="gray">
          <a:xfrm>
            <a:off x="1104524" y="4892686"/>
            <a:ext cx="1245170" cy="905243"/>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今後の対応事項</a:t>
            </a:r>
          </a:p>
        </p:txBody>
      </p:sp>
      <p:sp>
        <p:nvSpPr>
          <p:cNvPr id="5" name="正方形/長方形 4">
            <a:extLst>
              <a:ext uri="{FF2B5EF4-FFF2-40B4-BE49-F238E27FC236}">
                <a16:creationId xmlns:a16="http://schemas.microsoft.com/office/drawing/2014/main" id="{4302E4D0-95D6-7334-69A1-BD2FF56BD226}"/>
              </a:ext>
            </a:extLst>
          </p:cNvPr>
          <p:cNvSpPr/>
          <p:nvPr/>
        </p:nvSpPr>
        <p:spPr bwMode="gray">
          <a:xfrm>
            <a:off x="2453546" y="4892686"/>
            <a:ext cx="8476273" cy="905243"/>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総務事務システムの改修（</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3</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つの記入項目の必須指定を外す）に係る改修規模・見積金額を保守運用事業者に確認</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改修規模・見積金額をもとに、人事課と改めて実施要否を議論し、</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R7</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 name="正方形/長方形 9">
            <a:extLst>
              <a:ext uri="{FF2B5EF4-FFF2-40B4-BE49-F238E27FC236}">
                <a16:creationId xmlns:a16="http://schemas.microsoft.com/office/drawing/2014/main" id="{6A09646A-E7E5-3F26-0D9A-DCADCCC5E98A}"/>
              </a:ext>
            </a:extLst>
          </p:cNvPr>
          <p:cNvSpPr/>
          <p:nvPr/>
        </p:nvSpPr>
        <p:spPr bwMode="gray">
          <a:xfrm>
            <a:off x="1104524" y="4175266"/>
            <a:ext cx="1245170" cy="596944"/>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人事課コメント</a:t>
            </a:r>
          </a:p>
        </p:txBody>
      </p:sp>
      <p:sp>
        <p:nvSpPr>
          <p:cNvPr id="11" name="正方形/長方形 10">
            <a:extLst>
              <a:ext uri="{FF2B5EF4-FFF2-40B4-BE49-F238E27FC236}">
                <a16:creationId xmlns:a16="http://schemas.microsoft.com/office/drawing/2014/main" id="{56BF56D0-59E6-5F4D-D38C-4CB65821DEA7}"/>
              </a:ext>
            </a:extLst>
          </p:cNvPr>
          <p:cNvSpPr/>
          <p:nvPr/>
        </p:nvSpPr>
        <p:spPr bwMode="gray">
          <a:xfrm>
            <a:off x="2453546" y="4175266"/>
            <a:ext cx="8476273" cy="596944"/>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任意項目への変更の余地はある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A9BAF86C-7EAA-D802-E2A3-029C33C75CE9}"/>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15" name="正方形/長方形 14">
            <a:extLst>
              <a:ext uri="{FF2B5EF4-FFF2-40B4-BE49-F238E27FC236}">
                <a16:creationId xmlns:a16="http://schemas.microsoft.com/office/drawing/2014/main" id="{709D439B-058C-7D33-FA1C-AC1521394073}"/>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申請書（忌引休暇申請）</a:t>
            </a:r>
          </a:p>
        </p:txBody>
      </p:sp>
    </p:spTree>
    <p:extLst>
      <p:ext uri="{BB962C8B-B14F-4D97-AF65-F5344CB8AC3E}">
        <p14:creationId xmlns:p14="http://schemas.microsoft.com/office/powerpoint/2010/main" val="612214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46</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検討ステップ</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就労証明書発行業務の効率化に向け、現状業務フローをもとに課題を洗い出し、対応方針を策定した。実現に向け保守運用ベンダーへ改修規模・仮見積りを依頼済み</a:t>
            </a:r>
          </a:p>
        </p:txBody>
      </p:sp>
      <p:sp>
        <p:nvSpPr>
          <p:cNvPr id="12" name="正方形/長方形 11">
            <a:extLst>
              <a:ext uri="{FF2B5EF4-FFF2-40B4-BE49-F238E27FC236}">
                <a16:creationId xmlns:a16="http://schemas.microsoft.com/office/drawing/2014/main" id="{2CF14055-7963-2263-4404-44713A293943}"/>
              </a:ext>
            </a:extLst>
          </p:cNvPr>
          <p:cNvSpPr/>
          <p:nvPr/>
        </p:nvSpPr>
        <p:spPr bwMode="gray">
          <a:xfrm>
            <a:off x="1018562" y="3422244"/>
            <a:ext cx="1315278" cy="2287012"/>
          </a:xfrm>
          <a:prstGeom prst="rect">
            <a:avLst/>
          </a:prstGeom>
          <a:solidFill>
            <a:schemeClr val="bg1">
              <a:lumMod val="50000"/>
            </a:schemeClr>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対応事項</a:t>
            </a:r>
          </a:p>
        </p:txBody>
      </p:sp>
      <p:sp>
        <p:nvSpPr>
          <p:cNvPr id="4" name="矢印: 五方向 3">
            <a:extLst>
              <a:ext uri="{FF2B5EF4-FFF2-40B4-BE49-F238E27FC236}">
                <a16:creationId xmlns:a16="http://schemas.microsoft.com/office/drawing/2014/main" id="{1E390141-AECD-3D0E-763B-7D150EB77E37}"/>
              </a:ext>
            </a:extLst>
          </p:cNvPr>
          <p:cNvSpPr/>
          <p:nvPr/>
        </p:nvSpPr>
        <p:spPr bwMode="gray">
          <a:xfrm>
            <a:off x="2478495" y="2607469"/>
            <a:ext cx="2250026" cy="623210"/>
          </a:xfrm>
          <a:prstGeom prst="homePlate">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Step1</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a:t>
            </a:r>
            <a:r>
              <a:rPr kumimoji="1" lang="ja-JP" altLang="en-US" sz="1200">
                <a:latin typeface="UD デジタル 教科書体 NP-R" panose="02020400000000000000" pitchFamily="18" charset="-128"/>
                <a:ea typeface="UD デジタル 教科書体 NP-R" panose="02020400000000000000" pitchFamily="18" charset="-128"/>
                <a:cs typeface="+mn-cs"/>
              </a:rPr>
              <a:t>業務</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フローの可視化</a:t>
            </a:r>
          </a:p>
        </p:txBody>
      </p:sp>
      <p:sp>
        <p:nvSpPr>
          <p:cNvPr id="10" name="矢印: 山形 9">
            <a:extLst>
              <a:ext uri="{FF2B5EF4-FFF2-40B4-BE49-F238E27FC236}">
                <a16:creationId xmlns:a16="http://schemas.microsoft.com/office/drawing/2014/main" id="{23DEF3E3-98D5-434E-9C1A-C5245328F6BF}"/>
              </a:ext>
            </a:extLst>
          </p:cNvPr>
          <p:cNvSpPr/>
          <p:nvPr/>
        </p:nvSpPr>
        <p:spPr bwMode="gray">
          <a:xfrm>
            <a:off x="8923410" y="2607469"/>
            <a:ext cx="2250027"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Step4</a:t>
            </a: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制度・システム変更</a:t>
            </a:r>
          </a:p>
        </p:txBody>
      </p:sp>
      <p:sp>
        <p:nvSpPr>
          <p:cNvPr id="15" name="正方形/長方形 14">
            <a:extLst>
              <a:ext uri="{FF2B5EF4-FFF2-40B4-BE49-F238E27FC236}">
                <a16:creationId xmlns:a16="http://schemas.microsoft.com/office/drawing/2014/main" id="{5142889A-A632-A3D1-DFB5-17C0547C06EB}"/>
              </a:ext>
            </a:extLst>
          </p:cNvPr>
          <p:cNvSpPr/>
          <p:nvPr/>
        </p:nvSpPr>
        <p:spPr bwMode="gray">
          <a:xfrm>
            <a:off x="2478495"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現状の就労証明書発行</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申請～発行業務に関する</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フロー</a:t>
            </a:r>
            <a:r>
              <a:rPr kumimoji="1" lang="ja-JP" altLang="en-US" sz="1200" b="1">
                <a:latin typeface="UD デジタル 教科書体 NP-R" panose="02020400000000000000" pitchFamily="18" charset="-128"/>
                <a:ea typeface="UD デジタル 教科書体 NP-R" panose="02020400000000000000" pitchFamily="18" charset="-128"/>
                <a:cs typeface="+mn-cs"/>
              </a:rPr>
              <a:t>の</a:t>
            </a: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明確化</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4" name="正方形/長方形 23">
            <a:extLst>
              <a:ext uri="{FF2B5EF4-FFF2-40B4-BE49-F238E27FC236}">
                <a16:creationId xmlns:a16="http://schemas.microsoft.com/office/drawing/2014/main" id="{7118DD8A-7D77-9EBA-11FF-74018295CDB9}"/>
              </a:ext>
            </a:extLst>
          </p:cNvPr>
          <p:cNvSpPr/>
          <p:nvPr/>
        </p:nvSpPr>
        <p:spPr bwMode="gray">
          <a:xfrm>
            <a:off x="9216684"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制度の変更または</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システム改修の実施</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FFE5164E-1978-7C53-8FF5-7990E4A0CAFD}"/>
              </a:ext>
            </a:extLst>
          </p:cNvPr>
          <p:cNvSpPr/>
          <p:nvPr/>
        </p:nvSpPr>
        <p:spPr bwMode="gray">
          <a:xfrm>
            <a:off x="2478495"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申請画面や総務事務センターへのヒアリングにより、現在の申請業務を可視化</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8" name="矢印: 山形 7">
            <a:extLst>
              <a:ext uri="{FF2B5EF4-FFF2-40B4-BE49-F238E27FC236}">
                <a16:creationId xmlns:a16="http://schemas.microsoft.com/office/drawing/2014/main" id="{17C617E8-0B5E-5DE7-3880-7B0E55FFABD5}"/>
              </a:ext>
            </a:extLst>
          </p:cNvPr>
          <p:cNvSpPr/>
          <p:nvPr/>
        </p:nvSpPr>
        <p:spPr bwMode="gray">
          <a:xfrm>
            <a:off x="4431180" y="2607469"/>
            <a:ext cx="2543508"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Step2</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課題の洗い出し</a:t>
            </a:r>
          </a:p>
        </p:txBody>
      </p:sp>
      <p:sp>
        <p:nvSpPr>
          <p:cNvPr id="21" name="正方形/長方形 20">
            <a:extLst>
              <a:ext uri="{FF2B5EF4-FFF2-40B4-BE49-F238E27FC236}">
                <a16:creationId xmlns:a16="http://schemas.microsoft.com/office/drawing/2014/main" id="{21610AF2-2BC4-319A-911C-F0DF5E3FE196}"/>
              </a:ext>
            </a:extLst>
          </p:cNvPr>
          <p:cNvSpPr/>
          <p:nvPr/>
        </p:nvSpPr>
        <p:spPr bwMode="gray">
          <a:xfrm>
            <a:off x="4724559"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申請～発行業務において</a:t>
            </a:r>
            <a:endParaRPr kumimoji="1" lang="en-US" altLang="ja-JP" sz="1200" b="1" dirty="0">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a:latin typeface="UD デジタル 教科書体 NP-R" panose="02020400000000000000" pitchFamily="18" charset="-128"/>
                <a:ea typeface="UD デジタル 教科書体 NP-R" panose="02020400000000000000" pitchFamily="18" charset="-128"/>
                <a:cs typeface="+mn-cs"/>
              </a:rPr>
              <a:t>負担となっている作業抽出</a:t>
            </a:r>
            <a:endPar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3" name="正方形/長方形 32">
            <a:extLst>
              <a:ext uri="{FF2B5EF4-FFF2-40B4-BE49-F238E27FC236}">
                <a16:creationId xmlns:a16="http://schemas.microsoft.com/office/drawing/2014/main" id="{ECAD0400-DF33-BF9B-A25C-D352943F64E6}"/>
              </a:ext>
            </a:extLst>
          </p:cNvPr>
          <p:cNvSpPr/>
          <p:nvPr/>
        </p:nvSpPr>
        <p:spPr bwMode="gray">
          <a:xfrm>
            <a:off x="4724559"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前工程で整理した現状業務や総務事務センターからのコメントをもとに、課題を整理</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矢印: 山形 4">
            <a:extLst>
              <a:ext uri="{FF2B5EF4-FFF2-40B4-BE49-F238E27FC236}">
                <a16:creationId xmlns:a16="http://schemas.microsoft.com/office/drawing/2014/main" id="{0156B66F-30F1-A918-0188-7897C6E2AAF4}"/>
              </a:ext>
            </a:extLst>
          </p:cNvPr>
          <p:cNvSpPr/>
          <p:nvPr/>
        </p:nvSpPr>
        <p:spPr bwMode="gray">
          <a:xfrm>
            <a:off x="6677243" y="2607469"/>
            <a:ext cx="2543508" cy="623210"/>
          </a:xfrm>
          <a:prstGeom prst="chevron">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Step3</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対応方針検討</a:t>
            </a:r>
          </a:p>
        </p:txBody>
      </p:sp>
      <p:sp>
        <p:nvSpPr>
          <p:cNvPr id="18" name="正方形/長方形 17">
            <a:extLst>
              <a:ext uri="{FF2B5EF4-FFF2-40B4-BE49-F238E27FC236}">
                <a16:creationId xmlns:a16="http://schemas.microsoft.com/office/drawing/2014/main" id="{87EA938C-4199-933F-9B95-9B4B446FFE6F}"/>
              </a:ext>
            </a:extLst>
          </p:cNvPr>
          <p:cNvSpPr/>
          <p:nvPr/>
        </p:nvSpPr>
        <p:spPr bwMode="gray">
          <a:xfrm>
            <a:off x="6970621" y="3422244"/>
            <a:ext cx="1956753" cy="641008"/>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申請時・発行時の</a:t>
            </a:r>
            <a:endParaRPr kumimoji="1" lang="en-US" altLang="ja-JP" sz="12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R="0" algn="ctr" defTabSz="990564" rtl="0" eaLnBrk="1" fontAlgn="auto" latinLnBrk="0" hangingPunct="1">
              <a:lnSpc>
                <a:spcPct val="100000"/>
              </a:lnSpc>
              <a:spcBef>
                <a:spcPts val="0"/>
              </a:spcBef>
              <a:spcAft>
                <a:spcPts val="0"/>
              </a:spcAft>
              <a:buClrTx/>
              <a:buSzPct val="100000"/>
              <a:tabLst/>
            </a:pPr>
            <a:r>
              <a:rPr kumimoji="1" lang="ja-JP" altLang="en-US" sz="12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電子化案検討</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2" name="正方形/長方形 31">
            <a:extLst>
              <a:ext uri="{FF2B5EF4-FFF2-40B4-BE49-F238E27FC236}">
                <a16:creationId xmlns:a16="http://schemas.microsoft.com/office/drawing/2014/main" id="{DF660169-F16E-85D5-7295-7223592EEC76}"/>
              </a:ext>
            </a:extLst>
          </p:cNvPr>
          <p:cNvSpPr/>
          <p:nvPr/>
        </p:nvSpPr>
        <p:spPr bwMode="gray">
          <a:xfrm>
            <a:off x="6970621"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課題に対して、デジタル化方針を検討</a:t>
            </a:r>
            <a:br>
              <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b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（職員からの申請時・総務事務センターからの発行時にデータでの送付を可能とする）</a:t>
            </a:r>
            <a:endParaRPr kumimoji="1" lang="en-US" altLang="ja-JP" sz="1200" b="0"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4" name="正方形/長方形 33">
            <a:extLst>
              <a:ext uri="{FF2B5EF4-FFF2-40B4-BE49-F238E27FC236}">
                <a16:creationId xmlns:a16="http://schemas.microsoft.com/office/drawing/2014/main" id="{6FABA57F-CA0C-4B3B-E5C1-0BB8C6EA4A45}"/>
              </a:ext>
            </a:extLst>
          </p:cNvPr>
          <p:cNvSpPr/>
          <p:nvPr/>
        </p:nvSpPr>
        <p:spPr bwMode="gray">
          <a:xfrm>
            <a:off x="9216684" y="4120422"/>
            <a:ext cx="1956753" cy="1588834"/>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制度変更の場合は制度を変更し、職員に通知</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285750" marR="0" indent="-285750" defTabSz="990564" rtl="0" eaLnBrk="1" fontAlgn="auto" latinLnBrk="0" hangingPunct="1">
              <a:lnSpc>
                <a:spcPct val="100000"/>
              </a:lnSpc>
              <a:spcBef>
                <a:spcPts val="300"/>
              </a:spcBef>
              <a:spcAft>
                <a:spcPts val="0"/>
              </a:spcAft>
              <a:buClrTx/>
              <a:buSzPct val="100000"/>
              <a:buFont typeface="Wingdings" panose="05000000000000000000" pitchFamily="2" charset="2"/>
              <a:buChar char="n"/>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システム改修が必要な場合は見積受領後、実施要否</a:t>
            </a:r>
            <a:r>
              <a:rPr kumimoji="1" lang="ja-JP" altLang="en-US" sz="1200">
                <a:latin typeface="UD デジタル 教科書体 NP-R" panose="02020400000000000000" pitchFamily="18" charset="-128"/>
                <a:ea typeface="UD デジタル 教科書体 NP-R" panose="02020400000000000000" pitchFamily="18" charset="-128"/>
                <a:cs typeface="+mn-cs"/>
              </a:rPr>
              <a:t>を</a:t>
            </a: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検討し、改修を行う</a:t>
            </a:r>
          </a:p>
        </p:txBody>
      </p:sp>
      <p:sp>
        <p:nvSpPr>
          <p:cNvPr id="2" name="矢印: 五方向 1">
            <a:extLst>
              <a:ext uri="{FF2B5EF4-FFF2-40B4-BE49-F238E27FC236}">
                <a16:creationId xmlns:a16="http://schemas.microsoft.com/office/drawing/2014/main" id="{43B50781-1FC6-EF70-F8EB-05878F672375}"/>
              </a:ext>
            </a:extLst>
          </p:cNvPr>
          <p:cNvSpPr/>
          <p:nvPr/>
        </p:nvSpPr>
        <p:spPr bwMode="gray">
          <a:xfrm>
            <a:off x="9068696" y="2228686"/>
            <a:ext cx="2103131" cy="321613"/>
          </a:xfrm>
          <a:prstGeom prst="homePlate">
            <a:avLst/>
          </a:prstGeom>
          <a:solidFill>
            <a:schemeClr val="accent6">
              <a:lumMod val="50000"/>
            </a:schemeClr>
          </a:solidFill>
          <a:ln w="12700" algn="ctr">
            <a:solidFill>
              <a:srgbClr val="BBBCBC"/>
            </a:solidFill>
            <a:miter lim="800000"/>
            <a:headEnd/>
            <a:tailEnd/>
          </a:ln>
        </p:spPr>
        <p:txBody>
          <a:bodyPr rot="0" spcFirstLastPara="0" vertOverflow="overflow" horzOverflow="overflow" vert="horz" wrap="square" lIns="18000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７年度対応事項</a:t>
            </a:r>
          </a:p>
        </p:txBody>
      </p:sp>
      <p:sp>
        <p:nvSpPr>
          <p:cNvPr id="26" name="矢印: 五方向 25">
            <a:extLst>
              <a:ext uri="{FF2B5EF4-FFF2-40B4-BE49-F238E27FC236}">
                <a16:creationId xmlns:a16="http://schemas.microsoft.com/office/drawing/2014/main" id="{BA428733-45CA-3148-F3FC-5CF0F32D150E}"/>
              </a:ext>
            </a:extLst>
          </p:cNvPr>
          <p:cNvSpPr/>
          <p:nvPr/>
        </p:nvSpPr>
        <p:spPr bwMode="gray">
          <a:xfrm>
            <a:off x="2478495" y="2228686"/>
            <a:ext cx="6738189" cy="321613"/>
          </a:xfrm>
          <a:prstGeom prst="homePlate">
            <a:avLst/>
          </a:prstGeom>
          <a:solidFill>
            <a:schemeClr val="accent3"/>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R</a:t>
            </a:r>
            <a:r>
              <a:rPr kumimoji="1" lang="ja-JP" altLang="en-US" sz="14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６年度実施事項</a:t>
            </a:r>
          </a:p>
        </p:txBody>
      </p:sp>
      <p:sp>
        <p:nvSpPr>
          <p:cNvPr id="37" name="正方形/長方形 36">
            <a:extLst>
              <a:ext uri="{FF2B5EF4-FFF2-40B4-BE49-F238E27FC236}">
                <a16:creationId xmlns:a16="http://schemas.microsoft.com/office/drawing/2014/main" id="{18CEBE66-2EFE-D4A7-9466-63D356034EA7}"/>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38" name="正方形/長方形 37">
            <a:extLst>
              <a:ext uri="{FF2B5EF4-FFF2-40B4-BE49-F238E27FC236}">
                <a16:creationId xmlns:a16="http://schemas.microsoft.com/office/drawing/2014/main" id="{4DCE1050-0BF7-B19F-5960-C106BEFE1491}"/>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Tree>
    <p:extLst>
      <p:ext uri="{BB962C8B-B14F-4D97-AF65-F5344CB8AC3E}">
        <p14:creationId xmlns:p14="http://schemas.microsoft.com/office/powerpoint/2010/main" val="2333103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47</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Step</a:t>
            </a:r>
            <a:r>
              <a:rPr lang="ja-JP" altLang="en-US">
                <a:latin typeface="UD デジタル 教科書体 NP-R" panose="02020400000000000000" pitchFamily="18" charset="-128"/>
                <a:ea typeface="UD デジタル 教科書体 NP-R" panose="02020400000000000000" pitchFamily="18" charset="-128"/>
                <a:sym typeface="+mn-lt"/>
              </a:rPr>
              <a:t>１</a:t>
            </a:r>
            <a:r>
              <a:rPr lang="en-US" altLang="ja-JP" dirty="0">
                <a:latin typeface="UD デジタル 教科書体 NP-R" panose="02020400000000000000" pitchFamily="18" charset="-128"/>
                <a:ea typeface="UD デジタル 教科書体 NP-R" panose="02020400000000000000" pitchFamily="18" charset="-128"/>
                <a:sym typeface="+mn-lt"/>
              </a:rPr>
              <a:t>/Step</a:t>
            </a:r>
            <a:r>
              <a:rPr lang="ja-JP" altLang="en-US">
                <a:latin typeface="UD デジタル 教科書体 NP-R" panose="02020400000000000000" pitchFamily="18" charset="-128"/>
                <a:ea typeface="UD デジタル 教科書体 NP-R" panose="02020400000000000000" pitchFamily="18" charset="-128"/>
                <a:sym typeface="+mn-lt"/>
              </a:rPr>
              <a:t>２　現状業務フローの可視化と課題の洗い出し</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現状の業務を整理した結果、職員から総務事務センターへの様式送付作業と、総務事務センターから職員への就労証明書交付作業の工数負担が大きいことが課題である</a:t>
            </a:r>
          </a:p>
        </p:txBody>
      </p:sp>
      <p:graphicFrame>
        <p:nvGraphicFramePr>
          <p:cNvPr id="14" name="表 14">
            <a:extLst>
              <a:ext uri="{FF2B5EF4-FFF2-40B4-BE49-F238E27FC236}">
                <a16:creationId xmlns:a16="http://schemas.microsoft.com/office/drawing/2014/main" id="{19BADF21-CDEB-1DC2-4318-D99C9541BF50}"/>
              </a:ext>
            </a:extLst>
          </p:cNvPr>
          <p:cNvGraphicFramePr>
            <a:graphicFrameLocks noGrp="1"/>
          </p:cNvGraphicFramePr>
          <p:nvPr/>
        </p:nvGraphicFramePr>
        <p:xfrm>
          <a:off x="1715833" y="1934878"/>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保育所入所希望者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sp>
        <p:nvSpPr>
          <p:cNvPr id="2" name="正方形/長方形 1">
            <a:extLst>
              <a:ext uri="{FF2B5EF4-FFF2-40B4-BE49-F238E27FC236}">
                <a16:creationId xmlns:a16="http://schemas.microsoft.com/office/drawing/2014/main" id="{A352068C-C47D-F078-F193-A3DB9FFEFBC2}"/>
              </a:ext>
            </a:extLst>
          </p:cNvPr>
          <p:cNvSpPr/>
          <p:nvPr/>
        </p:nvSpPr>
        <p:spPr bwMode="gray">
          <a:xfrm>
            <a:off x="1715825" y="1656983"/>
            <a:ext cx="5122286" cy="210394"/>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ja-JP" altLang="en-US" sz="1600" b="1" kern="0">
                <a:solidFill>
                  <a:prstClr val="white"/>
                </a:solidFill>
                <a:latin typeface="UD デジタル 教科書体 NP-R" panose="02020400000000000000" pitchFamily="18" charset="-128"/>
                <a:ea typeface="UD デジタル 教科書体 NP-R" panose="02020400000000000000" pitchFamily="18" charset="-128"/>
                <a:cs typeface="+mn-cs"/>
              </a:rPr>
              <a:t>現状業務フロー</a:t>
            </a:r>
            <a:endPar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9" name="フローチャート: 他ページ結合子 8">
            <a:extLst>
              <a:ext uri="{FF2B5EF4-FFF2-40B4-BE49-F238E27FC236}">
                <a16:creationId xmlns:a16="http://schemas.microsoft.com/office/drawing/2014/main" id="{03FB0D5A-DD94-C164-2DD6-200163A7AF6D}"/>
              </a:ext>
            </a:extLst>
          </p:cNvPr>
          <p:cNvSpPr/>
          <p:nvPr/>
        </p:nvSpPr>
        <p:spPr bwMode="gray">
          <a:xfrm>
            <a:off x="1218013" y="2430017"/>
            <a:ext cx="286596" cy="1693750"/>
          </a:xfrm>
          <a:prstGeom prst="flowChartOffpageConnector">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defRPr/>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作成依頼</a:t>
            </a:r>
            <a:endParaRPr kumimoji="1" lang="en-US" altLang="ja-JP" sz="14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10" name="フローチャート: 他ページ結合子 9">
            <a:extLst>
              <a:ext uri="{FF2B5EF4-FFF2-40B4-BE49-F238E27FC236}">
                <a16:creationId xmlns:a16="http://schemas.microsoft.com/office/drawing/2014/main" id="{AED62C40-0074-4337-0B58-C79531B5ACB1}"/>
              </a:ext>
            </a:extLst>
          </p:cNvPr>
          <p:cNvSpPr/>
          <p:nvPr/>
        </p:nvSpPr>
        <p:spPr bwMode="gray">
          <a:xfrm>
            <a:off x="1218013" y="4197304"/>
            <a:ext cx="286596" cy="1059758"/>
          </a:xfrm>
          <a:prstGeom prst="flowChartOffpageConnector">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defRPr/>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作成</a:t>
            </a:r>
            <a:endParaRPr kumimoji="1" lang="en-US" altLang="ja-JP" sz="14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11" name="フローチャート: 他ページ結合子 10">
            <a:extLst>
              <a:ext uri="{FF2B5EF4-FFF2-40B4-BE49-F238E27FC236}">
                <a16:creationId xmlns:a16="http://schemas.microsoft.com/office/drawing/2014/main" id="{07F53015-211B-3145-86CA-B31C63913D2A}"/>
              </a:ext>
            </a:extLst>
          </p:cNvPr>
          <p:cNvSpPr/>
          <p:nvPr/>
        </p:nvSpPr>
        <p:spPr bwMode="gray">
          <a:xfrm>
            <a:off x="1218013" y="5355572"/>
            <a:ext cx="286596" cy="1059758"/>
          </a:xfrm>
          <a:prstGeom prst="flowChartOffpageConnector">
            <a:avLst/>
          </a:prstGeom>
          <a:solidFill>
            <a:schemeClr val="tx1"/>
          </a:solidFill>
          <a:ln w="25400" cap="flat" cmpd="sng" algn="ctr">
            <a:solidFill>
              <a:schemeClr val="tx1"/>
            </a:solidFill>
            <a:prstDash val="solid"/>
            <a:round/>
            <a:headEnd type="none" w="med" len="med"/>
            <a:tailEnd type="none" w="med" len="med"/>
          </a:ln>
          <a:effectLst/>
        </p:spPr>
        <p:txBody>
          <a:bodyPr vert="eaVert" wrap="square" lIns="36000" tIns="36000" rIns="36000" bIns="36000" rtlCol="0" anchor="ctr"/>
          <a:lstStyle/>
          <a:p>
            <a:pPr algn="ctr" defTabSz="914423" fontAlgn="auto">
              <a:spcBef>
                <a:spcPts val="0"/>
              </a:spcBef>
              <a:spcAft>
                <a:spcPts val="0"/>
              </a:spcAft>
              <a:defRPr/>
            </a:pPr>
            <a:r>
              <a:rPr kumimoji="1" lang="ja-JP" altLang="en-US" sz="1400" b="1" kern="0">
                <a:solidFill>
                  <a:prstClr val="white"/>
                </a:solidFill>
                <a:latin typeface="UD デジタル 教科書体 NP-R" panose="02020400000000000000" pitchFamily="18" charset="-128"/>
                <a:ea typeface="UD デジタル 教科書体 NP-R" panose="02020400000000000000" pitchFamily="18" charset="-128"/>
                <a:cs typeface="+mn-cs"/>
              </a:rPr>
              <a:t>交付</a:t>
            </a:r>
            <a:endParaRPr kumimoji="1" lang="en-US" altLang="ja-JP" sz="1400" b="1" kern="0" dirty="0">
              <a:solidFill>
                <a:prstClr val="white"/>
              </a:solidFill>
              <a:latin typeface="UD デジタル 教科書体 NP-R" panose="02020400000000000000" pitchFamily="18" charset="-128"/>
              <a:ea typeface="UD デジタル 教科書体 NP-R" panose="02020400000000000000" pitchFamily="18" charset="-128"/>
              <a:cs typeface="+mn-cs"/>
            </a:endParaRPr>
          </a:p>
        </p:txBody>
      </p:sp>
      <p:sp>
        <p:nvSpPr>
          <p:cNvPr id="16" name="テキスト ボックス 15">
            <a:extLst>
              <a:ext uri="{FF2B5EF4-FFF2-40B4-BE49-F238E27FC236}">
                <a16:creationId xmlns:a16="http://schemas.microsoft.com/office/drawing/2014/main" id="{2F9A33DB-20F5-C5C8-CB9E-62E277D70ED2}"/>
              </a:ext>
            </a:extLst>
          </p:cNvPr>
          <p:cNvSpPr txBox="1"/>
          <p:nvPr/>
        </p:nvSpPr>
        <p:spPr bwMode="gray">
          <a:xfrm>
            <a:off x="2107026" y="2430016"/>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7" name="テキスト ボックス 16">
            <a:extLst>
              <a:ext uri="{FF2B5EF4-FFF2-40B4-BE49-F238E27FC236}">
                <a16:creationId xmlns:a16="http://schemas.microsoft.com/office/drawing/2014/main" id="{260E9038-8355-8363-37EE-E1C204737899}"/>
              </a:ext>
            </a:extLst>
          </p:cNvPr>
          <p:cNvSpPr txBox="1"/>
          <p:nvPr/>
        </p:nvSpPr>
        <p:spPr bwMode="gray">
          <a:xfrm>
            <a:off x="2107026" y="3015427"/>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8" name="テキスト ボックス 17">
            <a:extLst>
              <a:ext uri="{FF2B5EF4-FFF2-40B4-BE49-F238E27FC236}">
                <a16:creationId xmlns:a16="http://schemas.microsoft.com/office/drawing/2014/main" id="{F32AFE5B-3555-4927-BA7D-27DFDB81568F}"/>
              </a:ext>
            </a:extLst>
          </p:cNvPr>
          <p:cNvSpPr txBox="1"/>
          <p:nvPr/>
        </p:nvSpPr>
        <p:spPr bwMode="gray">
          <a:xfrm>
            <a:off x="2107026" y="3599338"/>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9" name="テキスト ボックス 18">
            <a:extLst>
              <a:ext uri="{FF2B5EF4-FFF2-40B4-BE49-F238E27FC236}">
                <a16:creationId xmlns:a16="http://schemas.microsoft.com/office/drawing/2014/main" id="{FC722FE7-26A3-BF1E-AAFB-0C13B7CE0C02}"/>
              </a:ext>
            </a:extLst>
          </p:cNvPr>
          <p:cNvSpPr txBox="1"/>
          <p:nvPr/>
        </p:nvSpPr>
        <p:spPr bwMode="gray">
          <a:xfrm>
            <a:off x="4053521" y="418474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依頼確認・突合</a:t>
            </a:r>
            <a:endParaRPr lang="en-US" altLang="ja-JP" sz="1100" b="1" dirty="0">
              <a:solidFill>
                <a:schemeClr val="tx1"/>
              </a:solidFill>
            </a:endParaRPr>
          </a:p>
        </p:txBody>
      </p:sp>
      <p:sp>
        <p:nvSpPr>
          <p:cNvPr id="20" name="テキスト ボックス 19">
            <a:extLst>
              <a:ext uri="{FF2B5EF4-FFF2-40B4-BE49-F238E27FC236}">
                <a16:creationId xmlns:a16="http://schemas.microsoft.com/office/drawing/2014/main" id="{459F31EB-762F-3DB8-8A17-9A9442CE893B}"/>
              </a:ext>
            </a:extLst>
          </p:cNvPr>
          <p:cNvSpPr txBox="1"/>
          <p:nvPr/>
        </p:nvSpPr>
        <p:spPr bwMode="gray">
          <a:xfrm>
            <a:off x="4053521" y="4770160"/>
            <a:ext cx="1139067" cy="383543"/>
          </a:xfrm>
          <a:prstGeom prst="rect">
            <a:avLst/>
          </a:prstGeom>
          <a:solidFill>
            <a:schemeClr val="bg1">
              <a:lumMod val="85000"/>
            </a:schemeClr>
          </a:solidFill>
          <a:ln w="19050">
            <a:solidFill>
              <a:schemeClr val="bg1">
                <a:lumMod val="65000"/>
              </a:schemeClr>
            </a:solidFill>
          </a:ln>
        </p:spPr>
        <p:txBody>
          <a:bodyPr wrap="non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21" name="テキスト ボックス 20">
            <a:extLst>
              <a:ext uri="{FF2B5EF4-FFF2-40B4-BE49-F238E27FC236}">
                <a16:creationId xmlns:a16="http://schemas.microsoft.com/office/drawing/2014/main" id="{B9D5E62C-32D2-84E6-C17E-44FE4C29217E}"/>
              </a:ext>
            </a:extLst>
          </p:cNvPr>
          <p:cNvSpPr txBox="1"/>
          <p:nvPr/>
        </p:nvSpPr>
        <p:spPr bwMode="gray">
          <a:xfrm>
            <a:off x="4053521" y="5355572"/>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印刷・交付</a:t>
            </a:r>
            <a:endParaRPr lang="en-US" altLang="ja-JP" sz="1100" b="1" dirty="0">
              <a:solidFill>
                <a:schemeClr val="tx1"/>
              </a:solidFill>
            </a:endParaRPr>
          </a:p>
        </p:txBody>
      </p:sp>
      <p:sp>
        <p:nvSpPr>
          <p:cNvPr id="22" name="テキスト ボックス 21">
            <a:extLst>
              <a:ext uri="{FF2B5EF4-FFF2-40B4-BE49-F238E27FC236}">
                <a16:creationId xmlns:a16="http://schemas.microsoft.com/office/drawing/2014/main" id="{DB95D7FD-D134-14DB-133D-CB7AF12918E7}"/>
              </a:ext>
            </a:extLst>
          </p:cNvPr>
          <p:cNvSpPr txBox="1"/>
          <p:nvPr/>
        </p:nvSpPr>
        <p:spPr bwMode="gray">
          <a:xfrm>
            <a:off x="2107025" y="5940982"/>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a:t>
            </a:r>
            <a:endParaRPr lang="en-US" altLang="ja-JP" sz="1100" b="1" dirty="0">
              <a:solidFill>
                <a:schemeClr val="tx1"/>
              </a:solidFill>
            </a:endParaRPr>
          </a:p>
        </p:txBody>
      </p:sp>
      <p:cxnSp>
        <p:nvCxnSpPr>
          <p:cNvPr id="24" name="直線矢印コネクタ 23">
            <a:extLst>
              <a:ext uri="{FF2B5EF4-FFF2-40B4-BE49-F238E27FC236}">
                <a16:creationId xmlns:a16="http://schemas.microsoft.com/office/drawing/2014/main" id="{B3B98882-F89C-7674-A8DC-8F92F7AFF123}"/>
              </a:ext>
            </a:extLst>
          </p:cNvPr>
          <p:cNvCxnSpPr>
            <a:cxnSpLocks/>
            <a:stCxn id="16" idx="2"/>
            <a:endCxn id="17" idx="0"/>
          </p:cNvCxnSpPr>
          <p:nvPr/>
        </p:nvCxnSpPr>
        <p:spPr bwMode="gray">
          <a:xfrm>
            <a:off x="2676560" y="2813559"/>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321AADE-DF1A-2F18-A466-30EEF1F410D4}"/>
              </a:ext>
            </a:extLst>
          </p:cNvPr>
          <p:cNvCxnSpPr>
            <a:cxnSpLocks/>
            <a:stCxn id="17" idx="2"/>
            <a:endCxn id="18" idx="0"/>
          </p:cNvCxnSpPr>
          <p:nvPr/>
        </p:nvCxnSpPr>
        <p:spPr bwMode="gray">
          <a:xfrm>
            <a:off x="2676560" y="3398970"/>
            <a:ext cx="0" cy="2003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C88760F1-AEDA-092F-B0FB-337B3FB606F0}"/>
              </a:ext>
            </a:extLst>
          </p:cNvPr>
          <p:cNvCxnSpPr>
            <a:cxnSpLocks/>
            <a:stCxn id="19" idx="2"/>
            <a:endCxn id="20" idx="0"/>
          </p:cNvCxnSpPr>
          <p:nvPr/>
        </p:nvCxnSpPr>
        <p:spPr bwMode="gray">
          <a:xfrm>
            <a:off x="4623055" y="4568292"/>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B2E161E5-4A2B-BDB9-63F2-4AFF7FAC241D}"/>
              </a:ext>
            </a:extLst>
          </p:cNvPr>
          <p:cNvCxnSpPr>
            <a:cxnSpLocks/>
            <a:stCxn id="20" idx="2"/>
            <a:endCxn id="21" idx="0"/>
          </p:cNvCxnSpPr>
          <p:nvPr/>
        </p:nvCxnSpPr>
        <p:spPr bwMode="gray">
          <a:xfrm>
            <a:off x="4623055" y="5153703"/>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DDFEFC73-4BA0-77C6-6E8B-FB75FCF362C7}"/>
              </a:ext>
            </a:extLst>
          </p:cNvPr>
          <p:cNvCxnSpPr>
            <a:cxnSpLocks/>
            <a:stCxn id="18" idx="2"/>
            <a:endCxn id="19" idx="0"/>
          </p:cNvCxnSpPr>
          <p:nvPr/>
        </p:nvCxnSpPr>
        <p:spPr bwMode="gray">
          <a:xfrm rot="16200000" flipH="1">
            <a:off x="3548873" y="3110567"/>
            <a:ext cx="201868"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EFF0787C-6A18-D998-2599-F0A2974583B8}"/>
              </a:ext>
            </a:extLst>
          </p:cNvPr>
          <p:cNvCxnSpPr>
            <a:cxnSpLocks/>
            <a:stCxn id="21" idx="2"/>
            <a:endCxn id="22" idx="0"/>
          </p:cNvCxnSpPr>
          <p:nvPr/>
        </p:nvCxnSpPr>
        <p:spPr bwMode="gray">
          <a:xfrm rot="5400000">
            <a:off x="3548874" y="4866800"/>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フローチャート: 磁気ディスク 42">
            <a:extLst>
              <a:ext uri="{FF2B5EF4-FFF2-40B4-BE49-F238E27FC236}">
                <a16:creationId xmlns:a16="http://schemas.microsoft.com/office/drawing/2014/main" id="{CA766236-24AD-D47B-02FB-37242072839D}"/>
              </a:ext>
            </a:extLst>
          </p:cNvPr>
          <p:cNvSpPr/>
          <p:nvPr/>
        </p:nvSpPr>
        <p:spPr bwMode="gray">
          <a:xfrm>
            <a:off x="5637807" y="3044604"/>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44" name="直線矢印コネクタ 43">
            <a:extLst>
              <a:ext uri="{FF2B5EF4-FFF2-40B4-BE49-F238E27FC236}">
                <a16:creationId xmlns:a16="http://schemas.microsoft.com/office/drawing/2014/main" id="{0853B493-13CC-7B14-56CE-0D7F32B1ACA1}"/>
              </a:ext>
            </a:extLst>
          </p:cNvPr>
          <p:cNvCxnSpPr>
            <a:cxnSpLocks/>
            <a:stCxn id="17" idx="3"/>
            <a:endCxn id="43" idx="2"/>
          </p:cNvCxnSpPr>
          <p:nvPr/>
        </p:nvCxnSpPr>
        <p:spPr bwMode="gray">
          <a:xfrm flipV="1">
            <a:off x="3246093" y="3199035"/>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フローチャート: 磁気ディスク 50">
            <a:extLst>
              <a:ext uri="{FF2B5EF4-FFF2-40B4-BE49-F238E27FC236}">
                <a16:creationId xmlns:a16="http://schemas.microsoft.com/office/drawing/2014/main" id="{8BC0781B-D126-EE64-BE52-F9FB5BDB9EE6}"/>
              </a:ext>
            </a:extLst>
          </p:cNvPr>
          <p:cNvSpPr/>
          <p:nvPr/>
        </p:nvSpPr>
        <p:spPr bwMode="gray">
          <a:xfrm>
            <a:off x="5637807" y="4214626"/>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52" name="直線矢印コネクタ 51">
            <a:extLst>
              <a:ext uri="{FF2B5EF4-FFF2-40B4-BE49-F238E27FC236}">
                <a16:creationId xmlns:a16="http://schemas.microsoft.com/office/drawing/2014/main" id="{77E8787D-647A-1474-5E0F-03E9A5555BD4}"/>
              </a:ext>
            </a:extLst>
          </p:cNvPr>
          <p:cNvCxnSpPr>
            <a:cxnSpLocks/>
            <a:stCxn id="51" idx="2"/>
            <a:endCxn id="19" idx="3"/>
          </p:cNvCxnSpPr>
          <p:nvPr/>
        </p:nvCxnSpPr>
        <p:spPr bwMode="gray">
          <a:xfrm flipH="1">
            <a:off x="5192588" y="4369057"/>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B69E2C4B-8412-DA88-76E6-9BFD2A3FFE86}"/>
              </a:ext>
            </a:extLst>
          </p:cNvPr>
          <p:cNvPicPr>
            <a:picLocks noChangeAspect="1"/>
          </p:cNvPicPr>
          <p:nvPr/>
        </p:nvPicPr>
        <p:blipFill>
          <a:blip r:embed="rId6"/>
          <a:stretch>
            <a:fillRect/>
          </a:stretch>
        </p:blipFill>
        <p:spPr>
          <a:xfrm>
            <a:off x="3261997" y="2599269"/>
            <a:ext cx="294905" cy="245620"/>
          </a:xfrm>
          <a:prstGeom prst="rect">
            <a:avLst/>
          </a:prstGeom>
        </p:spPr>
      </p:pic>
      <p:pic>
        <p:nvPicPr>
          <p:cNvPr id="56" name="図 55">
            <a:extLst>
              <a:ext uri="{FF2B5EF4-FFF2-40B4-BE49-F238E27FC236}">
                <a16:creationId xmlns:a16="http://schemas.microsoft.com/office/drawing/2014/main" id="{F5BE4A65-AB7D-B0D6-D9AA-E4C7358BBBDE}"/>
              </a:ext>
            </a:extLst>
          </p:cNvPr>
          <p:cNvPicPr>
            <a:picLocks noChangeAspect="1"/>
          </p:cNvPicPr>
          <p:nvPr/>
        </p:nvPicPr>
        <p:blipFill>
          <a:blip r:embed="rId6"/>
          <a:stretch>
            <a:fillRect/>
          </a:stretch>
        </p:blipFill>
        <p:spPr>
          <a:xfrm>
            <a:off x="3261997" y="3737259"/>
            <a:ext cx="294905" cy="245620"/>
          </a:xfrm>
          <a:prstGeom prst="rect">
            <a:avLst/>
          </a:prstGeom>
        </p:spPr>
      </p:pic>
      <p:pic>
        <p:nvPicPr>
          <p:cNvPr id="58" name="図 57">
            <a:extLst>
              <a:ext uri="{FF2B5EF4-FFF2-40B4-BE49-F238E27FC236}">
                <a16:creationId xmlns:a16="http://schemas.microsoft.com/office/drawing/2014/main" id="{32C93B13-3E95-87AC-9E51-2CD8D866AF72}"/>
              </a:ext>
            </a:extLst>
          </p:cNvPr>
          <p:cNvPicPr>
            <a:picLocks noChangeAspect="1"/>
          </p:cNvPicPr>
          <p:nvPr/>
        </p:nvPicPr>
        <p:blipFill>
          <a:blip r:embed="rId6"/>
          <a:stretch>
            <a:fillRect/>
          </a:stretch>
        </p:blipFill>
        <p:spPr>
          <a:xfrm>
            <a:off x="5239124" y="5544636"/>
            <a:ext cx="294905" cy="245620"/>
          </a:xfrm>
          <a:prstGeom prst="rect">
            <a:avLst/>
          </a:prstGeom>
        </p:spPr>
      </p:pic>
      <p:pic>
        <p:nvPicPr>
          <p:cNvPr id="59" name="図 58">
            <a:extLst>
              <a:ext uri="{FF2B5EF4-FFF2-40B4-BE49-F238E27FC236}">
                <a16:creationId xmlns:a16="http://schemas.microsoft.com/office/drawing/2014/main" id="{BA5A76BB-AC1F-69D6-2626-47A963DB6D54}"/>
              </a:ext>
            </a:extLst>
          </p:cNvPr>
          <p:cNvPicPr>
            <a:picLocks noChangeAspect="1"/>
          </p:cNvPicPr>
          <p:nvPr/>
        </p:nvPicPr>
        <p:blipFill>
          <a:blip r:embed="rId6"/>
          <a:stretch>
            <a:fillRect/>
          </a:stretch>
        </p:blipFill>
        <p:spPr>
          <a:xfrm>
            <a:off x="3292628" y="6088653"/>
            <a:ext cx="294905" cy="245620"/>
          </a:xfrm>
          <a:prstGeom prst="rect">
            <a:avLst/>
          </a:prstGeom>
        </p:spPr>
      </p:pic>
      <p:pic>
        <p:nvPicPr>
          <p:cNvPr id="148" name="図 147">
            <a:extLst>
              <a:ext uri="{FF2B5EF4-FFF2-40B4-BE49-F238E27FC236}">
                <a16:creationId xmlns:a16="http://schemas.microsoft.com/office/drawing/2014/main" id="{8FC3DA00-20D4-F828-24F3-8D4C508B3338}"/>
              </a:ext>
            </a:extLst>
          </p:cNvPr>
          <p:cNvPicPr>
            <a:picLocks noChangeAspect="1"/>
          </p:cNvPicPr>
          <p:nvPr/>
        </p:nvPicPr>
        <p:blipFill>
          <a:blip r:embed="rId6"/>
          <a:stretch>
            <a:fillRect/>
          </a:stretch>
        </p:blipFill>
        <p:spPr>
          <a:xfrm>
            <a:off x="5226928" y="4444164"/>
            <a:ext cx="294905" cy="245620"/>
          </a:xfrm>
          <a:prstGeom prst="rect">
            <a:avLst/>
          </a:prstGeom>
        </p:spPr>
      </p:pic>
      <p:sp>
        <p:nvSpPr>
          <p:cNvPr id="32" name="吹き出し: 折線 (枠なし) 31">
            <a:extLst>
              <a:ext uri="{FF2B5EF4-FFF2-40B4-BE49-F238E27FC236}">
                <a16:creationId xmlns:a16="http://schemas.microsoft.com/office/drawing/2014/main" id="{EAB47E7F-A7E7-0999-B24C-F2953ED3D350}"/>
              </a:ext>
            </a:extLst>
          </p:cNvPr>
          <p:cNvSpPr/>
          <p:nvPr/>
        </p:nvSpPr>
        <p:spPr bwMode="gray">
          <a:xfrm>
            <a:off x="7211011" y="1867377"/>
            <a:ext cx="3865965" cy="2256391"/>
          </a:xfrm>
          <a:prstGeom prst="callout2">
            <a:avLst>
              <a:gd name="adj1" fmla="val 32099"/>
              <a:gd name="adj2" fmla="val -6758"/>
              <a:gd name="adj3" fmla="val 32621"/>
              <a:gd name="adj4" fmla="val -56980"/>
              <a:gd name="adj5" fmla="val 78493"/>
              <a:gd name="adj6" fmla="val -108710"/>
            </a:avLst>
          </a:prstGeom>
          <a:solidFill>
            <a:schemeClr val="accent6">
              <a:lumMod val="20000"/>
              <a:lumOff val="8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90564" fontAlgn="auto">
              <a:spcBef>
                <a:spcPts val="300"/>
              </a:spcBef>
              <a:spcAft>
                <a:spcPts val="0"/>
              </a:spcAft>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課題①様式の送付（職員→総務事務センター）</a:t>
            </a:r>
            <a:endPar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82563" indent="-182563" defTabSz="990564"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現状は職員が紙の様式を取得し、総務事務センターに送付している。紙での様式送付の廃止を目指す</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82563" indent="-182563" defTabSz="990564"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総務事務センターより以下コメントを受領</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55600" lvl="1" indent="-173038" defTabSz="990564" fontAlgn="auto">
              <a:spcBef>
                <a:spcPts val="3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送付を廃止する場合には、データファイルで連携していただきたい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55600" lvl="1" indent="-173038" defTabSz="990564" fontAlgn="auto">
              <a:spcBef>
                <a:spcPts val="3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提出先自治体の</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URL</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を貼り付ける方法は、自治体のサイトを確認し様式をダウンロードするという総務事務センター側の工数が増えるため、望ましくない</a:t>
            </a:r>
          </a:p>
        </p:txBody>
      </p:sp>
      <p:sp>
        <p:nvSpPr>
          <p:cNvPr id="36" name="吹き出し: 折線 (枠なし) 35">
            <a:extLst>
              <a:ext uri="{FF2B5EF4-FFF2-40B4-BE49-F238E27FC236}">
                <a16:creationId xmlns:a16="http://schemas.microsoft.com/office/drawing/2014/main" id="{C8A51C6E-C54D-7000-3392-99A13DAB9749}"/>
              </a:ext>
            </a:extLst>
          </p:cNvPr>
          <p:cNvSpPr/>
          <p:nvPr/>
        </p:nvSpPr>
        <p:spPr bwMode="gray">
          <a:xfrm>
            <a:off x="7211011" y="4367558"/>
            <a:ext cx="3865965" cy="1721095"/>
          </a:xfrm>
          <a:prstGeom prst="callout2">
            <a:avLst>
              <a:gd name="adj1" fmla="val 18750"/>
              <a:gd name="adj2" fmla="val -8333"/>
              <a:gd name="adj3" fmla="val 18750"/>
              <a:gd name="adj4" fmla="val -16667"/>
              <a:gd name="adj5" fmla="val 59900"/>
              <a:gd name="adj6" fmla="val -49816"/>
            </a:avLst>
          </a:prstGeom>
          <a:solidFill>
            <a:schemeClr val="accent6">
              <a:lumMod val="20000"/>
              <a:lumOff val="80000"/>
            </a:schemeClr>
          </a:solidFill>
          <a:ln w="12700" algn="ctr">
            <a:solidFill>
              <a:schemeClr val="tx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90564" fontAlgn="auto">
              <a:spcBef>
                <a:spcPts val="300"/>
              </a:spcBef>
              <a:spcAft>
                <a:spcPts val="0"/>
              </a:spcAft>
              <a:buSzPct val="100000"/>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課題②就労証明書の交付（総務事務センター→職員）</a:t>
            </a:r>
            <a:endPar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182563" indent="-182563" defTabSz="990564"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現状は作成した就労証明書を、総務事務センターで印刷したのち、職員に逓送している。逓送業務の工数負担が大きいため、デジタル送付を目指す</a:t>
            </a:r>
          </a:p>
          <a:p>
            <a:pPr marL="182563" indent="-182563" defTabSz="990564"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大阪市近郊において、就労証明書のデジタル提出が可能な自治体が増えていることからも、データで発行し、必要な場合は職員が印刷することが望ましい</a:t>
            </a:r>
          </a:p>
        </p:txBody>
      </p:sp>
      <p:sp>
        <p:nvSpPr>
          <p:cNvPr id="37" name="正方形/長方形 36">
            <a:extLst>
              <a:ext uri="{FF2B5EF4-FFF2-40B4-BE49-F238E27FC236}">
                <a16:creationId xmlns:a16="http://schemas.microsoft.com/office/drawing/2014/main" id="{4B004932-583C-E76A-1CB5-66E609D0C406}"/>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38" name="正方形/長方形 37">
            <a:extLst>
              <a:ext uri="{FF2B5EF4-FFF2-40B4-BE49-F238E27FC236}">
                <a16:creationId xmlns:a16="http://schemas.microsoft.com/office/drawing/2014/main" id="{52A35D9D-D0AD-B636-3A35-32335ECD08E6}"/>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Tree>
    <p:extLst>
      <p:ext uri="{BB962C8B-B14F-4D97-AF65-F5344CB8AC3E}">
        <p14:creationId xmlns:p14="http://schemas.microsoft.com/office/powerpoint/2010/main" val="830429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 name="表 14">
            <a:extLst>
              <a:ext uri="{FF2B5EF4-FFF2-40B4-BE49-F238E27FC236}">
                <a16:creationId xmlns:a16="http://schemas.microsoft.com/office/drawing/2014/main" id="{F40167F3-43CC-66EF-EBD1-CD60FD6BA2FE}"/>
              </a:ext>
            </a:extLst>
          </p:cNvPr>
          <p:cNvGraphicFramePr>
            <a:graphicFrameLocks noGrp="1"/>
          </p:cNvGraphicFramePr>
          <p:nvPr/>
        </p:nvGraphicFramePr>
        <p:xfrm>
          <a:off x="6305456" y="2318965"/>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保育所入所希望者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48</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Step3</a:t>
            </a:r>
            <a:r>
              <a:rPr lang="ja-JP" altLang="en-US">
                <a:latin typeface="UD デジタル 教科書体 NP-R" panose="02020400000000000000" pitchFamily="18" charset="-128"/>
                <a:ea typeface="UD デジタル 教科書体 NP-R" panose="02020400000000000000" pitchFamily="18" charset="-128"/>
                <a:sym typeface="+mn-lt"/>
              </a:rPr>
              <a:t>　対応方針検討</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職員の申請時には申請画面で電子ファイルを添付でき、総務事務センターからの交付時には職員が電子ファイルでデータを受領できる仕様とすることを目指す</a:t>
            </a:r>
          </a:p>
        </p:txBody>
      </p:sp>
      <p:graphicFrame>
        <p:nvGraphicFramePr>
          <p:cNvPr id="14" name="表 14">
            <a:extLst>
              <a:ext uri="{FF2B5EF4-FFF2-40B4-BE49-F238E27FC236}">
                <a16:creationId xmlns:a16="http://schemas.microsoft.com/office/drawing/2014/main" id="{19BADF21-CDEB-1DC2-4318-D99C9541BF50}"/>
              </a:ext>
            </a:extLst>
          </p:cNvPr>
          <p:cNvGraphicFramePr>
            <a:graphicFrameLocks noGrp="1"/>
          </p:cNvGraphicFramePr>
          <p:nvPr/>
        </p:nvGraphicFramePr>
        <p:xfrm>
          <a:off x="791565" y="2318965"/>
          <a:ext cx="5122279" cy="4436995"/>
        </p:xfrm>
        <a:graphic>
          <a:graphicData uri="http://schemas.openxmlformats.org/drawingml/2006/table">
            <a:tbl>
              <a:tblPr firstRow="1" bandRow="1">
                <a:tableStyleId>{2D5ABB26-0587-4C30-8999-92F81FD0307C}</a:tableStyleId>
              </a:tblPr>
              <a:tblGrid>
                <a:gridCol w="1924804">
                  <a:extLst>
                    <a:ext uri="{9D8B030D-6E8A-4147-A177-3AD203B41FA5}">
                      <a16:colId xmlns:a16="http://schemas.microsoft.com/office/drawing/2014/main" val="758186734"/>
                    </a:ext>
                  </a:extLst>
                </a:gridCol>
                <a:gridCol w="1924804">
                  <a:extLst>
                    <a:ext uri="{9D8B030D-6E8A-4147-A177-3AD203B41FA5}">
                      <a16:colId xmlns:a16="http://schemas.microsoft.com/office/drawing/2014/main" val="2212906247"/>
                    </a:ext>
                  </a:extLst>
                </a:gridCol>
                <a:gridCol w="1272671">
                  <a:extLst>
                    <a:ext uri="{9D8B030D-6E8A-4147-A177-3AD203B41FA5}">
                      <a16:colId xmlns:a16="http://schemas.microsoft.com/office/drawing/2014/main" val="3520363800"/>
                    </a:ext>
                  </a:extLst>
                </a:gridCol>
              </a:tblGrid>
              <a:tr h="349433">
                <a:tc>
                  <a:txBody>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保育所入所希望者</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総務事務センター</a:t>
                      </a:r>
                      <a:endParaRPr kumimoji="1" lang="en-US" altLang="ja-JP" sz="1100" kern="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90564" rtl="0" eaLnBrk="1" latinLnBrk="0" hangingPunct="1"/>
                      <a:r>
                        <a:rPr kumimoji="1" lang="ja-JP" altLang="en-US" sz="1100" kern="12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829241"/>
                  </a:ext>
                </a:extLst>
              </a:tr>
              <a:tr h="4010275">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656299"/>
                  </a:ext>
                </a:extLst>
              </a:tr>
            </a:tbl>
          </a:graphicData>
        </a:graphic>
      </p:graphicFrame>
      <p:sp>
        <p:nvSpPr>
          <p:cNvPr id="2" name="正方形/長方形 1">
            <a:extLst>
              <a:ext uri="{FF2B5EF4-FFF2-40B4-BE49-F238E27FC236}">
                <a16:creationId xmlns:a16="http://schemas.microsoft.com/office/drawing/2014/main" id="{A352068C-C47D-F078-F193-A3DB9FFEFBC2}"/>
              </a:ext>
            </a:extLst>
          </p:cNvPr>
          <p:cNvSpPr/>
          <p:nvPr/>
        </p:nvSpPr>
        <p:spPr bwMode="gray">
          <a:xfrm>
            <a:off x="791557" y="2041070"/>
            <a:ext cx="5122286" cy="210394"/>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4" name="正方形/長方形 3">
            <a:extLst>
              <a:ext uri="{FF2B5EF4-FFF2-40B4-BE49-F238E27FC236}">
                <a16:creationId xmlns:a16="http://schemas.microsoft.com/office/drawing/2014/main" id="{75E4DC4E-16D0-5E02-1776-CB762E3C27A5}"/>
              </a:ext>
            </a:extLst>
          </p:cNvPr>
          <p:cNvSpPr/>
          <p:nvPr/>
        </p:nvSpPr>
        <p:spPr bwMode="gray">
          <a:xfrm>
            <a:off x="6301582" y="2041070"/>
            <a:ext cx="5122286" cy="210394"/>
          </a:xfrm>
          <a:prstGeom prst="rect">
            <a:avLst/>
          </a:prstGeom>
          <a:solidFill>
            <a:schemeClr val="accent1"/>
          </a:solidFill>
          <a:ln w="25400" cap="flat" cmpd="sng" algn="ctr">
            <a:solidFill>
              <a:schemeClr val="accent1"/>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To-Be</a:t>
            </a:r>
          </a:p>
        </p:txBody>
      </p:sp>
      <p:sp>
        <p:nvSpPr>
          <p:cNvPr id="16" name="テキスト ボックス 15">
            <a:extLst>
              <a:ext uri="{FF2B5EF4-FFF2-40B4-BE49-F238E27FC236}">
                <a16:creationId xmlns:a16="http://schemas.microsoft.com/office/drawing/2014/main" id="{2F9A33DB-20F5-C5C8-CB9E-62E277D70ED2}"/>
              </a:ext>
            </a:extLst>
          </p:cNvPr>
          <p:cNvSpPr txBox="1"/>
          <p:nvPr/>
        </p:nvSpPr>
        <p:spPr bwMode="gray">
          <a:xfrm>
            <a:off x="1182758" y="2814103"/>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7" name="テキスト ボックス 16">
            <a:extLst>
              <a:ext uri="{FF2B5EF4-FFF2-40B4-BE49-F238E27FC236}">
                <a16:creationId xmlns:a16="http://schemas.microsoft.com/office/drawing/2014/main" id="{260E9038-8355-8363-37EE-E1C204737899}"/>
              </a:ext>
            </a:extLst>
          </p:cNvPr>
          <p:cNvSpPr txBox="1"/>
          <p:nvPr/>
        </p:nvSpPr>
        <p:spPr bwMode="gray">
          <a:xfrm>
            <a:off x="1182758" y="3399514"/>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8" name="テキスト ボックス 17">
            <a:extLst>
              <a:ext uri="{FF2B5EF4-FFF2-40B4-BE49-F238E27FC236}">
                <a16:creationId xmlns:a16="http://schemas.microsoft.com/office/drawing/2014/main" id="{F32AFE5B-3555-4927-BA7D-27DFDB81568F}"/>
              </a:ext>
            </a:extLst>
          </p:cNvPr>
          <p:cNvSpPr txBox="1"/>
          <p:nvPr/>
        </p:nvSpPr>
        <p:spPr bwMode="gray">
          <a:xfrm>
            <a:off x="1182758" y="3983425"/>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9" name="テキスト ボックス 18">
            <a:extLst>
              <a:ext uri="{FF2B5EF4-FFF2-40B4-BE49-F238E27FC236}">
                <a16:creationId xmlns:a16="http://schemas.microsoft.com/office/drawing/2014/main" id="{FC722FE7-26A3-BF1E-AAFB-0C13B7CE0C02}"/>
              </a:ext>
            </a:extLst>
          </p:cNvPr>
          <p:cNvSpPr txBox="1"/>
          <p:nvPr/>
        </p:nvSpPr>
        <p:spPr bwMode="gray">
          <a:xfrm>
            <a:off x="3129253" y="4568836"/>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依頼確認・突合</a:t>
            </a:r>
            <a:endParaRPr lang="en-US" altLang="ja-JP" sz="1100" b="1" dirty="0">
              <a:solidFill>
                <a:schemeClr val="tx1"/>
              </a:solidFill>
            </a:endParaRPr>
          </a:p>
        </p:txBody>
      </p:sp>
      <p:sp>
        <p:nvSpPr>
          <p:cNvPr id="20" name="テキスト ボックス 19">
            <a:extLst>
              <a:ext uri="{FF2B5EF4-FFF2-40B4-BE49-F238E27FC236}">
                <a16:creationId xmlns:a16="http://schemas.microsoft.com/office/drawing/2014/main" id="{459F31EB-762F-3DB8-8A17-9A9442CE893B}"/>
              </a:ext>
            </a:extLst>
          </p:cNvPr>
          <p:cNvSpPr txBox="1"/>
          <p:nvPr/>
        </p:nvSpPr>
        <p:spPr bwMode="gray">
          <a:xfrm>
            <a:off x="3129253" y="5154247"/>
            <a:ext cx="1139067" cy="383543"/>
          </a:xfrm>
          <a:prstGeom prst="rect">
            <a:avLst/>
          </a:prstGeom>
          <a:solidFill>
            <a:schemeClr val="bg1">
              <a:lumMod val="85000"/>
            </a:schemeClr>
          </a:solidFill>
          <a:ln w="19050">
            <a:solidFill>
              <a:schemeClr val="bg1">
                <a:lumMod val="65000"/>
              </a:schemeClr>
            </a:solidFill>
          </a:ln>
        </p:spPr>
        <p:txBody>
          <a:bodyPr wrap="non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21" name="テキスト ボックス 20">
            <a:extLst>
              <a:ext uri="{FF2B5EF4-FFF2-40B4-BE49-F238E27FC236}">
                <a16:creationId xmlns:a16="http://schemas.microsoft.com/office/drawing/2014/main" id="{B9D5E62C-32D2-84E6-C17E-44FE4C29217E}"/>
              </a:ext>
            </a:extLst>
          </p:cNvPr>
          <p:cNvSpPr txBox="1"/>
          <p:nvPr/>
        </p:nvSpPr>
        <p:spPr bwMode="gray">
          <a:xfrm>
            <a:off x="3129253" y="573965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印刷・交付</a:t>
            </a:r>
            <a:endParaRPr lang="en-US" altLang="ja-JP" sz="1100" b="1" dirty="0">
              <a:solidFill>
                <a:schemeClr val="tx1"/>
              </a:solidFill>
            </a:endParaRPr>
          </a:p>
        </p:txBody>
      </p:sp>
      <p:sp>
        <p:nvSpPr>
          <p:cNvPr id="22" name="テキスト ボックス 21">
            <a:extLst>
              <a:ext uri="{FF2B5EF4-FFF2-40B4-BE49-F238E27FC236}">
                <a16:creationId xmlns:a16="http://schemas.microsoft.com/office/drawing/2014/main" id="{DB95D7FD-D134-14DB-133D-CB7AF12918E7}"/>
              </a:ext>
            </a:extLst>
          </p:cNvPr>
          <p:cNvSpPr txBox="1"/>
          <p:nvPr/>
        </p:nvSpPr>
        <p:spPr bwMode="gray">
          <a:xfrm>
            <a:off x="1182757" y="632506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a:t>
            </a:r>
            <a:endParaRPr lang="en-US" altLang="ja-JP" sz="1100" b="1" dirty="0">
              <a:solidFill>
                <a:schemeClr val="tx1"/>
              </a:solidFill>
            </a:endParaRPr>
          </a:p>
        </p:txBody>
      </p:sp>
      <p:cxnSp>
        <p:nvCxnSpPr>
          <p:cNvPr id="24" name="直線矢印コネクタ 23">
            <a:extLst>
              <a:ext uri="{FF2B5EF4-FFF2-40B4-BE49-F238E27FC236}">
                <a16:creationId xmlns:a16="http://schemas.microsoft.com/office/drawing/2014/main" id="{B3B98882-F89C-7674-A8DC-8F92F7AFF123}"/>
              </a:ext>
            </a:extLst>
          </p:cNvPr>
          <p:cNvCxnSpPr>
            <a:cxnSpLocks/>
            <a:stCxn id="16" idx="2"/>
            <a:endCxn id="17" idx="0"/>
          </p:cNvCxnSpPr>
          <p:nvPr/>
        </p:nvCxnSpPr>
        <p:spPr bwMode="gray">
          <a:xfrm>
            <a:off x="1752292" y="3197646"/>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321AADE-DF1A-2F18-A466-30EEF1F410D4}"/>
              </a:ext>
            </a:extLst>
          </p:cNvPr>
          <p:cNvCxnSpPr>
            <a:cxnSpLocks/>
            <a:stCxn id="17" idx="2"/>
            <a:endCxn id="18" idx="0"/>
          </p:cNvCxnSpPr>
          <p:nvPr/>
        </p:nvCxnSpPr>
        <p:spPr bwMode="gray">
          <a:xfrm>
            <a:off x="1752292" y="3783057"/>
            <a:ext cx="0" cy="2003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C88760F1-AEDA-092F-B0FB-337B3FB606F0}"/>
              </a:ext>
            </a:extLst>
          </p:cNvPr>
          <p:cNvCxnSpPr>
            <a:cxnSpLocks/>
            <a:stCxn id="19" idx="2"/>
            <a:endCxn id="20" idx="0"/>
          </p:cNvCxnSpPr>
          <p:nvPr/>
        </p:nvCxnSpPr>
        <p:spPr bwMode="gray">
          <a:xfrm>
            <a:off x="3698787" y="4952379"/>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B2E161E5-4A2B-BDB9-63F2-4AFF7FAC241D}"/>
              </a:ext>
            </a:extLst>
          </p:cNvPr>
          <p:cNvCxnSpPr>
            <a:cxnSpLocks/>
            <a:stCxn id="20" idx="2"/>
            <a:endCxn id="21" idx="0"/>
          </p:cNvCxnSpPr>
          <p:nvPr/>
        </p:nvCxnSpPr>
        <p:spPr bwMode="gray">
          <a:xfrm>
            <a:off x="3698787" y="5537790"/>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DDFEFC73-4BA0-77C6-6E8B-FB75FCF362C7}"/>
              </a:ext>
            </a:extLst>
          </p:cNvPr>
          <p:cNvCxnSpPr>
            <a:cxnSpLocks/>
            <a:stCxn id="18" idx="2"/>
            <a:endCxn id="19" idx="0"/>
          </p:cNvCxnSpPr>
          <p:nvPr/>
        </p:nvCxnSpPr>
        <p:spPr bwMode="gray">
          <a:xfrm rot="16200000" flipH="1">
            <a:off x="2624605" y="3494654"/>
            <a:ext cx="201868"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EFF0787C-6A18-D998-2599-F0A2974583B8}"/>
              </a:ext>
            </a:extLst>
          </p:cNvPr>
          <p:cNvCxnSpPr>
            <a:cxnSpLocks/>
            <a:stCxn id="21" idx="2"/>
            <a:endCxn id="22" idx="0"/>
          </p:cNvCxnSpPr>
          <p:nvPr/>
        </p:nvCxnSpPr>
        <p:spPr bwMode="gray">
          <a:xfrm rot="5400000">
            <a:off x="2624606" y="5250887"/>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フローチャート: 磁気ディスク 42">
            <a:extLst>
              <a:ext uri="{FF2B5EF4-FFF2-40B4-BE49-F238E27FC236}">
                <a16:creationId xmlns:a16="http://schemas.microsoft.com/office/drawing/2014/main" id="{CA766236-24AD-D47B-02FB-37242072839D}"/>
              </a:ext>
            </a:extLst>
          </p:cNvPr>
          <p:cNvSpPr/>
          <p:nvPr/>
        </p:nvSpPr>
        <p:spPr bwMode="gray">
          <a:xfrm>
            <a:off x="4713539" y="3428691"/>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44" name="直線矢印コネクタ 43">
            <a:extLst>
              <a:ext uri="{FF2B5EF4-FFF2-40B4-BE49-F238E27FC236}">
                <a16:creationId xmlns:a16="http://schemas.microsoft.com/office/drawing/2014/main" id="{0853B493-13CC-7B14-56CE-0D7F32B1ACA1}"/>
              </a:ext>
            </a:extLst>
          </p:cNvPr>
          <p:cNvCxnSpPr>
            <a:cxnSpLocks/>
            <a:stCxn id="17" idx="3"/>
            <a:endCxn id="43" idx="2"/>
          </p:cNvCxnSpPr>
          <p:nvPr/>
        </p:nvCxnSpPr>
        <p:spPr bwMode="gray">
          <a:xfrm flipV="1">
            <a:off x="2321825" y="3583122"/>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フローチャート: 磁気ディスク 50">
            <a:extLst>
              <a:ext uri="{FF2B5EF4-FFF2-40B4-BE49-F238E27FC236}">
                <a16:creationId xmlns:a16="http://schemas.microsoft.com/office/drawing/2014/main" id="{8BC0781B-D126-EE64-BE52-F9FB5BDB9EE6}"/>
              </a:ext>
            </a:extLst>
          </p:cNvPr>
          <p:cNvSpPr/>
          <p:nvPr/>
        </p:nvSpPr>
        <p:spPr bwMode="gray">
          <a:xfrm>
            <a:off x="4713539" y="4598713"/>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52" name="直線矢印コネクタ 51">
            <a:extLst>
              <a:ext uri="{FF2B5EF4-FFF2-40B4-BE49-F238E27FC236}">
                <a16:creationId xmlns:a16="http://schemas.microsoft.com/office/drawing/2014/main" id="{77E8787D-647A-1474-5E0F-03E9A5555BD4}"/>
              </a:ext>
            </a:extLst>
          </p:cNvPr>
          <p:cNvCxnSpPr>
            <a:cxnSpLocks/>
            <a:stCxn id="51" idx="2"/>
            <a:endCxn id="19" idx="3"/>
          </p:cNvCxnSpPr>
          <p:nvPr/>
        </p:nvCxnSpPr>
        <p:spPr bwMode="gray">
          <a:xfrm flipH="1">
            <a:off x="4268320" y="4753144"/>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B69E2C4B-8412-DA88-76E6-9BFD2A3FFE86}"/>
              </a:ext>
            </a:extLst>
          </p:cNvPr>
          <p:cNvPicPr>
            <a:picLocks noChangeAspect="1"/>
          </p:cNvPicPr>
          <p:nvPr/>
        </p:nvPicPr>
        <p:blipFill>
          <a:blip r:embed="rId6"/>
          <a:stretch>
            <a:fillRect/>
          </a:stretch>
        </p:blipFill>
        <p:spPr>
          <a:xfrm>
            <a:off x="2337729" y="2983356"/>
            <a:ext cx="294905" cy="245620"/>
          </a:xfrm>
          <a:prstGeom prst="rect">
            <a:avLst/>
          </a:prstGeom>
        </p:spPr>
      </p:pic>
      <p:pic>
        <p:nvPicPr>
          <p:cNvPr id="56" name="図 55">
            <a:extLst>
              <a:ext uri="{FF2B5EF4-FFF2-40B4-BE49-F238E27FC236}">
                <a16:creationId xmlns:a16="http://schemas.microsoft.com/office/drawing/2014/main" id="{F5BE4A65-AB7D-B0D6-D9AA-E4C7358BBBDE}"/>
              </a:ext>
            </a:extLst>
          </p:cNvPr>
          <p:cNvPicPr>
            <a:picLocks noChangeAspect="1"/>
          </p:cNvPicPr>
          <p:nvPr/>
        </p:nvPicPr>
        <p:blipFill>
          <a:blip r:embed="rId6"/>
          <a:stretch>
            <a:fillRect/>
          </a:stretch>
        </p:blipFill>
        <p:spPr>
          <a:xfrm>
            <a:off x="2337729" y="4121346"/>
            <a:ext cx="294905" cy="245620"/>
          </a:xfrm>
          <a:prstGeom prst="rect">
            <a:avLst/>
          </a:prstGeom>
        </p:spPr>
      </p:pic>
      <p:pic>
        <p:nvPicPr>
          <p:cNvPr id="58" name="図 57">
            <a:extLst>
              <a:ext uri="{FF2B5EF4-FFF2-40B4-BE49-F238E27FC236}">
                <a16:creationId xmlns:a16="http://schemas.microsoft.com/office/drawing/2014/main" id="{32C93B13-3E95-87AC-9E51-2CD8D866AF72}"/>
              </a:ext>
            </a:extLst>
          </p:cNvPr>
          <p:cNvPicPr>
            <a:picLocks noChangeAspect="1"/>
          </p:cNvPicPr>
          <p:nvPr/>
        </p:nvPicPr>
        <p:blipFill>
          <a:blip r:embed="rId6"/>
          <a:stretch>
            <a:fillRect/>
          </a:stretch>
        </p:blipFill>
        <p:spPr>
          <a:xfrm>
            <a:off x="4314856" y="5928723"/>
            <a:ext cx="294905" cy="245620"/>
          </a:xfrm>
          <a:prstGeom prst="rect">
            <a:avLst/>
          </a:prstGeom>
        </p:spPr>
      </p:pic>
      <p:pic>
        <p:nvPicPr>
          <p:cNvPr id="59" name="図 58">
            <a:extLst>
              <a:ext uri="{FF2B5EF4-FFF2-40B4-BE49-F238E27FC236}">
                <a16:creationId xmlns:a16="http://schemas.microsoft.com/office/drawing/2014/main" id="{BA5A76BB-AC1F-69D6-2626-47A963DB6D54}"/>
              </a:ext>
            </a:extLst>
          </p:cNvPr>
          <p:cNvPicPr>
            <a:picLocks noChangeAspect="1"/>
          </p:cNvPicPr>
          <p:nvPr/>
        </p:nvPicPr>
        <p:blipFill>
          <a:blip r:embed="rId6"/>
          <a:stretch>
            <a:fillRect/>
          </a:stretch>
        </p:blipFill>
        <p:spPr>
          <a:xfrm>
            <a:off x="2368360" y="6472740"/>
            <a:ext cx="294905" cy="245620"/>
          </a:xfrm>
          <a:prstGeom prst="rect">
            <a:avLst/>
          </a:prstGeom>
        </p:spPr>
      </p:pic>
      <p:sp>
        <p:nvSpPr>
          <p:cNvPr id="122" name="テキスト ボックス 121">
            <a:extLst>
              <a:ext uri="{FF2B5EF4-FFF2-40B4-BE49-F238E27FC236}">
                <a16:creationId xmlns:a16="http://schemas.microsoft.com/office/drawing/2014/main" id="{2C037061-4BB5-F028-DDBB-C83FDF19DD95}"/>
              </a:ext>
            </a:extLst>
          </p:cNvPr>
          <p:cNvSpPr txBox="1"/>
          <p:nvPr/>
        </p:nvSpPr>
        <p:spPr bwMode="gray">
          <a:xfrm>
            <a:off x="6669087" y="2814103"/>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役所から</a:t>
            </a:r>
            <a:endParaRPr lang="en-US" altLang="ja-JP" sz="1100" b="1" dirty="0">
              <a:solidFill>
                <a:schemeClr val="tx1"/>
              </a:solidFill>
            </a:endParaRPr>
          </a:p>
          <a:p>
            <a:r>
              <a:rPr lang="ja-JP" altLang="en-US" sz="1100" b="1">
                <a:solidFill>
                  <a:schemeClr val="tx1"/>
                </a:solidFill>
              </a:rPr>
              <a:t>紙で様式を取得</a:t>
            </a:r>
            <a:endParaRPr lang="en-US" altLang="ja-JP" sz="1100" b="1" dirty="0">
              <a:solidFill>
                <a:schemeClr val="tx1"/>
              </a:solidFill>
            </a:endParaRPr>
          </a:p>
        </p:txBody>
      </p:sp>
      <p:sp>
        <p:nvSpPr>
          <p:cNvPr id="123" name="テキスト ボックス 122">
            <a:extLst>
              <a:ext uri="{FF2B5EF4-FFF2-40B4-BE49-F238E27FC236}">
                <a16:creationId xmlns:a16="http://schemas.microsoft.com/office/drawing/2014/main" id="{56A6A2AC-3E07-D02A-1962-41071B840444}"/>
              </a:ext>
            </a:extLst>
          </p:cNvPr>
          <p:cNvSpPr txBox="1"/>
          <p:nvPr/>
        </p:nvSpPr>
        <p:spPr bwMode="gray">
          <a:xfrm>
            <a:off x="6669087" y="3399514"/>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作成依頼</a:t>
            </a:r>
            <a:endParaRPr lang="en-US" altLang="ja-JP" sz="1100" b="1" dirty="0">
              <a:solidFill>
                <a:schemeClr val="tx1"/>
              </a:solidFill>
            </a:endParaRPr>
          </a:p>
        </p:txBody>
      </p:sp>
      <p:sp>
        <p:nvSpPr>
          <p:cNvPr id="125" name="テキスト ボックス 124">
            <a:extLst>
              <a:ext uri="{FF2B5EF4-FFF2-40B4-BE49-F238E27FC236}">
                <a16:creationId xmlns:a16="http://schemas.microsoft.com/office/drawing/2014/main" id="{3539AC52-2655-E800-5353-4A45F3DAC788}"/>
              </a:ext>
            </a:extLst>
          </p:cNvPr>
          <p:cNvSpPr txBox="1"/>
          <p:nvPr/>
        </p:nvSpPr>
        <p:spPr bwMode="gray">
          <a:xfrm>
            <a:off x="8615582" y="4568836"/>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依頼確認</a:t>
            </a:r>
            <a:endParaRPr lang="en-US" altLang="ja-JP" sz="1100" b="1" dirty="0">
              <a:solidFill>
                <a:schemeClr val="tx1"/>
              </a:solidFill>
            </a:endParaRPr>
          </a:p>
          <a:p>
            <a:r>
              <a:rPr lang="ja-JP" altLang="en-US" sz="1100" b="1">
                <a:solidFill>
                  <a:schemeClr val="tx1"/>
                </a:solidFill>
              </a:rPr>
              <a:t>様式取得</a:t>
            </a:r>
            <a:endParaRPr lang="en-US" altLang="ja-JP" sz="1200" b="1" dirty="0">
              <a:solidFill>
                <a:schemeClr val="bg1">
                  <a:lumMod val="65000"/>
                </a:schemeClr>
              </a:solidFill>
            </a:endParaRPr>
          </a:p>
        </p:txBody>
      </p:sp>
      <p:sp>
        <p:nvSpPr>
          <p:cNvPr id="126" name="テキスト ボックス 125">
            <a:extLst>
              <a:ext uri="{FF2B5EF4-FFF2-40B4-BE49-F238E27FC236}">
                <a16:creationId xmlns:a16="http://schemas.microsoft.com/office/drawing/2014/main" id="{AABA3295-4FD9-0E97-4D9E-0D45519775F7}"/>
              </a:ext>
            </a:extLst>
          </p:cNvPr>
          <p:cNvSpPr txBox="1"/>
          <p:nvPr/>
        </p:nvSpPr>
        <p:spPr bwMode="gray">
          <a:xfrm>
            <a:off x="8615582" y="5154247"/>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作成</a:t>
            </a:r>
            <a:endParaRPr lang="en-US" altLang="ja-JP" sz="1100" b="1" dirty="0">
              <a:solidFill>
                <a:schemeClr val="tx1"/>
              </a:solidFill>
            </a:endParaRPr>
          </a:p>
          <a:p>
            <a:r>
              <a:rPr lang="ja-JP" altLang="en-US" sz="1100" b="1">
                <a:solidFill>
                  <a:schemeClr val="tx1"/>
                </a:solidFill>
              </a:rPr>
              <a:t>（</a:t>
            </a:r>
            <a:r>
              <a:rPr lang="en-US" altLang="ja-JP" sz="1100" b="1" dirty="0">
                <a:solidFill>
                  <a:schemeClr val="tx1"/>
                </a:solidFill>
              </a:rPr>
              <a:t>PC</a:t>
            </a:r>
            <a:r>
              <a:rPr lang="ja-JP" altLang="en-US" sz="1100" b="1">
                <a:solidFill>
                  <a:schemeClr val="tx1"/>
                </a:solidFill>
              </a:rPr>
              <a:t>作成）</a:t>
            </a:r>
            <a:endParaRPr lang="en-US" altLang="ja-JP" sz="1100" b="1" dirty="0">
              <a:solidFill>
                <a:schemeClr val="tx1"/>
              </a:solidFill>
            </a:endParaRPr>
          </a:p>
        </p:txBody>
      </p:sp>
      <p:sp>
        <p:nvSpPr>
          <p:cNvPr id="127" name="テキスト ボックス 126">
            <a:extLst>
              <a:ext uri="{FF2B5EF4-FFF2-40B4-BE49-F238E27FC236}">
                <a16:creationId xmlns:a16="http://schemas.microsoft.com/office/drawing/2014/main" id="{61A1492C-FF16-1952-E3B1-6229BA7C6E33}"/>
              </a:ext>
            </a:extLst>
          </p:cNvPr>
          <p:cNvSpPr txBox="1"/>
          <p:nvPr/>
        </p:nvSpPr>
        <p:spPr bwMode="gray">
          <a:xfrm>
            <a:off x="8615582" y="573965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交付</a:t>
            </a:r>
            <a:endParaRPr lang="en-US" altLang="ja-JP" sz="1100" b="1" dirty="0">
              <a:solidFill>
                <a:schemeClr val="tx1"/>
              </a:solidFill>
            </a:endParaRPr>
          </a:p>
        </p:txBody>
      </p:sp>
      <p:sp>
        <p:nvSpPr>
          <p:cNvPr id="128" name="テキスト ボックス 127">
            <a:extLst>
              <a:ext uri="{FF2B5EF4-FFF2-40B4-BE49-F238E27FC236}">
                <a16:creationId xmlns:a16="http://schemas.microsoft.com/office/drawing/2014/main" id="{E435AEE4-7986-1A50-E5AA-63967DFCA25A}"/>
              </a:ext>
            </a:extLst>
          </p:cNvPr>
          <p:cNvSpPr txBox="1"/>
          <p:nvPr/>
        </p:nvSpPr>
        <p:spPr bwMode="gray">
          <a:xfrm>
            <a:off x="6669086" y="6325069"/>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受領・（印刷）</a:t>
            </a:r>
            <a:endParaRPr lang="en-US" altLang="ja-JP" sz="1100" b="1" dirty="0">
              <a:solidFill>
                <a:schemeClr val="tx1"/>
              </a:solidFill>
            </a:endParaRPr>
          </a:p>
        </p:txBody>
      </p:sp>
      <p:cxnSp>
        <p:nvCxnSpPr>
          <p:cNvPr id="129" name="直線矢印コネクタ 128">
            <a:extLst>
              <a:ext uri="{FF2B5EF4-FFF2-40B4-BE49-F238E27FC236}">
                <a16:creationId xmlns:a16="http://schemas.microsoft.com/office/drawing/2014/main" id="{3CDEEAE4-8DAA-E0C5-3E94-630EC0BA0DC6}"/>
              </a:ext>
            </a:extLst>
          </p:cNvPr>
          <p:cNvCxnSpPr>
            <a:cxnSpLocks/>
            <a:stCxn id="122" idx="2"/>
            <a:endCxn id="123" idx="0"/>
          </p:cNvCxnSpPr>
          <p:nvPr/>
        </p:nvCxnSpPr>
        <p:spPr bwMode="gray">
          <a:xfrm>
            <a:off x="7238621" y="3197646"/>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59FA362F-B3CF-E175-C5EB-73938D826A70}"/>
              </a:ext>
            </a:extLst>
          </p:cNvPr>
          <p:cNvCxnSpPr>
            <a:cxnSpLocks/>
            <a:stCxn id="125" idx="2"/>
            <a:endCxn id="126" idx="0"/>
          </p:cNvCxnSpPr>
          <p:nvPr/>
        </p:nvCxnSpPr>
        <p:spPr bwMode="gray">
          <a:xfrm>
            <a:off x="9185116" y="4952379"/>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AD59BF17-C409-5C62-0790-C1B7C4D763A8}"/>
              </a:ext>
            </a:extLst>
          </p:cNvPr>
          <p:cNvCxnSpPr>
            <a:cxnSpLocks/>
            <a:stCxn id="126" idx="2"/>
            <a:endCxn id="127" idx="0"/>
          </p:cNvCxnSpPr>
          <p:nvPr/>
        </p:nvCxnSpPr>
        <p:spPr bwMode="gray">
          <a:xfrm>
            <a:off x="9185116" y="5537790"/>
            <a:ext cx="0" cy="20186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コネクタ: カギ線 132">
            <a:extLst>
              <a:ext uri="{FF2B5EF4-FFF2-40B4-BE49-F238E27FC236}">
                <a16:creationId xmlns:a16="http://schemas.microsoft.com/office/drawing/2014/main" id="{1EF3052B-DCDD-D0F7-25AD-70D152FC52F5}"/>
              </a:ext>
            </a:extLst>
          </p:cNvPr>
          <p:cNvCxnSpPr>
            <a:cxnSpLocks/>
            <a:stCxn id="123" idx="2"/>
            <a:endCxn id="125" idx="0"/>
          </p:cNvCxnSpPr>
          <p:nvPr/>
        </p:nvCxnSpPr>
        <p:spPr bwMode="gray">
          <a:xfrm rot="16200000" flipH="1">
            <a:off x="7818979" y="3202698"/>
            <a:ext cx="785779" cy="1946495"/>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コネクタ: カギ線 133">
            <a:extLst>
              <a:ext uri="{FF2B5EF4-FFF2-40B4-BE49-F238E27FC236}">
                <a16:creationId xmlns:a16="http://schemas.microsoft.com/office/drawing/2014/main" id="{73AC52BD-91ED-305E-26B6-03A6D1BF3959}"/>
              </a:ext>
            </a:extLst>
          </p:cNvPr>
          <p:cNvCxnSpPr>
            <a:cxnSpLocks/>
            <a:stCxn id="127" idx="2"/>
            <a:endCxn id="128" idx="0"/>
          </p:cNvCxnSpPr>
          <p:nvPr/>
        </p:nvCxnSpPr>
        <p:spPr bwMode="gray">
          <a:xfrm rot="5400000">
            <a:off x="8110935" y="5250887"/>
            <a:ext cx="201868" cy="1946496"/>
          </a:xfrm>
          <a:prstGeom prst="bentConnector3">
            <a:avLst>
              <a:gd name="adj1" fmla="val 5000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フローチャート: 磁気ディスク 134">
            <a:extLst>
              <a:ext uri="{FF2B5EF4-FFF2-40B4-BE49-F238E27FC236}">
                <a16:creationId xmlns:a16="http://schemas.microsoft.com/office/drawing/2014/main" id="{44E8E5E5-1466-19B0-EBA5-5C508D0875F4}"/>
              </a:ext>
            </a:extLst>
          </p:cNvPr>
          <p:cNvSpPr/>
          <p:nvPr/>
        </p:nvSpPr>
        <p:spPr bwMode="gray">
          <a:xfrm>
            <a:off x="10199868" y="3428691"/>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136" name="直線矢印コネクタ 135">
            <a:extLst>
              <a:ext uri="{FF2B5EF4-FFF2-40B4-BE49-F238E27FC236}">
                <a16:creationId xmlns:a16="http://schemas.microsoft.com/office/drawing/2014/main" id="{732ABF60-2E6D-6275-556F-DAE80D28819A}"/>
              </a:ext>
            </a:extLst>
          </p:cNvPr>
          <p:cNvCxnSpPr>
            <a:cxnSpLocks/>
            <a:stCxn id="123" idx="3"/>
            <a:endCxn id="135" idx="2"/>
          </p:cNvCxnSpPr>
          <p:nvPr/>
        </p:nvCxnSpPr>
        <p:spPr bwMode="gray">
          <a:xfrm flipV="1">
            <a:off x="7808154" y="3583122"/>
            <a:ext cx="2391714" cy="81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7" name="フローチャート: 磁気ディスク 136">
            <a:extLst>
              <a:ext uri="{FF2B5EF4-FFF2-40B4-BE49-F238E27FC236}">
                <a16:creationId xmlns:a16="http://schemas.microsoft.com/office/drawing/2014/main" id="{E10CBBD2-1679-D33B-9469-49B254DABA3A}"/>
              </a:ext>
            </a:extLst>
          </p:cNvPr>
          <p:cNvSpPr/>
          <p:nvPr/>
        </p:nvSpPr>
        <p:spPr bwMode="gray">
          <a:xfrm>
            <a:off x="10199868" y="4598713"/>
            <a:ext cx="1143547" cy="308862"/>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p>
        </p:txBody>
      </p:sp>
      <p:cxnSp>
        <p:nvCxnSpPr>
          <p:cNvPr id="138" name="直線矢印コネクタ 137">
            <a:extLst>
              <a:ext uri="{FF2B5EF4-FFF2-40B4-BE49-F238E27FC236}">
                <a16:creationId xmlns:a16="http://schemas.microsoft.com/office/drawing/2014/main" id="{1B4510D6-B149-4AAD-7C07-AFAC8E0F40EA}"/>
              </a:ext>
            </a:extLst>
          </p:cNvPr>
          <p:cNvCxnSpPr>
            <a:cxnSpLocks/>
            <a:stCxn id="137" idx="2"/>
            <a:endCxn id="125" idx="3"/>
          </p:cNvCxnSpPr>
          <p:nvPr/>
        </p:nvCxnSpPr>
        <p:spPr bwMode="gray">
          <a:xfrm flipH="1">
            <a:off x="9754649" y="4753144"/>
            <a:ext cx="445219" cy="7464"/>
          </a:xfrm>
          <a:prstGeom prst="straightConnector1">
            <a:avLst/>
          </a:prstGeom>
          <a:ln w="127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4" name="正方形/長方形 143">
            <a:extLst>
              <a:ext uri="{FF2B5EF4-FFF2-40B4-BE49-F238E27FC236}">
                <a16:creationId xmlns:a16="http://schemas.microsoft.com/office/drawing/2014/main" id="{54DD14E6-2244-CCC6-5A8D-A5E1FB0365CE}"/>
              </a:ext>
            </a:extLst>
          </p:cNvPr>
          <p:cNvSpPr/>
          <p:nvPr/>
        </p:nvSpPr>
        <p:spPr bwMode="gray">
          <a:xfrm>
            <a:off x="6601201" y="2801481"/>
            <a:ext cx="1242567" cy="409016"/>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pic>
        <p:nvPicPr>
          <p:cNvPr id="148" name="図 147">
            <a:extLst>
              <a:ext uri="{FF2B5EF4-FFF2-40B4-BE49-F238E27FC236}">
                <a16:creationId xmlns:a16="http://schemas.microsoft.com/office/drawing/2014/main" id="{8FC3DA00-20D4-F828-24F3-8D4C508B3338}"/>
              </a:ext>
            </a:extLst>
          </p:cNvPr>
          <p:cNvPicPr>
            <a:picLocks noChangeAspect="1"/>
          </p:cNvPicPr>
          <p:nvPr/>
        </p:nvPicPr>
        <p:blipFill>
          <a:blip r:embed="rId6"/>
          <a:stretch>
            <a:fillRect/>
          </a:stretch>
        </p:blipFill>
        <p:spPr>
          <a:xfrm>
            <a:off x="4302660" y="4828251"/>
            <a:ext cx="294905" cy="245620"/>
          </a:xfrm>
          <a:prstGeom prst="rect">
            <a:avLst/>
          </a:prstGeom>
        </p:spPr>
      </p:pic>
      <p:sp>
        <p:nvSpPr>
          <p:cNvPr id="149" name="テキスト ボックス 148">
            <a:extLst>
              <a:ext uri="{FF2B5EF4-FFF2-40B4-BE49-F238E27FC236}">
                <a16:creationId xmlns:a16="http://schemas.microsoft.com/office/drawing/2014/main" id="{C2438707-6427-C7B7-3A3A-22EC22FAD5B2}"/>
              </a:ext>
            </a:extLst>
          </p:cNvPr>
          <p:cNvSpPr txBox="1"/>
          <p:nvPr/>
        </p:nvSpPr>
        <p:spPr bwMode="gray">
          <a:xfrm>
            <a:off x="8430611" y="2962627"/>
            <a:ext cx="178930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50" b="1">
                <a:latin typeface="UD デジタル 教科書体 NP-R" panose="02020400000000000000" pitchFamily="18" charset="-128"/>
                <a:ea typeface="UD デジタル 教科書体 NP-R" panose="02020400000000000000" pitchFamily="18" charset="-128"/>
                <a:cs typeface="+mn-cs"/>
              </a:defRPr>
            </a:lvl1pPr>
          </a:lstStyle>
          <a:p>
            <a:r>
              <a:rPr lang="ja-JP" altLang="en-US"/>
              <a:t>保育所入所希望者による</a:t>
            </a:r>
            <a:endParaRPr lang="en-US" altLang="ja-JP" dirty="0"/>
          </a:p>
          <a:p>
            <a:r>
              <a:rPr lang="ja-JP" altLang="en-US"/>
              <a:t>紙様式を取得・提出を廃止</a:t>
            </a:r>
            <a:endParaRPr lang="en-US" altLang="ja-JP" dirty="0"/>
          </a:p>
        </p:txBody>
      </p:sp>
      <p:cxnSp>
        <p:nvCxnSpPr>
          <p:cNvPr id="150" name="直線矢印コネクタ 149">
            <a:extLst>
              <a:ext uri="{FF2B5EF4-FFF2-40B4-BE49-F238E27FC236}">
                <a16:creationId xmlns:a16="http://schemas.microsoft.com/office/drawing/2014/main" id="{95F92761-2053-1DB9-EE90-88C378D76E0E}"/>
              </a:ext>
            </a:extLst>
          </p:cNvPr>
          <p:cNvCxnSpPr>
            <a:cxnSpLocks/>
          </p:cNvCxnSpPr>
          <p:nvPr/>
        </p:nvCxnSpPr>
        <p:spPr bwMode="gray">
          <a:xfrm flipH="1" flipV="1">
            <a:off x="7911654" y="3046432"/>
            <a:ext cx="466034" cy="113480"/>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ACBB25F8-221F-5F34-03A0-845B2FD7AE11}"/>
              </a:ext>
            </a:extLst>
          </p:cNvPr>
          <p:cNvCxnSpPr>
            <a:cxnSpLocks/>
          </p:cNvCxnSpPr>
          <p:nvPr/>
        </p:nvCxnSpPr>
        <p:spPr bwMode="gray">
          <a:xfrm flipH="1">
            <a:off x="7911654" y="3159913"/>
            <a:ext cx="466034" cy="965800"/>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83783CFE-A790-10E7-648C-A0E634DB2788}"/>
              </a:ext>
            </a:extLst>
          </p:cNvPr>
          <p:cNvSpPr txBox="1"/>
          <p:nvPr/>
        </p:nvSpPr>
        <p:spPr bwMode="gray">
          <a:xfrm>
            <a:off x="8306024" y="3817378"/>
            <a:ext cx="1758182"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50" b="1">
                <a:latin typeface="UD デジタル 教科書体 NP-R" panose="02020400000000000000" pitchFamily="18" charset="-128"/>
                <a:ea typeface="UD デジタル 教科書体 NP-R" panose="02020400000000000000" pitchFamily="18" charset="-128"/>
                <a:cs typeface="+mn-cs"/>
              </a:defRPr>
            </a:lvl1pPr>
          </a:lstStyle>
          <a:p>
            <a:r>
              <a:rPr lang="ja-JP" altLang="en-US"/>
              <a:t>希望する自治体の様式を</a:t>
            </a:r>
            <a:br>
              <a:rPr lang="en-US" altLang="ja-JP" dirty="0"/>
            </a:br>
            <a:r>
              <a:rPr lang="ja-JP" altLang="en-US"/>
              <a:t>デジタル様式で添付</a:t>
            </a:r>
            <a:endParaRPr lang="en-US" altLang="ja-JP" dirty="0"/>
          </a:p>
        </p:txBody>
      </p:sp>
      <p:cxnSp>
        <p:nvCxnSpPr>
          <p:cNvPr id="160" name="直線矢印コネクタ 159">
            <a:extLst>
              <a:ext uri="{FF2B5EF4-FFF2-40B4-BE49-F238E27FC236}">
                <a16:creationId xmlns:a16="http://schemas.microsoft.com/office/drawing/2014/main" id="{14DB8E40-F24F-FFD9-D955-F12351C58681}"/>
              </a:ext>
            </a:extLst>
          </p:cNvPr>
          <p:cNvCxnSpPr>
            <a:cxnSpLocks/>
          </p:cNvCxnSpPr>
          <p:nvPr/>
        </p:nvCxnSpPr>
        <p:spPr bwMode="gray">
          <a:xfrm flipV="1">
            <a:off x="8612404" y="3642117"/>
            <a:ext cx="143779" cy="165888"/>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70" name="テキスト ボックス 169">
            <a:extLst>
              <a:ext uri="{FF2B5EF4-FFF2-40B4-BE49-F238E27FC236}">
                <a16:creationId xmlns:a16="http://schemas.microsoft.com/office/drawing/2014/main" id="{8C06C9F4-8514-1347-CDAA-8A5BA5B93F10}"/>
              </a:ext>
            </a:extLst>
          </p:cNvPr>
          <p:cNvSpPr txBox="1"/>
          <p:nvPr/>
        </p:nvSpPr>
        <p:spPr bwMode="gray">
          <a:xfrm>
            <a:off x="6571123" y="4602710"/>
            <a:ext cx="160757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50" b="1">
                <a:latin typeface="UD デジタル 教科書体 NP-R" panose="02020400000000000000" pitchFamily="18" charset="-128"/>
                <a:ea typeface="UD デジタル 教科書体 NP-R" panose="02020400000000000000" pitchFamily="18" charset="-128"/>
                <a:cs typeface="+mn-cs"/>
              </a:defRPr>
            </a:lvl1pPr>
          </a:lstStyle>
          <a:p>
            <a:r>
              <a:rPr lang="ja-JP" altLang="en-US"/>
              <a:t>突合作業を廃止し、</a:t>
            </a:r>
            <a:endParaRPr lang="en-US" altLang="ja-JP" dirty="0"/>
          </a:p>
          <a:p>
            <a:r>
              <a:rPr lang="ja-JP" altLang="en-US"/>
              <a:t>デジタルで様式を取得</a:t>
            </a:r>
            <a:endParaRPr lang="en-US" altLang="ja-JP" dirty="0"/>
          </a:p>
        </p:txBody>
      </p:sp>
      <p:cxnSp>
        <p:nvCxnSpPr>
          <p:cNvPr id="187" name="直線矢印コネクタ 186">
            <a:extLst>
              <a:ext uri="{FF2B5EF4-FFF2-40B4-BE49-F238E27FC236}">
                <a16:creationId xmlns:a16="http://schemas.microsoft.com/office/drawing/2014/main" id="{B7F3E55A-55ED-6E75-F491-EE64F5C14D02}"/>
              </a:ext>
            </a:extLst>
          </p:cNvPr>
          <p:cNvCxnSpPr>
            <a:cxnSpLocks/>
          </p:cNvCxnSpPr>
          <p:nvPr/>
        </p:nvCxnSpPr>
        <p:spPr bwMode="gray">
          <a:xfrm>
            <a:off x="8255959" y="4783653"/>
            <a:ext cx="310453" cy="1541"/>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188" name="直線矢印コネクタ 187">
            <a:extLst>
              <a:ext uri="{FF2B5EF4-FFF2-40B4-BE49-F238E27FC236}">
                <a16:creationId xmlns:a16="http://schemas.microsoft.com/office/drawing/2014/main" id="{E8A033E6-F953-2B3B-4D09-8DBA35FE9940}"/>
              </a:ext>
            </a:extLst>
          </p:cNvPr>
          <p:cNvCxnSpPr>
            <a:cxnSpLocks/>
          </p:cNvCxnSpPr>
          <p:nvPr/>
        </p:nvCxnSpPr>
        <p:spPr bwMode="gray">
          <a:xfrm>
            <a:off x="8178469" y="5934482"/>
            <a:ext cx="310453" cy="1541"/>
          </a:xfrm>
          <a:prstGeom prst="straightConnector1">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18AC1C8E-6E2E-2CD9-7222-1D4705880054}"/>
              </a:ext>
            </a:extLst>
          </p:cNvPr>
          <p:cNvSpPr txBox="1"/>
          <p:nvPr/>
        </p:nvSpPr>
        <p:spPr bwMode="gray">
          <a:xfrm>
            <a:off x="6493633" y="5792622"/>
            <a:ext cx="1607575" cy="327789"/>
          </a:xfrm>
          <a:prstGeom prst="rect">
            <a:avLst/>
          </a:prstGeom>
          <a:solidFill>
            <a:srgbClr val="E0F0FA"/>
          </a:solidFill>
          <a:ln w="19050">
            <a:solidFill>
              <a:schemeClr val="accent6"/>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50" b="1">
                <a:latin typeface="UD デジタル 教科書体 NP-R" panose="02020400000000000000" pitchFamily="18" charset="-128"/>
                <a:ea typeface="UD デジタル 教科書体 NP-R" panose="02020400000000000000" pitchFamily="18" charset="-128"/>
                <a:cs typeface="+mn-cs"/>
              </a:defRPr>
            </a:lvl1pPr>
          </a:lstStyle>
          <a:p>
            <a:r>
              <a:rPr lang="ja-JP" altLang="en-US"/>
              <a:t>データで送付</a:t>
            </a:r>
            <a:endParaRPr lang="en-US" altLang="ja-JP" dirty="0"/>
          </a:p>
        </p:txBody>
      </p:sp>
      <p:sp>
        <p:nvSpPr>
          <p:cNvPr id="124" name="テキスト ボックス 123">
            <a:extLst>
              <a:ext uri="{FF2B5EF4-FFF2-40B4-BE49-F238E27FC236}">
                <a16:creationId xmlns:a16="http://schemas.microsoft.com/office/drawing/2014/main" id="{EBFE4E76-ACAC-DFDA-CB87-1B789091CFCC}"/>
              </a:ext>
            </a:extLst>
          </p:cNvPr>
          <p:cNvSpPr txBox="1"/>
          <p:nvPr/>
        </p:nvSpPr>
        <p:spPr bwMode="gray">
          <a:xfrm>
            <a:off x="6669087" y="3983425"/>
            <a:ext cx="1139067" cy="383543"/>
          </a:xfrm>
          <a:prstGeom prst="rect">
            <a:avLst/>
          </a:prstGeom>
          <a:solidFill>
            <a:schemeClr val="bg1">
              <a:lumMod val="85000"/>
            </a:schemeClr>
          </a:solidFill>
          <a:ln w="19050">
            <a:solidFill>
              <a:schemeClr val="bg1">
                <a:lumMod val="65000"/>
              </a:schemeClr>
            </a:solidFill>
          </a:ln>
        </p:spPr>
        <p:txBody>
          <a:bodyPr wrap="square" lIns="0" tIns="0" rIns="0" bIns="0" rtlCol="0" anchor="ctr">
            <a:no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000">
                <a:solidFill>
                  <a:schemeClr val="bg1"/>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sz="1100" b="1">
                <a:solidFill>
                  <a:schemeClr val="tx1"/>
                </a:solidFill>
              </a:rPr>
              <a:t>様式を送付</a:t>
            </a:r>
            <a:endParaRPr lang="en-US" altLang="ja-JP" sz="1100" b="1" dirty="0">
              <a:solidFill>
                <a:schemeClr val="tx1"/>
              </a:solidFill>
            </a:endParaRPr>
          </a:p>
        </p:txBody>
      </p:sp>
      <p:sp>
        <p:nvSpPr>
          <p:cNvPr id="145" name="正方形/長方形 144">
            <a:extLst>
              <a:ext uri="{FF2B5EF4-FFF2-40B4-BE49-F238E27FC236}">
                <a16:creationId xmlns:a16="http://schemas.microsoft.com/office/drawing/2014/main" id="{7915B1D9-5EDF-B1E0-4692-7A8643D4BB17}"/>
              </a:ext>
            </a:extLst>
          </p:cNvPr>
          <p:cNvSpPr/>
          <p:nvPr/>
        </p:nvSpPr>
        <p:spPr bwMode="gray">
          <a:xfrm>
            <a:off x="6600666" y="3962717"/>
            <a:ext cx="1242567" cy="425623"/>
          </a:xfrm>
          <a:prstGeom prst="rect">
            <a:avLst/>
          </a:prstGeom>
          <a:solidFill>
            <a:schemeClr val="bg1">
              <a:alpha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pic>
        <p:nvPicPr>
          <p:cNvPr id="15" name="図 14" descr="黒い背景に白い文字がある&#10;&#10;低い精度で自動的に生成された説明">
            <a:extLst>
              <a:ext uri="{FF2B5EF4-FFF2-40B4-BE49-F238E27FC236}">
                <a16:creationId xmlns:a16="http://schemas.microsoft.com/office/drawing/2014/main" id="{D8577214-B74C-D899-7139-2B96AB5C7604}"/>
              </a:ext>
            </a:extLst>
          </p:cNvPr>
          <p:cNvPicPr>
            <a:picLocks noChangeAspect="1"/>
          </p:cNvPicPr>
          <p:nvPr/>
        </p:nvPicPr>
        <p:blipFill>
          <a:blip r:embed="rId7"/>
          <a:stretch>
            <a:fillRect/>
          </a:stretch>
        </p:blipFill>
        <p:spPr>
          <a:xfrm>
            <a:off x="9772792" y="5852013"/>
            <a:ext cx="314625" cy="314625"/>
          </a:xfrm>
          <a:prstGeom prst="rect">
            <a:avLst/>
          </a:prstGeom>
        </p:spPr>
      </p:pic>
      <p:pic>
        <p:nvPicPr>
          <p:cNvPr id="23" name="図 22" descr="黒い背景に白い文字がある&#10;&#10;低い精度で自動的に生成された説明">
            <a:extLst>
              <a:ext uri="{FF2B5EF4-FFF2-40B4-BE49-F238E27FC236}">
                <a16:creationId xmlns:a16="http://schemas.microsoft.com/office/drawing/2014/main" id="{CE3F8969-8E3D-000D-778B-500FA5185F6E}"/>
              </a:ext>
            </a:extLst>
          </p:cNvPr>
          <p:cNvPicPr>
            <a:picLocks noChangeAspect="1"/>
          </p:cNvPicPr>
          <p:nvPr/>
        </p:nvPicPr>
        <p:blipFill>
          <a:blip r:embed="rId7"/>
          <a:stretch>
            <a:fillRect/>
          </a:stretch>
        </p:blipFill>
        <p:spPr>
          <a:xfrm>
            <a:off x="7857158" y="6409458"/>
            <a:ext cx="314625" cy="314625"/>
          </a:xfrm>
          <a:prstGeom prst="rect">
            <a:avLst/>
          </a:prstGeom>
        </p:spPr>
      </p:pic>
      <p:sp>
        <p:nvSpPr>
          <p:cNvPr id="13" name="正方形/長方形 12">
            <a:extLst>
              <a:ext uri="{FF2B5EF4-FFF2-40B4-BE49-F238E27FC236}">
                <a16:creationId xmlns:a16="http://schemas.microsoft.com/office/drawing/2014/main" id="{81BE5FC8-406A-48FE-EF46-8101FD4E23C6}"/>
              </a:ext>
            </a:extLst>
          </p:cNvPr>
          <p:cNvSpPr/>
          <p:nvPr/>
        </p:nvSpPr>
        <p:spPr bwMode="gray">
          <a:xfrm>
            <a:off x="791565" y="2041070"/>
            <a:ext cx="5122286" cy="210394"/>
          </a:xfrm>
          <a:prstGeom prst="rect">
            <a:avLst/>
          </a:prstGeom>
          <a:solidFill>
            <a:srgbClr val="75787B"/>
          </a:solidFill>
          <a:ln w="25400" cap="flat" cmpd="sng" algn="ctr">
            <a:solidFill>
              <a:srgbClr val="75787B"/>
            </a:solidFill>
            <a:prstDash val="solid"/>
            <a:round/>
            <a:headEnd type="none" w="med" len="med"/>
            <a:tailEnd type="none" w="med" len="med"/>
          </a:ln>
          <a:effectLst/>
        </p:spPr>
        <p:txBody>
          <a:bodyPr wrap="square" lIns="36000" tIns="36000" rIns="36000" bIns="36000" rtlCol="0" anchor="ctr"/>
          <a:lstStyle/>
          <a:p>
            <a:pPr algn="ctr" defTabSz="914423" fontAlgn="auto">
              <a:spcBef>
                <a:spcPts val="0"/>
              </a:spcBef>
              <a:spcAft>
                <a:spcPts val="0"/>
              </a:spcAft>
              <a:defRPr/>
            </a:pPr>
            <a:r>
              <a:rPr kumimoji="1" lang="en-US" altLang="ja-JP" sz="1600" b="1" kern="0" dirty="0">
                <a:solidFill>
                  <a:prstClr val="white"/>
                </a:solidFill>
                <a:latin typeface="UD デジタル 教科書体 NP-R" panose="02020400000000000000" pitchFamily="18" charset="-128"/>
                <a:ea typeface="UD デジタル 教科書体 NP-R" panose="02020400000000000000" pitchFamily="18" charset="-128"/>
                <a:cs typeface="+mn-cs"/>
              </a:rPr>
              <a:t>As-Is</a:t>
            </a:r>
          </a:p>
        </p:txBody>
      </p:sp>
      <p:sp>
        <p:nvSpPr>
          <p:cNvPr id="5" name="正方形/長方形 4">
            <a:extLst>
              <a:ext uri="{FF2B5EF4-FFF2-40B4-BE49-F238E27FC236}">
                <a16:creationId xmlns:a16="http://schemas.microsoft.com/office/drawing/2014/main" id="{F7F30BA2-E9EF-A333-7118-69CE089EC9D8}"/>
              </a:ext>
            </a:extLst>
          </p:cNvPr>
          <p:cNvSpPr/>
          <p:nvPr/>
        </p:nvSpPr>
        <p:spPr bwMode="gray">
          <a:xfrm>
            <a:off x="2555008" y="1410327"/>
            <a:ext cx="8872727" cy="555830"/>
          </a:xfrm>
          <a:prstGeom prst="rect">
            <a:avLst/>
          </a:prstGeom>
          <a:solidFill>
            <a:schemeClr val="bg1"/>
          </a:solidFill>
          <a:ln w="12700" algn="ctr">
            <a:solidFill>
              <a:schemeClr val="bg1">
                <a:lumMod val="85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申請時の職員から総務事務センターへの様式連携と作成後の職員への交付をデジタル化する</a:t>
            </a:r>
          </a:p>
          <a:p>
            <a:pPr marL="601218" lvl="1" indent="-171450" defTabSz="990564" fontAlgn="auto">
              <a:spcBef>
                <a:spcPts val="600"/>
              </a:spcBef>
              <a:spcAft>
                <a:spcPts val="0"/>
              </a:spcAft>
              <a:buSzPct val="100000"/>
              <a:buFont typeface="Wingdings" panose="05000000000000000000" pitchFamily="2" charset="2"/>
              <a:buChar char="Ø"/>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申請画面での電子ファイルの添付と職員が電子ファイルでデータを受領できる仕様とする</a:t>
            </a:r>
            <a:endPar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5" name="正方形/長方形 24">
            <a:extLst>
              <a:ext uri="{FF2B5EF4-FFF2-40B4-BE49-F238E27FC236}">
                <a16:creationId xmlns:a16="http://schemas.microsoft.com/office/drawing/2014/main" id="{9523CB23-1B43-3409-91B4-DF3AC355B0B9}"/>
              </a:ext>
            </a:extLst>
          </p:cNvPr>
          <p:cNvSpPr/>
          <p:nvPr/>
        </p:nvSpPr>
        <p:spPr bwMode="gray">
          <a:xfrm>
            <a:off x="791557" y="1408972"/>
            <a:ext cx="1660103" cy="555830"/>
          </a:xfrm>
          <a:prstGeom prst="rect">
            <a:avLst/>
          </a:prstGeom>
          <a:solidFill>
            <a:schemeClr val="accent6">
              <a:lumMod val="7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業務簡略化の方針</a:t>
            </a:r>
          </a:p>
        </p:txBody>
      </p:sp>
      <p:pic>
        <p:nvPicPr>
          <p:cNvPr id="28" name="図 27">
            <a:extLst>
              <a:ext uri="{FF2B5EF4-FFF2-40B4-BE49-F238E27FC236}">
                <a16:creationId xmlns:a16="http://schemas.microsoft.com/office/drawing/2014/main" id="{99166CBC-B554-1CC3-D164-CE5F1D7ABBDC}"/>
              </a:ext>
            </a:extLst>
          </p:cNvPr>
          <p:cNvPicPr>
            <a:picLocks noChangeAspect="1"/>
          </p:cNvPicPr>
          <p:nvPr/>
        </p:nvPicPr>
        <p:blipFill>
          <a:blip r:embed="rId8"/>
          <a:stretch>
            <a:fillRect/>
          </a:stretch>
        </p:blipFill>
        <p:spPr>
          <a:xfrm>
            <a:off x="8596874" y="3119898"/>
            <a:ext cx="881152" cy="881152"/>
          </a:xfrm>
          <a:prstGeom prst="rect">
            <a:avLst/>
          </a:prstGeom>
        </p:spPr>
      </p:pic>
      <p:sp>
        <p:nvSpPr>
          <p:cNvPr id="26" name="正方形/長方形 25">
            <a:extLst>
              <a:ext uri="{FF2B5EF4-FFF2-40B4-BE49-F238E27FC236}">
                <a16:creationId xmlns:a16="http://schemas.microsoft.com/office/drawing/2014/main" id="{36228C98-2ADA-2522-5611-CB9A037A0EC5}"/>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29" name="正方形/長方形 28">
            <a:extLst>
              <a:ext uri="{FF2B5EF4-FFF2-40B4-BE49-F238E27FC236}">
                <a16:creationId xmlns:a16="http://schemas.microsoft.com/office/drawing/2014/main" id="{04E96DE1-6B88-97A9-9383-6B944FC194AB}"/>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各種証明書（就労証明）</a:t>
            </a:r>
          </a:p>
        </p:txBody>
      </p:sp>
    </p:spTree>
    <p:extLst>
      <p:ext uri="{BB962C8B-B14F-4D97-AF65-F5344CB8AC3E}">
        <p14:creationId xmlns:p14="http://schemas.microsoft.com/office/powerpoint/2010/main" val="4086740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p:txBody>
          <a:bodyPr/>
          <a:lstStyle/>
          <a:p>
            <a:fld id="{56E56C22-CD92-4A50-AAD1-E2171E0619BD}" type="slidenum">
              <a:rPr lang="ja-JP" altLang="en-US" smtClean="0"/>
              <a:pPr/>
              <a:t>49</a:t>
            </a:fld>
            <a:endParaRPr lang="ja-JP" altLang="en-US"/>
          </a:p>
        </p:txBody>
      </p:sp>
      <p:sp>
        <p:nvSpPr>
          <p:cNvPr id="37" name="正方形/長方形 36">
            <a:extLst>
              <a:ext uri="{FF2B5EF4-FFF2-40B4-BE49-F238E27FC236}">
                <a16:creationId xmlns:a16="http://schemas.microsoft.com/office/drawing/2014/main" id="{18CEBE66-2EFE-D4A7-9466-63D356034EA7}"/>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人事</a:t>
            </a:r>
          </a:p>
        </p:txBody>
      </p:sp>
      <p:sp>
        <p:nvSpPr>
          <p:cNvPr id="38" name="正方形/長方形 37">
            <a:extLst>
              <a:ext uri="{FF2B5EF4-FFF2-40B4-BE49-F238E27FC236}">
                <a16:creationId xmlns:a16="http://schemas.microsoft.com/office/drawing/2014/main" id="{4DCE1050-0BF7-B19F-5960-C106BEFE1491}"/>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タレマネ</a:t>
            </a:r>
          </a:p>
        </p:txBody>
      </p:sp>
      <p:sp>
        <p:nvSpPr>
          <p:cNvPr id="20" name="正方形/長方形 19">
            <a:extLst>
              <a:ext uri="{FF2B5EF4-FFF2-40B4-BE49-F238E27FC236}">
                <a16:creationId xmlns:a16="http://schemas.microsoft.com/office/drawing/2014/main" id="{46EBED42-F475-F0C5-ED24-FB744AA65571}"/>
              </a:ext>
            </a:extLst>
          </p:cNvPr>
          <p:cNvSpPr/>
          <p:nvPr/>
        </p:nvSpPr>
        <p:spPr bwMode="gray">
          <a:xfrm>
            <a:off x="2040636" y="2377440"/>
            <a:ext cx="8110728" cy="2852928"/>
          </a:xfrm>
          <a:prstGeom prst="rect">
            <a:avLst/>
          </a:prstGeom>
          <a:solidFill>
            <a:schemeClr val="accent1">
              <a:lumMod val="20000"/>
              <a:lumOff val="8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rPr>
              <a:t>別紙にて取りまとめ</a:t>
            </a:r>
            <a:endParaRPr kumimoji="1" lang="en-US" altLang="ja-JP" sz="13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rPr>
              <a:t>「タレントマネジメントシステムのサービス選定結果</a:t>
            </a:r>
            <a:r>
              <a:rPr kumimoji="1" lang="en-US" altLang="ja-JP" sz="1300" dirty="0">
                <a:solidFill>
                  <a:prstClr val="black"/>
                </a:solidFill>
                <a:latin typeface="UD デジタル 教科書体 NP-R" panose="02020400000000000000" pitchFamily="18" charset="-128"/>
                <a:ea typeface="UD デジタル 教科書体 NP-R" panose="02020400000000000000" pitchFamily="18" charset="-128"/>
                <a:cs typeface="+mn-cs"/>
              </a:rPr>
              <a:t>_v1.0.pptx</a:t>
            </a:r>
            <a:r>
              <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rPr>
              <a:t>」</a:t>
            </a:r>
          </a:p>
        </p:txBody>
      </p:sp>
    </p:spTree>
    <p:extLst>
      <p:ext uri="{BB962C8B-B14F-4D97-AF65-F5344CB8AC3E}">
        <p14:creationId xmlns:p14="http://schemas.microsoft.com/office/powerpoint/2010/main" val="156336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1"/>
          </p:nvPr>
        </p:nvSpPr>
        <p:spPr bwMode="gray"/>
        <p:txBody>
          <a:bodyPr/>
          <a:lstStyle/>
          <a:p>
            <a:fld id="{AA5FCFE5-FE56-4EF1-80A8-07776887C2A1}" type="slidenum">
              <a:rPr lang="ja-JP" altLang="en-US" smtClean="0">
                <a:latin typeface="+mn-ea"/>
                <a:sym typeface="+mn-lt"/>
              </a:rPr>
              <a:pPr/>
              <a:t>5</a:t>
            </a:fld>
            <a:endParaRPr lang="ja-JP" altLang="en-US">
              <a:latin typeface="+mn-ea"/>
              <a:sym typeface="+mn-lt"/>
            </a:endParaRPr>
          </a:p>
        </p:txBody>
      </p:sp>
      <p:sp>
        <p:nvSpPr>
          <p:cNvPr id="6" name="テキスト プレースホルダー 5"/>
          <p:cNvSpPr>
            <a:spLocks noGrp="1"/>
          </p:cNvSpPr>
          <p:nvPr>
            <p:ph type="body" sz="quarter" idx="16"/>
          </p:nvPr>
        </p:nvSpPr>
        <p:spPr bwMode="gray">
          <a:xfrm>
            <a:off x="478798" y="9525"/>
            <a:ext cx="11232000" cy="647700"/>
          </a:xfrm>
        </p:spPr>
        <p:txBody>
          <a:bodyPr vert="horz" wrap="square" lIns="0" tIns="0" rIns="0" bIns="0" rtlCol="0" anchor="b"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人事給与関連事務業務のあるべき姿</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22" name="タイトル 21"/>
          <p:cNvSpPr>
            <a:spLocks noGrp="1"/>
          </p:cNvSpPr>
          <p:nvPr>
            <p:ph type="title"/>
          </p:nvPr>
        </p:nvSpPr>
        <p:spPr bwMode="gray">
          <a:xfrm>
            <a:off x="478798" y="693738"/>
            <a:ext cx="11232000" cy="647700"/>
          </a:xfrm>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業務・制度面の課題解決の方向性として、働き方改革実施方針・バックオフィス</a:t>
            </a:r>
            <a:r>
              <a:rPr lang="en-US" altLang="ja-JP" dirty="0">
                <a:latin typeface="UD デジタル 教科書体 NP-R" panose="02020400000000000000" pitchFamily="18" charset="-128"/>
                <a:ea typeface="UD デジタル 教科書体 NP-R" panose="02020400000000000000" pitchFamily="18" charset="-128"/>
                <a:sym typeface="+mn-lt"/>
              </a:rPr>
              <a:t>DX</a:t>
            </a:r>
            <a:r>
              <a:rPr lang="ja-JP" altLang="en-US">
                <a:latin typeface="UD デジタル 教科書体 NP-R" panose="02020400000000000000" pitchFamily="18" charset="-128"/>
                <a:ea typeface="UD デジタル 教科書体 NP-R" panose="02020400000000000000" pitchFamily="18" charset="-128"/>
                <a:sym typeface="+mn-lt"/>
              </a:rPr>
              <a:t>基本指針を基にあるべき姿を</a:t>
            </a:r>
            <a:r>
              <a:rPr lang="en-US" altLang="ja-JP" dirty="0">
                <a:latin typeface="UD デジタル 教科書体 NP-R" panose="02020400000000000000" pitchFamily="18" charset="-128"/>
                <a:ea typeface="UD デジタル 教科書体 NP-R" panose="02020400000000000000" pitchFamily="18" charset="-128"/>
                <a:sym typeface="+mn-lt"/>
              </a:rPr>
              <a:t>5</a:t>
            </a:r>
            <a:r>
              <a:rPr lang="ja-JP" altLang="en-US">
                <a:latin typeface="UD デジタル 教科書体 NP-R" panose="02020400000000000000" pitchFamily="18" charset="-128"/>
                <a:ea typeface="UD デジタル 教科書体 NP-R" panose="02020400000000000000" pitchFamily="18" charset="-128"/>
                <a:sym typeface="+mn-lt"/>
              </a:rPr>
              <a:t>つに定義する</a:t>
            </a: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9" name="正方形/長方形 8">
            <a:extLst>
              <a:ext uri="{FF2B5EF4-FFF2-40B4-BE49-F238E27FC236}">
                <a16:creationId xmlns:a16="http://schemas.microsoft.com/office/drawing/2014/main" id="{D0B8C8C5-D866-CA13-EE3F-72F6BC18E596}"/>
              </a:ext>
            </a:extLst>
          </p:cNvPr>
          <p:cNvSpPr/>
          <p:nvPr/>
        </p:nvSpPr>
        <p:spPr bwMode="gray">
          <a:xfrm>
            <a:off x="480299" y="1726593"/>
            <a:ext cx="356801" cy="2208917"/>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業</a:t>
            </a:r>
            <a:endPar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務</a:t>
            </a:r>
            <a:endPar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a:extLst>
              <a:ext uri="{FF2B5EF4-FFF2-40B4-BE49-F238E27FC236}">
                <a16:creationId xmlns:a16="http://schemas.microsoft.com/office/drawing/2014/main" id="{B6896DAD-22CD-279E-54B9-E65C72B72512}"/>
              </a:ext>
            </a:extLst>
          </p:cNvPr>
          <p:cNvSpPr/>
          <p:nvPr/>
        </p:nvSpPr>
        <p:spPr bwMode="gray">
          <a:xfrm>
            <a:off x="480298" y="3971509"/>
            <a:ext cx="356801" cy="2655051"/>
          </a:xfrm>
          <a:prstGeom prst="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シ</a:t>
            </a:r>
            <a:endParaRPr kumimoji="1" lang="en-US" altLang="ja-JP" sz="12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ス</a:t>
            </a:r>
            <a:endParaRPr kumimoji="1" lang="en-US" altLang="ja-JP" sz="12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テ</a:t>
            </a:r>
            <a:endParaRPr kumimoji="1" lang="en-US" altLang="ja-JP" sz="1200" b="1"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ム</a:t>
            </a:r>
          </a:p>
        </p:txBody>
      </p:sp>
      <p:sp>
        <p:nvSpPr>
          <p:cNvPr id="16" name="正方形/長方形 15">
            <a:extLst>
              <a:ext uri="{FF2B5EF4-FFF2-40B4-BE49-F238E27FC236}">
                <a16:creationId xmlns:a16="http://schemas.microsoft.com/office/drawing/2014/main" id="{36641DCD-9B17-5337-3C4A-81B7B44F2353}"/>
              </a:ext>
            </a:extLst>
          </p:cNvPr>
          <p:cNvSpPr/>
          <p:nvPr/>
        </p:nvSpPr>
        <p:spPr bwMode="gray">
          <a:xfrm>
            <a:off x="903233" y="1726592"/>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アナログ業務の残存</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06" name="正方形/長方形 205">
            <a:extLst>
              <a:ext uri="{FF2B5EF4-FFF2-40B4-BE49-F238E27FC236}">
                <a16:creationId xmlns:a16="http://schemas.microsoft.com/office/drawing/2014/main" id="{A3A665AC-54E3-BE5A-4571-B1CBC5263619}"/>
              </a:ext>
            </a:extLst>
          </p:cNvPr>
          <p:cNvSpPr/>
          <p:nvPr/>
        </p:nvSpPr>
        <p:spPr bwMode="gray">
          <a:xfrm>
            <a:off x="903233" y="2175418"/>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データ利活用の制約</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07" name="正方形/長方形 206">
            <a:extLst>
              <a:ext uri="{FF2B5EF4-FFF2-40B4-BE49-F238E27FC236}">
                <a16:creationId xmlns:a16="http://schemas.microsoft.com/office/drawing/2014/main" id="{2D35F213-7636-C1C9-6403-82D5AD52C5FC}"/>
              </a:ext>
            </a:extLst>
          </p:cNvPr>
          <p:cNvSpPr/>
          <p:nvPr/>
        </p:nvSpPr>
        <p:spPr bwMode="gray">
          <a:xfrm>
            <a:off x="903233" y="2624244"/>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重複作業の発生</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08" name="正方形/長方形 207">
            <a:extLst>
              <a:ext uri="{FF2B5EF4-FFF2-40B4-BE49-F238E27FC236}">
                <a16:creationId xmlns:a16="http://schemas.microsoft.com/office/drawing/2014/main" id="{EE03DC14-4367-6C82-F6CF-FBAFFC696EAB}"/>
              </a:ext>
            </a:extLst>
          </p:cNvPr>
          <p:cNvSpPr/>
          <p:nvPr/>
        </p:nvSpPr>
        <p:spPr bwMode="gray">
          <a:xfrm>
            <a:off x="903233" y="3073070"/>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運用ルールの不統一</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09" name="正方形/長方形 208">
            <a:extLst>
              <a:ext uri="{FF2B5EF4-FFF2-40B4-BE49-F238E27FC236}">
                <a16:creationId xmlns:a16="http://schemas.microsoft.com/office/drawing/2014/main" id="{098F9220-4A73-ADFB-E155-52C2B1D17CF6}"/>
              </a:ext>
            </a:extLst>
          </p:cNvPr>
          <p:cNvSpPr/>
          <p:nvPr/>
        </p:nvSpPr>
        <p:spPr bwMode="gray">
          <a:xfrm>
            <a:off x="903233" y="3521896"/>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手厚いサポートの必要</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0" name="正方形/長方形 209">
            <a:extLst>
              <a:ext uri="{FF2B5EF4-FFF2-40B4-BE49-F238E27FC236}">
                <a16:creationId xmlns:a16="http://schemas.microsoft.com/office/drawing/2014/main" id="{4E166012-397D-30DA-DE95-2AA7CBAAEA62}"/>
              </a:ext>
            </a:extLst>
          </p:cNvPr>
          <p:cNvSpPr/>
          <p:nvPr/>
        </p:nvSpPr>
        <p:spPr bwMode="gray">
          <a:xfrm>
            <a:off x="903233" y="3970722"/>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システムの機能不足</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1" name="正方形/長方形 210">
            <a:extLst>
              <a:ext uri="{FF2B5EF4-FFF2-40B4-BE49-F238E27FC236}">
                <a16:creationId xmlns:a16="http://schemas.microsoft.com/office/drawing/2014/main" id="{2594E3A2-1727-3C6B-3BAF-642B4FE6015B}"/>
              </a:ext>
            </a:extLst>
          </p:cNvPr>
          <p:cNvSpPr/>
          <p:nvPr/>
        </p:nvSpPr>
        <p:spPr bwMode="gray">
          <a:xfrm>
            <a:off x="903233" y="4419548"/>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データの分散</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2" name="正方形/長方形 211">
            <a:extLst>
              <a:ext uri="{FF2B5EF4-FFF2-40B4-BE49-F238E27FC236}">
                <a16:creationId xmlns:a16="http://schemas.microsoft.com/office/drawing/2014/main" id="{CC22AF23-A840-8FC5-2C4B-2488B432ECED}"/>
              </a:ext>
            </a:extLst>
          </p:cNvPr>
          <p:cNvSpPr/>
          <p:nvPr/>
        </p:nvSpPr>
        <p:spPr bwMode="gray">
          <a:xfrm>
            <a:off x="903233" y="4868374"/>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ユーザーインターフェース</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の使いにくさ</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3" name="正方形/長方形 212">
            <a:extLst>
              <a:ext uri="{FF2B5EF4-FFF2-40B4-BE49-F238E27FC236}">
                <a16:creationId xmlns:a16="http://schemas.microsoft.com/office/drawing/2014/main" id="{31B91EAD-033B-8394-00D7-BAEC4E9D7F08}"/>
              </a:ext>
            </a:extLst>
          </p:cNvPr>
          <p:cNvSpPr/>
          <p:nvPr/>
        </p:nvSpPr>
        <p:spPr bwMode="gray">
          <a:xfrm>
            <a:off x="903233" y="5317200"/>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柔軟性の欠如</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4" name="正方形/長方形 213">
            <a:extLst>
              <a:ext uri="{FF2B5EF4-FFF2-40B4-BE49-F238E27FC236}">
                <a16:creationId xmlns:a16="http://schemas.microsoft.com/office/drawing/2014/main" id="{5AEB7658-4453-10AB-7399-3B859C494D9E}"/>
              </a:ext>
            </a:extLst>
          </p:cNvPr>
          <p:cNvSpPr/>
          <p:nvPr/>
        </p:nvSpPr>
        <p:spPr bwMode="gray">
          <a:xfrm>
            <a:off x="903233" y="5766026"/>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システム利用の制約</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5" name="正方形/長方形 214">
            <a:extLst>
              <a:ext uri="{FF2B5EF4-FFF2-40B4-BE49-F238E27FC236}">
                <a16:creationId xmlns:a16="http://schemas.microsoft.com/office/drawing/2014/main" id="{6196CB1C-0372-B11B-C3ED-D1D5AA5ED2F1}"/>
              </a:ext>
            </a:extLst>
          </p:cNvPr>
          <p:cNvSpPr/>
          <p:nvPr/>
        </p:nvSpPr>
        <p:spPr bwMode="gray">
          <a:xfrm>
            <a:off x="903233" y="6214852"/>
            <a:ext cx="2163247" cy="412826"/>
          </a:xfrm>
          <a:prstGeom prst="rect">
            <a:avLst/>
          </a:prstGeom>
          <a:noFill/>
          <a:ln w="12700" cap="flat" cmpd="sng" algn="ctr">
            <a:solidFill>
              <a:schemeClr val="tx2"/>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維持費の高騰</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8" name="正方形/長方形 97">
            <a:extLst>
              <a:ext uri="{FF2B5EF4-FFF2-40B4-BE49-F238E27FC236}">
                <a16:creationId xmlns:a16="http://schemas.microsoft.com/office/drawing/2014/main" id="{FCE95426-F55D-190F-AC52-5DB13468B2F9}"/>
              </a:ext>
            </a:extLst>
          </p:cNvPr>
          <p:cNvSpPr/>
          <p:nvPr/>
        </p:nvSpPr>
        <p:spPr bwMode="gray">
          <a:xfrm>
            <a:off x="3503740" y="2533738"/>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全庁的な業務プロセス・ルールの統一​</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6" name="正方形/長方形 235">
            <a:extLst>
              <a:ext uri="{FF2B5EF4-FFF2-40B4-BE49-F238E27FC236}">
                <a16:creationId xmlns:a16="http://schemas.microsoft.com/office/drawing/2014/main" id="{8CA90CAD-FA34-D695-83ED-CAB968E64BF0}"/>
              </a:ext>
            </a:extLst>
          </p:cNvPr>
          <p:cNvSpPr/>
          <p:nvPr/>
        </p:nvSpPr>
        <p:spPr bwMode="gray">
          <a:xfrm>
            <a:off x="3503740" y="2941980"/>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アナログ業務のシステム化</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a:t>
            </a:r>
            <a:r>
              <a:rPr kumimoji="1" lang="ja-JP" altLang="en-US" sz="1200">
                <a:latin typeface="UD デジタル 教科書体 NP-R" panose="02020400000000000000" pitchFamily="18" charset="-128"/>
                <a:ea typeface="UD デジタル 教科書体 NP-R" panose="02020400000000000000" pitchFamily="18" charset="-128"/>
                <a:cs typeface="+mn-cs"/>
              </a:rPr>
              <a:t>定型業務の自動化​</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7" name="正方形/長方形 236">
            <a:extLst>
              <a:ext uri="{FF2B5EF4-FFF2-40B4-BE49-F238E27FC236}">
                <a16:creationId xmlns:a16="http://schemas.microsoft.com/office/drawing/2014/main" id="{EC12585A-11AB-120D-F689-FEA891838BAB}"/>
              </a:ext>
            </a:extLst>
          </p:cNvPr>
          <p:cNvSpPr/>
          <p:nvPr/>
        </p:nvSpPr>
        <p:spPr bwMode="gray">
          <a:xfrm>
            <a:off x="3503740" y="3350222"/>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データの利活用による業務の可視化・進捗管理​</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58" name="正方形/長方形 257">
            <a:extLst>
              <a:ext uri="{FF2B5EF4-FFF2-40B4-BE49-F238E27FC236}">
                <a16:creationId xmlns:a16="http://schemas.microsoft.com/office/drawing/2014/main" id="{2F040C0F-2370-C948-03D7-44CCF6C71176}"/>
              </a:ext>
            </a:extLst>
          </p:cNvPr>
          <p:cNvSpPr/>
          <p:nvPr/>
        </p:nvSpPr>
        <p:spPr bwMode="gray">
          <a:xfrm>
            <a:off x="3503740" y="4166706"/>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データ連携基盤によるシステム間の容易なデータ連携​</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59" name="正方形/長方形 258">
            <a:extLst>
              <a:ext uri="{FF2B5EF4-FFF2-40B4-BE49-F238E27FC236}">
                <a16:creationId xmlns:a16="http://schemas.microsoft.com/office/drawing/2014/main" id="{4FFC3A33-C8E3-55B0-48A2-3BBFACF20C27}"/>
              </a:ext>
            </a:extLst>
          </p:cNvPr>
          <p:cNvSpPr/>
          <p:nvPr/>
        </p:nvSpPr>
        <p:spPr bwMode="gray">
          <a:xfrm>
            <a:off x="3503740" y="4574948"/>
            <a:ext cx="4597405" cy="720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latin typeface="UD デジタル 教科書体 NP-R" panose="02020400000000000000" pitchFamily="18" charset="-128"/>
                <a:ea typeface="UD デジタル 教科書体 NP-R" panose="02020400000000000000" pitchFamily="18" charset="-128"/>
                <a:cs typeface="+mn-cs"/>
              </a:rPr>
              <a:t>SaaS</a:t>
            </a:r>
            <a:r>
              <a:rPr kumimoji="1" lang="ja-JP" altLang="en-US" sz="1200">
                <a:latin typeface="UD デジタル 教科書体 NP-R" panose="02020400000000000000" pitchFamily="18" charset="-128"/>
                <a:ea typeface="UD デジタル 教科書体 NP-R" panose="02020400000000000000" pitchFamily="18" charset="-128"/>
                <a:cs typeface="+mn-cs"/>
              </a:rPr>
              <a:t>・業務パッケージ（ノンカスタマイズを基本とする）・ローコードプラットフォームを組み合わせることによる柔軟でシンプルなシステム構成の実現​</a:t>
            </a:r>
            <a:endPar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60" name="正方形/長方形 259">
            <a:extLst>
              <a:ext uri="{FF2B5EF4-FFF2-40B4-BE49-F238E27FC236}">
                <a16:creationId xmlns:a16="http://schemas.microsoft.com/office/drawing/2014/main" id="{526E699A-FB84-E90F-D064-39EA84BF7B34}"/>
              </a:ext>
            </a:extLst>
          </p:cNvPr>
          <p:cNvSpPr/>
          <p:nvPr/>
        </p:nvSpPr>
        <p:spPr bwMode="gray">
          <a:xfrm>
            <a:off x="3503740" y="5379190"/>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システムの維持費用を最小限にするシステム構成​</a:t>
            </a:r>
          </a:p>
        </p:txBody>
      </p:sp>
      <p:sp>
        <p:nvSpPr>
          <p:cNvPr id="261" name="正方形/長方形 260">
            <a:extLst>
              <a:ext uri="{FF2B5EF4-FFF2-40B4-BE49-F238E27FC236}">
                <a16:creationId xmlns:a16="http://schemas.microsoft.com/office/drawing/2014/main" id="{1B50343E-2201-6CED-3415-35AF5712E231}"/>
              </a:ext>
            </a:extLst>
          </p:cNvPr>
          <p:cNvSpPr/>
          <p:nvPr/>
        </p:nvSpPr>
        <p:spPr bwMode="gray">
          <a:xfrm>
            <a:off x="3503740" y="5787432"/>
            <a:ext cx="4597405" cy="432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システム間においてシステム改修の影響を受けないシステム構成​</a:t>
            </a:r>
          </a:p>
        </p:txBody>
      </p:sp>
      <p:sp>
        <p:nvSpPr>
          <p:cNvPr id="262" name="正方形/長方形 261">
            <a:extLst>
              <a:ext uri="{FF2B5EF4-FFF2-40B4-BE49-F238E27FC236}">
                <a16:creationId xmlns:a16="http://schemas.microsoft.com/office/drawing/2014/main" id="{9588BA08-889D-3A10-7F34-B97EE675F57D}"/>
              </a:ext>
            </a:extLst>
          </p:cNvPr>
          <p:cNvSpPr/>
          <p:nvPr/>
        </p:nvSpPr>
        <p:spPr bwMode="gray">
          <a:xfrm>
            <a:off x="3503740" y="6303678"/>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効率的な業務遂行の妨げになっているルール等の見直し​</a:t>
            </a:r>
          </a:p>
        </p:txBody>
      </p:sp>
      <p:sp>
        <p:nvSpPr>
          <p:cNvPr id="18" name="正方形/長方形 17">
            <a:extLst>
              <a:ext uri="{FF2B5EF4-FFF2-40B4-BE49-F238E27FC236}">
                <a16:creationId xmlns:a16="http://schemas.microsoft.com/office/drawing/2014/main" id="{2EC50B51-B0A4-F215-2A33-091686D3A223}"/>
              </a:ext>
            </a:extLst>
          </p:cNvPr>
          <p:cNvSpPr/>
          <p:nvPr/>
        </p:nvSpPr>
        <p:spPr bwMode="gray">
          <a:xfrm>
            <a:off x="3503740" y="3758464"/>
            <a:ext cx="4597405" cy="3240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人間中心のデザインによる業務設計</a:t>
            </a:r>
          </a:p>
        </p:txBody>
      </p:sp>
      <p:sp>
        <p:nvSpPr>
          <p:cNvPr id="15" name="正方形/長方形 14">
            <a:extLst>
              <a:ext uri="{FF2B5EF4-FFF2-40B4-BE49-F238E27FC236}">
                <a16:creationId xmlns:a16="http://schemas.microsoft.com/office/drawing/2014/main" id="{BE18E049-B4E5-5E89-C82F-6C80890125B4}"/>
              </a:ext>
            </a:extLst>
          </p:cNvPr>
          <p:cNvSpPr/>
          <p:nvPr/>
        </p:nvSpPr>
        <p:spPr bwMode="gray">
          <a:xfrm>
            <a:off x="3501730" y="1717254"/>
            <a:ext cx="4597405" cy="324000"/>
          </a:xfrm>
          <a:prstGeom prst="rect">
            <a:avLst/>
          </a:prstGeom>
          <a:solidFill>
            <a:srgbClr val="E0F0FA"/>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時間や場所にとらわれない勤務体系</a:t>
            </a:r>
          </a:p>
        </p:txBody>
      </p:sp>
      <p:sp>
        <p:nvSpPr>
          <p:cNvPr id="19" name="正方形/長方形 18">
            <a:extLst>
              <a:ext uri="{FF2B5EF4-FFF2-40B4-BE49-F238E27FC236}">
                <a16:creationId xmlns:a16="http://schemas.microsoft.com/office/drawing/2014/main" id="{BD552EB9-8C1C-34D6-BA81-DC0EF7CE4C60}"/>
              </a:ext>
            </a:extLst>
          </p:cNvPr>
          <p:cNvSpPr/>
          <p:nvPr/>
        </p:nvSpPr>
        <p:spPr bwMode="gray">
          <a:xfrm>
            <a:off x="3501730" y="2125496"/>
            <a:ext cx="4597405" cy="324000"/>
          </a:xfrm>
          <a:prstGeom prst="rect">
            <a:avLst/>
          </a:prstGeom>
          <a:solidFill>
            <a:srgbClr val="E0F0FA"/>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効率的なオフィスづくり（業務の効率性</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UP</a:t>
            </a:r>
            <a:r>
              <a:rPr kumimoji="1" lang="ja-JP" altLang="en-US" sz="1200">
                <a:latin typeface="UD デジタル 教科書体 NP-R" panose="02020400000000000000" pitchFamily="18" charset="-128"/>
                <a:ea typeface="UD デジタル 教科書体 NP-R" panose="02020400000000000000" pitchFamily="18" charset="-128"/>
                <a:cs typeface="+mn-cs"/>
              </a:rPr>
              <a:t>）</a:t>
            </a:r>
          </a:p>
        </p:txBody>
      </p:sp>
      <p:sp>
        <p:nvSpPr>
          <p:cNvPr id="114" name="正方形/長方形 113">
            <a:extLst>
              <a:ext uri="{FF2B5EF4-FFF2-40B4-BE49-F238E27FC236}">
                <a16:creationId xmlns:a16="http://schemas.microsoft.com/office/drawing/2014/main" id="{E0FE0EEE-2DF5-D2C4-E926-3D5011C7652D}"/>
              </a:ext>
            </a:extLst>
          </p:cNvPr>
          <p:cNvSpPr/>
          <p:nvPr/>
        </p:nvSpPr>
        <p:spPr bwMode="gray">
          <a:xfrm>
            <a:off x="3501730" y="1664435"/>
            <a:ext cx="4597405" cy="17523"/>
          </a:xfrm>
          <a:prstGeom prst="rect">
            <a:avLst/>
          </a:prstGeom>
          <a:solidFill>
            <a:srgbClr val="53565A"/>
          </a:solidFill>
          <a:ln w="12700" algn="ctr">
            <a:noFill/>
            <a:miter lim="800000"/>
            <a:headEnd/>
            <a:tailEnd/>
          </a:ln>
        </p:spPr>
        <p:txBody>
          <a:bodyPr wrap="none" lIns="36000" tIns="36000" rIns="36000" bIns="36000" rtlCol="0" anchor="b"/>
          <a:lstStyle/>
          <a:p>
            <a:pPr algn="ctr"/>
            <a:r>
              <a:rPr kumimoji="1" lang="ja-JP" altLang="en-US" sz="1200">
                <a:latin typeface="UD デジタル 教科書体 NP-R" panose="02020400000000000000" pitchFamily="18" charset="-128"/>
                <a:ea typeface="UD デジタル 教科書体 NP-R" panose="02020400000000000000" pitchFamily="18" charset="-128"/>
              </a:rPr>
              <a:t>各方針に照らした解決の方向性</a:t>
            </a:r>
          </a:p>
        </p:txBody>
      </p:sp>
      <p:cxnSp>
        <p:nvCxnSpPr>
          <p:cNvPr id="397" name="直線コネクタ 396">
            <a:extLst>
              <a:ext uri="{FF2B5EF4-FFF2-40B4-BE49-F238E27FC236}">
                <a16:creationId xmlns:a16="http://schemas.microsoft.com/office/drawing/2014/main" id="{D420DA42-6A04-D452-0CBF-200C00151AF4}"/>
              </a:ext>
            </a:extLst>
          </p:cNvPr>
          <p:cNvCxnSpPr>
            <a:cxnSpLocks/>
            <a:stCxn id="16" idx="3"/>
            <a:endCxn id="19" idx="1"/>
          </p:cNvCxnSpPr>
          <p:nvPr/>
        </p:nvCxnSpPr>
        <p:spPr bwMode="gray">
          <a:xfrm>
            <a:off x="3066480" y="1933005"/>
            <a:ext cx="435250" cy="35449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03" name="直線コネクタ 402">
            <a:extLst>
              <a:ext uri="{FF2B5EF4-FFF2-40B4-BE49-F238E27FC236}">
                <a16:creationId xmlns:a16="http://schemas.microsoft.com/office/drawing/2014/main" id="{803275AE-553D-D778-BCBA-C08C961A5893}"/>
              </a:ext>
            </a:extLst>
          </p:cNvPr>
          <p:cNvCxnSpPr>
            <a:cxnSpLocks/>
            <a:stCxn id="206" idx="3"/>
            <a:endCxn id="19" idx="1"/>
          </p:cNvCxnSpPr>
          <p:nvPr/>
        </p:nvCxnSpPr>
        <p:spPr bwMode="gray">
          <a:xfrm flipV="1">
            <a:off x="3066480" y="2287496"/>
            <a:ext cx="435250" cy="9433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07" name="直線コネクタ 406">
            <a:extLst>
              <a:ext uri="{FF2B5EF4-FFF2-40B4-BE49-F238E27FC236}">
                <a16:creationId xmlns:a16="http://schemas.microsoft.com/office/drawing/2014/main" id="{7757D803-3D1C-4215-B37D-4DABFA9B79F5}"/>
              </a:ext>
            </a:extLst>
          </p:cNvPr>
          <p:cNvCxnSpPr>
            <a:cxnSpLocks/>
            <a:stCxn id="207" idx="3"/>
            <a:endCxn id="19" idx="1"/>
          </p:cNvCxnSpPr>
          <p:nvPr/>
        </p:nvCxnSpPr>
        <p:spPr bwMode="gray">
          <a:xfrm flipV="1">
            <a:off x="3066480" y="2287496"/>
            <a:ext cx="435250" cy="54316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10" name="直線コネクタ 409">
            <a:extLst>
              <a:ext uri="{FF2B5EF4-FFF2-40B4-BE49-F238E27FC236}">
                <a16:creationId xmlns:a16="http://schemas.microsoft.com/office/drawing/2014/main" id="{98477AF0-6621-0218-24EB-3CE8F97FB380}"/>
              </a:ext>
            </a:extLst>
          </p:cNvPr>
          <p:cNvCxnSpPr>
            <a:cxnSpLocks/>
            <a:stCxn id="208" idx="3"/>
            <a:endCxn id="19" idx="1"/>
          </p:cNvCxnSpPr>
          <p:nvPr/>
        </p:nvCxnSpPr>
        <p:spPr bwMode="gray">
          <a:xfrm flipV="1">
            <a:off x="3066480" y="2287496"/>
            <a:ext cx="435250" cy="991987"/>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13" name="直線コネクタ 412">
            <a:extLst>
              <a:ext uri="{FF2B5EF4-FFF2-40B4-BE49-F238E27FC236}">
                <a16:creationId xmlns:a16="http://schemas.microsoft.com/office/drawing/2014/main" id="{3CBF1BC1-1DD2-89F2-4EB1-EEC1F42FFABC}"/>
              </a:ext>
            </a:extLst>
          </p:cNvPr>
          <p:cNvCxnSpPr>
            <a:cxnSpLocks/>
            <a:stCxn id="209" idx="3"/>
            <a:endCxn id="19" idx="1"/>
          </p:cNvCxnSpPr>
          <p:nvPr/>
        </p:nvCxnSpPr>
        <p:spPr bwMode="gray">
          <a:xfrm flipV="1">
            <a:off x="3066480" y="2287496"/>
            <a:ext cx="435250" cy="144081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16" name="直線コネクタ 415">
            <a:extLst>
              <a:ext uri="{FF2B5EF4-FFF2-40B4-BE49-F238E27FC236}">
                <a16:creationId xmlns:a16="http://schemas.microsoft.com/office/drawing/2014/main" id="{09F2B5B1-0B83-690C-D0E4-14A10446CD3A}"/>
              </a:ext>
            </a:extLst>
          </p:cNvPr>
          <p:cNvCxnSpPr>
            <a:cxnSpLocks/>
            <a:stCxn id="210" idx="3"/>
            <a:endCxn id="19" idx="1"/>
          </p:cNvCxnSpPr>
          <p:nvPr/>
        </p:nvCxnSpPr>
        <p:spPr bwMode="gray">
          <a:xfrm flipV="1">
            <a:off x="3066480" y="2287496"/>
            <a:ext cx="435250" cy="1889639"/>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19" name="直線コネクタ 418">
            <a:extLst>
              <a:ext uri="{FF2B5EF4-FFF2-40B4-BE49-F238E27FC236}">
                <a16:creationId xmlns:a16="http://schemas.microsoft.com/office/drawing/2014/main" id="{FBDAC44F-EEA6-040A-B4ED-E893313654AB}"/>
              </a:ext>
            </a:extLst>
          </p:cNvPr>
          <p:cNvCxnSpPr>
            <a:cxnSpLocks/>
            <a:stCxn id="211" idx="3"/>
            <a:endCxn id="19" idx="1"/>
          </p:cNvCxnSpPr>
          <p:nvPr/>
        </p:nvCxnSpPr>
        <p:spPr bwMode="gray">
          <a:xfrm flipV="1">
            <a:off x="3066480" y="2287496"/>
            <a:ext cx="435250" cy="233846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2" name="直線コネクタ 421">
            <a:extLst>
              <a:ext uri="{FF2B5EF4-FFF2-40B4-BE49-F238E27FC236}">
                <a16:creationId xmlns:a16="http://schemas.microsoft.com/office/drawing/2014/main" id="{0AFDD786-4142-D538-727C-6F1D6CE3885E}"/>
              </a:ext>
            </a:extLst>
          </p:cNvPr>
          <p:cNvCxnSpPr>
            <a:cxnSpLocks/>
            <a:stCxn id="212" idx="3"/>
            <a:endCxn id="19" idx="1"/>
          </p:cNvCxnSpPr>
          <p:nvPr/>
        </p:nvCxnSpPr>
        <p:spPr bwMode="gray">
          <a:xfrm flipV="1">
            <a:off x="3066480" y="2287496"/>
            <a:ext cx="435250" cy="278729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5" name="直線コネクタ 424">
            <a:extLst>
              <a:ext uri="{FF2B5EF4-FFF2-40B4-BE49-F238E27FC236}">
                <a16:creationId xmlns:a16="http://schemas.microsoft.com/office/drawing/2014/main" id="{F1D59EC1-3932-5097-38A9-E36DC700F545}"/>
              </a:ext>
            </a:extLst>
          </p:cNvPr>
          <p:cNvCxnSpPr>
            <a:cxnSpLocks/>
            <a:stCxn id="214" idx="3"/>
            <a:endCxn id="19" idx="1"/>
          </p:cNvCxnSpPr>
          <p:nvPr/>
        </p:nvCxnSpPr>
        <p:spPr bwMode="gray">
          <a:xfrm flipV="1">
            <a:off x="3066480" y="2287496"/>
            <a:ext cx="435250" cy="368494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37" name="直線コネクタ 436">
            <a:extLst>
              <a:ext uri="{FF2B5EF4-FFF2-40B4-BE49-F238E27FC236}">
                <a16:creationId xmlns:a16="http://schemas.microsoft.com/office/drawing/2014/main" id="{1C064994-319F-175A-7FB8-73A337972A33}"/>
              </a:ext>
            </a:extLst>
          </p:cNvPr>
          <p:cNvCxnSpPr>
            <a:cxnSpLocks/>
            <a:stCxn id="16" idx="3"/>
            <a:endCxn id="15" idx="1"/>
          </p:cNvCxnSpPr>
          <p:nvPr/>
        </p:nvCxnSpPr>
        <p:spPr bwMode="gray">
          <a:xfrm flipV="1">
            <a:off x="3066480" y="1879254"/>
            <a:ext cx="435250" cy="5375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1" name="直線コネクタ 440">
            <a:extLst>
              <a:ext uri="{FF2B5EF4-FFF2-40B4-BE49-F238E27FC236}">
                <a16:creationId xmlns:a16="http://schemas.microsoft.com/office/drawing/2014/main" id="{A0ECFEF5-7BC0-D828-093B-27A6DDEA7D34}"/>
              </a:ext>
            </a:extLst>
          </p:cNvPr>
          <p:cNvCxnSpPr>
            <a:cxnSpLocks/>
            <a:stCxn id="16" idx="3"/>
            <a:endCxn id="262" idx="1"/>
          </p:cNvCxnSpPr>
          <p:nvPr/>
        </p:nvCxnSpPr>
        <p:spPr bwMode="gray">
          <a:xfrm>
            <a:off x="3066480" y="1933005"/>
            <a:ext cx="437260" cy="453267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4" name="直線コネクタ 443">
            <a:extLst>
              <a:ext uri="{FF2B5EF4-FFF2-40B4-BE49-F238E27FC236}">
                <a16:creationId xmlns:a16="http://schemas.microsoft.com/office/drawing/2014/main" id="{FCA93AE1-A9E8-22EA-E20C-C942C65CC1F9}"/>
              </a:ext>
            </a:extLst>
          </p:cNvPr>
          <p:cNvCxnSpPr>
            <a:cxnSpLocks/>
            <a:stCxn id="16" idx="3"/>
            <a:endCxn id="236" idx="1"/>
          </p:cNvCxnSpPr>
          <p:nvPr/>
        </p:nvCxnSpPr>
        <p:spPr bwMode="gray">
          <a:xfrm>
            <a:off x="3066480" y="1933005"/>
            <a:ext cx="437260" cy="117097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8" name="直線コネクタ 447">
            <a:extLst>
              <a:ext uri="{FF2B5EF4-FFF2-40B4-BE49-F238E27FC236}">
                <a16:creationId xmlns:a16="http://schemas.microsoft.com/office/drawing/2014/main" id="{A6746A2F-25BD-ED82-88B3-579772418609}"/>
              </a:ext>
            </a:extLst>
          </p:cNvPr>
          <p:cNvCxnSpPr>
            <a:cxnSpLocks/>
            <a:stCxn id="206" idx="3"/>
            <a:endCxn id="237" idx="1"/>
          </p:cNvCxnSpPr>
          <p:nvPr/>
        </p:nvCxnSpPr>
        <p:spPr bwMode="gray">
          <a:xfrm>
            <a:off x="3066480" y="2381831"/>
            <a:ext cx="437260" cy="113039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51" name="直線コネクタ 450">
            <a:extLst>
              <a:ext uri="{FF2B5EF4-FFF2-40B4-BE49-F238E27FC236}">
                <a16:creationId xmlns:a16="http://schemas.microsoft.com/office/drawing/2014/main" id="{5E7F45B2-1F8B-2AAE-2D1E-209A9F511E5A}"/>
              </a:ext>
            </a:extLst>
          </p:cNvPr>
          <p:cNvCxnSpPr>
            <a:cxnSpLocks/>
            <a:stCxn id="207" idx="3"/>
            <a:endCxn id="98" idx="1"/>
          </p:cNvCxnSpPr>
          <p:nvPr/>
        </p:nvCxnSpPr>
        <p:spPr bwMode="gray">
          <a:xfrm flipV="1">
            <a:off x="3066480" y="2695738"/>
            <a:ext cx="437260" cy="134919"/>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54" name="直線コネクタ 453">
            <a:extLst>
              <a:ext uri="{FF2B5EF4-FFF2-40B4-BE49-F238E27FC236}">
                <a16:creationId xmlns:a16="http://schemas.microsoft.com/office/drawing/2014/main" id="{5206211B-5716-FAB9-00A9-99CBAEF81BDD}"/>
              </a:ext>
            </a:extLst>
          </p:cNvPr>
          <p:cNvCxnSpPr>
            <a:cxnSpLocks/>
            <a:stCxn id="209" idx="3"/>
            <a:endCxn id="18" idx="1"/>
          </p:cNvCxnSpPr>
          <p:nvPr/>
        </p:nvCxnSpPr>
        <p:spPr bwMode="gray">
          <a:xfrm>
            <a:off x="3066480" y="3728309"/>
            <a:ext cx="437260" cy="19215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57" name="直線コネクタ 456">
            <a:extLst>
              <a:ext uri="{FF2B5EF4-FFF2-40B4-BE49-F238E27FC236}">
                <a16:creationId xmlns:a16="http://schemas.microsoft.com/office/drawing/2014/main" id="{5CB29DB3-2EB4-FDD0-859B-366E60417B79}"/>
              </a:ext>
            </a:extLst>
          </p:cNvPr>
          <p:cNvCxnSpPr>
            <a:cxnSpLocks/>
            <a:stCxn id="210" idx="3"/>
            <a:endCxn id="259" idx="1"/>
          </p:cNvCxnSpPr>
          <p:nvPr/>
        </p:nvCxnSpPr>
        <p:spPr bwMode="gray">
          <a:xfrm>
            <a:off x="3066480" y="4177135"/>
            <a:ext cx="437260" cy="75781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0" name="直線コネクタ 459">
            <a:extLst>
              <a:ext uri="{FF2B5EF4-FFF2-40B4-BE49-F238E27FC236}">
                <a16:creationId xmlns:a16="http://schemas.microsoft.com/office/drawing/2014/main" id="{1B7103B6-BAF8-0418-5105-06A872F60D2A}"/>
              </a:ext>
            </a:extLst>
          </p:cNvPr>
          <p:cNvCxnSpPr>
            <a:cxnSpLocks/>
            <a:stCxn id="211" idx="3"/>
            <a:endCxn id="258" idx="1"/>
          </p:cNvCxnSpPr>
          <p:nvPr/>
        </p:nvCxnSpPr>
        <p:spPr bwMode="gray">
          <a:xfrm flipV="1">
            <a:off x="3066480" y="4328706"/>
            <a:ext cx="437260" cy="29725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3" name="直線コネクタ 462">
            <a:extLst>
              <a:ext uri="{FF2B5EF4-FFF2-40B4-BE49-F238E27FC236}">
                <a16:creationId xmlns:a16="http://schemas.microsoft.com/office/drawing/2014/main" id="{51B84C1F-2D03-7841-1E7E-2B11F6B430A9}"/>
              </a:ext>
            </a:extLst>
          </p:cNvPr>
          <p:cNvCxnSpPr>
            <a:cxnSpLocks/>
            <a:stCxn id="213" idx="3"/>
            <a:endCxn id="260" idx="1"/>
          </p:cNvCxnSpPr>
          <p:nvPr/>
        </p:nvCxnSpPr>
        <p:spPr bwMode="gray">
          <a:xfrm>
            <a:off x="3066480" y="5523613"/>
            <a:ext cx="437260" cy="17577"/>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6" name="直線コネクタ 465">
            <a:extLst>
              <a:ext uri="{FF2B5EF4-FFF2-40B4-BE49-F238E27FC236}">
                <a16:creationId xmlns:a16="http://schemas.microsoft.com/office/drawing/2014/main" id="{A0B534BB-F077-C9ED-8F21-5CC2F1581BBA}"/>
              </a:ext>
            </a:extLst>
          </p:cNvPr>
          <p:cNvCxnSpPr>
            <a:cxnSpLocks/>
            <a:stCxn id="213" idx="3"/>
            <a:endCxn id="261" idx="1"/>
          </p:cNvCxnSpPr>
          <p:nvPr/>
        </p:nvCxnSpPr>
        <p:spPr bwMode="gray">
          <a:xfrm>
            <a:off x="3066480" y="5523613"/>
            <a:ext cx="437260" cy="479819"/>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9" name="直線コネクタ 468">
            <a:extLst>
              <a:ext uri="{FF2B5EF4-FFF2-40B4-BE49-F238E27FC236}">
                <a16:creationId xmlns:a16="http://schemas.microsoft.com/office/drawing/2014/main" id="{29ED3E55-B6DC-EEF1-488B-3A5D9F96CE7B}"/>
              </a:ext>
            </a:extLst>
          </p:cNvPr>
          <p:cNvCxnSpPr>
            <a:cxnSpLocks/>
            <a:stCxn id="215" idx="3"/>
            <a:endCxn id="260" idx="1"/>
          </p:cNvCxnSpPr>
          <p:nvPr/>
        </p:nvCxnSpPr>
        <p:spPr bwMode="gray">
          <a:xfrm flipV="1">
            <a:off x="3066480" y="5541190"/>
            <a:ext cx="437260" cy="88007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72" name="直線コネクタ 471">
            <a:extLst>
              <a:ext uri="{FF2B5EF4-FFF2-40B4-BE49-F238E27FC236}">
                <a16:creationId xmlns:a16="http://schemas.microsoft.com/office/drawing/2014/main" id="{4FFBC480-ED4B-D66F-D32F-38BCFEF8D21F}"/>
              </a:ext>
            </a:extLst>
          </p:cNvPr>
          <p:cNvCxnSpPr>
            <a:cxnSpLocks/>
            <a:stCxn id="214" idx="3"/>
            <a:endCxn id="15" idx="1"/>
          </p:cNvCxnSpPr>
          <p:nvPr/>
        </p:nvCxnSpPr>
        <p:spPr bwMode="gray">
          <a:xfrm flipV="1">
            <a:off x="3066480" y="1879254"/>
            <a:ext cx="435250" cy="4093185"/>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75" name="直線コネクタ 474">
            <a:extLst>
              <a:ext uri="{FF2B5EF4-FFF2-40B4-BE49-F238E27FC236}">
                <a16:creationId xmlns:a16="http://schemas.microsoft.com/office/drawing/2014/main" id="{4634AF4A-4C58-09BA-356E-5B765B2E453F}"/>
              </a:ext>
            </a:extLst>
          </p:cNvPr>
          <p:cNvCxnSpPr>
            <a:cxnSpLocks/>
            <a:stCxn id="214" idx="3"/>
            <a:endCxn id="236" idx="1"/>
          </p:cNvCxnSpPr>
          <p:nvPr/>
        </p:nvCxnSpPr>
        <p:spPr bwMode="gray">
          <a:xfrm flipV="1">
            <a:off x="3066480" y="3103980"/>
            <a:ext cx="437260" cy="2868459"/>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80" name="正方形/長方形 479">
            <a:extLst>
              <a:ext uri="{FF2B5EF4-FFF2-40B4-BE49-F238E27FC236}">
                <a16:creationId xmlns:a16="http://schemas.microsoft.com/office/drawing/2014/main" id="{06CB3725-2763-763F-FA42-8C715642A39B}"/>
              </a:ext>
            </a:extLst>
          </p:cNvPr>
          <p:cNvSpPr/>
          <p:nvPr/>
        </p:nvSpPr>
        <p:spPr bwMode="gray">
          <a:xfrm>
            <a:off x="7380718" y="1160510"/>
            <a:ext cx="1411230" cy="173100"/>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E3E48D"/>
                </a:solidFill>
              </a14:hiddenFill>
            </a:ext>
            <a:ext uri="{91240B29-F687-4F45-9708-019B960494DF}">
              <a14:hiddenLine xmlns:a14="http://schemas.microsoft.com/office/drawing/2010/main" w="12700" cap="flat" cmpd="sng" algn="ctr">
                <a:solidFill>
                  <a:schemeClr val="tx2"/>
                </a:solidFill>
                <a:prstDash val="solid"/>
                <a:miter lim="800000"/>
                <a:headEnd type="none" w="med" len="med"/>
                <a:tailEnd type="none" w="med" len="me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凡例：</a:t>
            </a:r>
          </a:p>
        </p:txBody>
      </p:sp>
      <p:sp>
        <p:nvSpPr>
          <p:cNvPr id="481" name="正方形/長方形 480">
            <a:extLst>
              <a:ext uri="{FF2B5EF4-FFF2-40B4-BE49-F238E27FC236}">
                <a16:creationId xmlns:a16="http://schemas.microsoft.com/office/drawing/2014/main" id="{0D14DEB0-21EB-BE94-CB88-F371D16866E6}"/>
              </a:ext>
            </a:extLst>
          </p:cNvPr>
          <p:cNvSpPr/>
          <p:nvPr/>
        </p:nvSpPr>
        <p:spPr bwMode="gray">
          <a:xfrm>
            <a:off x="8829203" y="1160467"/>
            <a:ext cx="1411230" cy="168870"/>
          </a:xfrm>
          <a:prstGeom prst="rect">
            <a:avLst/>
          </a:prstGeom>
          <a:solidFill>
            <a:srgbClr val="E0F0FA"/>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働き方改革実施方針</a:t>
            </a:r>
          </a:p>
        </p:txBody>
      </p:sp>
      <p:sp>
        <p:nvSpPr>
          <p:cNvPr id="484" name="正方形/長方形 483">
            <a:extLst>
              <a:ext uri="{FF2B5EF4-FFF2-40B4-BE49-F238E27FC236}">
                <a16:creationId xmlns:a16="http://schemas.microsoft.com/office/drawing/2014/main" id="{1E381FE7-9E05-3838-D7AF-798807C4B672}"/>
              </a:ext>
            </a:extLst>
          </p:cNvPr>
          <p:cNvSpPr/>
          <p:nvPr/>
        </p:nvSpPr>
        <p:spPr bwMode="gray">
          <a:xfrm>
            <a:off x="10290356" y="1160510"/>
            <a:ext cx="1411230" cy="173100"/>
          </a:xfrm>
          <a:prstGeom prst="rect">
            <a:avLst/>
          </a:prstGeom>
          <a:solidFill>
            <a:srgbClr val="A1D3EF"/>
          </a:solidFill>
          <a:ln w="12700" cap="flat" cmpd="sng" algn="ctr">
            <a:solidFill>
              <a:schemeClr val="tx2"/>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1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rPr>
              <a:t>BODX</a:t>
            </a:r>
            <a:r>
              <a:rPr kumimoji="1" lang="ja-JP" altLang="en-US" sz="11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基本指針</a:t>
            </a:r>
          </a:p>
        </p:txBody>
      </p:sp>
      <p:sp>
        <p:nvSpPr>
          <p:cNvPr id="40" name="Rectangle 6">
            <a:extLst>
              <a:ext uri="{FF2B5EF4-FFF2-40B4-BE49-F238E27FC236}">
                <a16:creationId xmlns:a16="http://schemas.microsoft.com/office/drawing/2014/main" id="{9CF06C3B-8930-B73B-8E78-0593D26B9C2B}"/>
              </a:ext>
            </a:extLst>
          </p:cNvPr>
          <p:cNvSpPr>
            <a:spLocks noChangeArrowheads="1"/>
          </p:cNvSpPr>
          <p:nvPr/>
        </p:nvSpPr>
        <p:spPr bwMode="gray">
          <a:xfrm>
            <a:off x="8540416" y="1730539"/>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全職員が時間や場所にとらわれず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効率的に業務が実施できる</a:t>
            </a:r>
          </a:p>
        </p:txBody>
      </p:sp>
      <p:sp>
        <p:nvSpPr>
          <p:cNvPr id="54" name="Rectangle 6">
            <a:extLst>
              <a:ext uri="{FF2B5EF4-FFF2-40B4-BE49-F238E27FC236}">
                <a16:creationId xmlns:a16="http://schemas.microsoft.com/office/drawing/2014/main" id="{8A22436D-78C2-EB06-218A-61C68C64FE15}"/>
              </a:ext>
            </a:extLst>
          </p:cNvPr>
          <p:cNvSpPr>
            <a:spLocks noChangeArrowheads="1"/>
          </p:cNvSpPr>
          <p:nvPr/>
        </p:nvSpPr>
        <p:spPr bwMode="gray">
          <a:xfrm>
            <a:off x="8540416" y="2715182"/>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アナログ業務が残っておらず、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職員の負担・申請ミスが少ない</a:t>
            </a:r>
          </a:p>
        </p:txBody>
      </p:sp>
      <p:sp>
        <p:nvSpPr>
          <p:cNvPr id="55" name="Rectangle 6">
            <a:extLst>
              <a:ext uri="{FF2B5EF4-FFF2-40B4-BE49-F238E27FC236}">
                <a16:creationId xmlns:a16="http://schemas.microsoft.com/office/drawing/2014/main" id="{196D6F91-CD38-A204-AB38-26FA22E2CC53}"/>
              </a:ext>
            </a:extLst>
          </p:cNvPr>
          <p:cNvSpPr>
            <a:spLocks noChangeArrowheads="1"/>
          </p:cNvSpPr>
          <p:nvPr/>
        </p:nvSpPr>
        <p:spPr bwMode="gray">
          <a:xfrm>
            <a:off x="8540416" y="4684468"/>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データが一元的に管理されており、</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業務の効率化</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高度化に活用できる</a:t>
            </a:r>
          </a:p>
        </p:txBody>
      </p:sp>
      <p:sp>
        <p:nvSpPr>
          <p:cNvPr id="56" name="Rectangle 6">
            <a:extLst>
              <a:ext uri="{FF2B5EF4-FFF2-40B4-BE49-F238E27FC236}">
                <a16:creationId xmlns:a16="http://schemas.microsoft.com/office/drawing/2014/main" id="{CA9CE36B-66A9-974C-4FD4-9C965BA8EE3E}"/>
              </a:ext>
            </a:extLst>
          </p:cNvPr>
          <p:cNvSpPr>
            <a:spLocks noChangeArrowheads="1"/>
          </p:cNvSpPr>
          <p:nvPr/>
        </p:nvSpPr>
        <p:spPr bwMode="gray">
          <a:xfrm>
            <a:off x="8540416" y="3697647"/>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使いやすい</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UI</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と必要なシステム機能が</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実装されており、利便性が高い</a:t>
            </a:r>
          </a:p>
        </p:txBody>
      </p:sp>
      <p:sp>
        <p:nvSpPr>
          <p:cNvPr id="57" name="Rectangle 6">
            <a:extLst>
              <a:ext uri="{FF2B5EF4-FFF2-40B4-BE49-F238E27FC236}">
                <a16:creationId xmlns:a16="http://schemas.microsoft.com/office/drawing/2014/main" id="{0717D033-EA30-FB67-C42B-1EC1503C35F7}"/>
              </a:ext>
            </a:extLst>
          </p:cNvPr>
          <p:cNvSpPr>
            <a:spLocks noChangeArrowheads="1"/>
          </p:cNvSpPr>
          <p:nvPr/>
        </p:nvSpPr>
        <p:spPr bwMode="gray">
          <a:xfrm>
            <a:off x="8540416" y="5669112"/>
            <a:ext cx="3161170" cy="92853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制度や業務プロセス変更に、</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a:p>
            <a:pPr marL="180975" algn="ctr"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rPr>
              <a:t>迅速かつ低コストで対応できる</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Arial" charset="0"/>
              <a:sym typeface="+mn-lt"/>
            </a:endParaRPr>
          </a:p>
        </p:txBody>
      </p:sp>
      <p:sp>
        <p:nvSpPr>
          <p:cNvPr id="59" name="楕円 58">
            <a:extLst>
              <a:ext uri="{FF2B5EF4-FFF2-40B4-BE49-F238E27FC236}">
                <a16:creationId xmlns:a16="http://schemas.microsoft.com/office/drawing/2014/main" id="{8424CE36-5984-661D-A8EF-1EA95E89998A}"/>
              </a:ext>
            </a:extLst>
          </p:cNvPr>
          <p:cNvSpPr/>
          <p:nvPr/>
        </p:nvSpPr>
        <p:spPr bwMode="gray">
          <a:xfrm>
            <a:off x="8358406" y="2044214"/>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60" name="楕円 59">
            <a:extLst>
              <a:ext uri="{FF2B5EF4-FFF2-40B4-BE49-F238E27FC236}">
                <a16:creationId xmlns:a16="http://schemas.microsoft.com/office/drawing/2014/main" id="{FAFC2AA4-5D12-468D-96E9-CC08DDAE631B}"/>
              </a:ext>
            </a:extLst>
          </p:cNvPr>
          <p:cNvSpPr/>
          <p:nvPr/>
        </p:nvSpPr>
        <p:spPr bwMode="gray">
          <a:xfrm>
            <a:off x="8358406" y="3023661"/>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２</a:t>
            </a:r>
          </a:p>
        </p:txBody>
      </p:sp>
      <p:sp>
        <p:nvSpPr>
          <p:cNvPr id="61" name="楕円 60">
            <a:extLst>
              <a:ext uri="{FF2B5EF4-FFF2-40B4-BE49-F238E27FC236}">
                <a16:creationId xmlns:a16="http://schemas.microsoft.com/office/drawing/2014/main" id="{EEA22737-514A-A1F8-81EA-306F7E989F9E}"/>
              </a:ext>
            </a:extLst>
          </p:cNvPr>
          <p:cNvSpPr/>
          <p:nvPr/>
        </p:nvSpPr>
        <p:spPr bwMode="gray">
          <a:xfrm>
            <a:off x="8363317" y="5965002"/>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５</a:t>
            </a:r>
          </a:p>
        </p:txBody>
      </p:sp>
      <p:sp>
        <p:nvSpPr>
          <p:cNvPr id="62" name="楕円 61">
            <a:extLst>
              <a:ext uri="{FF2B5EF4-FFF2-40B4-BE49-F238E27FC236}">
                <a16:creationId xmlns:a16="http://schemas.microsoft.com/office/drawing/2014/main" id="{83E6BDA7-13E1-496C-FD58-586C98CC34C6}"/>
              </a:ext>
            </a:extLst>
          </p:cNvPr>
          <p:cNvSpPr/>
          <p:nvPr/>
        </p:nvSpPr>
        <p:spPr bwMode="gray">
          <a:xfrm>
            <a:off x="8358406" y="4005257"/>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楕円 62">
            <a:extLst>
              <a:ext uri="{FF2B5EF4-FFF2-40B4-BE49-F238E27FC236}">
                <a16:creationId xmlns:a16="http://schemas.microsoft.com/office/drawing/2014/main" id="{CDBF05A4-44C9-C66A-7BF5-57913B0CB8F3}"/>
              </a:ext>
            </a:extLst>
          </p:cNvPr>
          <p:cNvSpPr/>
          <p:nvPr/>
        </p:nvSpPr>
        <p:spPr bwMode="gray">
          <a:xfrm>
            <a:off x="8358406" y="5008036"/>
            <a:ext cx="360000" cy="360000"/>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450" name="直線コネクタ 449">
            <a:extLst>
              <a:ext uri="{FF2B5EF4-FFF2-40B4-BE49-F238E27FC236}">
                <a16:creationId xmlns:a16="http://schemas.microsoft.com/office/drawing/2014/main" id="{82BE0C51-026D-C298-AC26-42FEA9754816}"/>
              </a:ext>
            </a:extLst>
          </p:cNvPr>
          <p:cNvCxnSpPr>
            <a:cxnSpLocks/>
            <a:stCxn id="15" idx="3"/>
            <a:endCxn id="59" idx="2"/>
          </p:cNvCxnSpPr>
          <p:nvPr/>
        </p:nvCxnSpPr>
        <p:spPr bwMode="gray">
          <a:xfrm>
            <a:off x="8099135" y="1879254"/>
            <a:ext cx="259271" cy="344960"/>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58" name="直線コネクタ 457">
            <a:extLst>
              <a:ext uri="{FF2B5EF4-FFF2-40B4-BE49-F238E27FC236}">
                <a16:creationId xmlns:a16="http://schemas.microsoft.com/office/drawing/2014/main" id="{13CBB159-4F5C-A4DE-E694-07A629352D17}"/>
              </a:ext>
            </a:extLst>
          </p:cNvPr>
          <p:cNvCxnSpPr>
            <a:cxnSpLocks/>
            <a:stCxn id="19" idx="3"/>
            <a:endCxn id="59" idx="2"/>
          </p:cNvCxnSpPr>
          <p:nvPr/>
        </p:nvCxnSpPr>
        <p:spPr bwMode="gray">
          <a:xfrm flipV="1">
            <a:off x="8099135" y="2224214"/>
            <a:ext cx="259271" cy="63282"/>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2" name="直線コネクタ 461">
            <a:extLst>
              <a:ext uri="{FF2B5EF4-FFF2-40B4-BE49-F238E27FC236}">
                <a16:creationId xmlns:a16="http://schemas.microsoft.com/office/drawing/2014/main" id="{7D14D6A3-C5A9-993D-E83C-1F22FB07B8CA}"/>
              </a:ext>
            </a:extLst>
          </p:cNvPr>
          <p:cNvCxnSpPr>
            <a:cxnSpLocks/>
            <a:stCxn id="236" idx="3"/>
            <a:endCxn id="59" idx="2"/>
          </p:cNvCxnSpPr>
          <p:nvPr/>
        </p:nvCxnSpPr>
        <p:spPr bwMode="gray">
          <a:xfrm flipV="1">
            <a:off x="8101145" y="2224214"/>
            <a:ext cx="257261" cy="879766"/>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67" name="直線コネクタ 466">
            <a:extLst>
              <a:ext uri="{FF2B5EF4-FFF2-40B4-BE49-F238E27FC236}">
                <a16:creationId xmlns:a16="http://schemas.microsoft.com/office/drawing/2014/main" id="{A04BAE4A-2CED-F570-8FD4-1A6540A39885}"/>
              </a:ext>
            </a:extLst>
          </p:cNvPr>
          <p:cNvCxnSpPr>
            <a:cxnSpLocks/>
            <a:stCxn id="236" idx="3"/>
            <a:endCxn id="60" idx="2"/>
          </p:cNvCxnSpPr>
          <p:nvPr/>
        </p:nvCxnSpPr>
        <p:spPr bwMode="gray">
          <a:xfrm>
            <a:off x="8101145" y="3103980"/>
            <a:ext cx="257261" cy="9968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71" name="直線コネクタ 470">
            <a:extLst>
              <a:ext uri="{FF2B5EF4-FFF2-40B4-BE49-F238E27FC236}">
                <a16:creationId xmlns:a16="http://schemas.microsoft.com/office/drawing/2014/main" id="{012D151D-1640-9ED1-3191-58FA025EF860}"/>
              </a:ext>
            </a:extLst>
          </p:cNvPr>
          <p:cNvCxnSpPr>
            <a:cxnSpLocks/>
            <a:stCxn id="262" idx="3"/>
            <a:endCxn id="60" idx="2"/>
          </p:cNvCxnSpPr>
          <p:nvPr/>
        </p:nvCxnSpPr>
        <p:spPr bwMode="gray">
          <a:xfrm flipV="1">
            <a:off x="8101145" y="3203661"/>
            <a:ext cx="257261" cy="3262017"/>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76" name="直線コネクタ 475">
            <a:extLst>
              <a:ext uri="{FF2B5EF4-FFF2-40B4-BE49-F238E27FC236}">
                <a16:creationId xmlns:a16="http://schemas.microsoft.com/office/drawing/2014/main" id="{F081138A-18A3-BBF7-A102-3EA2D6EE409C}"/>
              </a:ext>
            </a:extLst>
          </p:cNvPr>
          <p:cNvCxnSpPr>
            <a:cxnSpLocks/>
            <a:stCxn id="98" idx="3"/>
            <a:endCxn id="60" idx="2"/>
          </p:cNvCxnSpPr>
          <p:nvPr/>
        </p:nvCxnSpPr>
        <p:spPr bwMode="gray">
          <a:xfrm>
            <a:off x="8101145" y="2695738"/>
            <a:ext cx="257261" cy="50792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82" name="直線コネクタ 481">
            <a:extLst>
              <a:ext uri="{FF2B5EF4-FFF2-40B4-BE49-F238E27FC236}">
                <a16:creationId xmlns:a16="http://schemas.microsoft.com/office/drawing/2014/main" id="{5542D20C-8931-E948-F7E5-9D86FC947655}"/>
              </a:ext>
            </a:extLst>
          </p:cNvPr>
          <p:cNvCxnSpPr>
            <a:cxnSpLocks/>
            <a:stCxn id="237" idx="3"/>
            <a:endCxn id="63" idx="2"/>
          </p:cNvCxnSpPr>
          <p:nvPr/>
        </p:nvCxnSpPr>
        <p:spPr bwMode="gray">
          <a:xfrm>
            <a:off x="8101145" y="3512222"/>
            <a:ext cx="257261" cy="1675814"/>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86" name="直線コネクタ 485">
            <a:extLst>
              <a:ext uri="{FF2B5EF4-FFF2-40B4-BE49-F238E27FC236}">
                <a16:creationId xmlns:a16="http://schemas.microsoft.com/office/drawing/2014/main" id="{4507365B-7C32-5DC9-99FB-D6295BFC7A02}"/>
              </a:ext>
            </a:extLst>
          </p:cNvPr>
          <p:cNvCxnSpPr>
            <a:cxnSpLocks/>
            <a:stCxn id="258" idx="3"/>
            <a:endCxn id="63" idx="2"/>
          </p:cNvCxnSpPr>
          <p:nvPr/>
        </p:nvCxnSpPr>
        <p:spPr bwMode="gray">
          <a:xfrm>
            <a:off x="8101145" y="4328706"/>
            <a:ext cx="257261" cy="859330"/>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93" name="直線コネクタ 492">
            <a:extLst>
              <a:ext uri="{FF2B5EF4-FFF2-40B4-BE49-F238E27FC236}">
                <a16:creationId xmlns:a16="http://schemas.microsoft.com/office/drawing/2014/main" id="{7D0B82E9-635E-F1D9-39C4-CCFEE78F8A03}"/>
              </a:ext>
            </a:extLst>
          </p:cNvPr>
          <p:cNvCxnSpPr>
            <a:cxnSpLocks/>
            <a:stCxn id="259" idx="3"/>
            <a:endCxn id="62" idx="2"/>
          </p:cNvCxnSpPr>
          <p:nvPr/>
        </p:nvCxnSpPr>
        <p:spPr bwMode="gray">
          <a:xfrm flipV="1">
            <a:off x="8101145" y="4185257"/>
            <a:ext cx="257261" cy="749691"/>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96" name="直線コネクタ 495">
            <a:extLst>
              <a:ext uri="{FF2B5EF4-FFF2-40B4-BE49-F238E27FC236}">
                <a16:creationId xmlns:a16="http://schemas.microsoft.com/office/drawing/2014/main" id="{2E3F1C38-CC80-35B9-18C6-7B97CC54CCB3}"/>
              </a:ext>
            </a:extLst>
          </p:cNvPr>
          <p:cNvCxnSpPr>
            <a:cxnSpLocks/>
            <a:stCxn id="18" idx="3"/>
            <a:endCxn id="62" idx="2"/>
          </p:cNvCxnSpPr>
          <p:nvPr/>
        </p:nvCxnSpPr>
        <p:spPr bwMode="gray">
          <a:xfrm>
            <a:off x="8101145" y="3920464"/>
            <a:ext cx="257261" cy="264793"/>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99" name="直線コネクタ 498">
            <a:extLst>
              <a:ext uri="{FF2B5EF4-FFF2-40B4-BE49-F238E27FC236}">
                <a16:creationId xmlns:a16="http://schemas.microsoft.com/office/drawing/2014/main" id="{8A9DE99F-B586-1C1A-E427-3F31A1D73632}"/>
              </a:ext>
            </a:extLst>
          </p:cNvPr>
          <p:cNvCxnSpPr>
            <a:cxnSpLocks/>
            <a:stCxn id="236" idx="3"/>
            <a:endCxn id="62" idx="2"/>
          </p:cNvCxnSpPr>
          <p:nvPr/>
        </p:nvCxnSpPr>
        <p:spPr bwMode="gray">
          <a:xfrm>
            <a:off x="8101145" y="3103980"/>
            <a:ext cx="257261" cy="1081277"/>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502" name="直線コネクタ 501">
            <a:extLst>
              <a:ext uri="{FF2B5EF4-FFF2-40B4-BE49-F238E27FC236}">
                <a16:creationId xmlns:a16="http://schemas.microsoft.com/office/drawing/2014/main" id="{E61A0C81-D8CE-53CD-9F4C-81E102FD6F25}"/>
              </a:ext>
            </a:extLst>
          </p:cNvPr>
          <p:cNvCxnSpPr>
            <a:cxnSpLocks/>
            <a:stCxn id="260" idx="3"/>
            <a:endCxn id="61" idx="2"/>
          </p:cNvCxnSpPr>
          <p:nvPr/>
        </p:nvCxnSpPr>
        <p:spPr bwMode="gray">
          <a:xfrm>
            <a:off x="8101145" y="5541190"/>
            <a:ext cx="262172" cy="603812"/>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505" name="直線コネクタ 504">
            <a:extLst>
              <a:ext uri="{FF2B5EF4-FFF2-40B4-BE49-F238E27FC236}">
                <a16:creationId xmlns:a16="http://schemas.microsoft.com/office/drawing/2014/main" id="{67ED797C-3BB7-2DCD-C915-976E723BE9B4}"/>
              </a:ext>
            </a:extLst>
          </p:cNvPr>
          <p:cNvCxnSpPr>
            <a:cxnSpLocks/>
            <a:stCxn id="261" idx="3"/>
            <a:endCxn id="61" idx="2"/>
          </p:cNvCxnSpPr>
          <p:nvPr/>
        </p:nvCxnSpPr>
        <p:spPr bwMode="gray">
          <a:xfrm>
            <a:off x="8101145" y="6003432"/>
            <a:ext cx="262172" cy="141570"/>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508" name="直線コネクタ 507">
            <a:extLst>
              <a:ext uri="{FF2B5EF4-FFF2-40B4-BE49-F238E27FC236}">
                <a16:creationId xmlns:a16="http://schemas.microsoft.com/office/drawing/2014/main" id="{9DB24380-2212-502B-BC78-14A43E92CEC2}"/>
              </a:ext>
            </a:extLst>
          </p:cNvPr>
          <p:cNvCxnSpPr>
            <a:cxnSpLocks/>
            <a:stCxn id="259" idx="3"/>
            <a:endCxn id="61" idx="2"/>
          </p:cNvCxnSpPr>
          <p:nvPr/>
        </p:nvCxnSpPr>
        <p:spPr bwMode="gray">
          <a:xfrm>
            <a:off x="8101145" y="4934948"/>
            <a:ext cx="262172" cy="1210054"/>
          </a:xfrm>
          <a:prstGeom prst="line">
            <a:avLst/>
          </a:prstGeom>
          <a:ln w="12700" cap="rnd">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0D1A4353-11A5-E7AD-71E1-5638689A254C}"/>
              </a:ext>
            </a:extLst>
          </p:cNvPr>
          <p:cNvSpPr/>
          <p:nvPr/>
        </p:nvSpPr>
        <p:spPr bwMode="gray">
          <a:xfrm>
            <a:off x="484438" y="1664435"/>
            <a:ext cx="2581505"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a:latin typeface="UD デジタル 教科書体 NP-R" panose="02020400000000000000" pitchFamily="18" charset="-128"/>
                <a:ea typeface="UD デジタル 教科書体 NP-R" panose="02020400000000000000" pitchFamily="18" charset="-128"/>
              </a:rPr>
              <a:t>人事関連事務業務の現状課題</a:t>
            </a:r>
          </a:p>
        </p:txBody>
      </p:sp>
      <p:sp>
        <p:nvSpPr>
          <p:cNvPr id="12" name="正方形/長方形 11">
            <a:extLst>
              <a:ext uri="{FF2B5EF4-FFF2-40B4-BE49-F238E27FC236}">
                <a16:creationId xmlns:a16="http://schemas.microsoft.com/office/drawing/2014/main" id="{9EC68648-C44E-1700-EF70-C3CC213D1925}"/>
              </a:ext>
            </a:extLst>
          </p:cNvPr>
          <p:cNvSpPr/>
          <p:nvPr/>
        </p:nvSpPr>
        <p:spPr bwMode="gray">
          <a:xfrm>
            <a:off x="8540416" y="1664435"/>
            <a:ext cx="3161170"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b="1">
                <a:solidFill>
                  <a:schemeClr val="accent3"/>
                </a:solidFill>
                <a:latin typeface="UD デジタル 教科書体 NP-R" panose="02020400000000000000" pitchFamily="18" charset="-128"/>
                <a:ea typeface="UD デジタル 教科書体 NP-R" panose="02020400000000000000" pitchFamily="18" charset="-128"/>
              </a:rPr>
              <a:t>人事給与関連事務業務のあるべき姿</a:t>
            </a:r>
          </a:p>
        </p:txBody>
      </p:sp>
    </p:spTree>
    <p:extLst>
      <p:ext uri="{BB962C8B-B14F-4D97-AF65-F5344CB8AC3E}">
        <p14:creationId xmlns:p14="http://schemas.microsoft.com/office/powerpoint/2010/main" val="3305077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4"/>
            </a:pPr>
            <a:r>
              <a:rPr kumimoji="1" lang="ja-JP" altLang="en-US">
                <a:latin typeface="UD デジタル 教科書体 NP-R" panose="02020400000000000000" pitchFamily="18" charset="-128"/>
                <a:ea typeface="UD デジタル 教科書体 NP-R" panose="02020400000000000000" pitchFamily="18" charset="-128"/>
              </a:rPr>
              <a:t>申し送り事項</a:t>
            </a:r>
          </a:p>
        </p:txBody>
      </p:sp>
    </p:spTree>
    <p:extLst>
      <p:ext uri="{BB962C8B-B14F-4D97-AF65-F5344CB8AC3E}">
        <p14:creationId xmlns:p14="http://schemas.microsoft.com/office/powerpoint/2010/main" val="185548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51</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残検討事項（</a:t>
            </a:r>
            <a:r>
              <a:rPr lang="en-US" altLang="ja-JP" dirty="0">
                <a:latin typeface="UD デジタル 教科書体 NP-R" panose="02020400000000000000" pitchFamily="18" charset="-128"/>
                <a:ea typeface="UD デジタル 教科書体 NP-R" panose="02020400000000000000" pitchFamily="18" charset="-128"/>
                <a:sym typeface="+mn-lt"/>
              </a:rPr>
              <a:t>1/2</a:t>
            </a:r>
            <a:r>
              <a:rPr lang="ja-JP" altLang="en-US">
                <a:latin typeface="UD デジタル 教科書体 NP-R" panose="02020400000000000000" pitchFamily="18" charset="-128"/>
                <a:ea typeface="UD デジタル 教科書体 NP-R" panose="02020400000000000000" pitchFamily="18" charset="-128"/>
                <a:sym typeface="+mn-lt"/>
              </a:rPr>
              <a:t>）</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sz="1800">
                <a:latin typeface="UD デジタル 教科書体 NP-R" panose="02020400000000000000" pitchFamily="18" charset="-128"/>
                <a:ea typeface="UD デジタル 教科書体 NP-R" panose="02020400000000000000" pitchFamily="18" charset="-128"/>
              </a:rPr>
              <a:t>次年度以降に検討が必要な課題は以下</a:t>
            </a:r>
            <a:endParaRPr kumimoji="1" lang="ja-JP" altLang="en-US"/>
          </a:p>
        </p:txBody>
      </p:sp>
      <p:graphicFrame>
        <p:nvGraphicFramePr>
          <p:cNvPr id="11" name="表 3">
            <a:extLst>
              <a:ext uri="{FF2B5EF4-FFF2-40B4-BE49-F238E27FC236}">
                <a16:creationId xmlns:a16="http://schemas.microsoft.com/office/drawing/2014/main" id="{3DF14FA7-1FF0-E2F9-759B-27EE0C0963B6}"/>
              </a:ext>
            </a:extLst>
          </p:cNvPr>
          <p:cNvGraphicFramePr>
            <a:graphicFrameLocks noGrp="1"/>
          </p:cNvGraphicFramePr>
          <p:nvPr>
            <p:extLst>
              <p:ext uri="{D42A27DB-BD31-4B8C-83A1-F6EECF244321}">
                <p14:modId xmlns:p14="http://schemas.microsoft.com/office/powerpoint/2010/main" val="4091521526"/>
              </p:ext>
            </p:extLst>
          </p:nvPr>
        </p:nvGraphicFramePr>
        <p:xfrm>
          <a:off x="479425" y="1092540"/>
          <a:ext cx="11254862" cy="5765460"/>
        </p:xfrm>
        <a:graphic>
          <a:graphicData uri="http://schemas.openxmlformats.org/drawingml/2006/table">
            <a:tbl>
              <a:tblPr>
                <a:tableStyleId>{5C22544A-7EE6-4342-B048-85BDC9FD1C3A}</a:tableStyleId>
              </a:tblPr>
              <a:tblGrid>
                <a:gridCol w="315186">
                  <a:extLst>
                    <a:ext uri="{9D8B030D-6E8A-4147-A177-3AD203B41FA5}">
                      <a16:colId xmlns:a16="http://schemas.microsoft.com/office/drawing/2014/main" val="4008822152"/>
                    </a:ext>
                  </a:extLst>
                </a:gridCol>
                <a:gridCol w="828000">
                  <a:extLst>
                    <a:ext uri="{9D8B030D-6E8A-4147-A177-3AD203B41FA5}">
                      <a16:colId xmlns:a16="http://schemas.microsoft.com/office/drawing/2014/main" val="459667988"/>
                    </a:ext>
                  </a:extLst>
                </a:gridCol>
                <a:gridCol w="828000">
                  <a:extLst>
                    <a:ext uri="{9D8B030D-6E8A-4147-A177-3AD203B41FA5}">
                      <a16:colId xmlns:a16="http://schemas.microsoft.com/office/drawing/2014/main" val="2799996997"/>
                    </a:ext>
                  </a:extLst>
                </a:gridCol>
                <a:gridCol w="1800000">
                  <a:extLst>
                    <a:ext uri="{9D8B030D-6E8A-4147-A177-3AD203B41FA5}">
                      <a16:colId xmlns:a16="http://schemas.microsoft.com/office/drawing/2014/main" val="2833699742"/>
                    </a:ext>
                  </a:extLst>
                </a:gridCol>
                <a:gridCol w="3240000">
                  <a:extLst>
                    <a:ext uri="{9D8B030D-6E8A-4147-A177-3AD203B41FA5}">
                      <a16:colId xmlns:a16="http://schemas.microsoft.com/office/drawing/2014/main" val="1782085521"/>
                    </a:ext>
                  </a:extLst>
                </a:gridCol>
                <a:gridCol w="3240000">
                  <a:extLst>
                    <a:ext uri="{9D8B030D-6E8A-4147-A177-3AD203B41FA5}">
                      <a16:colId xmlns:a16="http://schemas.microsoft.com/office/drawing/2014/main" val="2234234636"/>
                    </a:ext>
                  </a:extLst>
                </a:gridCol>
                <a:gridCol w="1003676">
                  <a:extLst>
                    <a:ext uri="{9D8B030D-6E8A-4147-A177-3AD203B41FA5}">
                      <a16:colId xmlns:a16="http://schemas.microsoft.com/office/drawing/2014/main" val="4174713280"/>
                    </a:ext>
                  </a:extLst>
                </a:gridCol>
              </a:tblGrid>
              <a:tr h="173912">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大分類</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中分類</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課題事項</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課題詳細</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対応事項</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関係所管</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81877613"/>
                  </a:ext>
                </a:extLst>
              </a:tr>
              <a:tr h="454009">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庶務事務</a:t>
                      </a: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勤怠管理</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No.7</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超勤管理の効率化</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超勤申請時の理由と超勤予算策定時の理由の粒度感が異なっており、分析のための紐づけができない</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・給与課と業務の目的・課題感の確認を行い、対応の方向性を検討する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デジ室</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2219349"/>
                  </a:ext>
                </a:extLst>
              </a:tr>
              <a:tr h="1270959">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2</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旅費</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No.17</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管外出張申請機能の機能配置</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管外出張機能を新財務会計システムの標準機能で実装できない（実装にはカスタマイズが必要）</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・管外出張の件数調査を行い、総務事務システムに決済・文書管理機能を新規で構築することの改修費用対効果を試算する</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費用対効果が見込めない場合</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 機能構の方法をを検討する（文管、財会、総務事務の組み合わせで対応する など）</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・最終的な運用変更を周知するオーナーが誰になるのかも検討が必要</a:t>
                      </a:r>
                      <a:b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br>
                      <a:r>
                        <a:rPr kumimoji="1" lang="en-US" altLang="ja-JP" sz="10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t>
                      </a:r>
                      <a:r>
                        <a:rPr kumimoji="1" lang="ja-JP" altLang="en-US" sz="10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今年度検討経緯は</a:t>
                      </a:r>
                      <a:r>
                        <a:rPr kumimoji="1" lang="en-US" altLang="ja-JP" sz="10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Appendix</a:t>
                      </a:r>
                      <a:r>
                        <a:rPr kumimoji="1" lang="ja-JP" altLang="en-US" sz="10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に記載</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会計室</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9419444"/>
                  </a:ext>
                </a:extLst>
              </a:tr>
              <a:tr h="734106">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3</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4">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人事</a:t>
                      </a: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厚生管理</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No.23</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紙の申請書・提出物のデジタル化の検討</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（ストレスチェック）</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紙ベースで行われている申請書・調査票等について、紙の受け渡しや集計、管理に手間がかかっている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defTabSz="990564" fontAlgn="auto">
                        <a:spcBef>
                          <a:spcPts val="0"/>
                        </a:spcBef>
                        <a:spcAft>
                          <a:spcPts val="0"/>
                        </a:spcAft>
                        <a:buSzPct val="100000"/>
                        <a:buFont typeface="Arial" panose="020B0604020202020204" pitchFamily="34" charset="0"/>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・ストレスチェック実施ツールの調査結果を厚生</a:t>
                      </a:r>
                      <a:r>
                        <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rPr>
                        <a:t>G</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に共有し、導入要否を検討する</a:t>
                      </a:r>
                    </a:p>
                    <a:p>
                      <a:pPr marL="0" indent="0" defTabSz="990564" fontAlgn="auto">
                        <a:spcBef>
                          <a:spcPts val="0"/>
                        </a:spcBef>
                        <a:spcAft>
                          <a:spcPts val="0"/>
                        </a:spcAft>
                        <a:buSzPct val="100000"/>
                        <a:buFont typeface="Arial" panose="020B0604020202020204" pitchFamily="34" charset="0"/>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・人事情報の一元管理に関する人事部としての方針を定め、ストレスチェックの情報をどのように扱うかを検討する</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人事課（厚生</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rPr>
                        <a:t>G</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デジ室</a:t>
                      </a:r>
                    </a:p>
                    <a:p>
                      <a:pPr defTabSz="990564" fontAlgn="auto">
                        <a:spcBef>
                          <a:spcPts val="0"/>
                        </a:spcBef>
                        <a:spcAft>
                          <a:spcPts val="0"/>
                        </a:spcAft>
                        <a:buSzPct val="100000"/>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4428813"/>
                  </a:ext>
                </a:extLst>
              </a:tr>
              <a:tr h="454009">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4</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研修</a:t>
                      </a: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No.24</a:t>
                      </a:r>
                    </a:p>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ラーニングシステムの解像度の仕様の検討</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ラーニングシステムの解像度が小さく不便となっている。システム利用における</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UX</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向上を目的とする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defTabSz="990564" fontAlgn="auto">
                        <a:spcBef>
                          <a:spcPts val="0"/>
                        </a:spcBef>
                        <a:spcAft>
                          <a:spcPts val="0"/>
                        </a:spcAft>
                        <a:buSzPct val="100000"/>
                        <a:buFont typeface="Arial" panose="020B0604020202020204" pitchFamily="34" charset="0"/>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・人材開発センターに機器更新や改修のタイミングで仕様に組み込むように依頼する</a:t>
                      </a:r>
                    </a:p>
                    <a:p>
                      <a:pPr marL="0" indent="0" defTabSz="990564" fontAlgn="auto">
                        <a:spcBef>
                          <a:spcPts val="0"/>
                        </a:spcBef>
                        <a:spcAft>
                          <a:spcPts val="0"/>
                        </a:spcAft>
                        <a:buSzPct val="100000"/>
                        <a:buFont typeface="Arial" panose="020B0604020202020204" pitchFamily="34" charset="0"/>
                        <a:buNone/>
                      </a:pP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n-cs"/>
                        </a:rPr>
                        <a:t>人材開発センター</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078198"/>
                  </a:ext>
                </a:extLst>
              </a:tr>
              <a:tr h="734106">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5</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No.25</a:t>
                      </a:r>
                    </a:p>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研修管理業務のシステム化</a:t>
                      </a:r>
                    </a:p>
                    <a:p>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研修の募集から開催・修了まで、基本的には総務事務システムで、一部</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Excel</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で業務を行っている。システム外でないとできないものに関しては、総務事務システムへの反映作業が必要となる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・人事部として職員情報の一環として研修情報をどのように活用するかの方針を定める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・上記方針をもとに、研修情報をどのシステムでどのように管理するかを検討する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indent="0" defTabSz="990564" fontAlgn="auto">
                        <a:spcBef>
                          <a:spcPts val="0"/>
                        </a:spcBef>
                        <a:spcAft>
                          <a:spcPts val="0"/>
                        </a:spcAft>
                        <a:buSzPct val="100000"/>
                        <a:buFont typeface="Arial" panose="020B0604020202020204" pitchFamily="34" charset="0"/>
                        <a:buNone/>
                      </a:pP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人材開発センター</a:t>
                      </a: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人事課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デジ室</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5644" marB="3564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6952071"/>
                  </a:ext>
                </a:extLst>
              </a:tr>
              <a:tr h="594058">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6</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No.26</a:t>
                      </a:r>
                    </a:p>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a:t>
                      </a: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ラーニングシステム及び総務事務システム研修機能統合の検討</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研修アンケートや受講管理が</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e-</a:t>
                      </a:r>
                      <a:r>
                        <a:rPr kumimoji="1" lang="ja-JP" altLang="en-US"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ラーニングシステムと総務事務システム研修機能の</a:t>
                      </a: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2</a:t>
                      </a:r>
                      <a:r>
                        <a:rPr kumimoji="1" lang="ja-JP" altLang="en-US"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つで別々で実施・管理されている</a:t>
                      </a:r>
                    </a:p>
                  </a:txBody>
                  <a:tcPr marL="36000" marR="36000" marT="22110" marB="2211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7073663"/>
                  </a:ext>
                </a:extLst>
              </a:tr>
            </a:tbl>
          </a:graphicData>
        </a:graphic>
      </p:graphicFrame>
    </p:spTree>
    <p:extLst>
      <p:ext uri="{BB962C8B-B14F-4D97-AF65-F5344CB8AC3E}">
        <p14:creationId xmlns:p14="http://schemas.microsoft.com/office/powerpoint/2010/main" val="712488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52</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残検討事項（</a:t>
            </a:r>
            <a:r>
              <a:rPr lang="en-US" altLang="ja-JP" dirty="0">
                <a:latin typeface="UD デジタル 教科書体 NP-R" panose="02020400000000000000" pitchFamily="18" charset="-128"/>
                <a:ea typeface="UD デジタル 教科書体 NP-R" panose="02020400000000000000" pitchFamily="18" charset="-128"/>
                <a:sym typeface="+mn-lt"/>
              </a:rPr>
              <a:t>2/2</a:t>
            </a:r>
            <a:r>
              <a:rPr lang="ja-JP" altLang="en-US">
                <a:latin typeface="UD デジタル 教科書体 NP-R" panose="02020400000000000000" pitchFamily="18" charset="-128"/>
                <a:ea typeface="UD デジタル 教科書体 NP-R" panose="02020400000000000000" pitchFamily="18" charset="-128"/>
                <a:sym typeface="+mn-lt"/>
              </a:rPr>
              <a:t>）</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sz="1800">
                <a:latin typeface="UD デジタル 教科書体 NP-R" panose="02020400000000000000" pitchFamily="18" charset="-128"/>
                <a:ea typeface="UD デジタル 教科書体 NP-R" panose="02020400000000000000" pitchFamily="18" charset="-128"/>
              </a:rPr>
              <a:t>次年度以降に検討が必要な課題は以下</a:t>
            </a:r>
            <a:endParaRPr kumimoji="1" lang="ja-JP" altLang="en-US"/>
          </a:p>
        </p:txBody>
      </p:sp>
      <p:graphicFrame>
        <p:nvGraphicFramePr>
          <p:cNvPr id="11" name="表 3">
            <a:extLst>
              <a:ext uri="{FF2B5EF4-FFF2-40B4-BE49-F238E27FC236}">
                <a16:creationId xmlns:a16="http://schemas.microsoft.com/office/drawing/2014/main" id="{3DF14FA7-1FF0-E2F9-759B-27EE0C0963B6}"/>
              </a:ext>
            </a:extLst>
          </p:cNvPr>
          <p:cNvGraphicFramePr>
            <a:graphicFrameLocks noGrp="1"/>
          </p:cNvGraphicFramePr>
          <p:nvPr>
            <p:extLst>
              <p:ext uri="{D42A27DB-BD31-4B8C-83A1-F6EECF244321}">
                <p14:modId xmlns:p14="http://schemas.microsoft.com/office/powerpoint/2010/main" val="2431605428"/>
              </p:ext>
            </p:extLst>
          </p:nvPr>
        </p:nvGraphicFramePr>
        <p:xfrm>
          <a:off x="479425" y="1089025"/>
          <a:ext cx="11254862" cy="5480640"/>
        </p:xfrm>
        <a:graphic>
          <a:graphicData uri="http://schemas.openxmlformats.org/drawingml/2006/table">
            <a:tbl>
              <a:tblPr>
                <a:tableStyleId>{5C22544A-7EE6-4342-B048-85BDC9FD1C3A}</a:tableStyleId>
              </a:tblPr>
              <a:tblGrid>
                <a:gridCol w="315186">
                  <a:extLst>
                    <a:ext uri="{9D8B030D-6E8A-4147-A177-3AD203B41FA5}">
                      <a16:colId xmlns:a16="http://schemas.microsoft.com/office/drawing/2014/main" val="4008822152"/>
                    </a:ext>
                  </a:extLst>
                </a:gridCol>
                <a:gridCol w="828000">
                  <a:extLst>
                    <a:ext uri="{9D8B030D-6E8A-4147-A177-3AD203B41FA5}">
                      <a16:colId xmlns:a16="http://schemas.microsoft.com/office/drawing/2014/main" val="459667988"/>
                    </a:ext>
                  </a:extLst>
                </a:gridCol>
                <a:gridCol w="828000">
                  <a:extLst>
                    <a:ext uri="{9D8B030D-6E8A-4147-A177-3AD203B41FA5}">
                      <a16:colId xmlns:a16="http://schemas.microsoft.com/office/drawing/2014/main" val="2799996997"/>
                    </a:ext>
                  </a:extLst>
                </a:gridCol>
                <a:gridCol w="1800000">
                  <a:extLst>
                    <a:ext uri="{9D8B030D-6E8A-4147-A177-3AD203B41FA5}">
                      <a16:colId xmlns:a16="http://schemas.microsoft.com/office/drawing/2014/main" val="2833699742"/>
                    </a:ext>
                  </a:extLst>
                </a:gridCol>
                <a:gridCol w="3240000">
                  <a:extLst>
                    <a:ext uri="{9D8B030D-6E8A-4147-A177-3AD203B41FA5}">
                      <a16:colId xmlns:a16="http://schemas.microsoft.com/office/drawing/2014/main" val="1782085521"/>
                    </a:ext>
                  </a:extLst>
                </a:gridCol>
                <a:gridCol w="3240000">
                  <a:extLst>
                    <a:ext uri="{9D8B030D-6E8A-4147-A177-3AD203B41FA5}">
                      <a16:colId xmlns:a16="http://schemas.microsoft.com/office/drawing/2014/main" val="2234234636"/>
                    </a:ext>
                  </a:extLst>
                </a:gridCol>
                <a:gridCol w="1003676">
                  <a:extLst>
                    <a:ext uri="{9D8B030D-6E8A-4147-A177-3AD203B41FA5}">
                      <a16:colId xmlns:a16="http://schemas.microsoft.com/office/drawing/2014/main" val="4174713280"/>
                    </a:ext>
                  </a:extLst>
                </a:gridCol>
              </a:tblGrid>
              <a:tr h="206991">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大分類</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中分類</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検討事項</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課題詳細</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対応事項</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関係所管</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81877613"/>
                  </a:ext>
                </a:extLst>
              </a:tr>
              <a:tr h="98100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7</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4">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法定調書</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No.27</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報酬等の法定調書作成業務のシステム化検討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支払いを受ける者」として総務事務システムに登録されていない相手方への法定調書発行事務において、システム上に法定調書の発行機能がないため、財務会計システム内の支払実績データを抽出し、法定調書システムへ手入力している。法定調書に必要な全ての情報が財務会計システム上にはなく、手入力による補完を行っている</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・法人の債権者情報管理と同様に、個人の債権者情報が一元管理され、各システムから都度必要な情報を取得しに行く状態を目指し、具体的な実現手段を検討する</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defTabSz="990564" fontAlgn="auto">
                        <a:spcBef>
                          <a:spcPts val="0"/>
                        </a:spcBef>
                        <a:spcAft>
                          <a:spcPts val="0"/>
                        </a:spcAft>
                        <a:buSzPct val="100000"/>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（財会システムや総務事務システムで短期的に対応できる問題ではないためタイミングを見て調整を実施）</a:t>
                      </a: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未定</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7688988"/>
                  </a:ext>
                </a:extLst>
              </a:tr>
              <a:tr h="98100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8</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No.28</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u="none">
                          <a:solidFill>
                            <a:prstClr val="black"/>
                          </a:solidFill>
                          <a:latin typeface="UD デジタル 教科書体 NP-R" panose="02020400000000000000" pitchFamily="18" charset="-128"/>
                          <a:ea typeface="UD デジタル 教科書体 NP-R" panose="02020400000000000000" pitchFamily="18" charset="-128"/>
                          <a:cs typeface="+mn-cs"/>
                        </a:rPr>
                        <a:t>法定調書作成における事務誤りの是正</a:t>
                      </a:r>
                      <a:endParaRPr kumimoji="1" lang="en-US" altLang="ja-JP" sz="1200" b="0" u="none" dirty="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組織として法定調書の作成漏れや発行する種類・控除金額の誤認を防止・検知していない</a:t>
                      </a:r>
                    </a:p>
                    <a:p>
                      <a:pPr marL="0" indent="0" defTabSz="990564" fontAlgn="auto">
                        <a:spcBef>
                          <a:spcPts val="0"/>
                        </a:spcBef>
                        <a:spcAft>
                          <a:spcPts val="0"/>
                        </a:spcAft>
                        <a:buSzPct val="100000"/>
                        <a:buFont typeface="Wingdings" panose="05000000000000000000" pitchFamily="2" charset="2"/>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・法定調書作成を取りまとめる業務所管がおらず、各所属が独自に作成する必要がある</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L="0" indent="0" defTabSz="990564" fontAlgn="auto">
                        <a:spcBef>
                          <a:spcPts val="0"/>
                        </a:spcBef>
                        <a:spcAft>
                          <a:spcPts val="0"/>
                        </a:spcAft>
                        <a:buSzPct val="100000"/>
                        <a:buFont typeface="Wingdings" panose="05000000000000000000" pitchFamily="2" charset="2"/>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・管理課では名寄せ作業のみ行っており、内容確認は行っていないため各所属で誤りがあっても検知できない</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L="0" indent="0" defTabSz="990564" fontAlgn="auto">
                        <a:spcBef>
                          <a:spcPts val="0"/>
                        </a:spcBef>
                        <a:spcAft>
                          <a:spcPts val="0"/>
                        </a:spcAft>
                        <a:buSzPct val="100000"/>
                        <a:buFont typeface="Wingdings" panose="05000000000000000000" pitchFamily="2" charset="2"/>
                        <a:buNone/>
                      </a:pPr>
                      <a:r>
                        <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rPr>
                        <a:t>【</a:t>
                      </a: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事務誤りの例</a:t>
                      </a:r>
                      <a:r>
                        <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rPr>
                        <a:t>】</a:t>
                      </a: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p>
                      <a:pPr marL="0" indent="0" defTabSz="990564" fontAlgn="auto">
                        <a:spcBef>
                          <a:spcPts val="0"/>
                        </a:spcBef>
                        <a:spcAft>
                          <a:spcPts val="0"/>
                        </a:spcAft>
                        <a:buSzPct val="100000"/>
                        <a:buFont typeface="Wingdings" panose="05000000000000000000" pitchFamily="2" charset="2"/>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・源泉徴収票を作成すべきところを支払調書を作成する</a:t>
                      </a:r>
                    </a:p>
                    <a:p>
                      <a:pPr marL="0" indent="0" defTabSz="990564" fontAlgn="auto">
                        <a:spcBef>
                          <a:spcPts val="0"/>
                        </a:spcBef>
                        <a:spcAft>
                          <a:spcPts val="0"/>
                        </a:spcAft>
                        <a:buSzPct val="100000"/>
                        <a:buFont typeface="Wingdings" panose="05000000000000000000" pitchFamily="2" charset="2"/>
                        <a:buNone/>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・税控除の必要がない法人の控除を行う</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・誰が主体となって検討を進めるかを定める</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defTabSz="990564" fontAlgn="auto">
                        <a:spcBef>
                          <a:spcPts val="0"/>
                        </a:spcBef>
                        <a:spcAft>
                          <a:spcPts val="0"/>
                        </a:spcAft>
                        <a:buSzPct val="100000"/>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未定</a:t>
                      </a:r>
                      <a:endPar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735335"/>
                  </a:ext>
                </a:extLst>
              </a:tr>
              <a:tr h="63038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9</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給与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No.32</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給与計算業務の効率化の検討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特殊な勤務形態等のイレギュラーなケースについては、手作業で給与計算を行っている。</a:t>
                      </a: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給与の仮計算時に、前月と比較して大きく変わっている職員についてシステムベンダを含めてチェックしている</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a:t>
                      </a:r>
                      <a:r>
                        <a:rPr kumimoji="1" lang="en-US" altLang="ja-JP" sz="1200" b="0" kern="1200" baseline="0" noProof="0" dirty="0">
                          <a:solidFill>
                            <a:schemeClr val="tx1"/>
                          </a:solidFill>
                          <a:latin typeface="UD デジタル 教科書体 NP-R" panose="02020400000000000000" pitchFamily="18" charset="-128"/>
                          <a:ea typeface="UD デジタル 教科書体 NP-R" panose="02020400000000000000" pitchFamily="18" charset="-128"/>
                          <a:cs typeface="+mj-cs"/>
                        </a:rPr>
                        <a:t>R</a:t>
                      </a: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rPr>
                        <a:t>７年度以降に課題の棚卸を行い、対応の方向性を検討する</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給与課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R="0" defTabSz="990564" eaLnBrk="1" fontAlgn="auto" latinLnBrk="0" hangingPunct="1">
                        <a:lnSpc>
                          <a:spcPct val="100000"/>
                        </a:lnSpc>
                        <a:spcBef>
                          <a:spcPts val="0"/>
                        </a:spcBef>
                        <a:spcAft>
                          <a:spcPts val="0"/>
                        </a:spcAft>
                        <a:buClrTx/>
                        <a:buSzPct val="100000"/>
                        <a:tabLst/>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デジ室</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2797370"/>
                  </a:ext>
                </a:extLst>
              </a:tr>
              <a:tr h="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10</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No.33</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予算要求資料作成業務の全体最適化の検討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給与課の予算要求資料作成作業に工数がかかっている</a:t>
                      </a:r>
                      <a:endPar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R="0" defTabSz="990564" eaLnBrk="1" fontAlgn="auto" latinLnBrk="0" hangingPunct="1">
                        <a:lnSpc>
                          <a:spcPct val="100000"/>
                        </a:lnSpc>
                        <a:spcBef>
                          <a:spcPts val="0"/>
                        </a:spcBef>
                        <a:spcAft>
                          <a:spcPts val="0"/>
                        </a:spcAft>
                        <a:buClrTx/>
                        <a:buSzPct val="100000"/>
                        <a:tabLst/>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7529770"/>
                  </a:ext>
                </a:extLst>
              </a:tr>
            </a:tbl>
          </a:graphicData>
        </a:graphic>
      </p:graphicFrame>
    </p:spTree>
    <p:extLst>
      <p:ext uri="{BB962C8B-B14F-4D97-AF65-F5344CB8AC3E}">
        <p14:creationId xmlns:p14="http://schemas.microsoft.com/office/powerpoint/2010/main" val="3396847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53</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残検討事項（</a:t>
            </a:r>
            <a:r>
              <a:rPr lang="en-US" altLang="ja-JP" dirty="0">
                <a:latin typeface="UD デジタル 教科書体 NP-R" panose="02020400000000000000" pitchFamily="18" charset="-128"/>
                <a:ea typeface="UD デジタル 教科書体 NP-R" panose="02020400000000000000" pitchFamily="18" charset="-128"/>
                <a:sym typeface="+mn-lt"/>
              </a:rPr>
              <a:t>2/2</a:t>
            </a:r>
            <a:r>
              <a:rPr lang="ja-JP" altLang="en-US">
                <a:latin typeface="UD デジタル 教科書体 NP-R" panose="02020400000000000000" pitchFamily="18" charset="-128"/>
                <a:ea typeface="UD デジタル 教科書体 NP-R" panose="02020400000000000000" pitchFamily="18" charset="-128"/>
                <a:sym typeface="+mn-lt"/>
              </a:rPr>
              <a:t>）</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7" name="タイトル 6">
            <a:extLst>
              <a:ext uri="{FF2B5EF4-FFF2-40B4-BE49-F238E27FC236}">
                <a16:creationId xmlns:a16="http://schemas.microsoft.com/office/drawing/2014/main" id="{475C23D5-1AEF-83D0-C537-3CD08B466690}"/>
              </a:ext>
            </a:extLst>
          </p:cNvPr>
          <p:cNvSpPr>
            <a:spLocks noGrp="1"/>
          </p:cNvSpPr>
          <p:nvPr>
            <p:ph type="title"/>
          </p:nvPr>
        </p:nvSpPr>
        <p:spPr/>
        <p:txBody>
          <a:bodyPr vert="horz"/>
          <a:lstStyle/>
          <a:p>
            <a:r>
              <a:rPr lang="ja-JP" altLang="en-US" sz="1800">
                <a:latin typeface="UD デジタル 教科書体 NP-R" panose="02020400000000000000" pitchFamily="18" charset="-128"/>
                <a:ea typeface="UD デジタル 教科書体 NP-R" panose="02020400000000000000" pitchFamily="18" charset="-128"/>
              </a:rPr>
              <a:t>次年度以降に検討が必要な課題は以下</a:t>
            </a:r>
            <a:endParaRPr kumimoji="1" lang="ja-JP" altLang="en-US"/>
          </a:p>
        </p:txBody>
      </p:sp>
      <p:graphicFrame>
        <p:nvGraphicFramePr>
          <p:cNvPr id="11" name="表 3">
            <a:extLst>
              <a:ext uri="{FF2B5EF4-FFF2-40B4-BE49-F238E27FC236}">
                <a16:creationId xmlns:a16="http://schemas.microsoft.com/office/drawing/2014/main" id="{3DF14FA7-1FF0-E2F9-759B-27EE0C0963B6}"/>
              </a:ext>
            </a:extLst>
          </p:cNvPr>
          <p:cNvGraphicFramePr>
            <a:graphicFrameLocks noGrp="1"/>
          </p:cNvGraphicFramePr>
          <p:nvPr>
            <p:extLst>
              <p:ext uri="{D42A27DB-BD31-4B8C-83A1-F6EECF244321}">
                <p14:modId xmlns:p14="http://schemas.microsoft.com/office/powerpoint/2010/main" val="1326828139"/>
              </p:ext>
            </p:extLst>
          </p:nvPr>
        </p:nvGraphicFramePr>
        <p:xfrm>
          <a:off x="479425" y="1089025"/>
          <a:ext cx="11254862" cy="2116800"/>
        </p:xfrm>
        <a:graphic>
          <a:graphicData uri="http://schemas.openxmlformats.org/drawingml/2006/table">
            <a:tbl>
              <a:tblPr>
                <a:tableStyleId>{5C22544A-7EE6-4342-B048-85BDC9FD1C3A}</a:tableStyleId>
              </a:tblPr>
              <a:tblGrid>
                <a:gridCol w="315186">
                  <a:extLst>
                    <a:ext uri="{9D8B030D-6E8A-4147-A177-3AD203B41FA5}">
                      <a16:colId xmlns:a16="http://schemas.microsoft.com/office/drawing/2014/main" val="4008822152"/>
                    </a:ext>
                  </a:extLst>
                </a:gridCol>
                <a:gridCol w="828000">
                  <a:extLst>
                    <a:ext uri="{9D8B030D-6E8A-4147-A177-3AD203B41FA5}">
                      <a16:colId xmlns:a16="http://schemas.microsoft.com/office/drawing/2014/main" val="459667988"/>
                    </a:ext>
                  </a:extLst>
                </a:gridCol>
                <a:gridCol w="828000">
                  <a:extLst>
                    <a:ext uri="{9D8B030D-6E8A-4147-A177-3AD203B41FA5}">
                      <a16:colId xmlns:a16="http://schemas.microsoft.com/office/drawing/2014/main" val="2799996997"/>
                    </a:ext>
                  </a:extLst>
                </a:gridCol>
                <a:gridCol w="1800000">
                  <a:extLst>
                    <a:ext uri="{9D8B030D-6E8A-4147-A177-3AD203B41FA5}">
                      <a16:colId xmlns:a16="http://schemas.microsoft.com/office/drawing/2014/main" val="2833699742"/>
                    </a:ext>
                  </a:extLst>
                </a:gridCol>
                <a:gridCol w="3240000">
                  <a:extLst>
                    <a:ext uri="{9D8B030D-6E8A-4147-A177-3AD203B41FA5}">
                      <a16:colId xmlns:a16="http://schemas.microsoft.com/office/drawing/2014/main" val="1782085521"/>
                    </a:ext>
                  </a:extLst>
                </a:gridCol>
                <a:gridCol w="3240000">
                  <a:extLst>
                    <a:ext uri="{9D8B030D-6E8A-4147-A177-3AD203B41FA5}">
                      <a16:colId xmlns:a16="http://schemas.microsoft.com/office/drawing/2014/main" val="2234234636"/>
                    </a:ext>
                  </a:extLst>
                </a:gridCol>
                <a:gridCol w="1003676">
                  <a:extLst>
                    <a:ext uri="{9D8B030D-6E8A-4147-A177-3AD203B41FA5}">
                      <a16:colId xmlns:a16="http://schemas.microsoft.com/office/drawing/2014/main" val="4174713280"/>
                    </a:ext>
                  </a:extLst>
                </a:gridCol>
              </a:tblGrid>
              <a:tr h="206991">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大分類</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中分類</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課題事項</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課題詳細</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対応事項</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関係所管</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81877613"/>
                  </a:ext>
                </a:extLst>
              </a:tr>
              <a:tr h="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11</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会計年度任用職員</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会計年度任用職員</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No.43</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所属兼務職員に関する予算処理の負担軽減</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所属を兼務している職員も存在し予算按分処理が複雑</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（その他課題への対応を行った後で、必要に応じて検討）</a:t>
                      </a:r>
                    </a:p>
                    <a:p>
                      <a:pPr marL="0" marR="0" lvl="0" indent="0" algn="l" defTabSz="990564" rtl="0" eaLnBrk="1" fontAlgn="auto" latinLnBrk="0" hangingPunct="1">
                        <a:lnSpc>
                          <a:spcPct val="100000"/>
                        </a:lnSpc>
                        <a:spcBef>
                          <a:spcPts val="0"/>
                        </a:spcBef>
                        <a:spcAft>
                          <a:spcPts val="0"/>
                        </a:spcAft>
                        <a:buClrTx/>
                        <a:buSzTx/>
                        <a:buFontTx/>
                        <a:buNone/>
                        <a:tabLst/>
                        <a:defRPr/>
                      </a:pP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n-cs"/>
                        </a:rPr>
                        <a:t>未定</a:t>
                      </a:r>
                    </a:p>
                    <a:p>
                      <a:pPr marR="0" defTabSz="990564" eaLnBrk="1" fontAlgn="auto" latinLnBrk="0" hangingPunct="1">
                        <a:lnSpc>
                          <a:spcPct val="100000"/>
                        </a:lnSpc>
                        <a:spcBef>
                          <a:spcPts val="0"/>
                        </a:spcBef>
                        <a:spcAft>
                          <a:spcPts val="0"/>
                        </a:spcAft>
                        <a:buClrTx/>
                        <a:buSzPct val="100000"/>
                        <a:tabLst/>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6937513"/>
                  </a:ext>
                </a:extLst>
              </a:tr>
              <a:tr h="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12</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No.44</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会計年度職員に係る標準運用の策定</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会計年度職員に係る作業全般について、制度的なルールはあるが、標準的な運用方法が示されておらず、所属独自の方法で対応</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R="0" defTabSz="990564" eaLnBrk="1" fontAlgn="auto" latinLnBrk="0" hangingPunct="1">
                        <a:lnSpc>
                          <a:spcPct val="100000"/>
                        </a:lnSpc>
                        <a:spcBef>
                          <a:spcPts val="0"/>
                        </a:spcBef>
                        <a:spcAft>
                          <a:spcPts val="0"/>
                        </a:spcAft>
                        <a:buClrTx/>
                        <a:buSzPct val="100000"/>
                        <a:tabLst/>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872054"/>
                  </a:ext>
                </a:extLst>
              </a:tr>
              <a:tr h="0">
                <a:tc>
                  <a:txBody>
                    <a:bodyPr/>
                    <a:lstStyle/>
                    <a:p>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13</a:t>
                      </a: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en-US" altLang="ja-JP" sz="12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j-cs"/>
                        </a:rPr>
                        <a:t>No.45</a:t>
                      </a:r>
                    </a:p>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j-cs"/>
                        </a:rPr>
                        <a:t>会計年度職員の制度所管の検討</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UD デジタル 教科書体 NP-R" panose="02020400000000000000" pitchFamily="18" charset="-128"/>
                          <a:ea typeface="UD デジタル 教科書体 NP-R" panose="02020400000000000000" pitchFamily="18" charset="-128"/>
                          <a:cs typeface="+mn-cs"/>
                        </a:rPr>
                        <a:t>会計年度職員に係る業務（所属業務）は制度所管がいない</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endParaRPr kumimoji="1" lang="ja-JP" altLang="en-US" sz="1200" b="0" kern="1200" baseline="0" noProof="0">
                        <a:solidFill>
                          <a:schemeClr val="tx1"/>
                        </a:solidFill>
                        <a:latin typeface="UD デジタル 教科書体 NP-R" panose="02020400000000000000" pitchFamily="18" charset="-128"/>
                        <a:ea typeface="UD デジタル 教科書体 NP-R" panose="02020400000000000000" pitchFamily="18" charset="-128"/>
                        <a:cs typeface="+mj-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marR="0" defTabSz="990564" eaLnBrk="1" fontAlgn="auto" latinLnBrk="0" hangingPunct="1">
                        <a:lnSpc>
                          <a:spcPct val="100000"/>
                        </a:lnSpc>
                        <a:spcBef>
                          <a:spcPts val="0"/>
                        </a:spcBef>
                        <a:spcAft>
                          <a:spcPts val="0"/>
                        </a:spcAft>
                        <a:buClrTx/>
                        <a:buSzPct val="100000"/>
                        <a:tabLst/>
                      </a:pPr>
                      <a:endParaRPr kumimoji="1" lang="ja-JP" altLang="en-US" sz="12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18582782"/>
                  </a:ext>
                </a:extLst>
              </a:tr>
            </a:tbl>
          </a:graphicData>
        </a:graphic>
      </p:graphicFrame>
    </p:spTree>
    <p:extLst>
      <p:ext uri="{BB962C8B-B14F-4D97-AF65-F5344CB8AC3E}">
        <p14:creationId xmlns:p14="http://schemas.microsoft.com/office/powerpoint/2010/main" val="3214509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54</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a:xfrm>
            <a:off x="478798" y="118844"/>
            <a:ext cx="11232000" cy="647700"/>
          </a:xfrm>
        </p:spPr>
        <p:txBody>
          <a:bodyPr/>
          <a:lstStyle/>
          <a:p>
            <a:endParaRPr lang="en-US" altLang="ja-JP" sz="2000" dirty="0">
              <a:latin typeface="UD デジタル 教科書体 NP-R" panose="02020400000000000000" pitchFamily="18" charset="-128"/>
              <a:ea typeface="UD デジタル 教科書体 NP-R" panose="02020400000000000000" pitchFamily="18" charset="-128"/>
              <a:sym typeface="+mn-lt"/>
            </a:endParaRPr>
          </a:p>
          <a:p>
            <a:r>
              <a:rPr lang="en-US" altLang="ja-JP" sz="1600" dirty="0">
                <a:latin typeface="UD デジタル 教科書体 NP-R" panose="02020400000000000000" pitchFamily="18" charset="-128"/>
                <a:ea typeface="UD デジタル 教科書体 NP-R" panose="02020400000000000000" pitchFamily="18" charset="-128"/>
                <a:sym typeface="+mn-lt"/>
              </a:rPr>
              <a:t>No.27</a:t>
            </a:r>
            <a:r>
              <a:rPr lang="ja-JP" altLang="en-US" sz="1600">
                <a:latin typeface="UD デジタル 教科書体 NP-R" panose="02020400000000000000" pitchFamily="18" charset="-128"/>
                <a:ea typeface="UD デジタル 教科書体 NP-R" panose="02020400000000000000" pitchFamily="18" charset="-128"/>
                <a:sym typeface="+mn-lt"/>
              </a:rPr>
              <a:t> 報酬等の法定調書作成業務のシステム化検討</a:t>
            </a:r>
          </a:p>
          <a:p>
            <a:r>
              <a:rPr lang="ja-JP" altLang="en-US" sz="2000">
                <a:latin typeface="UD デジタル 教科書体 NP-R" panose="02020400000000000000" pitchFamily="18" charset="-128"/>
                <a:ea typeface="UD デジタル 教科書体 NP-R" panose="02020400000000000000" pitchFamily="18" charset="-128"/>
                <a:sym typeface="+mn-lt"/>
              </a:rPr>
              <a:t>法定調書作成業務の現状課題と目指す姿</a:t>
            </a:r>
          </a:p>
        </p:txBody>
      </p:sp>
      <p:sp>
        <p:nvSpPr>
          <p:cNvPr id="2" name="正方形/長方形 1">
            <a:extLst>
              <a:ext uri="{FF2B5EF4-FFF2-40B4-BE49-F238E27FC236}">
                <a16:creationId xmlns:a16="http://schemas.microsoft.com/office/drawing/2014/main" id="{0BF06334-39E4-FF29-0612-DEC3A23C7521}"/>
              </a:ext>
            </a:extLst>
          </p:cNvPr>
          <p:cNvSpPr/>
          <p:nvPr/>
        </p:nvSpPr>
        <p:spPr bwMode="gray">
          <a:xfrm>
            <a:off x="753922" y="1112370"/>
            <a:ext cx="1203951" cy="1307485"/>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課題</a:t>
            </a:r>
          </a:p>
        </p:txBody>
      </p:sp>
      <p:sp>
        <p:nvSpPr>
          <p:cNvPr id="4" name="正方形/長方形 3">
            <a:extLst>
              <a:ext uri="{FF2B5EF4-FFF2-40B4-BE49-F238E27FC236}">
                <a16:creationId xmlns:a16="http://schemas.microsoft.com/office/drawing/2014/main" id="{F8CBF155-7214-24FC-5004-A00A448E1A8C}"/>
              </a:ext>
            </a:extLst>
          </p:cNvPr>
          <p:cNvSpPr/>
          <p:nvPr/>
        </p:nvSpPr>
        <p:spPr bwMode="gray">
          <a:xfrm>
            <a:off x="2072591" y="1112370"/>
            <a:ext cx="9363080" cy="1307485"/>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lang="ja-JP" altLang="en-US" sz="1400" b="1">
                <a:solidFill>
                  <a:prstClr val="black"/>
                </a:solidFill>
                <a:latin typeface="UD デジタル 教科書体 NP-R"/>
                <a:ea typeface="UD デジタル 教科書体 NP-R"/>
                <a:cs typeface="Arial"/>
              </a:rPr>
              <a:t>総務事務システム上で”支払いを受ける者と登録されていない相手方”の情報がマスタ管理されていないことが起因となり、以下の点で業務上の負担が発生している</a:t>
            </a:r>
            <a:r>
              <a:rPr lang="ja-JP" altLang="en-US" sz="1400">
                <a:solidFill>
                  <a:prstClr val="black"/>
                </a:solidFill>
                <a:latin typeface="UD デジタル 教科書体 NP-R"/>
                <a:ea typeface="UD デジタル 教科書体 NP-R"/>
                <a:cs typeface="Arial"/>
              </a:rPr>
              <a:t>（職員・職員に相当する従業員は課題の対象外）</a:t>
            </a:r>
            <a:endParaRPr lang="en-US" altLang="ja-JP" sz="1400" dirty="0">
              <a:solidFill>
                <a:prstClr val="black"/>
              </a:solidFill>
              <a:latin typeface="UD デジタル 教科書体 NP-R"/>
              <a:ea typeface="UD デジタル 教科書体 NP-R"/>
              <a:cs typeface="Arial"/>
            </a:endParaRPr>
          </a:p>
          <a:p>
            <a:pPr marL="601218" lvl="1" indent="-171450" defTabSz="990564" fontAlgn="auto">
              <a:spcBef>
                <a:spcPts val="600"/>
              </a:spcBef>
              <a:spcAft>
                <a:spcPts val="0"/>
              </a:spcAft>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各所属が支払の度に支払先情報を新規で作成し情報が複数存在するため、名寄せ作業が必要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601218" lvl="1" indent="-171450" defTabSz="990564" fontAlgn="auto">
              <a:spcBef>
                <a:spcPts val="600"/>
              </a:spcBef>
              <a:spcAft>
                <a:spcPts val="0"/>
              </a:spcAft>
              <a:buSzPct val="100000"/>
              <a:buFont typeface="Wingdings" panose="05000000000000000000" pitchFamily="2" charset="2"/>
              <a:buChar char="ü"/>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法定調書作成に必要な情報を一元管理・保存していないため、毎年の年次対応のたびに改めて補完して入力する必要がある</a:t>
            </a:r>
            <a:b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（財務会計システムで管理している債権者情報・支払情報のみでは法定調書の作成に必要な情報が網羅されていない）</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51514E7D-BFB1-3979-C908-97446A5F05DA}"/>
              </a:ext>
            </a:extLst>
          </p:cNvPr>
          <p:cNvSpPr/>
          <p:nvPr/>
        </p:nvSpPr>
        <p:spPr bwMode="gray">
          <a:xfrm>
            <a:off x="753922" y="2505580"/>
            <a:ext cx="1203951" cy="3933320"/>
          </a:xfrm>
          <a:prstGeom prst="rect">
            <a:avLst/>
          </a:prstGeom>
          <a:solidFill>
            <a:schemeClr val="accent1"/>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対応の方向性</a:t>
            </a:r>
            <a:endPar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200" b="1">
                <a:solidFill>
                  <a:schemeClr val="bg1"/>
                </a:solidFill>
                <a:latin typeface="UD デジタル 教科書体 NP-R" panose="02020400000000000000" pitchFamily="18" charset="-128"/>
                <a:ea typeface="UD デジタル 教科書体 NP-R" panose="02020400000000000000" pitchFamily="18" charset="-128"/>
                <a:cs typeface="+mn-cs"/>
              </a:rPr>
              <a:t>（目指す姿）</a:t>
            </a:r>
          </a:p>
        </p:txBody>
      </p:sp>
      <p:sp>
        <p:nvSpPr>
          <p:cNvPr id="10" name="正方形/長方形 9">
            <a:extLst>
              <a:ext uri="{FF2B5EF4-FFF2-40B4-BE49-F238E27FC236}">
                <a16:creationId xmlns:a16="http://schemas.microsoft.com/office/drawing/2014/main" id="{576375DB-092C-DBAD-5B42-6C8712FB9DDC}"/>
              </a:ext>
            </a:extLst>
          </p:cNvPr>
          <p:cNvSpPr/>
          <p:nvPr/>
        </p:nvSpPr>
        <p:spPr bwMode="gray">
          <a:xfrm>
            <a:off x="2072591" y="2527501"/>
            <a:ext cx="9363080" cy="3933319"/>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171450" indent="-171450" defTabSz="990564" fontAlgn="auto">
              <a:spcBef>
                <a:spcPts val="600"/>
              </a:spcBef>
              <a:spcAft>
                <a:spcPts val="0"/>
              </a:spcAft>
              <a:buSzPct val="100000"/>
              <a:buFont typeface="Wingdings" panose="05000000000000000000" pitchFamily="2" charset="2"/>
              <a:buChar char="n"/>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個人の債権者の情報を一元的に管理</a:t>
            </a:r>
          </a:p>
          <a:p>
            <a:pPr marL="715518" lvl="1" indent="-285750" defTabSz="990564" fontAlgn="auto">
              <a:spcBef>
                <a:spcPts val="600"/>
              </a:spcBef>
              <a:spcAft>
                <a:spcPts val="0"/>
              </a:spcAft>
              <a:buSzPct val="100000"/>
              <a:buFont typeface="Wingdings" panose="05000000000000000000" pitchFamily="2" charset="2"/>
              <a:buChar char="ü"/>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法定調書作成に必要な情報を一元管理し、名寄せ・情報補完作業を効率化</a:t>
            </a:r>
            <a:endParaRPr kumimoji="1" lang="en-US" altLang="ja-JP" sz="14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69" name="図 68">
            <a:extLst>
              <a:ext uri="{FF2B5EF4-FFF2-40B4-BE49-F238E27FC236}">
                <a16:creationId xmlns:a16="http://schemas.microsoft.com/office/drawing/2014/main" id="{4DD82300-E628-0BDA-CFCC-8AB88A67A337}"/>
              </a:ext>
            </a:extLst>
          </p:cNvPr>
          <p:cNvPicPr>
            <a:picLocks noChangeAspect="1"/>
          </p:cNvPicPr>
          <p:nvPr/>
        </p:nvPicPr>
        <p:blipFill>
          <a:blip r:embed="rId6"/>
          <a:stretch>
            <a:fillRect/>
          </a:stretch>
        </p:blipFill>
        <p:spPr>
          <a:xfrm>
            <a:off x="2345543" y="5399362"/>
            <a:ext cx="690939" cy="616952"/>
          </a:xfrm>
          <a:prstGeom prst="rect">
            <a:avLst/>
          </a:prstGeom>
        </p:spPr>
      </p:pic>
      <p:sp>
        <p:nvSpPr>
          <p:cNvPr id="71" name="テキスト ボックス 70">
            <a:extLst>
              <a:ext uri="{FF2B5EF4-FFF2-40B4-BE49-F238E27FC236}">
                <a16:creationId xmlns:a16="http://schemas.microsoft.com/office/drawing/2014/main" id="{7960F25A-7DAE-9FBA-238A-56CF05D6AB89}"/>
              </a:ext>
            </a:extLst>
          </p:cNvPr>
          <p:cNvSpPr txBox="1"/>
          <p:nvPr/>
        </p:nvSpPr>
        <p:spPr bwMode="gray">
          <a:xfrm>
            <a:off x="2246635" y="6118253"/>
            <a:ext cx="914400" cy="184666"/>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所属</a:t>
            </a:r>
          </a:p>
        </p:txBody>
      </p:sp>
      <p:cxnSp>
        <p:nvCxnSpPr>
          <p:cNvPr id="106" name="直線矢印コネクタ 105">
            <a:extLst>
              <a:ext uri="{FF2B5EF4-FFF2-40B4-BE49-F238E27FC236}">
                <a16:creationId xmlns:a16="http://schemas.microsoft.com/office/drawing/2014/main" id="{2AF7F635-20CC-EEB7-2C3E-FAB4F5F2A335}"/>
              </a:ext>
            </a:extLst>
          </p:cNvPr>
          <p:cNvCxnSpPr>
            <a:cxnSpLocks/>
            <a:stCxn id="1121" idx="2"/>
          </p:cNvCxnSpPr>
          <p:nvPr/>
        </p:nvCxnSpPr>
        <p:spPr bwMode="gray">
          <a:xfrm flipH="1" flipV="1">
            <a:off x="3112724" y="6003797"/>
            <a:ext cx="1756770" cy="12518"/>
          </a:xfrm>
          <a:prstGeom prst="straightConnector1">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4" name="フローチャート: 結合子 83">
            <a:extLst>
              <a:ext uri="{FF2B5EF4-FFF2-40B4-BE49-F238E27FC236}">
                <a16:creationId xmlns:a16="http://schemas.microsoft.com/office/drawing/2014/main" id="{3CBC2925-E496-6EA3-123D-72306C2D42A1}"/>
              </a:ext>
            </a:extLst>
          </p:cNvPr>
          <p:cNvSpPr/>
          <p:nvPr/>
        </p:nvSpPr>
        <p:spPr bwMode="gray">
          <a:xfrm>
            <a:off x="3746062" y="5828690"/>
            <a:ext cx="377470" cy="381896"/>
          </a:xfrm>
          <a:prstGeom prst="flowChartConnector">
            <a:avLst/>
          </a:prstGeom>
          <a:solidFill>
            <a:schemeClr val="accent4"/>
          </a:solidFill>
          <a:ln w="1270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支払</a:t>
            </a:r>
            <a:endParaRPr kumimoji="1" lang="en-US" altLang="ja-JP" sz="11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1035" name="フローチャート: 磁気ディスク 1034">
            <a:extLst>
              <a:ext uri="{FF2B5EF4-FFF2-40B4-BE49-F238E27FC236}">
                <a16:creationId xmlns:a16="http://schemas.microsoft.com/office/drawing/2014/main" id="{B7214DD6-2AA8-61FC-1F10-6448D6B24757}"/>
              </a:ext>
            </a:extLst>
          </p:cNvPr>
          <p:cNvSpPr/>
          <p:nvPr/>
        </p:nvSpPr>
        <p:spPr bwMode="gray">
          <a:xfrm>
            <a:off x="4869494" y="4453066"/>
            <a:ext cx="1375137" cy="455501"/>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債権者情報</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（システム未定）</a:t>
            </a:r>
          </a:p>
        </p:txBody>
      </p:sp>
      <p:cxnSp>
        <p:nvCxnSpPr>
          <p:cNvPr id="1038" name="コネクタ: カギ線 1037">
            <a:extLst>
              <a:ext uri="{FF2B5EF4-FFF2-40B4-BE49-F238E27FC236}">
                <a16:creationId xmlns:a16="http://schemas.microsoft.com/office/drawing/2014/main" id="{E67C51D4-F36F-E32D-DF83-5E72B4A7E986}"/>
              </a:ext>
            </a:extLst>
          </p:cNvPr>
          <p:cNvCxnSpPr>
            <a:cxnSpLocks/>
            <a:stCxn id="1035" idx="2"/>
          </p:cNvCxnSpPr>
          <p:nvPr/>
        </p:nvCxnSpPr>
        <p:spPr bwMode="gray">
          <a:xfrm rot="10800000" flipV="1">
            <a:off x="3143250" y="4680816"/>
            <a:ext cx="1726244" cy="805583"/>
          </a:xfrm>
          <a:prstGeom prst="bentConnector3">
            <a:avLst>
              <a:gd name="adj1" fmla="val 80348"/>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42" name="フローチャート: 結合子 1041">
            <a:extLst>
              <a:ext uri="{FF2B5EF4-FFF2-40B4-BE49-F238E27FC236}">
                <a16:creationId xmlns:a16="http://schemas.microsoft.com/office/drawing/2014/main" id="{AA7250DE-48B7-66CC-8D38-6FF8C6FB9A75}"/>
              </a:ext>
            </a:extLst>
          </p:cNvPr>
          <p:cNvSpPr/>
          <p:nvPr/>
        </p:nvSpPr>
        <p:spPr bwMode="gray">
          <a:xfrm>
            <a:off x="3746062" y="4497296"/>
            <a:ext cx="377470" cy="381896"/>
          </a:xfrm>
          <a:prstGeom prst="flowChartConnector">
            <a:avLst/>
          </a:prstGeom>
          <a:solidFill>
            <a:schemeClr val="accent4"/>
          </a:solidFill>
          <a:ln w="1270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登録</a:t>
            </a:r>
          </a:p>
        </p:txBody>
      </p:sp>
      <p:pic>
        <p:nvPicPr>
          <p:cNvPr id="1072" name="図 1071">
            <a:extLst>
              <a:ext uri="{FF2B5EF4-FFF2-40B4-BE49-F238E27FC236}">
                <a16:creationId xmlns:a16="http://schemas.microsoft.com/office/drawing/2014/main" id="{0C3A2403-7ACE-9D47-9D5C-1F36A5FBE52E}"/>
              </a:ext>
            </a:extLst>
          </p:cNvPr>
          <p:cNvPicPr>
            <a:picLocks noChangeAspect="1"/>
          </p:cNvPicPr>
          <p:nvPr/>
        </p:nvPicPr>
        <p:blipFill>
          <a:blip r:embed="rId7"/>
          <a:stretch>
            <a:fillRect/>
          </a:stretch>
        </p:blipFill>
        <p:spPr>
          <a:xfrm>
            <a:off x="10112637" y="5012542"/>
            <a:ext cx="690940" cy="616952"/>
          </a:xfrm>
          <a:prstGeom prst="rect">
            <a:avLst/>
          </a:prstGeom>
        </p:spPr>
      </p:pic>
      <p:sp>
        <p:nvSpPr>
          <p:cNvPr id="118" name="AutoShape 54">
            <a:extLst>
              <a:ext uri="{FF2B5EF4-FFF2-40B4-BE49-F238E27FC236}">
                <a16:creationId xmlns:a16="http://schemas.microsoft.com/office/drawing/2014/main" id="{60D40120-63D4-41E8-9DC2-3DBCC4119A45}"/>
              </a:ext>
            </a:extLst>
          </p:cNvPr>
          <p:cNvSpPr>
            <a:spLocks noChangeArrowheads="1"/>
          </p:cNvSpPr>
          <p:nvPr/>
        </p:nvSpPr>
        <p:spPr bwMode="gray">
          <a:xfrm>
            <a:off x="2208258" y="3238413"/>
            <a:ext cx="4381841" cy="285687"/>
          </a:xfrm>
          <a:prstGeom prst="rect">
            <a:avLst/>
          </a:prstGeom>
          <a:solidFill>
            <a:srgbClr val="75787B"/>
          </a:solidFill>
          <a:ln w="12700" cap="rnd" algn="ctr">
            <a:noFill/>
            <a:miter lim="800000"/>
            <a:headEnd/>
            <a:tailEnd/>
          </a:ln>
          <a:effectLst/>
        </p:spPr>
        <p:txBody>
          <a:bodyPr lIns="72000" tIns="72000" rIns="72000" bIns="72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rPr>
              <a:t>名寄せ作業の効率化</a:t>
            </a:r>
            <a:endParaRPr kumimoji="0" lang="en-US" altLang="ja-JP" sz="1200" b="1" i="0" u="none" strike="noStrike" kern="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074" name="AutoShape 54">
            <a:extLst>
              <a:ext uri="{FF2B5EF4-FFF2-40B4-BE49-F238E27FC236}">
                <a16:creationId xmlns:a16="http://schemas.microsoft.com/office/drawing/2014/main" id="{C0A07129-F424-0910-B2ED-63F42778A01C}"/>
              </a:ext>
            </a:extLst>
          </p:cNvPr>
          <p:cNvSpPr>
            <a:spLocks noChangeArrowheads="1"/>
          </p:cNvSpPr>
          <p:nvPr/>
        </p:nvSpPr>
        <p:spPr bwMode="gray">
          <a:xfrm>
            <a:off x="6918713" y="3238413"/>
            <a:ext cx="4381841" cy="285687"/>
          </a:xfrm>
          <a:prstGeom prst="rect">
            <a:avLst/>
          </a:prstGeom>
          <a:solidFill>
            <a:srgbClr val="75787B"/>
          </a:solidFill>
          <a:ln w="12700" cap="rnd" algn="ctr">
            <a:noFill/>
            <a:miter lim="800000"/>
            <a:headEnd/>
            <a:tailEnd/>
          </a:ln>
          <a:effectLst/>
        </p:spPr>
        <p:txBody>
          <a:bodyPr lIns="72000" tIns="72000" rIns="72000" bIns="72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rPr>
              <a:t>情報</a:t>
            </a:r>
            <a:r>
              <a:rPr lang="ja-JP" altLang="en-US" sz="1200" b="1" kern="0">
                <a:solidFill>
                  <a:prstClr val="white"/>
                </a:solidFill>
                <a:latin typeface="UD デジタル 教科書体 NP-R" panose="02020400000000000000" pitchFamily="18" charset="-128"/>
                <a:ea typeface="UD デジタル 教科書体 NP-R" panose="02020400000000000000" pitchFamily="18" charset="-128"/>
              </a:rPr>
              <a:t>補完</a:t>
            </a:r>
            <a:r>
              <a:rPr kumimoji="0" lang="ja-JP" altLang="en-US" sz="1200" b="1" i="0" u="none" strike="noStrike" kern="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rPr>
              <a:t>作業の効率化</a:t>
            </a:r>
            <a:endParaRPr kumimoji="0" lang="en-US" altLang="ja-JP" sz="1200" b="1" i="0" u="none" strike="noStrike" kern="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092" name="正方形/長方形 1091">
            <a:extLst>
              <a:ext uri="{FF2B5EF4-FFF2-40B4-BE49-F238E27FC236}">
                <a16:creationId xmlns:a16="http://schemas.microsoft.com/office/drawing/2014/main" id="{FE0952FC-8101-2E88-6BEB-F43363E545BC}"/>
              </a:ext>
            </a:extLst>
          </p:cNvPr>
          <p:cNvSpPr/>
          <p:nvPr/>
        </p:nvSpPr>
        <p:spPr bwMode="gray">
          <a:xfrm>
            <a:off x="2233556" y="3620177"/>
            <a:ext cx="4381841" cy="614835"/>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1450" marR="0" indent="-171450" defTabSz="990564" rtl="0" eaLnBrk="1" fontAlgn="auto" latinLnBrk="0" hangingPunct="1">
              <a:lnSpc>
                <a:spcPct val="100000"/>
              </a:lnSpc>
              <a:spcBef>
                <a:spcPts val="300"/>
              </a:spcBef>
              <a:spcAft>
                <a:spcPts val="0"/>
              </a:spcAft>
              <a:buClrTx/>
              <a:buSzPct val="100000"/>
              <a:buFont typeface="Wingdings" panose="05000000000000000000" pitchFamily="2" charset="2"/>
              <a:buChar char="ü"/>
              <a:tabLst/>
            </a:pPr>
            <a:r>
              <a:rPr kumimoji="1" lang="ja-JP" altLang="en-US" sz="1200" dirty="0">
                <a:latin typeface="UD デジタル 教科書体 NP-R" panose="02020400000000000000" pitchFamily="18" charset="-128"/>
                <a:ea typeface="UD デジタル 教科書体 NP-R" panose="02020400000000000000" pitchFamily="18" charset="-128"/>
                <a:cs typeface="+mn-cs"/>
              </a:rPr>
              <a:t>各所属が、報酬の支払い処理を行う際に、債権者情報を参照する運用とすることで、支払い先が無作為に増加することを防ぎ、名寄せ作業を効率化する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121" name="フローチャート: 磁気ディスク 1120">
            <a:extLst>
              <a:ext uri="{FF2B5EF4-FFF2-40B4-BE49-F238E27FC236}">
                <a16:creationId xmlns:a16="http://schemas.microsoft.com/office/drawing/2014/main" id="{FC956A2E-F5B7-CB21-36FA-F297C16812A3}"/>
              </a:ext>
            </a:extLst>
          </p:cNvPr>
          <p:cNvSpPr/>
          <p:nvPr/>
        </p:nvSpPr>
        <p:spPr bwMode="gray">
          <a:xfrm>
            <a:off x="4869494" y="5788564"/>
            <a:ext cx="1375137" cy="455501"/>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財務会計システム</a:t>
            </a:r>
            <a:endPar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1129" name="コネクタ: カギ線 1128">
            <a:extLst>
              <a:ext uri="{FF2B5EF4-FFF2-40B4-BE49-F238E27FC236}">
                <a16:creationId xmlns:a16="http://schemas.microsoft.com/office/drawing/2014/main" id="{3058F51B-5453-CC58-895A-28770AEA5E7C}"/>
              </a:ext>
            </a:extLst>
          </p:cNvPr>
          <p:cNvCxnSpPr>
            <a:cxnSpLocks/>
            <a:stCxn id="84" idx="0"/>
            <a:endCxn id="1035" idx="3"/>
          </p:cNvCxnSpPr>
          <p:nvPr/>
        </p:nvCxnSpPr>
        <p:spPr bwMode="gray">
          <a:xfrm rot="5400000" flipH="1" flipV="1">
            <a:off x="4285869" y="4557496"/>
            <a:ext cx="920123" cy="1622266"/>
          </a:xfrm>
          <a:prstGeom prst="bentConnector3">
            <a:avLst>
              <a:gd name="adj1" fmla="val 50000"/>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32" name="フローチャート: 結合子 1131">
            <a:extLst>
              <a:ext uri="{FF2B5EF4-FFF2-40B4-BE49-F238E27FC236}">
                <a16:creationId xmlns:a16="http://schemas.microsoft.com/office/drawing/2014/main" id="{0983BA38-FBDC-696C-082B-F2AA050BDA4C}"/>
              </a:ext>
            </a:extLst>
          </p:cNvPr>
          <p:cNvSpPr/>
          <p:nvPr/>
        </p:nvSpPr>
        <p:spPr bwMode="gray">
          <a:xfrm>
            <a:off x="4424476" y="5165894"/>
            <a:ext cx="377470" cy="381896"/>
          </a:xfrm>
          <a:prstGeom prst="flowChartConnector">
            <a:avLst/>
          </a:prstGeom>
          <a:solidFill>
            <a:schemeClr val="accent4"/>
          </a:solidFill>
          <a:ln w="1270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参照</a:t>
            </a:r>
          </a:p>
        </p:txBody>
      </p:sp>
      <p:sp>
        <p:nvSpPr>
          <p:cNvPr id="1134" name="テキスト ボックス 1133">
            <a:extLst>
              <a:ext uri="{FF2B5EF4-FFF2-40B4-BE49-F238E27FC236}">
                <a16:creationId xmlns:a16="http://schemas.microsoft.com/office/drawing/2014/main" id="{9923B3FA-E08F-48BA-EF95-C840B3D732B1}"/>
              </a:ext>
            </a:extLst>
          </p:cNvPr>
          <p:cNvSpPr txBox="1"/>
          <p:nvPr/>
        </p:nvSpPr>
        <p:spPr bwMode="gray">
          <a:xfrm>
            <a:off x="10000907" y="5722889"/>
            <a:ext cx="914400" cy="184666"/>
          </a:xfrm>
          <a:prstGeom prst="rect">
            <a:avLst/>
          </a:prstGeom>
          <a:noFill/>
        </p:spPr>
        <p:txBody>
          <a:bodyPr wrap="square" lIns="0" tIns="0" rIns="0" bIns="0" rtlCol="0">
            <a:spAutoFit/>
          </a:bodyPr>
          <a:lstStyle>
            <a:defPPr>
              <a:defRPr lang="en-US"/>
            </a:defPPr>
            <a:lvl1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defRPr kumimoji="1" sz="1200">
                <a:solidFill>
                  <a:prstClr val="black"/>
                </a:solidFill>
                <a:latin typeface="UD デジタル 教科書体 NP-R" panose="02020400000000000000" pitchFamily="18" charset="-128"/>
                <a:ea typeface="UD デジタル 教科書体 NP-R" panose="02020400000000000000" pitchFamily="18" charset="-128"/>
                <a:cs typeface="+mn-cs"/>
              </a:defRPr>
            </a:lvl1pPr>
          </a:lstStyle>
          <a:p>
            <a:r>
              <a:rPr lang="ja-JP" altLang="en-US"/>
              <a:t>管理課</a:t>
            </a:r>
          </a:p>
        </p:txBody>
      </p:sp>
      <p:sp>
        <p:nvSpPr>
          <p:cNvPr id="1141" name="フローチャート: 磁気ディスク 1140">
            <a:extLst>
              <a:ext uri="{FF2B5EF4-FFF2-40B4-BE49-F238E27FC236}">
                <a16:creationId xmlns:a16="http://schemas.microsoft.com/office/drawing/2014/main" id="{482E67F7-1EE7-2AE8-8FAD-77E703A64990}"/>
              </a:ext>
            </a:extLst>
          </p:cNvPr>
          <p:cNvSpPr/>
          <p:nvPr/>
        </p:nvSpPr>
        <p:spPr bwMode="gray">
          <a:xfrm>
            <a:off x="7488601" y="4472116"/>
            <a:ext cx="1375137" cy="455501"/>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債権者情報</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（システム未定）</a:t>
            </a:r>
          </a:p>
        </p:txBody>
      </p:sp>
      <p:sp>
        <p:nvSpPr>
          <p:cNvPr id="1142" name="フローチャート: 磁気ディスク 1141">
            <a:extLst>
              <a:ext uri="{FF2B5EF4-FFF2-40B4-BE49-F238E27FC236}">
                <a16:creationId xmlns:a16="http://schemas.microsoft.com/office/drawing/2014/main" id="{3F916411-1E12-17CD-FB18-C515AFD1E7AD}"/>
              </a:ext>
            </a:extLst>
          </p:cNvPr>
          <p:cNvSpPr/>
          <p:nvPr/>
        </p:nvSpPr>
        <p:spPr bwMode="gray">
          <a:xfrm>
            <a:off x="7488601" y="5807614"/>
            <a:ext cx="1375137" cy="455501"/>
          </a:xfrm>
          <a:prstGeom prst="flowChartMagneticDisk">
            <a:avLst/>
          </a:prstGeom>
          <a:solidFill>
            <a:schemeClr val="bg1">
              <a:lumMod val="95000"/>
            </a:schemeClr>
          </a:solidFill>
          <a:ln w="9525" algn="ctr">
            <a:solidFill>
              <a:schemeClr val="tx1">
                <a:lumMod val="50000"/>
                <a:lumOff val="50000"/>
              </a:schemeClr>
            </a:solid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財務会計システム</a:t>
            </a:r>
            <a:endPar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147" name="正方形/長方形 1146">
            <a:extLst>
              <a:ext uri="{FF2B5EF4-FFF2-40B4-BE49-F238E27FC236}">
                <a16:creationId xmlns:a16="http://schemas.microsoft.com/office/drawing/2014/main" id="{A031F964-2B2F-EBB9-BEA6-A2FAB3FC2F4E}"/>
              </a:ext>
            </a:extLst>
          </p:cNvPr>
          <p:cNvSpPr/>
          <p:nvPr/>
        </p:nvSpPr>
        <p:spPr bwMode="gray">
          <a:xfrm>
            <a:off x="6918713" y="3620177"/>
            <a:ext cx="4381841" cy="614835"/>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1450" marR="0" indent="-171450" defTabSz="990564" rtl="0" eaLnBrk="1" fontAlgn="auto" latinLnBrk="0" hangingPunct="1">
              <a:lnSpc>
                <a:spcPct val="100000"/>
              </a:lnSpc>
              <a:spcBef>
                <a:spcPts val="300"/>
              </a:spcBef>
              <a:spcAft>
                <a:spcPts val="0"/>
              </a:spcAft>
              <a:buClrTx/>
              <a:buSzPct val="100000"/>
              <a:buFont typeface="Wingdings" panose="05000000000000000000" pitchFamily="2" charset="2"/>
              <a:buChar char="ü"/>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財務会計システム上の支払情報では網羅されていない情報は債権者情報を参照する運用とすることで、情報補完作業を効率化する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cxnSp>
        <p:nvCxnSpPr>
          <p:cNvPr id="1150" name="コネクタ: カギ線 1149">
            <a:extLst>
              <a:ext uri="{FF2B5EF4-FFF2-40B4-BE49-F238E27FC236}">
                <a16:creationId xmlns:a16="http://schemas.microsoft.com/office/drawing/2014/main" id="{241DEF69-4AF5-4893-5D8F-3F12D8298629}"/>
              </a:ext>
            </a:extLst>
          </p:cNvPr>
          <p:cNvCxnSpPr>
            <a:cxnSpLocks/>
            <a:stCxn id="1072" idx="1"/>
            <a:endCxn id="1141" idx="4"/>
          </p:cNvCxnSpPr>
          <p:nvPr/>
        </p:nvCxnSpPr>
        <p:spPr bwMode="gray">
          <a:xfrm rot="10800000">
            <a:off x="8863739" y="4699868"/>
            <a:ext cx="1248899" cy="621151"/>
          </a:xfrm>
          <a:prstGeom prst="bentConnector3">
            <a:avLst>
              <a:gd name="adj1" fmla="val 35509"/>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53" name="コネクタ: カギ線 1152">
            <a:extLst>
              <a:ext uri="{FF2B5EF4-FFF2-40B4-BE49-F238E27FC236}">
                <a16:creationId xmlns:a16="http://schemas.microsoft.com/office/drawing/2014/main" id="{C50BC5D1-1302-3602-9A4A-F2CF152F7906}"/>
              </a:ext>
            </a:extLst>
          </p:cNvPr>
          <p:cNvCxnSpPr>
            <a:cxnSpLocks/>
            <a:stCxn id="1072" idx="1"/>
            <a:endCxn id="1142" idx="4"/>
          </p:cNvCxnSpPr>
          <p:nvPr/>
        </p:nvCxnSpPr>
        <p:spPr bwMode="gray">
          <a:xfrm rot="10800000" flipV="1">
            <a:off x="8863739" y="5321017"/>
            <a:ext cx="1248899" cy="714347"/>
          </a:xfrm>
          <a:prstGeom prst="bentConnector3">
            <a:avLst>
              <a:gd name="adj1" fmla="val 35509"/>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60" name="フローチャート: 結合子 1159">
            <a:extLst>
              <a:ext uri="{FF2B5EF4-FFF2-40B4-BE49-F238E27FC236}">
                <a16:creationId xmlns:a16="http://schemas.microsoft.com/office/drawing/2014/main" id="{4F0F858D-847A-5517-5E67-2A92A5ABDF1D}"/>
              </a:ext>
            </a:extLst>
          </p:cNvPr>
          <p:cNvSpPr/>
          <p:nvPr/>
        </p:nvSpPr>
        <p:spPr bwMode="gray">
          <a:xfrm>
            <a:off x="9097162" y="4509882"/>
            <a:ext cx="377470" cy="381896"/>
          </a:xfrm>
          <a:prstGeom prst="flowChartConnector">
            <a:avLst/>
          </a:prstGeom>
          <a:solidFill>
            <a:schemeClr val="accent4"/>
          </a:solidFill>
          <a:ln w="12700" algn="ctr">
            <a:noFill/>
            <a:miter lim="800000"/>
            <a:headEnd/>
            <a:tailEnd/>
          </a:ln>
        </p:spPr>
        <p:txBody>
          <a:bodyPr rot="0" spcFirstLastPara="0" vertOverflow="overflow" horzOverflow="overflow" vert="horz" wrap="non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b="1">
                <a:solidFill>
                  <a:schemeClr val="bg1"/>
                </a:solidFill>
                <a:latin typeface="UD デジタル 教科書体 NP-R" panose="02020400000000000000" pitchFamily="18" charset="-128"/>
                <a:ea typeface="UD デジタル 教科書体 NP-R" panose="02020400000000000000" pitchFamily="18" charset="-128"/>
                <a:cs typeface="+mn-cs"/>
              </a:rPr>
              <a:t>参照</a:t>
            </a:r>
            <a:endParaRPr kumimoji="1" lang="en-US" altLang="ja-JP" sz="11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800" b="1">
                <a:solidFill>
                  <a:schemeClr val="bg1"/>
                </a:solidFill>
                <a:latin typeface="UD デジタル 教科書体 NP-R" panose="02020400000000000000" pitchFamily="18" charset="-128"/>
                <a:ea typeface="UD デジタル 教科書体 NP-R" panose="02020400000000000000" pitchFamily="18" charset="-128"/>
                <a:cs typeface="+mn-cs"/>
              </a:rPr>
              <a:t>（補完）</a:t>
            </a:r>
            <a:endParaRPr kumimoji="1" lang="en-US" altLang="ja-JP" sz="11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7" name="テキスト ボックス 6">
            <a:extLst>
              <a:ext uri="{FF2B5EF4-FFF2-40B4-BE49-F238E27FC236}">
                <a16:creationId xmlns:a16="http://schemas.microsoft.com/office/drawing/2014/main" id="{6DC7B99A-F335-45AF-DC86-2DDEC6F5CA96}"/>
              </a:ext>
            </a:extLst>
          </p:cNvPr>
          <p:cNvSpPr txBox="1"/>
          <p:nvPr/>
        </p:nvSpPr>
        <p:spPr bwMode="gray">
          <a:xfrm>
            <a:off x="2231005" y="4697132"/>
            <a:ext cx="914400"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債権者</a:t>
            </a:r>
          </a:p>
        </p:txBody>
      </p:sp>
      <p:cxnSp>
        <p:nvCxnSpPr>
          <p:cNvPr id="14" name="直線矢印コネクタ 13">
            <a:extLst>
              <a:ext uri="{FF2B5EF4-FFF2-40B4-BE49-F238E27FC236}">
                <a16:creationId xmlns:a16="http://schemas.microsoft.com/office/drawing/2014/main" id="{7F2E4839-140E-0DD2-89B3-6A791AB7F3BE}"/>
              </a:ext>
            </a:extLst>
          </p:cNvPr>
          <p:cNvCxnSpPr>
            <a:cxnSpLocks/>
            <a:stCxn id="69" idx="0"/>
            <a:endCxn id="7" idx="2"/>
          </p:cNvCxnSpPr>
          <p:nvPr/>
        </p:nvCxnSpPr>
        <p:spPr bwMode="gray">
          <a:xfrm flipH="1" flipV="1">
            <a:off x="2688205" y="4851020"/>
            <a:ext cx="2808" cy="548342"/>
          </a:xfrm>
          <a:prstGeom prst="straightConnector1">
            <a:avLst/>
          </a:prstGeom>
          <a:ln w="19050">
            <a:solidFill>
              <a:schemeClr val="tx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7EB303E-9E65-DCC2-1B15-D27BEFC98DD3}"/>
              </a:ext>
            </a:extLst>
          </p:cNvPr>
          <p:cNvSpPr txBox="1"/>
          <p:nvPr/>
        </p:nvSpPr>
        <p:spPr bwMode="gray">
          <a:xfrm>
            <a:off x="2415351" y="5034757"/>
            <a:ext cx="539438" cy="90434"/>
          </a:xfrm>
          <a:prstGeom prst="rect">
            <a:avLst/>
          </a:prstGeom>
          <a:solidFill>
            <a:schemeClr val="bg1"/>
          </a:solid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800">
                <a:solidFill>
                  <a:prstClr val="black"/>
                </a:solidFill>
                <a:latin typeface="UD デジタル 教科書体 NP-R" panose="02020400000000000000" pitchFamily="18" charset="-128"/>
                <a:ea typeface="UD デジタル 教科書体 NP-R" panose="02020400000000000000" pitchFamily="18" charset="-128"/>
                <a:cs typeface="+mn-cs"/>
              </a:rPr>
              <a:t>役務提供</a:t>
            </a:r>
          </a:p>
        </p:txBody>
      </p:sp>
      <p:grpSp>
        <p:nvGrpSpPr>
          <p:cNvPr id="26" name="グループ化 25">
            <a:extLst>
              <a:ext uri="{FF2B5EF4-FFF2-40B4-BE49-F238E27FC236}">
                <a16:creationId xmlns:a16="http://schemas.microsoft.com/office/drawing/2014/main" id="{3189E2FE-A558-A972-9859-D7A9C6485675}"/>
              </a:ext>
            </a:extLst>
          </p:cNvPr>
          <p:cNvGrpSpPr/>
          <p:nvPr/>
        </p:nvGrpSpPr>
        <p:grpSpPr>
          <a:xfrm>
            <a:off x="5280714" y="5473066"/>
            <a:ext cx="607852" cy="446213"/>
            <a:chOff x="5280714" y="5473066"/>
            <a:chExt cx="607852" cy="446213"/>
          </a:xfrm>
        </p:grpSpPr>
        <p:grpSp>
          <p:nvGrpSpPr>
            <p:cNvPr id="25" name="グループ化 24">
              <a:extLst>
                <a:ext uri="{FF2B5EF4-FFF2-40B4-BE49-F238E27FC236}">
                  <a16:creationId xmlns:a16="http://schemas.microsoft.com/office/drawing/2014/main" id="{DFD8F94F-AA15-7044-E5E4-DA1C1F275F74}"/>
                </a:ext>
              </a:extLst>
            </p:cNvPr>
            <p:cNvGrpSpPr/>
            <p:nvPr/>
          </p:nvGrpSpPr>
          <p:grpSpPr>
            <a:xfrm>
              <a:off x="5379590" y="5473066"/>
              <a:ext cx="418189" cy="347428"/>
              <a:chOff x="5371893" y="5547790"/>
              <a:chExt cx="418189" cy="347428"/>
            </a:xfrm>
          </p:grpSpPr>
          <p:pic>
            <p:nvPicPr>
              <p:cNvPr id="20" name="図 19" descr="アイコン&#10;&#10;自動的に生成された説明">
                <a:extLst>
                  <a:ext uri="{FF2B5EF4-FFF2-40B4-BE49-F238E27FC236}">
                    <a16:creationId xmlns:a16="http://schemas.microsoft.com/office/drawing/2014/main" id="{5102ABCE-F926-1AAE-EBCB-9AC7D57CC968}"/>
                  </a:ext>
                </a:extLst>
              </p:cNvPr>
              <p:cNvPicPr>
                <a:picLocks noChangeAspect="1"/>
              </p:cNvPicPr>
              <p:nvPr/>
            </p:nvPicPr>
            <p:blipFill>
              <a:blip r:embed="rId8"/>
              <a:stretch>
                <a:fillRect/>
              </a:stretch>
            </p:blipFill>
            <p:spPr>
              <a:xfrm>
                <a:off x="5371893" y="5547790"/>
                <a:ext cx="354949" cy="347428"/>
              </a:xfrm>
              <a:prstGeom prst="rect">
                <a:avLst/>
              </a:prstGeom>
            </p:spPr>
          </p:pic>
          <p:pic>
            <p:nvPicPr>
              <p:cNvPr id="21" name="図 20" descr="アイコン&#10;&#10;自動的に生成された説明">
                <a:extLst>
                  <a:ext uri="{FF2B5EF4-FFF2-40B4-BE49-F238E27FC236}">
                    <a16:creationId xmlns:a16="http://schemas.microsoft.com/office/drawing/2014/main" id="{ED5594BD-8B71-B018-68F4-19766AA5027A}"/>
                  </a:ext>
                </a:extLst>
              </p:cNvPr>
              <p:cNvPicPr>
                <a:picLocks noChangeAspect="1"/>
              </p:cNvPicPr>
              <p:nvPr/>
            </p:nvPicPr>
            <p:blipFill>
              <a:blip r:embed="rId9"/>
              <a:stretch>
                <a:fillRect/>
              </a:stretch>
            </p:blipFill>
            <p:spPr>
              <a:xfrm>
                <a:off x="5604518" y="5674299"/>
                <a:ext cx="185564" cy="181632"/>
              </a:xfrm>
              <a:prstGeom prst="rect">
                <a:avLst/>
              </a:prstGeom>
            </p:spPr>
          </p:pic>
        </p:grpSp>
        <p:sp>
          <p:nvSpPr>
            <p:cNvPr id="22" name="テキスト ボックス 21">
              <a:extLst>
                <a:ext uri="{FF2B5EF4-FFF2-40B4-BE49-F238E27FC236}">
                  <a16:creationId xmlns:a16="http://schemas.microsoft.com/office/drawing/2014/main" id="{89758B81-A6D9-1544-AA3A-40B3BB32E07C}"/>
                </a:ext>
              </a:extLst>
            </p:cNvPr>
            <p:cNvSpPr txBox="1"/>
            <p:nvPr/>
          </p:nvSpPr>
          <p:spPr bwMode="gray">
            <a:xfrm>
              <a:off x="5280714" y="5796168"/>
              <a:ext cx="607852" cy="123111"/>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800">
                  <a:solidFill>
                    <a:prstClr val="black"/>
                  </a:solidFill>
                  <a:latin typeface="UD デジタル 教科書体 NP-R" panose="02020400000000000000" pitchFamily="18" charset="-128"/>
                  <a:ea typeface="UD デジタル 教科書体 NP-R" panose="02020400000000000000" pitchFamily="18" charset="-128"/>
                  <a:cs typeface="+mn-cs"/>
                </a:rPr>
                <a:t>支払情報</a:t>
              </a:r>
            </a:p>
          </p:txBody>
        </p:sp>
      </p:grpSp>
      <p:grpSp>
        <p:nvGrpSpPr>
          <p:cNvPr id="27" name="グループ化 26">
            <a:extLst>
              <a:ext uri="{FF2B5EF4-FFF2-40B4-BE49-F238E27FC236}">
                <a16:creationId xmlns:a16="http://schemas.microsoft.com/office/drawing/2014/main" id="{6044C26E-B0F1-9681-7C2F-484994A92490}"/>
              </a:ext>
            </a:extLst>
          </p:cNvPr>
          <p:cNvGrpSpPr/>
          <p:nvPr/>
        </p:nvGrpSpPr>
        <p:grpSpPr>
          <a:xfrm>
            <a:off x="8955629" y="5584507"/>
            <a:ext cx="607852" cy="446213"/>
            <a:chOff x="5280714" y="5473066"/>
            <a:chExt cx="607852" cy="446213"/>
          </a:xfrm>
        </p:grpSpPr>
        <p:grpSp>
          <p:nvGrpSpPr>
            <p:cNvPr id="28" name="グループ化 27">
              <a:extLst>
                <a:ext uri="{FF2B5EF4-FFF2-40B4-BE49-F238E27FC236}">
                  <a16:creationId xmlns:a16="http://schemas.microsoft.com/office/drawing/2014/main" id="{4F0DB357-F23E-946C-5447-B96AAEB2FC52}"/>
                </a:ext>
              </a:extLst>
            </p:cNvPr>
            <p:cNvGrpSpPr/>
            <p:nvPr/>
          </p:nvGrpSpPr>
          <p:grpSpPr>
            <a:xfrm>
              <a:off x="5379590" y="5473066"/>
              <a:ext cx="418189" cy="347428"/>
              <a:chOff x="5371893" y="5547790"/>
              <a:chExt cx="418189" cy="347428"/>
            </a:xfrm>
          </p:grpSpPr>
          <p:pic>
            <p:nvPicPr>
              <p:cNvPr id="30" name="図 29" descr="アイコン&#10;&#10;自動的に生成された説明">
                <a:extLst>
                  <a:ext uri="{FF2B5EF4-FFF2-40B4-BE49-F238E27FC236}">
                    <a16:creationId xmlns:a16="http://schemas.microsoft.com/office/drawing/2014/main" id="{28FED71F-66D3-6C20-A318-39469D90C8A2}"/>
                  </a:ext>
                </a:extLst>
              </p:cNvPr>
              <p:cNvPicPr>
                <a:picLocks noChangeAspect="1"/>
              </p:cNvPicPr>
              <p:nvPr/>
            </p:nvPicPr>
            <p:blipFill>
              <a:blip r:embed="rId8"/>
              <a:stretch>
                <a:fillRect/>
              </a:stretch>
            </p:blipFill>
            <p:spPr>
              <a:xfrm>
                <a:off x="5371893" y="5547790"/>
                <a:ext cx="354949" cy="347428"/>
              </a:xfrm>
              <a:prstGeom prst="rect">
                <a:avLst/>
              </a:prstGeom>
            </p:spPr>
          </p:pic>
          <p:pic>
            <p:nvPicPr>
              <p:cNvPr id="31" name="図 30" descr="アイコン&#10;&#10;自動的に生成された説明">
                <a:extLst>
                  <a:ext uri="{FF2B5EF4-FFF2-40B4-BE49-F238E27FC236}">
                    <a16:creationId xmlns:a16="http://schemas.microsoft.com/office/drawing/2014/main" id="{F32CF8F5-4E7E-0CE0-C965-2B32E2CE9B52}"/>
                  </a:ext>
                </a:extLst>
              </p:cNvPr>
              <p:cNvPicPr>
                <a:picLocks noChangeAspect="1"/>
              </p:cNvPicPr>
              <p:nvPr/>
            </p:nvPicPr>
            <p:blipFill>
              <a:blip r:embed="rId9"/>
              <a:stretch>
                <a:fillRect/>
              </a:stretch>
            </p:blipFill>
            <p:spPr>
              <a:xfrm>
                <a:off x="5604518" y="5674299"/>
                <a:ext cx="185564" cy="181632"/>
              </a:xfrm>
              <a:prstGeom prst="rect">
                <a:avLst/>
              </a:prstGeom>
            </p:spPr>
          </p:pic>
        </p:grpSp>
        <p:sp>
          <p:nvSpPr>
            <p:cNvPr id="29" name="テキスト ボックス 28">
              <a:extLst>
                <a:ext uri="{FF2B5EF4-FFF2-40B4-BE49-F238E27FC236}">
                  <a16:creationId xmlns:a16="http://schemas.microsoft.com/office/drawing/2014/main" id="{3B8DDB74-3DE4-95C7-CB33-66CB5AAA0F2A}"/>
                </a:ext>
              </a:extLst>
            </p:cNvPr>
            <p:cNvSpPr txBox="1"/>
            <p:nvPr/>
          </p:nvSpPr>
          <p:spPr bwMode="gray">
            <a:xfrm>
              <a:off x="5280714" y="5796168"/>
              <a:ext cx="607852" cy="123111"/>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800">
                  <a:solidFill>
                    <a:prstClr val="black"/>
                  </a:solidFill>
                  <a:latin typeface="UD デジタル 教科書体 NP-R" panose="02020400000000000000" pitchFamily="18" charset="-128"/>
                  <a:ea typeface="UD デジタル 教科書体 NP-R" panose="02020400000000000000" pitchFamily="18" charset="-128"/>
                  <a:cs typeface="+mn-cs"/>
                </a:rPr>
                <a:t>支払情報</a:t>
              </a:r>
            </a:p>
          </p:txBody>
        </p:sp>
      </p:grpSp>
      <p:pic>
        <p:nvPicPr>
          <p:cNvPr id="35" name="図 34" descr="アイコン&#10;&#10;自動的に生成された説明">
            <a:extLst>
              <a:ext uri="{FF2B5EF4-FFF2-40B4-BE49-F238E27FC236}">
                <a16:creationId xmlns:a16="http://schemas.microsoft.com/office/drawing/2014/main" id="{795DE118-2DBF-8958-5D29-AE1CF645D530}"/>
              </a:ext>
            </a:extLst>
          </p:cNvPr>
          <p:cNvPicPr>
            <a:picLocks noChangeAspect="1"/>
          </p:cNvPicPr>
          <p:nvPr/>
        </p:nvPicPr>
        <p:blipFill>
          <a:blip r:embed="rId10"/>
          <a:stretch>
            <a:fillRect/>
          </a:stretch>
        </p:blipFill>
        <p:spPr>
          <a:xfrm>
            <a:off x="2474183" y="4277770"/>
            <a:ext cx="435144" cy="403046"/>
          </a:xfrm>
          <a:prstGeom prst="rect">
            <a:avLst/>
          </a:prstGeom>
        </p:spPr>
      </p:pic>
      <p:sp>
        <p:nvSpPr>
          <p:cNvPr id="5" name="正方形/長方形 4">
            <a:extLst>
              <a:ext uri="{FF2B5EF4-FFF2-40B4-BE49-F238E27FC236}">
                <a16:creationId xmlns:a16="http://schemas.microsoft.com/office/drawing/2014/main" id="{E67E7750-A0CA-5759-FA72-9DD2BC8393E2}"/>
              </a:ext>
            </a:extLst>
          </p:cNvPr>
          <p:cNvSpPr/>
          <p:nvPr/>
        </p:nvSpPr>
        <p:spPr bwMode="gray">
          <a:xfrm>
            <a:off x="0"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11" name="正方形/長方形 10">
            <a:extLst>
              <a:ext uri="{FF2B5EF4-FFF2-40B4-BE49-F238E27FC236}">
                <a16:creationId xmlns:a16="http://schemas.microsoft.com/office/drawing/2014/main" id="{051DEDE6-41EE-D47C-3687-065ACA366A37}"/>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法定調書</a:t>
            </a:r>
          </a:p>
        </p:txBody>
      </p:sp>
    </p:spTree>
    <p:extLst>
      <p:ext uri="{BB962C8B-B14F-4D97-AF65-F5344CB8AC3E}">
        <p14:creationId xmlns:p14="http://schemas.microsoft.com/office/powerpoint/2010/main" val="1301017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5"/>
            </a:pPr>
            <a:r>
              <a:rPr lang="ja-JP" altLang="en-US"/>
              <a:t>システム化方針</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911421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a:xfrm>
            <a:off x="480000" y="6588000"/>
            <a:ext cx="200072" cy="169200"/>
          </a:xfrm>
        </p:spPr>
        <p:txBody>
          <a:bodyPr/>
          <a:lstStyle/>
          <a:p>
            <a:fld id="{56E56C22-CD92-4A50-AAD1-E2171E0619BD}" type="slidenum">
              <a:rPr lang="ja-JP" altLang="en-US" smtClean="0"/>
              <a:pPr/>
              <a:t>56</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総務事務システムの構成</a:t>
            </a:r>
          </a:p>
        </p:txBody>
      </p:sp>
      <p:sp>
        <p:nvSpPr>
          <p:cNvPr id="5" name="正方形/長方形 4">
            <a:extLst>
              <a:ext uri="{FF2B5EF4-FFF2-40B4-BE49-F238E27FC236}">
                <a16:creationId xmlns:a16="http://schemas.microsoft.com/office/drawing/2014/main" id="{0C0D90E3-80B6-FD64-A3E4-D6FB4FAEE2AA}"/>
              </a:ext>
            </a:extLst>
          </p:cNvPr>
          <p:cNvSpPr/>
          <p:nvPr/>
        </p:nvSpPr>
        <p:spPr bwMode="gray">
          <a:xfrm>
            <a:off x="1245152" y="1473276"/>
            <a:ext cx="9884401" cy="5225142"/>
          </a:xfrm>
          <a:prstGeom prst="rect">
            <a:avLst/>
          </a:prstGeom>
          <a:solidFill>
            <a:schemeClr val="accent1">
              <a:lumMod val="20000"/>
              <a:lumOff val="80000"/>
            </a:schemeClr>
          </a:solidFill>
          <a:ln w="12700" algn="ctr">
            <a:noFill/>
            <a:miter lim="800000"/>
            <a:headEnd/>
            <a:tailEnd/>
          </a:ln>
        </p:spPr>
        <p:txBody>
          <a:bodyPr rot="0" spcFirstLastPara="0" vertOverflow="overflow" horzOverflow="overflow" vert="horz" wrap="square" lIns="0" tIns="72000" rIns="0" bIns="0" numCol="1" spcCol="0" rtlCol="0" fromWordArt="0" anchor="t" anchorCtr="0" forceAA="0" compatLnSpc="1">
            <a:prstTxWarp prst="textNoShape">
              <a:avLst/>
            </a:prstTxWarp>
            <a:noAutofit/>
          </a:bodyPr>
          <a:lstStyle/>
          <a:p>
            <a:pPr algn="ctr" defTabSz="990564" fontAlgn="auto">
              <a:spcBef>
                <a:spcPts val="0"/>
              </a:spcBef>
              <a:spcAft>
                <a:spcPts val="0"/>
              </a:spcAft>
              <a:buSzPct val="100000"/>
            </a:pPr>
            <a:r>
              <a:rPr kumimoji="1" lang="ja-JP" altLang="en-US" sz="20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a:t>
            </a:r>
          </a:p>
        </p:txBody>
      </p:sp>
      <p:sp>
        <p:nvSpPr>
          <p:cNvPr id="15" name="正方形/長方形 14">
            <a:extLst>
              <a:ext uri="{FF2B5EF4-FFF2-40B4-BE49-F238E27FC236}">
                <a16:creationId xmlns:a16="http://schemas.microsoft.com/office/drawing/2014/main" id="{C930ED55-B1CA-25F6-D3F8-0C8AC2EF5D9D}"/>
              </a:ext>
            </a:extLst>
          </p:cNvPr>
          <p:cNvSpPr/>
          <p:nvPr/>
        </p:nvSpPr>
        <p:spPr bwMode="gray">
          <a:xfrm>
            <a:off x="1909267" y="3227407"/>
            <a:ext cx="3844834" cy="1324933"/>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6" name="正方形/長方形 15">
            <a:extLst>
              <a:ext uri="{FF2B5EF4-FFF2-40B4-BE49-F238E27FC236}">
                <a16:creationId xmlns:a16="http://schemas.microsoft.com/office/drawing/2014/main" id="{7A7343FD-F3CD-34D2-8095-67C8590735B4}"/>
              </a:ext>
            </a:extLst>
          </p:cNvPr>
          <p:cNvSpPr/>
          <p:nvPr/>
        </p:nvSpPr>
        <p:spPr bwMode="gray">
          <a:xfrm>
            <a:off x="1909267" y="5073729"/>
            <a:ext cx="3844834" cy="1324933"/>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9" name="正方形/長方形 18">
            <a:extLst>
              <a:ext uri="{FF2B5EF4-FFF2-40B4-BE49-F238E27FC236}">
                <a16:creationId xmlns:a16="http://schemas.microsoft.com/office/drawing/2014/main" id="{761EBC7A-92FD-7D2B-0002-44E8719A53BC}"/>
              </a:ext>
            </a:extLst>
          </p:cNvPr>
          <p:cNvSpPr/>
          <p:nvPr/>
        </p:nvSpPr>
        <p:spPr bwMode="gray">
          <a:xfrm>
            <a:off x="6620604" y="3227407"/>
            <a:ext cx="3844834" cy="1324933"/>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0" name="正方形/長方形 19">
            <a:extLst>
              <a:ext uri="{FF2B5EF4-FFF2-40B4-BE49-F238E27FC236}">
                <a16:creationId xmlns:a16="http://schemas.microsoft.com/office/drawing/2014/main" id="{999DC09D-411E-C92A-95A2-FF2862181041}"/>
              </a:ext>
            </a:extLst>
          </p:cNvPr>
          <p:cNvSpPr/>
          <p:nvPr/>
        </p:nvSpPr>
        <p:spPr bwMode="gray">
          <a:xfrm>
            <a:off x="6620604" y="5073729"/>
            <a:ext cx="3844834" cy="1324933"/>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0" name="正方形/長方形 9">
            <a:extLst>
              <a:ext uri="{FF2B5EF4-FFF2-40B4-BE49-F238E27FC236}">
                <a16:creationId xmlns:a16="http://schemas.microsoft.com/office/drawing/2014/main" id="{6BBBBFC4-9958-392B-BCB6-EB1E8A80CDAB}"/>
              </a:ext>
            </a:extLst>
          </p:cNvPr>
          <p:cNvSpPr/>
          <p:nvPr/>
        </p:nvSpPr>
        <p:spPr bwMode="gray">
          <a:xfrm>
            <a:off x="1909267" y="2906525"/>
            <a:ext cx="3844834"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庶務事務人事</a:t>
            </a:r>
          </a:p>
        </p:txBody>
      </p:sp>
      <p:sp>
        <p:nvSpPr>
          <p:cNvPr id="11" name="正方形/長方形 10">
            <a:extLst>
              <a:ext uri="{FF2B5EF4-FFF2-40B4-BE49-F238E27FC236}">
                <a16:creationId xmlns:a16="http://schemas.microsoft.com/office/drawing/2014/main" id="{1EB6AE53-D47B-3F2F-43A1-1297AD16AED1}"/>
              </a:ext>
            </a:extLst>
          </p:cNvPr>
          <p:cNvSpPr/>
          <p:nvPr/>
        </p:nvSpPr>
        <p:spPr bwMode="gray">
          <a:xfrm>
            <a:off x="1909267" y="4757941"/>
            <a:ext cx="3844834"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庶務事務申請システム</a:t>
            </a:r>
          </a:p>
        </p:txBody>
      </p:sp>
      <p:sp>
        <p:nvSpPr>
          <p:cNvPr id="12" name="正方形/長方形 11">
            <a:extLst>
              <a:ext uri="{FF2B5EF4-FFF2-40B4-BE49-F238E27FC236}">
                <a16:creationId xmlns:a16="http://schemas.microsoft.com/office/drawing/2014/main" id="{645E1803-06CC-7DD3-E83B-3123AAEE0231}"/>
              </a:ext>
            </a:extLst>
          </p:cNvPr>
          <p:cNvSpPr/>
          <p:nvPr/>
        </p:nvSpPr>
        <p:spPr bwMode="gray">
          <a:xfrm>
            <a:off x="6620604" y="2906525"/>
            <a:ext cx="3844834"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人事給与システム</a:t>
            </a:r>
          </a:p>
        </p:txBody>
      </p:sp>
      <p:sp>
        <p:nvSpPr>
          <p:cNvPr id="13" name="正方形/長方形 12">
            <a:extLst>
              <a:ext uri="{FF2B5EF4-FFF2-40B4-BE49-F238E27FC236}">
                <a16:creationId xmlns:a16="http://schemas.microsoft.com/office/drawing/2014/main" id="{374B6E7B-A5C0-D929-1B49-032934682771}"/>
              </a:ext>
            </a:extLst>
          </p:cNvPr>
          <p:cNvSpPr/>
          <p:nvPr/>
        </p:nvSpPr>
        <p:spPr bwMode="gray">
          <a:xfrm>
            <a:off x="6620604" y="4757941"/>
            <a:ext cx="3844834"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臨時職員等システム</a:t>
            </a:r>
          </a:p>
        </p:txBody>
      </p:sp>
      <p:grpSp>
        <p:nvGrpSpPr>
          <p:cNvPr id="43" name="グループ化 42">
            <a:extLst>
              <a:ext uri="{FF2B5EF4-FFF2-40B4-BE49-F238E27FC236}">
                <a16:creationId xmlns:a16="http://schemas.microsoft.com/office/drawing/2014/main" id="{7B59C264-E638-C76F-4326-2F7C67EB542B}"/>
              </a:ext>
            </a:extLst>
          </p:cNvPr>
          <p:cNvGrpSpPr/>
          <p:nvPr/>
        </p:nvGrpSpPr>
        <p:grpSpPr>
          <a:xfrm>
            <a:off x="2171922" y="5222265"/>
            <a:ext cx="3254560" cy="1025607"/>
            <a:chOff x="2171922" y="4577918"/>
            <a:chExt cx="3254560" cy="1025607"/>
          </a:xfrm>
        </p:grpSpPr>
        <p:sp>
          <p:nvSpPr>
            <p:cNvPr id="24" name="四角形: 角を丸くする 23">
              <a:extLst>
                <a:ext uri="{FF2B5EF4-FFF2-40B4-BE49-F238E27FC236}">
                  <a16:creationId xmlns:a16="http://schemas.microsoft.com/office/drawing/2014/main" id="{798BED17-C124-4335-AFE6-CA22A22FC1BD}"/>
                </a:ext>
              </a:extLst>
            </p:cNvPr>
            <p:cNvSpPr/>
            <p:nvPr/>
          </p:nvSpPr>
          <p:spPr bwMode="gray">
            <a:xfrm>
              <a:off x="2171922" y="4577918"/>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職員申請</a:t>
              </a:r>
            </a:p>
          </p:txBody>
        </p:sp>
        <p:sp>
          <p:nvSpPr>
            <p:cNvPr id="25" name="四角形: 角を丸くする 24">
              <a:extLst>
                <a:ext uri="{FF2B5EF4-FFF2-40B4-BE49-F238E27FC236}">
                  <a16:creationId xmlns:a16="http://schemas.microsoft.com/office/drawing/2014/main" id="{5032D12F-6396-CD11-2B7D-0E691D0E29C9}"/>
                </a:ext>
              </a:extLst>
            </p:cNvPr>
            <p:cNvSpPr/>
            <p:nvPr/>
          </p:nvSpPr>
          <p:spPr bwMode="gray">
            <a:xfrm>
              <a:off x="3948296" y="4577918"/>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勤務情報管理</a:t>
              </a:r>
            </a:p>
          </p:txBody>
        </p:sp>
        <p:sp>
          <p:nvSpPr>
            <p:cNvPr id="26" name="四角形: 角を丸くする 25">
              <a:extLst>
                <a:ext uri="{FF2B5EF4-FFF2-40B4-BE49-F238E27FC236}">
                  <a16:creationId xmlns:a16="http://schemas.microsoft.com/office/drawing/2014/main" id="{88A49115-0E4E-4A3E-EC60-1E0AA4CDA203}"/>
                </a:ext>
              </a:extLst>
            </p:cNvPr>
            <p:cNvSpPr/>
            <p:nvPr/>
          </p:nvSpPr>
          <p:spPr bwMode="gray">
            <a:xfrm>
              <a:off x="3948296" y="4953562"/>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健康診断</a:t>
              </a:r>
            </a:p>
          </p:txBody>
        </p:sp>
        <p:sp>
          <p:nvSpPr>
            <p:cNvPr id="27" name="四角形: 角を丸くする 26">
              <a:extLst>
                <a:ext uri="{FF2B5EF4-FFF2-40B4-BE49-F238E27FC236}">
                  <a16:creationId xmlns:a16="http://schemas.microsoft.com/office/drawing/2014/main" id="{7E6379F7-B82E-0A24-75D8-4186C1412F62}"/>
                </a:ext>
              </a:extLst>
            </p:cNvPr>
            <p:cNvSpPr/>
            <p:nvPr/>
          </p:nvSpPr>
          <p:spPr bwMode="gray">
            <a:xfrm>
              <a:off x="3948296" y="532920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旅費精算</a:t>
              </a:r>
            </a:p>
          </p:txBody>
        </p:sp>
        <p:grpSp>
          <p:nvGrpSpPr>
            <p:cNvPr id="31" name="グループ化 30">
              <a:extLst>
                <a:ext uri="{FF2B5EF4-FFF2-40B4-BE49-F238E27FC236}">
                  <a16:creationId xmlns:a16="http://schemas.microsoft.com/office/drawing/2014/main" id="{D672867A-8A04-6FD4-7A95-3CFA231465FE}"/>
                </a:ext>
              </a:extLst>
            </p:cNvPr>
            <p:cNvGrpSpPr/>
            <p:nvPr/>
          </p:nvGrpSpPr>
          <p:grpSpPr>
            <a:xfrm>
              <a:off x="2171922" y="4874557"/>
              <a:ext cx="1478186" cy="171854"/>
              <a:chOff x="2171922" y="4884287"/>
              <a:chExt cx="1690330" cy="274320"/>
            </a:xfrm>
          </p:grpSpPr>
          <p:sp>
            <p:nvSpPr>
              <p:cNvPr id="28" name="四角形: 角を丸くする 27">
                <a:extLst>
                  <a:ext uri="{FF2B5EF4-FFF2-40B4-BE49-F238E27FC236}">
                    <a16:creationId xmlns:a16="http://schemas.microsoft.com/office/drawing/2014/main" id="{BA83262A-A7BB-A101-25F9-74C43BE5D3C5}"/>
                  </a:ext>
                </a:extLst>
              </p:cNvPr>
              <p:cNvSpPr/>
              <p:nvPr/>
            </p:nvSpPr>
            <p:spPr bwMode="gray">
              <a:xfrm>
                <a:off x="2171922" y="4884287"/>
                <a:ext cx="823827"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児童手当</a:t>
                </a:r>
              </a:p>
            </p:txBody>
          </p:sp>
          <p:sp>
            <p:nvSpPr>
              <p:cNvPr id="29" name="四角形: 角を丸くする 28">
                <a:extLst>
                  <a:ext uri="{FF2B5EF4-FFF2-40B4-BE49-F238E27FC236}">
                    <a16:creationId xmlns:a16="http://schemas.microsoft.com/office/drawing/2014/main" id="{66023031-DCDD-BD0B-ECF0-0ECF8BDC8074}"/>
                  </a:ext>
                </a:extLst>
              </p:cNvPr>
              <p:cNvSpPr/>
              <p:nvPr/>
            </p:nvSpPr>
            <p:spPr bwMode="gray">
              <a:xfrm>
                <a:off x="3038425" y="4884287"/>
                <a:ext cx="823827"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汎用申請</a:t>
                </a:r>
              </a:p>
            </p:txBody>
          </p:sp>
        </p:grpSp>
        <p:grpSp>
          <p:nvGrpSpPr>
            <p:cNvPr id="32" name="グループ化 31">
              <a:extLst>
                <a:ext uri="{FF2B5EF4-FFF2-40B4-BE49-F238E27FC236}">
                  <a16:creationId xmlns:a16="http://schemas.microsoft.com/office/drawing/2014/main" id="{9B29F653-1D3D-BC16-B9E4-A3B824BB986D}"/>
                </a:ext>
              </a:extLst>
            </p:cNvPr>
            <p:cNvGrpSpPr/>
            <p:nvPr/>
          </p:nvGrpSpPr>
          <p:grpSpPr>
            <a:xfrm>
              <a:off x="2171922" y="5065380"/>
              <a:ext cx="1478186" cy="171854"/>
              <a:chOff x="2171922" y="4884287"/>
              <a:chExt cx="1690330" cy="274320"/>
            </a:xfrm>
          </p:grpSpPr>
          <p:sp>
            <p:nvSpPr>
              <p:cNvPr id="33" name="四角形: 角を丸くする 32">
                <a:extLst>
                  <a:ext uri="{FF2B5EF4-FFF2-40B4-BE49-F238E27FC236}">
                    <a16:creationId xmlns:a16="http://schemas.microsoft.com/office/drawing/2014/main" id="{6B07C2F4-4651-28BD-51CE-4906FDD8ACF7}"/>
                  </a:ext>
                </a:extLst>
              </p:cNvPr>
              <p:cNvSpPr/>
              <p:nvPr/>
            </p:nvSpPr>
            <p:spPr bwMode="gray">
              <a:xfrm>
                <a:off x="2171922" y="4884287"/>
                <a:ext cx="823827"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扶養手当</a:t>
                </a:r>
              </a:p>
            </p:txBody>
          </p:sp>
          <p:sp>
            <p:nvSpPr>
              <p:cNvPr id="34" name="四角形: 角を丸くする 33">
                <a:extLst>
                  <a:ext uri="{FF2B5EF4-FFF2-40B4-BE49-F238E27FC236}">
                    <a16:creationId xmlns:a16="http://schemas.microsoft.com/office/drawing/2014/main" id="{BA3A231F-ED59-B709-56FE-74A0807B83B5}"/>
                  </a:ext>
                </a:extLst>
              </p:cNvPr>
              <p:cNvSpPr/>
              <p:nvPr/>
            </p:nvSpPr>
            <p:spPr bwMode="gray">
              <a:xfrm>
                <a:off x="3038425" y="4884287"/>
                <a:ext cx="823827"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児童手当</a:t>
                </a:r>
              </a:p>
            </p:txBody>
          </p:sp>
        </p:grpSp>
        <p:sp>
          <p:nvSpPr>
            <p:cNvPr id="40" name="四角形: 角を丸くする 39">
              <a:extLst>
                <a:ext uri="{FF2B5EF4-FFF2-40B4-BE49-F238E27FC236}">
                  <a16:creationId xmlns:a16="http://schemas.microsoft.com/office/drawing/2014/main" id="{74DC1D3E-DA9E-663D-0591-53EA76033F36}"/>
                </a:ext>
              </a:extLst>
            </p:cNvPr>
            <p:cNvSpPr/>
            <p:nvPr/>
          </p:nvSpPr>
          <p:spPr bwMode="gray">
            <a:xfrm>
              <a:off x="2171922" y="5256204"/>
              <a:ext cx="1050249" cy="151066"/>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給与振込口座</a:t>
              </a:r>
            </a:p>
          </p:txBody>
        </p:sp>
        <p:sp>
          <p:nvSpPr>
            <p:cNvPr id="42" name="テキスト ボックス 41">
              <a:extLst>
                <a:ext uri="{FF2B5EF4-FFF2-40B4-BE49-F238E27FC236}">
                  <a16:creationId xmlns:a16="http://schemas.microsoft.com/office/drawing/2014/main" id="{78C9C555-1D69-7FA3-1DD1-EA38875B9B95}"/>
                </a:ext>
              </a:extLst>
            </p:cNvPr>
            <p:cNvSpPr txBox="1"/>
            <p:nvPr/>
          </p:nvSpPr>
          <p:spPr bwMode="gray">
            <a:xfrm>
              <a:off x="3316016" y="5256203"/>
              <a:ext cx="334092" cy="161583"/>
            </a:xfrm>
            <a:prstGeom prst="rect">
              <a:avLst/>
            </a:prstGeom>
            <a:noFill/>
          </p:spPr>
          <p:txBody>
            <a:bodyPr wrap="square" lIns="0" tIns="0" rIns="0" bIns="0" rtlCol="0">
              <a:spAutoFit/>
            </a:bodyPr>
            <a:lstStyle/>
            <a:p>
              <a:pPr marL="0" marR="0" indent="0"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etc.</a:t>
              </a:r>
              <a:endParaRPr kumimoji="1" lang="ja-JP" altLang="en-US"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sp>
        <p:nvSpPr>
          <p:cNvPr id="44" name="四角形: 角を丸くする 43">
            <a:extLst>
              <a:ext uri="{FF2B5EF4-FFF2-40B4-BE49-F238E27FC236}">
                <a16:creationId xmlns:a16="http://schemas.microsoft.com/office/drawing/2014/main" id="{B98D8CDE-3ACA-3503-2DF3-8A3AA411B84D}"/>
              </a:ext>
            </a:extLst>
          </p:cNvPr>
          <p:cNvSpPr/>
          <p:nvPr/>
        </p:nvSpPr>
        <p:spPr bwMode="gray">
          <a:xfrm>
            <a:off x="6900677" y="3385497"/>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職員情報管理</a:t>
            </a:r>
          </a:p>
        </p:txBody>
      </p:sp>
      <p:sp>
        <p:nvSpPr>
          <p:cNvPr id="45" name="四角形: 角を丸くする 44">
            <a:extLst>
              <a:ext uri="{FF2B5EF4-FFF2-40B4-BE49-F238E27FC236}">
                <a16:creationId xmlns:a16="http://schemas.microsoft.com/office/drawing/2014/main" id="{BC6BF6F9-62D0-7B74-12A7-F81F11854E57}"/>
              </a:ext>
            </a:extLst>
          </p:cNvPr>
          <p:cNvSpPr/>
          <p:nvPr/>
        </p:nvSpPr>
        <p:spPr bwMode="gray">
          <a:xfrm>
            <a:off x="8677051" y="3385497"/>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昇任昇格管理</a:t>
            </a:r>
          </a:p>
        </p:txBody>
      </p:sp>
      <p:sp>
        <p:nvSpPr>
          <p:cNvPr id="47" name="四角形: 角を丸くする 46">
            <a:extLst>
              <a:ext uri="{FF2B5EF4-FFF2-40B4-BE49-F238E27FC236}">
                <a16:creationId xmlns:a16="http://schemas.microsoft.com/office/drawing/2014/main" id="{B0F6C542-26CC-EBDD-1029-8D92D19DF1B2}"/>
              </a:ext>
            </a:extLst>
          </p:cNvPr>
          <p:cNvSpPr/>
          <p:nvPr/>
        </p:nvSpPr>
        <p:spPr bwMode="gray">
          <a:xfrm>
            <a:off x="6900677" y="3736094"/>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給与管理</a:t>
            </a:r>
          </a:p>
        </p:txBody>
      </p:sp>
      <p:sp>
        <p:nvSpPr>
          <p:cNvPr id="48" name="四角形: 角を丸くする 47">
            <a:extLst>
              <a:ext uri="{FF2B5EF4-FFF2-40B4-BE49-F238E27FC236}">
                <a16:creationId xmlns:a16="http://schemas.microsoft.com/office/drawing/2014/main" id="{8F0817B4-A1A8-8CB5-CBDB-1A9393123009}"/>
              </a:ext>
            </a:extLst>
          </p:cNvPr>
          <p:cNvSpPr/>
          <p:nvPr/>
        </p:nvSpPr>
        <p:spPr bwMode="gray">
          <a:xfrm>
            <a:off x="8677051" y="3736094"/>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共通</a:t>
            </a:r>
          </a:p>
        </p:txBody>
      </p:sp>
      <p:sp>
        <p:nvSpPr>
          <p:cNvPr id="49" name="四角形: 角を丸くする 48">
            <a:extLst>
              <a:ext uri="{FF2B5EF4-FFF2-40B4-BE49-F238E27FC236}">
                <a16:creationId xmlns:a16="http://schemas.microsoft.com/office/drawing/2014/main" id="{FEBF2A7E-DC34-90DE-F48C-471803542490}"/>
              </a:ext>
            </a:extLst>
          </p:cNvPr>
          <p:cNvSpPr/>
          <p:nvPr/>
        </p:nvSpPr>
        <p:spPr bwMode="gray">
          <a:xfrm>
            <a:off x="6900677" y="4086691"/>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人事管理</a:t>
            </a:r>
          </a:p>
        </p:txBody>
      </p:sp>
      <p:sp>
        <p:nvSpPr>
          <p:cNvPr id="52" name="四角形: 角を丸くする 51">
            <a:extLst>
              <a:ext uri="{FF2B5EF4-FFF2-40B4-BE49-F238E27FC236}">
                <a16:creationId xmlns:a16="http://schemas.microsoft.com/office/drawing/2014/main" id="{A5D6AD51-408F-6C84-C9D7-B829287B5A3A}"/>
              </a:ext>
            </a:extLst>
          </p:cNvPr>
          <p:cNvSpPr/>
          <p:nvPr/>
        </p:nvSpPr>
        <p:spPr bwMode="gray">
          <a:xfrm>
            <a:off x="2190582" y="3385497"/>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53" name="四角形: 角を丸くする 52">
            <a:extLst>
              <a:ext uri="{FF2B5EF4-FFF2-40B4-BE49-F238E27FC236}">
                <a16:creationId xmlns:a16="http://schemas.microsoft.com/office/drawing/2014/main" id="{EE86CD4E-9F82-DDCB-87D7-B5841AEDA750}"/>
              </a:ext>
            </a:extLst>
          </p:cNvPr>
          <p:cNvSpPr/>
          <p:nvPr/>
        </p:nvSpPr>
        <p:spPr bwMode="gray">
          <a:xfrm>
            <a:off x="3966956" y="3385497"/>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自己申告</a:t>
            </a:r>
          </a:p>
        </p:txBody>
      </p:sp>
      <p:sp>
        <p:nvSpPr>
          <p:cNvPr id="54" name="四角形: 角を丸くする 53">
            <a:extLst>
              <a:ext uri="{FF2B5EF4-FFF2-40B4-BE49-F238E27FC236}">
                <a16:creationId xmlns:a16="http://schemas.microsoft.com/office/drawing/2014/main" id="{F5858714-99D4-8D1C-1A49-332B7E443B6A}"/>
              </a:ext>
            </a:extLst>
          </p:cNvPr>
          <p:cNvSpPr/>
          <p:nvPr/>
        </p:nvSpPr>
        <p:spPr bwMode="gray">
          <a:xfrm>
            <a:off x="2190582" y="3736094"/>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資格</a:t>
            </a:r>
          </a:p>
        </p:txBody>
      </p:sp>
      <p:sp>
        <p:nvSpPr>
          <p:cNvPr id="55" name="四角形: 角を丸くする 54">
            <a:extLst>
              <a:ext uri="{FF2B5EF4-FFF2-40B4-BE49-F238E27FC236}">
                <a16:creationId xmlns:a16="http://schemas.microsoft.com/office/drawing/2014/main" id="{85DC5634-F8DD-EA7E-D021-7C2A1760E4A1}"/>
              </a:ext>
            </a:extLst>
          </p:cNvPr>
          <p:cNvSpPr/>
          <p:nvPr/>
        </p:nvSpPr>
        <p:spPr bwMode="gray">
          <a:xfrm>
            <a:off x="3966956" y="3736094"/>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人事評価</a:t>
            </a:r>
          </a:p>
        </p:txBody>
      </p:sp>
      <p:sp>
        <p:nvSpPr>
          <p:cNvPr id="56" name="四角形: 角を丸くする 55">
            <a:extLst>
              <a:ext uri="{FF2B5EF4-FFF2-40B4-BE49-F238E27FC236}">
                <a16:creationId xmlns:a16="http://schemas.microsoft.com/office/drawing/2014/main" id="{F10701D2-C363-D720-3CDF-B70E9EE0EB80}"/>
              </a:ext>
            </a:extLst>
          </p:cNvPr>
          <p:cNvSpPr/>
          <p:nvPr/>
        </p:nvSpPr>
        <p:spPr bwMode="gray">
          <a:xfrm>
            <a:off x="2190582" y="4086691"/>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庁内公募</a:t>
            </a:r>
          </a:p>
        </p:txBody>
      </p:sp>
      <p:sp>
        <p:nvSpPr>
          <p:cNvPr id="57" name="四角形: 角を丸くする 56">
            <a:extLst>
              <a:ext uri="{FF2B5EF4-FFF2-40B4-BE49-F238E27FC236}">
                <a16:creationId xmlns:a16="http://schemas.microsoft.com/office/drawing/2014/main" id="{C4002232-6B8E-4BDC-1DF1-3B65FEE89518}"/>
              </a:ext>
            </a:extLst>
          </p:cNvPr>
          <p:cNvSpPr/>
          <p:nvPr/>
        </p:nvSpPr>
        <p:spPr bwMode="gray">
          <a:xfrm>
            <a:off x="6900677" y="5248438"/>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年末調整</a:t>
            </a:r>
          </a:p>
        </p:txBody>
      </p:sp>
      <p:sp>
        <p:nvSpPr>
          <p:cNvPr id="58" name="四角形: 角を丸くする 57">
            <a:extLst>
              <a:ext uri="{FF2B5EF4-FFF2-40B4-BE49-F238E27FC236}">
                <a16:creationId xmlns:a16="http://schemas.microsoft.com/office/drawing/2014/main" id="{D1ED9E30-BFE7-0DAF-1D46-710624676BF2}"/>
              </a:ext>
            </a:extLst>
          </p:cNvPr>
          <p:cNvSpPr/>
          <p:nvPr/>
        </p:nvSpPr>
        <p:spPr bwMode="gray">
          <a:xfrm>
            <a:off x="8677051" y="5248438"/>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勤怠管理</a:t>
            </a:r>
          </a:p>
        </p:txBody>
      </p:sp>
      <p:sp>
        <p:nvSpPr>
          <p:cNvPr id="59" name="四角形: 角を丸くする 58">
            <a:extLst>
              <a:ext uri="{FF2B5EF4-FFF2-40B4-BE49-F238E27FC236}">
                <a16:creationId xmlns:a16="http://schemas.microsoft.com/office/drawing/2014/main" id="{AC8F923F-936A-3FF5-CA67-7848FC4FBB98}"/>
              </a:ext>
            </a:extLst>
          </p:cNvPr>
          <p:cNvSpPr/>
          <p:nvPr/>
        </p:nvSpPr>
        <p:spPr bwMode="gray">
          <a:xfrm>
            <a:off x="6900677" y="559903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定時決定</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随時決定</a:t>
            </a:r>
          </a:p>
        </p:txBody>
      </p:sp>
      <p:sp>
        <p:nvSpPr>
          <p:cNvPr id="60" name="四角形: 角を丸くする 59">
            <a:extLst>
              <a:ext uri="{FF2B5EF4-FFF2-40B4-BE49-F238E27FC236}">
                <a16:creationId xmlns:a16="http://schemas.microsoft.com/office/drawing/2014/main" id="{C07D26C7-07F1-E598-C0BD-1540E55DF348}"/>
              </a:ext>
            </a:extLst>
          </p:cNvPr>
          <p:cNvSpPr/>
          <p:nvPr/>
        </p:nvSpPr>
        <p:spPr bwMode="gray">
          <a:xfrm>
            <a:off x="8677051" y="559903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報酬計算</a:t>
            </a:r>
          </a:p>
        </p:txBody>
      </p:sp>
      <p:sp>
        <p:nvSpPr>
          <p:cNvPr id="62" name="正方形/長方形 61">
            <a:extLst>
              <a:ext uri="{FF2B5EF4-FFF2-40B4-BE49-F238E27FC236}">
                <a16:creationId xmlns:a16="http://schemas.microsoft.com/office/drawing/2014/main" id="{8447D0E0-DCD5-44EB-CACD-4F88D96DC6D4}"/>
              </a:ext>
            </a:extLst>
          </p:cNvPr>
          <p:cNvSpPr/>
          <p:nvPr/>
        </p:nvSpPr>
        <p:spPr bwMode="gray">
          <a:xfrm>
            <a:off x="1909267" y="2336922"/>
            <a:ext cx="8556170" cy="394939"/>
          </a:xfrm>
          <a:prstGeom prst="rect">
            <a:avLst/>
          </a:prstGeom>
          <a:noFill/>
          <a:ln w="1905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3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3" name="正方形/長方形 62">
            <a:extLst>
              <a:ext uri="{FF2B5EF4-FFF2-40B4-BE49-F238E27FC236}">
                <a16:creationId xmlns:a16="http://schemas.microsoft.com/office/drawing/2014/main" id="{0524D3C0-1218-4C0D-89DC-FFDA24D27F25}"/>
              </a:ext>
            </a:extLst>
          </p:cNvPr>
          <p:cNvSpPr/>
          <p:nvPr/>
        </p:nvSpPr>
        <p:spPr bwMode="gray">
          <a:xfrm>
            <a:off x="1909266" y="2016040"/>
            <a:ext cx="8556171" cy="315788"/>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600">
                <a:solidFill>
                  <a:schemeClr val="bg1"/>
                </a:solidFill>
                <a:latin typeface="UD デジタル 教科書体 NP-R" panose="02020400000000000000" pitchFamily="18" charset="-128"/>
                <a:ea typeface="UD デジタル 教科書体 NP-R" panose="02020400000000000000" pitchFamily="18" charset="-128"/>
                <a:cs typeface="+mn-cs"/>
              </a:rPr>
              <a:t>ポータル</a:t>
            </a:r>
          </a:p>
        </p:txBody>
      </p:sp>
      <p:sp>
        <p:nvSpPr>
          <p:cNvPr id="64" name="四角形: 角を丸くする 63">
            <a:extLst>
              <a:ext uri="{FF2B5EF4-FFF2-40B4-BE49-F238E27FC236}">
                <a16:creationId xmlns:a16="http://schemas.microsoft.com/office/drawing/2014/main" id="{66075084-F492-A215-E441-2AF11FC86818}"/>
              </a:ext>
            </a:extLst>
          </p:cNvPr>
          <p:cNvSpPr/>
          <p:nvPr/>
        </p:nvSpPr>
        <p:spPr bwMode="gray">
          <a:xfrm>
            <a:off x="4550608" y="238376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ポータル</a:t>
            </a:r>
          </a:p>
        </p:txBody>
      </p:sp>
      <p:sp>
        <p:nvSpPr>
          <p:cNvPr id="65" name="四角形: 角を丸くする 64">
            <a:extLst>
              <a:ext uri="{FF2B5EF4-FFF2-40B4-BE49-F238E27FC236}">
                <a16:creationId xmlns:a16="http://schemas.microsoft.com/office/drawing/2014/main" id="{B3F28B0E-1AE1-9811-6DE2-CAD46419FFD6}"/>
              </a:ext>
            </a:extLst>
          </p:cNvPr>
          <p:cNvSpPr/>
          <p:nvPr/>
        </p:nvSpPr>
        <p:spPr bwMode="gray">
          <a:xfrm>
            <a:off x="6326982" y="2383765"/>
            <a:ext cx="1478186" cy="274320"/>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電子決済</a:t>
            </a:r>
          </a:p>
        </p:txBody>
      </p:sp>
      <p:sp>
        <p:nvSpPr>
          <p:cNvPr id="2" name="タイトル 6">
            <a:extLst>
              <a:ext uri="{FF2B5EF4-FFF2-40B4-BE49-F238E27FC236}">
                <a16:creationId xmlns:a16="http://schemas.microsoft.com/office/drawing/2014/main" id="{40A12C2A-50B6-2402-0A68-28E32BA8F784}"/>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現在の総務事務システムは</a:t>
            </a:r>
            <a:r>
              <a:rPr lang="en-US" altLang="ja-JP" dirty="0">
                <a:latin typeface="UD デジタル 教科書体 NP-R" panose="02020400000000000000" pitchFamily="18" charset="-128"/>
                <a:ea typeface="UD デジタル 教科書体 NP-R" panose="02020400000000000000" pitchFamily="18" charset="-128"/>
              </a:rPr>
              <a:t>5</a:t>
            </a:r>
            <a:r>
              <a:rPr lang="ja-JP" altLang="en-US">
                <a:latin typeface="UD デジタル 教科書体 NP-R" panose="02020400000000000000" pitchFamily="18" charset="-128"/>
                <a:ea typeface="UD デジタル 教科書体 NP-R" panose="02020400000000000000" pitchFamily="18" charset="-128"/>
              </a:rPr>
              <a:t>つのサブシステムから構成されており、市独自の人事・給与制度に基づいて構築している</a:t>
            </a:r>
          </a:p>
        </p:txBody>
      </p:sp>
      <p:grpSp>
        <p:nvGrpSpPr>
          <p:cNvPr id="8" name="グループ化 7">
            <a:extLst>
              <a:ext uri="{FF2B5EF4-FFF2-40B4-BE49-F238E27FC236}">
                <a16:creationId xmlns:a16="http://schemas.microsoft.com/office/drawing/2014/main" id="{C2E1DD29-83B7-0492-F1C6-BCE47C167721}"/>
              </a:ext>
            </a:extLst>
          </p:cNvPr>
          <p:cNvGrpSpPr/>
          <p:nvPr/>
        </p:nvGrpSpPr>
        <p:grpSpPr>
          <a:xfrm>
            <a:off x="9281205" y="1585503"/>
            <a:ext cx="1805499" cy="186235"/>
            <a:chOff x="8767584" y="1250528"/>
            <a:chExt cx="2361969" cy="186235"/>
          </a:xfrm>
        </p:grpSpPr>
        <p:sp>
          <p:nvSpPr>
            <p:cNvPr id="4" name="正方形/長方形 3">
              <a:extLst>
                <a:ext uri="{FF2B5EF4-FFF2-40B4-BE49-F238E27FC236}">
                  <a16:creationId xmlns:a16="http://schemas.microsoft.com/office/drawing/2014/main" id="{2F2B8A90-5E4F-283B-05DE-AA927BFA8B97}"/>
                </a:ext>
              </a:extLst>
            </p:cNvPr>
            <p:cNvSpPr/>
            <p:nvPr/>
          </p:nvSpPr>
          <p:spPr bwMode="gray">
            <a:xfrm>
              <a:off x="8767584" y="1250528"/>
              <a:ext cx="1139656" cy="186235"/>
            </a:xfrm>
            <a:prstGeom prst="rect">
              <a:avLst/>
            </a:prstGeom>
            <a:solidFill>
              <a:schemeClr val="accent4"/>
            </a:solidFill>
            <a:ln w="19050" algn="ctr">
              <a:solidFill>
                <a:schemeClr val="accent4"/>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サブシステム</a:t>
              </a:r>
            </a:p>
          </p:txBody>
        </p:sp>
        <p:sp>
          <p:nvSpPr>
            <p:cNvPr id="7" name="四角形: 角を丸くする 6">
              <a:extLst>
                <a:ext uri="{FF2B5EF4-FFF2-40B4-BE49-F238E27FC236}">
                  <a16:creationId xmlns:a16="http://schemas.microsoft.com/office/drawing/2014/main" id="{110F53A8-6737-BE5F-2CD7-F0508599F287}"/>
                </a:ext>
              </a:extLst>
            </p:cNvPr>
            <p:cNvSpPr/>
            <p:nvPr/>
          </p:nvSpPr>
          <p:spPr bwMode="gray">
            <a:xfrm>
              <a:off x="9989897" y="1250528"/>
              <a:ext cx="1139656" cy="186235"/>
            </a:xfrm>
            <a:prstGeom prst="roundRect">
              <a:avLst/>
            </a:prstGeom>
            <a:solidFill>
              <a:schemeClr val="bg1"/>
            </a:solidFill>
            <a:ln w="12700" algn="ctr">
              <a:solidFill>
                <a:schemeClr val="bg1">
                  <a:lumMod val="50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latin typeface="UD デジタル 教科書体 NP-R" panose="02020400000000000000" pitchFamily="18" charset="-128"/>
                  <a:ea typeface="UD デジタル 教科書体 NP-R" panose="02020400000000000000" pitchFamily="18" charset="-128"/>
                  <a:cs typeface="+mn-cs"/>
                </a:rPr>
                <a:t>機能</a:t>
              </a:r>
            </a:p>
          </p:txBody>
        </p:sp>
      </p:grpSp>
    </p:spTree>
    <p:extLst>
      <p:ext uri="{BB962C8B-B14F-4D97-AF65-F5344CB8AC3E}">
        <p14:creationId xmlns:p14="http://schemas.microsoft.com/office/powerpoint/2010/main" val="2443289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a:xfrm>
            <a:off x="480000" y="6588000"/>
            <a:ext cx="200072" cy="169200"/>
          </a:xfrm>
        </p:spPr>
        <p:txBody>
          <a:bodyPr/>
          <a:lstStyle/>
          <a:p>
            <a:fld id="{56E56C22-CD92-4A50-AAD1-E2171E0619BD}" type="slidenum">
              <a:rPr lang="ja-JP" altLang="en-US" smtClean="0"/>
              <a:pPr/>
              <a:t>57</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システム化方針の検討状況</a:t>
            </a:r>
          </a:p>
        </p:txBody>
      </p:sp>
      <p:sp>
        <p:nvSpPr>
          <p:cNvPr id="7" name="タイトル 6">
            <a:extLst>
              <a:ext uri="{FF2B5EF4-FFF2-40B4-BE49-F238E27FC236}">
                <a16:creationId xmlns:a16="http://schemas.microsoft.com/office/drawing/2014/main" id="{E947CAF8-C39B-C5C6-9CBF-0B4DDE20ECC0}"/>
              </a:ext>
            </a:extLst>
          </p:cNvPr>
          <p:cNvSpPr>
            <a:spLocks noGrp="1"/>
          </p:cNvSpPr>
          <p:nvPr>
            <p:ph type="title"/>
          </p:nvPr>
        </p:nvSpPr>
        <p:spPr/>
        <p:txBody>
          <a:bodyPr vert="horz"/>
          <a:lstStyle/>
          <a:p>
            <a:r>
              <a:rPr lang="ja-JP" altLang="en-US">
                <a:latin typeface="UD デジタル 教科書体 NP-R" panose="02020400000000000000" pitchFamily="18" charset="-128"/>
                <a:ea typeface="UD デジタル 教科書体 NP-R" panose="02020400000000000000" pitchFamily="18" charset="-128"/>
              </a:rPr>
              <a:t>「申請書（遅参・忌引を除く）」「旅費管理」「人事関連業務」「法定調書」「給与」のシステム化方針が未定であり、次年度以降の企画検討において明確化が必要な状況</a:t>
            </a:r>
          </a:p>
        </p:txBody>
      </p:sp>
      <p:graphicFrame>
        <p:nvGraphicFramePr>
          <p:cNvPr id="30" name="表 29">
            <a:extLst>
              <a:ext uri="{FF2B5EF4-FFF2-40B4-BE49-F238E27FC236}">
                <a16:creationId xmlns:a16="http://schemas.microsoft.com/office/drawing/2014/main" id="{C820B987-5F6D-F918-63E3-21DBC7F50743}"/>
              </a:ext>
            </a:extLst>
          </p:cNvPr>
          <p:cNvGraphicFramePr>
            <a:graphicFrameLocks noGrp="1"/>
          </p:cNvGraphicFramePr>
          <p:nvPr/>
        </p:nvGraphicFramePr>
        <p:xfrm>
          <a:off x="479424" y="1410791"/>
          <a:ext cx="11231382" cy="5212042"/>
        </p:xfrm>
        <a:graphic>
          <a:graphicData uri="http://schemas.openxmlformats.org/drawingml/2006/table">
            <a:tbl>
              <a:tblPr/>
              <a:tblGrid>
                <a:gridCol w="1122953">
                  <a:extLst>
                    <a:ext uri="{9D8B030D-6E8A-4147-A177-3AD203B41FA5}">
                      <a16:colId xmlns:a16="http://schemas.microsoft.com/office/drawing/2014/main" val="3893287830"/>
                    </a:ext>
                  </a:extLst>
                </a:gridCol>
                <a:gridCol w="1349829">
                  <a:extLst>
                    <a:ext uri="{9D8B030D-6E8A-4147-A177-3AD203B41FA5}">
                      <a16:colId xmlns:a16="http://schemas.microsoft.com/office/drawing/2014/main" val="2955617905"/>
                    </a:ext>
                  </a:extLst>
                </a:gridCol>
                <a:gridCol w="1706880">
                  <a:extLst>
                    <a:ext uri="{9D8B030D-6E8A-4147-A177-3AD203B41FA5}">
                      <a16:colId xmlns:a16="http://schemas.microsoft.com/office/drawing/2014/main" val="3045101724"/>
                    </a:ext>
                  </a:extLst>
                </a:gridCol>
                <a:gridCol w="352586">
                  <a:extLst>
                    <a:ext uri="{9D8B030D-6E8A-4147-A177-3AD203B41FA5}">
                      <a16:colId xmlns:a16="http://schemas.microsoft.com/office/drawing/2014/main" val="962655491"/>
                    </a:ext>
                  </a:extLst>
                </a:gridCol>
                <a:gridCol w="352586">
                  <a:extLst>
                    <a:ext uri="{9D8B030D-6E8A-4147-A177-3AD203B41FA5}">
                      <a16:colId xmlns:a16="http://schemas.microsoft.com/office/drawing/2014/main" val="268346863"/>
                    </a:ext>
                  </a:extLst>
                </a:gridCol>
                <a:gridCol w="352586">
                  <a:extLst>
                    <a:ext uri="{9D8B030D-6E8A-4147-A177-3AD203B41FA5}">
                      <a16:colId xmlns:a16="http://schemas.microsoft.com/office/drawing/2014/main" val="4293046962"/>
                    </a:ext>
                  </a:extLst>
                </a:gridCol>
                <a:gridCol w="352586">
                  <a:extLst>
                    <a:ext uri="{9D8B030D-6E8A-4147-A177-3AD203B41FA5}">
                      <a16:colId xmlns:a16="http://schemas.microsoft.com/office/drawing/2014/main" val="2422075021"/>
                    </a:ext>
                  </a:extLst>
                </a:gridCol>
                <a:gridCol w="352586">
                  <a:extLst>
                    <a:ext uri="{9D8B030D-6E8A-4147-A177-3AD203B41FA5}">
                      <a16:colId xmlns:a16="http://schemas.microsoft.com/office/drawing/2014/main" val="123949763"/>
                    </a:ext>
                  </a:extLst>
                </a:gridCol>
                <a:gridCol w="352586">
                  <a:extLst>
                    <a:ext uri="{9D8B030D-6E8A-4147-A177-3AD203B41FA5}">
                      <a16:colId xmlns:a16="http://schemas.microsoft.com/office/drawing/2014/main" val="3566488807"/>
                    </a:ext>
                  </a:extLst>
                </a:gridCol>
                <a:gridCol w="352586">
                  <a:extLst>
                    <a:ext uri="{9D8B030D-6E8A-4147-A177-3AD203B41FA5}">
                      <a16:colId xmlns:a16="http://schemas.microsoft.com/office/drawing/2014/main" val="3949531713"/>
                    </a:ext>
                  </a:extLst>
                </a:gridCol>
                <a:gridCol w="352586">
                  <a:extLst>
                    <a:ext uri="{9D8B030D-6E8A-4147-A177-3AD203B41FA5}">
                      <a16:colId xmlns:a16="http://schemas.microsoft.com/office/drawing/2014/main" val="1026591107"/>
                    </a:ext>
                  </a:extLst>
                </a:gridCol>
                <a:gridCol w="352586">
                  <a:extLst>
                    <a:ext uri="{9D8B030D-6E8A-4147-A177-3AD203B41FA5}">
                      <a16:colId xmlns:a16="http://schemas.microsoft.com/office/drawing/2014/main" val="4224989735"/>
                    </a:ext>
                  </a:extLst>
                </a:gridCol>
                <a:gridCol w="352586">
                  <a:extLst>
                    <a:ext uri="{9D8B030D-6E8A-4147-A177-3AD203B41FA5}">
                      <a16:colId xmlns:a16="http://schemas.microsoft.com/office/drawing/2014/main" val="3350541700"/>
                    </a:ext>
                  </a:extLst>
                </a:gridCol>
                <a:gridCol w="352586">
                  <a:extLst>
                    <a:ext uri="{9D8B030D-6E8A-4147-A177-3AD203B41FA5}">
                      <a16:colId xmlns:a16="http://schemas.microsoft.com/office/drawing/2014/main" val="2807134569"/>
                    </a:ext>
                  </a:extLst>
                </a:gridCol>
                <a:gridCol w="352586">
                  <a:extLst>
                    <a:ext uri="{9D8B030D-6E8A-4147-A177-3AD203B41FA5}">
                      <a16:colId xmlns:a16="http://schemas.microsoft.com/office/drawing/2014/main" val="2462404542"/>
                    </a:ext>
                  </a:extLst>
                </a:gridCol>
                <a:gridCol w="352586">
                  <a:extLst>
                    <a:ext uri="{9D8B030D-6E8A-4147-A177-3AD203B41FA5}">
                      <a16:colId xmlns:a16="http://schemas.microsoft.com/office/drawing/2014/main" val="2682795997"/>
                    </a:ext>
                  </a:extLst>
                </a:gridCol>
                <a:gridCol w="352586">
                  <a:extLst>
                    <a:ext uri="{9D8B030D-6E8A-4147-A177-3AD203B41FA5}">
                      <a16:colId xmlns:a16="http://schemas.microsoft.com/office/drawing/2014/main" val="2546773013"/>
                    </a:ext>
                  </a:extLst>
                </a:gridCol>
                <a:gridCol w="352586">
                  <a:extLst>
                    <a:ext uri="{9D8B030D-6E8A-4147-A177-3AD203B41FA5}">
                      <a16:colId xmlns:a16="http://schemas.microsoft.com/office/drawing/2014/main" val="812709785"/>
                    </a:ext>
                  </a:extLst>
                </a:gridCol>
                <a:gridCol w="352586">
                  <a:extLst>
                    <a:ext uri="{9D8B030D-6E8A-4147-A177-3AD203B41FA5}">
                      <a16:colId xmlns:a16="http://schemas.microsoft.com/office/drawing/2014/main" val="2929246137"/>
                    </a:ext>
                  </a:extLst>
                </a:gridCol>
                <a:gridCol w="352586">
                  <a:extLst>
                    <a:ext uri="{9D8B030D-6E8A-4147-A177-3AD203B41FA5}">
                      <a16:colId xmlns:a16="http://schemas.microsoft.com/office/drawing/2014/main" val="3472995989"/>
                    </a:ext>
                  </a:extLst>
                </a:gridCol>
                <a:gridCol w="352586">
                  <a:extLst>
                    <a:ext uri="{9D8B030D-6E8A-4147-A177-3AD203B41FA5}">
                      <a16:colId xmlns:a16="http://schemas.microsoft.com/office/drawing/2014/main" val="1597951048"/>
                    </a:ext>
                  </a:extLst>
                </a:gridCol>
                <a:gridCol w="352586">
                  <a:extLst>
                    <a:ext uri="{9D8B030D-6E8A-4147-A177-3AD203B41FA5}">
                      <a16:colId xmlns:a16="http://schemas.microsoft.com/office/drawing/2014/main" val="2877741992"/>
                    </a:ext>
                  </a:extLst>
                </a:gridCol>
                <a:gridCol w="352586">
                  <a:extLst>
                    <a:ext uri="{9D8B030D-6E8A-4147-A177-3AD203B41FA5}">
                      <a16:colId xmlns:a16="http://schemas.microsoft.com/office/drawing/2014/main" val="3550994189"/>
                    </a:ext>
                  </a:extLst>
                </a:gridCol>
              </a:tblGrid>
              <a:tr h="267468">
                <a:tc rowSpan="3" gridSpan="2">
                  <a:txBody>
                    <a:bodyPr/>
                    <a:lstStyle/>
                    <a:p>
                      <a:pPr algn="ctr" fontAlgn="ctr"/>
                      <a: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検討事項カテゴリ</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08080"/>
                    </a:solidFill>
                  </a:tcPr>
                </a:tc>
                <a:tc rowSpan="3" hMerge="1">
                  <a:txBody>
                    <a:bodyPr/>
                    <a:lstStyle/>
                    <a:p>
                      <a:endParaRPr kumimoji="1" lang="ja-JP" altLang="en-US"/>
                    </a:p>
                  </a:txBody>
                  <a:tcPr/>
                </a:tc>
                <a:tc rowSpan="3">
                  <a:txBody>
                    <a:bodyPr/>
                    <a:lstStyle/>
                    <a:p>
                      <a:pPr algn="ctr" fontAlgn="ctr"/>
                      <a: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システム化方針</a:t>
                      </a:r>
                      <a:b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br>
                      <a: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a:t>
                      </a:r>
                      <a:r>
                        <a:rPr lang="en-US" altLang="ja-JP" sz="1100" b="1" i="0" u="none" strike="noStrike" dirty="0">
                          <a:solidFill>
                            <a:srgbClr val="FFFFFF"/>
                          </a:solidFill>
                          <a:effectLst/>
                          <a:latin typeface="UD デジタル 教科書体 NP-R" panose="02020400000000000000" pitchFamily="18" charset="-128"/>
                          <a:ea typeface="UD デジタル 教科書体 NP-R" panose="02020400000000000000" pitchFamily="18" charset="-128"/>
                        </a:rPr>
                        <a:t>R6</a:t>
                      </a:r>
                      <a:r>
                        <a:rPr lang="ja-JP" altLang="en-US" sz="11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年度終了時）</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08080"/>
                    </a:solidFill>
                  </a:tcPr>
                </a:tc>
                <a:tc gridSpan="20">
                  <a:txBody>
                    <a:bodyPr/>
                    <a:lstStyle/>
                    <a:p>
                      <a:pPr algn="ctr" fontAlgn="ctr"/>
                      <a:r>
                        <a:rPr lang="ja-JP" altLang="en-US" sz="1050" b="1" i="0" u="none" strike="noStrike">
                          <a:solidFill>
                            <a:srgbClr val="FFFFFF"/>
                          </a:solidFill>
                          <a:effectLst/>
                          <a:latin typeface="UD デジタル 教科書体 NP-R" panose="02020400000000000000" pitchFamily="18" charset="-128"/>
                          <a:ea typeface="UD デジタル 教科書体 NP-R" panose="02020400000000000000" pitchFamily="18" charset="-128"/>
                        </a:rPr>
                        <a:t>関連する総務事務システムの機能</a:t>
                      </a:r>
                    </a:p>
                  </a:txBody>
                  <a:tcPr marL="8767" marR="8767" marT="8767" marB="0" anchor="ctr">
                    <a:lnL w="12700" cap="flat" cmpd="sng" algn="ctr">
                      <a:solidFill>
                        <a:schemeClr val="bg1">
                          <a:lumMod val="50000"/>
                        </a:schemeClr>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pPr algn="ctr" fontAlgn="ctr"/>
                      <a:endParaRPr lang="ja-JP" altLang="en-US" sz="8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8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8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800" b="1" i="0" u="none" strike="noStrike">
                        <a:solidFill>
                          <a:srgbClr val="FFFFFF"/>
                        </a:solidFill>
                        <a:effectLst/>
                        <a:latin typeface="UD デジタル 教科書体 NP-R" panose="02020400000000000000" pitchFamily="18" charset="-128"/>
                        <a:ea typeface="UD デジタル 教科書体 NP-R" panose="02020400000000000000" pitchFamily="18" charset="-128"/>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8802298"/>
                  </a:ext>
                </a:extLst>
              </a:tr>
              <a:tr h="327969">
                <a:tc gridSpan="2" vMerge="1">
                  <a:txBody>
                    <a:bodyPr/>
                    <a:lstStyle/>
                    <a:p>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vMerge="1">
                  <a:txBody>
                    <a:bodyPr/>
                    <a:lstStyle/>
                    <a:p>
                      <a:endParaRPr kumimoji="1" lang="ja-JP" altLang="en-US"/>
                    </a:p>
                  </a:txBody>
                  <a:tcPr/>
                </a:tc>
                <a:tc vMerge="1">
                  <a:txBody>
                    <a:bodyPr/>
                    <a:lstStyle/>
                    <a:p>
                      <a:endParaRP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総務事務</a:t>
                      </a:r>
                      <a:b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b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ポータル</a:t>
                      </a:r>
                    </a:p>
                  </a:txBody>
                  <a:tcPr marL="8767" marR="8767" marT="8767"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gridSpan="4">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庶務事務申請システム</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庶務事務人事システム</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人事給与システム</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000" b="1" i="0" u="none" strike="noStrike">
                          <a:solidFill>
                            <a:schemeClr val="tx1"/>
                          </a:solidFill>
                          <a:effectLst/>
                          <a:latin typeface="UD デジタル 教科書体 NP-R" panose="02020400000000000000" pitchFamily="18" charset="-128"/>
                          <a:ea typeface="UD デジタル 教科書体 NP-R" panose="02020400000000000000" pitchFamily="18" charset="-128"/>
                        </a:rPr>
                        <a:t>臨時職員等システム</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53124951"/>
                  </a:ext>
                </a:extLst>
              </a:tr>
              <a:tr h="1098535">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総務事務ポータル</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電子決裁</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職員申請</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勤務情報管理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健康診断</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旅費精算</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研修</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資格</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庁内公募</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自己申告</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人事評価</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職員情報管理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昇給昇格管理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給与管理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共通（社保・共済）</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人事管理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年末調整</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勤怠管理</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定時決定</a:t>
                      </a:r>
                      <a:r>
                        <a:rPr lang="en-US" altLang="zh-TW" sz="900" b="0" i="0" u="none" strike="noStrike" dirty="0">
                          <a:solidFill>
                            <a:srgbClr val="000000"/>
                          </a:solidFill>
                          <a:effectLst/>
                          <a:latin typeface="UD デジタル 教科書体 NP-R" panose="02020400000000000000" pitchFamily="18" charset="-128"/>
                          <a:ea typeface="UD デジタル 教科書体 NP-R" panose="02020400000000000000" pitchFamily="18" charset="-128"/>
                        </a:rPr>
                        <a:t>/</a:t>
                      </a:r>
                      <a:r>
                        <a:rPr lang="zh-TW"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随時改定</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fontAlgn="ctr"/>
                      <a:r>
                        <a:rPr lang="ja-JP" altLang="en-US" sz="900" b="0" i="0" u="none" strike="noStrike">
                          <a:solidFill>
                            <a:srgbClr val="000000"/>
                          </a:solidFill>
                          <a:effectLst/>
                          <a:latin typeface="UD デジタル 教科書体 NP-R" panose="02020400000000000000" pitchFamily="18" charset="-128"/>
                          <a:ea typeface="UD デジタル 教科書体 NP-R" panose="02020400000000000000" pitchFamily="18" charset="-128"/>
                        </a:rPr>
                        <a:t>報酬計算</a:t>
                      </a:r>
                    </a:p>
                  </a:txBody>
                  <a:tcPr marL="8767" marR="8767" marT="8767" marB="0" vert="eaVert"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747135248"/>
                  </a:ext>
                </a:extLst>
              </a:tr>
              <a:tr h="234538">
                <a:tc rowSpan="5">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庶務事務</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申請書（遅参・忌引）</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機能改修</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74502902"/>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申請書（その他）</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12907402"/>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就労証明書</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機能改修</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64836226"/>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勤怠管理</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TW" altLang="en-US" sz="1000" b="0" i="0" u="none" strike="noStrike">
                          <a:effectLst/>
                          <a:latin typeface="UD デジタル 教科書体 NP-R" panose="02020400000000000000" pitchFamily="18" charset="-128"/>
                          <a:ea typeface="UD デジタル 教科書体 NP-R" panose="02020400000000000000" pitchFamily="18" charset="-128"/>
                        </a:rPr>
                        <a:t>新規開発（</a:t>
                      </a:r>
                      <a:r>
                        <a:rPr lang="en-US" altLang="zh-TW" sz="1000" b="0" i="0" u="none" strike="noStrike" dirty="0">
                          <a:effectLst/>
                          <a:latin typeface="UD デジタル 教科書体 NP-R" panose="02020400000000000000" pitchFamily="18" charset="-128"/>
                          <a:ea typeface="UD デジタル 教科書体 NP-R" panose="02020400000000000000" pitchFamily="18" charset="-128"/>
                        </a:rPr>
                        <a:t>SaaS</a:t>
                      </a: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化）</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98667974"/>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旅費管理</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46166237"/>
                  </a:ext>
                </a:extLst>
              </a:tr>
              <a:tr h="234538">
                <a:tc rowSpan="6">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庶務事務</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人事異動</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6">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52637013"/>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昇任・昇格</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15732028"/>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人事評価</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7563840"/>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職員情報</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0751113"/>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研修</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80162483"/>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厚生管理</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76297937"/>
                  </a:ext>
                </a:extLst>
              </a:tr>
              <a:tr h="234538">
                <a:tc rowSpan="3">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給与</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法定調書</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0755321"/>
                  </a:ext>
                </a:extLst>
              </a:tr>
              <a:tr h="234538">
                <a:tc vMerge="1">
                  <a:txBody>
                    <a:bodyPr/>
                    <a:lstStyle/>
                    <a:p>
                      <a:endParaRPr kumimoji="1" lang="ja-JP" altLang="en-US"/>
                    </a:p>
                  </a:txBody>
                  <a:tcPr/>
                </a:tc>
                <a:tc>
                  <a:txBody>
                    <a:bodyPr/>
                    <a:lstStyle/>
                    <a:p>
                      <a:pPr algn="ctr" fontAlgn="ct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年末調整</a:t>
                      </a:r>
                      <a:r>
                        <a:rPr lang="en-US" altLang="zh-TW" sz="1000" b="0" i="0" u="none" strike="noStrike" dirty="0">
                          <a:effectLst/>
                          <a:latin typeface="UD デジタル 教科書体 NP-R" panose="02020400000000000000" pitchFamily="18" charset="-128"/>
                          <a:ea typeface="UD デジタル 教科書体 NP-R" panose="02020400000000000000" pitchFamily="18" charset="-128"/>
                        </a:rPr>
                        <a:t>/</a:t>
                      </a: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源泉徴収</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zh-TW" altLang="en-US" sz="1000" b="0" i="0" u="none" strike="noStrike">
                          <a:effectLst/>
                          <a:latin typeface="UD デジタル 教科書体 NP-R" panose="02020400000000000000" pitchFamily="18" charset="-128"/>
                          <a:ea typeface="UD デジタル 教科書体 NP-R" panose="02020400000000000000" pitchFamily="18" charset="-128"/>
                        </a:rPr>
                        <a:t>新規開発（</a:t>
                      </a:r>
                      <a:r>
                        <a:rPr lang="en-US" altLang="zh-TW" sz="1000" b="0" i="0" u="none" strike="noStrike" dirty="0">
                          <a:effectLst/>
                          <a:latin typeface="UD デジタル 教科書体 NP-R" panose="02020400000000000000" pitchFamily="18" charset="-128"/>
                          <a:ea typeface="UD デジタル 教科書体 NP-R" panose="02020400000000000000" pitchFamily="18" charset="-128"/>
                        </a:rPr>
                        <a:t>SaaS</a:t>
                      </a: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化）</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27747539"/>
                  </a:ext>
                </a:extLst>
              </a:tr>
              <a:tr h="234538">
                <a:tc vMerge="1">
                  <a:txBody>
                    <a:bodyPr/>
                    <a:lstStyle/>
                    <a:p>
                      <a:endParaRPr kumimoji="1" lang="ja-JP" altLang="en-US"/>
                    </a:p>
                  </a:txBody>
                  <a:tcPr/>
                </a:tc>
                <a:tc>
                  <a:txBody>
                    <a:bodyPr/>
                    <a:lstStyle/>
                    <a:p>
                      <a:pPr algn="ctr" fontAlgn="ctr"/>
                      <a:r>
                        <a:rPr lang="ja-JP" altLang="en-US" sz="1000" b="0" i="0" u="none" strike="noStrike">
                          <a:effectLst/>
                          <a:latin typeface="UD デジタル 教科書体 NP-R" panose="02020400000000000000" pitchFamily="18" charset="-128"/>
                          <a:ea typeface="UD デジタル 教科書体 NP-R" panose="02020400000000000000" pitchFamily="18" charset="-128"/>
                        </a:rPr>
                        <a:t>給与</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未定</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67838379"/>
                  </a:ext>
                </a:extLst>
              </a:tr>
              <a:tr h="234538">
                <a:tc>
                  <a:txBody>
                    <a:bodyPr/>
                    <a:lstStyle/>
                    <a:p>
                      <a:pPr algn="ctr" fontAlgn="ct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会計年度任用職員</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zh-TW" altLang="en-US" sz="1000" b="0" i="0" u="none" strike="noStrike">
                          <a:effectLst/>
                          <a:latin typeface="UD デジタル 教科書体 NP-R" panose="02020400000000000000" pitchFamily="18" charset="-128"/>
                          <a:ea typeface="UD デジタル 教科書体 NP-R" panose="02020400000000000000" pitchFamily="18" charset="-128"/>
                        </a:rPr>
                        <a:t>会計年度任用職員</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800" b="0" i="0" u="none" strike="noStrike">
                          <a:effectLst/>
                          <a:latin typeface="UD デジタル 教科書体 NP-R" panose="02020400000000000000" pitchFamily="18" charset="-128"/>
                          <a:ea typeface="UD デジタル 教科書体 NP-R" panose="02020400000000000000" pitchFamily="18" charset="-128"/>
                        </a:rPr>
                        <a:t>（本職員に合わせたシステム環境）</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ja-JP" altLang="en-US" sz="1000" b="0" i="0" u="none" strike="noStrike" dirty="0">
                          <a:effectLst/>
                          <a:latin typeface="UD デジタル 教科書体 NP-R" panose="02020400000000000000" pitchFamily="18" charset="-128"/>
                          <a:ea typeface="UD デジタル 教科書体 NP-R" panose="02020400000000000000" pitchFamily="18" charset="-128"/>
                        </a:rPr>
                        <a:t>　</a:t>
                      </a:r>
                    </a:p>
                  </a:txBody>
                  <a:tcPr marL="8767" marR="8767" marT="876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21161"/>
                  </a:ext>
                </a:extLst>
              </a:tr>
            </a:tbl>
          </a:graphicData>
        </a:graphic>
      </p:graphicFrame>
    </p:spTree>
    <p:extLst>
      <p:ext uri="{BB962C8B-B14F-4D97-AF65-F5344CB8AC3E}">
        <p14:creationId xmlns:p14="http://schemas.microsoft.com/office/powerpoint/2010/main" val="4143171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6"/>
            </a:pPr>
            <a:r>
              <a:rPr lang="ja-JP" altLang="en-US"/>
              <a:t>ロードマップ</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110277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sym typeface="+mn-lt"/>
              </a:rPr>
              <a:t>R7</a:t>
            </a:r>
            <a:r>
              <a:rPr lang="ja-JP" altLang="en-US">
                <a:latin typeface="UD デジタル 教科書体 NP-R" panose="02020400000000000000" pitchFamily="18" charset="-128"/>
                <a:ea typeface="UD デジタル 教科書体 NP-R" panose="02020400000000000000" pitchFamily="18" charset="-128"/>
                <a:sym typeface="+mn-lt"/>
              </a:rPr>
              <a:t>年度以降の主要マイルストン</a:t>
            </a:r>
          </a:p>
        </p:txBody>
      </p:sp>
      <p:graphicFrame>
        <p:nvGraphicFramePr>
          <p:cNvPr id="2" name="Group 8">
            <a:extLst>
              <a:ext uri="{FF2B5EF4-FFF2-40B4-BE49-F238E27FC236}">
                <a16:creationId xmlns:a16="http://schemas.microsoft.com/office/drawing/2014/main" id="{A89AAD3C-60FB-9C2C-92DA-60C344C4208E}"/>
              </a:ext>
            </a:extLst>
          </p:cNvPr>
          <p:cNvGraphicFramePr>
            <a:graphicFrameLocks noGrp="1"/>
          </p:cNvGraphicFramePr>
          <p:nvPr/>
        </p:nvGraphicFramePr>
        <p:xfrm>
          <a:off x="261257" y="1986317"/>
          <a:ext cx="11619966" cy="3175402"/>
        </p:xfrm>
        <a:graphic>
          <a:graphicData uri="http://schemas.openxmlformats.org/drawingml/2006/table">
            <a:tbl>
              <a:tblPr firstRow="1"/>
              <a:tblGrid>
                <a:gridCol w="1434870">
                  <a:extLst>
                    <a:ext uri="{9D8B030D-6E8A-4147-A177-3AD203B41FA5}">
                      <a16:colId xmlns:a16="http://schemas.microsoft.com/office/drawing/2014/main" val="1879081539"/>
                    </a:ext>
                  </a:extLst>
                </a:gridCol>
                <a:gridCol w="424379">
                  <a:extLst>
                    <a:ext uri="{9D8B030D-6E8A-4147-A177-3AD203B41FA5}">
                      <a16:colId xmlns:a16="http://schemas.microsoft.com/office/drawing/2014/main" val="926052423"/>
                    </a:ext>
                  </a:extLst>
                </a:gridCol>
                <a:gridCol w="424379">
                  <a:extLst>
                    <a:ext uri="{9D8B030D-6E8A-4147-A177-3AD203B41FA5}">
                      <a16:colId xmlns:a16="http://schemas.microsoft.com/office/drawing/2014/main" val="2001959773"/>
                    </a:ext>
                  </a:extLst>
                </a:gridCol>
                <a:gridCol w="424379">
                  <a:extLst>
                    <a:ext uri="{9D8B030D-6E8A-4147-A177-3AD203B41FA5}">
                      <a16:colId xmlns:a16="http://schemas.microsoft.com/office/drawing/2014/main" val="20002"/>
                    </a:ext>
                  </a:extLst>
                </a:gridCol>
                <a:gridCol w="424379">
                  <a:extLst>
                    <a:ext uri="{9D8B030D-6E8A-4147-A177-3AD203B41FA5}">
                      <a16:colId xmlns:a16="http://schemas.microsoft.com/office/drawing/2014/main" val="2547401775"/>
                    </a:ext>
                  </a:extLst>
                </a:gridCol>
                <a:gridCol w="424379">
                  <a:extLst>
                    <a:ext uri="{9D8B030D-6E8A-4147-A177-3AD203B41FA5}">
                      <a16:colId xmlns:a16="http://schemas.microsoft.com/office/drawing/2014/main" val="20005"/>
                    </a:ext>
                  </a:extLst>
                </a:gridCol>
                <a:gridCol w="424379">
                  <a:extLst>
                    <a:ext uri="{9D8B030D-6E8A-4147-A177-3AD203B41FA5}">
                      <a16:colId xmlns:a16="http://schemas.microsoft.com/office/drawing/2014/main" val="1623918450"/>
                    </a:ext>
                  </a:extLst>
                </a:gridCol>
                <a:gridCol w="424379">
                  <a:extLst>
                    <a:ext uri="{9D8B030D-6E8A-4147-A177-3AD203B41FA5}">
                      <a16:colId xmlns:a16="http://schemas.microsoft.com/office/drawing/2014/main" val="20008"/>
                    </a:ext>
                  </a:extLst>
                </a:gridCol>
                <a:gridCol w="424379">
                  <a:extLst>
                    <a:ext uri="{9D8B030D-6E8A-4147-A177-3AD203B41FA5}">
                      <a16:colId xmlns:a16="http://schemas.microsoft.com/office/drawing/2014/main" val="1387808640"/>
                    </a:ext>
                  </a:extLst>
                </a:gridCol>
                <a:gridCol w="424379">
                  <a:extLst>
                    <a:ext uri="{9D8B030D-6E8A-4147-A177-3AD203B41FA5}">
                      <a16:colId xmlns:a16="http://schemas.microsoft.com/office/drawing/2014/main" val="763571944"/>
                    </a:ext>
                  </a:extLst>
                </a:gridCol>
                <a:gridCol w="424379">
                  <a:extLst>
                    <a:ext uri="{9D8B030D-6E8A-4147-A177-3AD203B41FA5}">
                      <a16:colId xmlns:a16="http://schemas.microsoft.com/office/drawing/2014/main" val="2319139294"/>
                    </a:ext>
                  </a:extLst>
                </a:gridCol>
                <a:gridCol w="424379">
                  <a:extLst>
                    <a:ext uri="{9D8B030D-6E8A-4147-A177-3AD203B41FA5}">
                      <a16:colId xmlns:a16="http://schemas.microsoft.com/office/drawing/2014/main" val="3255298054"/>
                    </a:ext>
                  </a:extLst>
                </a:gridCol>
                <a:gridCol w="424379">
                  <a:extLst>
                    <a:ext uri="{9D8B030D-6E8A-4147-A177-3AD203B41FA5}">
                      <a16:colId xmlns:a16="http://schemas.microsoft.com/office/drawing/2014/main" val="274512220"/>
                    </a:ext>
                  </a:extLst>
                </a:gridCol>
                <a:gridCol w="424379">
                  <a:extLst>
                    <a:ext uri="{9D8B030D-6E8A-4147-A177-3AD203B41FA5}">
                      <a16:colId xmlns:a16="http://schemas.microsoft.com/office/drawing/2014/main" val="2309715638"/>
                    </a:ext>
                  </a:extLst>
                </a:gridCol>
                <a:gridCol w="424379">
                  <a:extLst>
                    <a:ext uri="{9D8B030D-6E8A-4147-A177-3AD203B41FA5}">
                      <a16:colId xmlns:a16="http://schemas.microsoft.com/office/drawing/2014/main" val="2220113658"/>
                    </a:ext>
                  </a:extLst>
                </a:gridCol>
                <a:gridCol w="424379">
                  <a:extLst>
                    <a:ext uri="{9D8B030D-6E8A-4147-A177-3AD203B41FA5}">
                      <a16:colId xmlns:a16="http://schemas.microsoft.com/office/drawing/2014/main" val="628688354"/>
                    </a:ext>
                  </a:extLst>
                </a:gridCol>
                <a:gridCol w="424379">
                  <a:extLst>
                    <a:ext uri="{9D8B030D-6E8A-4147-A177-3AD203B41FA5}">
                      <a16:colId xmlns:a16="http://schemas.microsoft.com/office/drawing/2014/main" val="2435158905"/>
                    </a:ext>
                  </a:extLst>
                </a:gridCol>
                <a:gridCol w="424379">
                  <a:extLst>
                    <a:ext uri="{9D8B030D-6E8A-4147-A177-3AD203B41FA5}">
                      <a16:colId xmlns:a16="http://schemas.microsoft.com/office/drawing/2014/main" val="3409747077"/>
                    </a:ext>
                  </a:extLst>
                </a:gridCol>
                <a:gridCol w="424379">
                  <a:extLst>
                    <a:ext uri="{9D8B030D-6E8A-4147-A177-3AD203B41FA5}">
                      <a16:colId xmlns:a16="http://schemas.microsoft.com/office/drawing/2014/main" val="3838268166"/>
                    </a:ext>
                  </a:extLst>
                </a:gridCol>
                <a:gridCol w="424379">
                  <a:extLst>
                    <a:ext uri="{9D8B030D-6E8A-4147-A177-3AD203B41FA5}">
                      <a16:colId xmlns:a16="http://schemas.microsoft.com/office/drawing/2014/main" val="2378660165"/>
                    </a:ext>
                  </a:extLst>
                </a:gridCol>
                <a:gridCol w="424379">
                  <a:extLst>
                    <a:ext uri="{9D8B030D-6E8A-4147-A177-3AD203B41FA5}">
                      <a16:colId xmlns:a16="http://schemas.microsoft.com/office/drawing/2014/main" val="1305882171"/>
                    </a:ext>
                  </a:extLst>
                </a:gridCol>
                <a:gridCol w="424379">
                  <a:extLst>
                    <a:ext uri="{9D8B030D-6E8A-4147-A177-3AD203B41FA5}">
                      <a16:colId xmlns:a16="http://schemas.microsoft.com/office/drawing/2014/main" val="3348777808"/>
                    </a:ext>
                  </a:extLst>
                </a:gridCol>
                <a:gridCol w="424379">
                  <a:extLst>
                    <a:ext uri="{9D8B030D-6E8A-4147-A177-3AD203B41FA5}">
                      <a16:colId xmlns:a16="http://schemas.microsoft.com/office/drawing/2014/main" val="3165590602"/>
                    </a:ext>
                  </a:extLst>
                </a:gridCol>
                <a:gridCol w="424379">
                  <a:extLst>
                    <a:ext uri="{9D8B030D-6E8A-4147-A177-3AD203B41FA5}">
                      <a16:colId xmlns:a16="http://schemas.microsoft.com/office/drawing/2014/main" val="3338447009"/>
                    </a:ext>
                  </a:extLst>
                </a:gridCol>
                <a:gridCol w="424379">
                  <a:extLst>
                    <a:ext uri="{9D8B030D-6E8A-4147-A177-3AD203B41FA5}">
                      <a16:colId xmlns:a16="http://schemas.microsoft.com/office/drawing/2014/main" val="2344498579"/>
                    </a:ext>
                  </a:extLst>
                </a:gridCol>
              </a:tblGrid>
              <a:tr h="620225">
                <a:tc row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cap="flat">
                      <a:noFill/>
                    </a:lnL>
                    <a:lnR w="12700" cap="flat" cmpd="sng" algn="ctr">
                      <a:solidFill>
                        <a:srgbClr val="75787B"/>
                      </a:solidFill>
                      <a:prstDash val="solid"/>
                      <a:round/>
                      <a:headEnd type="none" w="med" len="med"/>
                      <a:tailEnd type="none" w="med" len="med"/>
                    </a:lnR>
                    <a:lnT>
                      <a:noFill/>
                    </a:lnT>
                    <a:lnB w="12700" cap="flat" cmpd="sng" algn="ctr">
                      <a:solidFill>
                        <a:srgbClr val="75787B"/>
                      </a:solidFill>
                      <a:prstDash val="solid"/>
                      <a:round/>
                      <a:headEnd type="none" w="med" len="med"/>
                      <a:tailEnd type="none" w="med" len="med"/>
                    </a:lnB>
                    <a:lnTlToBr>
                      <a:noFill/>
                    </a:lnTlToBr>
                    <a:lnBlToTr>
                      <a:noFill/>
                    </a:lnBlToTr>
                    <a:noFill/>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7</a:t>
                      </a:r>
                      <a:r>
                        <a:rPr kumimoji="1" lang="ja-JP" altLang="en-US" sz="14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en-US" altLang="ja-JP" sz="1050" b="0" i="0" u="none" strike="noStrike" cap="none" normalizeH="0" baseline="0">
                        <a:ln>
                          <a:noFill/>
                        </a:ln>
                        <a:solidFill>
                          <a:schemeClr val="bg1"/>
                        </a:solidFill>
                        <a:effectLst/>
                        <a:latin typeface="+mj-ea"/>
                        <a:ea typeface="+mj-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8</a:t>
                      </a:r>
                      <a:r>
                        <a:rPr kumimoji="1" lang="ja-JP" altLang="en-US" sz="14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en-US" altLang="ja-JP" sz="1050" b="0" i="0" u="none" strike="noStrike" cap="none" normalizeH="0" baseline="0">
                        <a:ln>
                          <a:noFill/>
                        </a:ln>
                        <a:solidFill>
                          <a:schemeClr val="bg1"/>
                        </a:solidFill>
                        <a:effectLst/>
                        <a:latin typeface="+mj-ea"/>
                        <a:ea typeface="+mj-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令和９年度</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10</a:t>
                      </a: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11</a:t>
                      </a: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12</a:t>
                      </a:r>
                      <a:r>
                        <a:rPr kumimoji="1" lang="ja-JP" altLang="en-US" sz="14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4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extLst>
                  <a:ext uri="{0D108BD9-81ED-4DB2-BD59-A6C34878D82A}">
                    <a16:rowId xmlns:a16="http://schemas.microsoft.com/office/drawing/2014/main" val="10002"/>
                  </a:ext>
                </a:extLst>
              </a:tr>
              <a:tr h="620225">
                <a:tc vMerge="1">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cap="flat">
                      <a:noFill/>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12700" cap="flat" cmpd="sng" algn="ctr">
                      <a:solidFill>
                        <a:srgbClr val="75787B"/>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9534823"/>
                  </a:ext>
                </a:extLst>
              </a:tr>
              <a:tr h="1934952">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endPar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機種更新・再構築</a:t>
                      </a:r>
                      <a:endPar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dirty="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4" name="正方形/長方形 3">
            <a:extLst>
              <a:ext uri="{FF2B5EF4-FFF2-40B4-BE49-F238E27FC236}">
                <a16:creationId xmlns:a16="http://schemas.microsoft.com/office/drawing/2014/main" id="{B3264D99-6191-73B3-08D9-6EF6AA91CF4A}"/>
              </a:ext>
            </a:extLst>
          </p:cNvPr>
          <p:cNvSpPr/>
          <p:nvPr/>
        </p:nvSpPr>
        <p:spPr bwMode="gray">
          <a:xfrm>
            <a:off x="10827194" y="3559742"/>
            <a:ext cx="1054029" cy="21439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R13.1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再構築リリース　     </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C9D98BA7-3FD4-3B8E-3411-0C7DFB294435}"/>
              </a:ext>
            </a:extLst>
          </p:cNvPr>
          <p:cNvSpPr/>
          <p:nvPr/>
        </p:nvSpPr>
        <p:spPr bwMode="gray">
          <a:xfrm>
            <a:off x="6823428" y="3559742"/>
            <a:ext cx="1242205" cy="21439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R10.4</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再構築開始</a:t>
            </a:r>
          </a:p>
        </p:txBody>
      </p:sp>
      <p:sp>
        <p:nvSpPr>
          <p:cNvPr id="48" name="タイトル 6">
            <a:extLst>
              <a:ext uri="{FF2B5EF4-FFF2-40B4-BE49-F238E27FC236}">
                <a16:creationId xmlns:a16="http://schemas.microsoft.com/office/drawing/2014/main" id="{4AEC5CFB-7560-4EC8-D22F-86C646C69984}"/>
              </a:ext>
            </a:extLst>
          </p:cNvPr>
          <p:cNvSpPr>
            <a:spLocks noGrp="1"/>
          </p:cNvSpPr>
          <p:nvPr>
            <p:ph type="title"/>
          </p:nvPr>
        </p:nvSpPr>
        <p:spPr>
          <a:xfrm>
            <a:off x="478798" y="836613"/>
            <a:ext cx="11232000" cy="647700"/>
          </a:xfrm>
        </p:spPr>
        <p:txBody>
          <a:bodyPr vert="horz"/>
          <a:lstStyle/>
          <a:p>
            <a:r>
              <a:rPr lang="en-US" altLang="ja-JP" dirty="0">
                <a:latin typeface="UD デジタル 教科書体 NP-R" panose="02020400000000000000" pitchFamily="18" charset="-128"/>
                <a:ea typeface="UD デジタル 教科書体 NP-R" panose="02020400000000000000" pitchFamily="18" charset="-128"/>
              </a:rPr>
              <a:t>R13.1</a:t>
            </a:r>
            <a:r>
              <a:rPr lang="ja-JP" altLang="en-US">
                <a:latin typeface="UD デジタル 教科書体 NP-R" panose="02020400000000000000" pitchFamily="18" charset="-128"/>
                <a:ea typeface="UD デジタル 教科書体 NP-R" panose="02020400000000000000" pitchFamily="18" charset="-128"/>
              </a:rPr>
              <a:t>の総務事務システムの再構築リリースに向けたリプレイス期間を踏まえると、</a:t>
            </a:r>
            <a:r>
              <a:rPr lang="en-US" altLang="ja-JP" dirty="0">
                <a:latin typeface="UD デジタル 教科書体 NP-R" panose="02020400000000000000" pitchFamily="18" charset="-128"/>
                <a:ea typeface="UD デジタル 教科書体 NP-R" panose="02020400000000000000" pitchFamily="18" charset="-128"/>
              </a:rPr>
              <a:t>R9.11</a:t>
            </a:r>
            <a:r>
              <a:rPr lang="ja-JP" altLang="en-US">
                <a:latin typeface="UD デジタル 教科書体 NP-R" panose="02020400000000000000" pitchFamily="18" charset="-128"/>
                <a:ea typeface="UD デジタル 教科書体 NP-R" panose="02020400000000000000" pitchFamily="18" charset="-128"/>
              </a:rPr>
              <a:t>の予算要求までにシステム化方針を意思決定する必要がある​</a:t>
            </a:r>
            <a:br>
              <a:rPr lang="en-US" altLang="ja-JP" dirty="0">
                <a:latin typeface="UD デジタル 教科書体 NP-R" panose="02020400000000000000" pitchFamily="18" charset="-128"/>
                <a:ea typeface="UD デジタル 教科書体 NP-R" panose="02020400000000000000" pitchFamily="18" charset="-128"/>
              </a:rPr>
            </a:br>
            <a:br>
              <a:rPr lang="en-US" altLang="ja-JP" dirty="0">
                <a:latin typeface="UD デジタル 教科書体 NP-R" panose="02020400000000000000" pitchFamily="18" charset="-128"/>
                <a:ea typeface="UD デジタル 教科書体 NP-R" panose="02020400000000000000" pitchFamily="18" charset="-128"/>
              </a:rPr>
            </a:br>
            <a:endParaRPr lang="ja-JP" altLang="en-US">
              <a:latin typeface="UD デジタル 教科書体 NP-R" panose="02020400000000000000" pitchFamily="18" charset="-128"/>
              <a:ea typeface="UD デジタル 教科書体 NP-R" panose="02020400000000000000" pitchFamily="18" charset="-128"/>
            </a:endParaRPr>
          </a:p>
        </p:txBody>
      </p:sp>
      <p:cxnSp>
        <p:nvCxnSpPr>
          <p:cNvPr id="8" name="直線矢印コネクタ 7">
            <a:extLst>
              <a:ext uri="{FF2B5EF4-FFF2-40B4-BE49-F238E27FC236}">
                <a16:creationId xmlns:a16="http://schemas.microsoft.com/office/drawing/2014/main" id="{73075984-D71D-98B1-530E-709CA4E63BF1}"/>
              </a:ext>
            </a:extLst>
          </p:cNvPr>
          <p:cNvCxnSpPr>
            <a:cxnSpLocks/>
          </p:cNvCxnSpPr>
          <p:nvPr/>
        </p:nvCxnSpPr>
        <p:spPr bwMode="gray">
          <a:xfrm>
            <a:off x="6149883" y="3225054"/>
            <a:ext cx="0" cy="1936665"/>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A0366869-5DB7-292A-9C6B-D78D27566CCC}"/>
              </a:ext>
            </a:extLst>
          </p:cNvPr>
          <p:cNvSpPr/>
          <p:nvPr/>
        </p:nvSpPr>
        <p:spPr bwMode="gray">
          <a:xfrm>
            <a:off x="4567186" y="3575451"/>
            <a:ext cx="1812301" cy="141668"/>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b="1" dirty="0">
                <a:solidFill>
                  <a:srgbClr val="FF0000"/>
                </a:solidFill>
                <a:latin typeface="UD デジタル 教科書体 NP-R" panose="02020400000000000000" pitchFamily="18" charset="-128"/>
                <a:ea typeface="UD デジタル 教科書体 NP-R" panose="02020400000000000000" pitchFamily="18" charset="-128"/>
                <a:cs typeface="+mn-cs"/>
              </a:rPr>
              <a:t>R9.11</a:t>
            </a:r>
            <a:r>
              <a:rPr kumimoji="1" lang="ja-JP" altLang="en-US" sz="1050" b="1">
                <a:solidFill>
                  <a:srgbClr val="FF0000"/>
                </a:solidFill>
                <a:latin typeface="UD デジタル 教科書体 NP-R" panose="02020400000000000000" pitchFamily="18" charset="-128"/>
                <a:ea typeface="UD デジタル 教科書体 NP-R" panose="02020400000000000000" pitchFamily="18" charset="-128"/>
                <a:cs typeface="+mn-cs"/>
              </a:rPr>
              <a:t> 再構築予算要求　</a:t>
            </a:r>
            <a:r>
              <a:rPr kumimoji="1" lang="ja-JP" altLang="en-US" sz="1200" b="1">
                <a:solidFill>
                  <a:srgbClr val="FF0000"/>
                </a:solidFill>
                <a:latin typeface="UD デジタル 教科書体 NP-R" panose="02020400000000000000" pitchFamily="18" charset="-128"/>
                <a:ea typeface="UD デジタル 教科書体 NP-R" panose="02020400000000000000" pitchFamily="18" charset="-128"/>
                <a:cs typeface="+mn-cs"/>
              </a:rPr>
              <a:t>★</a:t>
            </a:r>
          </a:p>
        </p:txBody>
      </p:sp>
      <p:sp>
        <p:nvSpPr>
          <p:cNvPr id="17" name="矢印: 五方向 16">
            <a:extLst>
              <a:ext uri="{FF2B5EF4-FFF2-40B4-BE49-F238E27FC236}">
                <a16:creationId xmlns:a16="http://schemas.microsoft.com/office/drawing/2014/main" id="{BA41B54A-8B45-3BA0-E2D6-EFC72C9D70F7}"/>
              </a:ext>
            </a:extLst>
          </p:cNvPr>
          <p:cNvSpPr/>
          <p:nvPr/>
        </p:nvSpPr>
        <p:spPr bwMode="gray">
          <a:xfrm>
            <a:off x="1860614" y="3800257"/>
            <a:ext cx="1370538" cy="820446"/>
          </a:xfrm>
          <a:prstGeom prst="homePlate">
            <a:avLst>
              <a:gd name="adj" fmla="val 25639"/>
            </a:avLst>
          </a:prstGeom>
          <a:solidFill>
            <a:schemeClr val="bg1">
              <a:lumMod val="85000"/>
            </a:scheme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機種更新</a:t>
            </a:r>
          </a:p>
        </p:txBody>
      </p:sp>
      <p:sp>
        <p:nvSpPr>
          <p:cNvPr id="19" name="矢印: 五方向 18">
            <a:extLst>
              <a:ext uri="{FF2B5EF4-FFF2-40B4-BE49-F238E27FC236}">
                <a16:creationId xmlns:a16="http://schemas.microsoft.com/office/drawing/2014/main" id="{A66E4D23-58F7-0DA8-3D66-C54CF55DFA41}"/>
              </a:ext>
            </a:extLst>
          </p:cNvPr>
          <p:cNvSpPr/>
          <p:nvPr/>
        </p:nvSpPr>
        <p:spPr bwMode="gray">
          <a:xfrm>
            <a:off x="6823428" y="3800257"/>
            <a:ext cx="4772798" cy="820446"/>
          </a:xfrm>
          <a:prstGeom prst="homePlate">
            <a:avLst>
              <a:gd name="adj" fmla="val 25639"/>
            </a:avLst>
          </a:prstGeom>
          <a:solidFill>
            <a:schemeClr val="bg1">
              <a:lumMod val="85000"/>
            </a:scheme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再構築（想定）</a:t>
            </a:r>
          </a:p>
        </p:txBody>
      </p:sp>
      <p:sp>
        <p:nvSpPr>
          <p:cNvPr id="20" name="矢印: 五方向 19">
            <a:extLst>
              <a:ext uri="{FF2B5EF4-FFF2-40B4-BE49-F238E27FC236}">
                <a16:creationId xmlns:a16="http://schemas.microsoft.com/office/drawing/2014/main" id="{C70FF554-BBB0-A82B-BD54-4243C61D954A}"/>
              </a:ext>
            </a:extLst>
          </p:cNvPr>
          <p:cNvSpPr/>
          <p:nvPr/>
        </p:nvSpPr>
        <p:spPr bwMode="gray">
          <a:xfrm>
            <a:off x="5160710" y="3800257"/>
            <a:ext cx="443170" cy="820446"/>
          </a:xfrm>
          <a:prstGeom prst="homePlate">
            <a:avLst>
              <a:gd name="adj" fmla="val 25639"/>
            </a:avLst>
          </a:prstGeom>
          <a:solidFill>
            <a:schemeClr val="bg1">
              <a:lumMod val="85000"/>
            </a:scheme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仕様書作成</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想定）</a:t>
            </a:r>
          </a:p>
        </p:txBody>
      </p:sp>
      <p:sp>
        <p:nvSpPr>
          <p:cNvPr id="21" name="矢印: 五方向 20">
            <a:extLst>
              <a:ext uri="{FF2B5EF4-FFF2-40B4-BE49-F238E27FC236}">
                <a16:creationId xmlns:a16="http://schemas.microsoft.com/office/drawing/2014/main" id="{0BD304CC-38C3-477A-7F98-B83349B2DB95}"/>
              </a:ext>
            </a:extLst>
          </p:cNvPr>
          <p:cNvSpPr/>
          <p:nvPr/>
        </p:nvSpPr>
        <p:spPr bwMode="gray">
          <a:xfrm>
            <a:off x="5682649" y="3800257"/>
            <a:ext cx="443170" cy="820446"/>
          </a:xfrm>
          <a:prstGeom prst="homePlate">
            <a:avLst>
              <a:gd name="adj" fmla="val 25639"/>
            </a:avLst>
          </a:prstGeom>
          <a:solidFill>
            <a:schemeClr val="bg1">
              <a:lumMod val="85000"/>
            </a:scheme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見積取得</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（想定）</a:t>
            </a:r>
          </a:p>
        </p:txBody>
      </p:sp>
      <p:cxnSp>
        <p:nvCxnSpPr>
          <p:cNvPr id="40" name="直線矢印コネクタ 39">
            <a:extLst>
              <a:ext uri="{FF2B5EF4-FFF2-40B4-BE49-F238E27FC236}">
                <a16:creationId xmlns:a16="http://schemas.microsoft.com/office/drawing/2014/main" id="{1C794369-4D89-7458-92ED-E35A07056D03}"/>
              </a:ext>
            </a:extLst>
          </p:cNvPr>
          <p:cNvCxnSpPr>
            <a:cxnSpLocks/>
          </p:cNvCxnSpPr>
          <p:nvPr/>
        </p:nvCxnSpPr>
        <p:spPr bwMode="gray">
          <a:xfrm>
            <a:off x="1802306" y="4953086"/>
            <a:ext cx="9793920"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1C9CC11D-0095-3892-A18E-CF40ADB0FB5A}"/>
              </a:ext>
            </a:extLst>
          </p:cNvPr>
          <p:cNvCxnSpPr>
            <a:cxnSpLocks/>
          </p:cNvCxnSpPr>
          <p:nvPr/>
        </p:nvCxnSpPr>
        <p:spPr bwMode="gray">
          <a:xfrm>
            <a:off x="6519401" y="4776711"/>
            <a:ext cx="0" cy="36326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A8E930C8-35B8-764C-917F-64EF95288C53}"/>
              </a:ext>
            </a:extLst>
          </p:cNvPr>
          <p:cNvSpPr/>
          <p:nvPr/>
        </p:nvSpPr>
        <p:spPr bwMode="gray">
          <a:xfrm>
            <a:off x="3394330" y="5005426"/>
            <a:ext cx="1812301" cy="10157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dirty="0">
                <a:latin typeface="UD デジタル 教科書体 NP-R" panose="02020400000000000000" pitchFamily="18" charset="-128"/>
                <a:ea typeface="UD デジタル 教科書体 NP-R" panose="02020400000000000000" pitchFamily="18" charset="-128"/>
                <a:cs typeface="+mn-cs"/>
              </a:rPr>
              <a:t>Azure </a:t>
            </a:r>
            <a:r>
              <a:rPr kumimoji="1" lang="ja-JP" altLang="en-US" sz="1050">
                <a:latin typeface="UD デジタル 教科書体 NP-R" panose="02020400000000000000" pitchFamily="18" charset="-128"/>
                <a:ea typeface="UD デジタル 教科書体 NP-R" panose="02020400000000000000" pitchFamily="18" charset="-128"/>
                <a:cs typeface="+mn-cs"/>
              </a:rPr>
              <a:t>３年リザーブ</a:t>
            </a:r>
          </a:p>
        </p:txBody>
      </p:sp>
      <p:sp>
        <p:nvSpPr>
          <p:cNvPr id="51" name="正方形/長方形 50">
            <a:extLst>
              <a:ext uri="{FF2B5EF4-FFF2-40B4-BE49-F238E27FC236}">
                <a16:creationId xmlns:a16="http://schemas.microsoft.com/office/drawing/2014/main" id="{D5EEF97E-666C-6FCC-EBDA-4E886FBBAD82}"/>
              </a:ext>
            </a:extLst>
          </p:cNvPr>
          <p:cNvSpPr/>
          <p:nvPr/>
        </p:nvSpPr>
        <p:spPr bwMode="gray">
          <a:xfrm>
            <a:off x="8464839" y="5005426"/>
            <a:ext cx="1805997" cy="10157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50" dirty="0">
                <a:latin typeface="UD デジタル 教科書体 NP-R" panose="02020400000000000000" pitchFamily="18" charset="-128"/>
                <a:ea typeface="UD デジタル 教科書体 NP-R" panose="02020400000000000000" pitchFamily="18" charset="-128"/>
                <a:cs typeface="+mn-cs"/>
              </a:rPr>
              <a:t>Azure </a:t>
            </a:r>
            <a:r>
              <a:rPr kumimoji="1" lang="ja-JP" altLang="en-US" sz="1050">
                <a:latin typeface="UD デジタル 教科書体 NP-R" panose="02020400000000000000" pitchFamily="18" charset="-128"/>
                <a:ea typeface="UD デジタル 教科書体 NP-R" panose="02020400000000000000" pitchFamily="18" charset="-128"/>
                <a:cs typeface="+mn-cs"/>
              </a:rPr>
              <a:t>３年リザーブ</a:t>
            </a:r>
          </a:p>
        </p:txBody>
      </p:sp>
      <p:sp>
        <p:nvSpPr>
          <p:cNvPr id="53" name="正方形/長方形 52">
            <a:extLst>
              <a:ext uri="{FF2B5EF4-FFF2-40B4-BE49-F238E27FC236}">
                <a16:creationId xmlns:a16="http://schemas.microsoft.com/office/drawing/2014/main" id="{67486760-8292-B406-EA2D-99D46E22703F}"/>
              </a:ext>
            </a:extLst>
          </p:cNvPr>
          <p:cNvSpPr/>
          <p:nvPr/>
        </p:nvSpPr>
        <p:spPr bwMode="gray">
          <a:xfrm>
            <a:off x="3149839" y="3559742"/>
            <a:ext cx="1242205" cy="214393"/>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R8.1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本番リリース</a:t>
            </a:r>
          </a:p>
        </p:txBody>
      </p:sp>
      <p:sp>
        <p:nvSpPr>
          <p:cNvPr id="55" name="吹き出し: 折線 54">
            <a:extLst>
              <a:ext uri="{FF2B5EF4-FFF2-40B4-BE49-F238E27FC236}">
                <a16:creationId xmlns:a16="http://schemas.microsoft.com/office/drawing/2014/main" id="{786E1E45-19D7-F96E-D521-B70BDCE81ED3}"/>
              </a:ext>
            </a:extLst>
          </p:cNvPr>
          <p:cNvSpPr/>
          <p:nvPr/>
        </p:nvSpPr>
        <p:spPr bwMode="gray">
          <a:xfrm>
            <a:off x="6717992" y="5413000"/>
            <a:ext cx="4832073" cy="443670"/>
          </a:xfrm>
          <a:prstGeom prst="borderCallout2">
            <a:avLst>
              <a:gd name="adj1" fmla="val 31137"/>
              <a:gd name="adj2" fmla="val -4128"/>
              <a:gd name="adj3" fmla="val 13245"/>
              <a:gd name="adj4" fmla="val -7875"/>
              <a:gd name="adj5" fmla="val -30642"/>
              <a:gd name="adj6" fmla="val -10922"/>
            </a:avLst>
          </a:prstGeom>
          <a:solidFill>
            <a:srgbClr val="FFED9F"/>
          </a:solidFill>
          <a:ln w="19050" algn="ctr">
            <a:solidFill>
              <a:srgbClr val="ED8B00"/>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総務事務システムを改修するか、新規システムを調達するかの</a:t>
            </a:r>
            <a:br>
              <a:rPr kumimoji="1" lang="en-US" altLang="ja-JP" sz="1200" b="1" dirty="0">
                <a:solidFill>
                  <a:prstClr val="black"/>
                </a:solidFill>
                <a:latin typeface="UD デジタル 教科書体 NP-R" panose="02020400000000000000" pitchFamily="18" charset="-128"/>
                <a:ea typeface="UD デジタル 教科書体 NP-R" panose="02020400000000000000" pitchFamily="18" charset="-128"/>
                <a:cs typeface="+mn-cs"/>
              </a:rPr>
            </a:b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意思決定を令和９年度の予算要求タイミングまでに行う必要がある</a:t>
            </a:r>
            <a:endParaRPr kumimoji="1" lang="ja-JP" altLang="en-US" sz="1200" b="1" i="0" u="none" strike="noStrike" kern="1200" cap="none" spc="0" normalizeH="0" baseline="0" noProof="0">
              <a:ln>
                <a:noFill/>
              </a:ln>
              <a:solidFill>
                <a:prstClr val="black"/>
              </a:solidFill>
              <a:effectLst/>
              <a:uLnTx/>
              <a:uFillTx/>
              <a:latin typeface="+mn-lt"/>
              <a:ea typeface="+mn-ea"/>
              <a:cs typeface="+mn-cs"/>
            </a:endParaRPr>
          </a:p>
        </p:txBody>
      </p:sp>
      <p:cxnSp>
        <p:nvCxnSpPr>
          <p:cNvPr id="57" name="直線矢印コネクタ 56">
            <a:extLst>
              <a:ext uri="{FF2B5EF4-FFF2-40B4-BE49-F238E27FC236}">
                <a16:creationId xmlns:a16="http://schemas.microsoft.com/office/drawing/2014/main" id="{6FC1EC02-60BC-7B4C-2342-D1BD144C00AA}"/>
              </a:ext>
            </a:extLst>
          </p:cNvPr>
          <p:cNvCxnSpPr>
            <a:cxnSpLocks/>
          </p:cNvCxnSpPr>
          <p:nvPr/>
        </p:nvCxnSpPr>
        <p:spPr bwMode="gray">
          <a:xfrm>
            <a:off x="11596226" y="4776711"/>
            <a:ext cx="0" cy="36326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6" name="直線矢印コネクタ 145">
            <a:extLst>
              <a:ext uri="{FF2B5EF4-FFF2-40B4-BE49-F238E27FC236}">
                <a16:creationId xmlns:a16="http://schemas.microsoft.com/office/drawing/2014/main" id="{559E9DDC-51BD-9BA6-C0B2-A93F3BA10C9E}"/>
              </a:ext>
            </a:extLst>
          </p:cNvPr>
          <p:cNvCxnSpPr>
            <a:cxnSpLocks/>
          </p:cNvCxnSpPr>
          <p:nvPr/>
        </p:nvCxnSpPr>
        <p:spPr bwMode="gray">
          <a:xfrm>
            <a:off x="1808317" y="4776711"/>
            <a:ext cx="0" cy="36326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DF79CE40-5CE2-B7A7-B551-D350ADEA61AF}"/>
              </a:ext>
            </a:extLst>
          </p:cNvPr>
          <p:cNvSpPr>
            <a:spLocks noGrp="1"/>
          </p:cNvSpPr>
          <p:nvPr>
            <p:ph type="sldNum" sz="quarter" idx="11"/>
          </p:nvPr>
        </p:nvSpPr>
        <p:spPr/>
        <p:txBody>
          <a:bodyPr/>
          <a:lstStyle/>
          <a:p>
            <a:fld id="{56E56C22-CD92-4A50-AAD1-E2171E0619BD}" type="slidenum">
              <a:rPr lang="ja-JP" altLang="en-US" smtClean="0"/>
              <a:pPr/>
              <a:t>59</a:t>
            </a:fld>
            <a:endParaRPr lang="ja-JP" altLang="en-US"/>
          </a:p>
        </p:txBody>
      </p:sp>
    </p:spTree>
    <p:extLst>
      <p:ext uri="{BB962C8B-B14F-4D97-AF65-F5344CB8AC3E}">
        <p14:creationId xmlns:p14="http://schemas.microsoft.com/office/powerpoint/2010/main" val="43785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1"/>
          </p:nvPr>
        </p:nvSpPr>
        <p:spPr bwMode="gray"/>
        <p:txBody>
          <a:bodyPr/>
          <a:lstStyle/>
          <a:p>
            <a:fld id="{AA5FCFE5-FE56-4EF1-80A8-07776887C2A1}" type="slidenum">
              <a:rPr lang="ja-JP" altLang="en-US" smtClean="0">
                <a:latin typeface="+mn-ea"/>
                <a:sym typeface="+mn-lt"/>
              </a:rPr>
              <a:pPr/>
              <a:t>6</a:t>
            </a:fld>
            <a:endParaRPr lang="ja-JP" altLang="en-US">
              <a:latin typeface="+mn-ea"/>
              <a:sym typeface="+mn-lt"/>
            </a:endParaRPr>
          </a:p>
        </p:txBody>
      </p:sp>
      <p:sp>
        <p:nvSpPr>
          <p:cNvPr id="6" name="テキスト プレースホルダー 5"/>
          <p:cNvSpPr>
            <a:spLocks noGrp="1"/>
          </p:cNvSpPr>
          <p:nvPr>
            <p:ph type="body" sz="quarter" idx="16"/>
          </p:nvPr>
        </p:nvSpPr>
        <p:spPr bwMode="gray">
          <a:xfrm>
            <a:off x="478798" y="9525"/>
            <a:ext cx="11232000" cy="647700"/>
          </a:xfrm>
        </p:spPr>
        <p:txBody>
          <a:bodyPr vert="horz" wrap="square" lIns="0" tIns="0" rIns="0" bIns="0" rtlCol="0" anchor="b"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あるべき姿実現に向けた要検討事項</a:t>
            </a:r>
          </a:p>
        </p:txBody>
      </p:sp>
      <p:sp>
        <p:nvSpPr>
          <p:cNvPr id="22" name="タイトル 21"/>
          <p:cNvSpPr>
            <a:spLocks noGrp="1"/>
          </p:cNvSpPr>
          <p:nvPr>
            <p:ph type="title"/>
          </p:nvPr>
        </p:nvSpPr>
        <p:spPr bwMode="gray">
          <a:xfrm>
            <a:off x="478798" y="693738"/>
            <a:ext cx="11232000" cy="647700"/>
          </a:xfrm>
        </p:spPr>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人事・給与関連事務の業務遂行は総務事務システムが密接に関係しているため、個別業務の将来象を踏まえた総務事務システムへのテコ入れが必要である</a:t>
            </a: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8" name="Rectangle 6">
            <a:extLst>
              <a:ext uri="{FF2B5EF4-FFF2-40B4-BE49-F238E27FC236}">
                <a16:creationId xmlns:a16="http://schemas.microsoft.com/office/drawing/2014/main" id="{3358609C-8462-0036-1AED-E60915BA3F03}"/>
              </a:ext>
            </a:extLst>
          </p:cNvPr>
          <p:cNvSpPr>
            <a:spLocks noChangeArrowheads="1"/>
          </p:cNvSpPr>
          <p:nvPr/>
        </p:nvSpPr>
        <p:spPr bwMode="gray">
          <a:xfrm>
            <a:off x="659425" y="1782297"/>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全職員が時間や場所にとらわれず、効率的に業務が実施できる</a:t>
            </a:r>
          </a:p>
        </p:txBody>
      </p:sp>
      <p:sp>
        <p:nvSpPr>
          <p:cNvPr id="17" name="Rectangle 7">
            <a:extLst>
              <a:ext uri="{FF2B5EF4-FFF2-40B4-BE49-F238E27FC236}">
                <a16:creationId xmlns:a16="http://schemas.microsoft.com/office/drawing/2014/main" id="{98AFA513-C3D4-98EE-7557-4AD7498CB789}"/>
              </a:ext>
            </a:extLst>
          </p:cNvPr>
          <p:cNvSpPr>
            <a:spLocks noChangeArrowheads="1"/>
          </p:cNvSpPr>
          <p:nvPr/>
        </p:nvSpPr>
        <p:spPr bwMode="gray">
          <a:xfrm>
            <a:off x="659425" y="2744968"/>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アナログ業務が残っておらず、職員の負担・申請ミスが少ない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4" name="Rectangle 6">
            <a:extLst>
              <a:ext uri="{FF2B5EF4-FFF2-40B4-BE49-F238E27FC236}">
                <a16:creationId xmlns:a16="http://schemas.microsoft.com/office/drawing/2014/main" id="{217EDE92-8510-E26F-71D3-E1B5DE1D546E}"/>
              </a:ext>
            </a:extLst>
          </p:cNvPr>
          <p:cNvSpPr>
            <a:spLocks noChangeArrowheads="1"/>
          </p:cNvSpPr>
          <p:nvPr/>
        </p:nvSpPr>
        <p:spPr bwMode="gray">
          <a:xfrm>
            <a:off x="659425" y="3707639"/>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使いやすい</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UI</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と必要なシステム機能が実装されており、利便性が高い</a:t>
            </a:r>
          </a:p>
        </p:txBody>
      </p:sp>
      <p:sp>
        <p:nvSpPr>
          <p:cNvPr id="19" name="Rectangle 6">
            <a:extLst>
              <a:ext uri="{FF2B5EF4-FFF2-40B4-BE49-F238E27FC236}">
                <a16:creationId xmlns:a16="http://schemas.microsoft.com/office/drawing/2014/main" id="{A55D81CC-66C1-205B-6BCE-4CB188838EE7}"/>
              </a:ext>
            </a:extLst>
          </p:cNvPr>
          <p:cNvSpPr>
            <a:spLocks noChangeArrowheads="1"/>
          </p:cNvSpPr>
          <p:nvPr/>
        </p:nvSpPr>
        <p:spPr bwMode="gray">
          <a:xfrm>
            <a:off x="659425" y="4674206"/>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データが一元的に管理されており、業務の効率化</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高度化に活用できる</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1" name="Rectangle 6">
            <a:extLst>
              <a:ext uri="{FF2B5EF4-FFF2-40B4-BE49-F238E27FC236}">
                <a16:creationId xmlns:a16="http://schemas.microsoft.com/office/drawing/2014/main" id="{3F218F07-89E4-8C4D-4AA3-9E61133F49A7}"/>
              </a:ext>
            </a:extLst>
          </p:cNvPr>
          <p:cNvSpPr>
            <a:spLocks noChangeArrowheads="1"/>
          </p:cNvSpPr>
          <p:nvPr/>
        </p:nvSpPr>
        <p:spPr bwMode="gray">
          <a:xfrm>
            <a:off x="659425" y="5657800"/>
            <a:ext cx="5148000" cy="898158"/>
          </a:xfrm>
          <a:prstGeom prst="rect">
            <a:avLst/>
          </a:prstGeom>
          <a:solidFill>
            <a:schemeClr val="accent1">
              <a:lumMod val="20000"/>
              <a:lumOff val="80000"/>
            </a:schemeClr>
          </a:solidFill>
          <a:ln w="12700" algn="ctr">
            <a:solidFill>
              <a:srgbClr val="75787B"/>
            </a:solidFill>
            <a:miter lim="800000"/>
            <a:headEnd/>
            <a:tailEnd/>
          </a:ln>
        </p:spPr>
        <p:txBody>
          <a:bodyPr wrap="square" lIns="72000" tIns="72000" rIns="72000" bIns="72000" anchor="ctr"/>
          <a:lstStyle/>
          <a:p>
            <a:pPr marL="180975" eaLnBrk="0" hangingPunct="0"/>
            <a:r>
              <a:rPr lang="ja-JP" altLang="en-US" sz="1200">
                <a:latin typeface="UD デジタル 教科書体 NP-R" panose="02020400000000000000" pitchFamily="18" charset="-128"/>
                <a:ea typeface="UD デジタル 教科書体 NP-R" panose="02020400000000000000" pitchFamily="18" charset="-128"/>
                <a:cs typeface="+mn-cs"/>
                <a:sym typeface="+mn-lt"/>
              </a:rPr>
              <a:t>制度や業務プロセス変更に、迅速かつ低コストで対応できる</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52" name="楕円 51">
            <a:extLst>
              <a:ext uri="{FF2B5EF4-FFF2-40B4-BE49-F238E27FC236}">
                <a16:creationId xmlns:a16="http://schemas.microsoft.com/office/drawing/2014/main" id="{CDFE0452-3B45-9885-C598-C9686EB0E475}"/>
              </a:ext>
            </a:extLst>
          </p:cNvPr>
          <p:cNvSpPr/>
          <p:nvPr/>
        </p:nvSpPr>
        <p:spPr bwMode="gray">
          <a:xfrm>
            <a:off x="480400" y="2043862"/>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楕円 52">
            <a:extLst>
              <a:ext uri="{FF2B5EF4-FFF2-40B4-BE49-F238E27FC236}">
                <a16:creationId xmlns:a16="http://schemas.microsoft.com/office/drawing/2014/main" id="{0A2D3693-DD9F-D0BD-09BC-7CF8A2682992}"/>
              </a:ext>
            </a:extLst>
          </p:cNvPr>
          <p:cNvSpPr/>
          <p:nvPr/>
        </p:nvSpPr>
        <p:spPr bwMode="gray">
          <a:xfrm>
            <a:off x="480400" y="3006533"/>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２</a:t>
            </a:r>
          </a:p>
        </p:txBody>
      </p:sp>
      <p:sp>
        <p:nvSpPr>
          <p:cNvPr id="54" name="楕円 53">
            <a:extLst>
              <a:ext uri="{FF2B5EF4-FFF2-40B4-BE49-F238E27FC236}">
                <a16:creationId xmlns:a16="http://schemas.microsoft.com/office/drawing/2014/main" id="{461A8330-7C52-9BDA-C19A-B3C2A9059A1F}"/>
              </a:ext>
            </a:extLst>
          </p:cNvPr>
          <p:cNvSpPr/>
          <p:nvPr/>
        </p:nvSpPr>
        <p:spPr bwMode="gray">
          <a:xfrm>
            <a:off x="485311" y="5919363"/>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５</a:t>
            </a:r>
          </a:p>
        </p:txBody>
      </p:sp>
      <p:sp>
        <p:nvSpPr>
          <p:cNvPr id="55" name="楕円 54">
            <a:extLst>
              <a:ext uri="{FF2B5EF4-FFF2-40B4-BE49-F238E27FC236}">
                <a16:creationId xmlns:a16="http://schemas.microsoft.com/office/drawing/2014/main" id="{EC32C84A-478A-BA25-A3F2-BD837CF2B666}"/>
              </a:ext>
            </a:extLst>
          </p:cNvPr>
          <p:cNvSpPr/>
          <p:nvPr/>
        </p:nvSpPr>
        <p:spPr bwMode="gray">
          <a:xfrm>
            <a:off x="480400" y="4935771"/>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４</a:t>
            </a:r>
          </a:p>
        </p:txBody>
      </p:sp>
      <p:sp>
        <p:nvSpPr>
          <p:cNvPr id="56" name="楕円 55">
            <a:extLst>
              <a:ext uri="{FF2B5EF4-FFF2-40B4-BE49-F238E27FC236}">
                <a16:creationId xmlns:a16="http://schemas.microsoft.com/office/drawing/2014/main" id="{289D9BE1-C3B6-94B2-8025-CA596227E69D}"/>
              </a:ext>
            </a:extLst>
          </p:cNvPr>
          <p:cNvSpPr/>
          <p:nvPr/>
        </p:nvSpPr>
        <p:spPr bwMode="gray">
          <a:xfrm>
            <a:off x="480400" y="3969205"/>
            <a:ext cx="360000" cy="375029"/>
          </a:xfrm>
          <a:prstGeom prst="ellipse">
            <a:avLst/>
          </a:prstGeom>
          <a:solidFill>
            <a:schemeClr val="accent3"/>
          </a:solidFill>
          <a:ln w="12700" algn="ctr">
            <a:solidFill>
              <a:schemeClr val="accent3"/>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rPr>
              <a:t>３</a:t>
            </a:r>
          </a:p>
        </p:txBody>
      </p:sp>
      <p:sp>
        <p:nvSpPr>
          <p:cNvPr id="60" name="Rectangle 6">
            <a:extLst>
              <a:ext uri="{FF2B5EF4-FFF2-40B4-BE49-F238E27FC236}">
                <a16:creationId xmlns:a16="http://schemas.microsoft.com/office/drawing/2014/main" id="{BE8B96B9-2187-2D9A-5586-33684885A04E}"/>
              </a:ext>
            </a:extLst>
          </p:cNvPr>
          <p:cNvSpPr>
            <a:spLocks noChangeArrowheads="1"/>
          </p:cNvSpPr>
          <p:nvPr/>
        </p:nvSpPr>
        <p:spPr bwMode="gray">
          <a:xfrm>
            <a:off x="6384577" y="1803523"/>
            <a:ext cx="5148000" cy="855707"/>
          </a:xfrm>
          <a:prstGeom prst="rect">
            <a:avLst/>
          </a:prstGeom>
          <a:solidFill>
            <a:schemeClr val="bg1">
              <a:lumMod val="95000"/>
            </a:schemeClr>
          </a:solidFill>
          <a:ln w="12700" algn="ctr">
            <a:solidFill>
              <a:srgbClr val="75787B"/>
            </a:solidFill>
            <a:miter lim="800000"/>
            <a:headEnd/>
            <a:tailEnd/>
          </a:ln>
        </p:spPr>
        <p:txBody>
          <a:bodyPr wrap="square" lIns="72000" tIns="72000" rIns="72000" bIns="72000" anchor="ctr"/>
          <a:lstStyle/>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紙の申請や手続きが残存しており、登庁しなければ業務ができない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システムを利用できない職員（会計年度任用職員等）が存在し、時間や場所の融通が利かない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1" name="Rectangle 7">
            <a:extLst>
              <a:ext uri="{FF2B5EF4-FFF2-40B4-BE49-F238E27FC236}">
                <a16:creationId xmlns:a16="http://schemas.microsoft.com/office/drawing/2014/main" id="{D1222F6E-46A1-A56F-8373-C3BF94746B25}"/>
              </a:ext>
            </a:extLst>
          </p:cNvPr>
          <p:cNvSpPr>
            <a:spLocks noChangeArrowheads="1"/>
          </p:cNvSpPr>
          <p:nvPr/>
        </p:nvSpPr>
        <p:spPr bwMode="gray">
          <a:xfrm>
            <a:off x="6384577" y="2766194"/>
            <a:ext cx="5148000" cy="855707"/>
          </a:xfrm>
          <a:prstGeom prst="rect">
            <a:avLst/>
          </a:prstGeom>
          <a:solidFill>
            <a:schemeClr val="bg1">
              <a:lumMod val="95000"/>
            </a:schemeClr>
          </a:solidFill>
          <a:ln w="12700" algn="ctr">
            <a:solidFill>
              <a:srgbClr val="75787B"/>
            </a:solidFill>
            <a:miter lim="800000"/>
            <a:headEnd/>
            <a:tailEnd/>
          </a:ln>
        </p:spPr>
        <p:txBody>
          <a:bodyPr wrap="square" lIns="108000" tIns="72000" rIns="72000" bIns="72000" anchor="ctr"/>
          <a:lstStyle/>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紙申請</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データ入力</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逓送等のアナログ業務が残存しており、職員の負担が大きい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申請やデータの適正性</a:t>
            </a:r>
            <a:r>
              <a:rPr lang="en-US" altLang="ja-JP" sz="1200" dirty="0">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latin typeface="UD デジタル 教科書体 NP-R" panose="02020400000000000000" pitchFamily="18" charset="-128"/>
                <a:ea typeface="UD デジタル 教科書体 NP-R" panose="02020400000000000000" pitchFamily="18" charset="-128"/>
                <a:cs typeface="+mn-cs"/>
                <a:sym typeface="+mn-lt"/>
              </a:rPr>
              <a:t>正確性を目視等のアナログな方法で確認しており、職員の心理的な負担も大きい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2" name="Rectangle 6">
            <a:extLst>
              <a:ext uri="{FF2B5EF4-FFF2-40B4-BE49-F238E27FC236}">
                <a16:creationId xmlns:a16="http://schemas.microsoft.com/office/drawing/2014/main" id="{591533BB-D9EF-1477-E330-374CBE84260F}"/>
              </a:ext>
            </a:extLst>
          </p:cNvPr>
          <p:cNvSpPr>
            <a:spLocks noChangeArrowheads="1"/>
          </p:cNvSpPr>
          <p:nvPr/>
        </p:nvSpPr>
        <p:spPr bwMode="gray">
          <a:xfrm>
            <a:off x="6384577" y="3728865"/>
            <a:ext cx="5148000" cy="855707"/>
          </a:xfrm>
          <a:prstGeom prst="rect">
            <a:avLst/>
          </a:prstGeom>
          <a:solidFill>
            <a:schemeClr val="bg1">
              <a:lumMod val="95000"/>
            </a:schemeClr>
          </a:solidFill>
          <a:ln w="12700" algn="ctr">
            <a:solidFill>
              <a:srgbClr val="75787B"/>
            </a:solidFill>
            <a:miter lim="800000"/>
            <a:headEnd/>
            <a:tailEnd/>
          </a:ln>
        </p:spPr>
        <p:txBody>
          <a:bodyPr wrap="square" lIns="108000" tIns="72000" rIns="72000" bIns="72000" anchor="ctr"/>
          <a:lstStyle/>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ユーザーインターフェースが直感的でないため、内容の理解や操作に時間を費やすことが多く、利便性が低い。申請方法や操作方法に関する問い合わせも多く、担当者の負担が大きい</a:t>
            </a:r>
          </a:p>
        </p:txBody>
      </p:sp>
      <p:sp>
        <p:nvSpPr>
          <p:cNvPr id="63" name="Rectangle 6">
            <a:extLst>
              <a:ext uri="{FF2B5EF4-FFF2-40B4-BE49-F238E27FC236}">
                <a16:creationId xmlns:a16="http://schemas.microsoft.com/office/drawing/2014/main" id="{543F9927-99F9-4A3B-CD3C-A08DE56F9AB9}"/>
              </a:ext>
            </a:extLst>
          </p:cNvPr>
          <p:cNvSpPr>
            <a:spLocks noChangeArrowheads="1"/>
          </p:cNvSpPr>
          <p:nvPr/>
        </p:nvSpPr>
        <p:spPr bwMode="gray">
          <a:xfrm>
            <a:off x="6384577" y="4695432"/>
            <a:ext cx="5148000" cy="855707"/>
          </a:xfrm>
          <a:prstGeom prst="rect">
            <a:avLst/>
          </a:prstGeom>
          <a:solidFill>
            <a:schemeClr val="bg1">
              <a:lumMod val="95000"/>
            </a:schemeClr>
          </a:solidFill>
          <a:ln w="12700" algn="ctr">
            <a:solidFill>
              <a:srgbClr val="75787B"/>
            </a:solidFill>
            <a:miter lim="800000"/>
            <a:headEnd/>
            <a:tailEnd/>
          </a:ln>
        </p:spPr>
        <p:txBody>
          <a:bodyPr wrap="square" lIns="108000" tIns="72000" rIns="72000" bIns="72000" anchor="ctr"/>
          <a:lstStyle/>
          <a:p>
            <a:pPr marL="171450" indent="-171450" defTabSz="990564" fontAlgn="auto">
              <a:spcBef>
                <a:spcPts val="0"/>
              </a:spcBef>
              <a:spcAft>
                <a:spcPts val="0"/>
              </a:spcAft>
              <a:buSzPct val="100000"/>
              <a:buFont typeface="Wingdings" panose="05000000000000000000" pitchFamily="2" charset="2"/>
              <a:buChar char="n"/>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異なる所属やシステム間で同種のデータを入力する必要があり、効率化の妨げになっている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71450" indent="-171450" defTabSz="990564" fontAlgn="auto">
              <a:spcBef>
                <a:spcPts val="0"/>
              </a:spcBef>
              <a:spcAft>
                <a:spcPts val="0"/>
              </a:spcAft>
              <a:buSzPct val="100000"/>
              <a:buFont typeface="Wingdings" panose="05000000000000000000" pitchFamily="2" charset="2"/>
              <a:buChar char="n"/>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複数のシステム（所属）にデータが分散しており、一貫したデータ管理が難しく、業務の効率化</a:t>
            </a:r>
            <a:r>
              <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高度化への活用</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が</a:t>
            </a: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できていない</a:t>
            </a:r>
          </a:p>
        </p:txBody>
      </p:sp>
      <p:sp>
        <p:nvSpPr>
          <p:cNvPr id="64" name="Rectangle 6">
            <a:extLst>
              <a:ext uri="{FF2B5EF4-FFF2-40B4-BE49-F238E27FC236}">
                <a16:creationId xmlns:a16="http://schemas.microsoft.com/office/drawing/2014/main" id="{78E58546-BCEA-466A-D54D-DE2874929A39}"/>
              </a:ext>
            </a:extLst>
          </p:cNvPr>
          <p:cNvSpPr>
            <a:spLocks noChangeArrowheads="1"/>
          </p:cNvSpPr>
          <p:nvPr/>
        </p:nvSpPr>
        <p:spPr bwMode="gray">
          <a:xfrm>
            <a:off x="6384577" y="5679025"/>
            <a:ext cx="5148000" cy="855707"/>
          </a:xfrm>
          <a:prstGeom prst="rect">
            <a:avLst/>
          </a:prstGeom>
          <a:solidFill>
            <a:schemeClr val="bg1">
              <a:lumMod val="95000"/>
            </a:schemeClr>
          </a:solidFill>
          <a:ln w="12700" algn="ctr">
            <a:solidFill>
              <a:srgbClr val="75787B"/>
            </a:solidFill>
            <a:miter lim="800000"/>
            <a:headEnd/>
            <a:tailEnd/>
          </a:ln>
        </p:spPr>
        <p:txBody>
          <a:bodyPr wrap="square" lIns="108000" tIns="72000" rIns="72000" bIns="72000" anchor="ctr"/>
          <a:lstStyle/>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サブシステム間の機能が密接に関連し複雑化しているため、制度や業務プロセス変更に、迅速に対応できない</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a:p>
            <a:pPr marL="171450" indent="-171450" eaLnBrk="0" hangingPunct="0">
              <a:buFont typeface="Wingdings" panose="05000000000000000000" pitchFamily="2" charset="2"/>
              <a:buChar char="n"/>
            </a:pPr>
            <a:r>
              <a:rPr lang="ja-JP" altLang="en-US" sz="1200">
                <a:latin typeface="UD デジタル 教科書体 NP-R" panose="02020400000000000000" pitchFamily="18" charset="-128"/>
                <a:ea typeface="UD デジタル 教科書体 NP-R" panose="02020400000000000000" pitchFamily="18" charset="-128"/>
                <a:cs typeface="+mn-cs"/>
                <a:sym typeface="+mn-lt"/>
              </a:rPr>
              <a:t>システムの維持を単一ベンダーに依存しているために維持費が高騰しているほか、運用業務も外部委託しているため、人給関連事務の経費が膨大になっている</a:t>
            </a:r>
            <a:endParaRPr lang="en-US" altLang="ja-JP" sz="120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65" name="二等辺三角形 64">
            <a:extLst>
              <a:ext uri="{FF2B5EF4-FFF2-40B4-BE49-F238E27FC236}">
                <a16:creationId xmlns:a16="http://schemas.microsoft.com/office/drawing/2014/main" id="{8F3DBE05-76C2-161E-A99B-914439A93434}"/>
              </a:ext>
            </a:extLst>
          </p:cNvPr>
          <p:cNvSpPr/>
          <p:nvPr/>
        </p:nvSpPr>
        <p:spPr bwMode="gray">
          <a:xfrm rot="5400000">
            <a:off x="5881632" y="5986807"/>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66" name="二等辺三角形 65">
            <a:extLst>
              <a:ext uri="{FF2B5EF4-FFF2-40B4-BE49-F238E27FC236}">
                <a16:creationId xmlns:a16="http://schemas.microsoft.com/office/drawing/2014/main" id="{7EE0696B-B7C0-431B-19AB-9FE320FE36EC}"/>
              </a:ext>
            </a:extLst>
          </p:cNvPr>
          <p:cNvSpPr/>
          <p:nvPr/>
        </p:nvSpPr>
        <p:spPr bwMode="gray">
          <a:xfrm rot="5400000">
            <a:off x="5881632" y="3073976"/>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67" name="二等辺三角形 66">
            <a:extLst>
              <a:ext uri="{FF2B5EF4-FFF2-40B4-BE49-F238E27FC236}">
                <a16:creationId xmlns:a16="http://schemas.microsoft.com/office/drawing/2014/main" id="{49464637-D7EF-78B9-520F-7A05159DD88F}"/>
              </a:ext>
            </a:extLst>
          </p:cNvPr>
          <p:cNvSpPr/>
          <p:nvPr/>
        </p:nvSpPr>
        <p:spPr bwMode="gray">
          <a:xfrm rot="5400000">
            <a:off x="5881631" y="4036647"/>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68" name="二等辺三角形 67">
            <a:extLst>
              <a:ext uri="{FF2B5EF4-FFF2-40B4-BE49-F238E27FC236}">
                <a16:creationId xmlns:a16="http://schemas.microsoft.com/office/drawing/2014/main" id="{956C58F6-9873-2F86-08BC-BA61636CFD5E}"/>
              </a:ext>
            </a:extLst>
          </p:cNvPr>
          <p:cNvSpPr/>
          <p:nvPr/>
        </p:nvSpPr>
        <p:spPr bwMode="gray">
          <a:xfrm rot="5400000">
            <a:off x="5881632" y="5003214"/>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69" name="二等辺三角形 68">
            <a:extLst>
              <a:ext uri="{FF2B5EF4-FFF2-40B4-BE49-F238E27FC236}">
                <a16:creationId xmlns:a16="http://schemas.microsoft.com/office/drawing/2014/main" id="{0DECBE6F-DCBE-D2E7-E890-12D5F9DDCD6F}"/>
              </a:ext>
            </a:extLst>
          </p:cNvPr>
          <p:cNvSpPr/>
          <p:nvPr/>
        </p:nvSpPr>
        <p:spPr bwMode="gray">
          <a:xfrm rot="5400000">
            <a:off x="5881631" y="2111305"/>
            <a:ext cx="428736" cy="240145"/>
          </a:xfrm>
          <a:prstGeom prst="triangle">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7" name="正方形/長方形 6">
            <a:extLst>
              <a:ext uri="{FF2B5EF4-FFF2-40B4-BE49-F238E27FC236}">
                <a16:creationId xmlns:a16="http://schemas.microsoft.com/office/drawing/2014/main" id="{8D2A506B-E4A7-8E1C-0C57-9CDB287DA165}"/>
              </a:ext>
            </a:extLst>
          </p:cNvPr>
          <p:cNvSpPr/>
          <p:nvPr/>
        </p:nvSpPr>
        <p:spPr bwMode="gray">
          <a:xfrm>
            <a:off x="659425" y="1664435"/>
            <a:ext cx="5148000"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a:latin typeface="UD デジタル 教科書体 NP-R" panose="02020400000000000000" pitchFamily="18" charset="-128"/>
                <a:ea typeface="UD デジタル 教科書体 NP-R" panose="02020400000000000000" pitchFamily="18" charset="-128"/>
              </a:rPr>
              <a:t>人事関連事務業務のあるべき姿</a:t>
            </a:r>
          </a:p>
        </p:txBody>
      </p:sp>
      <p:sp>
        <p:nvSpPr>
          <p:cNvPr id="9" name="正方形/長方形 8">
            <a:extLst>
              <a:ext uri="{FF2B5EF4-FFF2-40B4-BE49-F238E27FC236}">
                <a16:creationId xmlns:a16="http://schemas.microsoft.com/office/drawing/2014/main" id="{9E2CF581-4C31-44DD-41EF-91EDD010CDB4}"/>
              </a:ext>
            </a:extLst>
          </p:cNvPr>
          <p:cNvSpPr/>
          <p:nvPr/>
        </p:nvSpPr>
        <p:spPr bwMode="gray">
          <a:xfrm>
            <a:off x="6384577" y="1664435"/>
            <a:ext cx="5148000" cy="17523"/>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ja-JP" altLang="en-US" sz="1200">
                <a:latin typeface="UD デジタル 教科書体 NP-R" panose="02020400000000000000" pitchFamily="18" charset="-128"/>
                <a:ea typeface="UD デジタル 教科書体 NP-R" panose="02020400000000000000" pitchFamily="18" charset="-128"/>
              </a:rPr>
              <a:t>総務事務システムで対応できていない事項</a:t>
            </a:r>
          </a:p>
        </p:txBody>
      </p:sp>
    </p:spTree>
    <p:extLst>
      <p:ext uri="{BB962C8B-B14F-4D97-AF65-F5344CB8AC3E}">
        <p14:creationId xmlns:p14="http://schemas.microsoft.com/office/powerpoint/2010/main" val="3955333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C9EAAD4-12EC-9DC4-8866-B5CD0C635B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9" name="think-cell data - do not delete" hidden="1">
                        <a:extLst>
                          <a:ext uri="{FF2B5EF4-FFF2-40B4-BE49-F238E27FC236}">
                            <a16:creationId xmlns:a16="http://schemas.microsoft.com/office/drawing/2014/main" id="{DC9EAAD4-12EC-9DC4-8866-B5CD0C635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25397240-B99E-CD4E-704B-85B2086DBCF0}"/>
              </a:ext>
            </a:extLst>
          </p:cNvPr>
          <p:cNvSpPr>
            <a:spLocks noGrp="1"/>
          </p:cNvSpPr>
          <p:nvPr>
            <p:ph type="sldNum" sz="quarter" idx="11"/>
          </p:nvPr>
        </p:nvSpPr>
        <p:spPr>
          <a:xfrm>
            <a:off x="389467" y="6626100"/>
            <a:ext cx="200072" cy="169200"/>
          </a:xfrm>
        </p:spPr>
        <p:txBody>
          <a:bodyPr/>
          <a:lstStyle/>
          <a:p>
            <a:fld id="{56E56C22-CD92-4A50-AAD1-E2171E0619BD}" type="slidenum">
              <a:rPr lang="ja-JP" altLang="en-US" smtClean="0"/>
              <a:pPr/>
              <a:t>60</a:t>
            </a:fld>
            <a:endParaRPr lang="ja-JP" altLang="en-US"/>
          </a:p>
        </p:txBody>
      </p:sp>
      <p:sp>
        <p:nvSpPr>
          <p:cNvPr id="6" name="テキスト プレースホルダー 5">
            <a:extLst>
              <a:ext uri="{FF2B5EF4-FFF2-40B4-BE49-F238E27FC236}">
                <a16:creationId xmlns:a16="http://schemas.microsoft.com/office/drawing/2014/main" id="{08D4EF1D-A675-3E8A-4150-49D1F67FF4F8}"/>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ロードマップ</a:t>
            </a:r>
          </a:p>
        </p:txBody>
      </p:sp>
      <p:graphicFrame>
        <p:nvGraphicFramePr>
          <p:cNvPr id="2" name="Group 8">
            <a:extLst>
              <a:ext uri="{FF2B5EF4-FFF2-40B4-BE49-F238E27FC236}">
                <a16:creationId xmlns:a16="http://schemas.microsoft.com/office/drawing/2014/main" id="{A89AAD3C-60FB-9C2C-92DA-60C344C4208E}"/>
              </a:ext>
            </a:extLst>
          </p:cNvPr>
          <p:cNvGraphicFramePr>
            <a:graphicFrameLocks noGrp="1"/>
          </p:cNvGraphicFramePr>
          <p:nvPr/>
        </p:nvGraphicFramePr>
        <p:xfrm>
          <a:off x="261257" y="1404411"/>
          <a:ext cx="11860383" cy="5340278"/>
        </p:xfrm>
        <a:graphic>
          <a:graphicData uri="http://schemas.openxmlformats.org/drawingml/2006/table">
            <a:tbl>
              <a:tblPr firstRow="1"/>
              <a:tblGrid>
                <a:gridCol w="217714">
                  <a:extLst>
                    <a:ext uri="{9D8B030D-6E8A-4147-A177-3AD203B41FA5}">
                      <a16:colId xmlns:a16="http://schemas.microsoft.com/office/drawing/2014/main" val="1879081539"/>
                    </a:ext>
                  </a:extLst>
                </a:gridCol>
                <a:gridCol w="805543">
                  <a:extLst>
                    <a:ext uri="{9D8B030D-6E8A-4147-A177-3AD203B41FA5}">
                      <a16:colId xmlns:a16="http://schemas.microsoft.com/office/drawing/2014/main" val="3860849737"/>
                    </a:ext>
                  </a:extLst>
                </a:gridCol>
                <a:gridCol w="1064218">
                  <a:extLst>
                    <a:ext uri="{9D8B030D-6E8A-4147-A177-3AD203B41FA5}">
                      <a16:colId xmlns:a16="http://schemas.microsoft.com/office/drawing/2014/main" val="3916673150"/>
                    </a:ext>
                  </a:extLst>
                </a:gridCol>
                <a:gridCol w="453401">
                  <a:extLst>
                    <a:ext uri="{9D8B030D-6E8A-4147-A177-3AD203B41FA5}">
                      <a16:colId xmlns:a16="http://schemas.microsoft.com/office/drawing/2014/main" val="926052423"/>
                    </a:ext>
                  </a:extLst>
                </a:gridCol>
                <a:gridCol w="453401">
                  <a:extLst>
                    <a:ext uri="{9D8B030D-6E8A-4147-A177-3AD203B41FA5}">
                      <a16:colId xmlns:a16="http://schemas.microsoft.com/office/drawing/2014/main" val="2001959773"/>
                    </a:ext>
                  </a:extLst>
                </a:gridCol>
                <a:gridCol w="453401">
                  <a:extLst>
                    <a:ext uri="{9D8B030D-6E8A-4147-A177-3AD203B41FA5}">
                      <a16:colId xmlns:a16="http://schemas.microsoft.com/office/drawing/2014/main" val="20002"/>
                    </a:ext>
                  </a:extLst>
                </a:gridCol>
                <a:gridCol w="453401">
                  <a:extLst>
                    <a:ext uri="{9D8B030D-6E8A-4147-A177-3AD203B41FA5}">
                      <a16:colId xmlns:a16="http://schemas.microsoft.com/office/drawing/2014/main" val="2547401775"/>
                    </a:ext>
                  </a:extLst>
                </a:gridCol>
                <a:gridCol w="453401">
                  <a:extLst>
                    <a:ext uri="{9D8B030D-6E8A-4147-A177-3AD203B41FA5}">
                      <a16:colId xmlns:a16="http://schemas.microsoft.com/office/drawing/2014/main" val="20005"/>
                    </a:ext>
                  </a:extLst>
                </a:gridCol>
                <a:gridCol w="453401">
                  <a:extLst>
                    <a:ext uri="{9D8B030D-6E8A-4147-A177-3AD203B41FA5}">
                      <a16:colId xmlns:a16="http://schemas.microsoft.com/office/drawing/2014/main" val="1623918450"/>
                    </a:ext>
                  </a:extLst>
                </a:gridCol>
                <a:gridCol w="453401">
                  <a:extLst>
                    <a:ext uri="{9D8B030D-6E8A-4147-A177-3AD203B41FA5}">
                      <a16:colId xmlns:a16="http://schemas.microsoft.com/office/drawing/2014/main" val="20008"/>
                    </a:ext>
                  </a:extLst>
                </a:gridCol>
                <a:gridCol w="453401">
                  <a:extLst>
                    <a:ext uri="{9D8B030D-6E8A-4147-A177-3AD203B41FA5}">
                      <a16:colId xmlns:a16="http://schemas.microsoft.com/office/drawing/2014/main" val="1387808640"/>
                    </a:ext>
                  </a:extLst>
                </a:gridCol>
                <a:gridCol w="453401">
                  <a:extLst>
                    <a:ext uri="{9D8B030D-6E8A-4147-A177-3AD203B41FA5}">
                      <a16:colId xmlns:a16="http://schemas.microsoft.com/office/drawing/2014/main" val="763571944"/>
                    </a:ext>
                  </a:extLst>
                </a:gridCol>
                <a:gridCol w="453401">
                  <a:extLst>
                    <a:ext uri="{9D8B030D-6E8A-4147-A177-3AD203B41FA5}">
                      <a16:colId xmlns:a16="http://schemas.microsoft.com/office/drawing/2014/main" val="2319139294"/>
                    </a:ext>
                  </a:extLst>
                </a:gridCol>
                <a:gridCol w="453401">
                  <a:extLst>
                    <a:ext uri="{9D8B030D-6E8A-4147-A177-3AD203B41FA5}">
                      <a16:colId xmlns:a16="http://schemas.microsoft.com/office/drawing/2014/main" val="3255298054"/>
                    </a:ext>
                  </a:extLst>
                </a:gridCol>
                <a:gridCol w="453401">
                  <a:extLst>
                    <a:ext uri="{9D8B030D-6E8A-4147-A177-3AD203B41FA5}">
                      <a16:colId xmlns:a16="http://schemas.microsoft.com/office/drawing/2014/main" val="274512220"/>
                    </a:ext>
                  </a:extLst>
                </a:gridCol>
                <a:gridCol w="361008">
                  <a:extLst>
                    <a:ext uri="{9D8B030D-6E8A-4147-A177-3AD203B41FA5}">
                      <a16:colId xmlns:a16="http://schemas.microsoft.com/office/drawing/2014/main" val="2309715638"/>
                    </a:ext>
                  </a:extLst>
                </a:gridCol>
                <a:gridCol w="361008">
                  <a:extLst>
                    <a:ext uri="{9D8B030D-6E8A-4147-A177-3AD203B41FA5}">
                      <a16:colId xmlns:a16="http://schemas.microsoft.com/office/drawing/2014/main" val="2220113658"/>
                    </a:ext>
                  </a:extLst>
                </a:gridCol>
                <a:gridCol w="361008">
                  <a:extLst>
                    <a:ext uri="{9D8B030D-6E8A-4147-A177-3AD203B41FA5}">
                      <a16:colId xmlns:a16="http://schemas.microsoft.com/office/drawing/2014/main" val="628688354"/>
                    </a:ext>
                  </a:extLst>
                </a:gridCol>
                <a:gridCol w="361008">
                  <a:extLst>
                    <a:ext uri="{9D8B030D-6E8A-4147-A177-3AD203B41FA5}">
                      <a16:colId xmlns:a16="http://schemas.microsoft.com/office/drawing/2014/main" val="2435158905"/>
                    </a:ext>
                  </a:extLst>
                </a:gridCol>
                <a:gridCol w="361008">
                  <a:extLst>
                    <a:ext uri="{9D8B030D-6E8A-4147-A177-3AD203B41FA5}">
                      <a16:colId xmlns:a16="http://schemas.microsoft.com/office/drawing/2014/main" val="3409747077"/>
                    </a:ext>
                  </a:extLst>
                </a:gridCol>
                <a:gridCol w="361008">
                  <a:extLst>
                    <a:ext uri="{9D8B030D-6E8A-4147-A177-3AD203B41FA5}">
                      <a16:colId xmlns:a16="http://schemas.microsoft.com/office/drawing/2014/main" val="3838268166"/>
                    </a:ext>
                  </a:extLst>
                </a:gridCol>
                <a:gridCol w="361008">
                  <a:extLst>
                    <a:ext uri="{9D8B030D-6E8A-4147-A177-3AD203B41FA5}">
                      <a16:colId xmlns:a16="http://schemas.microsoft.com/office/drawing/2014/main" val="2378660165"/>
                    </a:ext>
                  </a:extLst>
                </a:gridCol>
                <a:gridCol w="361008">
                  <a:extLst>
                    <a:ext uri="{9D8B030D-6E8A-4147-A177-3AD203B41FA5}">
                      <a16:colId xmlns:a16="http://schemas.microsoft.com/office/drawing/2014/main" val="1305882171"/>
                    </a:ext>
                  </a:extLst>
                </a:gridCol>
                <a:gridCol w="361008">
                  <a:extLst>
                    <a:ext uri="{9D8B030D-6E8A-4147-A177-3AD203B41FA5}">
                      <a16:colId xmlns:a16="http://schemas.microsoft.com/office/drawing/2014/main" val="3348777808"/>
                    </a:ext>
                  </a:extLst>
                </a:gridCol>
                <a:gridCol w="361008">
                  <a:extLst>
                    <a:ext uri="{9D8B030D-6E8A-4147-A177-3AD203B41FA5}">
                      <a16:colId xmlns:a16="http://schemas.microsoft.com/office/drawing/2014/main" val="3165590602"/>
                    </a:ext>
                  </a:extLst>
                </a:gridCol>
                <a:gridCol w="361008">
                  <a:extLst>
                    <a:ext uri="{9D8B030D-6E8A-4147-A177-3AD203B41FA5}">
                      <a16:colId xmlns:a16="http://schemas.microsoft.com/office/drawing/2014/main" val="3338447009"/>
                    </a:ext>
                  </a:extLst>
                </a:gridCol>
                <a:gridCol w="361008">
                  <a:extLst>
                    <a:ext uri="{9D8B030D-6E8A-4147-A177-3AD203B41FA5}">
                      <a16:colId xmlns:a16="http://schemas.microsoft.com/office/drawing/2014/main" val="2344498579"/>
                    </a:ext>
                  </a:extLst>
                </a:gridCol>
              </a:tblGrid>
              <a:tr h="226211">
                <a:tc rowSpan="2" grid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cap="flat">
                      <a:noFill/>
                    </a:lnL>
                    <a:lnR w="12700" cap="flat" cmpd="sng" algn="ctr">
                      <a:noFill/>
                      <a:prstDash val="solid"/>
                      <a:round/>
                      <a:headEnd type="none" w="med" len="med"/>
                      <a:tailEnd type="none" w="med" len="med"/>
                    </a:lnR>
                    <a:lnT>
                      <a:noFill/>
                    </a:lnT>
                    <a:lnB w="12700" cap="flat" cmpd="sng" algn="ctr">
                      <a:solidFill>
                        <a:srgbClr val="75787B"/>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rgbClr val="75787B"/>
                      </a:solidFill>
                      <a:prstDash val="solid"/>
                      <a:round/>
                      <a:headEnd type="none" w="med" len="med"/>
                      <a:tailEnd type="none" w="med" len="med"/>
                    </a:lnR>
                    <a:lnT>
                      <a:noFill/>
                    </a:lnT>
                    <a:lnB w="12700" cap="flat" cmpd="sng" algn="ctr">
                      <a:solidFill>
                        <a:srgbClr val="75787B"/>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w="12700" cap="flat" cmpd="sng" algn="ctr">
                      <a:noFill/>
                      <a:prstDash val="solid"/>
                      <a:round/>
                      <a:headEnd type="none" w="med" len="med"/>
                      <a:tailEnd type="none" w="med" len="med"/>
                    </a:lnL>
                    <a:lnR w="12700" cap="flat" cmpd="sng" algn="ctr">
                      <a:solidFill>
                        <a:srgbClr val="75787B"/>
                      </a:solidFill>
                      <a:prstDash val="solid"/>
                      <a:round/>
                      <a:headEnd type="none" w="med" len="med"/>
                      <a:tailEnd type="none" w="med" len="med"/>
                    </a:lnR>
                    <a:lnT>
                      <a:noFill/>
                    </a:lnT>
                    <a:lnB w="12700" cap="flat" cmpd="sng" algn="ctr">
                      <a:solidFill>
                        <a:srgbClr val="75787B"/>
                      </a:solidFill>
                      <a:prstDash val="solid"/>
                      <a:round/>
                      <a:headEnd type="none" w="med" len="med"/>
                      <a:tailEnd type="none" w="med" len="med"/>
                    </a:lnB>
                    <a:lnTlToBr>
                      <a:noFill/>
                    </a:lnTlToBr>
                    <a:lnBlToTr>
                      <a:noFill/>
                    </a:lnBlToTr>
                    <a:noFill/>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7</a:t>
                      </a:r>
                      <a:r>
                        <a:rPr kumimoji="1" lang="ja-JP" altLang="en-US" sz="12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en-US" altLang="ja-JP" sz="1050" b="0" i="0" u="none" strike="noStrike" cap="none" normalizeH="0" baseline="0">
                        <a:ln>
                          <a:noFill/>
                        </a:ln>
                        <a:solidFill>
                          <a:schemeClr val="bg1"/>
                        </a:solidFill>
                        <a:effectLst/>
                        <a:latin typeface="+mj-ea"/>
                        <a:ea typeface="+mj-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8</a:t>
                      </a:r>
                      <a:r>
                        <a:rPr kumimoji="1" lang="ja-JP" altLang="en-US" sz="1200" b="0" i="0" u="none" strike="noStrike" kern="1200" cap="none" spc="0" normalizeH="0" baseline="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en-US" altLang="ja-JP" sz="1050" b="0" i="0" u="none" strike="noStrike" cap="none" normalizeH="0" baseline="0">
                        <a:ln>
                          <a:noFill/>
                        </a:ln>
                        <a:solidFill>
                          <a:schemeClr val="bg1"/>
                        </a:solidFill>
                        <a:effectLst/>
                        <a:latin typeface="+mj-ea"/>
                        <a:ea typeface="+mj-ea"/>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令和９年度</a:t>
                      </a:r>
                      <a:endPar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10</a:t>
                      </a: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11</a:t>
                      </a: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令和</a:t>
                      </a:r>
                      <a:r>
                        <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12</a:t>
                      </a:r>
                      <a:r>
                        <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rPr>
                        <a:t>年度</a:t>
                      </a:r>
                      <a:endParaRPr kumimoji="1" lang="en-US" altLang="ja-JP" sz="1200" b="0" i="0" u="none" strike="noStrike" kern="1200" cap="none" spc="0" normalizeH="0" baseline="0" noProof="0" dirty="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ts val="0"/>
                        </a:spcBef>
                        <a:spcAft>
                          <a:spcPct val="0"/>
                        </a:spcAft>
                        <a:buClr>
                          <a:prstClr val="black"/>
                        </a:buClr>
                        <a:buSzPct val="80000"/>
                        <a:buFont typeface="Wingdings" pitchFamily="2" charset="2"/>
                        <a:buNone/>
                        <a:tabLst/>
                        <a:defRPr/>
                      </a:pPr>
                      <a:endParaRPr kumimoji="0" lang="en-US" altLang="ja-JP" sz="1050" b="0" i="0" u="none" strike="noStrike" kern="1200" cap="none" spc="0" normalizeH="0" baseline="0" noProof="0">
                        <a:ln>
                          <a:noFill/>
                        </a:ln>
                        <a:solidFill>
                          <a:prstClr val="white"/>
                        </a:solidFill>
                        <a:effectLst/>
                        <a:uLnTx/>
                        <a:uFillTx/>
                        <a:latin typeface="Yu Gothic UI"/>
                        <a:ea typeface="Yu Gothic UI"/>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046A38"/>
                    </a:solidFill>
                  </a:tcPr>
                </a:tc>
                <a:tc hMerge="1">
                  <a:txBody>
                    <a:bodyPr/>
                    <a:lstStyle/>
                    <a:p>
                      <a:endParaRPr kumimoji="1" lang="ja-JP" altLang="en-US"/>
                    </a:p>
                  </a:txBody>
                  <a:tcPr/>
                </a:tc>
                <a:extLst>
                  <a:ext uri="{0D108BD9-81ED-4DB2-BD59-A6C34878D82A}">
                    <a16:rowId xmlns:a16="http://schemas.microsoft.com/office/drawing/2014/main" val="10002"/>
                  </a:ext>
                </a:extLst>
              </a:tr>
              <a:tr h="226211">
                <a:tc gridSpan="2" vMerge="1">
                  <a:txBody>
                    <a:bodyPr/>
                    <a:lstStyle/>
                    <a:p>
                      <a:pPr marL="0" marR="0" lvl="0" indent="0" algn="l"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050" b="0" i="0" u="none" strike="noStrike" cap="none" normalizeH="0" baseline="0">
                        <a:ln>
                          <a:noFill/>
                        </a:ln>
                        <a:solidFill>
                          <a:schemeClr val="tx1"/>
                        </a:solidFill>
                        <a:effectLst/>
                        <a:latin typeface="+mj-ea"/>
                        <a:ea typeface="+mj-ea"/>
                      </a:endParaRPr>
                    </a:p>
                  </a:txBody>
                  <a:tcPr marL="0" marR="0" marT="0" marB="0" anchor="ctr" horzOverflow="overflow">
                    <a:lnL cap="flat">
                      <a:noFill/>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12700" cap="flat" cmpd="sng" algn="ctr">
                      <a:solidFill>
                        <a:srgbClr val="75787B"/>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1Q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2Q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3Q</a:t>
                      </a:r>
                    </a:p>
                  </a:txBody>
                  <a:tcPr marL="0" marR="0" marT="0" marB="0"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4Q</a:t>
                      </a:r>
                    </a:p>
                  </a:txBody>
                  <a:tcPr marL="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9534823"/>
                  </a:ext>
                </a:extLst>
              </a:tr>
              <a:tr h="193387">
                <a:tc rowSpan="2"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マイルストーン</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rowSpan="2" h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1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extLst>
                  <a:ext uri="{0D108BD9-81ED-4DB2-BD59-A6C34878D82A}">
                    <a16:rowId xmlns:a16="http://schemas.microsoft.com/office/drawing/2014/main" val="10003"/>
                  </a:ext>
                </a:extLst>
              </a:tr>
              <a:tr h="193387">
                <a:tc gridSpan="2" v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en-US" altLang="ja-JP" sz="1050" b="0">
                        <a:solidFill>
                          <a:prstClr val="black"/>
                        </a:solidFill>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hMerge="1" vMerge="1">
                  <a:txBody>
                    <a:bodyPr/>
                    <a:lstStyle/>
                    <a:p>
                      <a:pPr algn="ctr"/>
                      <a:r>
                        <a:rPr kumimoji="1" lang="ja-JP" altLang="en-US"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endParaRPr kumimoji="1" lang="en-US" altLang="ja-JP"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a:txBody>
                    <a:bodyPr/>
                    <a:lstStyle/>
                    <a:p>
                      <a:pPr algn="ct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a:t>
                      </a:r>
                      <a:endPar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rgbClr val="EAF5FC"/>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1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AF5FC"/>
                    </a:solidFill>
                  </a:tcPr>
                </a:tc>
                <a:tc hMerge="1">
                  <a:txBody>
                    <a:bodyPr/>
                    <a:lstStyle/>
                    <a:p>
                      <a:endParaRPr kumimoji="1" lang="ja-JP" altLang="en-US"/>
                    </a:p>
                  </a:txBody>
                  <a:tcPr/>
                </a:tc>
                <a:extLst>
                  <a:ext uri="{0D108BD9-81ED-4DB2-BD59-A6C34878D82A}">
                    <a16:rowId xmlns:a16="http://schemas.microsoft.com/office/drawing/2014/main" val="2493492239"/>
                  </a:ext>
                </a:extLst>
              </a:tr>
              <a:tr h="193387">
                <a:tc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業務</a:t>
                      </a:r>
                      <a:endPar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a:txBody>
                    <a:bodyPr/>
                    <a:lstStyle/>
                    <a:p>
                      <a:pPr algn="ct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方針</a:t>
                      </a:r>
                      <a:r>
                        <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(R6</a:t>
                      </a:r>
                      <a:r>
                        <a:rPr kumimoji="1" lang="ja-JP" altLang="en-US" sz="10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終了時</a:t>
                      </a:r>
                      <a:r>
                        <a:rPr kumimoji="1" lang="en-US" altLang="ja-JP" sz="10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0" marR="0" marT="0" marB="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lumMod val="65000"/>
                      </a:scheme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1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kumimoji="1" lang="ja-JP" altLang="en-US"/>
                    </a:p>
                  </a:txBody>
                  <a:tcPr/>
                </a:tc>
                <a:extLst>
                  <a:ext uri="{0D108BD9-81ED-4DB2-BD59-A6C34878D82A}">
                    <a16:rowId xmlns:a16="http://schemas.microsoft.com/office/drawing/2014/main" val="1585813306"/>
                  </a:ext>
                </a:extLst>
              </a:tr>
              <a:tr h="571643">
                <a:tc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就労証明</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遅参申請</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忌引申請</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a:solidFill>
                            <a:prstClr val="black"/>
                          </a:solidFill>
                          <a:latin typeface="UD デジタル 教科書体 NP-R" panose="02020400000000000000" pitchFamily="18" charset="-128"/>
                          <a:ea typeface="UD デジタル 教科書体 NP-R" panose="02020400000000000000" pitchFamily="18" charset="-128"/>
                          <a:cs typeface="+mn-cs"/>
                        </a:rPr>
                        <a:t>現システムの機能改修</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機能改修</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R8</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endPar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4"/>
                  </a:ext>
                </a:extLst>
              </a:tr>
              <a:tr h="534382">
                <a:tc rowSpan="2"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年末調整</a:t>
                      </a:r>
                      <a:endParaRPr kumimoji="1" lang="en-US" altLang="ja-JP" sz="11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勤怠管理</a:t>
                      </a:r>
                      <a:endParaRPr kumimoji="1" lang="en-US" altLang="ja-JP" sz="11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新システムの構築</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新規開発 </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R8</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endPar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648682167"/>
                  </a:ext>
                </a:extLst>
              </a:tr>
              <a:tr h="534382">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新規開発</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R9</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endPar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86548785"/>
                  </a:ext>
                </a:extLst>
              </a:tr>
              <a:tr h="534382">
                <a:tc rowSpan="2"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人事関連業務</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申請書</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rgbClr val="75787B"/>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rgbClr val="75787B"/>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新規開発</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R9</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endPar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rgbClr val="7578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939072573"/>
                  </a:ext>
                </a:extLst>
              </a:tr>
              <a:tr h="520759">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再構築</a:t>
                      </a:r>
                      <a:endParaRPr kumimoji="1" lang="en-US" altLang="ja-JP" sz="11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(R10</a:t>
                      </a:r>
                      <a:r>
                        <a:rPr kumimoji="1" lang="ja-JP" altLang="en-US" sz="9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r>
                        <a:rPr kumimoji="1" lang="en-US" altLang="ja-JP" sz="90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330961910"/>
                  </a:ext>
                </a:extLst>
              </a:tr>
              <a:tr h="403081">
                <a:tc gridSpan="2">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給与</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5787B"/>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再構築</a:t>
                      </a: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en-US" altLang="ja-JP" sz="105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en-US" sz="105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R10</a:t>
                      </a:r>
                      <a:r>
                        <a:rPr kumimoji="1" lang="ja-JP" altLang="en-US" sz="1050" b="0" i="0" u="none" strike="noStrike" kern="1200" cap="none" spc="0" normalizeH="0" baseline="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年度開始</a:t>
                      </a:r>
                      <a:r>
                        <a:rPr kumimoji="1" lang="en-US" altLang="ja-JP" sz="1050" b="0" i="0" u="none" strike="noStrike" kern="1200" cap="none" spc="0" normalizeH="0" baseline="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p>
                  </a:txBody>
                  <a:tcPr marL="45720" marR="4572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noFill/>
                      <a:prstDash val="solid"/>
                      <a:round/>
                      <a:headEnd type="none" w="med" len="med"/>
                      <a:tailEnd type="none" w="med" len="med"/>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96069311"/>
                  </a:ext>
                </a:extLst>
              </a:tr>
              <a:tr h="390110">
                <a:tc rowSpan="3">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その他</a:t>
                      </a:r>
                    </a:p>
                  </a:txBody>
                  <a:tcPr marL="0" marR="0" marT="0" marB="0" vert="eaVert"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1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任用職員</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878462864"/>
                  </a:ext>
                </a:extLst>
              </a:tr>
              <a:tr h="390110">
                <a:tc v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vert="eaVert"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タレマネ</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566121485"/>
                  </a:ext>
                </a:extLst>
              </a:tr>
              <a:tr h="390110">
                <a:tc vMerge="1">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2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vert="eaVert"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法定調書</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100" b="0" i="0" u="none" strike="noStrike" kern="1200" cap="none" spc="0" normalizeH="0" baseline="0" noProof="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endParaRPr kumimoji="0" lang="ja-JP" altLang="en-US" sz="1200" b="0" i="0" u="none" strike="noStrike" cap="none" normalizeH="0" baseline="0" dirty="0">
                        <a:ln>
                          <a:noFill/>
                        </a:ln>
                        <a:solidFill>
                          <a:schemeClr val="tx1"/>
                        </a:solidFill>
                        <a:effectLst/>
                        <a:latin typeface="Arial" pitchFamily="34" charset="0"/>
                        <a:ea typeface="ＭＳ Ｐゴシック" pitchFamily="50" charset="-128"/>
                      </a:endParaRPr>
                    </a:p>
                  </a:txBody>
                  <a:tcPr marL="0" marR="0" marT="0" marB="0" anchor="ctr" horzOverflow="overflow">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509065586"/>
                  </a:ext>
                </a:extLst>
              </a:tr>
            </a:tbl>
          </a:graphicData>
        </a:graphic>
      </p:graphicFrame>
      <p:sp>
        <p:nvSpPr>
          <p:cNvPr id="132" name="正方形/長方形 131">
            <a:extLst>
              <a:ext uri="{FF2B5EF4-FFF2-40B4-BE49-F238E27FC236}">
                <a16:creationId xmlns:a16="http://schemas.microsoft.com/office/drawing/2014/main" id="{E2B4700A-CB6B-6D18-BC6F-7E631EA658B0}"/>
              </a:ext>
            </a:extLst>
          </p:cNvPr>
          <p:cNvSpPr/>
          <p:nvPr/>
        </p:nvSpPr>
        <p:spPr bwMode="gray">
          <a:xfrm>
            <a:off x="3463223" y="1870658"/>
            <a:ext cx="118444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R7.11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endPar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135" name="正方形/長方形 134">
            <a:extLst>
              <a:ext uri="{FF2B5EF4-FFF2-40B4-BE49-F238E27FC236}">
                <a16:creationId xmlns:a16="http://schemas.microsoft.com/office/drawing/2014/main" id="{E5BDCE64-6009-D357-BC42-46ACA0C347B9}"/>
              </a:ext>
            </a:extLst>
          </p:cNvPr>
          <p:cNvSpPr/>
          <p:nvPr/>
        </p:nvSpPr>
        <p:spPr bwMode="gray">
          <a:xfrm>
            <a:off x="5312733" y="1870658"/>
            <a:ext cx="118444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R8.11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endPar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137" name="正方形/長方形 136">
            <a:extLst>
              <a:ext uri="{FF2B5EF4-FFF2-40B4-BE49-F238E27FC236}">
                <a16:creationId xmlns:a16="http://schemas.microsoft.com/office/drawing/2014/main" id="{005496F6-6CD5-0D7C-1CF4-923973B796F6}"/>
              </a:ext>
            </a:extLst>
          </p:cNvPr>
          <p:cNvSpPr/>
          <p:nvPr/>
        </p:nvSpPr>
        <p:spPr bwMode="gray">
          <a:xfrm>
            <a:off x="7097425" y="1870658"/>
            <a:ext cx="1381952"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R9.11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p>
        </p:txBody>
      </p:sp>
      <p:sp>
        <p:nvSpPr>
          <p:cNvPr id="139" name="正方形/長方形 138">
            <a:extLst>
              <a:ext uri="{FF2B5EF4-FFF2-40B4-BE49-F238E27FC236}">
                <a16:creationId xmlns:a16="http://schemas.microsoft.com/office/drawing/2014/main" id="{CF519E53-ABDC-83F2-1AE7-F876EA950C3A}"/>
              </a:ext>
            </a:extLst>
          </p:cNvPr>
          <p:cNvSpPr/>
          <p:nvPr/>
        </p:nvSpPr>
        <p:spPr bwMode="gray">
          <a:xfrm>
            <a:off x="8662374" y="1870658"/>
            <a:ext cx="118444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R10.11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endPar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215" name="正方形/長方形 214">
            <a:extLst>
              <a:ext uri="{FF2B5EF4-FFF2-40B4-BE49-F238E27FC236}">
                <a16:creationId xmlns:a16="http://schemas.microsoft.com/office/drawing/2014/main" id="{96B12E5D-B7F4-9643-3938-D6BAACEA3316}"/>
              </a:ext>
            </a:extLst>
          </p:cNvPr>
          <p:cNvSpPr/>
          <p:nvPr/>
        </p:nvSpPr>
        <p:spPr bwMode="gray">
          <a:xfrm>
            <a:off x="10106121" y="1870658"/>
            <a:ext cx="118444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rPr>
              <a:t>★</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R11.11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予算要求</a:t>
            </a:r>
            <a:endParaRPr kumimoji="1" lang="ja-JP" altLang="en-US" sz="1100" b="1">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B3264D99-6191-73B3-08D9-6EF6AA91CF4A}"/>
              </a:ext>
            </a:extLst>
          </p:cNvPr>
          <p:cNvSpPr/>
          <p:nvPr/>
        </p:nvSpPr>
        <p:spPr bwMode="gray">
          <a:xfrm>
            <a:off x="10722764" y="2071476"/>
            <a:ext cx="1207979"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R13.1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再構築完了★</a:t>
            </a:r>
            <a:endPar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C9D98BA7-3FD4-3B8E-3411-0C7DFB294435}"/>
              </a:ext>
            </a:extLst>
          </p:cNvPr>
          <p:cNvSpPr/>
          <p:nvPr/>
        </p:nvSpPr>
        <p:spPr bwMode="gray">
          <a:xfrm>
            <a:off x="7796869" y="2071476"/>
            <a:ext cx="1242205"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R10.4</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再構築開始</a:t>
            </a:r>
          </a:p>
        </p:txBody>
      </p:sp>
      <p:sp>
        <p:nvSpPr>
          <p:cNvPr id="41" name="正方形/長方形 40">
            <a:extLst>
              <a:ext uri="{FF2B5EF4-FFF2-40B4-BE49-F238E27FC236}">
                <a16:creationId xmlns:a16="http://schemas.microsoft.com/office/drawing/2014/main" id="{D8F2871C-561F-3B70-58B5-E7E84457C7E1}"/>
              </a:ext>
            </a:extLst>
          </p:cNvPr>
          <p:cNvSpPr/>
          <p:nvPr/>
        </p:nvSpPr>
        <p:spPr bwMode="gray">
          <a:xfrm>
            <a:off x="3776601" y="2071476"/>
            <a:ext cx="1394409"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a:t>
            </a:r>
            <a:r>
              <a:rPr kumimoji="1" lang="en-US" altLang="ja-JP" sz="1000" b="1" dirty="0">
                <a:solidFill>
                  <a:schemeClr val="accent4"/>
                </a:solidFill>
                <a:latin typeface="UD デジタル 教科書体 NP-R" panose="02020400000000000000" pitchFamily="18" charset="-128"/>
                <a:ea typeface="UD デジタル 教科書体 NP-R" panose="02020400000000000000" pitchFamily="18" charset="-128"/>
                <a:cs typeface="+mn-cs"/>
              </a:rPr>
              <a:t>R8.1</a:t>
            </a:r>
            <a:r>
              <a:rPr kumimoji="1" lang="ja-JP" altLang="en-US" sz="1000" b="1">
                <a:solidFill>
                  <a:schemeClr val="accent4"/>
                </a:solidFill>
                <a:latin typeface="UD デジタル 教科書体 NP-R" panose="02020400000000000000" pitchFamily="18" charset="-128"/>
                <a:ea typeface="UD デジタル 教科書体 NP-R" panose="02020400000000000000" pitchFamily="18" charset="-128"/>
                <a:cs typeface="+mn-cs"/>
              </a:rPr>
              <a:t> 本番リリース</a:t>
            </a:r>
          </a:p>
        </p:txBody>
      </p:sp>
      <p:sp>
        <p:nvSpPr>
          <p:cNvPr id="209" name="矢印: 五方向 208">
            <a:extLst>
              <a:ext uri="{FF2B5EF4-FFF2-40B4-BE49-F238E27FC236}">
                <a16:creationId xmlns:a16="http://schemas.microsoft.com/office/drawing/2014/main" id="{21E3A75F-9E55-7A90-7BA7-F93F0E9B7297}"/>
              </a:ext>
            </a:extLst>
          </p:cNvPr>
          <p:cNvSpPr/>
          <p:nvPr/>
        </p:nvSpPr>
        <p:spPr bwMode="gray">
          <a:xfrm>
            <a:off x="2399355" y="5606295"/>
            <a:ext cx="1701143" cy="32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職員</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ID</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付与にかかる企画検討</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11" name="矢印: 五方向 210">
            <a:extLst>
              <a:ext uri="{FF2B5EF4-FFF2-40B4-BE49-F238E27FC236}">
                <a16:creationId xmlns:a16="http://schemas.microsoft.com/office/drawing/2014/main" id="{EABA1C85-7809-8DAF-AD43-1B78F5EE8025}"/>
              </a:ext>
            </a:extLst>
          </p:cNvPr>
          <p:cNvSpPr/>
          <p:nvPr/>
        </p:nvSpPr>
        <p:spPr bwMode="gray">
          <a:xfrm>
            <a:off x="4211413" y="5786295"/>
            <a:ext cx="7801948"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30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職員情報の引継ぎの仕組み検討</a:t>
            </a:r>
            <a:endParaRPr kumimoji="1" lang="en-US" altLang="ja-JP" sz="90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3" name="正方形/長方形 212">
            <a:extLst>
              <a:ext uri="{FF2B5EF4-FFF2-40B4-BE49-F238E27FC236}">
                <a16:creationId xmlns:a16="http://schemas.microsoft.com/office/drawing/2014/main" id="{F04E4DB7-027E-5EBA-CB1D-AA58F2F55E2E}"/>
              </a:ext>
            </a:extLst>
          </p:cNvPr>
          <p:cNvSpPr/>
          <p:nvPr/>
        </p:nvSpPr>
        <p:spPr bwMode="gray">
          <a:xfrm>
            <a:off x="4211413" y="5606295"/>
            <a:ext cx="7801948" cy="144000"/>
          </a:xfrm>
          <a:prstGeom prst="rect">
            <a:avLst/>
          </a:prstGeom>
          <a:solidFill>
            <a:schemeClr val="bg1">
              <a:lumMod val="95000"/>
            </a:schemeClr>
          </a:solidFill>
          <a:ln w="12700" algn="ctr">
            <a:solidFill>
              <a:srgbClr val="BBBCBC"/>
            </a:solidFill>
            <a:prstDash val="sysDash"/>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システムの権限付与（随時）</a:t>
            </a:r>
          </a:p>
        </p:txBody>
      </p:sp>
      <p:sp>
        <p:nvSpPr>
          <p:cNvPr id="155" name="矢印: 五方向 154">
            <a:extLst>
              <a:ext uri="{FF2B5EF4-FFF2-40B4-BE49-F238E27FC236}">
                <a16:creationId xmlns:a16="http://schemas.microsoft.com/office/drawing/2014/main" id="{6A36F865-43A4-6800-27AF-4B3CB11EBD6D}"/>
              </a:ext>
            </a:extLst>
          </p:cNvPr>
          <p:cNvSpPr/>
          <p:nvPr/>
        </p:nvSpPr>
        <p:spPr bwMode="gray">
          <a:xfrm>
            <a:off x="2967118" y="3077435"/>
            <a:ext cx="160309" cy="972000"/>
          </a:xfrm>
          <a:prstGeom prst="homePlate">
            <a:avLst>
              <a:gd name="adj" fmla="val 25639"/>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p>
        </p:txBody>
      </p:sp>
      <p:sp>
        <p:nvSpPr>
          <p:cNvPr id="36" name="正方形/長方形 35">
            <a:extLst>
              <a:ext uri="{FF2B5EF4-FFF2-40B4-BE49-F238E27FC236}">
                <a16:creationId xmlns:a16="http://schemas.microsoft.com/office/drawing/2014/main" id="{C66BCCF8-9D96-C277-5161-421E15923935}"/>
              </a:ext>
            </a:extLst>
          </p:cNvPr>
          <p:cNvSpPr/>
          <p:nvPr/>
        </p:nvSpPr>
        <p:spPr bwMode="gray">
          <a:xfrm>
            <a:off x="2407053" y="6384888"/>
            <a:ext cx="9633909" cy="324000"/>
          </a:xfrm>
          <a:prstGeom prst="rect">
            <a:avLst/>
          </a:prstGeom>
          <a:solidFill>
            <a:schemeClr val="bg1">
              <a:lumMod val="85000"/>
              <a:alpha val="82000"/>
            </a:schemeClr>
          </a:solidFill>
          <a:ln w="63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マスタ整備にて解決可能な課題のため、</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債権者マスタ（法人）の検討と平仄を合わせて対応</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p:txBody>
      </p:sp>
      <p:sp>
        <p:nvSpPr>
          <p:cNvPr id="32" name="矢印: 五方向 31">
            <a:extLst>
              <a:ext uri="{FF2B5EF4-FFF2-40B4-BE49-F238E27FC236}">
                <a16:creationId xmlns:a16="http://schemas.microsoft.com/office/drawing/2014/main" id="{7EAAD7CF-8D99-74C0-42BB-2B97F27F34F8}"/>
              </a:ext>
            </a:extLst>
          </p:cNvPr>
          <p:cNvSpPr/>
          <p:nvPr/>
        </p:nvSpPr>
        <p:spPr bwMode="gray">
          <a:xfrm>
            <a:off x="2407053" y="2485038"/>
            <a:ext cx="228868" cy="514974"/>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見積取得</a:t>
            </a:r>
          </a:p>
        </p:txBody>
      </p:sp>
      <p:sp>
        <p:nvSpPr>
          <p:cNvPr id="46" name="矢印: 五方向 45">
            <a:extLst>
              <a:ext uri="{FF2B5EF4-FFF2-40B4-BE49-F238E27FC236}">
                <a16:creationId xmlns:a16="http://schemas.microsoft.com/office/drawing/2014/main" id="{C105CCD8-1877-D723-1E37-E30D6DC3ADAA}"/>
              </a:ext>
            </a:extLst>
          </p:cNvPr>
          <p:cNvSpPr/>
          <p:nvPr/>
        </p:nvSpPr>
        <p:spPr bwMode="gray">
          <a:xfrm>
            <a:off x="2690072" y="2485038"/>
            <a:ext cx="228868" cy="514974"/>
          </a:xfrm>
          <a:prstGeom prst="homePlate">
            <a:avLst>
              <a:gd name="adj" fmla="val 23848"/>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p>
        </p:txBody>
      </p:sp>
      <p:sp>
        <p:nvSpPr>
          <p:cNvPr id="48" name="矢印: 五方向 47">
            <a:extLst>
              <a:ext uri="{FF2B5EF4-FFF2-40B4-BE49-F238E27FC236}">
                <a16:creationId xmlns:a16="http://schemas.microsoft.com/office/drawing/2014/main" id="{3C3BB6FF-1312-9983-3501-4D32CCAAFD05}"/>
              </a:ext>
            </a:extLst>
          </p:cNvPr>
          <p:cNvSpPr/>
          <p:nvPr/>
        </p:nvSpPr>
        <p:spPr bwMode="gray">
          <a:xfrm>
            <a:off x="4211413" y="2485037"/>
            <a:ext cx="813525" cy="514974"/>
          </a:xfrm>
          <a:prstGeom prst="homePlate">
            <a:avLst>
              <a:gd name="adj" fmla="val 25639"/>
            </a:avLst>
          </a:prstGeom>
          <a:solidFill>
            <a:srgbClr val="DDEFE8"/>
          </a:solidFill>
          <a:ln w="12700" cap="flat" cmpd="sng" algn="ctr">
            <a:solidFill>
              <a:srgbClr val="97999B"/>
            </a:solidFill>
            <a:prstDash val="dash"/>
            <a:miter lim="800000"/>
            <a:headEnd type="none" w="med" len="med"/>
            <a:tailEnd type="none" w="med" len="me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0"/>
              </a:spcBef>
              <a:spcAft>
                <a:spcPts val="0"/>
              </a:spcAft>
              <a:buSzPct val="100000"/>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機能改修</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1" name="矢印: 五方向 50">
            <a:extLst>
              <a:ext uri="{FF2B5EF4-FFF2-40B4-BE49-F238E27FC236}">
                <a16:creationId xmlns:a16="http://schemas.microsoft.com/office/drawing/2014/main" id="{D26204F5-A200-5BDD-8EE8-BF736F63CFE5}"/>
              </a:ext>
            </a:extLst>
          </p:cNvPr>
          <p:cNvSpPr/>
          <p:nvPr/>
        </p:nvSpPr>
        <p:spPr bwMode="gray">
          <a:xfrm>
            <a:off x="3305266" y="3071140"/>
            <a:ext cx="286015"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3" name="矢印: 五方向 52">
            <a:extLst>
              <a:ext uri="{FF2B5EF4-FFF2-40B4-BE49-F238E27FC236}">
                <a16:creationId xmlns:a16="http://schemas.microsoft.com/office/drawing/2014/main" id="{508DEA9E-1CF7-2534-F73D-A16691D9D78C}"/>
              </a:ext>
            </a:extLst>
          </p:cNvPr>
          <p:cNvSpPr/>
          <p:nvPr/>
        </p:nvSpPr>
        <p:spPr bwMode="gray">
          <a:xfrm>
            <a:off x="3312139" y="3314977"/>
            <a:ext cx="828963"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7" name="矢印: 五方向 56">
            <a:extLst>
              <a:ext uri="{FF2B5EF4-FFF2-40B4-BE49-F238E27FC236}">
                <a16:creationId xmlns:a16="http://schemas.microsoft.com/office/drawing/2014/main" id="{AC6F6447-0324-2DD6-EA77-FABB90C47A52}"/>
              </a:ext>
            </a:extLst>
          </p:cNvPr>
          <p:cNvSpPr/>
          <p:nvPr/>
        </p:nvSpPr>
        <p:spPr bwMode="gray">
          <a:xfrm>
            <a:off x="4228191" y="3071140"/>
            <a:ext cx="3552044" cy="459837"/>
          </a:xfrm>
          <a:prstGeom prst="homePlate">
            <a:avLst>
              <a:gd name="adj" fmla="val 25639"/>
            </a:avLst>
          </a:prstGeom>
          <a:solidFill>
            <a:srgbClr val="DDEFE8"/>
          </a:solidFill>
          <a:ln w="12700" cap="flat" cmpd="sng" algn="ctr">
            <a:solidFill>
              <a:srgbClr val="97999B"/>
            </a:solidFill>
            <a:prstDash val="dash"/>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開発・導入</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9" name="矢印: 五方向 58">
            <a:extLst>
              <a:ext uri="{FF2B5EF4-FFF2-40B4-BE49-F238E27FC236}">
                <a16:creationId xmlns:a16="http://schemas.microsoft.com/office/drawing/2014/main" id="{BD4C2FD7-06C0-D515-FCA1-994DE020F2FE}"/>
              </a:ext>
            </a:extLst>
          </p:cNvPr>
          <p:cNvSpPr/>
          <p:nvPr/>
        </p:nvSpPr>
        <p:spPr bwMode="gray">
          <a:xfrm>
            <a:off x="6029329" y="3605195"/>
            <a:ext cx="3150300" cy="459837"/>
          </a:xfrm>
          <a:prstGeom prst="homePlate">
            <a:avLst>
              <a:gd name="adj" fmla="val 25639"/>
            </a:avLst>
          </a:prstGeom>
          <a:solidFill>
            <a:srgbClr val="DDEFE8"/>
          </a:solidFill>
          <a:ln w="12700" cap="flat" cmpd="sng" algn="ctr">
            <a:solidFill>
              <a:srgbClr val="97999B"/>
            </a:solidFill>
            <a:prstDash val="dash"/>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開発・導入</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0" name="矢印: 五方向 59">
            <a:extLst>
              <a:ext uri="{FF2B5EF4-FFF2-40B4-BE49-F238E27FC236}">
                <a16:creationId xmlns:a16="http://schemas.microsoft.com/office/drawing/2014/main" id="{EB2C331D-F9E4-F994-07C4-550939510D3B}"/>
              </a:ext>
            </a:extLst>
          </p:cNvPr>
          <p:cNvSpPr/>
          <p:nvPr/>
        </p:nvSpPr>
        <p:spPr bwMode="gray">
          <a:xfrm>
            <a:off x="5100136" y="3605195"/>
            <a:ext cx="286015"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1" name="矢印: 五方向 60">
            <a:extLst>
              <a:ext uri="{FF2B5EF4-FFF2-40B4-BE49-F238E27FC236}">
                <a16:creationId xmlns:a16="http://schemas.microsoft.com/office/drawing/2014/main" id="{B98D7CE4-FAE9-2232-F3D8-0FBACB572AF4}"/>
              </a:ext>
            </a:extLst>
          </p:cNvPr>
          <p:cNvSpPr/>
          <p:nvPr/>
        </p:nvSpPr>
        <p:spPr bwMode="gray">
          <a:xfrm>
            <a:off x="5091500" y="3849033"/>
            <a:ext cx="828963"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146" name="コネクタ: カギ線 145">
            <a:extLst>
              <a:ext uri="{FF2B5EF4-FFF2-40B4-BE49-F238E27FC236}">
                <a16:creationId xmlns:a16="http://schemas.microsoft.com/office/drawing/2014/main" id="{BAD2AB00-977F-5567-A5B5-1963A9B1C6FD}"/>
              </a:ext>
            </a:extLst>
          </p:cNvPr>
          <p:cNvCxnSpPr>
            <a:cxnSpLocks/>
            <a:stCxn id="155" idx="3"/>
            <a:endCxn id="42" idx="1"/>
          </p:cNvCxnSpPr>
          <p:nvPr/>
        </p:nvCxnSpPr>
        <p:spPr bwMode="gray">
          <a:xfrm>
            <a:off x="3127427" y="3563435"/>
            <a:ext cx="1575561" cy="271680"/>
          </a:xfrm>
          <a:prstGeom prst="bentConnector3">
            <a:avLst>
              <a:gd name="adj1" fmla="val 54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コネクタ: カギ線 150">
            <a:extLst>
              <a:ext uri="{FF2B5EF4-FFF2-40B4-BE49-F238E27FC236}">
                <a16:creationId xmlns:a16="http://schemas.microsoft.com/office/drawing/2014/main" id="{D241A6DB-5F9F-C751-CB8D-8CF503041E5C}"/>
              </a:ext>
            </a:extLst>
          </p:cNvPr>
          <p:cNvCxnSpPr>
            <a:cxnSpLocks/>
            <a:stCxn id="155" idx="3"/>
            <a:endCxn id="51" idx="1"/>
          </p:cNvCxnSpPr>
          <p:nvPr/>
        </p:nvCxnSpPr>
        <p:spPr bwMode="gray">
          <a:xfrm flipV="1">
            <a:off x="3127427" y="3179140"/>
            <a:ext cx="177839" cy="38429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矢印: 五方向 178">
            <a:extLst>
              <a:ext uri="{FF2B5EF4-FFF2-40B4-BE49-F238E27FC236}">
                <a16:creationId xmlns:a16="http://schemas.microsoft.com/office/drawing/2014/main" id="{9CC105A6-EB83-35F6-80DC-2B585DE2B84B}"/>
              </a:ext>
            </a:extLst>
          </p:cNvPr>
          <p:cNvSpPr/>
          <p:nvPr/>
        </p:nvSpPr>
        <p:spPr bwMode="gray">
          <a:xfrm>
            <a:off x="3300506" y="2485038"/>
            <a:ext cx="286015" cy="229444"/>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80" name="矢印: 五方向 179">
            <a:extLst>
              <a:ext uri="{FF2B5EF4-FFF2-40B4-BE49-F238E27FC236}">
                <a16:creationId xmlns:a16="http://schemas.microsoft.com/office/drawing/2014/main" id="{26ED8DCD-BBC6-72D9-BB9E-9E87F327E37C}"/>
              </a:ext>
            </a:extLst>
          </p:cNvPr>
          <p:cNvSpPr/>
          <p:nvPr/>
        </p:nvSpPr>
        <p:spPr bwMode="gray">
          <a:xfrm>
            <a:off x="3300506" y="2764701"/>
            <a:ext cx="828963" cy="235311"/>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17" name="グループ化 16">
            <a:extLst>
              <a:ext uri="{FF2B5EF4-FFF2-40B4-BE49-F238E27FC236}">
                <a16:creationId xmlns:a16="http://schemas.microsoft.com/office/drawing/2014/main" id="{7CA82AE4-5FE5-A05B-7DB8-1B2EA85DAC09}"/>
              </a:ext>
            </a:extLst>
          </p:cNvPr>
          <p:cNvGrpSpPr/>
          <p:nvPr/>
        </p:nvGrpSpPr>
        <p:grpSpPr>
          <a:xfrm>
            <a:off x="8339278" y="2474526"/>
            <a:ext cx="3674083" cy="519120"/>
            <a:chOff x="8339278" y="2072422"/>
            <a:chExt cx="3674083" cy="519120"/>
          </a:xfrm>
        </p:grpSpPr>
        <p:sp>
          <p:nvSpPr>
            <p:cNvPr id="15" name="正方形/長方形 14">
              <a:extLst>
                <a:ext uri="{FF2B5EF4-FFF2-40B4-BE49-F238E27FC236}">
                  <a16:creationId xmlns:a16="http://schemas.microsoft.com/office/drawing/2014/main" id="{ECDE8E88-5991-5449-96B3-1A9FD5969B26}"/>
                </a:ext>
              </a:extLst>
            </p:cNvPr>
            <p:cNvSpPr/>
            <p:nvPr/>
          </p:nvSpPr>
          <p:spPr bwMode="gray">
            <a:xfrm>
              <a:off x="8339278" y="2072422"/>
              <a:ext cx="3674083" cy="519120"/>
            </a:xfrm>
            <a:prstGeom prst="rect">
              <a:avLst/>
            </a:prstGeom>
            <a:solidFill>
              <a:schemeClr val="bg1">
                <a:lumMod val="95000"/>
              </a:schemeClr>
            </a:solidFill>
            <a:ln w="19050" algn="ctr">
              <a:solidFill>
                <a:schemeClr val="bg1">
                  <a:lumMod val="50000"/>
                </a:schemeClr>
              </a:solid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4" name="矢印: 五方向 13">
              <a:extLst>
                <a:ext uri="{FF2B5EF4-FFF2-40B4-BE49-F238E27FC236}">
                  <a16:creationId xmlns:a16="http://schemas.microsoft.com/office/drawing/2014/main" id="{6C9FA543-B96B-C747-F371-3A909498A466}"/>
                </a:ext>
              </a:extLst>
            </p:cNvPr>
            <p:cNvSpPr/>
            <p:nvPr/>
          </p:nvSpPr>
          <p:spPr bwMode="gray">
            <a:xfrm>
              <a:off x="8396361" y="2152931"/>
              <a:ext cx="350545" cy="358102"/>
            </a:xfrm>
            <a:prstGeom prst="homePlate">
              <a:avLst>
                <a:gd name="adj" fmla="val 23848"/>
              </a:avLst>
            </a:prstGeom>
            <a:solidFill>
              <a:srgbClr val="FFED9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決定</a:t>
              </a:r>
            </a:p>
          </p:txBody>
        </p:sp>
        <p:sp>
          <p:nvSpPr>
            <p:cNvPr id="16" name="テキスト ボックス 15">
              <a:extLst>
                <a:ext uri="{FF2B5EF4-FFF2-40B4-BE49-F238E27FC236}">
                  <a16:creationId xmlns:a16="http://schemas.microsoft.com/office/drawing/2014/main" id="{6A0CA012-010A-F909-7BE5-C06E30B68C06}"/>
                </a:ext>
              </a:extLst>
            </p:cNvPr>
            <p:cNvSpPr txBox="1"/>
            <p:nvPr/>
          </p:nvSpPr>
          <p:spPr bwMode="gray">
            <a:xfrm>
              <a:off x="8844017" y="2108650"/>
              <a:ext cx="3086726" cy="461665"/>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RFI</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等の結果を基に業務効率化に寄与するかを判断し、最終的なシステム化方針（総務事務システムからの切出し要否</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と実現手段</a:t>
              </a:r>
              <a:r>
                <a:rPr kumimoji="1" lang="ja-JP" altLang="en-US" sz="10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）の意思決定を行う</a:t>
              </a:r>
            </a:p>
          </p:txBody>
        </p:sp>
      </p:grpSp>
      <p:sp>
        <p:nvSpPr>
          <p:cNvPr id="13" name="矢印: 五方向 12">
            <a:extLst>
              <a:ext uri="{FF2B5EF4-FFF2-40B4-BE49-F238E27FC236}">
                <a16:creationId xmlns:a16="http://schemas.microsoft.com/office/drawing/2014/main" id="{CF79B315-48D2-F760-60F5-FB90BC044DE3}"/>
              </a:ext>
            </a:extLst>
          </p:cNvPr>
          <p:cNvSpPr/>
          <p:nvPr/>
        </p:nvSpPr>
        <p:spPr bwMode="gray">
          <a:xfrm>
            <a:off x="4702988" y="4144513"/>
            <a:ext cx="211954" cy="972000"/>
          </a:xfrm>
          <a:prstGeom prst="homePlate">
            <a:avLst>
              <a:gd name="adj" fmla="val 25639"/>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p>
        </p:txBody>
      </p:sp>
      <p:sp>
        <p:nvSpPr>
          <p:cNvPr id="20" name="矢印: 五方向 19">
            <a:extLst>
              <a:ext uri="{FF2B5EF4-FFF2-40B4-BE49-F238E27FC236}">
                <a16:creationId xmlns:a16="http://schemas.microsoft.com/office/drawing/2014/main" id="{9B8A48B1-5853-9064-56C8-62A782F4466E}"/>
              </a:ext>
            </a:extLst>
          </p:cNvPr>
          <p:cNvSpPr/>
          <p:nvPr/>
        </p:nvSpPr>
        <p:spPr bwMode="gray">
          <a:xfrm>
            <a:off x="4017727" y="4144513"/>
            <a:ext cx="645821" cy="972000"/>
          </a:xfrm>
          <a:prstGeom prst="homePlate">
            <a:avLst>
              <a:gd name="adj" fmla="val 25639"/>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システム化</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方針検討</a:t>
            </a:r>
          </a:p>
        </p:txBody>
      </p:sp>
      <p:sp>
        <p:nvSpPr>
          <p:cNvPr id="21" name="矢印: 五方向 20">
            <a:extLst>
              <a:ext uri="{FF2B5EF4-FFF2-40B4-BE49-F238E27FC236}">
                <a16:creationId xmlns:a16="http://schemas.microsoft.com/office/drawing/2014/main" id="{593CF438-7F6B-3653-E554-725570E89B75}"/>
              </a:ext>
            </a:extLst>
          </p:cNvPr>
          <p:cNvSpPr/>
          <p:nvPr/>
        </p:nvSpPr>
        <p:spPr bwMode="gray">
          <a:xfrm>
            <a:off x="5091746" y="4144513"/>
            <a:ext cx="286015"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7" name="矢印: 五方向 26">
            <a:extLst>
              <a:ext uri="{FF2B5EF4-FFF2-40B4-BE49-F238E27FC236}">
                <a16:creationId xmlns:a16="http://schemas.microsoft.com/office/drawing/2014/main" id="{0E46BF70-0AAC-AFC6-F7E7-9D546F13FD87}"/>
              </a:ext>
            </a:extLst>
          </p:cNvPr>
          <p:cNvSpPr/>
          <p:nvPr/>
        </p:nvSpPr>
        <p:spPr bwMode="gray">
          <a:xfrm>
            <a:off x="5091499" y="4388349"/>
            <a:ext cx="828963"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8" name="矢印: 五方向 27">
            <a:extLst>
              <a:ext uri="{FF2B5EF4-FFF2-40B4-BE49-F238E27FC236}">
                <a16:creationId xmlns:a16="http://schemas.microsoft.com/office/drawing/2014/main" id="{A6BA3F5D-05FE-7A5C-6333-EACB2960196D}"/>
              </a:ext>
            </a:extLst>
          </p:cNvPr>
          <p:cNvSpPr/>
          <p:nvPr/>
        </p:nvSpPr>
        <p:spPr bwMode="gray">
          <a:xfrm>
            <a:off x="6029329" y="4144513"/>
            <a:ext cx="3150300" cy="459837"/>
          </a:xfrm>
          <a:prstGeom prst="homePlate">
            <a:avLst>
              <a:gd name="adj" fmla="val 25639"/>
            </a:avLst>
          </a:prstGeom>
          <a:solidFill>
            <a:srgbClr val="DDEFE8"/>
          </a:solidFill>
          <a:ln w="12700" cap="flat" cmpd="sng" algn="ctr">
            <a:solidFill>
              <a:srgbClr val="97999B"/>
            </a:solidFill>
            <a:prstDash val="dash"/>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開発・導入</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31" name="コネクタ: カギ線 30">
            <a:extLst>
              <a:ext uri="{FF2B5EF4-FFF2-40B4-BE49-F238E27FC236}">
                <a16:creationId xmlns:a16="http://schemas.microsoft.com/office/drawing/2014/main" id="{3F2F7B9C-42D7-456A-0875-6BC5578DA268}"/>
              </a:ext>
            </a:extLst>
          </p:cNvPr>
          <p:cNvCxnSpPr>
            <a:cxnSpLocks/>
            <a:stCxn id="13" idx="3"/>
            <a:endCxn id="21" idx="1"/>
          </p:cNvCxnSpPr>
          <p:nvPr/>
        </p:nvCxnSpPr>
        <p:spPr bwMode="gray">
          <a:xfrm flipV="1">
            <a:off x="4914942" y="4252513"/>
            <a:ext cx="176804" cy="37800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矢印: 五方向 32">
            <a:extLst>
              <a:ext uri="{FF2B5EF4-FFF2-40B4-BE49-F238E27FC236}">
                <a16:creationId xmlns:a16="http://schemas.microsoft.com/office/drawing/2014/main" id="{2C3F6F74-B9D1-C8E0-DFC8-D20A7C9EE5AA}"/>
              </a:ext>
            </a:extLst>
          </p:cNvPr>
          <p:cNvSpPr/>
          <p:nvPr/>
        </p:nvSpPr>
        <p:spPr bwMode="gray">
          <a:xfrm>
            <a:off x="7858685" y="4656677"/>
            <a:ext cx="3849253" cy="872574"/>
          </a:xfrm>
          <a:prstGeom prst="homePlate">
            <a:avLst>
              <a:gd name="adj" fmla="val 25639"/>
            </a:avLst>
          </a:prstGeom>
          <a:solidFill>
            <a:srgbClr val="DDEFE8"/>
          </a:solidFill>
          <a:ln w="12700" cap="flat" cmpd="sng" algn="ctr">
            <a:solidFill>
              <a:srgbClr val="97999B"/>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総務事務システムの再構築</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34" name="コネクタ: カギ線 33">
            <a:extLst>
              <a:ext uri="{FF2B5EF4-FFF2-40B4-BE49-F238E27FC236}">
                <a16:creationId xmlns:a16="http://schemas.microsoft.com/office/drawing/2014/main" id="{EEC06AF2-1EE1-864E-06FF-C9F1A8CB89A8}"/>
              </a:ext>
            </a:extLst>
          </p:cNvPr>
          <p:cNvCxnSpPr>
            <a:cxnSpLocks/>
            <a:stCxn id="13" idx="3"/>
            <a:endCxn id="37" idx="1"/>
          </p:cNvCxnSpPr>
          <p:nvPr/>
        </p:nvCxnSpPr>
        <p:spPr bwMode="gray">
          <a:xfrm>
            <a:off x="4914942" y="4630513"/>
            <a:ext cx="2001371" cy="134164"/>
          </a:xfrm>
          <a:prstGeom prst="bentConnector3">
            <a:avLst>
              <a:gd name="adj1" fmla="val 431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1A359AD1-6DC0-F460-3809-B6B6122AD681}"/>
              </a:ext>
            </a:extLst>
          </p:cNvPr>
          <p:cNvSpPr txBox="1"/>
          <p:nvPr/>
        </p:nvSpPr>
        <p:spPr bwMode="gray">
          <a:xfrm>
            <a:off x="5106974" y="4824661"/>
            <a:ext cx="1746637" cy="246221"/>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800" b="1"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800" b="1">
                <a:solidFill>
                  <a:prstClr val="black"/>
                </a:solidFill>
                <a:latin typeface="UD デジタル 教科書体 NP-R" panose="02020400000000000000" pitchFamily="18" charset="-128"/>
                <a:ea typeface="UD デジタル 教科書体 NP-R" panose="02020400000000000000" pitchFamily="18" charset="-128"/>
                <a:cs typeface="+mn-cs"/>
              </a:rPr>
              <a:t>総務事務システムを改修する場合、「総務事務システムの再構築」に含む</a:t>
            </a:r>
            <a:endParaRPr kumimoji="1" lang="en-US" altLang="ja-JP" sz="800" b="1"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7" name="矢印: 五方向 36">
            <a:extLst>
              <a:ext uri="{FF2B5EF4-FFF2-40B4-BE49-F238E27FC236}">
                <a16:creationId xmlns:a16="http://schemas.microsoft.com/office/drawing/2014/main" id="{0215B4A3-4E89-F5E2-46A4-E7908D86BB3C}"/>
              </a:ext>
            </a:extLst>
          </p:cNvPr>
          <p:cNvSpPr/>
          <p:nvPr/>
        </p:nvSpPr>
        <p:spPr bwMode="gray">
          <a:xfrm>
            <a:off x="6916313" y="4656677"/>
            <a:ext cx="286015"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0" name="矢印: 五方向 39">
            <a:extLst>
              <a:ext uri="{FF2B5EF4-FFF2-40B4-BE49-F238E27FC236}">
                <a16:creationId xmlns:a16="http://schemas.microsoft.com/office/drawing/2014/main" id="{2FE57C91-7BA8-FABD-8D32-ED716B671676}"/>
              </a:ext>
            </a:extLst>
          </p:cNvPr>
          <p:cNvSpPr/>
          <p:nvPr/>
        </p:nvSpPr>
        <p:spPr bwMode="gray">
          <a:xfrm>
            <a:off x="6916313" y="4900513"/>
            <a:ext cx="828963" cy="216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3" name="矢印: 五方向 42">
            <a:extLst>
              <a:ext uri="{FF2B5EF4-FFF2-40B4-BE49-F238E27FC236}">
                <a16:creationId xmlns:a16="http://schemas.microsoft.com/office/drawing/2014/main" id="{AE8C26A8-BE5F-8AD7-1CCC-AC2447A28A93}"/>
              </a:ext>
            </a:extLst>
          </p:cNvPr>
          <p:cNvSpPr/>
          <p:nvPr/>
        </p:nvSpPr>
        <p:spPr bwMode="gray">
          <a:xfrm>
            <a:off x="2399648" y="5205252"/>
            <a:ext cx="1701149" cy="324000"/>
          </a:xfrm>
          <a:prstGeom prst="homePlate">
            <a:avLst>
              <a:gd name="adj" fmla="val 1790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課題棚卸</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対応方針検討</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4" name="矢印: 五方向 43">
            <a:extLst>
              <a:ext uri="{FF2B5EF4-FFF2-40B4-BE49-F238E27FC236}">
                <a16:creationId xmlns:a16="http://schemas.microsoft.com/office/drawing/2014/main" id="{155048C2-F294-D9EF-7DF6-B3E603FED95E}"/>
              </a:ext>
            </a:extLst>
          </p:cNvPr>
          <p:cNvSpPr/>
          <p:nvPr/>
        </p:nvSpPr>
        <p:spPr bwMode="gray">
          <a:xfrm>
            <a:off x="4222298" y="5205252"/>
            <a:ext cx="332977"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対応方針要件化</a:t>
            </a:r>
          </a:p>
        </p:txBody>
      </p:sp>
      <p:sp>
        <p:nvSpPr>
          <p:cNvPr id="45" name="矢印: 五方向 44">
            <a:extLst>
              <a:ext uri="{FF2B5EF4-FFF2-40B4-BE49-F238E27FC236}">
                <a16:creationId xmlns:a16="http://schemas.microsoft.com/office/drawing/2014/main" id="{9D944D39-65B6-C95D-098C-0D84FD48575E}"/>
              </a:ext>
            </a:extLst>
          </p:cNvPr>
          <p:cNvSpPr/>
          <p:nvPr/>
        </p:nvSpPr>
        <p:spPr bwMode="gray">
          <a:xfrm>
            <a:off x="4625010" y="5385252"/>
            <a:ext cx="354419"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defTabSz="990564" fontAlgn="auto">
              <a:lnSpc>
                <a:spcPts val="1000"/>
              </a:lnSpc>
              <a:spcBef>
                <a:spcPts val="0"/>
              </a:spcBef>
              <a:spcAft>
                <a:spcPts val="0"/>
              </a:spcAft>
              <a:buSzPct val="100000"/>
            </a:pP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Fit&amp;Gap</a:t>
            </a:r>
            <a:r>
              <a:rPr kumimoji="1" lang="ja-JP" altLang="en-US" sz="900" dirty="0">
                <a:solidFill>
                  <a:prstClr val="black"/>
                </a:solidFill>
                <a:latin typeface="UD デジタル 教科書体 NP-R" panose="02020400000000000000" pitchFamily="18" charset="-128"/>
                <a:ea typeface="UD デジタル 教科書体 NP-R" panose="02020400000000000000" pitchFamily="18" charset="-128"/>
                <a:cs typeface="+mn-cs"/>
              </a:rPr>
              <a:t>調査</a:t>
            </a:r>
          </a:p>
        </p:txBody>
      </p:sp>
      <p:sp>
        <p:nvSpPr>
          <p:cNvPr id="47" name="矢印: 五方向 46">
            <a:extLst>
              <a:ext uri="{FF2B5EF4-FFF2-40B4-BE49-F238E27FC236}">
                <a16:creationId xmlns:a16="http://schemas.microsoft.com/office/drawing/2014/main" id="{1CF85542-91FB-8E81-0068-FD57DFB714E6}"/>
              </a:ext>
            </a:extLst>
          </p:cNvPr>
          <p:cNvSpPr/>
          <p:nvPr/>
        </p:nvSpPr>
        <p:spPr bwMode="gray">
          <a:xfrm>
            <a:off x="5100930" y="5205252"/>
            <a:ext cx="753855" cy="32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RFI</a:t>
            </a: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準備</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実行</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結果収集</a:t>
            </a:r>
          </a:p>
        </p:txBody>
      </p:sp>
      <p:sp>
        <p:nvSpPr>
          <p:cNvPr id="49" name="矢印: 五方向 48">
            <a:extLst>
              <a:ext uri="{FF2B5EF4-FFF2-40B4-BE49-F238E27FC236}">
                <a16:creationId xmlns:a16="http://schemas.microsoft.com/office/drawing/2014/main" id="{D55B8588-51FD-F7E1-A61E-86D82449F304}"/>
              </a:ext>
            </a:extLst>
          </p:cNvPr>
          <p:cNvSpPr/>
          <p:nvPr/>
        </p:nvSpPr>
        <p:spPr bwMode="gray">
          <a:xfrm>
            <a:off x="6585151" y="5205252"/>
            <a:ext cx="256932" cy="324000"/>
          </a:xfrm>
          <a:prstGeom prst="homePlate">
            <a:avLst>
              <a:gd name="adj" fmla="val 25639"/>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決定</a:t>
            </a:r>
          </a:p>
        </p:txBody>
      </p:sp>
      <p:sp>
        <p:nvSpPr>
          <p:cNvPr id="50" name="矢印: 五方向 49">
            <a:extLst>
              <a:ext uri="{FF2B5EF4-FFF2-40B4-BE49-F238E27FC236}">
                <a16:creationId xmlns:a16="http://schemas.microsoft.com/office/drawing/2014/main" id="{8CFE0E73-CBA5-23E8-F465-DCB1792EA67E}"/>
              </a:ext>
            </a:extLst>
          </p:cNvPr>
          <p:cNvSpPr/>
          <p:nvPr/>
        </p:nvSpPr>
        <p:spPr bwMode="gray">
          <a:xfrm>
            <a:off x="6936666" y="5205252"/>
            <a:ext cx="286015"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予算要求</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2" name="矢印: 五方向 51">
            <a:extLst>
              <a:ext uri="{FF2B5EF4-FFF2-40B4-BE49-F238E27FC236}">
                <a16:creationId xmlns:a16="http://schemas.microsoft.com/office/drawing/2014/main" id="{62B6B5DF-B9CD-E856-8F34-CE264EF2640C}"/>
              </a:ext>
            </a:extLst>
          </p:cNvPr>
          <p:cNvSpPr/>
          <p:nvPr/>
        </p:nvSpPr>
        <p:spPr bwMode="gray">
          <a:xfrm>
            <a:off x="6936666" y="5385252"/>
            <a:ext cx="828963" cy="14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調達仕様書作成</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調達</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5" name="矢印: 五方向 54">
            <a:extLst>
              <a:ext uri="{FF2B5EF4-FFF2-40B4-BE49-F238E27FC236}">
                <a16:creationId xmlns:a16="http://schemas.microsoft.com/office/drawing/2014/main" id="{77F90986-E578-D81F-B324-6C3BE54F3861}"/>
              </a:ext>
            </a:extLst>
          </p:cNvPr>
          <p:cNvSpPr/>
          <p:nvPr/>
        </p:nvSpPr>
        <p:spPr bwMode="gray">
          <a:xfrm>
            <a:off x="5878168" y="5205252"/>
            <a:ext cx="652001" cy="324000"/>
          </a:xfrm>
          <a:prstGeom prst="homePlate">
            <a:avLst>
              <a:gd name="adj" fmla="val 25639"/>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システム化</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方針検討</a:t>
            </a:r>
          </a:p>
        </p:txBody>
      </p:sp>
      <p:sp>
        <p:nvSpPr>
          <p:cNvPr id="29" name="正方形/長方形 28">
            <a:extLst>
              <a:ext uri="{FF2B5EF4-FFF2-40B4-BE49-F238E27FC236}">
                <a16:creationId xmlns:a16="http://schemas.microsoft.com/office/drawing/2014/main" id="{6CEDF48A-3DF3-D3E4-5279-76D1EE58E5FC}"/>
              </a:ext>
            </a:extLst>
          </p:cNvPr>
          <p:cNvSpPr/>
          <p:nvPr/>
        </p:nvSpPr>
        <p:spPr bwMode="gray">
          <a:xfrm>
            <a:off x="3312139" y="6002816"/>
            <a:ext cx="8732146" cy="324000"/>
          </a:xfrm>
          <a:prstGeom prst="rect">
            <a:avLst/>
          </a:prstGeom>
          <a:solidFill>
            <a:schemeClr val="bg1">
              <a:lumMod val="85000"/>
              <a:alpha val="82000"/>
            </a:schemeClr>
          </a:solidFill>
          <a:ln w="635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000">
                <a:latin typeface="UD デジタル 教科書体 NP-R" panose="02020400000000000000" pitchFamily="18" charset="-128"/>
                <a:ea typeface="UD デジタル 教科書体 NP-R" panose="02020400000000000000" pitchFamily="18" charset="-128"/>
                <a:cs typeface="+mn-cs"/>
              </a:rPr>
              <a:t>システム導入要否の検討結果に応じて詳細化</a:t>
            </a:r>
            <a:endParaRPr kumimoji="1" lang="en-US" altLang="ja-JP" sz="1000" dirty="0">
              <a:latin typeface="UD デジタル 教科書体 NP-R" panose="02020400000000000000" pitchFamily="18" charset="-128"/>
              <a:ea typeface="UD デジタル 教科書体 NP-R" panose="02020400000000000000" pitchFamily="18" charset="-128"/>
              <a:cs typeface="+mn-cs"/>
            </a:endParaRPr>
          </a:p>
        </p:txBody>
      </p:sp>
      <p:grpSp>
        <p:nvGrpSpPr>
          <p:cNvPr id="58" name="グループ化 57">
            <a:extLst>
              <a:ext uri="{FF2B5EF4-FFF2-40B4-BE49-F238E27FC236}">
                <a16:creationId xmlns:a16="http://schemas.microsoft.com/office/drawing/2014/main" id="{4EF3173F-0F13-2B97-560E-E434D12B1611}"/>
              </a:ext>
            </a:extLst>
          </p:cNvPr>
          <p:cNvGrpSpPr/>
          <p:nvPr/>
        </p:nvGrpSpPr>
        <p:grpSpPr>
          <a:xfrm>
            <a:off x="5595309" y="2071476"/>
            <a:ext cx="1812301" cy="4671050"/>
            <a:chOff x="5595309" y="2151378"/>
            <a:chExt cx="1812301" cy="4671050"/>
          </a:xfrm>
        </p:grpSpPr>
        <p:sp>
          <p:nvSpPr>
            <p:cNvPr id="26" name="正方形/長方形 25">
              <a:extLst>
                <a:ext uri="{FF2B5EF4-FFF2-40B4-BE49-F238E27FC236}">
                  <a16:creationId xmlns:a16="http://schemas.microsoft.com/office/drawing/2014/main" id="{A0366869-5DB7-292A-9C6B-D78D27566CCC}"/>
                </a:ext>
              </a:extLst>
            </p:cNvPr>
            <p:cNvSpPr/>
            <p:nvPr/>
          </p:nvSpPr>
          <p:spPr bwMode="gray">
            <a:xfrm>
              <a:off x="5595309" y="2151378"/>
              <a:ext cx="1812301" cy="17105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b="1" dirty="0">
                  <a:solidFill>
                    <a:srgbClr val="FF0000"/>
                  </a:solidFill>
                  <a:latin typeface="UD デジタル 教科書体 NP-R" panose="02020400000000000000" pitchFamily="18" charset="-128"/>
                  <a:ea typeface="UD デジタル 教科書体 NP-R" panose="02020400000000000000" pitchFamily="18" charset="-128"/>
                  <a:cs typeface="+mn-cs"/>
                </a:rPr>
                <a:t>R9.11</a:t>
              </a:r>
              <a:r>
                <a:rPr kumimoji="1" lang="ja-JP" altLang="en-US" sz="1000" b="1">
                  <a:solidFill>
                    <a:srgbClr val="FF0000"/>
                  </a:solidFill>
                  <a:latin typeface="UD デジタル 教科書体 NP-R" panose="02020400000000000000" pitchFamily="18" charset="-128"/>
                  <a:ea typeface="UD デジタル 教科書体 NP-R" panose="02020400000000000000" pitchFamily="18" charset="-128"/>
                  <a:cs typeface="+mn-cs"/>
                </a:rPr>
                <a:t> 再構築予算要求期日</a:t>
              </a:r>
              <a:r>
                <a:rPr kumimoji="1" lang="ja-JP" altLang="en-US" sz="1100" b="1">
                  <a:solidFill>
                    <a:srgbClr val="FF0000"/>
                  </a:solidFill>
                  <a:latin typeface="UD デジタル 教科書体 NP-R" panose="02020400000000000000" pitchFamily="18" charset="-128"/>
                  <a:ea typeface="UD デジタル 教科書体 NP-R" panose="02020400000000000000" pitchFamily="18" charset="-128"/>
                  <a:cs typeface="+mn-cs"/>
                </a:rPr>
                <a:t>★</a:t>
              </a:r>
            </a:p>
          </p:txBody>
        </p:sp>
        <p:cxnSp>
          <p:nvCxnSpPr>
            <p:cNvPr id="8" name="直線矢印コネクタ 7">
              <a:extLst>
                <a:ext uri="{FF2B5EF4-FFF2-40B4-BE49-F238E27FC236}">
                  <a16:creationId xmlns:a16="http://schemas.microsoft.com/office/drawing/2014/main" id="{73075984-D71D-98B1-530E-709CA4E63BF1}"/>
                </a:ext>
              </a:extLst>
            </p:cNvPr>
            <p:cNvCxnSpPr>
              <a:cxnSpLocks/>
            </p:cNvCxnSpPr>
            <p:nvPr/>
          </p:nvCxnSpPr>
          <p:spPr bwMode="gray">
            <a:xfrm>
              <a:off x="7226820" y="2322428"/>
              <a:ext cx="0" cy="4500000"/>
            </a:xfrm>
            <a:prstGeom prst="straightConnector1">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42" name="矢印: 五方向 41">
            <a:extLst>
              <a:ext uri="{FF2B5EF4-FFF2-40B4-BE49-F238E27FC236}">
                <a16:creationId xmlns:a16="http://schemas.microsoft.com/office/drawing/2014/main" id="{036E798C-7E6A-201F-EF75-655234FF69CA}"/>
              </a:ext>
            </a:extLst>
          </p:cNvPr>
          <p:cNvSpPr/>
          <p:nvPr/>
        </p:nvSpPr>
        <p:spPr bwMode="gray">
          <a:xfrm>
            <a:off x="4702988" y="3605196"/>
            <a:ext cx="211954" cy="459837"/>
          </a:xfrm>
          <a:prstGeom prst="homePlate">
            <a:avLst>
              <a:gd name="adj" fmla="val 25639"/>
            </a:avLst>
          </a:prstGeom>
          <a:solidFill>
            <a:srgbClr val="FFED9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意思決定</a:t>
            </a:r>
          </a:p>
        </p:txBody>
      </p:sp>
      <p:sp>
        <p:nvSpPr>
          <p:cNvPr id="24" name="矢印: 五方向 23">
            <a:extLst>
              <a:ext uri="{FF2B5EF4-FFF2-40B4-BE49-F238E27FC236}">
                <a16:creationId xmlns:a16="http://schemas.microsoft.com/office/drawing/2014/main" id="{4E776A75-E15B-6D66-8215-4F6E521971CD}"/>
              </a:ext>
            </a:extLst>
          </p:cNvPr>
          <p:cNvSpPr/>
          <p:nvPr/>
        </p:nvSpPr>
        <p:spPr bwMode="gray">
          <a:xfrm>
            <a:off x="2407054" y="6003992"/>
            <a:ext cx="798076" cy="324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システム導入要否にかかる</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企画検討</a:t>
            </a:r>
          </a:p>
        </p:txBody>
      </p:sp>
      <p:sp>
        <p:nvSpPr>
          <p:cNvPr id="63" name="タイトル 62">
            <a:extLst>
              <a:ext uri="{FF2B5EF4-FFF2-40B4-BE49-F238E27FC236}">
                <a16:creationId xmlns:a16="http://schemas.microsoft.com/office/drawing/2014/main" id="{776B5E64-DCBC-83BA-2EBE-A684470B1D94}"/>
              </a:ext>
            </a:extLst>
          </p:cNvPr>
          <p:cNvSpPr>
            <a:spLocks noGrp="1"/>
          </p:cNvSpPr>
          <p:nvPr>
            <p:ph type="title"/>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rPr>
              <a:t>R9.11</a:t>
            </a:r>
            <a:r>
              <a:rPr lang="ja-JP" altLang="en-US">
                <a:latin typeface="UD デジタル 教科書体 NP-R" panose="02020400000000000000" pitchFamily="18" charset="-128"/>
                <a:ea typeface="UD デジタル 教科書体 NP-R" panose="02020400000000000000" pitchFamily="18" charset="-128"/>
              </a:rPr>
              <a:t>の予算要求に向けて段階的に総務事務システムからの切出し範囲や改修内容を整理し、</a:t>
            </a:r>
            <a:r>
              <a:rPr lang="en-US" altLang="ja-JP" dirty="0">
                <a:latin typeface="UD デジタル 教科書体 NP-R" panose="02020400000000000000" pitchFamily="18" charset="-128"/>
                <a:ea typeface="UD デジタル 教科書体 NP-R" panose="02020400000000000000" pitchFamily="18" charset="-128"/>
              </a:rPr>
              <a:t>R13.1</a:t>
            </a:r>
            <a:r>
              <a:rPr lang="ja-JP" altLang="en-US">
                <a:latin typeface="UD デジタル 教科書体 NP-R" panose="02020400000000000000" pitchFamily="18" charset="-128"/>
                <a:ea typeface="UD デジタル 教科書体 NP-R" panose="02020400000000000000" pitchFamily="18" charset="-128"/>
              </a:rPr>
              <a:t>のリリースに向けて開発・導入を進める想定</a:t>
            </a:r>
            <a:endParaRPr lang="ja-JP" altLang="en-US"/>
          </a:p>
        </p:txBody>
      </p:sp>
      <p:sp>
        <p:nvSpPr>
          <p:cNvPr id="11" name="矢印: 五方向 10">
            <a:extLst>
              <a:ext uri="{FF2B5EF4-FFF2-40B4-BE49-F238E27FC236}">
                <a16:creationId xmlns:a16="http://schemas.microsoft.com/office/drawing/2014/main" id="{3C8AE213-08C0-F485-BC5A-A702ACD2FB7E}"/>
              </a:ext>
            </a:extLst>
          </p:cNvPr>
          <p:cNvSpPr/>
          <p:nvPr/>
        </p:nvSpPr>
        <p:spPr bwMode="gray">
          <a:xfrm>
            <a:off x="2421673" y="3077435"/>
            <a:ext cx="511886" cy="2039077"/>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eaVert" wrap="none" lIns="0" tIns="0" rIns="0" bIns="0" numCol="1" spcCol="0" rtlCol="0" fromWordArt="0" anchor="ctr" anchorCtr="1" forceAA="0" compatLnSpc="1">
            <a:prstTxWarp prst="textNoShape">
              <a:avLst/>
            </a:prstTxWarp>
            <a:noAutofit/>
          </a:bodyPr>
          <a:lstStyle/>
          <a:p>
            <a:pPr algn="ctr" defTabSz="990564" fontAlgn="auto">
              <a:lnSpc>
                <a:spcPts val="1000"/>
              </a:lnSpc>
              <a:spcBef>
                <a:spcPts val="0"/>
              </a:spcBef>
              <a:spcAft>
                <a:spcPts val="0"/>
              </a:spcAft>
              <a:buSzPct val="100000"/>
            </a:pP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RFI</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準備</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実行</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結果収集</a:t>
            </a:r>
          </a:p>
        </p:txBody>
      </p:sp>
      <p:sp>
        <p:nvSpPr>
          <p:cNvPr id="18" name="矢印: 五方向 17">
            <a:extLst>
              <a:ext uri="{FF2B5EF4-FFF2-40B4-BE49-F238E27FC236}">
                <a16:creationId xmlns:a16="http://schemas.microsoft.com/office/drawing/2014/main" id="{881282E7-BCB0-3F6A-BE7F-DFBBAB0178AC}"/>
              </a:ext>
            </a:extLst>
          </p:cNvPr>
          <p:cNvSpPr/>
          <p:nvPr/>
        </p:nvSpPr>
        <p:spPr bwMode="gray">
          <a:xfrm>
            <a:off x="2966051" y="4144513"/>
            <a:ext cx="511886" cy="972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対応方針</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lnSpc>
                <a:spcPts val="1000"/>
              </a:lnSpc>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要件化</a:t>
            </a:r>
          </a:p>
        </p:txBody>
      </p:sp>
      <p:sp>
        <p:nvSpPr>
          <p:cNvPr id="19" name="矢印: 五方向 18">
            <a:extLst>
              <a:ext uri="{FF2B5EF4-FFF2-40B4-BE49-F238E27FC236}">
                <a16:creationId xmlns:a16="http://schemas.microsoft.com/office/drawing/2014/main" id="{5029C8ED-1E6F-B66F-AF77-D0674E6EB359}"/>
              </a:ext>
            </a:extLst>
          </p:cNvPr>
          <p:cNvSpPr/>
          <p:nvPr/>
        </p:nvSpPr>
        <p:spPr bwMode="gray">
          <a:xfrm>
            <a:off x="3483306" y="4144513"/>
            <a:ext cx="511886" cy="972000"/>
          </a:xfrm>
          <a:prstGeom prst="homePlate">
            <a:avLst>
              <a:gd name="adj" fmla="val 23848"/>
            </a:avLst>
          </a:prstGeom>
          <a:solidFill>
            <a:srgbClr val="E8F6CF"/>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lnSpc>
                <a:spcPts val="1000"/>
              </a:lnSpc>
              <a:spcBef>
                <a:spcPts val="0"/>
              </a:spcBef>
              <a:spcAft>
                <a:spcPts val="0"/>
              </a:spcAft>
              <a:buSzPct val="100000"/>
            </a:pP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Fit&amp;Gap</a:t>
            </a:r>
          </a:p>
          <a:p>
            <a:pPr algn="ctr" defTabSz="990564" fontAlgn="auto">
              <a:lnSpc>
                <a:spcPts val="1000"/>
              </a:lnSpc>
              <a:spcBef>
                <a:spcPts val="0"/>
              </a:spcBef>
              <a:spcAft>
                <a:spcPts val="0"/>
              </a:spcAft>
              <a:buSzPct val="100000"/>
            </a:pPr>
            <a:r>
              <a:rPr kumimoji="1" lang="ja-JP" altLang="en-US" sz="900" dirty="0">
                <a:solidFill>
                  <a:prstClr val="black"/>
                </a:solidFill>
                <a:latin typeface="UD デジタル 教科書体 NP-R" panose="02020400000000000000" pitchFamily="18" charset="-128"/>
                <a:ea typeface="UD デジタル 教科書体 NP-R" panose="02020400000000000000" pitchFamily="18" charset="-128"/>
                <a:cs typeface="+mn-cs"/>
              </a:rPr>
              <a:t>調査</a:t>
            </a:r>
          </a:p>
        </p:txBody>
      </p:sp>
    </p:spTree>
    <p:extLst>
      <p:ext uri="{BB962C8B-B14F-4D97-AF65-F5344CB8AC3E}">
        <p14:creationId xmlns:p14="http://schemas.microsoft.com/office/powerpoint/2010/main" val="2329685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1169988" indent="-457200">
              <a:buFont typeface="+mj-lt"/>
              <a:buAutoNum type="arabicPeriod" startAt="7"/>
            </a:pPr>
            <a:r>
              <a:rPr lang="ja-JP" altLang="en-US"/>
              <a:t>検討・推進体制</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716477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F7B3B0B6-80CD-93CA-279A-6594A644D14F}"/>
              </a:ext>
            </a:extLst>
          </p:cNvPr>
          <p:cNvSpPr>
            <a:spLocks noGrp="1"/>
          </p:cNvSpPr>
          <p:nvPr>
            <p:ph type="sldNum" sz="quarter" idx="11"/>
          </p:nvPr>
        </p:nvSpPr>
        <p:spPr/>
        <p:txBody>
          <a:bodyPr/>
          <a:lstStyle/>
          <a:p>
            <a:fld id="{56E56C22-CD92-4A50-AAD1-E2171E0619BD}" type="slidenum">
              <a:rPr lang="ja-JP" altLang="en-US" smtClean="0"/>
              <a:pPr/>
              <a:t>62</a:t>
            </a:fld>
            <a:endParaRPr lang="ja-JP" altLang="en-US"/>
          </a:p>
        </p:txBody>
      </p:sp>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ja-JP" altLang="en-US">
                <a:latin typeface="UD デジタル 教科書体 NP-R" panose="02020400000000000000" pitchFamily="18" charset="-128"/>
                <a:ea typeface="UD デジタル 教科書体 NP-R" panose="02020400000000000000" pitchFamily="18" charset="-128"/>
                <a:sym typeface="+mn-lt"/>
              </a:rPr>
              <a:t>次年度からの</a:t>
            </a:r>
            <a:r>
              <a:rPr lang="en-US" altLang="ja-JP" dirty="0">
                <a:latin typeface="UD デジタル 教科書体 NP-R" panose="02020400000000000000" pitchFamily="18" charset="-128"/>
                <a:ea typeface="UD デジタル 教科書体 NP-R" panose="02020400000000000000" pitchFamily="18" charset="-128"/>
                <a:sym typeface="+mn-lt"/>
              </a:rPr>
              <a:t>WG</a:t>
            </a:r>
            <a:r>
              <a:rPr lang="ja-JP" altLang="en-US">
                <a:latin typeface="UD デジタル 教科書体 NP-R" panose="02020400000000000000" pitchFamily="18" charset="-128"/>
                <a:ea typeface="UD デジタル 教科書体 NP-R" panose="02020400000000000000" pitchFamily="18" charset="-128"/>
                <a:sym typeface="+mn-lt"/>
              </a:rPr>
              <a:t>体制</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90" name="タイトル 6">
            <a:extLst>
              <a:ext uri="{FF2B5EF4-FFF2-40B4-BE49-F238E27FC236}">
                <a16:creationId xmlns:a16="http://schemas.microsoft.com/office/drawing/2014/main" id="{B9883857-51F6-2FB9-18EE-8EACA540489F}"/>
              </a:ext>
            </a:extLst>
          </p:cNvPr>
          <p:cNvSpPr>
            <a:spLocks noGrp="1"/>
          </p:cNvSpPr>
          <p:nvPr>
            <p:ph type="title"/>
          </p:nvPr>
        </p:nvSpPr>
        <p:spPr>
          <a:xfrm>
            <a:off x="478798" y="836613"/>
            <a:ext cx="11232000" cy="647700"/>
          </a:xfrm>
        </p:spPr>
        <p:txBody>
          <a:bodyPr vert="horz"/>
          <a:lstStyle/>
          <a:p>
            <a:r>
              <a:rPr lang="ja-JP" altLang="en-US">
                <a:latin typeface="UD デジタル 教科書体 NP-R" panose="02020400000000000000" pitchFamily="18" charset="-128"/>
                <a:ea typeface="UD デジタル 教科書体 NP-R" panose="02020400000000000000" pitchFamily="18" charset="-128"/>
              </a:rPr>
              <a:t>アジェンダによって検討段階が異なることから、</a:t>
            </a:r>
            <a:r>
              <a:rPr lang="en-US" altLang="ja-JP" dirty="0">
                <a:latin typeface="UD デジタル 教科書体 NP-R" panose="02020400000000000000" pitchFamily="18" charset="-128"/>
                <a:ea typeface="UD デジタル 教科書体 NP-R" panose="02020400000000000000" pitchFamily="18" charset="-128"/>
              </a:rPr>
              <a:t>2</a:t>
            </a:r>
            <a:r>
              <a:rPr lang="ja-JP" altLang="en-US">
                <a:latin typeface="UD デジタル 教科書体 NP-R" panose="02020400000000000000" pitchFamily="18" charset="-128"/>
                <a:ea typeface="UD デジタル 教科書体 NP-R" panose="02020400000000000000" pitchFamily="18" charset="-128"/>
              </a:rPr>
              <a:t>つの</a:t>
            </a:r>
            <a:r>
              <a:rPr lang="en-US" altLang="ja-JP" dirty="0">
                <a:latin typeface="UD デジタル 教科書体 NP-R" panose="02020400000000000000" pitchFamily="18" charset="-128"/>
                <a:ea typeface="UD デジタル 教科書体 NP-R" panose="02020400000000000000" pitchFamily="18" charset="-128"/>
              </a:rPr>
              <a:t>WG</a:t>
            </a:r>
            <a:r>
              <a:rPr lang="ja-JP" altLang="en-US">
                <a:latin typeface="UD デジタル 教科書体 NP-R" panose="02020400000000000000" pitchFamily="18" charset="-128"/>
                <a:ea typeface="UD デジタル 教科書体 NP-R" panose="02020400000000000000" pitchFamily="18" charset="-128"/>
              </a:rPr>
              <a:t>体制を構築する。制度や業務関連の検討は人事課</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a:latin typeface="UD デジタル 教科書体 NP-R" panose="02020400000000000000" pitchFamily="18" charset="-128"/>
                <a:ea typeface="UD デジタル 教科書体 NP-R" panose="02020400000000000000" pitchFamily="18" charset="-128"/>
              </a:rPr>
              <a:t>給与課が、システム関連の検討は管理課がそれぞれ中心となり検討を進める</a:t>
            </a:r>
            <a:endParaRPr lang="ja-JP" altLang="en-US"/>
          </a:p>
        </p:txBody>
      </p:sp>
      <p:sp>
        <p:nvSpPr>
          <p:cNvPr id="59" name="正方形/長方形 58">
            <a:extLst>
              <a:ext uri="{FF2B5EF4-FFF2-40B4-BE49-F238E27FC236}">
                <a16:creationId xmlns:a16="http://schemas.microsoft.com/office/drawing/2014/main" id="{F09B8CC7-B45C-53D6-0C07-C637D3A64CC7}"/>
              </a:ext>
            </a:extLst>
          </p:cNvPr>
          <p:cNvSpPr/>
          <p:nvPr/>
        </p:nvSpPr>
        <p:spPr bwMode="gray">
          <a:xfrm>
            <a:off x="2096384" y="1484313"/>
            <a:ext cx="9614416" cy="757908"/>
          </a:xfrm>
          <a:prstGeom prst="rect">
            <a:avLst/>
          </a:prstGeom>
          <a:solidFill>
            <a:schemeClr val="bg1"/>
          </a:solidFill>
          <a:ln w="12700" cap="flat" cmpd="sng" algn="ctr">
            <a:solidFill>
              <a:schemeClr val="bg1">
                <a:lumMod val="75000"/>
              </a:schemeClr>
            </a:solidFill>
            <a:prstDash val="solid"/>
            <a:miter lim="800000"/>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defTabSz="990539" fontAlgn="auto">
              <a:spcBef>
                <a:spcPts val="300"/>
              </a:spcBef>
              <a:spcAft>
                <a:spcPts val="0"/>
              </a:spcAft>
              <a:buSzPct val="100000"/>
              <a:buFont typeface="Wingdings" panose="05000000000000000000" pitchFamily="2" charset="2"/>
              <a:buChar char="n"/>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アジェンダごとに体制を変えて検討する</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533400" lvl="1" indent="-171450" defTabSz="990539" fontAlgn="auto">
              <a:spcBef>
                <a:spcPts val="3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アジェンダによって検討段階が異なるため、</a:t>
            </a:r>
            <a:r>
              <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rPr>
              <a:t>WG</a:t>
            </a: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を分けて開催</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533400" lvl="1" indent="-171450" defTabSz="990539" fontAlgn="auto">
              <a:spcBef>
                <a:spcPts val="300"/>
              </a:spcBef>
              <a:spcAft>
                <a:spcPts val="0"/>
              </a:spcAft>
              <a:buSzPct val="100000"/>
              <a:buFont typeface="Wingdings" panose="05000000000000000000" pitchFamily="2" charset="2"/>
              <a:buChar char="Ø"/>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それぞれのアジェンダ領域に関係のある所属のみ参加いただく</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61" name="正方形/長方形 60">
            <a:extLst>
              <a:ext uri="{FF2B5EF4-FFF2-40B4-BE49-F238E27FC236}">
                <a16:creationId xmlns:a16="http://schemas.microsoft.com/office/drawing/2014/main" id="{077FC1A3-95C4-8C53-CE88-D9C08908C1C3}"/>
              </a:ext>
            </a:extLst>
          </p:cNvPr>
          <p:cNvSpPr/>
          <p:nvPr/>
        </p:nvSpPr>
        <p:spPr bwMode="gray">
          <a:xfrm>
            <a:off x="483262" y="1484313"/>
            <a:ext cx="1490099" cy="757908"/>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検討体制</a:t>
            </a:r>
          </a:p>
        </p:txBody>
      </p:sp>
      <p:graphicFrame>
        <p:nvGraphicFramePr>
          <p:cNvPr id="30" name="表 29">
            <a:extLst>
              <a:ext uri="{FF2B5EF4-FFF2-40B4-BE49-F238E27FC236}">
                <a16:creationId xmlns:a16="http://schemas.microsoft.com/office/drawing/2014/main" id="{0512CF39-A7D3-C57C-21AC-8DA642FB4E53}"/>
              </a:ext>
            </a:extLst>
          </p:cNvPr>
          <p:cNvGraphicFramePr>
            <a:graphicFrameLocks noGrp="1"/>
          </p:cNvGraphicFramePr>
          <p:nvPr>
            <p:extLst>
              <p:ext uri="{D42A27DB-BD31-4B8C-83A1-F6EECF244321}">
                <p14:modId xmlns:p14="http://schemas.microsoft.com/office/powerpoint/2010/main" val="2213061039"/>
              </p:ext>
            </p:extLst>
          </p:nvPr>
        </p:nvGraphicFramePr>
        <p:xfrm>
          <a:off x="479424" y="2310536"/>
          <a:ext cx="11231375" cy="4290897"/>
        </p:xfrm>
        <a:graphic>
          <a:graphicData uri="http://schemas.openxmlformats.org/drawingml/2006/table">
            <a:tbl>
              <a:tblPr firstRow="1" bandRow="1">
                <a:tableStyleId>{5C22544A-7EE6-4342-B048-85BDC9FD1C3A}</a:tableStyleId>
              </a:tblPr>
              <a:tblGrid>
                <a:gridCol w="298178">
                  <a:extLst>
                    <a:ext uri="{9D8B030D-6E8A-4147-A177-3AD203B41FA5}">
                      <a16:colId xmlns:a16="http://schemas.microsoft.com/office/drawing/2014/main" val="3281133351"/>
                    </a:ext>
                  </a:extLst>
                </a:gridCol>
                <a:gridCol w="993927">
                  <a:extLst>
                    <a:ext uri="{9D8B030D-6E8A-4147-A177-3AD203B41FA5}">
                      <a16:colId xmlns:a16="http://schemas.microsoft.com/office/drawing/2014/main" val="4107371043"/>
                    </a:ext>
                  </a:extLst>
                </a:gridCol>
                <a:gridCol w="993927">
                  <a:extLst>
                    <a:ext uri="{9D8B030D-6E8A-4147-A177-3AD203B41FA5}">
                      <a16:colId xmlns:a16="http://schemas.microsoft.com/office/drawing/2014/main" val="2924104395"/>
                    </a:ext>
                  </a:extLst>
                </a:gridCol>
                <a:gridCol w="993927">
                  <a:extLst>
                    <a:ext uri="{9D8B030D-6E8A-4147-A177-3AD203B41FA5}">
                      <a16:colId xmlns:a16="http://schemas.microsoft.com/office/drawing/2014/main" val="499596967"/>
                    </a:ext>
                  </a:extLst>
                </a:gridCol>
                <a:gridCol w="993927">
                  <a:extLst>
                    <a:ext uri="{9D8B030D-6E8A-4147-A177-3AD203B41FA5}">
                      <a16:colId xmlns:a16="http://schemas.microsoft.com/office/drawing/2014/main" val="23854579"/>
                    </a:ext>
                  </a:extLst>
                </a:gridCol>
                <a:gridCol w="993927">
                  <a:extLst>
                    <a:ext uri="{9D8B030D-6E8A-4147-A177-3AD203B41FA5}">
                      <a16:colId xmlns:a16="http://schemas.microsoft.com/office/drawing/2014/main" val="771809790"/>
                    </a:ext>
                  </a:extLst>
                </a:gridCol>
                <a:gridCol w="993927">
                  <a:extLst>
                    <a:ext uri="{9D8B030D-6E8A-4147-A177-3AD203B41FA5}">
                      <a16:colId xmlns:a16="http://schemas.microsoft.com/office/drawing/2014/main" val="3058888045"/>
                    </a:ext>
                  </a:extLst>
                </a:gridCol>
                <a:gridCol w="993927">
                  <a:extLst>
                    <a:ext uri="{9D8B030D-6E8A-4147-A177-3AD203B41FA5}">
                      <a16:colId xmlns:a16="http://schemas.microsoft.com/office/drawing/2014/main" val="574173556"/>
                    </a:ext>
                  </a:extLst>
                </a:gridCol>
                <a:gridCol w="993927">
                  <a:extLst>
                    <a:ext uri="{9D8B030D-6E8A-4147-A177-3AD203B41FA5}">
                      <a16:colId xmlns:a16="http://schemas.microsoft.com/office/drawing/2014/main" val="2550228610"/>
                    </a:ext>
                  </a:extLst>
                </a:gridCol>
                <a:gridCol w="993927">
                  <a:extLst>
                    <a:ext uri="{9D8B030D-6E8A-4147-A177-3AD203B41FA5}">
                      <a16:colId xmlns:a16="http://schemas.microsoft.com/office/drawing/2014/main" val="231195100"/>
                    </a:ext>
                  </a:extLst>
                </a:gridCol>
                <a:gridCol w="993927">
                  <a:extLst>
                    <a:ext uri="{9D8B030D-6E8A-4147-A177-3AD203B41FA5}">
                      <a16:colId xmlns:a16="http://schemas.microsoft.com/office/drawing/2014/main" val="446104310"/>
                    </a:ext>
                  </a:extLst>
                </a:gridCol>
                <a:gridCol w="993927">
                  <a:extLst>
                    <a:ext uri="{9D8B030D-6E8A-4147-A177-3AD203B41FA5}">
                      <a16:colId xmlns:a16="http://schemas.microsoft.com/office/drawing/2014/main" val="1171471972"/>
                    </a:ext>
                  </a:extLst>
                </a:gridCol>
              </a:tblGrid>
              <a:tr h="330897">
                <a:tc rowSpan="2">
                  <a:txBody>
                    <a:bodyPr/>
                    <a:lstStyle/>
                    <a:p>
                      <a:pPr algn="ctr" defTabSz="990564" rtl="0" fontAlgn="auto">
                        <a:spcBef>
                          <a:spcPts val="0"/>
                        </a:spcBef>
                        <a:spcAft>
                          <a:spcPts val="0"/>
                        </a:spcAft>
                        <a:buSzPct val="100000"/>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テーマ</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i="0" u="none" strike="noStrike" kern="120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庶務事務</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4">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i="0" u="none" strike="noStrike" kern="120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人事</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endParaRPr kumimoji="1" lang="ja-JP" altLang="en-US" sz="1050" b="1" i="0" u="none" strike="noStrike" kern="120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endParaRPr kumimoji="1" lang="ja-JP" altLang="en-US" sz="1050" b="1" i="0" u="none" strike="noStrike" kern="1200" cap="none" spc="0" normalizeH="0" baseline="0" noProof="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2">
                  <a:txBody>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給与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defTabSz="990564" rtl="0" fontAlgn="auto">
                        <a:spcBef>
                          <a:spcPts val="0"/>
                        </a:spcBef>
                        <a:spcAft>
                          <a:spcPts val="0"/>
                        </a:spcAft>
                        <a:buSzPct val="100000"/>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5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rtl="0" fontAlgn="auto">
                        <a:spcBef>
                          <a:spcPts val="0"/>
                        </a:spcBef>
                        <a:spcAft>
                          <a:spcPts val="0"/>
                        </a:spcAft>
                        <a:buSzPct val="100000"/>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任用職員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786657932"/>
                  </a:ext>
                </a:extLst>
              </a:tr>
              <a:tr h="1152000">
                <a:tc vMerge="1">
                  <a:txBody>
                    <a:bodyPr/>
                    <a:lstStyle/>
                    <a:p>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654529"/>
                  </a:ext>
                </a:extLst>
              </a:tr>
              <a:tr h="2808000">
                <a:tc>
                  <a:txBody>
                    <a:bodyPr/>
                    <a:lstStyle/>
                    <a:p>
                      <a:pPr algn="ctr" defTabSz="990564" rtl="0" fontAlgn="auto">
                        <a:spcBef>
                          <a:spcPts val="0"/>
                        </a:spcBef>
                        <a:spcAft>
                          <a:spcPts val="0"/>
                        </a:spcAft>
                        <a:buSzPct val="100000"/>
                      </a:pPr>
                      <a:r>
                        <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rPr>
                        <a:t>検討体制</a:t>
                      </a:r>
                    </a:p>
                  </a:txBody>
                  <a:tcPr marL="36000" marR="3600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990564" rtl="0" fontAlgn="auto">
                        <a:spcBef>
                          <a:spcPts val="0"/>
                        </a:spcBef>
                        <a:spcAft>
                          <a:spcPts val="0"/>
                        </a:spcAft>
                        <a:buSzPct val="100000"/>
                      </a:pPr>
                      <a:endParaRPr kumimoji="1" lang="ja-JP" altLang="en-US" sz="1050" b="1" kern="12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8219037"/>
                  </a:ext>
                </a:extLst>
              </a:tr>
            </a:tbl>
          </a:graphicData>
        </a:graphic>
      </p:graphicFrame>
      <p:sp>
        <p:nvSpPr>
          <p:cNvPr id="41" name="四角形: 角を丸くする 40">
            <a:extLst>
              <a:ext uri="{FF2B5EF4-FFF2-40B4-BE49-F238E27FC236}">
                <a16:creationId xmlns:a16="http://schemas.microsoft.com/office/drawing/2014/main" id="{DBD823C4-E8B8-0337-5A1F-D77EF5B29930}"/>
              </a:ext>
            </a:extLst>
          </p:cNvPr>
          <p:cNvSpPr/>
          <p:nvPr/>
        </p:nvSpPr>
        <p:spPr bwMode="gray">
          <a:xfrm>
            <a:off x="842566"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申請書</a:t>
            </a:r>
            <a:endPar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（忌引・遅参）</a:t>
            </a:r>
          </a:p>
        </p:txBody>
      </p:sp>
      <p:sp>
        <p:nvSpPr>
          <p:cNvPr id="42" name="四角形: 角を丸くする 41">
            <a:extLst>
              <a:ext uri="{FF2B5EF4-FFF2-40B4-BE49-F238E27FC236}">
                <a16:creationId xmlns:a16="http://schemas.microsoft.com/office/drawing/2014/main" id="{4F579175-2D59-C84D-7842-19971EC03EF9}"/>
              </a:ext>
            </a:extLst>
          </p:cNvPr>
          <p:cNvSpPr/>
          <p:nvPr/>
        </p:nvSpPr>
        <p:spPr bwMode="gray">
          <a:xfrm>
            <a:off x="842566" y="3043308"/>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zh-TW"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申請書</a:t>
            </a:r>
            <a:endParaRPr kumimoji="1" lang="en-US" altLang="zh-TW"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zh-TW"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（上記以外）</a:t>
            </a:r>
          </a:p>
        </p:txBody>
      </p:sp>
      <p:sp>
        <p:nvSpPr>
          <p:cNvPr id="46" name="四角形: 角を丸くする 45">
            <a:extLst>
              <a:ext uri="{FF2B5EF4-FFF2-40B4-BE49-F238E27FC236}">
                <a16:creationId xmlns:a16="http://schemas.microsoft.com/office/drawing/2014/main" id="{95B13B0A-1959-99BC-CF61-402211407A90}"/>
              </a:ext>
            </a:extLst>
          </p:cNvPr>
          <p:cNvSpPr/>
          <p:nvPr/>
        </p:nvSpPr>
        <p:spPr bwMode="gray">
          <a:xfrm>
            <a:off x="1836493"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zh-TW"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各種証明書</a:t>
            </a:r>
            <a:endParaRPr kumimoji="1" lang="en-US" altLang="zh-TW"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zh-TW"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（就労証明</a:t>
            </a: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a:t>
            </a:r>
          </a:p>
        </p:txBody>
      </p:sp>
      <p:sp>
        <p:nvSpPr>
          <p:cNvPr id="47" name="四角形: 角を丸くする 46">
            <a:extLst>
              <a:ext uri="{FF2B5EF4-FFF2-40B4-BE49-F238E27FC236}">
                <a16:creationId xmlns:a16="http://schemas.microsoft.com/office/drawing/2014/main" id="{772D90A6-7D4A-C591-E761-5E4F9904DAA2}"/>
              </a:ext>
            </a:extLst>
          </p:cNvPr>
          <p:cNvSpPr/>
          <p:nvPr/>
        </p:nvSpPr>
        <p:spPr bwMode="gray">
          <a:xfrm>
            <a:off x="842566" y="3402151"/>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勤怠管理</a:t>
            </a:r>
            <a:endPar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（勤怠）</a:t>
            </a:r>
          </a:p>
        </p:txBody>
      </p:sp>
      <p:sp>
        <p:nvSpPr>
          <p:cNvPr id="48" name="四角形: 角を丸くする 47">
            <a:extLst>
              <a:ext uri="{FF2B5EF4-FFF2-40B4-BE49-F238E27FC236}">
                <a16:creationId xmlns:a16="http://schemas.microsoft.com/office/drawing/2014/main" id="{358FDD8A-8190-58D9-8BB4-B76292DBBC3D}"/>
              </a:ext>
            </a:extLst>
          </p:cNvPr>
          <p:cNvSpPr/>
          <p:nvPr/>
        </p:nvSpPr>
        <p:spPr bwMode="gray">
          <a:xfrm>
            <a:off x="2830420"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勤怠管理</a:t>
            </a:r>
            <a:endPar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（超勤）</a:t>
            </a:r>
          </a:p>
        </p:txBody>
      </p:sp>
      <p:sp>
        <p:nvSpPr>
          <p:cNvPr id="49" name="四角形: 角を丸くする 48">
            <a:extLst>
              <a:ext uri="{FF2B5EF4-FFF2-40B4-BE49-F238E27FC236}">
                <a16:creationId xmlns:a16="http://schemas.microsoft.com/office/drawing/2014/main" id="{C1454852-A1C4-F706-82A6-98F096105440}"/>
              </a:ext>
            </a:extLst>
          </p:cNvPr>
          <p:cNvSpPr/>
          <p:nvPr/>
        </p:nvSpPr>
        <p:spPr bwMode="gray">
          <a:xfrm>
            <a:off x="3824346"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旅費</a:t>
            </a:r>
          </a:p>
        </p:txBody>
      </p:sp>
      <p:sp>
        <p:nvSpPr>
          <p:cNvPr id="50" name="四角形: 角を丸くする 49">
            <a:extLst>
              <a:ext uri="{FF2B5EF4-FFF2-40B4-BE49-F238E27FC236}">
                <a16:creationId xmlns:a16="http://schemas.microsoft.com/office/drawing/2014/main" id="{A32BC129-4DDF-B6E0-E02D-9DE006EAD489}"/>
              </a:ext>
            </a:extLst>
          </p:cNvPr>
          <p:cNvSpPr/>
          <p:nvPr/>
        </p:nvSpPr>
        <p:spPr bwMode="gray">
          <a:xfrm>
            <a:off x="4818273" y="2693842"/>
            <a:ext cx="864000" cy="719892"/>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人事異動</a:t>
            </a: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a:t>
            </a: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昇任・昇格</a:t>
            </a: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a:t>
            </a: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人事評価</a:t>
            </a: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a:t>
            </a: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職員情報</a:t>
            </a:r>
          </a:p>
        </p:txBody>
      </p:sp>
      <p:sp>
        <p:nvSpPr>
          <p:cNvPr id="51" name="四角形: 角を丸くする 50">
            <a:extLst>
              <a:ext uri="{FF2B5EF4-FFF2-40B4-BE49-F238E27FC236}">
                <a16:creationId xmlns:a16="http://schemas.microsoft.com/office/drawing/2014/main" id="{338DCC88-DEDA-91FF-5DF0-A5EAB062C813}"/>
              </a:ext>
            </a:extLst>
          </p:cNvPr>
          <p:cNvSpPr/>
          <p:nvPr/>
        </p:nvSpPr>
        <p:spPr bwMode="gray">
          <a:xfrm>
            <a:off x="5812201"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厚生管理</a:t>
            </a:r>
          </a:p>
        </p:txBody>
      </p:sp>
      <p:sp>
        <p:nvSpPr>
          <p:cNvPr id="53" name="四角形: 角を丸くする 52">
            <a:extLst>
              <a:ext uri="{FF2B5EF4-FFF2-40B4-BE49-F238E27FC236}">
                <a16:creationId xmlns:a16="http://schemas.microsoft.com/office/drawing/2014/main" id="{2F8536D6-789A-9033-CBA7-EF896D5AD392}"/>
              </a:ext>
            </a:extLst>
          </p:cNvPr>
          <p:cNvSpPr/>
          <p:nvPr/>
        </p:nvSpPr>
        <p:spPr bwMode="gray">
          <a:xfrm>
            <a:off x="6806126"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研修</a:t>
            </a:r>
          </a:p>
        </p:txBody>
      </p:sp>
      <p:sp>
        <p:nvSpPr>
          <p:cNvPr id="54" name="四角形: 角を丸くする 53">
            <a:extLst>
              <a:ext uri="{FF2B5EF4-FFF2-40B4-BE49-F238E27FC236}">
                <a16:creationId xmlns:a16="http://schemas.microsoft.com/office/drawing/2014/main" id="{63CCF063-8803-D463-9CF2-B24F706358C6}"/>
              </a:ext>
            </a:extLst>
          </p:cNvPr>
          <p:cNvSpPr/>
          <p:nvPr/>
        </p:nvSpPr>
        <p:spPr bwMode="gray">
          <a:xfrm>
            <a:off x="8793982"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年末調整</a:t>
            </a: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a:t>
            </a: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源泉徴収</a:t>
            </a:r>
          </a:p>
        </p:txBody>
      </p:sp>
      <p:sp>
        <p:nvSpPr>
          <p:cNvPr id="55" name="四角形: 角を丸くする 54">
            <a:extLst>
              <a:ext uri="{FF2B5EF4-FFF2-40B4-BE49-F238E27FC236}">
                <a16:creationId xmlns:a16="http://schemas.microsoft.com/office/drawing/2014/main" id="{CE5A7C00-2CCB-CCA3-6DA9-1BE8D4028F7E}"/>
              </a:ext>
            </a:extLst>
          </p:cNvPr>
          <p:cNvSpPr/>
          <p:nvPr/>
        </p:nvSpPr>
        <p:spPr bwMode="gray">
          <a:xfrm>
            <a:off x="9787910"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給与</a:t>
            </a:r>
          </a:p>
        </p:txBody>
      </p:sp>
      <p:sp>
        <p:nvSpPr>
          <p:cNvPr id="56" name="四角形: 角を丸くする 55">
            <a:extLst>
              <a:ext uri="{FF2B5EF4-FFF2-40B4-BE49-F238E27FC236}">
                <a16:creationId xmlns:a16="http://schemas.microsoft.com/office/drawing/2014/main" id="{8C7E3A4C-319A-F4C8-56B1-3F6ED516296E}"/>
              </a:ext>
            </a:extLst>
          </p:cNvPr>
          <p:cNvSpPr/>
          <p:nvPr/>
        </p:nvSpPr>
        <p:spPr bwMode="gray">
          <a:xfrm>
            <a:off x="10781835"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任用職員</a:t>
            </a:r>
          </a:p>
        </p:txBody>
      </p:sp>
      <p:grpSp>
        <p:nvGrpSpPr>
          <p:cNvPr id="98" name="グループ化 97">
            <a:extLst>
              <a:ext uri="{FF2B5EF4-FFF2-40B4-BE49-F238E27FC236}">
                <a16:creationId xmlns:a16="http://schemas.microsoft.com/office/drawing/2014/main" id="{D9E49CA5-879B-61E7-28C9-D2A5352AD860}"/>
              </a:ext>
            </a:extLst>
          </p:cNvPr>
          <p:cNvGrpSpPr/>
          <p:nvPr/>
        </p:nvGrpSpPr>
        <p:grpSpPr>
          <a:xfrm>
            <a:off x="824566" y="3890147"/>
            <a:ext cx="900000" cy="540000"/>
            <a:chOff x="824566" y="3890147"/>
            <a:chExt cx="900000" cy="540000"/>
          </a:xfrm>
        </p:grpSpPr>
        <p:sp>
          <p:nvSpPr>
            <p:cNvPr id="57" name="正方形/長方形 56">
              <a:extLst>
                <a:ext uri="{FF2B5EF4-FFF2-40B4-BE49-F238E27FC236}">
                  <a16:creationId xmlns:a16="http://schemas.microsoft.com/office/drawing/2014/main" id="{40E8FF07-89BE-F7B5-4387-3BAD77D8BD3C}"/>
                </a:ext>
              </a:extLst>
            </p:cNvPr>
            <p:cNvSpPr/>
            <p:nvPr/>
          </p:nvSpPr>
          <p:spPr bwMode="gray">
            <a:xfrm>
              <a:off x="824566"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60" name="正方形/長方形 59">
              <a:extLst>
                <a:ext uri="{FF2B5EF4-FFF2-40B4-BE49-F238E27FC236}">
                  <a16:creationId xmlns:a16="http://schemas.microsoft.com/office/drawing/2014/main" id="{2C1607CB-B15B-0414-12DE-DAEC70FC1CF7}"/>
                </a:ext>
              </a:extLst>
            </p:cNvPr>
            <p:cNvSpPr/>
            <p:nvPr/>
          </p:nvSpPr>
          <p:spPr bwMode="gray">
            <a:xfrm>
              <a:off x="824566"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39" name="グループ化 38">
            <a:extLst>
              <a:ext uri="{FF2B5EF4-FFF2-40B4-BE49-F238E27FC236}">
                <a16:creationId xmlns:a16="http://schemas.microsoft.com/office/drawing/2014/main" id="{09C305F7-66B8-5AE2-0260-DB9420EB4127}"/>
              </a:ext>
            </a:extLst>
          </p:cNvPr>
          <p:cNvGrpSpPr/>
          <p:nvPr/>
        </p:nvGrpSpPr>
        <p:grpSpPr>
          <a:xfrm>
            <a:off x="857425" y="5938617"/>
            <a:ext cx="10794163" cy="539998"/>
            <a:chOff x="857425" y="5709667"/>
            <a:chExt cx="10794163" cy="539998"/>
          </a:xfrm>
        </p:grpSpPr>
        <p:sp>
          <p:nvSpPr>
            <p:cNvPr id="63" name="正方形/長方形 62">
              <a:extLst>
                <a:ext uri="{FF2B5EF4-FFF2-40B4-BE49-F238E27FC236}">
                  <a16:creationId xmlns:a16="http://schemas.microsoft.com/office/drawing/2014/main" id="{DA2FFA37-F425-2200-1A80-85F54BEC9756}"/>
                </a:ext>
              </a:extLst>
            </p:cNvPr>
            <p:cNvSpPr/>
            <p:nvPr/>
          </p:nvSpPr>
          <p:spPr bwMode="gray">
            <a:xfrm>
              <a:off x="857425" y="5889665"/>
              <a:ext cx="10794163"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デジ室</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DX</a:t>
              </a: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推進</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64" name="正方形/長方形 63">
              <a:extLst>
                <a:ext uri="{FF2B5EF4-FFF2-40B4-BE49-F238E27FC236}">
                  <a16:creationId xmlns:a16="http://schemas.microsoft.com/office/drawing/2014/main" id="{51EF8F7C-895C-11E0-1D0A-20A38D8BA5C3}"/>
                </a:ext>
              </a:extLst>
            </p:cNvPr>
            <p:cNvSpPr/>
            <p:nvPr/>
          </p:nvSpPr>
          <p:spPr bwMode="gray">
            <a:xfrm>
              <a:off x="857425" y="5709667"/>
              <a:ext cx="10794163"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100" dirty="0">
                  <a:solidFill>
                    <a:schemeClr val="bg1"/>
                  </a:solidFill>
                  <a:latin typeface="UD デジタル 教科書体 NP-R" panose="02020400000000000000" pitchFamily="18" charset="-128"/>
                  <a:ea typeface="UD デジタル 教科書体 NP-R" panose="02020400000000000000" pitchFamily="18" charset="-128"/>
                  <a:cs typeface="+mn-cs"/>
                </a:rPr>
                <a:t>DX</a:t>
              </a: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推進事務局</a:t>
              </a:r>
            </a:p>
          </p:txBody>
        </p:sp>
      </p:grpSp>
      <p:sp>
        <p:nvSpPr>
          <p:cNvPr id="67" name="正方形/長方形 66">
            <a:extLst>
              <a:ext uri="{FF2B5EF4-FFF2-40B4-BE49-F238E27FC236}">
                <a16:creationId xmlns:a16="http://schemas.microsoft.com/office/drawing/2014/main" id="{0CA79768-B8C8-52C5-6782-95EE6A0F1B86}"/>
              </a:ext>
            </a:extLst>
          </p:cNvPr>
          <p:cNvSpPr/>
          <p:nvPr/>
        </p:nvSpPr>
        <p:spPr bwMode="gray">
          <a:xfrm>
            <a:off x="803425" y="6597650"/>
            <a:ext cx="3865394" cy="180000"/>
          </a:xfrm>
          <a:prstGeom prst="rect">
            <a:avLst/>
          </a:prstGeom>
          <a:noFill/>
          <a:ln w="12700" algn="ctr">
            <a:no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defTabSz="990564" fontAlgn="auto">
              <a:spcBef>
                <a:spcPts val="300"/>
              </a:spcBef>
              <a:spcAft>
                <a:spcPts val="0"/>
              </a:spcAft>
              <a:buSzPct val="100000"/>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50">
                <a:solidFill>
                  <a:prstClr val="black"/>
                </a:solidFill>
                <a:latin typeface="UD デジタル 教科書体 NP-R" panose="02020400000000000000" pitchFamily="18" charset="-128"/>
                <a:ea typeface="UD デジタル 教科書体 NP-R" panose="02020400000000000000" pitchFamily="18" charset="-128"/>
                <a:cs typeface="+mn-cs"/>
              </a:rPr>
              <a:t>他参加者やベンダーとの調整は管理課にて実施</a:t>
            </a:r>
          </a:p>
        </p:txBody>
      </p:sp>
      <p:grpSp>
        <p:nvGrpSpPr>
          <p:cNvPr id="78" name="グループ化 77">
            <a:extLst>
              <a:ext uri="{FF2B5EF4-FFF2-40B4-BE49-F238E27FC236}">
                <a16:creationId xmlns:a16="http://schemas.microsoft.com/office/drawing/2014/main" id="{9FCAD238-E532-2127-BFFD-779D0A8E63D2}"/>
              </a:ext>
            </a:extLst>
          </p:cNvPr>
          <p:cNvGrpSpPr/>
          <p:nvPr/>
        </p:nvGrpSpPr>
        <p:grpSpPr>
          <a:xfrm>
            <a:off x="3806346" y="3890147"/>
            <a:ext cx="900000" cy="540000"/>
            <a:chOff x="3806346" y="3890147"/>
            <a:chExt cx="900000" cy="540000"/>
          </a:xfrm>
        </p:grpSpPr>
        <p:sp>
          <p:nvSpPr>
            <p:cNvPr id="83" name="正方形/長方形 82">
              <a:extLst>
                <a:ext uri="{FF2B5EF4-FFF2-40B4-BE49-F238E27FC236}">
                  <a16:creationId xmlns:a16="http://schemas.microsoft.com/office/drawing/2014/main" id="{6E14C07E-23A0-D44F-D7D8-D8B64E368B8F}"/>
                </a:ext>
              </a:extLst>
            </p:cNvPr>
            <p:cNvSpPr/>
            <p:nvPr/>
          </p:nvSpPr>
          <p:spPr bwMode="gray">
            <a:xfrm>
              <a:off x="3806346"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給与課給与</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84" name="正方形/長方形 83">
              <a:extLst>
                <a:ext uri="{FF2B5EF4-FFF2-40B4-BE49-F238E27FC236}">
                  <a16:creationId xmlns:a16="http://schemas.microsoft.com/office/drawing/2014/main" id="{CCBC6068-AE1E-BAC0-69D3-F25E0414D5F2}"/>
                </a:ext>
              </a:extLst>
            </p:cNvPr>
            <p:cNvSpPr/>
            <p:nvPr/>
          </p:nvSpPr>
          <p:spPr bwMode="gray">
            <a:xfrm>
              <a:off x="3806346"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71" name="グループ化 70">
            <a:extLst>
              <a:ext uri="{FF2B5EF4-FFF2-40B4-BE49-F238E27FC236}">
                <a16:creationId xmlns:a16="http://schemas.microsoft.com/office/drawing/2014/main" id="{3F56AC35-3865-D81D-0A69-1E98CEE525D1}"/>
              </a:ext>
            </a:extLst>
          </p:cNvPr>
          <p:cNvGrpSpPr/>
          <p:nvPr/>
        </p:nvGrpSpPr>
        <p:grpSpPr>
          <a:xfrm>
            <a:off x="6788125" y="3890147"/>
            <a:ext cx="900000" cy="540000"/>
            <a:chOff x="6788125" y="3890147"/>
            <a:chExt cx="900000" cy="540000"/>
          </a:xfrm>
        </p:grpSpPr>
        <p:sp>
          <p:nvSpPr>
            <p:cNvPr id="92" name="正方形/長方形 91">
              <a:extLst>
                <a:ext uri="{FF2B5EF4-FFF2-40B4-BE49-F238E27FC236}">
                  <a16:creationId xmlns:a16="http://schemas.microsoft.com/office/drawing/2014/main" id="{E069B845-FBA3-0810-1809-287B10E4D139}"/>
                </a:ext>
              </a:extLst>
            </p:cNvPr>
            <p:cNvSpPr/>
            <p:nvPr/>
          </p:nvSpPr>
          <p:spPr bwMode="gray">
            <a:xfrm>
              <a:off x="6788125"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人材開発</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センター</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93" name="正方形/長方形 92">
              <a:extLst>
                <a:ext uri="{FF2B5EF4-FFF2-40B4-BE49-F238E27FC236}">
                  <a16:creationId xmlns:a16="http://schemas.microsoft.com/office/drawing/2014/main" id="{A649D0C9-8DB9-4F55-360A-55BD38881869}"/>
                </a:ext>
              </a:extLst>
            </p:cNvPr>
            <p:cNvSpPr/>
            <p:nvPr/>
          </p:nvSpPr>
          <p:spPr bwMode="gray">
            <a:xfrm>
              <a:off x="6788125"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74" name="グループ化 73">
            <a:extLst>
              <a:ext uri="{FF2B5EF4-FFF2-40B4-BE49-F238E27FC236}">
                <a16:creationId xmlns:a16="http://schemas.microsoft.com/office/drawing/2014/main" id="{A1752BB6-B59B-EDDA-36EB-06934977FC8E}"/>
              </a:ext>
            </a:extLst>
          </p:cNvPr>
          <p:cNvGrpSpPr/>
          <p:nvPr/>
        </p:nvGrpSpPr>
        <p:grpSpPr>
          <a:xfrm>
            <a:off x="5794201" y="3890147"/>
            <a:ext cx="900000" cy="540000"/>
            <a:chOff x="5794201" y="3890147"/>
            <a:chExt cx="900000" cy="540000"/>
          </a:xfrm>
        </p:grpSpPr>
        <p:sp>
          <p:nvSpPr>
            <p:cNvPr id="72" name="正方形/長方形 71">
              <a:extLst>
                <a:ext uri="{FF2B5EF4-FFF2-40B4-BE49-F238E27FC236}">
                  <a16:creationId xmlns:a16="http://schemas.microsoft.com/office/drawing/2014/main" id="{07E0B92C-25E8-CF03-9FAA-18A4E7BCAB8F}"/>
                </a:ext>
              </a:extLst>
            </p:cNvPr>
            <p:cNvSpPr/>
            <p:nvPr/>
          </p:nvSpPr>
          <p:spPr bwMode="gray">
            <a:xfrm>
              <a:off x="5794201"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人事課厚生</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73" name="正方形/長方形 72">
              <a:extLst>
                <a:ext uri="{FF2B5EF4-FFF2-40B4-BE49-F238E27FC236}">
                  <a16:creationId xmlns:a16="http://schemas.microsoft.com/office/drawing/2014/main" id="{EE84F48A-5D2E-A7B3-F000-B47594930528}"/>
                </a:ext>
              </a:extLst>
            </p:cNvPr>
            <p:cNvSpPr/>
            <p:nvPr/>
          </p:nvSpPr>
          <p:spPr bwMode="gray">
            <a:xfrm>
              <a:off x="5794201"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100" name="グループ化 99">
            <a:extLst>
              <a:ext uri="{FF2B5EF4-FFF2-40B4-BE49-F238E27FC236}">
                <a16:creationId xmlns:a16="http://schemas.microsoft.com/office/drawing/2014/main" id="{2833BC25-0089-BBF7-7299-34F1831933C1}"/>
              </a:ext>
            </a:extLst>
          </p:cNvPr>
          <p:cNvGrpSpPr/>
          <p:nvPr/>
        </p:nvGrpSpPr>
        <p:grpSpPr>
          <a:xfrm>
            <a:off x="4800273" y="3890147"/>
            <a:ext cx="900000" cy="540000"/>
            <a:chOff x="4800273" y="3890147"/>
            <a:chExt cx="900000" cy="540000"/>
          </a:xfrm>
        </p:grpSpPr>
        <p:sp>
          <p:nvSpPr>
            <p:cNvPr id="2" name="正方形/長方形 1">
              <a:extLst>
                <a:ext uri="{FF2B5EF4-FFF2-40B4-BE49-F238E27FC236}">
                  <a16:creationId xmlns:a16="http://schemas.microsoft.com/office/drawing/2014/main" id="{BF2DBC70-3687-E227-0673-AA3CD6DBBA37}"/>
                </a:ext>
              </a:extLst>
            </p:cNvPr>
            <p:cNvSpPr/>
            <p:nvPr/>
          </p:nvSpPr>
          <p:spPr bwMode="gray">
            <a:xfrm>
              <a:off x="4800273"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5" name="正方形/長方形 4">
              <a:extLst>
                <a:ext uri="{FF2B5EF4-FFF2-40B4-BE49-F238E27FC236}">
                  <a16:creationId xmlns:a16="http://schemas.microsoft.com/office/drawing/2014/main" id="{A69A58A9-7C3C-C0A9-8F59-3FEE7D8DDCCE}"/>
                </a:ext>
              </a:extLst>
            </p:cNvPr>
            <p:cNvSpPr/>
            <p:nvPr/>
          </p:nvSpPr>
          <p:spPr bwMode="gray">
            <a:xfrm>
              <a:off x="4800273"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101" name="グループ化 100">
            <a:extLst>
              <a:ext uri="{FF2B5EF4-FFF2-40B4-BE49-F238E27FC236}">
                <a16:creationId xmlns:a16="http://schemas.microsoft.com/office/drawing/2014/main" id="{1F552255-900C-27D0-4A0D-551BEB3C8A51}"/>
              </a:ext>
            </a:extLst>
          </p:cNvPr>
          <p:cNvGrpSpPr/>
          <p:nvPr/>
        </p:nvGrpSpPr>
        <p:grpSpPr>
          <a:xfrm>
            <a:off x="9769911" y="3890147"/>
            <a:ext cx="900000" cy="540000"/>
            <a:chOff x="9769911" y="3890147"/>
            <a:chExt cx="900000" cy="540000"/>
          </a:xfrm>
        </p:grpSpPr>
        <p:sp>
          <p:nvSpPr>
            <p:cNvPr id="75" name="正方形/長方形 74">
              <a:extLst>
                <a:ext uri="{FF2B5EF4-FFF2-40B4-BE49-F238E27FC236}">
                  <a16:creationId xmlns:a16="http://schemas.microsoft.com/office/drawing/2014/main" id="{8AD05D8A-39A5-87CD-A430-1D5BE4A7E6C5}"/>
                </a:ext>
              </a:extLst>
            </p:cNvPr>
            <p:cNvSpPr/>
            <p:nvPr/>
          </p:nvSpPr>
          <p:spPr bwMode="gray">
            <a:xfrm>
              <a:off x="9769911"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給与課給与</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76" name="正方形/長方形 75">
              <a:extLst>
                <a:ext uri="{FF2B5EF4-FFF2-40B4-BE49-F238E27FC236}">
                  <a16:creationId xmlns:a16="http://schemas.microsoft.com/office/drawing/2014/main" id="{23FC14A6-3CE7-DD9D-E1BB-2BBAD0A98342}"/>
                </a:ext>
              </a:extLst>
            </p:cNvPr>
            <p:cNvSpPr/>
            <p:nvPr/>
          </p:nvSpPr>
          <p:spPr bwMode="gray">
            <a:xfrm>
              <a:off x="9769911"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52" name="グループ化 51">
            <a:extLst>
              <a:ext uri="{FF2B5EF4-FFF2-40B4-BE49-F238E27FC236}">
                <a16:creationId xmlns:a16="http://schemas.microsoft.com/office/drawing/2014/main" id="{C4CA4D72-3D42-61BE-F743-2558D560AF3E}"/>
              </a:ext>
            </a:extLst>
          </p:cNvPr>
          <p:cNvGrpSpPr/>
          <p:nvPr/>
        </p:nvGrpSpPr>
        <p:grpSpPr>
          <a:xfrm>
            <a:off x="10763835" y="3890147"/>
            <a:ext cx="900000" cy="540000"/>
            <a:chOff x="10763835" y="3890147"/>
            <a:chExt cx="900000" cy="540000"/>
          </a:xfrm>
        </p:grpSpPr>
        <p:sp>
          <p:nvSpPr>
            <p:cNvPr id="13" name="正方形/長方形 12">
              <a:extLst>
                <a:ext uri="{FF2B5EF4-FFF2-40B4-BE49-F238E27FC236}">
                  <a16:creationId xmlns:a16="http://schemas.microsoft.com/office/drawing/2014/main" id="{F2471956-A4E7-131E-FC89-50BC5B82D134}"/>
                </a:ext>
              </a:extLst>
            </p:cNvPr>
            <p:cNvSpPr/>
            <p:nvPr/>
          </p:nvSpPr>
          <p:spPr bwMode="gray">
            <a:xfrm>
              <a:off x="10763835"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給与課給与</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15" name="正方形/長方形 14">
              <a:extLst>
                <a:ext uri="{FF2B5EF4-FFF2-40B4-BE49-F238E27FC236}">
                  <a16:creationId xmlns:a16="http://schemas.microsoft.com/office/drawing/2014/main" id="{0183EA8E-E1BA-7E80-5212-D06F0C1C21EC}"/>
                </a:ext>
              </a:extLst>
            </p:cNvPr>
            <p:cNvSpPr/>
            <p:nvPr/>
          </p:nvSpPr>
          <p:spPr bwMode="gray">
            <a:xfrm>
              <a:off x="10763835"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sp>
        <p:nvSpPr>
          <p:cNvPr id="9" name="四角形: 角を丸くする 8">
            <a:extLst>
              <a:ext uri="{FF2B5EF4-FFF2-40B4-BE49-F238E27FC236}">
                <a16:creationId xmlns:a16="http://schemas.microsoft.com/office/drawing/2014/main" id="{94EC7654-9BB4-12D4-B625-9907C393ED59}"/>
              </a:ext>
            </a:extLst>
          </p:cNvPr>
          <p:cNvSpPr/>
          <p:nvPr/>
        </p:nvSpPr>
        <p:spPr bwMode="gray">
          <a:xfrm>
            <a:off x="7800054" y="2693842"/>
            <a:ext cx="864000" cy="324000"/>
          </a:xfrm>
          <a:prstGeom prst="roundRect">
            <a:avLst/>
          </a:prstGeom>
          <a:solidFill>
            <a:schemeClr val="accent6"/>
          </a:solidFill>
          <a:ln w="12700" algn="ctr">
            <a:solidFill>
              <a:schemeClr val="accent6"/>
            </a:solidFill>
            <a:miter lim="800000"/>
            <a:headEnd/>
            <a:tailEnd/>
          </a:ln>
        </p:spPr>
        <p:txBody>
          <a:bodyPr rot="0" spcFirstLastPara="0" vertOverflow="overflow" horzOverflow="overflow" vert="horz" wrap="none" lIns="0" tIns="36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タレマネ</a:t>
            </a:r>
          </a:p>
        </p:txBody>
      </p:sp>
      <p:grpSp>
        <p:nvGrpSpPr>
          <p:cNvPr id="70" name="グループ化 69">
            <a:extLst>
              <a:ext uri="{FF2B5EF4-FFF2-40B4-BE49-F238E27FC236}">
                <a16:creationId xmlns:a16="http://schemas.microsoft.com/office/drawing/2014/main" id="{19BAE308-5A2D-CB50-A317-862A2703DC56}"/>
              </a:ext>
            </a:extLst>
          </p:cNvPr>
          <p:cNvGrpSpPr/>
          <p:nvPr/>
        </p:nvGrpSpPr>
        <p:grpSpPr>
          <a:xfrm>
            <a:off x="824566" y="4572970"/>
            <a:ext cx="6863560" cy="540001"/>
            <a:chOff x="824566" y="4509679"/>
            <a:chExt cx="6863560" cy="540001"/>
          </a:xfrm>
        </p:grpSpPr>
        <p:sp>
          <p:nvSpPr>
            <p:cNvPr id="62" name="正方形/長方形 61">
              <a:extLst>
                <a:ext uri="{FF2B5EF4-FFF2-40B4-BE49-F238E27FC236}">
                  <a16:creationId xmlns:a16="http://schemas.microsoft.com/office/drawing/2014/main" id="{2F85D4B5-97CA-FFCC-0922-FA01C0881715}"/>
                </a:ext>
              </a:extLst>
            </p:cNvPr>
            <p:cNvSpPr/>
            <p:nvPr/>
          </p:nvSpPr>
          <p:spPr bwMode="gray">
            <a:xfrm>
              <a:off x="824566" y="4509679"/>
              <a:ext cx="686356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システム所管</a:t>
              </a:r>
            </a:p>
          </p:txBody>
        </p:sp>
        <p:sp>
          <p:nvSpPr>
            <p:cNvPr id="58" name="正方形/長方形 57">
              <a:extLst>
                <a:ext uri="{FF2B5EF4-FFF2-40B4-BE49-F238E27FC236}">
                  <a16:creationId xmlns:a16="http://schemas.microsoft.com/office/drawing/2014/main" id="{29AF1E36-B13D-3651-5C8A-AC3377D0C20B}"/>
                </a:ext>
              </a:extLst>
            </p:cNvPr>
            <p:cNvSpPr/>
            <p:nvPr/>
          </p:nvSpPr>
          <p:spPr bwMode="gray">
            <a:xfrm>
              <a:off x="824566" y="4689680"/>
              <a:ext cx="686356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300"/>
                </a:spcBef>
                <a:spcAft>
                  <a:spcPts val="0"/>
                </a:spcAft>
                <a:buClrTx/>
                <a:buSzPct val="100000"/>
                <a:buFontTx/>
                <a:buNone/>
                <a:tabLst/>
                <a:defRP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69" name="グループ化 68">
            <a:extLst>
              <a:ext uri="{FF2B5EF4-FFF2-40B4-BE49-F238E27FC236}">
                <a16:creationId xmlns:a16="http://schemas.microsoft.com/office/drawing/2014/main" id="{2B661681-B568-49E0-C954-84F3EA9219ED}"/>
              </a:ext>
            </a:extLst>
          </p:cNvPr>
          <p:cNvGrpSpPr/>
          <p:nvPr/>
        </p:nvGrpSpPr>
        <p:grpSpPr>
          <a:xfrm>
            <a:off x="7782052" y="4572970"/>
            <a:ext cx="900000" cy="540001"/>
            <a:chOff x="7782052" y="4509679"/>
            <a:chExt cx="900000" cy="540001"/>
          </a:xfrm>
        </p:grpSpPr>
        <p:sp>
          <p:nvSpPr>
            <p:cNvPr id="19" name="正方形/長方形 18">
              <a:extLst>
                <a:ext uri="{FF2B5EF4-FFF2-40B4-BE49-F238E27FC236}">
                  <a16:creationId xmlns:a16="http://schemas.microsoft.com/office/drawing/2014/main" id="{44173FA9-234F-E0F1-01ED-E19BA21EB283}"/>
                </a:ext>
              </a:extLst>
            </p:cNvPr>
            <p:cNvSpPr/>
            <p:nvPr/>
          </p:nvSpPr>
          <p:spPr bwMode="gray">
            <a:xfrm>
              <a:off x="7782052" y="4689680"/>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300"/>
                </a:spcBef>
                <a:spcAft>
                  <a:spcPts val="0"/>
                </a:spcAft>
                <a:buClrTx/>
                <a:buSzPct val="100000"/>
                <a:buFontTx/>
                <a:buNone/>
                <a:tabLst/>
                <a:defRP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20" name="正方形/長方形 19">
              <a:extLst>
                <a:ext uri="{FF2B5EF4-FFF2-40B4-BE49-F238E27FC236}">
                  <a16:creationId xmlns:a16="http://schemas.microsoft.com/office/drawing/2014/main" id="{BA89D73C-51A2-4DED-4770-07174FAEB8C6}"/>
                </a:ext>
              </a:extLst>
            </p:cNvPr>
            <p:cNvSpPr/>
            <p:nvPr/>
          </p:nvSpPr>
          <p:spPr bwMode="gray">
            <a:xfrm>
              <a:off x="7782052" y="4509679"/>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システム所管</a:t>
              </a:r>
            </a:p>
          </p:txBody>
        </p:sp>
      </p:grpSp>
      <p:grpSp>
        <p:nvGrpSpPr>
          <p:cNvPr id="68" name="グループ化 67">
            <a:extLst>
              <a:ext uri="{FF2B5EF4-FFF2-40B4-BE49-F238E27FC236}">
                <a16:creationId xmlns:a16="http://schemas.microsoft.com/office/drawing/2014/main" id="{0826A89A-B6F4-94F8-5BC5-7AFAAABDFCF7}"/>
              </a:ext>
            </a:extLst>
          </p:cNvPr>
          <p:cNvGrpSpPr/>
          <p:nvPr/>
        </p:nvGrpSpPr>
        <p:grpSpPr>
          <a:xfrm>
            <a:off x="7782053" y="3890147"/>
            <a:ext cx="900000" cy="540000"/>
            <a:chOff x="7782053" y="3890147"/>
            <a:chExt cx="900000" cy="540000"/>
          </a:xfrm>
        </p:grpSpPr>
        <p:sp>
          <p:nvSpPr>
            <p:cNvPr id="23" name="正方形/長方形 22">
              <a:extLst>
                <a:ext uri="{FF2B5EF4-FFF2-40B4-BE49-F238E27FC236}">
                  <a16:creationId xmlns:a16="http://schemas.microsoft.com/office/drawing/2014/main" id="{C81768D0-D760-C52D-68CB-B446946C688F}"/>
                </a:ext>
              </a:extLst>
            </p:cNvPr>
            <p:cNvSpPr/>
            <p:nvPr/>
          </p:nvSpPr>
          <p:spPr bwMode="gray">
            <a:xfrm>
              <a:off x="7782053"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24" name="正方形/長方形 23">
              <a:extLst>
                <a:ext uri="{FF2B5EF4-FFF2-40B4-BE49-F238E27FC236}">
                  <a16:creationId xmlns:a16="http://schemas.microsoft.com/office/drawing/2014/main" id="{E9C19984-87E3-B385-3C57-946493646596}"/>
                </a:ext>
              </a:extLst>
            </p:cNvPr>
            <p:cNvSpPr/>
            <p:nvPr/>
          </p:nvSpPr>
          <p:spPr bwMode="gray">
            <a:xfrm>
              <a:off x="7782053"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45" name="グループ化 44">
            <a:extLst>
              <a:ext uri="{FF2B5EF4-FFF2-40B4-BE49-F238E27FC236}">
                <a16:creationId xmlns:a16="http://schemas.microsoft.com/office/drawing/2014/main" id="{3995C223-5AAF-2976-08D5-2D731394EA4E}"/>
              </a:ext>
            </a:extLst>
          </p:cNvPr>
          <p:cNvGrpSpPr/>
          <p:nvPr/>
        </p:nvGrpSpPr>
        <p:grpSpPr>
          <a:xfrm>
            <a:off x="8775982" y="4572970"/>
            <a:ext cx="2887853" cy="540000"/>
            <a:chOff x="8775982" y="4509679"/>
            <a:chExt cx="2887853" cy="540000"/>
          </a:xfrm>
        </p:grpSpPr>
        <p:sp>
          <p:nvSpPr>
            <p:cNvPr id="27" name="正方形/長方形 26">
              <a:extLst>
                <a:ext uri="{FF2B5EF4-FFF2-40B4-BE49-F238E27FC236}">
                  <a16:creationId xmlns:a16="http://schemas.microsoft.com/office/drawing/2014/main" id="{99010215-2A09-419F-797C-D5F5A7385915}"/>
                </a:ext>
              </a:extLst>
            </p:cNvPr>
            <p:cNvSpPr/>
            <p:nvPr/>
          </p:nvSpPr>
          <p:spPr bwMode="gray">
            <a:xfrm>
              <a:off x="8775982" y="4509679"/>
              <a:ext cx="2887853"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システム所管</a:t>
              </a:r>
            </a:p>
          </p:txBody>
        </p:sp>
        <p:sp>
          <p:nvSpPr>
            <p:cNvPr id="28" name="正方形/長方形 27">
              <a:extLst>
                <a:ext uri="{FF2B5EF4-FFF2-40B4-BE49-F238E27FC236}">
                  <a16:creationId xmlns:a16="http://schemas.microsoft.com/office/drawing/2014/main" id="{DF822506-501F-1650-E388-106A1CE3AFA4}"/>
                </a:ext>
              </a:extLst>
            </p:cNvPr>
            <p:cNvSpPr/>
            <p:nvPr/>
          </p:nvSpPr>
          <p:spPr bwMode="gray">
            <a:xfrm>
              <a:off x="8775982" y="4689679"/>
              <a:ext cx="2887853"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300"/>
                </a:spcBef>
                <a:spcAft>
                  <a:spcPts val="0"/>
                </a:spcAft>
                <a:buClrTx/>
                <a:buSzPct val="100000"/>
                <a:buFontTx/>
                <a:buNone/>
                <a:tabLst/>
                <a:defRPr/>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grpSp>
        <p:nvGrpSpPr>
          <p:cNvPr id="44" name="グループ化 43">
            <a:extLst>
              <a:ext uri="{FF2B5EF4-FFF2-40B4-BE49-F238E27FC236}">
                <a16:creationId xmlns:a16="http://schemas.microsoft.com/office/drawing/2014/main" id="{3FEADC57-49AF-7446-EDED-97496AECA7A3}"/>
              </a:ext>
            </a:extLst>
          </p:cNvPr>
          <p:cNvGrpSpPr/>
          <p:nvPr/>
        </p:nvGrpSpPr>
        <p:grpSpPr>
          <a:xfrm>
            <a:off x="3806346" y="5255793"/>
            <a:ext cx="900000" cy="540000"/>
            <a:chOff x="3806346" y="5120458"/>
            <a:chExt cx="900000" cy="540000"/>
          </a:xfrm>
        </p:grpSpPr>
        <p:sp>
          <p:nvSpPr>
            <p:cNvPr id="22" name="正方形/長方形 21">
              <a:extLst>
                <a:ext uri="{FF2B5EF4-FFF2-40B4-BE49-F238E27FC236}">
                  <a16:creationId xmlns:a16="http://schemas.microsoft.com/office/drawing/2014/main" id="{923B10A2-1523-2E1B-29F1-27492389EAE5}"/>
                </a:ext>
              </a:extLst>
            </p:cNvPr>
            <p:cNvSpPr/>
            <p:nvPr/>
          </p:nvSpPr>
          <p:spPr bwMode="gray">
            <a:xfrm>
              <a:off x="3806346" y="5300458"/>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29" name="正方形/長方形 28">
              <a:extLst>
                <a:ext uri="{FF2B5EF4-FFF2-40B4-BE49-F238E27FC236}">
                  <a16:creationId xmlns:a16="http://schemas.microsoft.com/office/drawing/2014/main" id="{BAF21AF9-1D1E-BA02-B74C-657F278B9055}"/>
                </a:ext>
              </a:extLst>
            </p:cNvPr>
            <p:cNvSpPr/>
            <p:nvPr/>
          </p:nvSpPr>
          <p:spPr bwMode="gray">
            <a:xfrm>
              <a:off x="3806346" y="5120458"/>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検討補助</a:t>
              </a:r>
            </a:p>
          </p:txBody>
        </p:sp>
      </p:grpSp>
      <p:grpSp>
        <p:nvGrpSpPr>
          <p:cNvPr id="40" name="グループ化 39">
            <a:extLst>
              <a:ext uri="{FF2B5EF4-FFF2-40B4-BE49-F238E27FC236}">
                <a16:creationId xmlns:a16="http://schemas.microsoft.com/office/drawing/2014/main" id="{9775F749-D62D-7552-8A8A-D2112B2F7074}"/>
              </a:ext>
            </a:extLst>
          </p:cNvPr>
          <p:cNvGrpSpPr/>
          <p:nvPr/>
        </p:nvGrpSpPr>
        <p:grpSpPr>
          <a:xfrm>
            <a:off x="6788125" y="5255793"/>
            <a:ext cx="900000" cy="540000"/>
            <a:chOff x="6788125" y="5120458"/>
            <a:chExt cx="900000" cy="540000"/>
          </a:xfrm>
        </p:grpSpPr>
        <p:sp>
          <p:nvSpPr>
            <p:cNvPr id="31" name="正方形/長方形 30">
              <a:extLst>
                <a:ext uri="{FF2B5EF4-FFF2-40B4-BE49-F238E27FC236}">
                  <a16:creationId xmlns:a16="http://schemas.microsoft.com/office/drawing/2014/main" id="{B2D6E094-47CF-0517-992B-B5AAA00F1F9C}"/>
                </a:ext>
              </a:extLst>
            </p:cNvPr>
            <p:cNvSpPr/>
            <p:nvPr/>
          </p:nvSpPr>
          <p:spPr bwMode="gray">
            <a:xfrm>
              <a:off x="6788125" y="5300458"/>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32" name="正方形/長方形 31">
              <a:extLst>
                <a:ext uri="{FF2B5EF4-FFF2-40B4-BE49-F238E27FC236}">
                  <a16:creationId xmlns:a16="http://schemas.microsoft.com/office/drawing/2014/main" id="{6C3B4B1B-2773-EE1A-417F-A0AA7FE50529}"/>
                </a:ext>
              </a:extLst>
            </p:cNvPr>
            <p:cNvSpPr/>
            <p:nvPr/>
          </p:nvSpPr>
          <p:spPr bwMode="gray">
            <a:xfrm>
              <a:off x="6788125" y="5120458"/>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検討補助</a:t>
              </a:r>
            </a:p>
          </p:txBody>
        </p:sp>
      </p:grpSp>
      <p:grpSp>
        <p:nvGrpSpPr>
          <p:cNvPr id="43" name="グループ化 42">
            <a:extLst>
              <a:ext uri="{FF2B5EF4-FFF2-40B4-BE49-F238E27FC236}">
                <a16:creationId xmlns:a16="http://schemas.microsoft.com/office/drawing/2014/main" id="{5C234FF9-54C9-4455-ED98-E4996D007B5F}"/>
              </a:ext>
            </a:extLst>
          </p:cNvPr>
          <p:cNvGrpSpPr/>
          <p:nvPr/>
        </p:nvGrpSpPr>
        <p:grpSpPr>
          <a:xfrm>
            <a:off x="5794201" y="5255793"/>
            <a:ext cx="900000" cy="540000"/>
            <a:chOff x="5794201" y="5120458"/>
            <a:chExt cx="900000" cy="540000"/>
          </a:xfrm>
        </p:grpSpPr>
        <p:sp>
          <p:nvSpPr>
            <p:cNvPr id="33" name="正方形/長方形 32">
              <a:extLst>
                <a:ext uri="{FF2B5EF4-FFF2-40B4-BE49-F238E27FC236}">
                  <a16:creationId xmlns:a16="http://schemas.microsoft.com/office/drawing/2014/main" id="{2C771B96-1ED1-981A-89C7-9BB73F5AC29B}"/>
                </a:ext>
              </a:extLst>
            </p:cNvPr>
            <p:cNvSpPr/>
            <p:nvPr/>
          </p:nvSpPr>
          <p:spPr bwMode="gray">
            <a:xfrm>
              <a:off x="5794201" y="5300458"/>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34" name="正方形/長方形 33">
              <a:extLst>
                <a:ext uri="{FF2B5EF4-FFF2-40B4-BE49-F238E27FC236}">
                  <a16:creationId xmlns:a16="http://schemas.microsoft.com/office/drawing/2014/main" id="{2D72A43B-7A56-4F3B-358E-1E0346E8C070}"/>
                </a:ext>
              </a:extLst>
            </p:cNvPr>
            <p:cNvSpPr/>
            <p:nvPr/>
          </p:nvSpPr>
          <p:spPr bwMode="gray">
            <a:xfrm>
              <a:off x="5794201" y="5120458"/>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検討補助</a:t>
              </a:r>
            </a:p>
          </p:txBody>
        </p:sp>
      </p:grpSp>
      <p:grpSp>
        <p:nvGrpSpPr>
          <p:cNvPr id="66" name="グループ化 65">
            <a:extLst>
              <a:ext uri="{FF2B5EF4-FFF2-40B4-BE49-F238E27FC236}">
                <a16:creationId xmlns:a16="http://schemas.microsoft.com/office/drawing/2014/main" id="{64396630-4D9A-C576-E19F-090089D21F95}"/>
              </a:ext>
            </a:extLst>
          </p:cNvPr>
          <p:cNvGrpSpPr/>
          <p:nvPr/>
        </p:nvGrpSpPr>
        <p:grpSpPr>
          <a:xfrm>
            <a:off x="8775981" y="3890147"/>
            <a:ext cx="900000" cy="540000"/>
            <a:chOff x="8775981" y="3890147"/>
            <a:chExt cx="900000" cy="540000"/>
          </a:xfrm>
        </p:grpSpPr>
        <p:sp>
          <p:nvSpPr>
            <p:cNvPr id="35" name="正方形/長方形 34">
              <a:extLst>
                <a:ext uri="{FF2B5EF4-FFF2-40B4-BE49-F238E27FC236}">
                  <a16:creationId xmlns:a16="http://schemas.microsoft.com/office/drawing/2014/main" id="{69DB4E3B-1F61-B37E-704F-715458CE6AB3}"/>
                </a:ext>
              </a:extLst>
            </p:cNvPr>
            <p:cNvSpPr/>
            <p:nvPr/>
          </p:nvSpPr>
          <p:spPr bwMode="gray">
            <a:xfrm>
              <a:off x="8775981"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6" name="正方形/長方形 35">
              <a:extLst>
                <a:ext uri="{FF2B5EF4-FFF2-40B4-BE49-F238E27FC236}">
                  <a16:creationId xmlns:a16="http://schemas.microsoft.com/office/drawing/2014/main" id="{0786F969-06FF-7F19-B526-D80DD0FF417D}"/>
                </a:ext>
              </a:extLst>
            </p:cNvPr>
            <p:cNvSpPr/>
            <p:nvPr/>
          </p:nvSpPr>
          <p:spPr bwMode="gray">
            <a:xfrm>
              <a:off x="8775981"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87" name="グループ化 86">
            <a:extLst>
              <a:ext uri="{FF2B5EF4-FFF2-40B4-BE49-F238E27FC236}">
                <a16:creationId xmlns:a16="http://schemas.microsoft.com/office/drawing/2014/main" id="{F1DA0467-9AB5-E5B3-3776-4DA4FFBC4E22}"/>
              </a:ext>
            </a:extLst>
          </p:cNvPr>
          <p:cNvGrpSpPr/>
          <p:nvPr/>
        </p:nvGrpSpPr>
        <p:grpSpPr>
          <a:xfrm>
            <a:off x="2812420" y="3890147"/>
            <a:ext cx="900000" cy="540000"/>
            <a:chOff x="2812420" y="3890147"/>
            <a:chExt cx="900000" cy="540000"/>
          </a:xfrm>
        </p:grpSpPr>
        <p:sp>
          <p:nvSpPr>
            <p:cNvPr id="79" name="正方形/長方形 78">
              <a:extLst>
                <a:ext uri="{FF2B5EF4-FFF2-40B4-BE49-F238E27FC236}">
                  <a16:creationId xmlns:a16="http://schemas.microsoft.com/office/drawing/2014/main" id="{78F5227A-33AF-3336-DB58-E4AA0C64DF61}"/>
                </a:ext>
              </a:extLst>
            </p:cNvPr>
            <p:cNvSpPr/>
            <p:nvPr/>
          </p:nvSpPr>
          <p:spPr bwMode="gray">
            <a:xfrm>
              <a:off x="2812420"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人事課人事</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給与課給与</a:t>
              </a:r>
              <a:r>
                <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rPr>
                <a:t>G</a:t>
              </a:r>
            </a:p>
          </p:txBody>
        </p:sp>
        <p:sp>
          <p:nvSpPr>
            <p:cNvPr id="80" name="正方形/長方形 79">
              <a:extLst>
                <a:ext uri="{FF2B5EF4-FFF2-40B4-BE49-F238E27FC236}">
                  <a16:creationId xmlns:a16="http://schemas.microsoft.com/office/drawing/2014/main" id="{335F86A1-B8C8-C53E-6BA2-3D7F47AEE708}"/>
                </a:ext>
              </a:extLst>
            </p:cNvPr>
            <p:cNvSpPr/>
            <p:nvPr/>
          </p:nvSpPr>
          <p:spPr bwMode="gray">
            <a:xfrm>
              <a:off x="2812420"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grpSp>
        <p:nvGrpSpPr>
          <p:cNvPr id="99" name="グループ化 98">
            <a:extLst>
              <a:ext uri="{FF2B5EF4-FFF2-40B4-BE49-F238E27FC236}">
                <a16:creationId xmlns:a16="http://schemas.microsoft.com/office/drawing/2014/main" id="{9BFB37F6-3257-4F27-D5E4-7CC4A5009797}"/>
              </a:ext>
            </a:extLst>
          </p:cNvPr>
          <p:cNvGrpSpPr/>
          <p:nvPr/>
        </p:nvGrpSpPr>
        <p:grpSpPr>
          <a:xfrm>
            <a:off x="1818493" y="3890147"/>
            <a:ext cx="900000" cy="540000"/>
            <a:chOff x="1818493" y="3890147"/>
            <a:chExt cx="900000" cy="540000"/>
          </a:xfrm>
        </p:grpSpPr>
        <p:sp>
          <p:nvSpPr>
            <p:cNvPr id="37" name="正方形/長方形 36">
              <a:extLst>
                <a:ext uri="{FF2B5EF4-FFF2-40B4-BE49-F238E27FC236}">
                  <a16:creationId xmlns:a16="http://schemas.microsoft.com/office/drawing/2014/main" id="{40AF010E-C982-6118-95AF-22876D2C0C1A}"/>
                </a:ext>
              </a:extLst>
            </p:cNvPr>
            <p:cNvSpPr/>
            <p:nvPr/>
          </p:nvSpPr>
          <p:spPr bwMode="gray">
            <a:xfrm>
              <a:off x="1818493" y="4070147"/>
              <a:ext cx="900000" cy="360000"/>
            </a:xfrm>
            <a:prstGeom prst="rect">
              <a:avLst/>
            </a:prstGeom>
            <a:solidFill>
              <a:schemeClr val="bg1"/>
            </a:solidFill>
            <a:ln w="12700" algn="ctr">
              <a:solidFill>
                <a:schemeClr val="accent2"/>
              </a:solidFill>
              <a:miter lim="800000"/>
              <a:headEnd/>
              <a:tailEnd/>
            </a:ln>
          </p:spPr>
          <p:txBody>
            <a:bodyPr rot="0" spcFirstLastPara="0" vertOverflow="overflow" horzOverflow="overflow" vert="horz" wrap="square" lIns="0" tIns="72000" rIns="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rPr>
                <a:t>管理課</a:t>
              </a:r>
              <a:endParaRPr kumimoji="1" lang="en-US" altLang="ja-JP" sz="11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a:extLst>
                <a:ext uri="{FF2B5EF4-FFF2-40B4-BE49-F238E27FC236}">
                  <a16:creationId xmlns:a16="http://schemas.microsoft.com/office/drawing/2014/main" id="{40AF69A9-3BFE-DE8E-37C6-466976D60FFE}"/>
                </a:ext>
              </a:extLst>
            </p:cNvPr>
            <p:cNvSpPr/>
            <p:nvPr/>
          </p:nvSpPr>
          <p:spPr bwMode="gray">
            <a:xfrm>
              <a:off x="1818493" y="3890147"/>
              <a:ext cx="900000" cy="180000"/>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100">
                  <a:solidFill>
                    <a:schemeClr val="bg1"/>
                  </a:solidFill>
                  <a:latin typeface="UD デジタル 教科書体 NP-R" panose="02020400000000000000" pitchFamily="18" charset="-128"/>
                  <a:ea typeface="UD デジタル 教科書体 NP-R" panose="02020400000000000000" pitchFamily="18" charset="-128"/>
                  <a:cs typeface="+mn-cs"/>
                </a:rPr>
                <a:t>制度・業務所管</a:t>
              </a:r>
            </a:p>
          </p:txBody>
        </p:sp>
      </p:grpSp>
    </p:spTree>
    <p:extLst>
      <p:ext uri="{BB962C8B-B14F-4D97-AF65-F5344CB8AC3E}">
        <p14:creationId xmlns:p14="http://schemas.microsoft.com/office/powerpoint/2010/main" val="1727023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EE32132-6349-793B-29AA-A19EFA002A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624" imgH="623" progId="TCLayout.ActiveDocument.1">
                  <p:embed/>
                </p:oleObj>
              </mc:Choice>
              <mc:Fallback>
                <p:oleObj name="think-cell スライド" r:id="rId3" imgW="624" imgH="623" progId="TCLayout.ActiveDocument.1">
                  <p:embed/>
                  <p:pic>
                    <p:nvPicPr>
                      <p:cNvPr id="3" name="think-cell data - do not delete" hidden="1">
                        <a:extLst>
                          <a:ext uri="{FF2B5EF4-FFF2-40B4-BE49-F238E27FC236}">
                            <a16:creationId xmlns:a16="http://schemas.microsoft.com/office/drawing/2014/main" id="{CEE32132-6349-793B-29AA-A19EFA002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A7F4E38-CCBA-E558-B44D-082C14371A09}"/>
              </a:ext>
            </a:extLst>
          </p:cNvPr>
          <p:cNvSpPr>
            <a:spLocks noGrp="1"/>
          </p:cNvSpPr>
          <p:nvPr>
            <p:ph type="title"/>
          </p:nvPr>
        </p:nvSpPr>
        <p:spPr/>
        <p:txBody>
          <a:bodyPr vert="horz">
            <a:normAutofit/>
          </a:bodyPr>
          <a:lstStyle/>
          <a:p>
            <a:pPr marL="712788" indent="0"/>
            <a:r>
              <a:rPr kumimoji="1" lang="en-US" altLang="ja-JP" dirty="0">
                <a:latin typeface="UD デジタル 教科書体 NP-R" panose="02020400000000000000" pitchFamily="18" charset="-128"/>
                <a:ea typeface="UD デジタル 教科書体 NP-R" panose="02020400000000000000" pitchFamily="18" charset="-128"/>
              </a:rPr>
              <a:t>Appendix</a:t>
            </a: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532724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sz="1600" dirty="0">
                <a:latin typeface="UD デジタル 教科書体 NP-R" panose="02020400000000000000" pitchFamily="18" charset="-128"/>
                <a:ea typeface="UD デジタル 教科書体 NP-R" panose="02020400000000000000" pitchFamily="18" charset="-128"/>
                <a:sym typeface="+mn-lt"/>
              </a:rPr>
              <a:t>No.17</a:t>
            </a:r>
            <a:r>
              <a:rPr lang="ja-JP" altLang="en-US" sz="1600">
                <a:latin typeface="UD デジタル 教科書体 NP-R" panose="02020400000000000000" pitchFamily="18" charset="-128"/>
                <a:ea typeface="UD デジタル 教科書体 NP-R" panose="02020400000000000000" pitchFamily="18" charset="-128"/>
                <a:sym typeface="+mn-lt"/>
              </a:rPr>
              <a:t> 管外出張申請機能の機能配置</a:t>
            </a:r>
          </a:p>
          <a:p>
            <a:r>
              <a:rPr lang="ja-JP" altLang="en-US" sz="2000">
                <a:latin typeface="UD デジタル 教科書体 NP-R" panose="02020400000000000000" pitchFamily="18" charset="-128"/>
                <a:ea typeface="UD デジタル 教科書体 NP-R" panose="02020400000000000000" pitchFamily="18" charset="-128"/>
                <a:sym typeface="+mn-lt"/>
              </a:rPr>
              <a:t>管外出張機能に関する検討状況</a:t>
            </a:r>
          </a:p>
        </p:txBody>
      </p:sp>
      <p:sp>
        <p:nvSpPr>
          <p:cNvPr id="9" name="正方形/長方形 8">
            <a:extLst>
              <a:ext uri="{FF2B5EF4-FFF2-40B4-BE49-F238E27FC236}">
                <a16:creationId xmlns:a16="http://schemas.microsoft.com/office/drawing/2014/main" id="{B04C5F8F-3554-0E0E-CE02-90CB55301B04}"/>
              </a:ext>
            </a:extLst>
          </p:cNvPr>
          <p:cNvSpPr/>
          <p:nvPr/>
        </p:nvSpPr>
        <p:spPr bwMode="gray">
          <a:xfrm>
            <a:off x="497730" y="818178"/>
            <a:ext cx="11232000" cy="5994039"/>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＜検討の背景＞</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現状、管外出張と管内出張で出張命令の入り口が異なっており、次期財務会計システムの調達に向けて、管外出張の出張命令をどのシステムで行うかを決定する必要がある。</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endParaRPr kumimoji="1" lang="en-US" altLang="ja-JP" sz="18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＜検討経緯＞</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marL="342900" indent="-342900" defTabSz="990564" fontAlgn="auto">
              <a:spcBef>
                <a:spcPts val="600"/>
              </a:spcBef>
              <a:spcAft>
                <a:spcPts val="0"/>
              </a:spcAft>
              <a:buSzPct val="100000"/>
              <a:buFont typeface="Wingdings" panose="05000000000000000000" pitchFamily="2" charset="2"/>
              <a:buChar char="n"/>
            </a:pP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現状の総務事務システムは決裁機能を保持しておらず、管外出張における出張命令の意思決定ができないため、総務事務システムで出張命令を行う場合は、決裁機能や文書管理機能が必要になることを確認した</a:t>
            </a: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42900" indent="-342900" defTabSz="990564" fontAlgn="auto">
              <a:spcBef>
                <a:spcPts val="600"/>
              </a:spcBef>
              <a:spcAft>
                <a:spcPts val="0"/>
              </a:spcAft>
              <a:buSzPct val="100000"/>
              <a:buFont typeface="Wingdings" panose="05000000000000000000" pitchFamily="2" charset="2"/>
              <a:buChar char="n"/>
            </a:pP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決裁機能を持つ「公文書管理サービス」か「財務会計システム」にて出張命令を行う想定で、新財務会計システムに関する</a:t>
            </a:r>
            <a:r>
              <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rPr>
              <a:t>RFI</a:t>
            </a: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において、標準機能として構築できるかを確認した</a:t>
            </a: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772668" lvl="1" indent="-342900" defTabSz="990564" fontAlgn="auto">
              <a:spcBef>
                <a:spcPts val="600"/>
              </a:spcBef>
              <a:spcAft>
                <a:spcPts val="0"/>
              </a:spcAft>
              <a:buSzPct val="100000"/>
              <a:buFont typeface="Wingdings" panose="05000000000000000000" pitchFamily="2" charset="2"/>
              <a:buChar char="ü"/>
            </a:pP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全てのベンダーから標準機能では実装できず、カスタマイズが必要と回答を受領した</a:t>
            </a: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342900" indent="-342900" defTabSz="990564" fontAlgn="auto">
              <a:spcBef>
                <a:spcPts val="600"/>
              </a:spcBef>
              <a:spcAft>
                <a:spcPts val="0"/>
              </a:spcAft>
              <a:buSzPct val="100000"/>
              <a:buFont typeface="Wingdings" panose="05000000000000000000" pitchFamily="2" charset="2"/>
              <a:buChar char="n"/>
            </a:pP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新財務会計システムでは</a:t>
            </a:r>
            <a:r>
              <a:rPr kumimoji="1" lang="ja-JP" altLang="en-US" sz="18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決裁</a:t>
            </a: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機能を廃止するため、総務事務システムか文書管理サービスのいずれかで管外出張の出張命令を行う必要があるが、管外出張は件数が少なく、新たに総務事務システムに</a:t>
            </a:r>
            <a:r>
              <a:rPr kumimoji="1" lang="ja-JP" altLang="en-US" sz="18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決裁</a:t>
            </a:r>
            <a:r>
              <a:rPr kumimoji="1" lang="ja-JP" altLang="en-US" sz="1800">
                <a:solidFill>
                  <a:prstClr val="black"/>
                </a:solidFill>
                <a:latin typeface="UD デジタル 教科書体 NP-R" panose="02020400000000000000" pitchFamily="18" charset="-128"/>
                <a:ea typeface="UD デジタル 教科書体 NP-R" panose="02020400000000000000" pitchFamily="18" charset="-128"/>
                <a:cs typeface="+mn-cs"/>
              </a:rPr>
              <a:t>機能・文書管理機能を設けることは、費用対効果の観点で非現実的である可能性が高い</a:t>
            </a: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endParaRPr kumimoji="1" lang="en-US" altLang="ja-JP" sz="16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＜残対応事項＞</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marL="285750" indent="-285750" defTabSz="990564" fontAlgn="auto">
              <a:spcBef>
                <a:spcPts val="600"/>
              </a:spcBef>
              <a:spcAft>
                <a:spcPts val="0"/>
              </a:spcAft>
              <a:buSzPct val="100000"/>
              <a:buFont typeface="Wingdings" panose="05000000000000000000" pitchFamily="2" charset="2"/>
              <a:buChar char="n"/>
            </a:pPr>
            <a:r>
              <a:rPr kumimoji="1" lang="ja-JP" altLang="en-US" sz="18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管外出張の件数を調査し、総務事務システムに決裁・文書管理機能を新規で構築することの費用対効果を算出する</a:t>
            </a:r>
            <a:endParaRPr kumimoji="1" lang="en-US" altLang="ja-JP" sz="1800" b="0" kern="1200" baseline="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600"/>
              </a:spcBef>
              <a:spcAft>
                <a:spcPts val="0"/>
              </a:spcAft>
              <a:buSzPct val="100000"/>
              <a:buFont typeface="Wingdings" panose="05000000000000000000" pitchFamily="2" charset="2"/>
              <a:buChar char="n"/>
            </a:pPr>
            <a:r>
              <a:rPr kumimoji="1" lang="ja-JP" altLang="en-US" sz="1800">
                <a:latin typeface="UD デジタル 教科書体 NP-R" panose="02020400000000000000" pitchFamily="18" charset="-128"/>
                <a:ea typeface="UD デジタル 教科書体 NP-R" panose="02020400000000000000" pitchFamily="18" charset="-128"/>
                <a:cs typeface="+mn-cs"/>
              </a:rPr>
              <a:t>（総務事務システムに機能を構築しない場合）</a:t>
            </a:r>
            <a:r>
              <a:rPr kumimoji="1" lang="ja-JP" altLang="en-US" sz="1800" b="0" kern="1200" baseline="0">
                <a:solidFill>
                  <a:schemeClr val="tx1"/>
                </a:solidFill>
                <a:latin typeface="UD デジタル 教科書体 NP-R" panose="02020400000000000000" pitchFamily="18" charset="-128"/>
                <a:ea typeface="UD デジタル 教科書体 NP-R" panose="02020400000000000000" pitchFamily="18" charset="-128"/>
                <a:cs typeface="+mn-cs"/>
              </a:rPr>
              <a:t>最終的な運用変更を周知するオーナーが誰になるのかも検討が必要</a:t>
            </a:r>
            <a:endParaRPr kumimoji="1" lang="en-US" altLang="ja-JP" sz="1800" dirty="0">
              <a:latin typeface="UD デジタル 教科書体 NP-R" panose="02020400000000000000" pitchFamily="18" charset="-128"/>
              <a:ea typeface="UD デジタル 教科書体 NP-R" panose="02020400000000000000" pitchFamily="18" charset="-128"/>
            </a:endParaRPr>
          </a:p>
        </p:txBody>
      </p:sp>
      <p:sp>
        <p:nvSpPr>
          <p:cNvPr id="2" name="正方形/長方形 1">
            <a:extLst>
              <a:ext uri="{FF2B5EF4-FFF2-40B4-BE49-F238E27FC236}">
                <a16:creationId xmlns:a16="http://schemas.microsoft.com/office/drawing/2014/main" id="{10D089B9-9F39-6A33-BE28-18A25A99C218}"/>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庶務事務</a:t>
            </a:r>
          </a:p>
        </p:txBody>
      </p:sp>
      <p:sp>
        <p:nvSpPr>
          <p:cNvPr id="3" name="正方形/長方形 2">
            <a:extLst>
              <a:ext uri="{FF2B5EF4-FFF2-40B4-BE49-F238E27FC236}">
                <a16:creationId xmlns:a16="http://schemas.microsoft.com/office/drawing/2014/main" id="{CF61A864-834D-6DE8-F797-519F5655D782}"/>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旅費管理</a:t>
            </a:r>
          </a:p>
        </p:txBody>
      </p:sp>
      <p:sp>
        <p:nvSpPr>
          <p:cNvPr id="4" name="スライド番号プレースホルダー 3">
            <a:extLst>
              <a:ext uri="{FF2B5EF4-FFF2-40B4-BE49-F238E27FC236}">
                <a16:creationId xmlns:a16="http://schemas.microsoft.com/office/drawing/2014/main" id="{671E5307-FB19-4670-C0A4-3881247FADCB}"/>
              </a:ext>
            </a:extLst>
          </p:cNvPr>
          <p:cNvSpPr>
            <a:spLocks noGrp="1"/>
          </p:cNvSpPr>
          <p:nvPr>
            <p:ph type="sldNum" sz="quarter" idx="11"/>
          </p:nvPr>
        </p:nvSpPr>
        <p:spPr/>
        <p:txBody>
          <a:bodyPr/>
          <a:lstStyle/>
          <a:p>
            <a:fld id="{56E56C22-CD92-4A50-AAD1-E2171E0619BD}" type="slidenum">
              <a:rPr lang="ja-JP" altLang="en-US" smtClean="0"/>
              <a:pPr/>
              <a:t>64</a:t>
            </a:fld>
            <a:endParaRPr lang="ja-JP" altLang="en-US"/>
          </a:p>
        </p:txBody>
      </p:sp>
    </p:spTree>
    <p:extLst>
      <p:ext uri="{BB962C8B-B14F-4D97-AF65-F5344CB8AC3E}">
        <p14:creationId xmlns:p14="http://schemas.microsoft.com/office/powerpoint/2010/main" val="4119830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EF519-AD6B-2915-587B-505D5E25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624" imgH="623" progId="TCLayout.ActiveDocument.1">
                  <p:embed/>
                </p:oleObj>
              </mc:Choice>
              <mc:Fallback>
                <p:oleObj name="think-cell スライド" r:id="rId4" imgW="624" imgH="623" progId="TCLayout.ActiveDocument.1">
                  <p:embed/>
                  <p:pic>
                    <p:nvPicPr>
                      <p:cNvPr id="8" name="think-cell data - do not delete" hidden="1">
                        <a:extLst>
                          <a:ext uri="{FF2B5EF4-FFF2-40B4-BE49-F238E27FC236}">
                            <a16:creationId xmlns:a16="http://schemas.microsoft.com/office/drawing/2014/main" id="{4D7EF519-AD6B-2915-587B-505D5E25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a:extLst>
              <a:ext uri="{FF2B5EF4-FFF2-40B4-BE49-F238E27FC236}">
                <a16:creationId xmlns:a16="http://schemas.microsoft.com/office/drawing/2014/main" id="{B747D822-3993-711A-E97B-9F5A6CDBE5AE}"/>
              </a:ext>
            </a:extLst>
          </p:cNvPr>
          <p:cNvSpPr>
            <a:spLocks noGrp="1"/>
          </p:cNvSpPr>
          <p:nvPr>
            <p:ph type="body" sz="quarter" idx="16"/>
          </p:nvPr>
        </p:nvSpPr>
        <p:spPr/>
        <p:txBody>
          <a:bodyPr/>
          <a:lstStyle/>
          <a:p>
            <a:r>
              <a:rPr lang="en-US" altLang="ja-JP" sz="1600" dirty="0">
                <a:latin typeface="UD デジタル 教科書体 NP-R" panose="02020400000000000000" pitchFamily="18" charset="-128"/>
                <a:ea typeface="UD デジタル 教科書体 NP-R" panose="02020400000000000000" pitchFamily="18" charset="-128"/>
                <a:sym typeface="+mn-lt"/>
              </a:rPr>
              <a:t>No.40</a:t>
            </a:r>
            <a:r>
              <a:rPr lang="ja-JP" altLang="en-US" sz="1600">
                <a:latin typeface="UD デジタル 教科書体 NP-R" panose="02020400000000000000" pitchFamily="18" charset="-128"/>
                <a:ea typeface="UD デジタル 教科書体 NP-R" panose="02020400000000000000" pitchFamily="18" charset="-128"/>
                <a:sym typeface="+mn-lt"/>
              </a:rPr>
              <a:t> 会計年度任用職員の歳出科目のあり方検討</a:t>
            </a:r>
            <a:endParaRPr lang="en-US" altLang="ja-JP" sz="1600" dirty="0">
              <a:latin typeface="UD デジタル 教科書体 NP-R" panose="02020400000000000000" pitchFamily="18" charset="-128"/>
              <a:ea typeface="UD デジタル 教科書体 NP-R" panose="02020400000000000000" pitchFamily="18" charset="-128"/>
              <a:sym typeface="+mn-lt"/>
            </a:endParaRPr>
          </a:p>
          <a:p>
            <a:r>
              <a:rPr lang="ja-JP" altLang="en-US" sz="2000">
                <a:latin typeface="UD デジタル 教科書体 NP-R" panose="02020400000000000000" pitchFamily="18" charset="-128"/>
                <a:ea typeface="UD デジタル 教科書体 NP-R" panose="02020400000000000000" pitchFamily="18" charset="-128"/>
                <a:sym typeface="+mn-lt"/>
              </a:rPr>
              <a:t>会計年度任用職員の歳出科目に関する検討</a:t>
            </a:r>
          </a:p>
        </p:txBody>
      </p:sp>
      <p:sp>
        <p:nvSpPr>
          <p:cNvPr id="9" name="正方形/長方形 8">
            <a:extLst>
              <a:ext uri="{FF2B5EF4-FFF2-40B4-BE49-F238E27FC236}">
                <a16:creationId xmlns:a16="http://schemas.microsoft.com/office/drawing/2014/main" id="{B04C5F8F-3554-0E0E-CE02-90CB55301B04}"/>
              </a:ext>
            </a:extLst>
          </p:cNvPr>
          <p:cNvSpPr/>
          <p:nvPr/>
        </p:nvSpPr>
        <p:spPr bwMode="gray">
          <a:xfrm>
            <a:off x="497730" y="1301433"/>
            <a:ext cx="11232000" cy="4824411"/>
          </a:xfrm>
          <a:prstGeom prst="rect">
            <a:avLst/>
          </a:prstGeom>
          <a:noFill/>
          <a:ln w="12700" algn="ctr">
            <a:solidFill>
              <a:srgbClr val="BBBCBC"/>
            </a:solidFill>
            <a:miter lim="800000"/>
            <a:headEnd/>
            <a:tailEnd/>
          </a:ln>
          <a:extLst>
            <a:ext uri="{909E8E84-426E-40DD-AFC4-6F175D3DCCD1}">
              <a14:hiddenFill xmlns:a14="http://schemas.microsoft.com/office/drawing/2010/main">
                <a:solidFill>
                  <a:srgbClr val="BBBCBC"/>
                </a:solidFill>
              </a14:hiddenFill>
            </a:ext>
          </a:ex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defTabSz="990564" fontAlgn="auto">
              <a:spcBef>
                <a:spcPts val="600"/>
              </a:spcBef>
              <a:spcAft>
                <a:spcPts val="0"/>
              </a:spcAft>
              <a:buSzPct val="100000"/>
            </a:pPr>
            <a:r>
              <a:rPr kumimoji="1" lang="ja-JP" altLang="en-US" sz="18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現状、会計年度任用職員の歳出は物件費として管理しており、管理課や財政局の特定業務に負荷がかかっており、仮に本職員と同様に人件費で管理した場合、以下のような歳出管理業務の課題解消につながると思料する</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r>
              <a:rPr kumimoji="1" lang="ja-JP" altLang="en-US" sz="1800">
                <a:latin typeface="UD デジタル 教科書体 NP-R" panose="02020400000000000000" pitchFamily="18" charset="-128"/>
                <a:ea typeface="UD デジタル 教科書体 NP-R" panose="02020400000000000000" pitchFamily="18" charset="-128"/>
              </a:rPr>
              <a:t>一方で、人件費での管理に変更した場合、会計年度職員の採用から退職までのマネジメントを総務局が担う必要があり、予算要求や要員配置等の総務局としての事務負担が増える懸念がある点や、各所属が、それぞれの裁量で、業務の増減に応じた要員調整ができなくなる懸念もあるため、引き続き「物件費」として扱う方向で検討している</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defTabSz="990564" fontAlgn="auto">
              <a:spcBef>
                <a:spcPts val="600"/>
              </a:spcBef>
              <a:spcAft>
                <a:spcPts val="0"/>
              </a:spcAft>
              <a:buSzPct val="100000"/>
            </a:pPr>
            <a:endParaRPr kumimoji="1" lang="en-US" altLang="ja-JP" sz="18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defTabSz="990564" fontAlgn="auto">
              <a:spcBef>
                <a:spcPts val="600"/>
              </a:spcBef>
              <a:spcAft>
                <a:spcPts val="0"/>
              </a:spcAft>
              <a:buSzPct val="100000"/>
            </a:pPr>
            <a:r>
              <a:rPr kumimoji="1" lang="ja-JP" altLang="en-US" sz="18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＜負荷がかかっている業務の例＞</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285750" indent="-285750" defTabSz="990564" fontAlgn="auto">
              <a:spcBef>
                <a:spcPts val="600"/>
              </a:spcBef>
              <a:spcAft>
                <a:spcPts val="0"/>
              </a:spcAft>
              <a:buSzPct val="100000"/>
              <a:buFont typeface="Wingdings" panose="05000000000000000000" pitchFamily="2" charset="2"/>
              <a:buChar char="ü"/>
            </a:pPr>
            <a:r>
              <a:rPr kumimoji="1" lang="ja-JP" altLang="en-US" sz="1800">
                <a:latin typeface="UD デジタル 教科書体 NP-R" panose="02020400000000000000" pitchFamily="18" charset="-128"/>
                <a:ea typeface="UD デジタル 教科書体 NP-R" panose="02020400000000000000" pitchFamily="18" charset="-128"/>
              </a:rPr>
              <a:t>会計年度任用職員への報酬支払は四半期ごとに各所属から管理課へ予算配付を受けて実施をしているが、予算不足が発生した場合、職員への報酬支払が遅延するため、支払遅延を防ぐ目的で、管理課による各所属への督促・各所属からの予算配付等の事務作業を短期間に臨時対応として実施している（管理課）</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marL="285750" indent="-285750" defTabSz="990564" fontAlgn="auto">
              <a:spcBef>
                <a:spcPts val="600"/>
              </a:spcBef>
              <a:spcAft>
                <a:spcPts val="0"/>
              </a:spcAft>
              <a:buSzPct val="100000"/>
              <a:buFont typeface="Wingdings" panose="05000000000000000000" pitchFamily="2" charset="2"/>
              <a:buChar char="ü"/>
            </a:pPr>
            <a:r>
              <a:rPr kumimoji="1" lang="ja-JP" altLang="en-US" sz="1800">
                <a:latin typeface="UD デジタル 教科書体 NP-R" panose="02020400000000000000" pitchFamily="18" charset="-128"/>
                <a:ea typeface="UD デジタル 教科書体 NP-R" panose="02020400000000000000" pitchFamily="18" charset="-128"/>
              </a:rPr>
              <a:t>国への予算状況報告において、物件費を人件費に置き換えて報告している（財政局）</a:t>
            </a:r>
            <a:endParaRPr kumimoji="1" lang="en-US" altLang="ja-JP" sz="1800" dirty="0">
              <a:latin typeface="UD デジタル 教科書体 NP-R" panose="02020400000000000000" pitchFamily="18" charset="-128"/>
              <a:ea typeface="UD デジタル 教科書体 NP-R" panose="02020400000000000000" pitchFamily="18" charset="-128"/>
            </a:endParaRPr>
          </a:p>
          <a:p>
            <a:pPr marL="285750" indent="-285750" defTabSz="990564" fontAlgn="auto">
              <a:spcBef>
                <a:spcPts val="600"/>
              </a:spcBef>
              <a:spcAft>
                <a:spcPts val="0"/>
              </a:spcAft>
              <a:buSzPct val="100000"/>
              <a:buFont typeface="Wingdings" panose="05000000000000000000" pitchFamily="2" charset="2"/>
              <a:buChar char="ü"/>
            </a:pPr>
            <a:endParaRPr kumimoji="1" lang="en-US" altLang="ja-JP" sz="1800" dirty="0">
              <a:latin typeface="UD デジタル 教科書体 NP-R" panose="02020400000000000000" pitchFamily="18" charset="-128"/>
              <a:ea typeface="UD デジタル 教科書体 NP-R" panose="02020400000000000000" pitchFamily="18" charset="-128"/>
            </a:endParaRPr>
          </a:p>
        </p:txBody>
      </p:sp>
      <p:sp>
        <p:nvSpPr>
          <p:cNvPr id="2" name="正方形/長方形 1">
            <a:extLst>
              <a:ext uri="{FF2B5EF4-FFF2-40B4-BE49-F238E27FC236}">
                <a16:creationId xmlns:a16="http://schemas.microsoft.com/office/drawing/2014/main" id="{10D089B9-9F39-6A33-BE28-18A25A99C218}"/>
              </a:ext>
            </a:extLst>
          </p:cNvPr>
          <p:cNvSpPr/>
          <p:nvPr/>
        </p:nvSpPr>
        <p:spPr bwMode="gray">
          <a:xfrm>
            <a:off x="-9501" y="0"/>
            <a:ext cx="2160000" cy="217156"/>
          </a:xfrm>
          <a:prstGeom prst="rect">
            <a:avLst/>
          </a:prstGeom>
          <a:solidFill>
            <a:schemeClr val="tx1">
              <a:lumMod val="50000"/>
              <a:lumOff val="50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schemeClr val="bg1">
                    <a:lumMod val="95000"/>
                  </a:schemeClr>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3" name="正方形/長方形 2">
            <a:extLst>
              <a:ext uri="{FF2B5EF4-FFF2-40B4-BE49-F238E27FC236}">
                <a16:creationId xmlns:a16="http://schemas.microsoft.com/office/drawing/2014/main" id="{CF61A864-834D-6DE8-F797-519F5655D782}"/>
              </a:ext>
            </a:extLst>
          </p:cNvPr>
          <p:cNvSpPr/>
          <p:nvPr/>
        </p:nvSpPr>
        <p:spPr bwMode="gray">
          <a:xfrm>
            <a:off x="2160000" y="0"/>
            <a:ext cx="2160000" cy="217156"/>
          </a:xfrm>
          <a:prstGeom prst="rect">
            <a:avLst/>
          </a:prstGeom>
          <a:solidFill>
            <a:schemeClr val="bg1">
              <a:lumMod val="85000"/>
            </a:schemeClr>
          </a:solidFill>
          <a:ln w="12700" algn="ctr">
            <a:noFill/>
            <a:miter lim="800000"/>
            <a:headEnd/>
            <a:tailEnd/>
          </a:ln>
        </p:spPr>
        <p:txBody>
          <a:bodyPr rot="0" spcFirstLastPara="0" vertOverflow="overflow" horzOverflow="overflow" vert="horz" wrap="square" lIns="36000" tIns="72000" rIns="36000" bIns="3600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400" b="1">
                <a:solidFill>
                  <a:prstClr val="black"/>
                </a:solidFill>
                <a:latin typeface="UD デジタル 教科書体 NP-R" panose="02020400000000000000" pitchFamily="18" charset="-128"/>
                <a:ea typeface="UD デジタル 教科書体 NP-R" panose="02020400000000000000" pitchFamily="18" charset="-128"/>
                <a:cs typeface="+mn-cs"/>
              </a:rPr>
              <a:t>会計年度任用職員</a:t>
            </a:r>
          </a:p>
        </p:txBody>
      </p:sp>
      <p:sp>
        <p:nvSpPr>
          <p:cNvPr id="4" name="スライド番号プレースホルダー 3">
            <a:extLst>
              <a:ext uri="{FF2B5EF4-FFF2-40B4-BE49-F238E27FC236}">
                <a16:creationId xmlns:a16="http://schemas.microsoft.com/office/drawing/2014/main" id="{67ACF68D-4372-7158-1F9B-3E2BA9F86404}"/>
              </a:ext>
            </a:extLst>
          </p:cNvPr>
          <p:cNvSpPr>
            <a:spLocks noGrp="1"/>
          </p:cNvSpPr>
          <p:nvPr>
            <p:ph type="sldNum" sz="quarter" idx="11"/>
          </p:nvPr>
        </p:nvSpPr>
        <p:spPr/>
        <p:txBody>
          <a:bodyPr/>
          <a:lstStyle/>
          <a:p>
            <a:fld id="{56E56C22-CD92-4A50-AAD1-E2171E0619BD}" type="slidenum">
              <a:rPr lang="ja-JP" altLang="en-US" smtClean="0"/>
              <a:pPr/>
              <a:t>65</a:t>
            </a:fld>
            <a:endParaRPr lang="ja-JP" altLang="en-US"/>
          </a:p>
        </p:txBody>
      </p:sp>
    </p:spTree>
    <p:extLst>
      <p:ext uri="{BB962C8B-B14F-4D97-AF65-F5344CB8AC3E}">
        <p14:creationId xmlns:p14="http://schemas.microsoft.com/office/powerpoint/2010/main" val="204007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正方形/長方形 194">
            <a:extLst>
              <a:ext uri="{FF2B5EF4-FFF2-40B4-BE49-F238E27FC236}">
                <a16:creationId xmlns:a16="http://schemas.microsoft.com/office/drawing/2014/main" id="{E7F92190-FFFA-D281-813D-CCE3774163CA}"/>
              </a:ext>
            </a:extLst>
          </p:cNvPr>
          <p:cNvSpPr/>
          <p:nvPr/>
        </p:nvSpPr>
        <p:spPr bwMode="gray">
          <a:xfrm>
            <a:off x="6162860" y="4691103"/>
            <a:ext cx="3455656" cy="2047826"/>
          </a:xfrm>
          <a:prstGeom prst="rect">
            <a:avLst/>
          </a:prstGeom>
          <a:solidFill>
            <a:schemeClr val="bg1"/>
          </a:solidFill>
          <a:ln w="19050" cap="flat" cmpd="sng" algn="ctr">
            <a:solidFill>
              <a:schemeClr val="bg1">
                <a:lumMod val="85000"/>
              </a:schemeClr>
            </a:solidFill>
            <a:prstDash val="solid"/>
            <a:miter lim="800000"/>
            <a:headEnd type="none" w="med" len="med"/>
            <a:tailEnd type="none" w="med" len="me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56" name="フローチャート: 磁気ディスク 55">
            <a:extLst>
              <a:ext uri="{FF2B5EF4-FFF2-40B4-BE49-F238E27FC236}">
                <a16:creationId xmlns:a16="http://schemas.microsoft.com/office/drawing/2014/main" id="{293C3E55-F600-8F37-261E-D5897B9333A1}"/>
              </a:ext>
            </a:extLst>
          </p:cNvPr>
          <p:cNvSpPr/>
          <p:nvPr/>
        </p:nvSpPr>
        <p:spPr bwMode="gray">
          <a:xfrm>
            <a:off x="7803121" y="5238517"/>
            <a:ext cx="1785248" cy="1429561"/>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graphicFrame>
        <p:nvGraphicFramePr>
          <p:cNvPr id="66" name="オブジェクト 65" hidden="1">
            <a:extLst>
              <a:ext uri="{FF2B5EF4-FFF2-40B4-BE49-F238E27FC236}">
                <a16:creationId xmlns:a16="http://schemas.microsoft.com/office/drawing/2014/main" id="{FDD71285-19AA-6787-29BC-78E89AF0FE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63" imgH="564" progId="TCLayout.ActiveDocument.1">
                  <p:embed/>
                </p:oleObj>
              </mc:Choice>
              <mc:Fallback>
                <p:oleObj name="think-cell スライド" r:id="rId5" imgW="563" imgH="564" progId="TCLayout.ActiveDocument.1">
                  <p:embed/>
                  <p:pic>
                    <p:nvPicPr>
                      <p:cNvPr id="66" name="オブジェクト 65" hidden="1">
                        <a:extLst>
                          <a:ext uri="{FF2B5EF4-FFF2-40B4-BE49-F238E27FC236}">
                            <a16:creationId xmlns:a16="http://schemas.microsoft.com/office/drawing/2014/main" id="{FDD71285-19AA-6787-29BC-78E89AF0FE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2" name="正方形/長方形 191">
            <a:extLst>
              <a:ext uri="{FF2B5EF4-FFF2-40B4-BE49-F238E27FC236}">
                <a16:creationId xmlns:a16="http://schemas.microsoft.com/office/drawing/2014/main" id="{A372D009-258A-5230-D130-B64821D618AA}"/>
              </a:ext>
            </a:extLst>
          </p:cNvPr>
          <p:cNvSpPr/>
          <p:nvPr/>
        </p:nvSpPr>
        <p:spPr bwMode="gray">
          <a:xfrm>
            <a:off x="8414224" y="2185533"/>
            <a:ext cx="3455655" cy="2184461"/>
          </a:xfrm>
          <a:prstGeom prst="rect">
            <a:avLst/>
          </a:prstGeom>
          <a:solidFill>
            <a:schemeClr val="bg1"/>
          </a:solidFill>
          <a:ln w="19050" cap="flat" cmpd="sng" algn="ctr">
            <a:solidFill>
              <a:schemeClr val="bg1">
                <a:lumMod val="85000"/>
              </a:schemeClr>
            </a:solidFill>
            <a:prstDash val="solid"/>
            <a:miter lim="800000"/>
            <a:headEnd type="none" w="med" len="med"/>
            <a:tailEnd type="none" w="med" len="me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71" name="正方形/長方形 70" hidden="1">
            <a:extLst>
              <a:ext uri="{FF2B5EF4-FFF2-40B4-BE49-F238E27FC236}">
                <a16:creationId xmlns:a16="http://schemas.microsoft.com/office/drawing/2014/main" id="{2118ADA4-DCE1-62D9-E6C1-3140880A57EA}"/>
              </a:ext>
            </a:extLst>
          </p:cNvPr>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2000" b="1" u="none" strike="noStrike" kern="1200" cap="none" spc="0" normalizeH="0" noProof="0">
              <a:ln>
                <a:noFill/>
              </a:ln>
              <a:solidFill>
                <a:prstClr val="black"/>
              </a:solidFill>
              <a:effectLst/>
              <a:uLnTx/>
              <a:uFillTx/>
              <a:latin typeface="Calibri" panose="020F0502020204030204" pitchFamily="34" charset="0"/>
              <a:ea typeface="Yu Gothic UI" panose="020B0500000000000000" pitchFamily="50" charset="-128"/>
              <a:cs typeface="+mj-cs"/>
              <a:sym typeface="Calibri" panose="020F0502020204030204" pitchFamily="34" charset="0"/>
            </a:endParaRPr>
          </a:p>
        </p:txBody>
      </p:sp>
      <p:cxnSp>
        <p:nvCxnSpPr>
          <p:cNvPr id="109" name="直線矢印コネクタ 108">
            <a:extLst>
              <a:ext uri="{FF2B5EF4-FFF2-40B4-BE49-F238E27FC236}">
                <a16:creationId xmlns:a16="http://schemas.microsoft.com/office/drawing/2014/main" id="{614D46B1-E07A-2041-784F-B1197947CDBE}"/>
              </a:ext>
            </a:extLst>
          </p:cNvPr>
          <p:cNvCxnSpPr>
            <a:cxnSpLocks/>
          </p:cNvCxnSpPr>
          <p:nvPr/>
        </p:nvCxnSpPr>
        <p:spPr bwMode="gray">
          <a:xfrm>
            <a:off x="400057" y="1119165"/>
            <a:ext cx="11325329" cy="0"/>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6" name="グループ化 35">
            <a:extLst>
              <a:ext uri="{FF2B5EF4-FFF2-40B4-BE49-F238E27FC236}">
                <a16:creationId xmlns:a16="http://schemas.microsoft.com/office/drawing/2014/main" id="{C65D5B96-2E04-7212-7E8E-BE8C9CE04A12}"/>
              </a:ext>
            </a:extLst>
          </p:cNvPr>
          <p:cNvGrpSpPr/>
          <p:nvPr/>
        </p:nvGrpSpPr>
        <p:grpSpPr>
          <a:xfrm>
            <a:off x="343277" y="1232523"/>
            <a:ext cx="11556701" cy="222818"/>
            <a:chOff x="3206436" y="3734736"/>
            <a:chExt cx="2533900" cy="359098"/>
          </a:xfrm>
        </p:grpSpPr>
        <p:sp>
          <p:nvSpPr>
            <p:cNvPr id="37" name="矢印: 五方向 36">
              <a:extLst>
                <a:ext uri="{FF2B5EF4-FFF2-40B4-BE49-F238E27FC236}">
                  <a16:creationId xmlns:a16="http://schemas.microsoft.com/office/drawing/2014/main" id="{9C1D0FCC-04CE-17AC-3F11-EDC514F1D3A0}"/>
                </a:ext>
              </a:extLst>
            </p:cNvPr>
            <p:cNvSpPr/>
            <p:nvPr/>
          </p:nvSpPr>
          <p:spPr bwMode="gray">
            <a:xfrm>
              <a:off x="5130738"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再雇用</a:t>
              </a:r>
            </a:p>
          </p:txBody>
        </p:sp>
        <p:sp>
          <p:nvSpPr>
            <p:cNvPr id="38" name="矢印: 五方向 37">
              <a:extLst>
                <a:ext uri="{FF2B5EF4-FFF2-40B4-BE49-F238E27FC236}">
                  <a16:creationId xmlns:a16="http://schemas.microsoft.com/office/drawing/2014/main" id="{760A9EF3-EFDD-BEDC-9A16-5C45A299120A}"/>
                </a:ext>
              </a:extLst>
            </p:cNvPr>
            <p:cNvSpPr/>
            <p:nvPr/>
          </p:nvSpPr>
          <p:spPr bwMode="gray">
            <a:xfrm>
              <a:off x="4649662"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退職</a:t>
              </a:r>
            </a:p>
          </p:txBody>
        </p:sp>
        <p:sp>
          <p:nvSpPr>
            <p:cNvPr id="43" name="矢印: 五方向 42">
              <a:extLst>
                <a:ext uri="{FF2B5EF4-FFF2-40B4-BE49-F238E27FC236}">
                  <a16:creationId xmlns:a16="http://schemas.microsoft.com/office/drawing/2014/main" id="{FB3B46C1-2934-7B55-EAC0-381D1080F8DE}"/>
                </a:ext>
              </a:extLst>
            </p:cNvPr>
            <p:cNvSpPr/>
            <p:nvPr/>
          </p:nvSpPr>
          <p:spPr bwMode="gray">
            <a:xfrm>
              <a:off x="4168587"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在籍・異動</a:t>
              </a:r>
            </a:p>
          </p:txBody>
        </p:sp>
        <p:sp>
          <p:nvSpPr>
            <p:cNvPr id="44" name="矢印: 五方向 43">
              <a:extLst>
                <a:ext uri="{FF2B5EF4-FFF2-40B4-BE49-F238E27FC236}">
                  <a16:creationId xmlns:a16="http://schemas.microsoft.com/office/drawing/2014/main" id="{D3064AC1-BB53-4353-08CC-62CC986DBDB4}"/>
                </a:ext>
              </a:extLst>
            </p:cNvPr>
            <p:cNvSpPr/>
            <p:nvPr/>
          </p:nvSpPr>
          <p:spPr bwMode="gray">
            <a:xfrm>
              <a:off x="3687512"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採用・入庁</a:t>
              </a:r>
            </a:p>
          </p:txBody>
        </p:sp>
        <p:sp>
          <p:nvSpPr>
            <p:cNvPr id="45" name="矢印: 五方向 44">
              <a:extLst>
                <a:ext uri="{FF2B5EF4-FFF2-40B4-BE49-F238E27FC236}">
                  <a16:creationId xmlns:a16="http://schemas.microsoft.com/office/drawing/2014/main" id="{9AC84E22-3494-2C55-CBBC-43309CF0CC9B}"/>
                </a:ext>
              </a:extLst>
            </p:cNvPr>
            <p:cNvSpPr/>
            <p:nvPr/>
          </p:nvSpPr>
          <p:spPr bwMode="gray">
            <a:xfrm>
              <a:off x="3206436"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エントリー</a:t>
              </a:r>
              <a:endPar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60" name="正方形/長方形 59">
            <a:extLst>
              <a:ext uri="{FF2B5EF4-FFF2-40B4-BE49-F238E27FC236}">
                <a16:creationId xmlns:a16="http://schemas.microsoft.com/office/drawing/2014/main" id="{97EE513B-4400-968F-8DD9-BD3915A4F60F}"/>
              </a:ext>
            </a:extLst>
          </p:cNvPr>
          <p:cNvSpPr/>
          <p:nvPr/>
        </p:nvSpPr>
        <p:spPr bwMode="gray">
          <a:xfrm>
            <a:off x="4018350" y="1036624"/>
            <a:ext cx="4381137" cy="165083"/>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職員ライフサイクル</a:t>
            </a:r>
          </a:p>
        </p:txBody>
      </p:sp>
      <p:sp>
        <p:nvSpPr>
          <p:cNvPr id="79" name="正方形/長方形 78">
            <a:extLst>
              <a:ext uri="{FF2B5EF4-FFF2-40B4-BE49-F238E27FC236}">
                <a16:creationId xmlns:a16="http://schemas.microsoft.com/office/drawing/2014/main" id="{43A2C83E-161A-62A2-EE0C-9424F459492E}"/>
              </a:ext>
            </a:extLst>
          </p:cNvPr>
          <p:cNvSpPr/>
          <p:nvPr/>
        </p:nvSpPr>
        <p:spPr bwMode="gray">
          <a:xfrm>
            <a:off x="343277" y="1655697"/>
            <a:ext cx="11556701" cy="222818"/>
          </a:xfrm>
          <a:prstGeom prst="rect">
            <a:avLst/>
          </a:prstGeom>
          <a:solidFill>
            <a:srgbClr val="63666A"/>
          </a:solidFill>
          <a:ln w="19050" algn="ctr">
            <a:noFill/>
            <a:miter lim="800000"/>
            <a:headEnd/>
            <a:tailEnd/>
          </a:ln>
        </p:spPr>
        <p:txBody>
          <a:bodyPr wrap="none" lIns="72000" tIns="72000" rIns="72000" bIns="72000" anchor="ctr"/>
          <a:lstStyle/>
          <a:p>
            <a:pPr algn="ctr" eaLnBrk="0" hangingPunct="0"/>
            <a:r>
              <a:rPr lang="zh-TW" altLang="en-US" sz="1400" b="1">
                <a:solidFill>
                  <a:schemeClr val="bg1"/>
                </a:solidFill>
                <a:latin typeface="UD デジタル 教科書体 NP-R" panose="02020400000000000000" pitchFamily="18" charset="-128"/>
                <a:ea typeface="UD デジタル 教科書体 NP-R" panose="02020400000000000000" pitchFamily="18" charset="-128"/>
                <a:cs typeface="+mn-cs"/>
                <a:sym typeface="+mn-lt"/>
              </a:rPr>
              <a:t>人事給与関連事務業務</a:t>
            </a:r>
          </a:p>
        </p:txBody>
      </p:sp>
      <p:grpSp>
        <p:nvGrpSpPr>
          <p:cNvPr id="80" name="グループ化 79">
            <a:extLst>
              <a:ext uri="{FF2B5EF4-FFF2-40B4-BE49-F238E27FC236}">
                <a16:creationId xmlns:a16="http://schemas.microsoft.com/office/drawing/2014/main" id="{25675FCE-1BD9-A8B2-8BB0-02320D2F9293}"/>
              </a:ext>
            </a:extLst>
          </p:cNvPr>
          <p:cNvGrpSpPr/>
          <p:nvPr/>
        </p:nvGrpSpPr>
        <p:grpSpPr>
          <a:xfrm>
            <a:off x="1538384" y="1451312"/>
            <a:ext cx="201836" cy="188092"/>
            <a:chOff x="3743995" y="3920916"/>
            <a:chExt cx="107833" cy="448879"/>
          </a:xfrm>
        </p:grpSpPr>
        <p:cxnSp>
          <p:nvCxnSpPr>
            <p:cNvPr id="81" name="直線矢印コネクタ 80">
              <a:extLst>
                <a:ext uri="{FF2B5EF4-FFF2-40B4-BE49-F238E27FC236}">
                  <a16:creationId xmlns:a16="http://schemas.microsoft.com/office/drawing/2014/main" id="{431074CD-2D76-8CA5-D55D-BE3135B29056}"/>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D0716F36-3A42-A543-BFE0-F803666A3F32}"/>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5" name="グループ化 84">
            <a:extLst>
              <a:ext uri="{FF2B5EF4-FFF2-40B4-BE49-F238E27FC236}">
                <a16:creationId xmlns:a16="http://schemas.microsoft.com/office/drawing/2014/main" id="{5F1AA774-056A-E4BE-348F-6C07D87F3DBD}"/>
              </a:ext>
            </a:extLst>
          </p:cNvPr>
          <p:cNvGrpSpPr/>
          <p:nvPr/>
        </p:nvGrpSpPr>
        <p:grpSpPr>
          <a:xfrm>
            <a:off x="3935504" y="1451312"/>
            <a:ext cx="201836" cy="188092"/>
            <a:chOff x="3743995" y="3920916"/>
            <a:chExt cx="107833" cy="448879"/>
          </a:xfrm>
        </p:grpSpPr>
        <p:cxnSp>
          <p:nvCxnSpPr>
            <p:cNvPr id="98" name="直線矢印コネクタ 97">
              <a:extLst>
                <a:ext uri="{FF2B5EF4-FFF2-40B4-BE49-F238E27FC236}">
                  <a16:creationId xmlns:a16="http://schemas.microsoft.com/office/drawing/2014/main" id="{192E21FD-3EE1-FF51-C991-4929C6D748A1}"/>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BC3D6EA2-2C33-ED93-2BE4-D233C674B939}"/>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0" name="グループ化 99">
            <a:extLst>
              <a:ext uri="{FF2B5EF4-FFF2-40B4-BE49-F238E27FC236}">
                <a16:creationId xmlns:a16="http://schemas.microsoft.com/office/drawing/2014/main" id="{FA2C9584-23B2-F8AA-FA89-DC32C1EC1445}"/>
              </a:ext>
            </a:extLst>
          </p:cNvPr>
          <p:cNvGrpSpPr/>
          <p:nvPr/>
        </p:nvGrpSpPr>
        <p:grpSpPr>
          <a:xfrm>
            <a:off x="6007084" y="1451312"/>
            <a:ext cx="201836" cy="188092"/>
            <a:chOff x="3743995" y="3920916"/>
            <a:chExt cx="107833" cy="448879"/>
          </a:xfrm>
        </p:grpSpPr>
        <p:cxnSp>
          <p:nvCxnSpPr>
            <p:cNvPr id="101" name="直線矢印コネクタ 100">
              <a:extLst>
                <a:ext uri="{FF2B5EF4-FFF2-40B4-BE49-F238E27FC236}">
                  <a16:creationId xmlns:a16="http://schemas.microsoft.com/office/drawing/2014/main" id="{80188899-E69C-D3E1-B449-F2DF17127CF2}"/>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053E6B51-6754-E759-FBCE-54E349045E7C}"/>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3" name="グループ化 102">
            <a:extLst>
              <a:ext uri="{FF2B5EF4-FFF2-40B4-BE49-F238E27FC236}">
                <a16:creationId xmlns:a16="http://schemas.microsoft.com/office/drawing/2014/main" id="{253CD61E-120D-238A-2A7E-A42337D603BA}"/>
              </a:ext>
            </a:extLst>
          </p:cNvPr>
          <p:cNvGrpSpPr/>
          <p:nvPr/>
        </p:nvGrpSpPr>
        <p:grpSpPr>
          <a:xfrm>
            <a:off x="8228439" y="1451312"/>
            <a:ext cx="201836" cy="188092"/>
            <a:chOff x="3743995" y="3920916"/>
            <a:chExt cx="107833" cy="448879"/>
          </a:xfrm>
        </p:grpSpPr>
        <p:cxnSp>
          <p:nvCxnSpPr>
            <p:cNvPr id="104" name="直線矢印コネクタ 103">
              <a:extLst>
                <a:ext uri="{FF2B5EF4-FFF2-40B4-BE49-F238E27FC236}">
                  <a16:creationId xmlns:a16="http://schemas.microsoft.com/office/drawing/2014/main" id="{F411CCC2-1589-0202-770C-F6CB8F04D544}"/>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8BF26730-C778-ECCA-D8C5-5613BEF738AC}"/>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6" name="グループ化 105">
            <a:extLst>
              <a:ext uri="{FF2B5EF4-FFF2-40B4-BE49-F238E27FC236}">
                <a16:creationId xmlns:a16="http://schemas.microsoft.com/office/drawing/2014/main" id="{DDABD711-E38F-FDA9-8466-1F910EC444D6}"/>
              </a:ext>
            </a:extLst>
          </p:cNvPr>
          <p:cNvGrpSpPr/>
          <p:nvPr/>
        </p:nvGrpSpPr>
        <p:grpSpPr>
          <a:xfrm>
            <a:off x="10509839" y="1451312"/>
            <a:ext cx="201836" cy="188092"/>
            <a:chOff x="3743995" y="3920916"/>
            <a:chExt cx="107833" cy="448879"/>
          </a:xfrm>
        </p:grpSpPr>
        <p:cxnSp>
          <p:nvCxnSpPr>
            <p:cNvPr id="107" name="直線矢印コネクタ 106">
              <a:extLst>
                <a:ext uri="{FF2B5EF4-FFF2-40B4-BE49-F238E27FC236}">
                  <a16:creationId xmlns:a16="http://schemas.microsoft.com/office/drawing/2014/main" id="{E7E32DA0-F43E-E1D2-0735-A729470E4F0C}"/>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直線矢印コネクタ 107">
              <a:extLst>
                <a:ext uri="{FF2B5EF4-FFF2-40B4-BE49-F238E27FC236}">
                  <a16:creationId xmlns:a16="http://schemas.microsoft.com/office/drawing/2014/main" id="{8B882F3D-A62F-8A08-2B6B-311A0945E95A}"/>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正方形/長方形 138">
            <a:extLst>
              <a:ext uri="{FF2B5EF4-FFF2-40B4-BE49-F238E27FC236}">
                <a16:creationId xmlns:a16="http://schemas.microsoft.com/office/drawing/2014/main" id="{7C09A7D2-1075-C98C-776F-4944399B1309}"/>
              </a:ext>
            </a:extLst>
          </p:cNvPr>
          <p:cNvSpPr/>
          <p:nvPr/>
        </p:nvSpPr>
        <p:spPr bwMode="gray">
          <a:xfrm>
            <a:off x="330373" y="2185533"/>
            <a:ext cx="3455655" cy="2184461"/>
          </a:xfrm>
          <a:prstGeom prst="rect">
            <a:avLst/>
          </a:prstGeom>
          <a:solidFill>
            <a:schemeClr val="bg1"/>
          </a:solidFill>
          <a:ln w="19050" cap="flat" cmpd="sng" algn="ctr">
            <a:solidFill>
              <a:schemeClr val="bg1">
                <a:lumMod val="85000"/>
              </a:schemeClr>
            </a:solidFill>
            <a:prstDash val="solid"/>
            <a:miter lim="800000"/>
            <a:headEnd type="none" w="med" len="med"/>
            <a:tailEnd type="none" w="med" len="me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91" name="正方形/長方形 190">
            <a:extLst>
              <a:ext uri="{FF2B5EF4-FFF2-40B4-BE49-F238E27FC236}">
                <a16:creationId xmlns:a16="http://schemas.microsoft.com/office/drawing/2014/main" id="{1B381B55-F82E-8049-6E7C-B83FEAE16EDA}"/>
              </a:ext>
            </a:extLst>
          </p:cNvPr>
          <p:cNvSpPr/>
          <p:nvPr/>
        </p:nvSpPr>
        <p:spPr bwMode="gray">
          <a:xfrm>
            <a:off x="4371611" y="2188739"/>
            <a:ext cx="3455655" cy="2184461"/>
          </a:xfrm>
          <a:prstGeom prst="rect">
            <a:avLst/>
          </a:prstGeom>
          <a:solidFill>
            <a:schemeClr val="bg1"/>
          </a:solidFill>
          <a:ln w="19050" cap="flat" cmpd="sng" algn="ctr">
            <a:solidFill>
              <a:schemeClr val="bg1">
                <a:lumMod val="85000"/>
              </a:schemeClr>
            </a:solidFill>
            <a:prstDash val="solid"/>
            <a:miter lim="800000"/>
            <a:headEnd type="none" w="med" len="med"/>
            <a:tailEnd type="none" w="med" len="me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3" name="吹き出し: 四角形 112">
            <a:extLst>
              <a:ext uri="{FF2B5EF4-FFF2-40B4-BE49-F238E27FC236}">
                <a16:creationId xmlns:a16="http://schemas.microsoft.com/office/drawing/2014/main" id="{1D97BE86-DEBA-7006-D0CC-5789DA74DC5E}"/>
              </a:ext>
            </a:extLst>
          </p:cNvPr>
          <p:cNvSpPr/>
          <p:nvPr/>
        </p:nvSpPr>
        <p:spPr>
          <a:xfrm>
            <a:off x="330373" y="201678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全職員が時間や場所にとらわれず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効率的に業務が実施できない</a:t>
            </a:r>
          </a:p>
        </p:txBody>
      </p:sp>
      <p:sp>
        <p:nvSpPr>
          <p:cNvPr id="247" name="吹き出し: 四角形 246">
            <a:extLst>
              <a:ext uri="{FF2B5EF4-FFF2-40B4-BE49-F238E27FC236}">
                <a16:creationId xmlns:a16="http://schemas.microsoft.com/office/drawing/2014/main" id="{2605850D-36D4-5698-A681-D8F8A55D365E}"/>
              </a:ext>
            </a:extLst>
          </p:cNvPr>
          <p:cNvSpPr/>
          <p:nvPr/>
        </p:nvSpPr>
        <p:spPr>
          <a:xfrm>
            <a:off x="4371096" y="201678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アナログ業務が残存しており、</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職員の負担が大きく・申請ミスが多い</a:t>
            </a:r>
          </a:p>
        </p:txBody>
      </p:sp>
      <p:sp>
        <p:nvSpPr>
          <p:cNvPr id="248" name="吹き出し: 四角形 247">
            <a:extLst>
              <a:ext uri="{FF2B5EF4-FFF2-40B4-BE49-F238E27FC236}">
                <a16:creationId xmlns:a16="http://schemas.microsoft.com/office/drawing/2014/main" id="{909B26A9-DD5E-CAA6-74B8-DCC94535152A}"/>
              </a:ext>
            </a:extLst>
          </p:cNvPr>
          <p:cNvSpPr/>
          <p:nvPr/>
        </p:nvSpPr>
        <p:spPr>
          <a:xfrm>
            <a:off x="8414224" y="201678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使いやすい</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rPr>
              <a:t>UI</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と必要なシステム機能が</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実装されておらず、利便性が低い</a:t>
            </a:r>
          </a:p>
        </p:txBody>
      </p:sp>
      <p:sp>
        <p:nvSpPr>
          <p:cNvPr id="221" name="吹き出し: 四角形 220">
            <a:extLst>
              <a:ext uri="{FF2B5EF4-FFF2-40B4-BE49-F238E27FC236}">
                <a16:creationId xmlns:a16="http://schemas.microsoft.com/office/drawing/2014/main" id="{63CCFC6C-9C8E-CBF2-3271-3F4B6A574487}"/>
              </a:ext>
            </a:extLst>
          </p:cNvPr>
          <p:cNvSpPr/>
          <p:nvPr/>
        </p:nvSpPr>
        <p:spPr>
          <a:xfrm>
            <a:off x="2614082" y="446893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データが分散しており、</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業務の効率化</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高度化</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を阻害している</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49" name="吹き出し: 四角形 248">
            <a:extLst>
              <a:ext uri="{FF2B5EF4-FFF2-40B4-BE49-F238E27FC236}">
                <a16:creationId xmlns:a16="http://schemas.microsoft.com/office/drawing/2014/main" id="{0EE0074D-E35E-DDE6-BEDB-4D5E88FF8A8C}"/>
              </a:ext>
            </a:extLst>
          </p:cNvPr>
          <p:cNvSpPr/>
          <p:nvPr/>
        </p:nvSpPr>
        <p:spPr>
          <a:xfrm>
            <a:off x="6164464" y="4468938"/>
            <a:ext cx="3455655" cy="394047"/>
          </a:xfrm>
          <a:prstGeom prst="wedgeRectCallout">
            <a:avLst>
              <a:gd name="adj1" fmla="val 30420"/>
              <a:gd name="adj2" fmla="val 44503"/>
            </a:avLst>
          </a:prstGeom>
          <a:solidFill>
            <a:schemeClr val="bg1">
              <a:lumMod val="85000"/>
            </a:schemeClr>
          </a:solidFill>
          <a:ln w="25400" cap="flat"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制度や業務プロセス変更に、</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迅速かつ低コストで対応できない</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57" name="楕円 256">
            <a:extLst>
              <a:ext uri="{FF2B5EF4-FFF2-40B4-BE49-F238E27FC236}">
                <a16:creationId xmlns:a16="http://schemas.microsoft.com/office/drawing/2014/main" id="{CD4E040D-3521-17E1-808F-7FBCC1E9F5D8}"/>
              </a:ext>
            </a:extLst>
          </p:cNvPr>
          <p:cNvSpPr/>
          <p:nvPr/>
        </p:nvSpPr>
        <p:spPr bwMode="gray">
          <a:xfrm>
            <a:off x="187798" y="1917844"/>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8" name="楕円 257">
            <a:extLst>
              <a:ext uri="{FF2B5EF4-FFF2-40B4-BE49-F238E27FC236}">
                <a16:creationId xmlns:a16="http://schemas.microsoft.com/office/drawing/2014/main" id="{29FC8A47-731E-1E21-9221-A36827312F64}"/>
              </a:ext>
            </a:extLst>
          </p:cNvPr>
          <p:cNvSpPr/>
          <p:nvPr/>
        </p:nvSpPr>
        <p:spPr bwMode="gray">
          <a:xfrm>
            <a:off x="4239838" y="1917844"/>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9" name="楕円 258">
            <a:extLst>
              <a:ext uri="{FF2B5EF4-FFF2-40B4-BE49-F238E27FC236}">
                <a16:creationId xmlns:a16="http://schemas.microsoft.com/office/drawing/2014/main" id="{2315DF42-DEF8-AFA2-6843-95D657CDD5FE}"/>
              </a:ext>
            </a:extLst>
          </p:cNvPr>
          <p:cNvSpPr/>
          <p:nvPr/>
        </p:nvSpPr>
        <p:spPr bwMode="gray">
          <a:xfrm>
            <a:off x="8269758" y="1917844"/>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0" name="楕円 259">
            <a:extLst>
              <a:ext uri="{FF2B5EF4-FFF2-40B4-BE49-F238E27FC236}">
                <a16:creationId xmlns:a16="http://schemas.microsoft.com/office/drawing/2014/main" id="{28BFE600-DD86-4814-378C-70934191B1B7}"/>
              </a:ext>
            </a:extLst>
          </p:cNvPr>
          <p:cNvSpPr/>
          <p:nvPr/>
        </p:nvSpPr>
        <p:spPr bwMode="gray">
          <a:xfrm>
            <a:off x="2478300" y="4375870"/>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1" name="楕円 260">
            <a:extLst>
              <a:ext uri="{FF2B5EF4-FFF2-40B4-BE49-F238E27FC236}">
                <a16:creationId xmlns:a16="http://schemas.microsoft.com/office/drawing/2014/main" id="{D05C3C56-5EEF-1671-0DE7-18FC3D07D9DD}"/>
              </a:ext>
            </a:extLst>
          </p:cNvPr>
          <p:cNvSpPr/>
          <p:nvPr/>
        </p:nvSpPr>
        <p:spPr bwMode="gray">
          <a:xfrm>
            <a:off x="6111192" y="4386433"/>
            <a:ext cx="284121" cy="284121"/>
          </a:xfrm>
          <a:prstGeom prst="ellipse">
            <a:avLst/>
          </a:prstGeom>
          <a:solidFill>
            <a:srgbClr val="63666A"/>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21" name="図 20" descr="アイコン&#10;&#10;自動的に生成された説明">
            <a:extLst>
              <a:ext uri="{FF2B5EF4-FFF2-40B4-BE49-F238E27FC236}">
                <a16:creationId xmlns:a16="http://schemas.microsoft.com/office/drawing/2014/main" id="{EA845C45-7938-5143-4F51-08E5D209077E}"/>
              </a:ext>
            </a:extLst>
          </p:cNvPr>
          <p:cNvPicPr>
            <a:picLocks noChangeAspect="1"/>
          </p:cNvPicPr>
          <p:nvPr/>
        </p:nvPicPr>
        <p:blipFill>
          <a:blip r:embed="rId7"/>
          <a:stretch>
            <a:fillRect/>
          </a:stretch>
        </p:blipFill>
        <p:spPr>
          <a:xfrm>
            <a:off x="4377488" y="3386792"/>
            <a:ext cx="636072" cy="589152"/>
          </a:xfrm>
          <a:prstGeom prst="rect">
            <a:avLst/>
          </a:prstGeom>
        </p:spPr>
      </p:pic>
      <p:sp>
        <p:nvSpPr>
          <p:cNvPr id="22" name="テキスト ボックス 21">
            <a:extLst>
              <a:ext uri="{FF2B5EF4-FFF2-40B4-BE49-F238E27FC236}">
                <a16:creationId xmlns:a16="http://schemas.microsoft.com/office/drawing/2014/main" id="{177D236B-FBCA-9A7E-149F-57DC82551708}"/>
              </a:ext>
            </a:extLst>
          </p:cNvPr>
          <p:cNvSpPr txBox="1"/>
          <p:nvPr/>
        </p:nvSpPr>
        <p:spPr bwMode="gray">
          <a:xfrm>
            <a:off x="4438442" y="4021951"/>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cxnSp>
        <p:nvCxnSpPr>
          <p:cNvPr id="23" name="直線コネクタ 22">
            <a:extLst>
              <a:ext uri="{FF2B5EF4-FFF2-40B4-BE49-F238E27FC236}">
                <a16:creationId xmlns:a16="http://schemas.microsoft.com/office/drawing/2014/main" id="{FC8DD373-1F22-89B4-3F09-B8B6EC7999E2}"/>
              </a:ext>
            </a:extLst>
          </p:cNvPr>
          <p:cNvCxnSpPr>
            <a:cxnSpLocks/>
            <a:stCxn id="21" idx="3"/>
            <a:endCxn id="162" idx="2"/>
          </p:cNvCxnSpPr>
          <p:nvPr/>
        </p:nvCxnSpPr>
        <p:spPr>
          <a:xfrm flipV="1">
            <a:off x="5013560" y="3135005"/>
            <a:ext cx="622017" cy="546363"/>
          </a:xfrm>
          <a:prstGeom prst="line">
            <a:avLst/>
          </a:prstGeom>
          <a:ln w="12700">
            <a:solidFill>
              <a:schemeClr val="tx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D9C05614-FA73-C027-A9C7-4DF939B6217A}"/>
              </a:ext>
            </a:extLst>
          </p:cNvPr>
          <p:cNvSpPr/>
          <p:nvPr/>
        </p:nvSpPr>
        <p:spPr>
          <a:xfrm>
            <a:off x="5220556" y="3093627"/>
            <a:ext cx="228592" cy="553998"/>
          </a:xfrm>
          <a:prstGeom prst="rect">
            <a:avLst/>
          </a:prstGeom>
          <a:solidFill>
            <a:schemeClr val="bg1"/>
          </a:solidFill>
        </p:spPr>
        <p:txBody>
          <a:bodyPr wrap="square" anchor="ctr">
            <a:spAutoFit/>
          </a:bodyPr>
          <a:lstStyle/>
          <a:p>
            <a:pPr algn="ctr"/>
            <a:r>
              <a:rPr kumimoji="1" lang="en-US" altLang="ja-JP" sz="3000" dirty="0"/>
              <a:t>×</a:t>
            </a:r>
            <a:endParaRPr lang="ja-JP" altLang="en-US" sz="3000"/>
          </a:p>
        </p:txBody>
      </p:sp>
      <p:sp>
        <p:nvSpPr>
          <p:cNvPr id="30" name="吹き出し: 角を丸めた四角形 29">
            <a:extLst>
              <a:ext uri="{FF2B5EF4-FFF2-40B4-BE49-F238E27FC236}">
                <a16:creationId xmlns:a16="http://schemas.microsoft.com/office/drawing/2014/main" id="{7AF2B1D2-1C56-AD38-F8FB-CE8AD3D0BC72}"/>
              </a:ext>
            </a:extLst>
          </p:cNvPr>
          <p:cNvSpPr/>
          <p:nvPr/>
        </p:nvSpPr>
        <p:spPr bwMode="gray">
          <a:xfrm>
            <a:off x="5155910" y="3894122"/>
            <a:ext cx="1239403" cy="408145"/>
          </a:xfrm>
          <a:prstGeom prst="wedgeRoundRectCallout">
            <a:avLst>
              <a:gd name="adj1" fmla="val -65560"/>
              <a:gd name="adj2" fmla="val -52903"/>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システムが使用できないため、紙申請が必要</a:t>
            </a:r>
          </a:p>
        </p:txBody>
      </p:sp>
      <p:cxnSp>
        <p:nvCxnSpPr>
          <p:cNvPr id="31" name="直線矢印コネクタ 30">
            <a:extLst>
              <a:ext uri="{FF2B5EF4-FFF2-40B4-BE49-F238E27FC236}">
                <a16:creationId xmlns:a16="http://schemas.microsoft.com/office/drawing/2014/main" id="{B563BEC9-4E5C-F925-E011-E8143168C47E}"/>
              </a:ext>
            </a:extLst>
          </p:cNvPr>
          <p:cNvCxnSpPr>
            <a:cxnSpLocks/>
          </p:cNvCxnSpPr>
          <p:nvPr/>
        </p:nvCxnSpPr>
        <p:spPr>
          <a:xfrm>
            <a:off x="5139561" y="3681368"/>
            <a:ext cx="1824865" cy="0"/>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フローチャート: 複数書類 31">
            <a:extLst>
              <a:ext uri="{FF2B5EF4-FFF2-40B4-BE49-F238E27FC236}">
                <a16:creationId xmlns:a16="http://schemas.microsoft.com/office/drawing/2014/main" id="{7AFED40A-6391-F128-64CE-9D376DFA9DE6}"/>
              </a:ext>
            </a:extLst>
          </p:cNvPr>
          <p:cNvSpPr/>
          <p:nvPr/>
        </p:nvSpPr>
        <p:spPr bwMode="gray">
          <a:xfrm>
            <a:off x="5977264" y="3592807"/>
            <a:ext cx="332435" cy="246472"/>
          </a:xfrm>
          <a:prstGeom prst="flowChartMultidocument">
            <a:avLst/>
          </a:prstGeom>
          <a:noFill/>
          <a:ln w="1905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40" name="テキスト ボックス 39">
            <a:extLst>
              <a:ext uri="{FF2B5EF4-FFF2-40B4-BE49-F238E27FC236}">
                <a16:creationId xmlns:a16="http://schemas.microsoft.com/office/drawing/2014/main" id="{6930C954-14AF-E92A-054A-8418E31D4C2A}"/>
              </a:ext>
            </a:extLst>
          </p:cNvPr>
          <p:cNvSpPr txBox="1"/>
          <p:nvPr/>
        </p:nvSpPr>
        <p:spPr bwMode="gray">
          <a:xfrm>
            <a:off x="7193177" y="3969129"/>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pic>
        <p:nvPicPr>
          <p:cNvPr id="41" name="図 40" descr="アイコン&#10;&#10;自動的に生成された説明">
            <a:extLst>
              <a:ext uri="{FF2B5EF4-FFF2-40B4-BE49-F238E27FC236}">
                <a16:creationId xmlns:a16="http://schemas.microsoft.com/office/drawing/2014/main" id="{5595268A-127F-DFBA-F80B-C46AF4CE5EE7}"/>
              </a:ext>
            </a:extLst>
          </p:cNvPr>
          <p:cNvPicPr>
            <a:picLocks noChangeAspect="1"/>
          </p:cNvPicPr>
          <p:nvPr/>
        </p:nvPicPr>
        <p:blipFill>
          <a:blip r:embed="rId8"/>
          <a:stretch>
            <a:fillRect/>
          </a:stretch>
        </p:blipFill>
        <p:spPr>
          <a:xfrm>
            <a:off x="7155079" y="3372752"/>
            <a:ext cx="589152" cy="589152"/>
          </a:xfrm>
          <a:prstGeom prst="rect">
            <a:avLst/>
          </a:prstGeom>
        </p:spPr>
      </p:pic>
      <p:sp>
        <p:nvSpPr>
          <p:cNvPr id="49" name="吹き出し: 円形 48">
            <a:extLst>
              <a:ext uri="{FF2B5EF4-FFF2-40B4-BE49-F238E27FC236}">
                <a16:creationId xmlns:a16="http://schemas.microsoft.com/office/drawing/2014/main" id="{22CE4C3B-9283-2DFF-0710-A5FA5287FD4D}"/>
              </a:ext>
            </a:extLst>
          </p:cNvPr>
          <p:cNvSpPr/>
          <p:nvPr/>
        </p:nvSpPr>
        <p:spPr bwMode="gray">
          <a:xfrm rot="2725554">
            <a:off x="7664673" y="333596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50" name="吹き出し: 円形 49">
            <a:extLst>
              <a:ext uri="{FF2B5EF4-FFF2-40B4-BE49-F238E27FC236}">
                <a16:creationId xmlns:a16="http://schemas.microsoft.com/office/drawing/2014/main" id="{9E02495E-371A-0482-2A09-05DBCDE1D001}"/>
              </a:ext>
            </a:extLst>
          </p:cNvPr>
          <p:cNvSpPr/>
          <p:nvPr/>
        </p:nvSpPr>
        <p:spPr bwMode="gray">
          <a:xfrm rot="2725554">
            <a:off x="7696116" y="3399792"/>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cxnSp>
        <p:nvCxnSpPr>
          <p:cNvPr id="54" name="直線矢印コネクタ 53">
            <a:extLst>
              <a:ext uri="{FF2B5EF4-FFF2-40B4-BE49-F238E27FC236}">
                <a16:creationId xmlns:a16="http://schemas.microsoft.com/office/drawing/2014/main" id="{AC4126E7-812C-16C7-759A-9797B5EF66EF}"/>
              </a:ext>
            </a:extLst>
          </p:cNvPr>
          <p:cNvCxnSpPr>
            <a:cxnSpLocks/>
            <a:stCxn id="41" idx="1"/>
            <a:endCxn id="162" idx="4"/>
          </p:cNvCxnSpPr>
          <p:nvPr/>
        </p:nvCxnSpPr>
        <p:spPr>
          <a:xfrm flipH="1" flipV="1">
            <a:off x="6662008" y="3135005"/>
            <a:ext cx="493071" cy="532323"/>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4" name="吹き出し: 角を丸めた四角形 63">
            <a:extLst>
              <a:ext uri="{FF2B5EF4-FFF2-40B4-BE49-F238E27FC236}">
                <a16:creationId xmlns:a16="http://schemas.microsoft.com/office/drawing/2014/main" id="{3813B4F0-8341-C381-BBC4-BC5C27B45614}"/>
              </a:ext>
            </a:extLst>
          </p:cNvPr>
          <p:cNvSpPr/>
          <p:nvPr/>
        </p:nvSpPr>
        <p:spPr bwMode="gray">
          <a:xfrm>
            <a:off x="6480723" y="3849326"/>
            <a:ext cx="642983" cy="318226"/>
          </a:xfrm>
          <a:prstGeom prst="wedgeRoundRectCallout">
            <a:avLst>
              <a:gd name="adj1" fmla="val 52773"/>
              <a:gd name="adj2" fmla="val -82994"/>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代理入力が必要</a:t>
            </a:r>
          </a:p>
        </p:txBody>
      </p:sp>
      <p:sp>
        <p:nvSpPr>
          <p:cNvPr id="65" name="吹き出し: 円形 64">
            <a:extLst>
              <a:ext uri="{FF2B5EF4-FFF2-40B4-BE49-F238E27FC236}">
                <a16:creationId xmlns:a16="http://schemas.microsoft.com/office/drawing/2014/main" id="{609E47DC-9124-5E63-230D-BB737EEF6C46}"/>
              </a:ext>
            </a:extLst>
          </p:cNvPr>
          <p:cNvSpPr/>
          <p:nvPr/>
        </p:nvSpPr>
        <p:spPr bwMode="gray">
          <a:xfrm rot="2725554">
            <a:off x="4943906" y="336795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67" name="吹き出し: 円形 66">
            <a:extLst>
              <a:ext uri="{FF2B5EF4-FFF2-40B4-BE49-F238E27FC236}">
                <a16:creationId xmlns:a16="http://schemas.microsoft.com/office/drawing/2014/main" id="{7CBB229A-2701-2CD6-41D7-7CCEDB4B00B7}"/>
              </a:ext>
            </a:extLst>
          </p:cNvPr>
          <p:cNvSpPr/>
          <p:nvPr/>
        </p:nvSpPr>
        <p:spPr bwMode="gray">
          <a:xfrm rot="2725554">
            <a:off x="4975349" y="3431782"/>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14" name="フローチャート: 磁気ディスク 113">
            <a:extLst>
              <a:ext uri="{FF2B5EF4-FFF2-40B4-BE49-F238E27FC236}">
                <a16:creationId xmlns:a16="http://schemas.microsoft.com/office/drawing/2014/main" id="{ADED6BC8-A850-6254-BF7B-D45E3E0004BB}"/>
              </a:ext>
            </a:extLst>
          </p:cNvPr>
          <p:cNvSpPr/>
          <p:nvPr/>
        </p:nvSpPr>
        <p:spPr bwMode="gray">
          <a:xfrm>
            <a:off x="9649608" y="2539688"/>
            <a:ext cx="1026431" cy="589152"/>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p>
        </p:txBody>
      </p:sp>
      <p:pic>
        <p:nvPicPr>
          <p:cNvPr id="115" name="図 114" descr="アイコン&#10;&#10;自動的に生成された説明">
            <a:extLst>
              <a:ext uri="{FF2B5EF4-FFF2-40B4-BE49-F238E27FC236}">
                <a16:creationId xmlns:a16="http://schemas.microsoft.com/office/drawing/2014/main" id="{0F576EF8-C6C2-A5E2-9E65-47338E7CC158}"/>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463338" y="3213775"/>
            <a:ext cx="589152" cy="589152"/>
          </a:xfrm>
          <a:prstGeom prst="rect">
            <a:avLst/>
          </a:prstGeom>
        </p:spPr>
      </p:pic>
      <p:sp>
        <p:nvSpPr>
          <p:cNvPr id="121" name="テキスト ボックス 120">
            <a:extLst>
              <a:ext uri="{FF2B5EF4-FFF2-40B4-BE49-F238E27FC236}">
                <a16:creationId xmlns:a16="http://schemas.microsoft.com/office/drawing/2014/main" id="{0506B670-2CC9-5B5B-5F98-3C21863F502A}"/>
              </a:ext>
            </a:extLst>
          </p:cNvPr>
          <p:cNvSpPr txBox="1"/>
          <p:nvPr/>
        </p:nvSpPr>
        <p:spPr bwMode="gray">
          <a:xfrm>
            <a:off x="8631906" y="3852626"/>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cxnSp>
        <p:nvCxnSpPr>
          <p:cNvPr id="127" name="直線コネクタ 126">
            <a:extLst>
              <a:ext uri="{FF2B5EF4-FFF2-40B4-BE49-F238E27FC236}">
                <a16:creationId xmlns:a16="http://schemas.microsoft.com/office/drawing/2014/main" id="{DADB4922-1C9B-F1D5-6304-816C0D38CEEE}"/>
              </a:ext>
            </a:extLst>
          </p:cNvPr>
          <p:cNvCxnSpPr>
            <a:cxnSpLocks/>
            <a:stCxn id="115" idx="3"/>
            <a:endCxn id="114" idx="3"/>
          </p:cNvCxnSpPr>
          <p:nvPr/>
        </p:nvCxnSpPr>
        <p:spPr>
          <a:xfrm flipV="1">
            <a:off x="9052490" y="3128840"/>
            <a:ext cx="1110334" cy="379511"/>
          </a:xfrm>
          <a:prstGeom prst="line">
            <a:avLst/>
          </a:prstGeom>
          <a:ln w="12700">
            <a:solidFill>
              <a:schemeClr val="tx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82C226E6-C38B-681F-E44F-02EF13297252}"/>
              </a:ext>
            </a:extLst>
          </p:cNvPr>
          <p:cNvCxnSpPr>
            <a:cxnSpLocks/>
          </p:cNvCxnSpPr>
          <p:nvPr/>
        </p:nvCxnSpPr>
        <p:spPr>
          <a:xfrm>
            <a:off x="9278169" y="3628087"/>
            <a:ext cx="1768827" cy="1922"/>
          </a:xfrm>
          <a:prstGeom prst="straightConnector1">
            <a:avLst/>
          </a:prstGeom>
          <a:ln w="12700">
            <a:solidFill>
              <a:schemeClr val="tx2"/>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58" name="吹き出し: 角を丸めた四角形 157">
            <a:extLst>
              <a:ext uri="{FF2B5EF4-FFF2-40B4-BE49-F238E27FC236}">
                <a16:creationId xmlns:a16="http://schemas.microsoft.com/office/drawing/2014/main" id="{B3F7CD33-04DB-E7CA-E259-2AA3B3438C84}"/>
              </a:ext>
            </a:extLst>
          </p:cNvPr>
          <p:cNvSpPr/>
          <p:nvPr/>
        </p:nvSpPr>
        <p:spPr bwMode="gray">
          <a:xfrm>
            <a:off x="8969470" y="3951118"/>
            <a:ext cx="1034008" cy="322601"/>
          </a:xfrm>
          <a:prstGeom prst="wedgeRoundRectCallout">
            <a:avLst>
              <a:gd name="adj1" fmla="val -47792"/>
              <a:gd name="adj2" fmla="val -107144"/>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申請</a:t>
            </a:r>
            <a:r>
              <a:rPr kumimoji="1" lang="en-US" altLang="ja-JP" sz="850" dirty="0">
                <a:latin typeface="UD デジタル 教科書体 NP-R" panose="02020400000000000000" pitchFamily="18" charset="-128"/>
                <a:ea typeface="UD デジタル 教科書体 NP-R" panose="02020400000000000000" pitchFamily="18" charset="-128"/>
              </a:rPr>
              <a:t>/</a:t>
            </a:r>
            <a:r>
              <a:rPr kumimoji="1" lang="ja-JP" altLang="en-US" sz="850">
                <a:latin typeface="UD デジタル 教科書体 NP-R" panose="02020400000000000000" pitchFamily="18" charset="-128"/>
                <a:ea typeface="UD デジタル 教科書体 NP-R" panose="02020400000000000000" pitchFamily="18" charset="-128"/>
              </a:rPr>
              <a:t>操作方法を担当者へ問合せ</a:t>
            </a:r>
          </a:p>
        </p:txBody>
      </p:sp>
      <p:sp>
        <p:nvSpPr>
          <p:cNvPr id="161" name="吹き出し: 角を丸めた四角形 160">
            <a:extLst>
              <a:ext uri="{FF2B5EF4-FFF2-40B4-BE49-F238E27FC236}">
                <a16:creationId xmlns:a16="http://schemas.microsoft.com/office/drawing/2014/main" id="{DF03BA66-A5D8-C649-2F57-B6EF0EE017BF}"/>
              </a:ext>
            </a:extLst>
          </p:cNvPr>
          <p:cNvSpPr/>
          <p:nvPr/>
        </p:nvSpPr>
        <p:spPr bwMode="gray">
          <a:xfrm>
            <a:off x="10752465" y="2712737"/>
            <a:ext cx="799442" cy="371766"/>
          </a:xfrm>
          <a:prstGeom prst="wedgeRoundRectCallout">
            <a:avLst>
              <a:gd name="adj1" fmla="val 19993"/>
              <a:gd name="adj2" fmla="val 62070"/>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問合せ対応の負荷が高い</a:t>
            </a:r>
          </a:p>
        </p:txBody>
      </p:sp>
      <p:sp>
        <p:nvSpPr>
          <p:cNvPr id="162" name="フローチャート: 磁気ディスク 161">
            <a:extLst>
              <a:ext uri="{FF2B5EF4-FFF2-40B4-BE49-F238E27FC236}">
                <a16:creationId xmlns:a16="http://schemas.microsoft.com/office/drawing/2014/main" id="{C88707E1-4214-B4CF-3F68-556BD757213F}"/>
              </a:ext>
            </a:extLst>
          </p:cNvPr>
          <p:cNvSpPr/>
          <p:nvPr/>
        </p:nvSpPr>
        <p:spPr bwMode="gray">
          <a:xfrm>
            <a:off x="5635577" y="2849556"/>
            <a:ext cx="1026431" cy="570898"/>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p>
        </p:txBody>
      </p:sp>
      <p:cxnSp>
        <p:nvCxnSpPr>
          <p:cNvPr id="3" name="直線矢印コネクタ 2">
            <a:extLst>
              <a:ext uri="{FF2B5EF4-FFF2-40B4-BE49-F238E27FC236}">
                <a16:creationId xmlns:a16="http://schemas.microsoft.com/office/drawing/2014/main" id="{53979274-360A-8E8B-F488-BFED4BDFEB2F}"/>
              </a:ext>
            </a:extLst>
          </p:cNvPr>
          <p:cNvCxnSpPr>
            <a:cxnSpLocks/>
          </p:cNvCxnSpPr>
          <p:nvPr/>
        </p:nvCxnSpPr>
        <p:spPr>
          <a:xfrm flipH="1">
            <a:off x="9261161" y="3698184"/>
            <a:ext cx="1774504" cy="0"/>
          </a:xfrm>
          <a:prstGeom prst="straightConnector1">
            <a:avLst/>
          </a:prstGeom>
          <a:ln w="12700">
            <a:solidFill>
              <a:schemeClr val="tx2"/>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38" name="Group 493">
            <a:extLst>
              <a:ext uri="{FF2B5EF4-FFF2-40B4-BE49-F238E27FC236}">
                <a16:creationId xmlns:a16="http://schemas.microsoft.com/office/drawing/2014/main" id="{C85A9EA8-3E94-3CB3-5248-F9949DA688EF}"/>
              </a:ext>
            </a:extLst>
          </p:cNvPr>
          <p:cNvGrpSpPr>
            <a:grpSpLocks noChangeAspect="1"/>
          </p:cNvGrpSpPr>
          <p:nvPr/>
        </p:nvGrpSpPr>
        <p:grpSpPr bwMode="gray">
          <a:xfrm>
            <a:off x="9399865" y="3150631"/>
            <a:ext cx="356387" cy="356392"/>
            <a:chOff x="6194" y="1960"/>
            <a:chExt cx="340" cy="340"/>
          </a:xfrm>
          <a:solidFill>
            <a:schemeClr val="accent6"/>
          </a:solidFill>
        </p:grpSpPr>
        <p:sp>
          <p:nvSpPr>
            <p:cNvPr id="140" name="Freeform 494">
              <a:extLst>
                <a:ext uri="{FF2B5EF4-FFF2-40B4-BE49-F238E27FC236}">
                  <a16:creationId xmlns:a16="http://schemas.microsoft.com/office/drawing/2014/main" id="{15E0B5EC-5E41-AB29-5610-E6B592171AB7}"/>
                </a:ext>
              </a:extLst>
            </p:cNvPr>
            <p:cNvSpPr>
              <a:spLocks/>
            </p:cNvSpPr>
            <p:nvPr/>
          </p:nvSpPr>
          <p:spPr bwMode="gray">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41" name="Freeform 495">
              <a:extLst>
                <a:ext uri="{FF2B5EF4-FFF2-40B4-BE49-F238E27FC236}">
                  <a16:creationId xmlns:a16="http://schemas.microsoft.com/office/drawing/2014/main" id="{1588E5BE-4CEE-34FD-FAAA-225422A8A1FC}"/>
                </a:ext>
              </a:extLst>
            </p:cNvPr>
            <p:cNvSpPr>
              <a:spLocks noEditPoints="1"/>
            </p:cNvSpPr>
            <p:nvPr/>
          </p:nvSpPr>
          <p:spPr bwMode="gray">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42" name="Oval 496">
              <a:extLst>
                <a:ext uri="{FF2B5EF4-FFF2-40B4-BE49-F238E27FC236}">
                  <a16:creationId xmlns:a16="http://schemas.microsoft.com/office/drawing/2014/main" id="{395469B1-B201-7425-00D4-270D14D16C12}"/>
                </a:ext>
              </a:extLst>
            </p:cNvPr>
            <p:cNvSpPr>
              <a:spLocks noChangeArrowheads="1"/>
            </p:cNvSpPr>
            <p:nvPr/>
          </p:nvSpPr>
          <p:spPr bwMode="gray">
            <a:xfrm>
              <a:off x="6357" y="2208"/>
              <a:ext cx="14" cy="14"/>
            </a:xfrm>
            <a:prstGeom prst="ellipse">
              <a:avLst/>
            </a:pr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sp>
        <p:nvSpPr>
          <p:cNvPr id="7" name="吹き出し: 角を丸めた四角形 6">
            <a:extLst>
              <a:ext uri="{FF2B5EF4-FFF2-40B4-BE49-F238E27FC236}">
                <a16:creationId xmlns:a16="http://schemas.microsoft.com/office/drawing/2014/main" id="{CC7CCE99-F2D3-E7EF-F994-3034F2BC74CE}"/>
              </a:ext>
            </a:extLst>
          </p:cNvPr>
          <p:cNvSpPr/>
          <p:nvPr/>
        </p:nvSpPr>
        <p:spPr bwMode="gray">
          <a:xfrm>
            <a:off x="8489095" y="2530571"/>
            <a:ext cx="1085479" cy="436509"/>
          </a:xfrm>
          <a:prstGeom prst="wedgeRoundRectCallout">
            <a:avLst>
              <a:gd name="adj1" fmla="val -34183"/>
              <a:gd name="adj2" fmla="val 82178"/>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申請方法や操作方法が分かりにくい</a:t>
            </a:r>
          </a:p>
        </p:txBody>
      </p:sp>
      <p:sp>
        <p:nvSpPr>
          <p:cNvPr id="8" name="吹き出し: 円形 7">
            <a:extLst>
              <a:ext uri="{FF2B5EF4-FFF2-40B4-BE49-F238E27FC236}">
                <a16:creationId xmlns:a16="http://schemas.microsoft.com/office/drawing/2014/main" id="{09FBECB5-7A0E-3BE0-B600-373E5BE64EBF}"/>
              </a:ext>
            </a:extLst>
          </p:cNvPr>
          <p:cNvSpPr/>
          <p:nvPr/>
        </p:nvSpPr>
        <p:spPr bwMode="gray">
          <a:xfrm rot="2725554">
            <a:off x="8949850" y="3063823"/>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9" name="吹き出し: 円形 8">
            <a:extLst>
              <a:ext uri="{FF2B5EF4-FFF2-40B4-BE49-F238E27FC236}">
                <a16:creationId xmlns:a16="http://schemas.microsoft.com/office/drawing/2014/main" id="{30FB2E2F-02D8-6B28-0CFF-E78E174141A2}"/>
              </a:ext>
            </a:extLst>
          </p:cNvPr>
          <p:cNvSpPr/>
          <p:nvPr/>
        </p:nvSpPr>
        <p:spPr bwMode="gray">
          <a:xfrm rot="2725554">
            <a:off x="8981293" y="3127650"/>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2" name="テキスト ボックス 11">
            <a:extLst>
              <a:ext uri="{FF2B5EF4-FFF2-40B4-BE49-F238E27FC236}">
                <a16:creationId xmlns:a16="http://schemas.microsoft.com/office/drawing/2014/main" id="{83BE5F04-71E9-ED5C-8190-04710BEB24C5}"/>
              </a:ext>
            </a:extLst>
          </p:cNvPr>
          <p:cNvSpPr txBox="1"/>
          <p:nvPr/>
        </p:nvSpPr>
        <p:spPr bwMode="gray">
          <a:xfrm>
            <a:off x="11134462" y="3784073"/>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pic>
        <p:nvPicPr>
          <p:cNvPr id="13" name="図 12" descr="アイコン&#10;&#10;自動的に生成された説明">
            <a:extLst>
              <a:ext uri="{FF2B5EF4-FFF2-40B4-BE49-F238E27FC236}">
                <a16:creationId xmlns:a16="http://schemas.microsoft.com/office/drawing/2014/main" id="{44A0917D-FF21-4F0E-554D-B1B6092670DD}"/>
              </a:ext>
            </a:extLst>
          </p:cNvPr>
          <p:cNvPicPr>
            <a:picLocks noChangeAspect="1"/>
          </p:cNvPicPr>
          <p:nvPr/>
        </p:nvPicPr>
        <p:blipFill>
          <a:blip r:embed="rId8"/>
          <a:stretch>
            <a:fillRect/>
          </a:stretch>
        </p:blipFill>
        <p:spPr>
          <a:xfrm>
            <a:off x="11096364" y="3187696"/>
            <a:ext cx="589152" cy="589152"/>
          </a:xfrm>
          <a:prstGeom prst="rect">
            <a:avLst/>
          </a:prstGeom>
        </p:spPr>
      </p:pic>
      <p:sp>
        <p:nvSpPr>
          <p:cNvPr id="14" name="吹き出し: 円形 13">
            <a:extLst>
              <a:ext uri="{FF2B5EF4-FFF2-40B4-BE49-F238E27FC236}">
                <a16:creationId xmlns:a16="http://schemas.microsoft.com/office/drawing/2014/main" id="{47A9A82E-166E-3C34-8BC0-BB02574CEE26}"/>
              </a:ext>
            </a:extLst>
          </p:cNvPr>
          <p:cNvSpPr/>
          <p:nvPr/>
        </p:nvSpPr>
        <p:spPr bwMode="gray">
          <a:xfrm rot="2725554">
            <a:off x="11605958" y="305293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5" name="吹き出し: 円形 14">
            <a:extLst>
              <a:ext uri="{FF2B5EF4-FFF2-40B4-BE49-F238E27FC236}">
                <a16:creationId xmlns:a16="http://schemas.microsoft.com/office/drawing/2014/main" id="{0242A5ED-EE9B-893C-3DBF-9EE4FC6F2B09}"/>
              </a:ext>
            </a:extLst>
          </p:cNvPr>
          <p:cNvSpPr/>
          <p:nvPr/>
        </p:nvSpPr>
        <p:spPr bwMode="gray">
          <a:xfrm rot="2725554">
            <a:off x="11637401" y="3116762"/>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6" name="テキスト ボックス 15">
            <a:extLst>
              <a:ext uri="{FF2B5EF4-FFF2-40B4-BE49-F238E27FC236}">
                <a16:creationId xmlns:a16="http://schemas.microsoft.com/office/drawing/2014/main" id="{78C18E28-32B8-2C32-B268-AC7CECDA3B77}"/>
              </a:ext>
            </a:extLst>
          </p:cNvPr>
          <p:cNvSpPr txBox="1"/>
          <p:nvPr/>
        </p:nvSpPr>
        <p:spPr bwMode="gray">
          <a:xfrm>
            <a:off x="10021182" y="3470026"/>
            <a:ext cx="359292" cy="138499"/>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latin typeface="UD デジタル 教科書体 NP-R" panose="02020400000000000000" pitchFamily="18" charset="-128"/>
                <a:ea typeface="UD デジタル 教科書体 NP-R" panose="02020400000000000000" pitchFamily="18" charset="-128"/>
              </a:rPr>
              <a:t>問合せ</a:t>
            </a:r>
            <a:endParaRPr kumimoji="1" lang="ja-JP" altLang="en-US" sz="900" b="0" i="0" u="none" strike="noStrike" kern="1200" cap="none" spc="0" normalizeH="0" baseline="0" noProof="0">
              <a:ln>
                <a:noFill/>
              </a:ln>
              <a:solidFill>
                <a:prstClr val="black"/>
              </a:solidFill>
              <a:effectLst/>
              <a:uLnTx/>
              <a:uFillTx/>
              <a:latin typeface="+mn-lt"/>
              <a:ea typeface="+mn-ea"/>
              <a:cs typeface="+mn-cs"/>
            </a:endParaRPr>
          </a:p>
        </p:txBody>
      </p:sp>
      <p:pic>
        <p:nvPicPr>
          <p:cNvPr id="17" name="図 16" descr="アイコン&#10;&#10;自動的に生成された説明">
            <a:extLst>
              <a:ext uri="{FF2B5EF4-FFF2-40B4-BE49-F238E27FC236}">
                <a16:creationId xmlns:a16="http://schemas.microsoft.com/office/drawing/2014/main" id="{9A62E795-2738-A5F2-D8C0-D2D6DD7EBD8A}"/>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4381795" y="2442854"/>
            <a:ext cx="589152" cy="589152"/>
          </a:xfrm>
          <a:prstGeom prst="rect">
            <a:avLst/>
          </a:prstGeom>
        </p:spPr>
      </p:pic>
      <p:sp>
        <p:nvSpPr>
          <p:cNvPr id="18" name="テキスト ボックス 17">
            <a:extLst>
              <a:ext uri="{FF2B5EF4-FFF2-40B4-BE49-F238E27FC236}">
                <a16:creationId xmlns:a16="http://schemas.microsoft.com/office/drawing/2014/main" id="{C1FB9894-D478-1F66-EAF8-C248FAD068D4}"/>
              </a:ext>
            </a:extLst>
          </p:cNvPr>
          <p:cNvSpPr txBox="1"/>
          <p:nvPr/>
        </p:nvSpPr>
        <p:spPr bwMode="gray">
          <a:xfrm>
            <a:off x="4550363" y="3081705"/>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pic>
        <p:nvPicPr>
          <p:cNvPr id="27" name="図 26" descr="アイコン&#10;&#10;自動的に生成された説明">
            <a:extLst>
              <a:ext uri="{FF2B5EF4-FFF2-40B4-BE49-F238E27FC236}">
                <a16:creationId xmlns:a16="http://schemas.microsoft.com/office/drawing/2014/main" id="{2AD5F42F-3266-C412-81F6-C082A61C3C7F}"/>
              </a:ext>
            </a:extLst>
          </p:cNvPr>
          <p:cNvPicPr>
            <a:picLocks noChangeAspect="1"/>
          </p:cNvPicPr>
          <p:nvPr/>
        </p:nvPicPr>
        <p:blipFill>
          <a:blip r:embed="rId11"/>
          <a:stretch>
            <a:fillRect/>
          </a:stretch>
        </p:blipFill>
        <p:spPr>
          <a:xfrm>
            <a:off x="7007019" y="3322221"/>
            <a:ext cx="274946" cy="254665"/>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5787B"/>
                </a:solidFill>
                <a:prstDash val="solid"/>
                <a:round/>
                <a:headEnd type="none" w="med" len="med"/>
                <a:tailEnd type="none" w="med" len="med"/>
              </a14:hiddenLine>
            </a:ext>
          </a:extLst>
        </p:spPr>
      </p:pic>
      <p:pic>
        <p:nvPicPr>
          <p:cNvPr id="33" name="図 32" descr="アイコン&#10;&#10;自動的に生成された説明">
            <a:extLst>
              <a:ext uri="{FF2B5EF4-FFF2-40B4-BE49-F238E27FC236}">
                <a16:creationId xmlns:a16="http://schemas.microsoft.com/office/drawing/2014/main" id="{CCA84BC7-E8B8-DDF6-DB2C-0C0A4DD74E17}"/>
              </a:ext>
            </a:extLst>
          </p:cNvPr>
          <p:cNvPicPr>
            <a:picLocks noChangeAspect="1"/>
          </p:cNvPicPr>
          <p:nvPr/>
        </p:nvPicPr>
        <p:blipFill>
          <a:blip r:embed="rId8"/>
          <a:stretch>
            <a:fillRect/>
          </a:stretch>
        </p:blipFill>
        <p:spPr>
          <a:xfrm>
            <a:off x="7165962" y="2425691"/>
            <a:ext cx="589152" cy="589152"/>
          </a:xfrm>
          <a:prstGeom prst="rect">
            <a:avLst/>
          </a:prstGeom>
        </p:spPr>
      </p:pic>
      <p:sp>
        <p:nvSpPr>
          <p:cNvPr id="34" name="吹き出し: 円形 33">
            <a:extLst>
              <a:ext uri="{FF2B5EF4-FFF2-40B4-BE49-F238E27FC236}">
                <a16:creationId xmlns:a16="http://schemas.microsoft.com/office/drawing/2014/main" id="{D830FCCD-59A9-5D15-4C6F-879DE23E0887}"/>
              </a:ext>
            </a:extLst>
          </p:cNvPr>
          <p:cNvSpPr/>
          <p:nvPr/>
        </p:nvSpPr>
        <p:spPr bwMode="gray">
          <a:xfrm rot="2725554">
            <a:off x="7694028" y="2454217"/>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35" name="吹き出し: 円形 34">
            <a:extLst>
              <a:ext uri="{FF2B5EF4-FFF2-40B4-BE49-F238E27FC236}">
                <a16:creationId xmlns:a16="http://schemas.microsoft.com/office/drawing/2014/main" id="{1B719721-19AE-97EA-90A8-7809BE45CF1B}"/>
              </a:ext>
            </a:extLst>
          </p:cNvPr>
          <p:cNvSpPr/>
          <p:nvPr/>
        </p:nvSpPr>
        <p:spPr bwMode="gray">
          <a:xfrm rot="2725554">
            <a:off x="7725471" y="2518044"/>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cxnSp>
        <p:nvCxnSpPr>
          <p:cNvPr id="39" name="直線矢印コネクタ 38">
            <a:extLst>
              <a:ext uri="{FF2B5EF4-FFF2-40B4-BE49-F238E27FC236}">
                <a16:creationId xmlns:a16="http://schemas.microsoft.com/office/drawing/2014/main" id="{1206B278-3264-9F83-C40C-317326CEF5AB}"/>
              </a:ext>
            </a:extLst>
          </p:cNvPr>
          <p:cNvCxnSpPr>
            <a:cxnSpLocks/>
          </p:cNvCxnSpPr>
          <p:nvPr/>
        </p:nvCxnSpPr>
        <p:spPr>
          <a:xfrm>
            <a:off x="5013560" y="2573207"/>
            <a:ext cx="2076867" cy="0"/>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6" name="フローチャート: 書類 45">
            <a:extLst>
              <a:ext uri="{FF2B5EF4-FFF2-40B4-BE49-F238E27FC236}">
                <a16:creationId xmlns:a16="http://schemas.microsoft.com/office/drawing/2014/main" id="{6A20E469-59DD-2F3F-30C7-DC6AEF9D0643}"/>
              </a:ext>
            </a:extLst>
          </p:cNvPr>
          <p:cNvSpPr/>
          <p:nvPr/>
        </p:nvSpPr>
        <p:spPr bwMode="gray">
          <a:xfrm>
            <a:off x="5309398" y="2444771"/>
            <a:ext cx="342243" cy="265729"/>
          </a:xfrm>
          <a:prstGeom prst="flowChartDocument">
            <a:avLst/>
          </a:prstGeom>
          <a:solidFill>
            <a:schemeClr val="bg1">
              <a:lumMod val="95000"/>
            </a:schemeClr>
          </a:solidFill>
          <a:ln w="12700" algn="ctr">
            <a:solidFill>
              <a:schemeClr val="bg1">
                <a:lumMod val="50000"/>
              </a:schemeClr>
            </a:solidFill>
            <a:miter lim="800000"/>
            <a:headEnd/>
            <a:tailEnd/>
          </a:ln>
        </p:spPr>
        <p:txBody>
          <a:bodyPr wrap="none" lIns="36000" tIns="36000" rIns="36000" bIns="36000" rtlCol="0" anchor="ctr"/>
          <a:lstStyle/>
          <a:p>
            <a:pPr algn="ctr"/>
            <a:r>
              <a:rPr kumimoji="1" lang="ja-JP" altLang="en-US" sz="700">
                <a:latin typeface="UD デジタル 教科書体 NP-R" panose="02020400000000000000" pitchFamily="18" charset="-128"/>
                <a:ea typeface="UD デジタル 教科書体 NP-R" panose="02020400000000000000" pitchFamily="18" charset="-128"/>
              </a:rPr>
              <a:t>証明書</a:t>
            </a:r>
            <a:endParaRPr kumimoji="1" lang="en-US" altLang="ja-JP" sz="700" dirty="0">
              <a:latin typeface="UD デジタル 教科書体 NP-R" panose="02020400000000000000" pitchFamily="18" charset="-128"/>
              <a:ea typeface="UD デジタル 教科書体 NP-R" panose="02020400000000000000" pitchFamily="18" charset="-128"/>
            </a:endParaRPr>
          </a:p>
          <a:p>
            <a:pPr algn="ctr"/>
            <a:r>
              <a:rPr kumimoji="1" lang="ja-JP" altLang="en-US" sz="700">
                <a:latin typeface="UD デジタル 教科書体 NP-R" panose="02020400000000000000" pitchFamily="18" charset="-128"/>
                <a:ea typeface="UD デジタル 教科書体 NP-R" panose="02020400000000000000" pitchFamily="18" charset="-128"/>
              </a:rPr>
              <a:t>発行申請</a:t>
            </a:r>
          </a:p>
        </p:txBody>
      </p:sp>
      <p:cxnSp>
        <p:nvCxnSpPr>
          <p:cNvPr id="47" name="直線矢印コネクタ 46">
            <a:extLst>
              <a:ext uri="{FF2B5EF4-FFF2-40B4-BE49-F238E27FC236}">
                <a16:creationId xmlns:a16="http://schemas.microsoft.com/office/drawing/2014/main" id="{A96F7F78-5A83-D695-2519-C46371333BEE}"/>
              </a:ext>
            </a:extLst>
          </p:cNvPr>
          <p:cNvCxnSpPr>
            <a:cxnSpLocks/>
          </p:cNvCxnSpPr>
          <p:nvPr/>
        </p:nvCxnSpPr>
        <p:spPr>
          <a:xfrm flipH="1">
            <a:off x="4981131" y="2720132"/>
            <a:ext cx="2109296" cy="5952"/>
          </a:xfrm>
          <a:prstGeom prst="straightConnector1">
            <a:avLst/>
          </a:prstGeom>
          <a:ln w="127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8" name="図 67">
            <a:extLst>
              <a:ext uri="{FF2B5EF4-FFF2-40B4-BE49-F238E27FC236}">
                <a16:creationId xmlns:a16="http://schemas.microsoft.com/office/drawing/2014/main" id="{479C0470-2367-351E-28DF-3DD56C87C2BD}"/>
              </a:ext>
            </a:extLst>
          </p:cNvPr>
          <p:cNvPicPr>
            <a:picLocks noChangeAspect="1"/>
          </p:cNvPicPr>
          <p:nvPr/>
        </p:nvPicPr>
        <p:blipFill>
          <a:blip r:embed="rId12"/>
          <a:stretch>
            <a:fillRect/>
          </a:stretch>
        </p:blipFill>
        <p:spPr>
          <a:xfrm>
            <a:off x="6701235" y="2602694"/>
            <a:ext cx="305784" cy="350313"/>
          </a:xfrm>
          <a:prstGeom prst="rect">
            <a:avLst/>
          </a:prstGeom>
        </p:spPr>
      </p:pic>
      <p:sp>
        <p:nvSpPr>
          <p:cNvPr id="69" name="吹き出し: 円形 68">
            <a:extLst>
              <a:ext uri="{FF2B5EF4-FFF2-40B4-BE49-F238E27FC236}">
                <a16:creationId xmlns:a16="http://schemas.microsoft.com/office/drawing/2014/main" id="{48C24E81-41D8-B377-E412-3BE52A424E2F}"/>
              </a:ext>
            </a:extLst>
          </p:cNvPr>
          <p:cNvSpPr/>
          <p:nvPr/>
        </p:nvSpPr>
        <p:spPr bwMode="gray">
          <a:xfrm rot="2725554">
            <a:off x="4884105" y="2441711"/>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70" name="吹き出し: 円形 69">
            <a:extLst>
              <a:ext uri="{FF2B5EF4-FFF2-40B4-BE49-F238E27FC236}">
                <a16:creationId xmlns:a16="http://schemas.microsoft.com/office/drawing/2014/main" id="{9DFAE33A-2107-3AB8-5D6E-FDB0D0B8D8BB}"/>
              </a:ext>
            </a:extLst>
          </p:cNvPr>
          <p:cNvSpPr/>
          <p:nvPr/>
        </p:nvSpPr>
        <p:spPr bwMode="gray">
          <a:xfrm rot="2725554">
            <a:off x="4915548" y="2505538"/>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75" name="吹き出し: 角を丸めた四角形 74">
            <a:extLst>
              <a:ext uri="{FF2B5EF4-FFF2-40B4-BE49-F238E27FC236}">
                <a16:creationId xmlns:a16="http://schemas.microsoft.com/office/drawing/2014/main" id="{6CCA9FA3-51E6-8A61-C3E2-A6F16597497E}"/>
              </a:ext>
            </a:extLst>
          </p:cNvPr>
          <p:cNvSpPr/>
          <p:nvPr/>
        </p:nvSpPr>
        <p:spPr bwMode="gray">
          <a:xfrm>
            <a:off x="4914141" y="2868632"/>
            <a:ext cx="689100" cy="278214"/>
          </a:xfrm>
          <a:prstGeom prst="wedgeRoundRectCallout">
            <a:avLst>
              <a:gd name="adj1" fmla="val -47516"/>
              <a:gd name="adj2" fmla="val -82241"/>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紙での申請が必要</a:t>
            </a:r>
          </a:p>
        </p:txBody>
      </p:sp>
      <p:sp>
        <p:nvSpPr>
          <p:cNvPr id="76" name="吹き出し: 角を丸めた四角形 75">
            <a:extLst>
              <a:ext uri="{FF2B5EF4-FFF2-40B4-BE49-F238E27FC236}">
                <a16:creationId xmlns:a16="http://schemas.microsoft.com/office/drawing/2014/main" id="{BAF137D5-7212-22F4-CCBE-4C2FB63B2CB9}"/>
              </a:ext>
            </a:extLst>
          </p:cNvPr>
          <p:cNvSpPr/>
          <p:nvPr/>
        </p:nvSpPr>
        <p:spPr bwMode="gray">
          <a:xfrm>
            <a:off x="6757492" y="3028883"/>
            <a:ext cx="1033777" cy="179254"/>
          </a:xfrm>
          <a:prstGeom prst="wedgeRoundRectCallout">
            <a:avLst>
              <a:gd name="adj1" fmla="val -2978"/>
              <a:gd name="adj2" fmla="val -65218"/>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手入力</a:t>
            </a:r>
            <a:r>
              <a:rPr kumimoji="1" lang="en-US" altLang="ja-JP" sz="850" dirty="0">
                <a:latin typeface="UD デジタル 教科書体 NP-R" panose="02020400000000000000" pitchFamily="18" charset="-128"/>
                <a:ea typeface="UD デジタル 教科書体 NP-R" panose="02020400000000000000" pitchFamily="18" charset="-128"/>
              </a:rPr>
              <a:t>/</a:t>
            </a:r>
            <a:r>
              <a:rPr kumimoji="1" lang="ja-JP" altLang="en-US" sz="850">
                <a:latin typeface="UD デジタル 教科書体 NP-R" panose="02020400000000000000" pitchFamily="18" charset="-128"/>
                <a:ea typeface="UD デジタル 教科書体 NP-R" panose="02020400000000000000" pitchFamily="18" charset="-128"/>
              </a:rPr>
              <a:t>逓送が必要</a:t>
            </a:r>
          </a:p>
        </p:txBody>
      </p:sp>
      <p:sp>
        <p:nvSpPr>
          <p:cNvPr id="136" name="フローチャート: 磁気ディスク 135">
            <a:extLst>
              <a:ext uri="{FF2B5EF4-FFF2-40B4-BE49-F238E27FC236}">
                <a16:creationId xmlns:a16="http://schemas.microsoft.com/office/drawing/2014/main" id="{2FB5D5ED-7C7B-23D8-1890-BF4549AA8F34}"/>
              </a:ext>
            </a:extLst>
          </p:cNvPr>
          <p:cNvSpPr/>
          <p:nvPr/>
        </p:nvSpPr>
        <p:spPr bwMode="gray">
          <a:xfrm>
            <a:off x="2695522" y="3028063"/>
            <a:ext cx="1026431" cy="565767"/>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p>
        </p:txBody>
      </p:sp>
      <p:grpSp>
        <p:nvGrpSpPr>
          <p:cNvPr id="137" name="グループ化 136">
            <a:extLst>
              <a:ext uri="{FF2B5EF4-FFF2-40B4-BE49-F238E27FC236}">
                <a16:creationId xmlns:a16="http://schemas.microsoft.com/office/drawing/2014/main" id="{EE6D422F-CC8B-8797-3D71-A4BDDA60A68F}"/>
              </a:ext>
            </a:extLst>
          </p:cNvPr>
          <p:cNvGrpSpPr/>
          <p:nvPr/>
        </p:nvGrpSpPr>
        <p:grpSpPr>
          <a:xfrm rot="14025256">
            <a:off x="2046208" y="3001105"/>
            <a:ext cx="385011" cy="666316"/>
            <a:chOff x="-797079" y="4281191"/>
            <a:chExt cx="450808" cy="352016"/>
          </a:xfrm>
        </p:grpSpPr>
        <p:cxnSp>
          <p:nvCxnSpPr>
            <p:cNvPr id="145" name="直線コネクタ 144">
              <a:extLst>
                <a:ext uri="{FF2B5EF4-FFF2-40B4-BE49-F238E27FC236}">
                  <a16:creationId xmlns:a16="http://schemas.microsoft.com/office/drawing/2014/main" id="{2614CCE7-DA8D-F4AE-401C-947E2870B157}"/>
                </a:ext>
              </a:extLst>
            </p:cNvPr>
            <p:cNvCxnSpPr>
              <a:cxnSpLocks/>
            </p:cNvCxnSpPr>
            <p:nvPr/>
          </p:nvCxnSpPr>
          <p:spPr>
            <a:xfrm flipH="1" flipV="1">
              <a:off x="-797079" y="4426633"/>
              <a:ext cx="8945" cy="2065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856D1491-749B-6CF5-BD25-E370C0E94ABC}"/>
                </a:ext>
              </a:extLst>
            </p:cNvPr>
            <p:cNvCxnSpPr>
              <a:cxnSpLocks/>
            </p:cNvCxnSpPr>
            <p:nvPr/>
          </p:nvCxnSpPr>
          <p:spPr>
            <a:xfrm flipH="1" flipV="1">
              <a:off x="-797078" y="4426633"/>
              <a:ext cx="229695" cy="6594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280F2AC2-CC90-D901-4B70-B908635C3D04}"/>
                </a:ext>
              </a:extLst>
            </p:cNvPr>
            <p:cNvCxnSpPr>
              <a:cxnSpLocks/>
            </p:cNvCxnSpPr>
            <p:nvPr/>
          </p:nvCxnSpPr>
          <p:spPr>
            <a:xfrm flipH="1" flipV="1">
              <a:off x="-575967" y="4281191"/>
              <a:ext cx="8945" cy="2065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D8EC9A97-2272-9B5B-79F5-85693EB4881E}"/>
                </a:ext>
              </a:extLst>
            </p:cNvPr>
            <p:cNvCxnSpPr>
              <a:cxnSpLocks/>
            </p:cNvCxnSpPr>
            <p:nvPr/>
          </p:nvCxnSpPr>
          <p:spPr>
            <a:xfrm flipH="1" flipV="1">
              <a:off x="-575966" y="4281191"/>
              <a:ext cx="229695" cy="6594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F9607C93-EF83-369D-B7F8-FAF7D5B90160}"/>
              </a:ext>
            </a:extLst>
          </p:cNvPr>
          <p:cNvGrpSpPr/>
          <p:nvPr/>
        </p:nvGrpSpPr>
        <p:grpSpPr>
          <a:xfrm>
            <a:off x="10162824" y="3780409"/>
            <a:ext cx="211046" cy="148501"/>
            <a:chOff x="1424370" y="3067623"/>
            <a:chExt cx="357511" cy="243216"/>
          </a:xfrm>
        </p:grpSpPr>
        <p:sp>
          <p:nvSpPr>
            <p:cNvPr id="4" name="正方形/長方形 204">
              <a:extLst>
                <a:ext uri="{FF2B5EF4-FFF2-40B4-BE49-F238E27FC236}">
                  <a16:creationId xmlns:a16="http://schemas.microsoft.com/office/drawing/2014/main" id="{FEF4AE7D-FFB2-74F3-FDDB-D1A8CB64D3CE}"/>
                </a:ext>
              </a:extLst>
            </p:cNvPr>
            <p:cNvSpPr/>
            <p:nvPr/>
          </p:nvSpPr>
          <p:spPr>
            <a:xfrm>
              <a:off x="1426140" y="3070031"/>
              <a:ext cx="353971" cy="240808"/>
            </a:xfrm>
            <a:prstGeom prst="roundRect">
              <a:avLst>
                <a:gd name="adj" fmla="val 15348"/>
              </a:avLst>
            </a:prstGeom>
            <a:solidFill>
              <a:schemeClr val="bg1"/>
            </a:solidFill>
            <a:ln w="9525" cap="flat" cmpd="sng" algn="ctr">
              <a:solidFill>
                <a:srgbClr val="63666A"/>
              </a:solidFill>
              <a:prstDash val="solid"/>
              <a:round/>
              <a:headEnd type="none" w="med" len="med"/>
              <a:tailEnd type="none" w="med" len="med"/>
            </a:ln>
          </p:spPr>
          <p:txBody>
            <a:bodyPr wrap="square" lIns="25714" tIns="25714" rIns="25714" bIns="25714" rtlCol="0" anchor="ctr">
              <a:noAutofit/>
            </a:bodyPr>
            <a:lstStyle/>
            <a:p>
              <a:endParaRPr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5" name="Group 21">
              <a:extLst>
                <a:ext uri="{FF2B5EF4-FFF2-40B4-BE49-F238E27FC236}">
                  <a16:creationId xmlns:a16="http://schemas.microsoft.com/office/drawing/2014/main" id="{09BDE1AB-3FEB-869D-A99B-708AF571AD82}"/>
                </a:ext>
              </a:extLst>
            </p:cNvPr>
            <p:cNvGrpSpPr>
              <a:grpSpLocks noChangeAspect="1"/>
            </p:cNvGrpSpPr>
            <p:nvPr/>
          </p:nvGrpSpPr>
          <p:grpSpPr bwMode="auto">
            <a:xfrm>
              <a:off x="1424370" y="3067623"/>
              <a:ext cx="357511" cy="243216"/>
              <a:chOff x="3456" y="519"/>
              <a:chExt cx="391" cy="266"/>
            </a:xfrm>
            <a:solidFill>
              <a:srgbClr val="A100FF"/>
            </a:solidFill>
          </p:grpSpPr>
          <p:sp>
            <p:nvSpPr>
              <p:cNvPr id="10" name="Freeform 22">
                <a:extLst>
                  <a:ext uri="{FF2B5EF4-FFF2-40B4-BE49-F238E27FC236}">
                    <a16:creationId xmlns:a16="http://schemas.microsoft.com/office/drawing/2014/main" id="{1222B070-7751-39F5-7A22-E8083BC1825B}"/>
                  </a:ext>
                </a:extLst>
              </p:cNvPr>
              <p:cNvSpPr>
                <a:spLocks noEditPoints="1"/>
              </p:cNvSpPr>
              <p:nvPr/>
            </p:nvSpPr>
            <p:spPr bwMode="auto">
              <a:xfrm>
                <a:off x="3456" y="519"/>
                <a:ext cx="391" cy="266"/>
              </a:xfrm>
              <a:custGeom>
                <a:avLst/>
                <a:gdLst>
                  <a:gd name="T0" fmla="*/ 240 w 264"/>
                  <a:gd name="T1" fmla="*/ 180 h 180"/>
                  <a:gd name="T2" fmla="*/ 24 w 264"/>
                  <a:gd name="T3" fmla="*/ 180 h 180"/>
                  <a:gd name="T4" fmla="*/ 0 w 264"/>
                  <a:gd name="T5" fmla="*/ 156 h 180"/>
                  <a:gd name="T6" fmla="*/ 0 w 264"/>
                  <a:gd name="T7" fmla="*/ 24 h 180"/>
                  <a:gd name="T8" fmla="*/ 24 w 264"/>
                  <a:gd name="T9" fmla="*/ 0 h 180"/>
                  <a:gd name="T10" fmla="*/ 240 w 264"/>
                  <a:gd name="T11" fmla="*/ 0 h 180"/>
                  <a:gd name="T12" fmla="*/ 264 w 264"/>
                  <a:gd name="T13" fmla="*/ 24 h 180"/>
                  <a:gd name="T14" fmla="*/ 264 w 264"/>
                  <a:gd name="T15" fmla="*/ 156 h 180"/>
                  <a:gd name="T16" fmla="*/ 240 w 264"/>
                  <a:gd name="T17" fmla="*/ 180 h 180"/>
                  <a:gd name="T18" fmla="*/ 24 w 264"/>
                  <a:gd name="T19" fmla="*/ 12 h 180"/>
                  <a:gd name="T20" fmla="*/ 12 w 264"/>
                  <a:gd name="T21" fmla="*/ 24 h 180"/>
                  <a:gd name="T22" fmla="*/ 12 w 264"/>
                  <a:gd name="T23" fmla="*/ 156 h 180"/>
                  <a:gd name="T24" fmla="*/ 24 w 264"/>
                  <a:gd name="T25" fmla="*/ 168 h 180"/>
                  <a:gd name="T26" fmla="*/ 240 w 264"/>
                  <a:gd name="T27" fmla="*/ 168 h 180"/>
                  <a:gd name="T28" fmla="*/ 252 w 264"/>
                  <a:gd name="T29" fmla="*/ 156 h 180"/>
                  <a:gd name="T30" fmla="*/ 252 w 264"/>
                  <a:gd name="T31" fmla="*/ 24 h 180"/>
                  <a:gd name="T32" fmla="*/ 240 w 264"/>
                  <a:gd name="T33" fmla="*/ 12 h 180"/>
                  <a:gd name="T34" fmla="*/ 24 w 264"/>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80">
                    <a:moveTo>
                      <a:pt x="240" y="180"/>
                    </a:moveTo>
                    <a:cubicBezTo>
                      <a:pt x="24" y="180"/>
                      <a:pt x="24" y="180"/>
                      <a:pt x="24" y="180"/>
                    </a:cubicBezTo>
                    <a:cubicBezTo>
                      <a:pt x="11" y="180"/>
                      <a:pt x="0" y="169"/>
                      <a:pt x="0" y="156"/>
                    </a:cubicBezTo>
                    <a:cubicBezTo>
                      <a:pt x="0" y="24"/>
                      <a:pt x="0" y="24"/>
                      <a:pt x="0" y="24"/>
                    </a:cubicBezTo>
                    <a:cubicBezTo>
                      <a:pt x="0" y="11"/>
                      <a:pt x="11" y="0"/>
                      <a:pt x="24" y="0"/>
                    </a:cubicBezTo>
                    <a:cubicBezTo>
                      <a:pt x="240" y="0"/>
                      <a:pt x="240" y="0"/>
                      <a:pt x="240" y="0"/>
                    </a:cubicBezTo>
                    <a:cubicBezTo>
                      <a:pt x="253" y="0"/>
                      <a:pt x="264" y="11"/>
                      <a:pt x="264" y="24"/>
                    </a:cubicBezTo>
                    <a:cubicBezTo>
                      <a:pt x="264" y="156"/>
                      <a:pt x="264" y="156"/>
                      <a:pt x="264" y="156"/>
                    </a:cubicBezTo>
                    <a:cubicBezTo>
                      <a:pt x="264" y="169"/>
                      <a:pt x="253" y="180"/>
                      <a:pt x="240" y="180"/>
                    </a:cubicBezTo>
                    <a:close/>
                    <a:moveTo>
                      <a:pt x="24" y="12"/>
                    </a:moveTo>
                    <a:cubicBezTo>
                      <a:pt x="17" y="12"/>
                      <a:pt x="12" y="18"/>
                      <a:pt x="12" y="24"/>
                    </a:cubicBezTo>
                    <a:cubicBezTo>
                      <a:pt x="12" y="156"/>
                      <a:pt x="12" y="156"/>
                      <a:pt x="12" y="156"/>
                    </a:cubicBezTo>
                    <a:cubicBezTo>
                      <a:pt x="12" y="163"/>
                      <a:pt x="17" y="168"/>
                      <a:pt x="24" y="168"/>
                    </a:cubicBezTo>
                    <a:cubicBezTo>
                      <a:pt x="240" y="168"/>
                      <a:pt x="240" y="168"/>
                      <a:pt x="240" y="168"/>
                    </a:cubicBezTo>
                    <a:cubicBezTo>
                      <a:pt x="246" y="168"/>
                      <a:pt x="252" y="163"/>
                      <a:pt x="252" y="156"/>
                    </a:cubicBezTo>
                    <a:cubicBezTo>
                      <a:pt x="252" y="24"/>
                      <a:pt x="252" y="24"/>
                      <a:pt x="252" y="24"/>
                    </a:cubicBezTo>
                    <a:cubicBezTo>
                      <a:pt x="252" y="18"/>
                      <a:pt x="246" y="12"/>
                      <a:pt x="240" y="12"/>
                    </a:cubicBezTo>
                    <a:lnTo>
                      <a:pt x="24" y="12"/>
                    </a:ln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11" name="Freeform 23">
                <a:extLst>
                  <a:ext uri="{FF2B5EF4-FFF2-40B4-BE49-F238E27FC236}">
                    <a16:creationId xmlns:a16="http://schemas.microsoft.com/office/drawing/2014/main" id="{70E28D3E-1C1A-8303-B71C-468CA48AD64C}"/>
                  </a:ext>
                </a:extLst>
              </p:cNvPr>
              <p:cNvSpPr>
                <a:spLocks/>
              </p:cNvSpPr>
              <p:nvPr/>
            </p:nvSpPr>
            <p:spPr bwMode="auto">
              <a:xfrm>
                <a:off x="3463" y="526"/>
                <a:ext cx="376" cy="162"/>
              </a:xfrm>
              <a:custGeom>
                <a:avLst/>
                <a:gdLst>
                  <a:gd name="T0" fmla="*/ 127 w 254"/>
                  <a:gd name="T1" fmla="*/ 109 h 109"/>
                  <a:gd name="T2" fmla="*/ 123 w 254"/>
                  <a:gd name="T3" fmla="*/ 108 h 109"/>
                  <a:gd name="T4" fmla="*/ 3 w 254"/>
                  <a:gd name="T5" fmla="*/ 12 h 109"/>
                  <a:gd name="T6" fmla="*/ 2 w 254"/>
                  <a:gd name="T7" fmla="*/ 3 h 109"/>
                  <a:gd name="T8" fmla="*/ 11 w 254"/>
                  <a:gd name="T9" fmla="*/ 3 h 109"/>
                  <a:gd name="T10" fmla="*/ 127 w 254"/>
                  <a:gd name="T11" fmla="*/ 96 h 109"/>
                  <a:gd name="T12" fmla="*/ 243 w 254"/>
                  <a:gd name="T13" fmla="*/ 3 h 109"/>
                  <a:gd name="T14" fmla="*/ 252 w 254"/>
                  <a:gd name="T15" fmla="*/ 3 h 109"/>
                  <a:gd name="T16" fmla="*/ 251 w 254"/>
                  <a:gd name="T17" fmla="*/ 12 h 109"/>
                  <a:gd name="T18" fmla="*/ 131 w 254"/>
                  <a:gd name="T19" fmla="*/ 108 h 109"/>
                  <a:gd name="T20" fmla="*/ 127 w 254"/>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109">
                    <a:moveTo>
                      <a:pt x="127" y="109"/>
                    </a:moveTo>
                    <a:cubicBezTo>
                      <a:pt x="126" y="109"/>
                      <a:pt x="124" y="109"/>
                      <a:pt x="123" y="108"/>
                    </a:cubicBezTo>
                    <a:cubicBezTo>
                      <a:pt x="3" y="12"/>
                      <a:pt x="3" y="12"/>
                      <a:pt x="3" y="12"/>
                    </a:cubicBezTo>
                    <a:cubicBezTo>
                      <a:pt x="1" y="10"/>
                      <a:pt x="0" y="6"/>
                      <a:pt x="2" y="3"/>
                    </a:cubicBezTo>
                    <a:cubicBezTo>
                      <a:pt x="4" y="1"/>
                      <a:pt x="8" y="0"/>
                      <a:pt x="11" y="3"/>
                    </a:cubicBezTo>
                    <a:cubicBezTo>
                      <a:pt x="127" y="96"/>
                      <a:pt x="127" y="96"/>
                      <a:pt x="127" y="96"/>
                    </a:cubicBezTo>
                    <a:cubicBezTo>
                      <a:pt x="243" y="3"/>
                      <a:pt x="243" y="3"/>
                      <a:pt x="243" y="3"/>
                    </a:cubicBezTo>
                    <a:cubicBezTo>
                      <a:pt x="246" y="0"/>
                      <a:pt x="249" y="1"/>
                      <a:pt x="252" y="3"/>
                    </a:cubicBezTo>
                    <a:cubicBezTo>
                      <a:pt x="254" y="6"/>
                      <a:pt x="253" y="10"/>
                      <a:pt x="251" y="12"/>
                    </a:cubicBezTo>
                    <a:cubicBezTo>
                      <a:pt x="131" y="108"/>
                      <a:pt x="131" y="108"/>
                      <a:pt x="131" y="108"/>
                    </a:cubicBezTo>
                    <a:cubicBezTo>
                      <a:pt x="129" y="109"/>
                      <a:pt x="128" y="109"/>
                      <a:pt x="127" y="109"/>
                    </a:cubicBez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grpSp>
      </p:grpSp>
      <p:sp>
        <p:nvSpPr>
          <p:cNvPr id="28" name="Freeform 57">
            <a:extLst>
              <a:ext uri="{FF2B5EF4-FFF2-40B4-BE49-F238E27FC236}">
                <a16:creationId xmlns:a16="http://schemas.microsoft.com/office/drawing/2014/main" id="{9E417C76-3178-B5C3-520B-9E27B76E0CE2}"/>
              </a:ext>
            </a:extLst>
          </p:cNvPr>
          <p:cNvSpPr>
            <a:spLocks noChangeAspect="1" noEditPoints="1"/>
          </p:cNvSpPr>
          <p:nvPr/>
        </p:nvSpPr>
        <p:spPr bwMode="auto">
          <a:xfrm>
            <a:off x="9931124" y="3731533"/>
            <a:ext cx="210927" cy="212436"/>
          </a:xfrm>
          <a:custGeom>
            <a:avLst/>
            <a:gdLst>
              <a:gd name="T0" fmla="*/ 220 w 283"/>
              <a:gd name="T1" fmla="*/ 276 h 276"/>
              <a:gd name="T2" fmla="*/ 194 w 283"/>
              <a:gd name="T3" fmla="*/ 268 h 276"/>
              <a:gd name="T4" fmla="*/ 12 w 283"/>
              <a:gd name="T5" fmla="*/ 86 h 276"/>
              <a:gd name="T6" fmla="*/ 18 w 283"/>
              <a:gd name="T7" fmla="*/ 26 h 276"/>
              <a:gd name="T8" fmla="*/ 34 w 283"/>
              <a:gd name="T9" fmla="*/ 10 h 276"/>
              <a:gd name="T10" fmla="*/ 58 w 283"/>
              <a:gd name="T11" fmla="*/ 0 h 276"/>
              <a:gd name="T12" fmla="*/ 82 w 283"/>
              <a:gd name="T13" fmla="*/ 10 h 276"/>
              <a:gd name="T14" fmla="*/ 111 w 283"/>
              <a:gd name="T15" fmla="*/ 40 h 276"/>
              <a:gd name="T16" fmla="*/ 112 w 283"/>
              <a:gd name="T17" fmla="*/ 87 h 276"/>
              <a:gd name="T18" fmla="*/ 111 w 283"/>
              <a:gd name="T19" fmla="*/ 87 h 276"/>
              <a:gd name="T20" fmla="*/ 106 w 283"/>
              <a:gd name="T21" fmla="*/ 93 h 276"/>
              <a:gd name="T22" fmla="*/ 187 w 283"/>
              <a:gd name="T23" fmla="*/ 175 h 276"/>
              <a:gd name="T24" fmla="*/ 193 w 283"/>
              <a:gd name="T25" fmla="*/ 169 h 276"/>
              <a:gd name="T26" fmla="*/ 217 w 283"/>
              <a:gd name="T27" fmla="*/ 159 h 276"/>
              <a:gd name="T28" fmla="*/ 241 w 283"/>
              <a:gd name="T29" fmla="*/ 169 h 276"/>
              <a:gd name="T30" fmla="*/ 270 w 283"/>
              <a:gd name="T31" fmla="*/ 198 h 276"/>
              <a:gd name="T32" fmla="*/ 270 w 283"/>
              <a:gd name="T33" fmla="*/ 246 h 276"/>
              <a:gd name="T34" fmla="*/ 254 w 283"/>
              <a:gd name="T35" fmla="*/ 262 h 276"/>
              <a:gd name="T36" fmla="*/ 220 w 283"/>
              <a:gd name="T37" fmla="*/ 276 h 276"/>
              <a:gd name="T38" fmla="*/ 58 w 283"/>
              <a:gd name="T39" fmla="*/ 12 h 276"/>
              <a:gd name="T40" fmla="*/ 43 w 283"/>
              <a:gd name="T41" fmla="*/ 19 h 276"/>
              <a:gd name="T42" fmla="*/ 27 w 283"/>
              <a:gd name="T43" fmla="*/ 35 h 276"/>
              <a:gd name="T44" fmla="*/ 22 w 283"/>
              <a:gd name="T45" fmla="*/ 80 h 276"/>
              <a:gd name="T46" fmla="*/ 201 w 283"/>
              <a:gd name="T47" fmla="*/ 258 h 276"/>
              <a:gd name="T48" fmla="*/ 246 w 283"/>
              <a:gd name="T49" fmla="*/ 254 h 276"/>
              <a:gd name="T50" fmla="*/ 262 w 283"/>
              <a:gd name="T51" fmla="*/ 238 h 276"/>
              <a:gd name="T52" fmla="*/ 262 w 283"/>
              <a:gd name="T53" fmla="*/ 207 h 276"/>
              <a:gd name="T54" fmla="*/ 232 w 283"/>
              <a:gd name="T55" fmla="*/ 177 h 276"/>
              <a:gd name="T56" fmla="*/ 217 w 283"/>
              <a:gd name="T57" fmla="*/ 171 h 276"/>
              <a:gd name="T58" fmla="*/ 202 w 283"/>
              <a:gd name="T59" fmla="*/ 177 h 276"/>
              <a:gd name="T60" fmla="*/ 192 w 283"/>
              <a:gd name="T61" fmla="*/ 187 h 276"/>
              <a:gd name="T62" fmla="*/ 184 w 283"/>
              <a:gd name="T63" fmla="*/ 188 h 276"/>
              <a:gd name="T64" fmla="*/ 93 w 283"/>
              <a:gd name="T65" fmla="*/ 97 h 276"/>
              <a:gd name="T66" fmla="*/ 93 w 283"/>
              <a:gd name="T67" fmla="*/ 89 h 276"/>
              <a:gd name="T68" fmla="*/ 103 w 283"/>
              <a:gd name="T69" fmla="*/ 79 h 276"/>
              <a:gd name="T70" fmla="*/ 103 w 283"/>
              <a:gd name="T71" fmla="*/ 48 h 276"/>
              <a:gd name="T72" fmla="*/ 74 w 283"/>
              <a:gd name="T73" fmla="*/ 19 h 276"/>
              <a:gd name="T74" fmla="*/ 58 w 283"/>
              <a:gd name="T75" fmla="*/ 12 h 276"/>
              <a:gd name="T76" fmla="*/ 107 w 283"/>
              <a:gd name="T77" fmla="*/ 83 h 276"/>
              <a:gd name="T78" fmla="*/ 107 w 283"/>
              <a:gd name="T79" fmla="*/ 8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276">
                <a:moveTo>
                  <a:pt x="220" y="276"/>
                </a:moveTo>
                <a:cubicBezTo>
                  <a:pt x="211" y="276"/>
                  <a:pt x="202" y="274"/>
                  <a:pt x="194" y="268"/>
                </a:cubicBezTo>
                <a:cubicBezTo>
                  <a:pt x="123" y="221"/>
                  <a:pt x="60" y="158"/>
                  <a:pt x="12" y="86"/>
                </a:cubicBezTo>
                <a:cubicBezTo>
                  <a:pt x="0" y="67"/>
                  <a:pt x="2" y="42"/>
                  <a:pt x="18" y="26"/>
                </a:cubicBezTo>
                <a:cubicBezTo>
                  <a:pt x="34" y="10"/>
                  <a:pt x="34" y="10"/>
                  <a:pt x="34" y="10"/>
                </a:cubicBezTo>
                <a:cubicBezTo>
                  <a:pt x="41" y="4"/>
                  <a:pt x="49" y="0"/>
                  <a:pt x="58" y="0"/>
                </a:cubicBezTo>
                <a:cubicBezTo>
                  <a:pt x="67" y="0"/>
                  <a:pt x="76" y="4"/>
                  <a:pt x="82" y="10"/>
                </a:cubicBezTo>
                <a:cubicBezTo>
                  <a:pt x="111" y="40"/>
                  <a:pt x="111" y="40"/>
                  <a:pt x="111" y="40"/>
                </a:cubicBezTo>
                <a:cubicBezTo>
                  <a:pt x="125" y="53"/>
                  <a:pt x="125" y="74"/>
                  <a:pt x="112" y="87"/>
                </a:cubicBezTo>
                <a:cubicBezTo>
                  <a:pt x="111" y="87"/>
                  <a:pt x="111" y="87"/>
                  <a:pt x="111" y="87"/>
                </a:cubicBezTo>
                <a:cubicBezTo>
                  <a:pt x="106" y="93"/>
                  <a:pt x="106" y="93"/>
                  <a:pt x="106" y="93"/>
                </a:cubicBezTo>
                <a:cubicBezTo>
                  <a:pt x="130" y="122"/>
                  <a:pt x="158" y="151"/>
                  <a:pt x="187" y="175"/>
                </a:cubicBezTo>
                <a:cubicBezTo>
                  <a:pt x="193" y="169"/>
                  <a:pt x="193" y="169"/>
                  <a:pt x="193" y="169"/>
                </a:cubicBezTo>
                <a:cubicBezTo>
                  <a:pt x="200" y="163"/>
                  <a:pt x="208" y="159"/>
                  <a:pt x="217" y="159"/>
                </a:cubicBezTo>
                <a:cubicBezTo>
                  <a:pt x="226" y="159"/>
                  <a:pt x="235" y="163"/>
                  <a:pt x="241" y="169"/>
                </a:cubicBezTo>
                <a:cubicBezTo>
                  <a:pt x="270" y="198"/>
                  <a:pt x="270" y="198"/>
                  <a:pt x="270" y="198"/>
                </a:cubicBezTo>
                <a:cubicBezTo>
                  <a:pt x="283" y="212"/>
                  <a:pt x="283" y="233"/>
                  <a:pt x="270" y="246"/>
                </a:cubicBezTo>
                <a:cubicBezTo>
                  <a:pt x="254" y="262"/>
                  <a:pt x="254" y="262"/>
                  <a:pt x="254" y="262"/>
                </a:cubicBezTo>
                <a:cubicBezTo>
                  <a:pt x="245" y="271"/>
                  <a:pt x="233" y="276"/>
                  <a:pt x="220" y="276"/>
                </a:cubicBezTo>
                <a:close/>
                <a:moveTo>
                  <a:pt x="58" y="12"/>
                </a:moveTo>
                <a:cubicBezTo>
                  <a:pt x="52" y="12"/>
                  <a:pt x="47" y="15"/>
                  <a:pt x="43" y="19"/>
                </a:cubicBezTo>
                <a:cubicBezTo>
                  <a:pt x="27" y="35"/>
                  <a:pt x="27" y="35"/>
                  <a:pt x="27" y="35"/>
                </a:cubicBezTo>
                <a:cubicBezTo>
                  <a:pt x="15" y="47"/>
                  <a:pt x="13" y="66"/>
                  <a:pt x="22" y="80"/>
                </a:cubicBezTo>
                <a:cubicBezTo>
                  <a:pt x="69" y="150"/>
                  <a:pt x="130" y="212"/>
                  <a:pt x="201" y="258"/>
                </a:cubicBezTo>
                <a:cubicBezTo>
                  <a:pt x="215" y="268"/>
                  <a:pt x="234" y="266"/>
                  <a:pt x="246" y="254"/>
                </a:cubicBezTo>
                <a:cubicBezTo>
                  <a:pt x="262" y="238"/>
                  <a:pt x="262" y="238"/>
                  <a:pt x="262" y="238"/>
                </a:cubicBezTo>
                <a:cubicBezTo>
                  <a:pt x="270" y="229"/>
                  <a:pt x="270" y="215"/>
                  <a:pt x="262" y="207"/>
                </a:cubicBezTo>
                <a:cubicBezTo>
                  <a:pt x="232" y="177"/>
                  <a:pt x="232" y="177"/>
                  <a:pt x="232" y="177"/>
                </a:cubicBezTo>
                <a:cubicBezTo>
                  <a:pt x="228" y="173"/>
                  <a:pt x="223" y="171"/>
                  <a:pt x="217" y="171"/>
                </a:cubicBezTo>
                <a:cubicBezTo>
                  <a:pt x="211" y="171"/>
                  <a:pt x="206" y="173"/>
                  <a:pt x="202" y="177"/>
                </a:cubicBezTo>
                <a:cubicBezTo>
                  <a:pt x="192" y="187"/>
                  <a:pt x="192" y="187"/>
                  <a:pt x="192" y="187"/>
                </a:cubicBezTo>
                <a:cubicBezTo>
                  <a:pt x="190" y="189"/>
                  <a:pt x="186" y="190"/>
                  <a:pt x="184" y="188"/>
                </a:cubicBezTo>
                <a:cubicBezTo>
                  <a:pt x="151" y="161"/>
                  <a:pt x="120" y="129"/>
                  <a:pt x="93" y="97"/>
                </a:cubicBezTo>
                <a:cubicBezTo>
                  <a:pt x="91" y="94"/>
                  <a:pt x="91" y="91"/>
                  <a:pt x="93" y="89"/>
                </a:cubicBezTo>
                <a:cubicBezTo>
                  <a:pt x="103" y="79"/>
                  <a:pt x="103" y="79"/>
                  <a:pt x="103" y="79"/>
                </a:cubicBezTo>
                <a:cubicBezTo>
                  <a:pt x="111" y="70"/>
                  <a:pt x="111" y="57"/>
                  <a:pt x="103" y="48"/>
                </a:cubicBezTo>
                <a:cubicBezTo>
                  <a:pt x="74" y="19"/>
                  <a:pt x="74" y="19"/>
                  <a:pt x="74" y="19"/>
                </a:cubicBezTo>
                <a:cubicBezTo>
                  <a:pt x="69" y="15"/>
                  <a:pt x="64" y="12"/>
                  <a:pt x="58" y="12"/>
                </a:cubicBezTo>
                <a:close/>
                <a:moveTo>
                  <a:pt x="107" y="83"/>
                </a:moveTo>
                <a:cubicBezTo>
                  <a:pt x="107" y="83"/>
                  <a:pt x="107" y="83"/>
                  <a:pt x="107" y="83"/>
                </a:cubicBezTo>
                <a:close/>
              </a:path>
            </a:pathLst>
          </a:custGeom>
          <a:solidFill>
            <a:srgbClr val="07997D"/>
          </a:solidFill>
          <a:ln w="4862"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29" name="正方形/長方形 28">
            <a:extLst>
              <a:ext uri="{FF2B5EF4-FFF2-40B4-BE49-F238E27FC236}">
                <a16:creationId xmlns:a16="http://schemas.microsoft.com/office/drawing/2014/main" id="{1033938A-FADD-9CF5-AABA-A5025FA84367}"/>
              </a:ext>
            </a:extLst>
          </p:cNvPr>
          <p:cNvSpPr/>
          <p:nvPr/>
        </p:nvSpPr>
        <p:spPr bwMode="gray">
          <a:xfrm>
            <a:off x="7922934" y="5500447"/>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ポータル</a:t>
            </a:r>
            <a:endPar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2" name="正方形/長方形 41">
            <a:extLst>
              <a:ext uri="{FF2B5EF4-FFF2-40B4-BE49-F238E27FC236}">
                <a16:creationId xmlns:a16="http://schemas.microsoft.com/office/drawing/2014/main" id="{36976E3E-F051-51F6-24E1-36CB7F2FB58B}"/>
              </a:ext>
            </a:extLst>
          </p:cNvPr>
          <p:cNvSpPr/>
          <p:nvPr/>
        </p:nvSpPr>
        <p:spPr bwMode="gray">
          <a:xfrm>
            <a:off x="8589083" y="5559355"/>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庶務事務申請システム</a:t>
            </a:r>
          </a:p>
        </p:txBody>
      </p:sp>
      <p:sp>
        <p:nvSpPr>
          <p:cNvPr id="48" name="正方形/長方形 47">
            <a:extLst>
              <a:ext uri="{FF2B5EF4-FFF2-40B4-BE49-F238E27FC236}">
                <a16:creationId xmlns:a16="http://schemas.microsoft.com/office/drawing/2014/main" id="{BF32C243-FF80-0D57-F5C0-C8B68F796083}"/>
              </a:ext>
            </a:extLst>
          </p:cNvPr>
          <p:cNvSpPr/>
          <p:nvPr/>
        </p:nvSpPr>
        <p:spPr bwMode="gray">
          <a:xfrm>
            <a:off x="8117317" y="5872971"/>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人事給与</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a:t>
            </a:r>
          </a:p>
        </p:txBody>
      </p:sp>
      <p:sp>
        <p:nvSpPr>
          <p:cNvPr id="51" name="正方形/長方形 50">
            <a:extLst>
              <a:ext uri="{FF2B5EF4-FFF2-40B4-BE49-F238E27FC236}">
                <a16:creationId xmlns:a16="http://schemas.microsoft.com/office/drawing/2014/main" id="{3F0BD330-F4E8-3F91-E40E-EF169F50E0FB}"/>
              </a:ext>
            </a:extLst>
          </p:cNvPr>
          <p:cNvSpPr/>
          <p:nvPr/>
        </p:nvSpPr>
        <p:spPr bwMode="gray">
          <a:xfrm>
            <a:off x="8813663" y="5891307"/>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庶務事務人事</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システム</a:t>
            </a:r>
            <a:endParaRPr kumimoji="1" lang="ja-JP" altLang="en-US" sz="900" b="0" i="0" u="none" strike="noStrike" kern="1200" cap="none" spc="0" normalizeH="0" baseline="0" noProof="0">
              <a:ln>
                <a:noFill/>
              </a:ln>
              <a:solidFill>
                <a:prstClr val="black"/>
              </a:solidFill>
              <a:effectLst/>
              <a:uLnTx/>
              <a:uFillTx/>
              <a:latin typeface="+mn-lt"/>
              <a:ea typeface="+mn-ea"/>
              <a:cs typeface="+mn-cs"/>
            </a:endParaRPr>
          </a:p>
        </p:txBody>
      </p:sp>
      <p:sp>
        <p:nvSpPr>
          <p:cNvPr id="52" name="正方形/長方形 51">
            <a:extLst>
              <a:ext uri="{FF2B5EF4-FFF2-40B4-BE49-F238E27FC236}">
                <a16:creationId xmlns:a16="http://schemas.microsoft.com/office/drawing/2014/main" id="{0BF11452-0465-487A-CF90-16FBA73CF90E}"/>
              </a:ext>
            </a:extLst>
          </p:cNvPr>
          <p:cNvSpPr/>
          <p:nvPr/>
        </p:nvSpPr>
        <p:spPr bwMode="gray">
          <a:xfrm>
            <a:off x="8217854" y="6202156"/>
            <a:ext cx="701790" cy="396798"/>
          </a:xfrm>
          <a:prstGeom prst="rect">
            <a:avLst/>
          </a:prstGeom>
          <a:solidFill>
            <a:schemeClr val="bg1">
              <a:lumMod val="85000"/>
            </a:schemeClr>
          </a:solidFill>
          <a:ln w="12700" cap="flat" cmpd="sng" algn="ctr">
            <a:solidFill>
              <a:srgbClr val="75787B"/>
            </a:solidFill>
            <a:prstDash val="solid"/>
            <a:miter lim="800000"/>
            <a:headEnd type="none" w="med" len="med"/>
            <a:tailEnd type="none" w="med" len="med"/>
          </a:ln>
          <a:effectLst>
            <a:outerShdw blurRad="76200" dir="13500000" sy="23000" kx="1200000" algn="br" rotWithShape="0">
              <a:prstClr val="black">
                <a:alpha val="2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臨時職員等</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a:t>
            </a:r>
          </a:p>
        </p:txBody>
      </p:sp>
      <p:sp>
        <p:nvSpPr>
          <p:cNvPr id="63" name="吹き出し: 角を丸めた四角形 62">
            <a:extLst>
              <a:ext uri="{FF2B5EF4-FFF2-40B4-BE49-F238E27FC236}">
                <a16:creationId xmlns:a16="http://schemas.microsoft.com/office/drawing/2014/main" id="{3B259DA6-2F20-D1CE-7440-6B132CD8DAD1}"/>
              </a:ext>
            </a:extLst>
          </p:cNvPr>
          <p:cNvSpPr/>
          <p:nvPr/>
        </p:nvSpPr>
        <p:spPr bwMode="gray">
          <a:xfrm>
            <a:off x="6818880" y="5020475"/>
            <a:ext cx="959249" cy="614514"/>
          </a:xfrm>
          <a:prstGeom prst="wedgeRoundRectCallout">
            <a:avLst>
              <a:gd name="adj1" fmla="val -53860"/>
              <a:gd name="adj2" fmla="val 2066"/>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lang="ja-JP" altLang="en-US" sz="900">
                <a:latin typeface="UD デジタル 教科書体 NP-R" panose="02020400000000000000" pitchFamily="18" charset="-128"/>
                <a:ea typeface="UD デジタル 教科書体 NP-R" panose="02020400000000000000" pitchFamily="18" charset="-128"/>
                <a:cs typeface="+mn-cs"/>
                <a:sym typeface="+mn-lt"/>
              </a:rPr>
              <a:t>制度や業務プロセス変更を迅速にシステム反映できない</a:t>
            </a:r>
            <a:endParaRPr kumimoji="1" lang="ja-JP" altLang="en-US" sz="850">
              <a:latin typeface="UD デジタル 教科書体 NP-R" panose="02020400000000000000" pitchFamily="18" charset="-128"/>
              <a:ea typeface="UD デジタル 教科書体 NP-R" panose="02020400000000000000" pitchFamily="18" charset="-128"/>
            </a:endParaRPr>
          </a:p>
        </p:txBody>
      </p:sp>
      <p:sp>
        <p:nvSpPr>
          <p:cNvPr id="72" name="吹き出し: 角を丸めた四角形 71">
            <a:extLst>
              <a:ext uri="{FF2B5EF4-FFF2-40B4-BE49-F238E27FC236}">
                <a16:creationId xmlns:a16="http://schemas.microsoft.com/office/drawing/2014/main" id="{6A7B2B62-FC44-04C6-4B8E-5B4C9EB9CB33}"/>
              </a:ext>
            </a:extLst>
          </p:cNvPr>
          <p:cNvSpPr/>
          <p:nvPr/>
        </p:nvSpPr>
        <p:spPr bwMode="gray">
          <a:xfrm>
            <a:off x="7810788" y="4930554"/>
            <a:ext cx="1775070" cy="268416"/>
          </a:xfrm>
          <a:prstGeom prst="wedgeRoundRectCallout">
            <a:avLst>
              <a:gd name="adj1" fmla="val -49640"/>
              <a:gd name="adj2" fmla="val 16570"/>
              <a:gd name="adj3" fmla="val 16667"/>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63666A"/>
                </a:solidFill>
                <a:prstDash val="solid"/>
                <a:miter lim="800000"/>
                <a:headEnd type="none" w="med" len="med"/>
                <a:tailEnd type="none" w="med" len="med"/>
              </a14:hiddenLine>
            </a:ext>
          </a:extLst>
        </p:spPr>
        <p:txBody>
          <a:bodyPr wrap="square" lIns="36000" tIns="36000" rIns="36000" bIns="36000" rtlCol="0" anchor="ctr"/>
          <a:lstStyle/>
          <a:p>
            <a:pPr algn="ctr">
              <a:buFont typeface="Wingdings 2" pitchFamily="18" charset="2"/>
              <a:buNone/>
            </a:pPr>
            <a:r>
              <a:rPr lang="ja-JP" altLang="en-US" sz="900" u="sng">
                <a:latin typeface="UD デジタル 教科書体 NP-R" panose="02020400000000000000" pitchFamily="18" charset="-128"/>
                <a:ea typeface="UD デジタル 教科書体 NP-R" panose="02020400000000000000" pitchFamily="18" charset="-128"/>
                <a:cs typeface="+mn-cs"/>
                <a:sym typeface="+mn-lt"/>
              </a:rPr>
              <a:t>サブシステム間の機能が密接に関連し複雑化している</a:t>
            </a:r>
            <a:endParaRPr kumimoji="1" lang="ja-JP" altLang="en-US" sz="850" u="sng">
              <a:latin typeface="UD デジタル 教科書体 NP-R" panose="02020400000000000000" pitchFamily="18" charset="-128"/>
              <a:ea typeface="UD デジタル 教科書体 NP-R" panose="02020400000000000000" pitchFamily="18" charset="-128"/>
            </a:endParaRPr>
          </a:p>
        </p:txBody>
      </p:sp>
      <p:pic>
        <p:nvPicPr>
          <p:cNvPr id="86" name="図 85">
            <a:extLst>
              <a:ext uri="{FF2B5EF4-FFF2-40B4-BE49-F238E27FC236}">
                <a16:creationId xmlns:a16="http://schemas.microsoft.com/office/drawing/2014/main" id="{29048ABB-9AC1-4400-C3FC-DE9C732197EF}"/>
              </a:ext>
            </a:extLst>
          </p:cNvPr>
          <p:cNvPicPr>
            <a:picLocks noChangeAspect="1"/>
          </p:cNvPicPr>
          <p:nvPr/>
        </p:nvPicPr>
        <p:blipFill>
          <a:blip r:embed="rId13"/>
          <a:stretch>
            <a:fillRect/>
          </a:stretch>
        </p:blipFill>
        <p:spPr>
          <a:xfrm>
            <a:off x="6213549" y="5925264"/>
            <a:ext cx="512648" cy="512648"/>
          </a:xfrm>
          <a:prstGeom prst="rect">
            <a:avLst/>
          </a:prstGeom>
        </p:spPr>
      </p:pic>
      <p:sp>
        <p:nvSpPr>
          <p:cNvPr id="87" name="テキスト ボックス 86">
            <a:extLst>
              <a:ext uri="{FF2B5EF4-FFF2-40B4-BE49-F238E27FC236}">
                <a16:creationId xmlns:a16="http://schemas.microsoft.com/office/drawing/2014/main" id="{4D61AC81-D8DA-77C0-753B-02273BB451C5}"/>
              </a:ext>
            </a:extLst>
          </p:cNvPr>
          <p:cNvSpPr txBox="1"/>
          <p:nvPr/>
        </p:nvSpPr>
        <p:spPr bwMode="gray">
          <a:xfrm>
            <a:off x="6197427" y="5573709"/>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pic>
        <p:nvPicPr>
          <p:cNvPr id="88" name="図 87" descr="アイコン&#10;&#10;自動的に生成された説明">
            <a:extLst>
              <a:ext uri="{FF2B5EF4-FFF2-40B4-BE49-F238E27FC236}">
                <a16:creationId xmlns:a16="http://schemas.microsoft.com/office/drawing/2014/main" id="{2C9699D4-D106-8F7E-033C-DBCED935F8F4}"/>
              </a:ext>
            </a:extLst>
          </p:cNvPr>
          <p:cNvPicPr>
            <a:picLocks noChangeAspect="1"/>
          </p:cNvPicPr>
          <p:nvPr/>
        </p:nvPicPr>
        <p:blipFill>
          <a:blip r:embed="rId8"/>
          <a:stretch>
            <a:fillRect/>
          </a:stretch>
        </p:blipFill>
        <p:spPr>
          <a:xfrm>
            <a:off x="6159329" y="4977332"/>
            <a:ext cx="589152" cy="589152"/>
          </a:xfrm>
          <a:prstGeom prst="rect">
            <a:avLst/>
          </a:prstGeom>
        </p:spPr>
      </p:pic>
      <p:sp>
        <p:nvSpPr>
          <p:cNvPr id="89" name="吹き出し: 円形 88">
            <a:extLst>
              <a:ext uri="{FF2B5EF4-FFF2-40B4-BE49-F238E27FC236}">
                <a16:creationId xmlns:a16="http://schemas.microsoft.com/office/drawing/2014/main" id="{812BFC73-42BA-3756-5557-9FD4001ECE7A}"/>
              </a:ext>
            </a:extLst>
          </p:cNvPr>
          <p:cNvSpPr/>
          <p:nvPr/>
        </p:nvSpPr>
        <p:spPr bwMode="gray">
          <a:xfrm rot="2725554">
            <a:off x="6668923" y="494054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90" name="吹き出し: 円形 89">
            <a:extLst>
              <a:ext uri="{FF2B5EF4-FFF2-40B4-BE49-F238E27FC236}">
                <a16:creationId xmlns:a16="http://schemas.microsoft.com/office/drawing/2014/main" id="{5E7D28D0-1E95-CFC9-CFCB-98267C77032A}"/>
              </a:ext>
            </a:extLst>
          </p:cNvPr>
          <p:cNvSpPr/>
          <p:nvPr/>
        </p:nvSpPr>
        <p:spPr bwMode="gray">
          <a:xfrm rot="2725554">
            <a:off x="6700366" y="5004372"/>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91" name="テキスト ボックス 90">
            <a:extLst>
              <a:ext uri="{FF2B5EF4-FFF2-40B4-BE49-F238E27FC236}">
                <a16:creationId xmlns:a16="http://schemas.microsoft.com/office/drawing/2014/main" id="{47EFE11F-FB0E-7BE0-3F4F-6EA4E1C4007A}"/>
              </a:ext>
            </a:extLst>
          </p:cNvPr>
          <p:cNvSpPr txBox="1"/>
          <p:nvPr/>
        </p:nvSpPr>
        <p:spPr bwMode="gray">
          <a:xfrm>
            <a:off x="6213548" y="6481005"/>
            <a:ext cx="512962"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ベンダー</a:t>
            </a:r>
          </a:p>
        </p:txBody>
      </p:sp>
      <p:sp>
        <p:nvSpPr>
          <p:cNvPr id="92" name="矢印: 右 91">
            <a:extLst>
              <a:ext uri="{FF2B5EF4-FFF2-40B4-BE49-F238E27FC236}">
                <a16:creationId xmlns:a16="http://schemas.microsoft.com/office/drawing/2014/main" id="{E77ACF3D-C660-10DF-AFA4-8E74967DB37F}"/>
              </a:ext>
            </a:extLst>
          </p:cNvPr>
          <p:cNvSpPr/>
          <p:nvPr/>
        </p:nvSpPr>
        <p:spPr bwMode="gray">
          <a:xfrm>
            <a:off x="6793756" y="6099078"/>
            <a:ext cx="894797" cy="122943"/>
          </a:xfrm>
          <a:prstGeom prst="rightArrow">
            <a:avLst/>
          </a:prstGeom>
          <a:solidFill>
            <a:srgbClr val="BBBCBC"/>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p:txBody>
      </p:sp>
      <p:grpSp>
        <p:nvGrpSpPr>
          <p:cNvPr id="97" name="グループ化 96">
            <a:extLst>
              <a:ext uri="{FF2B5EF4-FFF2-40B4-BE49-F238E27FC236}">
                <a16:creationId xmlns:a16="http://schemas.microsoft.com/office/drawing/2014/main" id="{087E18BA-31D9-9ADA-8B99-61783D0180DC}"/>
              </a:ext>
            </a:extLst>
          </p:cNvPr>
          <p:cNvGrpSpPr/>
          <p:nvPr/>
        </p:nvGrpSpPr>
        <p:grpSpPr>
          <a:xfrm>
            <a:off x="6993077" y="5881486"/>
            <a:ext cx="491650" cy="502508"/>
            <a:chOff x="3917155" y="5290009"/>
            <a:chExt cx="814333" cy="834928"/>
          </a:xfrm>
        </p:grpSpPr>
        <p:sp>
          <p:nvSpPr>
            <p:cNvPr id="73" name="Freeform 26">
              <a:extLst>
                <a:ext uri="{FF2B5EF4-FFF2-40B4-BE49-F238E27FC236}">
                  <a16:creationId xmlns:a16="http://schemas.microsoft.com/office/drawing/2014/main" id="{FAA91D91-4A4A-938C-B7FA-57BE66750C1F}"/>
                </a:ext>
              </a:extLst>
            </p:cNvPr>
            <p:cNvSpPr>
              <a:spLocks noChangeAspect="1" noEditPoints="1"/>
            </p:cNvSpPr>
            <p:nvPr/>
          </p:nvSpPr>
          <p:spPr bwMode="gray">
            <a:xfrm>
              <a:off x="4079432" y="5290009"/>
              <a:ext cx="468376" cy="466449"/>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rgbClr val="63666A"/>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nvGrpSpPr>
            <p:cNvPr id="94" name="グループ化 93">
              <a:extLst>
                <a:ext uri="{FF2B5EF4-FFF2-40B4-BE49-F238E27FC236}">
                  <a16:creationId xmlns:a16="http://schemas.microsoft.com/office/drawing/2014/main" id="{F24D1550-0C69-F4DB-1DAD-D009FDCE08CD}"/>
                </a:ext>
              </a:extLst>
            </p:cNvPr>
            <p:cNvGrpSpPr/>
            <p:nvPr/>
          </p:nvGrpSpPr>
          <p:grpSpPr>
            <a:xfrm>
              <a:off x="3917155" y="5658488"/>
              <a:ext cx="814333" cy="466449"/>
              <a:chOff x="3917155" y="5768981"/>
              <a:chExt cx="814333" cy="466449"/>
            </a:xfrm>
          </p:grpSpPr>
          <p:sp>
            <p:nvSpPr>
              <p:cNvPr id="95" name="Freeform 26">
                <a:extLst>
                  <a:ext uri="{FF2B5EF4-FFF2-40B4-BE49-F238E27FC236}">
                    <a16:creationId xmlns:a16="http://schemas.microsoft.com/office/drawing/2014/main" id="{1EDA3E74-E8B3-E55D-80B1-1058D767AAA3}"/>
                  </a:ext>
                </a:extLst>
              </p:cNvPr>
              <p:cNvSpPr>
                <a:spLocks noChangeAspect="1" noEditPoints="1"/>
              </p:cNvSpPr>
              <p:nvPr/>
            </p:nvSpPr>
            <p:spPr bwMode="gray">
              <a:xfrm>
                <a:off x="3917155" y="5768981"/>
                <a:ext cx="468376" cy="466449"/>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rgbClr val="63666A"/>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96" name="Freeform 26">
                <a:extLst>
                  <a:ext uri="{FF2B5EF4-FFF2-40B4-BE49-F238E27FC236}">
                    <a16:creationId xmlns:a16="http://schemas.microsoft.com/office/drawing/2014/main" id="{66AC9BC5-1589-12FF-3425-9C1330D9584B}"/>
                  </a:ext>
                </a:extLst>
              </p:cNvPr>
              <p:cNvSpPr>
                <a:spLocks noChangeAspect="1" noEditPoints="1"/>
              </p:cNvSpPr>
              <p:nvPr/>
            </p:nvSpPr>
            <p:spPr bwMode="gray">
              <a:xfrm>
                <a:off x="4263112" y="5768981"/>
                <a:ext cx="468376" cy="466449"/>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rgbClr val="63666A"/>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sp>
        <p:nvSpPr>
          <p:cNvPr id="110" name="吹き出し: 角を丸めた四角形 109">
            <a:extLst>
              <a:ext uri="{FF2B5EF4-FFF2-40B4-BE49-F238E27FC236}">
                <a16:creationId xmlns:a16="http://schemas.microsoft.com/office/drawing/2014/main" id="{A08B3C37-85B0-9A74-2827-286EAAB6F85C}"/>
              </a:ext>
            </a:extLst>
          </p:cNvPr>
          <p:cNvSpPr/>
          <p:nvPr/>
        </p:nvSpPr>
        <p:spPr bwMode="gray">
          <a:xfrm>
            <a:off x="6873318" y="6407060"/>
            <a:ext cx="1030566" cy="287030"/>
          </a:xfrm>
          <a:prstGeom prst="wedgeRoundRectCallout">
            <a:avLst>
              <a:gd name="adj1" fmla="val -62916"/>
              <a:gd name="adj2" fmla="val -51537"/>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850">
                <a:latin typeface="UD デジタル 教科書体 NP-R" panose="02020400000000000000" pitchFamily="18" charset="-128"/>
                <a:ea typeface="UD デジタル 教科書体 NP-R" panose="02020400000000000000" pitchFamily="18" charset="-128"/>
              </a:rPr>
              <a:t>保守をベンダーに依存</a:t>
            </a:r>
          </a:p>
        </p:txBody>
      </p:sp>
      <p:sp>
        <p:nvSpPr>
          <p:cNvPr id="111" name="正方形/長方形 110">
            <a:extLst>
              <a:ext uri="{FF2B5EF4-FFF2-40B4-BE49-F238E27FC236}">
                <a16:creationId xmlns:a16="http://schemas.microsoft.com/office/drawing/2014/main" id="{D1D7F357-DB29-CD58-CE9A-8FB6CF55CABD}"/>
              </a:ext>
            </a:extLst>
          </p:cNvPr>
          <p:cNvSpPr/>
          <p:nvPr/>
        </p:nvSpPr>
        <p:spPr bwMode="gray">
          <a:xfrm>
            <a:off x="2614118" y="4876157"/>
            <a:ext cx="3455656" cy="1862501"/>
          </a:xfrm>
          <a:prstGeom prst="rect">
            <a:avLst/>
          </a:prstGeom>
          <a:noFill/>
          <a:ln w="19050" cap="flat" cmpd="sng" algn="ctr">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cxnSp>
        <p:nvCxnSpPr>
          <p:cNvPr id="160" name="直線コネクタ 159">
            <a:extLst>
              <a:ext uri="{FF2B5EF4-FFF2-40B4-BE49-F238E27FC236}">
                <a16:creationId xmlns:a16="http://schemas.microsoft.com/office/drawing/2014/main" id="{BB9CC0A3-E460-73AA-A45F-611EAC5D0583}"/>
              </a:ext>
            </a:extLst>
          </p:cNvPr>
          <p:cNvCxnSpPr>
            <a:cxnSpLocks/>
            <a:stCxn id="172" idx="2"/>
            <a:endCxn id="243" idx="1"/>
          </p:cNvCxnSpPr>
          <p:nvPr/>
        </p:nvCxnSpPr>
        <p:spPr>
          <a:xfrm flipH="1">
            <a:off x="3133841" y="5759323"/>
            <a:ext cx="2361" cy="594422"/>
          </a:xfrm>
          <a:prstGeom prst="line">
            <a:avLst/>
          </a:prstGeom>
          <a:ln w="12700">
            <a:solidFill>
              <a:schemeClr val="tx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64" name="吹き出し: 角を丸めた四角形 163">
            <a:extLst>
              <a:ext uri="{FF2B5EF4-FFF2-40B4-BE49-F238E27FC236}">
                <a16:creationId xmlns:a16="http://schemas.microsoft.com/office/drawing/2014/main" id="{62C0388F-5015-E572-D214-44CB4EE20F87}"/>
              </a:ext>
            </a:extLst>
          </p:cNvPr>
          <p:cNvSpPr/>
          <p:nvPr/>
        </p:nvSpPr>
        <p:spPr bwMode="gray">
          <a:xfrm>
            <a:off x="3476041" y="5382597"/>
            <a:ext cx="874200" cy="828333"/>
          </a:xfrm>
          <a:prstGeom prst="wedgeRoundRectCallout">
            <a:avLst>
              <a:gd name="adj1" fmla="val -56367"/>
              <a:gd name="adj2" fmla="val -42229"/>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cs typeface="+mn-cs"/>
              </a:rPr>
              <a:t>人材データが個別最適化していて組織管理等に活用できない</a:t>
            </a:r>
            <a:endParaRPr kumimoji="1" lang="ja-JP" altLang="en-US" sz="900">
              <a:latin typeface="UD デジタル 教科書体 NP-R" panose="02020400000000000000" pitchFamily="18" charset="-128"/>
              <a:ea typeface="UD デジタル 教科書体 NP-R" panose="02020400000000000000" pitchFamily="18" charset="-128"/>
            </a:endParaRPr>
          </a:p>
        </p:txBody>
      </p:sp>
      <p:pic>
        <p:nvPicPr>
          <p:cNvPr id="171" name="図 170" descr="アイコン&#10;&#10;自動的に生成された説明">
            <a:extLst>
              <a:ext uri="{FF2B5EF4-FFF2-40B4-BE49-F238E27FC236}">
                <a16:creationId xmlns:a16="http://schemas.microsoft.com/office/drawing/2014/main" id="{1A840704-8EE4-53CA-8BE7-C6FDC381EC4C}"/>
              </a:ext>
            </a:extLst>
          </p:cNvPr>
          <p:cNvPicPr>
            <a:picLocks noChangeAspect="1"/>
          </p:cNvPicPr>
          <p:nvPr/>
        </p:nvPicPr>
        <p:blipFill>
          <a:blip r:embed="rId8"/>
          <a:stretch>
            <a:fillRect/>
          </a:stretch>
        </p:blipFill>
        <p:spPr>
          <a:xfrm>
            <a:off x="2854949" y="5036737"/>
            <a:ext cx="570296" cy="570296"/>
          </a:xfrm>
          <a:prstGeom prst="rect">
            <a:avLst/>
          </a:prstGeom>
        </p:spPr>
      </p:pic>
      <p:sp>
        <p:nvSpPr>
          <p:cNvPr id="172" name="テキスト ボックス 171">
            <a:extLst>
              <a:ext uri="{FF2B5EF4-FFF2-40B4-BE49-F238E27FC236}">
                <a16:creationId xmlns:a16="http://schemas.microsoft.com/office/drawing/2014/main" id="{0EC9B679-6148-08B7-4D25-3A79F8470EF0}"/>
              </a:ext>
            </a:extLst>
          </p:cNvPr>
          <p:cNvSpPr txBox="1"/>
          <p:nvPr/>
        </p:nvSpPr>
        <p:spPr bwMode="gray">
          <a:xfrm>
            <a:off x="2963077" y="5620824"/>
            <a:ext cx="346249" cy="138499"/>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管理職</a:t>
            </a:r>
          </a:p>
        </p:txBody>
      </p:sp>
      <p:cxnSp>
        <p:nvCxnSpPr>
          <p:cNvPr id="181" name="直線矢印コネクタ 180">
            <a:extLst>
              <a:ext uri="{FF2B5EF4-FFF2-40B4-BE49-F238E27FC236}">
                <a16:creationId xmlns:a16="http://schemas.microsoft.com/office/drawing/2014/main" id="{F627DA5D-8886-9E40-2FD0-CC5A6EE15CE5}"/>
              </a:ext>
            </a:extLst>
          </p:cNvPr>
          <p:cNvCxnSpPr>
            <a:cxnSpLocks/>
            <a:endCxn id="278" idx="2"/>
          </p:cNvCxnSpPr>
          <p:nvPr/>
        </p:nvCxnSpPr>
        <p:spPr bwMode="gray">
          <a:xfrm flipV="1">
            <a:off x="5038015" y="5931664"/>
            <a:ext cx="4091" cy="32824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直線矢印コネクタ 181">
            <a:extLst>
              <a:ext uri="{FF2B5EF4-FFF2-40B4-BE49-F238E27FC236}">
                <a16:creationId xmlns:a16="http://schemas.microsoft.com/office/drawing/2014/main" id="{B0FD7DB8-0AD5-5A8B-65CC-041141E2AD98}"/>
              </a:ext>
            </a:extLst>
          </p:cNvPr>
          <p:cNvCxnSpPr>
            <a:cxnSpLocks/>
          </p:cNvCxnSpPr>
          <p:nvPr/>
        </p:nvCxnSpPr>
        <p:spPr bwMode="gray">
          <a:xfrm flipV="1">
            <a:off x="4599955" y="5942099"/>
            <a:ext cx="169662" cy="30297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06" name="グループ化 205">
            <a:extLst>
              <a:ext uri="{FF2B5EF4-FFF2-40B4-BE49-F238E27FC236}">
                <a16:creationId xmlns:a16="http://schemas.microsoft.com/office/drawing/2014/main" id="{7A1BF9EE-E3E0-4EB2-0747-C2A0991F7C2D}"/>
              </a:ext>
            </a:extLst>
          </p:cNvPr>
          <p:cNvGrpSpPr/>
          <p:nvPr/>
        </p:nvGrpSpPr>
        <p:grpSpPr>
          <a:xfrm>
            <a:off x="4631683" y="6062756"/>
            <a:ext cx="137934" cy="111653"/>
            <a:chOff x="1424370" y="3067623"/>
            <a:chExt cx="357511" cy="243216"/>
          </a:xfrm>
        </p:grpSpPr>
        <p:sp>
          <p:nvSpPr>
            <p:cNvPr id="207" name="正方形/長方形 204">
              <a:extLst>
                <a:ext uri="{FF2B5EF4-FFF2-40B4-BE49-F238E27FC236}">
                  <a16:creationId xmlns:a16="http://schemas.microsoft.com/office/drawing/2014/main" id="{13D8E68B-571C-17D4-4A14-57D39781622F}"/>
                </a:ext>
              </a:extLst>
            </p:cNvPr>
            <p:cNvSpPr/>
            <p:nvPr/>
          </p:nvSpPr>
          <p:spPr>
            <a:xfrm>
              <a:off x="1426140" y="3070031"/>
              <a:ext cx="353971" cy="240808"/>
            </a:xfrm>
            <a:prstGeom prst="roundRect">
              <a:avLst>
                <a:gd name="adj" fmla="val 15348"/>
              </a:avLst>
            </a:prstGeom>
            <a:solidFill>
              <a:schemeClr val="bg1"/>
            </a:solidFill>
            <a:ln w="9525" cap="flat" cmpd="sng" algn="ctr">
              <a:solidFill>
                <a:srgbClr val="63666A"/>
              </a:solidFill>
              <a:prstDash val="solid"/>
              <a:round/>
              <a:headEnd type="none" w="med" len="med"/>
              <a:tailEnd type="none" w="med" len="med"/>
            </a:ln>
          </p:spPr>
          <p:txBody>
            <a:bodyPr wrap="square" lIns="25714" tIns="25714" rIns="25714" bIns="25714" rtlCol="0" anchor="ctr">
              <a:noAutofit/>
            </a:bodyPr>
            <a:lstStyle/>
            <a:p>
              <a:endParaRPr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208" name="Group 21">
              <a:extLst>
                <a:ext uri="{FF2B5EF4-FFF2-40B4-BE49-F238E27FC236}">
                  <a16:creationId xmlns:a16="http://schemas.microsoft.com/office/drawing/2014/main" id="{C91D80AB-35A5-BC4B-559A-E45C275C7053}"/>
                </a:ext>
              </a:extLst>
            </p:cNvPr>
            <p:cNvGrpSpPr>
              <a:grpSpLocks noChangeAspect="1"/>
            </p:cNvGrpSpPr>
            <p:nvPr/>
          </p:nvGrpSpPr>
          <p:grpSpPr bwMode="auto">
            <a:xfrm>
              <a:off x="1424370" y="3067623"/>
              <a:ext cx="357511" cy="243216"/>
              <a:chOff x="3456" y="519"/>
              <a:chExt cx="391" cy="266"/>
            </a:xfrm>
            <a:solidFill>
              <a:srgbClr val="A100FF"/>
            </a:solidFill>
          </p:grpSpPr>
          <p:sp>
            <p:nvSpPr>
              <p:cNvPr id="209" name="Freeform 22">
                <a:extLst>
                  <a:ext uri="{FF2B5EF4-FFF2-40B4-BE49-F238E27FC236}">
                    <a16:creationId xmlns:a16="http://schemas.microsoft.com/office/drawing/2014/main" id="{78FD44C6-1649-A582-48E0-AD1C5291ACD1}"/>
                  </a:ext>
                </a:extLst>
              </p:cNvPr>
              <p:cNvSpPr>
                <a:spLocks noEditPoints="1"/>
              </p:cNvSpPr>
              <p:nvPr/>
            </p:nvSpPr>
            <p:spPr bwMode="auto">
              <a:xfrm>
                <a:off x="3456" y="519"/>
                <a:ext cx="391" cy="266"/>
              </a:xfrm>
              <a:custGeom>
                <a:avLst/>
                <a:gdLst>
                  <a:gd name="T0" fmla="*/ 240 w 264"/>
                  <a:gd name="T1" fmla="*/ 180 h 180"/>
                  <a:gd name="T2" fmla="*/ 24 w 264"/>
                  <a:gd name="T3" fmla="*/ 180 h 180"/>
                  <a:gd name="T4" fmla="*/ 0 w 264"/>
                  <a:gd name="T5" fmla="*/ 156 h 180"/>
                  <a:gd name="T6" fmla="*/ 0 w 264"/>
                  <a:gd name="T7" fmla="*/ 24 h 180"/>
                  <a:gd name="T8" fmla="*/ 24 w 264"/>
                  <a:gd name="T9" fmla="*/ 0 h 180"/>
                  <a:gd name="T10" fmla="*/ 240 w 264"/>
                  <a:gd name="T11" fmla="*/ 0 h 180"/>
                  <a:gd name="T12" fmla="*/ 264 w 264"/>
                  <a:gd name="T13" fmla="*/ 24 h 180"/>
                  <a:gd name="T14" fmla="*/ 264 w 264"/>
                  <a:gd name="T15" fmla="*/ 156 h 180"/>
                  <a:gd name="T16" fmla="*/ 240 w 264"/>
                  <a:gd name="T17" fmla="*/ 180 h 180"/>
                  <a:gd name="T18" fmla="*/ 24 w 264"/>
                  <a:gd name="T19" fmla="*/ 12 h 180"/>
                  <a:gd name="T20" fmla="*/ 12 w 264"/>
                  <a:gd name="T21" fmla="*/ 24 h 180"/>
                  <a:gd name="T22" fmla="*/ 12 w 264"/>
                  <a:gd name="T23" fmla="*/ 156 h 180"/>
                  <a:gd name="T24" fmla="*/ 24 w 264"/>
                  <a:gd name="T25" fmla="*/ 168 h 180"/>
                  <a:gd name="T26" fmla="*/ 240 w 264"/>
                  <a:gd name="T27" fmla="*/ 168 h 180"/>
                  <a:gd name="T28" fmla="*/ 252 w 264"/>
                  <a:gd name="T29" fmla="*/ 156 h 180"/>
                  <a:gd name="T30" fmla="*/ 252 w 264"/>
                  <a:gd name="T31" fmla="*/ 24 h 180"/>
                  <a:gd name="T32" fmla="*/ 240 w 264"/>
                  <a:gd name="T33" fmla="*/ 12 h 180"/>
                  <a:gd name="T34" fmla="*/ 24 w 264"/>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80">
                    <a:moveTo>
                      <a:pt x="240" y="180"/>
                    </a:moveTo>
                    <a:cubicBezTo>
                      <a:pt x="24" y="180"/>
                      <a:pt x="24" y="180"/>
                      <a:pt x="24" y="180"/>
                    </a:cubicBezTo>
                    <a:cubicBezTo>
                      <a:pt x="11" y="180"/>
                      <a:pt x="0" y="169"/>
                      <a:pt x="0" y="156"/>
                    </a:cubicBezTo>
                    <a:cubicBezTo>
                      <a:pt x="0" y="24"/>
                      <a:pt x="0" y="24"/>
                      <a:pt x="0" y="24"/>
                    </a:cubicBezTo>
                    <a:cubicBezTo>
                      <a:pt x="0" y="11"/>
                      <a:pt x="11" y="0"/>
                      <a:pt x="24" y="0"/>
                    </a:cubicBezTo>
                    <a:cubicBezTo>
                      <a:pt x="240" y="0"/>
                      <a:pt x="240" y="0"/>
                      <a:pt x="240" y="0"/>
                    </a:cubicBezTo>
                    <a:cubicBezTo>
                      <a:pt x="253" y="0"/>
                      <a:pt x="264" y="11"/>
                      <a:pt x="264" y="24"/>
                    </a:cubicBezTo>
                    <a:cubicBezTo>
                      <a:pt x="264" y="156"/>
                      <a:pt x="264" y="156"/>
                      <a:pt x="264" y="156"/>
                    </a:cubicBezTo>
                    <a:cubicBezTo>
                      <a:pt x="264" y="169"/>
                      <a:pt x="253" y="180"/>
                      <a:pt x="240" y="180"/>
                    </a:cubicBezTo>
                    <a:close/>
                    <a:moveTo>
                      <a:pt x="24" y="12"/>
                    </a:moveTo>
                    <a:cubicBezTo>
                      <a:pt x="17" y="12"/>
                      <a:pt x="12" y="18"/>
                      <a:pt x="12" y="24"/>
                    </a:cubicBezTo>
                    <a:cubicBezTo>
                      <a:pt x="12" y="156"/>
                      <a:pt x="12" y="156"/>
                      <a:pt x="12" y="156"/>
                    </a:cubicBezTo>
                    <a:cubicBezTo>
                      <a:pt x="12" y="163"/>
                      <a:pt x="17" y="168"/>
                      <a:pt x="24" y="168"/>
                    </a:cubicBezTo>
                    <a:cubicBezTo>
                      <a:pt x="240" y="168"/>
                      <a:pt x="240" y="168"/>
                      <a:pt x="240" y="168"/>
                    </a:cubicBezTo>
                    <a:cubicBezTo>
                      <a:pt x="246" y="168"/>
                      <a:pt x="252" y="163"/>
                      <a:pt x="252" y="156"/>
                    </a:cubicBezTo>
                    <a:cubicBezTo>
                      <a:pt x="252" y="24"/>
                      <a:pt x="252" y="24"/>
                      <a:pt x="252" y="24"/>
                    </a:cubicBezTo>
                    <a:cubicBezTo>
                      <a:pt x="252" y="18"/>
                      <a:pt x="246" y="12"/>
                      <a:pt x="240" y="12"/>
                    </a:cubicBezTo>
                    <a:lnTo>
                      <a:pt x="24" y="12"/>
                    </a:ln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210" name="Freeform 23">
                <a:extLst>
                  <a:ext uri="{FF2B5EF4-FFF2-40B4-BE49-F238E27FC236}">
                    <a16:creationId xmlns:a16="http://schemas.microsoft.com/office/drawing/2014/main" id="{7FFF68C8-B9FC-79EC-1CA5-FA51C59CDA0D}"/>
                  </a:ext>
                </a:extLst>
              </p:cNvPr>
              <p:cNvSpPr>
                <a:spLocks/>
              </p:cNvSpPr>
              <p:nvPr/>
            </p:nvSpPr>
            <p:spPr bwMode="auto">
              <a:xfrm>
                <a:off x="3463" y="526"/>
                <a:ext cx="376" cy="162"/>
              </a:xfrm>
              <a:custGeom>
                <a:avLst/>
                <a:gdLst>
                  <a:gd name="T0" fmla="*/ 127 w 254"/>
                  <a:gd name="T1" fmla="*/ 109 h 109"/>
                  <a:gd name="T2" fmla="*/ 123 w 254"/>
                  <a:gd name="T3" fmla="*/ 108 h 109"/>
                  <a:gd name="T4" fmla="*/ 3 w 254"/>
                  <a:gd name="T5" fmla="*/ 12 h 109"/>
                  <a:gd name="T6" fmla="*/ 2 w 254"/>
                  <a:gd name="T7" fmla="*/ 3 h 109"/>
                  <a:gd name="T8" fmla="*/ 11 w 254"/>
                  <a:gd name="T9" fmla="*/ 3 h 109"/>
                  <a:gd name="T10" fmla="*/ 127 w 254"/>
                  <a:gd name="T11" fmla="*/ 96 h 109"/>
                  <a:gd name="T12" fmla="*/ 243 w 254"/>
                  <a:gd name="T13" fmla="*/ 3 h 109"/>
                  <a:gd name="T14" fmla="*/ 252 w 254"/>
                  <a:gd name="T15" fmla="*/ 3 h 109"/>
                  <a:gd name="T16" fmla="*/ 251 w 254"/>
                  <a:gd name="T17" fmla="*/ 12 h 109"/>
                  <a:gd name="T18" fmla="*/ 131 w 254"/>
                  <a:gd name="T19" fmla="*/ 108 h 109"/>
                  <a:gd name="T20" fmla="*/ 127 w 254"/>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109">
                    <a:moveTo>
                      <a:pt x="127" y="109"/>
                    </a:moveTo>
                    <a:cubicBezTo>
                      <a:pt x="126" y="109"/>
                      <a:pt x="124" y="109"/>
                      <a:pt x="123" y="108"/>
                    </a:cubicBezTo>
                    <a:cubicBezTo>
                      <a:pt x="3" y="12"/>
                      <a:pt x="3" y="12"/>
                      <a:pt x="3" y="12"/>
                    </a:cubicBezTo>
                    <a:cubicBezTo>
                      <a:pt x="1" y="10"/>
                      <a:pt x="0" y="6"/>
                      <a:pt x="2" y="3"/>
                    </a:cubicBezTo>
                    <a:cubicBezTo>
                      <a:pt x="4" y="1"/>
                      <a:pt x="8" y="0"/>
                      <a:pt x="11" y="3"/>
                    </a:cubicBezTo>
                    <a:cubicBezTo>
                      <a:pt x="127" y="96"/>
                      <a:pt x="127" y="96"/>
                      <a:pt x="127" y="96"/>
                    </a:cubicBezTo>
                    <a:cubicBezTo>
                      <a:pt x="243" y="3"/>
                      <a:pt x="243" y="3"/>
                      <a:pt x="243" y="3"/>
                    </a:cubicBezTo>
                    <a:cubicBezTo>
                      <a:pt x="246" y="0"/>
                      <a:pt x="249" y="1"/>
                      <a:pt x="252" y="3"/>
                    </a:cubicBezTo>
                    <a:cubicBezTo>
                      <a:pt x="254" y="6"/>
                      <a:pt x="253" y="10"/>
                      <a:pt x="251" y="12"/>
                    </a:cubicBezTo>
                    <a:cubicBezTo>
                      <a:pt x="131" y="108"/>
                      <a:pt x="131" y="108"/>
                      <a:pt x="131" y="108"/>
                    </a:cubicBezTo>
                    <a:cubicBezTo>
                      <a:pt x="129" y="109"/>
                      <a:pt x="128" y="109"/>
                      <a:pt x="127" y="109"/>
                    </a:cubicBez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grpSp>
      </p:grpSp>
      <p:grpSp>
        <p:nvGrpSpPr>
          <p:cNvPr id="272" name="グループ化 271">
            <a:extLst>
              <a:ext uri="{FF2B5EF4-FFF2-40B4-BE49-F238E27FC236}">
                <a16:creationId xmlns:a16="http://schemas.microsoft.com/office/drawing/2014/main" id="{3680AE44-2FBB-9162-0436-0F5533D2F3F4}"/>
              </a:ext>
            </a:extLst>
          </p:cNvPr>
          <p:cNvGrpSpPr/>
          <p:nvPr/>
        </p:nvGrpSpPr>
        <p:grpSpPr>
          <a:xfrm>
            <a:off x="3517827" y="4907436"/>
            <a:ext cx="930875" cy="394066"/>
            <a:chOff x="3017067" y="4889152"/>
            <a:chExt cx="930875" cy="394066"/>
          </a:xfrm>
        </p:grpSpPr>
        <p:sp>
          <p:nvSpPr>
            <p:cNvPr id="135" name="思考の吹き出し: 雲形 134">
              <a:extLst>
                <a:ext uri="{FF2B5EF4-FFF2-40B4-BE49-F238E27FC236}">
                  <a16:creationId xmlns:a16="http://schemas.microsoft.com/office/drawing/2014/main" id="{DCFC077C-FCA4-249B-16A5-24376EECC370}"/>
                </a:ext>
              </a:extLst>
            </p:cNvPr>
            <p:cNvSpPr/>
            <p:nvPr/>
          </p:nvSpPr>
          <p:spPr bwMode="gray">
            <a:xfrm>
              <a:off x="3017067" y="4889152"/>
              <a:ext cx="930875" cy="394066"/>
            </a:xfrm>
            <a:prstGeom prst="cloudCallout">
              <a:avLst>
                <a:gd name="adj1" fmla="val -59423"/>
                <a:gd name="adj2" fmla="val 62500"/>
              </a:avLst>
            </a:prstGeom>
            <a:noFill/>
            <a:ln w="12700" algn="ctr">
              <a:solidFill>
                <a:schemeClr val="bg1">
                  <a:lumMod val="50000"/>
                </a:schemeClr>
              </a:solid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150" name="Freeform 815">
              <a:extLst>
                <a:ext uri="{FF2B5EF4-FFF2-40B4-BE49-F238E27FC236}">
                  <a16:creationId xmlns:a16="http://schemas.microsoft.com/office/drawing/2014/main" id="{9287505A-DB1F-F785-CB16-6A67CC08006F}"/>
                </a:ext>
              </a:extLst>
            </p:cNvPr>
            <p:cNvSpPr>
              <a:spLocks noChangeAspect="1" noEditPoints="1"/>
            </p:cNvSpPr>
            <p:nvPr/>
          </p:nvSpPr>
          <p:spPr bwMode="gray">
            <a:xfrm>
              <a:off x="3373424" y="4989138"/>
              <a:ext cx="184737" cy="184737"/>
            </a:xfrm>
            <a:custGeom>
              <a:avLst/>
              <a:gdLst>
                <a:gd name="T0" fmla="*/ 244 w 512"/>
                <a:gd name="T1" fmla="*/ 118 h 512"/>
                <a:gd name="T2" fmla="*/ 209 w 512"/>
                <a:gd name="T3" fmla="*/ 135 h 512"/>
                <a:gd name="T4" fmla="*/ 180 w 512"/>
                <a:gd name="T5" fmla="*/ 221 h 512"/>
                <a:gd name="T6" fmla="*/ 209 w 512"/>
                <a:gd name="T7" fmla="*/ 298 h 512"/>
                <a:gd name="T8" fmla="*/ 180 w 512"/>
                <a:gd name="T9" fmla="*/ 222 h 512"/>
                <a:gd name="T10" fmla="*/ 279 w 512"/>
                <a:gd name="T11" fmla="*/ 120 h 512"/>
                <a:gd name="T12" fmla="*/ 315 w 512"/>
                <a:gd name="T13" fmla="*/ 168 h 512"/>
                <a:gd name="T14" fmla="*/ 279 w 512"/>
                <a:gd name="T15" fmla="*/ 120 h 512"/>
                <a:gd name="T16" fmla="*/ 331 w 512"/>
                <a:gd name="T17" fmla="*/ 222 h 512"/>
                <a:gd name="T18" fmla="*/ 302 w 512"/>
                <a:gd name="T19" fmla="*/ 298 h 512"/>
                <a:gd name="T20" fmla="*/ 332 w 512"/>
                <a:gd name="T21" fmla="*/ 220 h 512"/>
                <a:gd name="T22" fmla="*/ 256 w 512"/>
                <a:gd name="T23" fmla="*/ 512 h 512"/>
                <a:gd name="T24" fmla="*/ 256 w 512"/>
                <a:gd name="T25" fmla="*/ 0 h 512"/>
                <a:gd name="T26" fmla="*/ 389 w 512"/>
                <a:gd name="T27" fmla="*/ 353 h 512"/>
                <a:gd name="T28" fmla="*/ 319 w 512"/>
                <a:gd name="T29" fmla="*/ 338 h 512"/>
                <a:gd name="T30" fmla="*/ 373 w 512"/>
                <a:gd name="T31" fmla="*/ 320 h 512"/>
                <a:gd name="T32" fmla="*/ 380 w 512"/>
                <a:gd name="T33" fmla="*/ 301 h 512"/>
                <a:gd name="T34" fmla="*/ 326 w 512"/>
                <a:gd name="T35" fmla="*/ 123 h 512"/>
                <a:gd name="T36" fmla="*/ 256 w 512"/>
                <a:gd name="T37" fmla="*/ 96 h 512"/>
                <a:gd name="T38" fmla="*/ 254 w 512"/>
                <a:gd name="T39" fmla="*/ 96 h 512"/>
                <a:gd name="T40" fmla="*/ 186 w 512"/>
                <a:gd name="T41" fmla="*/ 123 h 512"/>
                <a:gd name="T42" fmla="*/ 131 w 512"/>
                <a:gd name="T43" fmla="*/ 301 h 512"/>
                <a:gd name="T44" fmla="*/ 138 w 512"/>
                <a:gd name="T45" fmla="*/ 320 h 512"/>
                <a:gd name="T46" fmla="*/ 193 w 512"/>
                <a:gd name="T47" fmla="*/ 338 h 512"/>
                <a:gd name="T48" fmla="*/ 123 w 512"/>
                <a:gd name="T49" fmla="*/ 353 h 512"/>
                <a:gd name="T50" fmla="*/ 133 w 512"/>
                <a:gd name="T51" fmla="*/ 372 h 512"/>
                <a:gd name="T52" fmla="*/ 202 w 512"/>
                <a:gd name="T53" fmla="*/ 357 h 512"/>
                <a:gd name="T54" fmla="*/ 227 w 512"/>
                <a:gd name="T55" fmla="*/ 278 h 512"/>
                <a:gd name="T56" fmla="*/ 196 w 512"/>
                <a:gd name="T57" fmla="*/ 190 h 512"/>
                <a:gd name="T58" fmla="*/ 315 w 512"/>
                <a:gd name="T59" fmla="*/ 190 h 512"/>
                <a:gd name="T60" fmla="*/ 284 w 512"/>
                <a:gd name="T61" fmla="*/ 278 h 512"/>
                <a:gd name="T62" fmla="*/ 309 w 512"/>
                <a:gd name="T63" fmla="*/ 357 h 512"/>
                <a:gd name="T64" fmla="*/ 378 w 512"/>
                <a:gd name="T65" fmla="*/ 372 h 512"/>
                <a:gd name="T66" fmla="*/ 393 w 512"/>
                <a:gd name="T6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30" y="121"/>
                  </a:moveTo>
                  <a:cubicBezTo>
                    <a:pt x="235" y="120"/>
                    <a:pt x="240" y="119"/>
                    <a:pt x="244" y="118"/>
                  </a:cubicBezTo>
                  <a:cubicBezTo>
                    <a:pt x="239" y="143"/>
                    <a:pt x="220" y="162"/>
                    <a:pt x="196" y="168"/>
                  </a:cubicBezTo>
                  <a:cubicBezTo>
                    <a:pt x="198" y="155"/>
                    <a:pt x="202" y="144"/>
                    <a:pt x="209" y="135"/>
                  </a:cubicBezTo>
                  <a:cubicBezTo>
                    <a:pt x="215" y="128"/>
                    <a:pt x="223" y="124"/>
                    <a:pt x="230" y="121"/>
                  </a:cubicBezTo>
                  <a:close/>
                  <a:moveTo>
                    <a:pt x="180" y="221"/>
                  </a:moveTo>
                  <a:cubicBezTo>
                    <a:pt x="176" y="259"/>
                    <a:pt x="167" y="283"/>
                    <a:pt x="159" y="298"/>
                  </a:cubicBezTo>
                  <a:cubicBezTo>
                    <a:pt x="209" y="298"/>
                    <a:pt x="209" y="298"/>
                    <a:pt x="209" y="298"/>
                  </a:cubicBezTo>
                  <a:cubicBezTo>
                    <a:pt x="210" y="294"/>
                    <a:pt x="210" y="291"/>
                    <a:pt x="209" y="289"/>
                  </a:cubicBezTo>
                  <a:cubicBezTo>
                    <a:pt x="197" y="272"/>
                    <a:pt x="185" y="245"/>
                    <a:pt x="180" y="222"/>
                  </a:cubicBezTo>
                  <a:cubicBezTo>
                    <a:pt x="180" y="221"/>
                    <a:pt x="180" y="221"/>
                    <a:pt x="180" y="221"/>
                  </a:cubicBezTo>
                  <a:close/>
                  <a:moveTo>
                    <a:pt x="279" y="120"/>
                  </a:moveTo>
                  <a:cubicBezTo>
                    <a:pt x="275" y="119"/>
                    <a:pt x="271" y="118"/>
                    <a:pt x="267" y="118"/>
                  </a:cubicBezTo>
                  <a:cubicBezTo>
                    <a:pt x="272" y="143"/>
                    <a:pt x="291" y="162"/>
                    <a:pt x="315" y="168"/>
                  </a:cubicBezTo>
                  <a:cubicBezTo>
                    <a:pt x="313" y="155"/>
                    <a:pt x="309" y="144"/>
                    <a:pt x="302" y="135"/>
                  </a:cubicBezTo>
                  <a:cubicBezTo>
                    <a:pt x="295" y="128"/>
                    <a:pt x="287" y="123"/>
                    <a:pt x="279" y="120"/>
                  </a:cubicBezTo>
                  <a:close/>
                  <a:moveTo>
                    <a:pt x="332" y="220"/>
                  </a:moveTo>
                  <a:cubicBezTo>
                    <a:pt x="331" y="220"/>
                    <a:pt x="331" y="221"/>
                    <a:pt x="331" y="222"/>
                  </a:cubicBezTo>
                  <a:cubicBezTo>
                    <a:pt x="326" y="245"/>
                    <a:pt x="314" y="272"/>
                    <a:pt x="302" y="290"/>
                  </a:cubicBezTo>
                  <a:cubicBezTo>
                    <a:pt x="301" y="291"/>
                    <a:pt x="301" y="295"/>
                    <a:pt x="302" y="298"/>
                  </a:cubicBezTo>
                  <a:cubicBezTo>
                    <a:pt x="353" y="298"/>
                    <a:pt x="353" y="298"/>
                    <a:pt x="353" y="298"/>
                  </a:cubicBezTo>
                  <a:cubicBezTo>
                    <a:pt x="344" y="283"/>
                    <a:pt x="335" y="258"/>
                    <a:pt x="332" y="2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353"/>
                  </a:moveTo>
                  <a:cubicBezTo>
                    <a:pt x="375" y="345"/>
                    <a:pt x="358" y="344"/>
                    <a:pt x="343" y="342"/>
                  </a:cubicBezTo>
                  <a:cubicBezTo>
                    <a:pt x="333" y="341"/>
                    <a:pt x="323" y="340"/>
                    <a:pt x="319" y="338"/>
                  </a:cubicBezTo>
                  <a:cubicBezTo>
                    <a:pt x="314" y="335"/>
                    <a:pt x="310" y="328"/>
                    <a:pt x="307" y="320"/>
                  </a:cubicBezTo>
                  <a:cubicBezTo>
                    <a:pt x="373" y="320"/>
                    <a:pt x="373" y="320"/>
                    <a:pt x="373" y="320"/>
                  </a:cubicBezTo>
                  <a:cubicBezTo>
                    <a:pt x="377" y="320"/>
                    <a:pt x="381" y="317"/>
                    <a:pt x="383" y="313"/>
                  </a:cubicBezTo>
                  <a:cubicBezTo>
                    <a:pt x="385" y="309"/>
                    <a:pt x="383" y="304"/>
                    <a:pt x="380" y="301"/>
                  </a:cubicBezTo>
                  <a:cubicBezTo>
                    <a:pt x="380" y="301"/>
                    <a:pt x="352" y="272"/>
                    <a:pt x="352" y="192"/>
                  </a:cubicBezTo>
                  <a:cubicBezTo>
                    <a:pt x="352" y="163"/>
                    <a:pt x="343" y="139"/>
                    <a:pt x="326" y="123"/>
                  </a:cubicBezTo>
                  <a:cubicBezTo>
                    <a:pt x="313" y="110"/>
                    <a:pt x="298" y="104"/>
                    <a:pt x="286" y="100"/>
                  </a:cubicBezTo>
                  <a:cubicBezTo>
                    <a:pt x="270" y="95"/>
                    <a:pt x="257" y="96"/>
                    <a:pt x="256" y="96"/>
                  </a:cubicBezTo>
                  <a:cubicBezTo>
                    <a:pt x="256" y="96"/>
                    <a:pt x="256" y="96"/>
                    <a:pt x="256" y="96"/>
                  </a:cubicBezTo>
                  <a:cubicBezTo>
                    <a:pt x="255" y="96"/>
                    <a:pt x="255" y="96"/>
                    <a:pt x="254" y="96"/>
                  </a:cubicBezTo>
                  <a:cubicBezTo>
                    <a:pt x="252" y="96"/>
                    <a:pt x="238" y="95"/>
                    <a:pt x="222" y="101"/>
                  </a:cubicBezTo>
                  <a:cubicBezTo>
                    <a:pt x="210" y="105"/>
                    <a:pt x="197" y="111"/>
                    <a:pt x="186" y="123"/>
                  </a:cubicBezTo>
                  <a:cubicBezTo>
                    <a:pt x="168" y="139"/>
                    <a:pt x="160" y="163"/>
                    <a:pt x="160" y="192"/>
                  </a:cubicBezTo>
                  <a:cubicBezTo>
                    <a:pt x="160" y="272"/>
                    <a:pt x="131" y="301"/>
                    <a:pt x="131" y="301"/>
                  </a:cubicBezTo>
                  <a:cubicBezTo>
                    <a:pt x="128" y="304"/>
                    <a:pt x="127" y="309"/>
                    <a:pt x="128" y="313"/>
                  </a:cubicBezTo>
                  <a:cubicBezTo>
                    <a:pt x="130" y="317"/>
                    <a:pt x="134" y="320"/>
                    <a:pt x="138" y="320"/>
                  </a:cubicBezTo>
                  <a:cubicBezTo>
                    <a:pt x="204" y="320"/>
                    <a:pt x="204" y="320"/>
                    <a:pt x="204" y="320"/>
                  </a:cubicBezTo>
                  <a:cubicBezTo>
                    <a:pt x="201" y="328"/>
                    <a:pt x="197" y="335"/>
                    <a:pt x="193" y="338"/>
                  </a:cubicBezTo>
                  <a:cubicBezTo>
                    <a:pt x="188" y="340"/>
                    <a:pt x="178" y="341"/>
                    <a:pt x="169" y="342"/>
                  </a:cubicBezTo>
                  <a:cubicBezTo>
                    <a:pt x="153" y="344"/>
                    <a:pt x="136" y="345"/>
                    <a:pt x="123" y="353"/>
                  </a:cubicBezTo>
                  <a:cubicBezTo>
                    <a:pt x="118" y="356"/>
                    <a:pt x="116" y="362"/>
                    <a:pt x="119" y="368"/>
                  </a:cubicBezTo>
                  <a:cubicBezTo>
                    <a:pt x="121" y="373"/>
                    <a:pt x="128" y="375"/>
                    <a:pt x="133" y="372"/>
                  </a:cubicBezTo>
                  <a:cubicBezTo>
                    <a:pt x="143" y="366"/>
                    <a:pt x="158" y="365"/>
                    <a:pt x="171" y="363"/>
                  </a:cubicBezTo>
                  <a:cubicBezTo>
                    <a:pt x="183" y="362"/>
                    <a:pt x="194" y="361"/>
                    <a:pt x="202" y="357"/>
                  </a:cubicBezTo>
                  <a:cubicBezTo>
                    <a:pt x="218" y="348"/>
                    <a:pt x="225" y="325"/>
                    <a:pt x="228" y="315"/>
                  </a:cubicBezTo>
                  <a:cubicBezTo>
                    <a:pt x="230" y="306"/>
                    <a:pt x="233" y="288"/>
                    <a:pt x="227" y="278"/>
                  </a:cubicBezTo>
                  <a:cubicBezTo>
                    <a:pt x="216" y="262"/>
                    <a:pt x="205" y="237"/>
                    <a:pt x="201" y="217"/>
                  </a:cubicBezTo>
                  <a:cubicBezTo>
                    <a:pt x="198" y="207"/>
                    <a:pt x="197" y="198"/>
                    <a:pt x="196" y="190"/>
                  </a:cubicBezTo>
                  <a:cubicBezTo>
                    <a:pt x="222" y="186"/>
                    <a:pt x="243" y="170"/>
                    <a:pt x="256" y="148"/>
                  </a:cubicBezTo>
                  <a:cubicBezTo>
                    <a:pt x="268" y="169"/>
                    <a:pt x="289" y="185"/>
                    <a:pt x="315" y="190"/>
                  </a:cubicBezTo>
                  <a:cubicBezTo>
                    <a:pt x="314" y="198"/>
                    <a:pt x="313" y="207"/>
                    <a:pt x="310" y="217"/>
                  </a:cubicBezTo>
                  <a:cubicBezTo>
                    <a:pt x="306" y="237"/>
                    <a:pt x="295" y="262"/>
                    <a:pt x="284" y="278"/>
                  </a:cubicBezTo>
                  <a:cubicBezTo>
                    <a:pt x="278" y="288"/>
                    <a:pt x="281" y="305"/>
                    <a:pt x="283" y="315"/>
                  </a:cubicBezTo>
                  <a:cubicBezTo>
                    <a:pt x="286" y="325"/>
                    <a:pt x="293" y="348"/>
                    <a:pt x="309" y="357"/>
                  </a:cubicBezTo>
                  <a:cubicBezTo>
                    <a:pt x="317" y="361"/>
                    <a:pt x="328" y="362"/>
                    <a:pt x="340" y="363"/>
                  </a:cubicBezTo>
                  <a:cubicBezTo>
                    <a:pt x="353" y="365"/>
                    <a:pt x="368" y="366"/>
                    <a:pt x="378" y="372"/>
                  </a:cubicBezTo>
                  <a:cubicBezTo>
                    <a:pt x="380" y="373"/>
                    <a:pt x="382" y="373"/>
                    <a:pt x="383" y="373"/>
                  </a:cubicBezTo>
                  <a:cubicBezTo>
                    <a:pt x="387" y="373"/>
                    <a:pt x="391" y="371"/>
                    <a:pt x="393" y="368"/>
                  </a:cubicBezTo>
                  <a:cubicBezTo>
                    <a:pt x="395" y="362"/>
                    <a:pt x="394" y="356"/>
                    <a:pt x="389" y="353"/>
                  </a:cubicBezTo>
                  <a:close/>
                </a:path>
              </a:pathLst>
            </a:custGeom>
            <a:solidFill>
              <a:srgbClr val="75787B"/>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51" name="Freeform 747">
              <a:extLst>
                <a:ext uri="{FF2B5EF4-FFF2-40B4-BE49-F238E27FC236}">
                  <a16:creationId xmlns:a16="http://schemas.microsoft.com/office/drawing/2014/main" id="{722F0C62-8880-7311-E932-95C7F2FC0CC1}"/>
                </a:ext>
              </a:extLst>
            </p:cNvPr>
            <p:cNvSpPr>
              <a:spLocks noChangeAspect="1" noEditPoints="1"/>
            </p:cNvSpPr>
            <p:nvPr/>
          </p:nvSpPr>
          <p:spPr bwMode="gray">
            <a:xfrm>
              <a:off x="3163052" y="4989500"/>
              <a:ext cx="184737" cy="184737"/>
            </a:xfrm>
            <a:custGeom>
              <a:avLst/>
              <a:gdLst>
                <a:gd name="T0" fmla="*/ 307 w 512"/>
                <a:gd name="T1" fmla="*/ 137 h 512"/>
                <a:gd name="T2" fmla="*/ 308 w 512"/>
                <a:gd name="T3" fmla="*/ 137 h 512"/>
                <a:gd name="T4" fmla="*/ 292 w 512"/>
                <a:gd name="T5" fmla="*/ 149 h 512"/>
                <a:gd name="T6" fmla="*/ 285 w 512"/>
                <a:gd name="T7" fmla="*/ 141 h 512"/>
                <a:gd name="T8" fmla="*/ 269 w 512"/>
                <a:gd name="T9" fmla="*/ 141 h 512"/>
                <a:gd name="T10" fmla="*/ 261 w 512"/>
                <a:gd name="T11" fmla="*/ 150 h 512"/>
                <a:gd name="T12" fmla="*/ 204 w 512"/>
                <a:gd name="T13" fmla="*/ 137 h 512"/>
                <a:gd name="T14" fmla="*/ 204 w 512"/>
                <a:gd name="T15" fmla="*/ 137 h 512"/>
                <a:gd name="T16" fmla="*/ 256 w 512"/>
                <a:gd name="T17" fmla="*/ 117 h 512"/>
                <a:gd name="T18" fmla="*/ 307 w 512"/>
                <a:gd name="T19" fmla="*/ 137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389 w 512"/>
                <a:gd name="T31" fmla="*/ 353 h 512"/>
                <a:gd name="T32" fmla="*/ 343 w 512"/>
                <a:gd name="T33" fmla="*/ 342 h 512"/>
                <a:gd name="T34" fmla="*/ 319 w 512"/>
                <a:gd name="T35" fmla="*/ 338 h 512"/>
                <a:gd name="T36" fmla="*/ 302 w 512"/>
                <a:gd name="T37" fmla="*/ 290 h 512"/>
                <a:gd name="T38" fmla="*/ 332 w 512"/>
                <a:gd name="T39" fmla="*/ 222 h 512"/>
                <a:gd name="T40" fmla="*/ 324 w 512"/>
                <a:gd name="T41" fmla="*/ 124 h 512"/>
                <a:gd name="T42" fmla="*/ 256 w 512"/>
                <a:gd name="T43" fmla="*/ 96 h 512"/>
                <a:gd name="T44" fmla="*/ 187 w 512"/>
                <a:gd name="T45" fmla="*/ 124 h 512"/>
                <a:gd name="T46" fmla="*/ 180 w 512"/>
                <a:gd name="T47" fmla="*/ 222 h 512"/>
                <a:gd name="T48" fmla="*/ 209 w 512"/>
                <a:gd name="T49" fmla="*/ 289 h 512"/>
                <a:gd name="T50" fmla="*/ 192 w 512"/>
                <a:gd name="T51" fmla="*/ 338 h 512"/>
                <a:gd name="T52" fmla="*/ 168 w 512"/>
                <a:gd name="T53" fmla="*/ 342 h 512"/>
                <a:gd name="T54" fmla="*/ 122 w 512"/>
                <a:gd name="T55" fmla="*/ 353 h 512"/>
                <a:gd name="T56" fmla="*/ 118 w 512"/>
                <a:gd name="T57" fmla="*/ 368 h 512"/>
                <a:gd name="T58" fmla="*/ 133 w 512"/>
                <a:gd name="T59" fmla="*/ 372 h 512"/>
                <a:gd name="T60" fmla="*/ 171 w 512"/>
                <a:gd name="T61" fmla="*/ 363 h 512"/>
                <a:gd name="T62" fmla="*/ 202 w 512"/>
                <a:gd name="T63" fmla="*/ 357 h 512"/>
                <a:gd name="T64" fmla="*/ 228 w 512"/>
                <a:gd name="T65" fmla="*/ 315 h 512"/>
                <a:gd name="T66" fmla="*/ 227 w 512"/>
                <a:gd name="T67" fmla="*/ 278 h 512"/>
                <a:gd name="T68" fmla="*/ 200 w 512"/>
                <a:gd name="T69" fmla="*/ 216 h 512"/>
                <a:gd name="T70" fmla="*/ 195 w 512"/>
                <a:gd name="T71" fmla="*/ 159 h 512"/>
                <a:gd name="T72" fmla="*/ 240 w 512"/>
                <a:gd name="T73" fmla="*/ 175 h 512"/>
                <a:gd name="T74" fmla="*/ 270 w 512"/>
                <a:gd name="T75" fmla="*/ 170 h 512"/>
                <a:gd name="T76" fmla="*/ 274 w 512"/>
                <a:gd name="T77" fmla="*/ 167 h 512"/>
                <a:gd name="T78" fmla="*/ 277 w 512"/>
                <a:gd name="T79" fmla="*/ 164 h 512"/>
                <a:gd name="T80" fmla="*/ 280 w 512"/>
                <a:gd name="T81" fmla="*/ 167 h 512"/>
                <a:gd name="T82" fmla="*/ 287 w 512"/>
                <a:gd name="T83" fmla="*/ 170 h 512"/>
                <a:gd name="T84" fmla="*/ 316 w 512"/>
                <a:gd name="T85" fmla="*/ 159 h 512"/>
                <a:gd name="T86" fmla="*/ 311 w 512"/>
                <a:gd name="T87" fmla="*/ 216 h 512"/>
                <a:gd name="T88" fmla="*/ 285 w 512"/>
                <a:gd name="T89" fmla="*/ 278 h 512"/>
                <a:gd name="T90" fmla="*/ 284 w 512"/>
                <a:gd name="T91" fmla="*/ 315 h 512"/>
                <a:gd name="T92" fmla="*/ 309 w 512"/>
                <a:gd name="T93" fmla="*/ 357 h 512"/>
                <a:gd name="T94" fmla="*/ 341 w 512"/>
                <a:gd name="T95" fmla="*/ 363 h 512"/>
                <a:gd name="T96" fmla="*/ 378 w 512"/>
                <a:gd name="T97" fmla="*/ 372 h 512"/>
                <a:gd name="T98" fmla="*/ 384 w 512"/>
                <a:gd name="T99" fmla="*/ 373 h 512"/>
                <a:gd name="T100" fmla="*/ 393 w 512"/>
                <a:gd name="T101" fmla="*/ 368 h 512"/>
                <a:gd name="T102" fmla="*/ 389 w 512"/>
                <a:gd name="T103" fmla="*/ 3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307" y="137"/>
                  </a:moveTo>
                  <a:cubicBezTo>
                    <a:pt x="307" y="137"/>
                    <a:pt x="307" y="137"/>
                    <a:pt x="308" y="137"/>
                  </a:cubicBezTo>
                  <a:cubicBezTo>
                    <a:pt x="302" y="145"/>
                    <a:pt x="295" y="148"/>
                    <a:pt x="292" y="149"/>
                  </a:cubicBezTo>
                  <a:cubicBezTo>
                    <a:pt x="285" y="141"/>
                    <a:pt x="285" y="141"/>
                    <a:pt x="285" y="141"/>
                  </a:cubicBezTo>
                  <a:cubicBezTo>
                    <a:pt x="280" y="137"/>
                    <a:pt x="274" y="137"/>
                    <a:pt x="269" y="141"/>
                  </a:cubicBezTo>
                  <a:cubicBezTo>
                    <a:pt x="261" y="150"/>
                    <a:pt x="261" y="150"/>
                    <a:pt x="261" y="150"/>
                  </a:cubicBezTo>
                  <a:cubicBezTo>
                    <a:pt x="252" y="153"/>
                    <a:pt x="221" y="160"/>
                    <a:pt x="204" y="137"/>
                  </a:cubicBezTo>
                  <a:cubicBezTo>
                    <a:pt x="204" y="137"/>
                    <a:pt x="204" y="137"/>
                    <a:pt x="204" y="137"/>
                  </a:cubicBezTo>
                  <a:cubicBezTo>
                    <a:pt x="214" y="124"/>
                    <a:pt x="231" y="117"/>
                    <a:pt x="256" y="117"/>
                  </a:cubicBezTo>
                  <a:cubicBezTo>
                    <a:pt x="280" y="117"/>
                    <a:pt x="297" y="124"/>
                    <a:pt x="307" y="13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353"/>
                  </a:moveTo>
                  <a:cubicBezTo>
                    <a:pt x="375" y="345"/>
                    <a:pt x="358" y="344"/>
                    <a:pt x="343" y="342"/>
                  </a:cubicBezTo>
                  <a:cubicBezTo>
                    <a:pt x="333" y="341"/>
                    <a:pt x="323" y="340"/>
                    <a:pt x="319" y="338"/>
                  </a:cubicBezTo>
                  <a:cubicBezTo>
                    <a:pt x="308" y="332"/>
                    <a:pt x="299" y="297"/>
                    <a:pt x="302" y="290"/>
                  </a:cubicBezTo>
                  <a:cubicBezTo>
                    <a:pt x="315" y="272"/>
                    <a:pt x="327" y="240"/>
                    <a:pt x="332" y="222"/>
                  </a:cubicBezTo>
                  <a:cubicBezTo>
                    <a:pt x="338" y="198"/>
                    <a:pt x="347" y="154"/>
                    <a:pt x="324" y="124"/>
                  </a:cubicBezTo>
                  <a:cubicBezTo>
                    <a:pt x="310" y="105"/>
                    <a:pt x="287" y="96"/>
                    <a:pt x="256" y="96"/>
                  </a:cubicBezTo>
                  <a:cubicBezTo>
                    <a:pt x="224" y="96"/>
                    <a:pt x="201" y="105"/>
                    <a:pt x="187" y="124"/>
                  </a:cubicBezTo>
                  <a:cubicBezTo>
                    <a:pt x="165" y="154"/>
                    <a:pt x="173" y="198"/>
                    <a:pt x="180" y="222"/>
                  </a:cubicBezTo>
                  <a:cubicBezTo>
                    <a:pt x="185" y="240"/>
                    <a:pt x="197" y="272"/>
                    <a:pt x="209" y="289"/>
                  </a:cubicBezTo>
                  <a:cubicBezTo>
                    <a:pt x="212" y="297"/>
                    <a:pt x="203" y="332"/>
                    <a:pt x="192" y="338"/>
                  </a:cubicBezTo>
                  <a:cubicBezTo>
                    <a:pt x="188" y="340"/>
                    <a:pt x="178" y="341"/>
                    <a:pt x="168" y="342"/>
                  </a:cubicBezTo>
                  <a:cubicBezTo>
                    <a:pt x="153" y="344"/>
                    <a:pt x="136" y="345"/>
                    <a:pt x="122" y="353"/>
                  </a:cubicBezTo>
                  <a:cubicBezTo>
                    <a:pt x="117" y="356"/>
                    <a:pt x="115" y="362"/>
                    <a:pt x="118" y="368"/>
                  </a:cubicBezTo>
                  <a:cubicBezTo>
                    <a:pt x="121" y="373"/>
                    <a:pt x="128" y="375"/>
                    <a:pt x="133" y="372"/>
                  </a:cubicBezTo>
                  <a:cubicBezTo>
                    <a:pt x="143" y="366"/>
                    <a:pt x="158" y="365"/>
                    <a:pt x="171" y="363"/>
                  </a:cubicBezTo>
                  <a:cubicBezTo>
                    <a:pt x="183" y="362"/>
                    <a:pt x="194" y="361"/>
                    <a:pt x="202" y="357"/>
                  </a:cubicBezTo>
                  <a:cubicBezTo>
                    <a:pt x="218" y="348"/>
                    <a:pt x="225" y="325"/>
                    <a:pt x="228" y="315"/>
                  </a:cubicBezTo>
                  <a:cubicBezTo>
                    <a:pt x="230" y="306"/>
                    <a:pt x="233" y="288"/>
                    <a:pt x="227" y="278"/>
                  </a:cubicBezTo>
                  <a:cubicBezTo>
                    <a:pt x="216" y="263"/>
                    <a:pt x="205" y="233"/>
                    <a:pt x="200" y="216"/>
                  </a:cubicBezTo>
                  <a:cubicBezTo>
                    <a:pt x="197" y="205"/>
                    <a:pt x="191" y="180"/>
                    <a:pt x="195" y="159"/>
                  </a:cubicBezTo>
                  <a:cubicBezTo>
                    <a:pt x="209" y="171"/>
                    <a:pt x="225" y="175"/>
                    <a:pt x="240" y="175"/>
                  </a:cubicBezTo>
                  <a:cubicBezTo>
                    <a:pt x="252" y="175"/>
                    <a:pt x="263" y="172"/>
                    <a:pt x="270" y="170"/>
                  </a:cubicBezTo>
                  <a:cubicBezTo>
                    <a:pt x="271" y="169"/>
                    <a:pt x="273" y="168"/>
                    <a:pt x="274" y="167"/>
                  </a:cubicBezTo>
                  <a:cubicBezTo>
                    <a:pt x="277" y="164"/>
                    <a:pt x="277" y="164"/>
                    <a:pt x="277" y="164"/>
                  </a:cubicBezTo>
                  <a:cubicBezTo>
                    <a:pt x="280" y="167"/>
                    <a:pt x="280" y="167"/>
                    <a:pt x="280" y="167"/>
                  </a:cubicBezTo>
                  <a:cubicBezTo>
                    <a:pt x="282" y="169"/>
                    <a:pt x="284" y="170"/>
                    <a:pt x="287" y="170"/>
                  </a:cubicBezTo>
                  <a:cubicBezTo>
                    <a:pt x="288" y="170"/>
                    <a:pt x="302" y="171"/>
                    <a:pt x="316" y="159"/>
                  </a:cubicBezTo>
                  <a:cubicBezTo>
                    <a:pt x="320" y="180"/>
                    <a:pt x="314" y="205"/>
                    <a:pt x="311" y="216"/>
                  </a:cubicBezTo>
                  <a:cubicBezTo>
                    <a:pt x="306" y="233"/>
                    <a:pt x="295" y="263"/>
                    <a:pt x="285" y="278"/>
                  </a:cubicBezTo>
                  <a:cubicBezTo>
                    <a:pt x="278" y="288"/>
                    <a:pt x="281" y="306"/>
                    <a:pt x="284" y="315"/>
                  </a:cubicBezTo>
                  <a:cubicBezTo>
                    <a:pt x="286" y="325"/>
                    <a:pt x="293" y="348"/>
                    <a:pt x="309" y="357"/>
                  </a:cubicBezTo>
                  <a:cubicBezTo>
                    <a:pt x="317" y="361"/>
                    <a:pt x="328" y="362"/>
                    <a:pt x="341" y="363"/>
                  </a:cubicBezTo>
                  <a:cubicBezTo>
                    <a:pt x="354" y="365"/>
                    <a:pt x="369" y="366"/>
                    <a:pt x="378" y="372"/>
                  </a:cubicBezTo>
                  <a:cubicBezTo>
                    <a:pt x="380" y="373"/>
                    <a:pt x="382" y="373"/>
                    <a:pt x="384" y="373"/>
                  </a:cubicBezTo>
                  <a:cubicBezTo>
                    <a:pt x="387" y="373"/>
                    <a:pt x="391" y="371"/>
                    <a:pt x="393" y="368"/>
                  </a:cubicBezTo>
                  <a:cubicBezTo>
                    <a:pt x="396" y="362"/>
                    <a:pt x="394" y="356"/>
                    <a:pt x="389" y="353"/>
                  </a:cubicBezTo>
                  <a:close/>
                </a:path>
              </a:pathLst>
            </a:custGeom>
            <a:solidFill>
              <a:srgbClr val="75787B"/>
            </a:solidFill>
            <a:ln>
              <a:noFill/>
            </a:ln>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nvGrpSpPr>
            <p:cNvPr id="152" name="Group 493">
              <a:extLst>
                <a:ext uri="{FF2B5EF4-FFF2-40B4-BE49-F238E27FC236}">
                  <a16:creationId xmlns:a16="http://schemas.microsoft.com/office/drawing/2014/main" id="{411778AB-9F5F-3003-7217-FF236A067D0E}"/>
                </a:ext>
              </a:extLst>
            </p:cNvPr>
            <p:cNvGrpSpPr>
              <a:grpSpLocks noChangeAspect="1"/>
            </p:cNvGrpSpPr>
            <p:nvPr/>
          </p:nvGrpSpPr>
          <p:grpSpPr bwMode="gray">
            <a:xfrm>
              <a:off x="3583779" y="4989144"/>
              <a:ext cx="184736" cy="184738"/>
              <a:chOff x="6194" y="1960"/>
              <a:chExt cx="340" cy="340"/>
            </a:xfrm>
            <a:solidFill>
              <a:schemeClr val="accent6"/>
            </a:solidFill>
          </p:grpSpPr>
          <p:sp>
            <p:nvSpPr>
              <p:cNvPr id="153" name="Freeform 494">
                <a:extLst>
                  <a:ext uri="{FF2B5EF4-FFF2-40B4-BE49-F238E27FC236}">
                    <a16:creationId xmlns:a16="http://schemas.microsoft.com/office/drawing/2014/main" id="{932B0B60-D72E-285F-D310-93F85ADF32BA}"/>
                  </a:ext>
                </a:extLst>
              </p:cNvPr>
              <p:cNvSpPr>
                <a:spLocks/>
              </p:cNvSpPr>
              <p:nvPr/>
            </p:nvSpPr>
            <p:spPr bwMode="gray">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55" name="Freeform 495">
                <a:extLst>
                  <a:ext uri="{FF2B5EF4-FFF2-40B4-BE49-F238E27FC236}">
                    <a16:creationId xmlns:a16="http://schemas.microsoft.com/office/drawing/2014/main" id="{E20D3105-68EA-704B-70CA-450E7FB723E4}"/>
                  </a:ext>
                </a:extLst>
              </p:cNvPr>
              <p:cNvSpPr>
                <a:spLocks noEditPoints="1"/>
              </p:cNvSpPr>
              <p:nvPr/>
            </p:nvSpPr>
            <p:spPr bwMode="gray">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56" name="Oval 496">
                <a:extLst>
                  <a:ext uri="{FF2B5EF4-FFF2-40B4-BE49-F238E27FC236}">
                    <a16:creationId xmlns:a16="http://schemas.microsoft.com/office/drawing/2014/main" id="{C864E717-1E1E-2C78-706A-B3755A77B9D7}"/>
                  </a:ext>
                </a:extLst>
              </p:cNvPr>
              <p:cNvSpPr>
                <a:spLocks noChangeArrowheads="1"/>
              </p:cNvSpPr>
              <p:nvPr/>
            </p:nvSpPr>
            <p:spPr bwMode="gray">
              <a:xfrm>
                <a:off x="6357" y="2208"/>
                <a:ext cx="14" cy="14"/>
              </a:xfrm>
              <a:prstGeom prst="ellipse">
                <a:avLst/>
              </a:pr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sp>
        <p:nvSpPr>
          <p:cNvPr id="211" name="吹き出し: 円形 210">
            <a:extLst>
              <a:ext uri="{FF2B5EF4-FFF2-40B4-BE49-F238E27FC236}">
                <a16:creationId xmlns:a16="http://schemas.microsoft.com/office/drawing/2014/main" id="{4B2E8708-C4D2-7E91-B6A8-CE83C2E64BC8}"/>
              </a:ext>
            </a:extLst>
          </p:cNvPr>
          <p:cNvSpPr/>
          <p:nvPr/>
        </p:nvSpPr>
        <p:spPr bwMode="gray">
          <a:xfrm rot="2725554">
            <a:off x="3359122" y="4887037"/>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212" name="吹き出し: 円形 211">
            <a:extLst>
              <a:ext uri="{FF2B5EF4-FFF2-40B4-BE49-F238E27FC236}">
                <a16:creationId xmlns:a16="http://schemas.microsoft.com/office/drawing/2014/main" id="{DED8BB93-4FDB-B29D-14B7-F42AE9B34589}"/>
              </a:ext>
            </a:extLst>
          </p:cNvPr>
          <p:cNvSpPr/>
          <p:nvPr/>
        </p:nvSpPr>
        <p:spPr bwMode="gray">
          <a:xfrm rot="2725554">
            <a:off x="3390565" y="4950864"/>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213" name="吹き出し: 角を丸めた四角形 212">
            <a:extLst>
              <a:ext uri="{FF2B5EF4-FFF2-40B4-BE49-F238E27FC236}">
                <a16:creationId xmlns:a16="http://schemas.microsoft.com/office/drawing/2014/main" id="{E9B2EE0A-0B4D-9C1B-F6D1-180A2F3485A6}"/>
              </a:ext>
            </a:extLst>
          </p:cNvPr>
          <p:cNvSpPr/>
          <p:nvPr/>
        </p:nvSpPr>
        <p:spPr bwMode="gray">
          <a:xfrm>
            <a:off x="5317661" y="5070578"/>
            <a:ext cx="716754" cy="655695"/>
          </a:xfrm>
          <a:prstGeom prst="wedgeRoundRectCallout">
            <a:avLst>
              <a:gd name="adj1" fmla="val -61071"/>
              <a:gd name="adj2" fmla="val -25861"/>
              <a:gd name="adj3" fmla="val 16667"/>
            </a:avLst>
          </a:prstGeom>
          <a:solidFill>
            <a:schemeClr val="bg1"/>
          </a:solidFill>
          <a:ln w="9525" cap="flat" cmpd="sng" algn="ctr">
            <a:solidFill>
              <a:srgbClr val="63666A"/>
            </a:solidFill>
            <a:prstDash val="solid"/>
            <a:miter lim="800000"/>
            <a:headEnd type="none" w="med" len="med"/>
            <a:tailEnd type="none" w="med" len="me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cs typeface="+mn-cs"/>
              </a:rPr>
              <a:t>様々な部署からデータを収集する必要がある</a:t>
            </a:r>
            <a:endParaRPr kumimoji="1" lang="ja-JP" altLang="en-US" sz="900">
              <a:latin typeface="UD デジタル 教科書体 NP-R" panose="02020400000000000000" pitchFamily="18" charset="-128"/>
              <a:ea typeface="UD デジタル 教科書体 NP-R" panose="02020400000000000000" pitchFamily="18" charset="-128"/>
            </a:endParaRPr>
          </a:p>
        </p:txBody>
      </p:sp>
      <p:grpSp>
        <p:nvGrpSpPr>
          <p:cNvPr id="239" name="グループ化 238">
            <a:extLst>
              <a:ext uri="{FF2B5EF4-FFF2-40B4-BE49-F238E27FC236}">
                <a16:creationId xmlns:a16="http://schemas.microsoft.com/office/drawing/2014/main" id="{57517EB1-4C69-77E3-2B08-186B4CF5B1A2}"/>
              </a:ext>
            </a:extLst>
          </p:cNvPr>
          <p:cNvGrpSpPr/>
          <p:nvPr/>
        </p:nvGrpSpPr>
        <p:grpSpPr>
          <a:xfrm>
            <a:off x="4398733" y="6245071"/>
            <a:ext cx="1578531" cy="469350"/>
            <a:chOff x="4393751" y="6213667"/>
            <a:chExt cx="1578531" cy="469350"/>
          </a:xfrm>
        </p:grpSpPr>
        <p:grpSp>
          <p:nvGrpSpPr>
            <p:cNvPr id="220" name="グループ化 219">
              <a:extLst>
                <a:ext uri="{FF2B5EF4-FFF2-40B4-BE49-F238E27FC236}">
                  <a16:creationId xmlns:a16="http://schemas.microsoft.com/office/drawing/2014/main" id="{8138D67C-1284-CE5B-D52D-521F23270EBF}"/>
                </a:ext>
              </a:extLst>
            </p:cNvPr>
            <p:cNvGrpSpPr/>
            <p:nvPr/>
          </p:nvGrpSpPr>
          <p:grpSpPr>
            <a:xfrm>
              <a:off x="4393751" y="6213667"/>
              <a:ext cx="402443" cy="469350"/>
              <a:chOff x="4393751" y="6202781"/>
              <a:chExt cx="402443" cy="469350"/>
            </a:xfrm>
          </p:grpSpPr>
          <p:sp>
            <p:nvSpPr>
              <p:cNvPr id="176" name="正方形/長方形 175">
                <a:extLst>
                  <a:ext uri="{FF2B5EF4-FFF2-40B4-BE49-F238E27FC236}">
                    <a16:creationId xmlns:a16="http://schemas.microsoft.com/office/drawing/2014/main" id="{584D3004-5AC9-9757-4FF7-F2E087C23816}"/>
                  </a:ext>
                </a:extLst>
              </p:cNvPr>
              <p:cNvSpPr/>
              <p:nvPr/>
            </p:nvSpPr>
            <p:spPr bwMode="gray">
              <a:xfrm>
                <a:off x="4393751" y="6202781"/>
                <a:ext cx="402443" cy="469350"/>
              </a:xfrm>
              <a:prstGeom prst="rect">
                <a:avLst/>
              </a:prstGeom>
              <a:solidFill>
                <a:schemeClr val="bg1"/>
              </a:solidFill>
              <a:ln w="635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7" name="正方形/長方形 176">
                <a:extLst>
                  <a:ext uri="{FF2B5EF4-FFF2-40B4-BE49-F238E27FC236}">
                    <a16:creationId xmlns:a16="http://schemas.microsoft.com/office/drawing/2014/main" id="{DCBB1EBA-DAC0-527D-1330-4EA490BCA8A8}"/>
                  </a:ext>
                </a:extLst>
              </p:cNvPr>
              <p:cNvSpPr/>
              <p:nvPr/>
            </p:nvSpPr>
            <p:spPr bwMode="gray">
              <a:xfrm>
                <a:off x="4419453" y="6217623"/>
                <a:ext cx="350273" cy="236827"/>
              </a:xfrm>
              <a:prstGeom prst="rect">
                <a:avLst/>
              </a:prstGeom>
              <a:solidFill>
                <a:schemeClr val="bg1"/>
              </a:solidFill>
              <a:ln w="63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所属</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A</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データ</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193" name="グループ化 192">
                <a:extLst>
                  <a:ext uri="{FF2B5EF4-FFF2-40B4-BE49-F238E27FC236}">
                    <a16:creationId xmlns:a16="http://schemas.microsoft.com/office/drawing/2014/main" id="{E75C43D3-7C35-A00A-C58D-34EB5322B238}"/>
                  </a:ext>
                </a:extLst>
              </p:cNvPr>
              <p:cNvGrpSpPr/>
              <p:nvPr/>
            </p:nvGrpSpPr>
            <p:grpSpPr>
              <a:xfrm>
                <a:off x="4514001" y="6437693"/>
                <a:ext cx="176879" cy="192001"/>
                <a:chOff x="-744887" y="5725914"/>
                <a:chExt cx="176879" cy="192001"/>
              </a:xfrm>
              <a:solidFill>
                <a:schemeClr val="accent6"/>
              </a:solidFill>
            </p:grpSpPr>
            <p:sp>
              <p:nvSpPr>
                <p:cNvPr id="194" name="Rectangle 750">
                  <a:extLst>
                    <a:ext uri="{FF2B5EF4-FFF2-40B4-BE49-F238E27FC236}">
                      <a16:creationId xmlns:a16="http://schemas.microsoft.com/office/drawing/2014/main" id="{EA81F905-CB36-3B36-13AE-06A2E53752F2}"/>
                    </a:ext>
                  </a:extLst>
                </p:cNvPr>
                <p:cNvSpPr>
                  <a:spLocks noChangeArrowheads="1"/>
                </p:cNvSpPr>
                <p:nvPr/>
              </p:nvSpPr>
              <p:spPr bwMode="gray">
                <a:xfrm>
                  <a:off x="-723037" y="5903306"/>
                  <a:ext cx="133179" cy="14609"/>
                </a:xfrm>
                <a:prstGeom prst="rect">
                  <a:avLst/>
                </a:prstGeom>
                <a:solidFill>
                  <a:srgbClr val="6366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96" name="Freeform 751">
                  <a:extLst>
                    <a:ext uri="{FF2B5EF4-FFF2-40B4-BE49-F238E27FC236}">
                      <a16:creationId xmlns:a16="http://schemas.microsoft.com/office/drawing/2014/main" id="{CC054003-6A53-C0A2-192E-D892E39CD197}"/>
                    </a:ext>
                  </a:extLst>
                </p:cNvPr>
                <p:cNvSpPr>
                  <a:spLocks/>
                </p:cNvSpPr>
                <p:nvPr/>
              </p:nvSpPr>
              <p:spPr bwMode="gray">
                <a:xfrm>
                  <a:off x="-723037" y="5725914"/>
                  <a:ext cx="133179" cy="65739"/>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97" name="Freeform 752">
                  <a:extLst>
                    <a:ext uri="{FF2B5EF4-FFF2-40B4-BE49-F238E27FC236}">
                      <a16:creationId xmlns:a16="http://schemas.microsoft.com/office/drawing/2014/main" id="{910008AE-FF9B-04CA-104D-17B0C3429E87}"/>
                    </a:ext>
                  </a:extLst>
                </p:cNvPr>
                <p:cNvSpPr>
                  <a:spLocks/>
                </p:cNvSpPr>
                <p:nvPr/>
              </p:nvSpPr>
              <p:spPr bwMode="gray">
                <a:xfrm>
                  <a:off x="-627315" y="5736349"/>
                  <a:ext cx="27052" cy="26087"/>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198" name="Freeform 754">
                  <a:extLst>
                    <a:ext uri="{FF2B5EF4-FFF2-40B4-BE49-F238E27FC236}">
                      <a16:creationId xmlns:a16="http://schemas.microsoft.com/office/drawing/2014/main" id="{E7A34909-85BF-72E6-C2B8-EDE33F4C3C4F}"/>
                    </a:ext>
                  </a:extLst>
                </p:cNvPr>
                <p:cNvSpPr>
                  <a:spLocks noEditPoints="1"/>
                </p:cNvSpPr>
                <p:nvPr/>
              </p:nvSpPr>
              <p:spPr bwMode="gray">
                <a:xfrm>
                  <a:off x="-744887" y="5806262"/>
                  <a:ext cx="176879" cy="82435"/>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65 w 256"/>
                    <a:gd name="T11" fmla="*/ 78 h 118"/>
                    <a:gd name="T12" fmla="*/ 178 w 256"/>
                    <a:gd name="T13" fmla="*/ 83 h 118"/>
                    <a:gd name="T14" fmla="*/ 188 w 256"/>
                    <a:gd name="T15" fmla="*/ 84 h 118"/>
                    <a:gd name="T16" fmla="*/ 196 w 256"/>
                    <a:gd name="T17" fmla="*/ 82 h 118"/>
                    <a:gd name="T18" fmla="*/ 198 w 256"/>
                    <a:gd name="T19" fmla="*/ 76 h 118"/>
                    <a:gd name="T20" fmla="*/ 197 w 256"/>
                    <a:gd name="T21" fmla="*/ 72 h 118"/>
                    <a:gd name="T22" fmla="*/ 194 w 256"/>
                    <a:gd name="T23" fmla="*/ 69 h 118"/>
                    <a:gd name="T24" fmla="*/ 184 w 256"/>
                    <a:gd name="T25" fmla="*/ 64 h 118"/>
                    <a:gd name="T26" fmla="*/ 174 w 256"/>
                    <a:gd name="T27" fmla="*/ 58 h 118"/>
                    <a:gd name="T28" fmla="*/ 168 w 256"/>
                    <a:gd name="T29" fmla="*/ 51 h 118"/>
                    <a:gd name="T30" fmla="*/ 166 w 256"/>
                    <a:gd name="T31" fmla="*/ 42 h 118"/>
                    <a:gd name="T32" fmla="*/ 173 w 256"/>
                    <a:gd name="T33" fmla="*/ 26 h 118"/>
                    <a:gd name="T34" fmla="*/ 191 w 256"/>
                    <a:gd name="T35" fmla="*/ 21 h 118"/>
                    <a:gd name="T36" fmla="*/ 203 w 256"/>
                    <a:gd name="T37" fmla="*/ 22 h 118"/>
                    <a:gd name="T38" fmla="*/ 214 w 256"/>
                    <a:gd name="T39" fmla="*/ 26 h 118"/>
                    <a:gd name="T40" fmla="*/ 208 w 256"/>
                    <a:gd name="T41" fmla="*/ 38 h 118"/>
                    <a:gd name="T42" fmla="*/ 199 w 256"/>
                    <a:gd name="T43" fmla="*/ 35 h 118"/>
                    <a:gd name="T44" fmla="*/ 191 w 256"/>
                    <a:gd name="T45" fmla="*/ 34 h 118"/>
                    <a:gd name="T46" fmla="*/ 184 w 256"/>
                    <a:gd name="T47" fmla="*/ 36 h 118"/>
                    <a:gd name="T48" fmla="*/ 182 w 256"/>
                    <a:gd name="T49" fmla="*/ 41 h 118"/>
                    <a:gd name="T50" fmla="*/ 183 w 256"/>
                    <a:gd name="T51" fmla="*/ 45 h 118"/>
                    <a:gd name="T52" fmla="*/ 186 w 256"/>
                    <a:gd name="T53" fmla="*/ 48 h 118"/>
                    <a:gd name="T54" fmla="*/ 196 w 256"/>
                    <a:gd name="T55" fmla="*/ 53 h 118"/>
                    <a:gd name="T56" fmla="*/ 210 w 256"/>
                    <a:gd name="T57" fmla="*/ 63 h 118"/>
                    <a:gd name="T58" fmla="*/ 214 w 256"/>
                    <a:gd name="T59" fmla="*/ 76 h 118"/>
                    <a:gd name="T60" fmla="*/ 207 w 256"/>
                    <a:gd name="T61" fmla="*/ 92 h 118"/>
                    <a:gd name="T62" fmla="*/ 186 w 256"/>
                    <a:gd name="T63" fmla="*/ 97 h 118"/>
                    <a:gd name="T64" fmla="*/ 165 w 256"/>
                    <a:gd name="T65" fmla="*/ 93 h 118"/>
                    <a:gd name="T66" fmla="*/ 165 w 256"/>
                    <a:gd name="T67" fmla="*/ 78 h 118"/>
                    <a:gd name="T68" fmla="*/ 111 w 256"/>
                    <a:gd name="T69" fmla="*/ 22 h 118"/>
                    <a:gd name="T70" fmla="*/ 127 w 256"/>
                    <a:gd name="T71" fmla="*/ 22 h 118"/>
                    <a:gd name="T72" fmla="*/ 127 w 256"/>
                    <a:gd name="T73" fmla="*/ 83 h 118"/>
                    <a:gd name="T74" fmla="*/ 157 w 256"/>
                    <a:gd name="T75" fmla="*/ 83 h 118"/>
                    <a:gd name="T76" fmla="*/ 157 w 256"/>
                    <a:gd name="T77" fmla="*/ 96 h 118"/>
                    <a:gd name="T78" fmla="*/ 111 w 256"/>
                    <a:gd name="T79" fmla="*/ 96 h 118"/>
                    <a:gd name="T80" fmla="*/ 111 w 256"/>
                    <a:gd name="T81" fmla="*/ 22 h 118"/>
                    <a:gd name="T82" fmla="*/ 33 w 256"/>
                    <a:gd name="T83" fmla="*/ 22 h 118"/>
                    <a:gd name="T84" fmla="*/ 51 w 256"/>
                    <a:gd name="T85" fmla="*/ 22 h 118"/>
                    <a:gd name="T86" fmla="*/ 67 w 256"/>
                    <a:gd name="T87" fmla="*/ 49 h 118"/>
                    <a:gd name="T88" fmla="*/ 83 w 256"/>
                    <a:gd name="T89" fmla="*/ 22 h 118"/>
                    <a:gd name="T90" fmla="*/ 100 w 256"/>
                    <a:gd name="T91" fmla="*/ 22 h 118"/>
                    <a:gd name="T92" fmla="*/ 76 w 256"/>
                    <a:gd name="T93" fmla="*/ 59 h 118"/>
                    <a:gd name="T94" fmla="*/ 101 w 256"/>
                    <a:gd name="T95" fmla="*/ 96 h 118"/>
                    <a:gd name="T96" fmla="*/ 83 w 256"/>
                    <a:gd name="T97" fmla="*/ 96 h 118"/>
                    <a:gd name="T98" fmla="*/ 66 w 256"/>
                    <a:gd name="T99" fmla="*/ 68 h 118"/>
                    <a:gd name="T100" fmla="*/ 49 w 256"/>
                    <a:gd name="T101" fmla="*/ 96 h 118"/>
                    <a:gd name="T102" fmla="*/ 32 w 256"/>
                    <a:gd name="T103" fmla="*/ 96 h 118"/>
                    <a:gd name="T104" fmla="*/ 56 w 256"/>
                    <a:gd name="T105" fmla="*/ 58 h 118"/>
                    <a:gd name="T106" fmla="*/ 33 w 256"/>
                    <a:gd name="T107"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65" y="78"/>
                      </a:moveTo>
                      <a:cubicBezTo>
                        <a:pt x="170" y="80"/>
                        <a:pt x="175" y="82"/>
                        <a:pt x="178" y="83"/>
                      </a:cubicBezTo>
                      <a:cubicBezTo>
                        <a:pt x="182" y="84"/>
                        <a:pt x="185" y="84"/>
                        <a:pt x="188" y="84"/>
                      </a:cubicBezTo>
                      <a:cubicBezTo>
                        <a:pt x="191" y="84"/>
                        <a:pt x="194" y="84"/>
                        <a:pt x="196" y="82"/>
                      </a:cubicBezTo>
                      <a:cubicBezTo>
                        <a:pt x="197" y="81"/>
                        <a:pt x="198" y="79"/>
                        <a:pt x="198" y="76"/>
                      </a:cubicBezTo>
                      <a:cubicBezTo>
                        <a:pt x="198" y="75"/>
                        <a:pt x="198" y="74"/>
                        <a:pt x="197" y="72"/>
                      </a:cubicBezTo>
                      <a:cubicBezTo>
                        <a:pt x="196" y="71"/>
                        <a:pt x="195" y="70"/>
                        <a:pt x="194" y="69"/>
                      </a:cubicBezTo>
                      <a:cubicBezTo>
                        <a:pt x="192" y="68"/>
                        <a:pt x="189" y="66"/>
                        <a:pt x="184" y="64"/>
                      </a:cubicBezTo>
                      <a:cubicBezTo>
                        <a:pt x="179" y="62"/>
                        <a:pt x="176" y="60"/>
                        <a:pt x="174" y="58"/>
                      </a:cubicBezTo>
                      <a:cubicBezTo>
                        <a:pt x="171" y="56"/>
                        <a:pt x="170" y="54"/>
                        <a:pt x="168" y="51"/>
                      </a:cubicBezTo>
                      <a:cubicBezTo>
                        <a:pt x="167" y="48"/>
                        <a:pt x="166" y="45"/>
                        <a:pt x="166" y="42"/>
                      </a:cubicBezTo>
                      <a:cubicBezTo>
                        <a:pt x="166" y="35"/>
                        <a:pt x="168" y="30"/>
                        <a:pt x="173" y="26"/>
                      </a:cubicBezTo>
                      <a:cubicBezTo>
                        <a:pt x="177" y="23"/>
                        <a:pt x="184" y="21"/>
                        <a:pt x="191" y="21"/>
                      </a:cubicBezTo>
                      <a:cubicBezTo>
                        <a:pt x="195" y="21"/>
                        <a:pt x="199" y="21"/>
                        <a:pt x="203" y="22"/>
                      </a:cubicBezTo>
                      <a:cubicBezTo>
                        <a:pt x="206" y="23"/>
                        <a:pt x="210" y="24"/>
                        <a:pt x="214" y="26"/>
                      </a:cubicBezTo>
                      <a:cubicBezTo>
                        <a:pt x="208" y="38"/>
                        <a:pt x="208" y="38"/>
                        <a:pt x="208" y="38"/>
                      </a:cubicBezTo>
                      <a:cubicBezTo>
                        <a:pt x="204" y="37"/>
                        <a:pt x="201" y="35"/>
                        <a:pt x="199" y="35"/>
                      </a:cubicBezTo>
                      <a:cubicBezTo>
                        <a:pt x="196" y="34"/>
                        <a:pt x="193" y="34"/>
                        <a:pt x="191" y="34"/>
                      </a:cubicBezTo>
                      <a:cubicBezTo>
                        <a:pt x="188" y="34"/>
                        <a:pt x="186" y="35"/>
                        <a:pt x="184" y="36"/>
                      </a:cubicBezTo>
                      <a:cubicBezTo>
                        <a:pt x="182" y="37"/>
                        <a:pt x="182" y="39"/>
                        <a:pt x="182" y="41"/>
                      </a:cubicBezTo>
                      <a:cubicBezTo>
                        <a:pt x="182" y="43"/>
                        <a:pt x="182" y="44"/>
                        <a:pt x="183" y="45"/>
                      </a:cubicBezTo>
                      <a:cubicBezTo>
                        <a:pt x="183" y="46"/>
                        <a:pt x="184" y="47"/>
                        <a:pt x="186" y="48"/>
                      </a:cubicBezTo>
                      <a:cubicBezTo>
                        <a:pt x="187" y="49"/>
                        <a:pt x="190" y="51"/>
                        <a:pt x="196" y="53"/>
                      </a:cubicBezTo>
                      <a:cubicBezTo>
                        <a:pt x="203" y="57"/>
                        <a:pt x="207" y="60"/>
                        <a:pt x="210" y="63"/>
                      </a:cubicBezTo>
                      <a:cubicBezTo>
                        <a:pt x="213" y="67"/>
                        <a:pt x="214" y="71"/>
                        <a:pt x="214" y="76"/>
                      </a:cubicBezTo>
                      <a:cubicBezTo>
                        <a:pt x="214" y="82"/>
                        <a:pt x="211" y="88"/>
                        <a:pt x="207" y="92"/>
                      </a:cubicBezTo>
                      <a:cubicBezTo>
                        <a:pt x="202" y="95"/>
                        <a:pt x="195" y="97"/>
                        <a:pt x="186" y="97"/>
                      </a:cubicBezTo>
                      <a:cubicBezTo>
                        <a:pt x="178" y="97"/>
                        <a:pt x="171" y="96"/>
                        <a:pt x="165" y="93"/>
                      </a:cubicBezTo>
                      <a:lnTo>
                        <a:pt x="165" y="78"/>
                      </a:lnTo>
                      <a:close/>
                      <a:moveTo>
                        <a:pt x="111" y="22"/>
                      </a:moveTo>
                      <a:cubicBezTo>
                        <a:pt x="127" y="22"/>
                        <a:pt x="127" y="22"/>
                        <a:pt x="127" y="22"/>
                      </a:cubicBezTo>
                      <a:cubicBezTo>
                        <a:pt x="127" y="83"/>
                        <a:pt x="127" y="83"/>
                        <a:pt x="127" y="83"/>
                      </a:cubicBezTo>
                      <a:cubicBezTo>
                        <a:pt x="157" y="83"/>
                        <a:pt x="157" y="83"/>
                        <a:pt x="157" y="83"/>
                      </a:cubicBezTo>
                      <a:cubicBezTo>
                        <a:pt x="157" y="96"/>
                        <a:pt x="157" y="96"/>
                        <a:pt x="157" y="96"/>
                      </a:cubicBezTo>
                      <a:cubicBezTo>
                        <a:pt x="111" y="96"/>
                        <a:pt x="111" y="96"/>
                        <a:pt x="111" y="96"/>
                      </a:cubicBezTo>
                      <a:lnTo>
                        <a:pt x="111" y="22"/>
                      </a:lnTo>
                      <a:close/>
                      <a:moveTo>
                        <a:pt x="33" y="22"/>
                      </a:moveTo>
                      <a:cubicBezTo>
                        <a:pt x="51" y="22"/>
                        <a:pt x="51" y="22"/>
                        <a:pt x="51" y="22"/>
                      </a:cubicBezTo>
                      <a:cubicBezTo>
                        <a:pt x="67" y="49"/>
                        <a:pt x="67" y="49"/>
                        <a:pt x="67" y="49"/>
                      </a:cubicBezTo>
                      <a:cubicBezTo>
                        <a:pt x="83" y="22"/>
                        <a:pt x="83" y="22"/>
                        <a:pt x="83" y="22"/>
                      </a:cubicBezTo>
                      <a:cubicBezTo>
                        <a:pt x="100" y="22"/>
                        <a:pt x="100" y="22"/>
                        <a:pt x="100" y="22"/>
                      </a:cubicBezTo>
                      <a:cubicBezTo>
                        <a:pt x="76" y="59"/>
                        <a:pt x="76" y="59"/>
                        <a:pt x="76" y="59"/>
                      </a:cubicBezTo>
                      <a:cubicBezTo>
                        <a:pt x="101" y="96"/>
                        <a:pt x="101" y="96"/>
                        <a:pt x="101" y="96"/>
                      </a:cubicBezTo>
                      <a:cubicBezTo>
                        <a:pt x="83" y="96"/>
                        <a:pt x="83" y="96"/>
                        <a:pt x="83" y="96"/>
                      </a:cubicBezTo>
                      <a:cubicBezTo>
                        <a:pt x="66" y="68"/>
                        <a:pt x="66" y="68"/>
                        <a:pt x="66" y="68"/>
                      </a:cubicBezTo>
                      <a:cubicBezTo>
                        <a:pt x="49" y="96"/>
                        <a:pt x="49" y="96"/>
                        <a:pt x="49" y="96"/>
                      </a:cubicBezTo>
                      <a:cubicBezTo>
                        <a:pt x="32" y="96"/>
                        <a:pt x="32" y="96"/>
                        <a:pt x="32" y="96"/>
                      </a:cubicBezTo>
                      <a:cubicBezTo>
                        <a:pt x="56" y="58"/>
                        <a:pt x="56" y="58"/>
                        <a:pt x="56" y="58"/>
                      </a:cubicBezTo>
                      <a:lnTo>
                        <a:pt x="33" y="22"/>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grpSp>
          <p:nvGrpSpPr>
            <p:cNvPr id="222" name="グループ化 221">
              <a:extLst>
                <a:ext uri="{FF2B5EF4-FFF2-40B4-BE49-F238E27FC236}">
                  <a16:creationId xmlns:a16="http://schemas.microsoft.com/office/drawing/2014/main" id="{D1060026-F8AA-DD57-DD52-956808A34808}"/>
                </a:ext>
              </a:extLst>
            </p:cNvPr>
            <p:cNvGrpSpPr/>
            <p:nvPr/>
          </p:nvGrpSpPr>
          <p:grpSpPr>
            <a:xfrm>
              <a:off x="4832194" y="6213667"/>
              <a:ext cx="402443" cy="469350"/>
              <a:chOff x="4393751" y="6202781"/>
              <a:chExt cx="402443" cy="469350"/>
            </a:xfrm>
          </p:grpSpPr>
          <p:sp>
            <p:nvSpPr>
              <p:cNvPr id="223" name="正方形/長方形 222">
                <a:extLst>
                  <a:ext uri="{FF2B5EF4-FFF2-40B4-BE49-F238E27FC236}">
                    <a16:creationId xmlns:a16="http://schemas.microsoft.com/office/drawing/2014/main" id="{FD8F55E9-974F-2D88-E43C-8863047ED573}"/>
                  </a:ext>
                </a:extLst>
              </p:cNvPr>
              <p:cNvSpPr/>
              <p:nvPr/>
            </p:nvSpPr>
            <p:spPr bwMode="gray">
              <a:xfrm>
                <a:off x="4393751" y="6202781"/>
                <a:ext cx="402443" cy="469350"/>
              </a:xfrm>
              <a:prstGeom prst="rect">
                <a:avLst/>
              </a:prstGeom>
              <a:solidFill>
                <a:schemeClr val="bg1"/>
              </a:solidFill>
              <a:ln w="635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24" name="正方形/長方形 223">
                <a:extLst>
                  <a:ext uri="{FF2B5EF4-FFF2-40B4-BE49-F238E27FC236}">
                    <a16:creationId xmlns:a16="http://schemas.microsoft.com/office/drawing/2014/main" id="{3B7549A9-5C91-C3A7-A602-DB6201EDCEE2}"/>
                  </a:ext>
                </a:extLst>
              </p:cNvPr>
              <p:cNvSpPr/>
              <p:nvPr/>
            </p:nvSpPr>
            <p:spPr bwMode="gray">
              <a:xfrm>
                <a:off x="4419453" y="6217623"/>
                <a:ext cx="350273" cy="236827"/>
              </a:xfrm>
              <a:prstGeom prst="rect">
                <a:avLst/>
              </a:prstGeom>
              <a:solidFill>
                <a:schemeClr val="bg1"/>
              </a:solidFill>
              <a:ln w="63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所属</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B</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データ</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225" name="グループ化 224">
                <a:extLst>
                  <a:ext uri="{FF2B5EF4-FFF2-40B4-BE49-F238E27FC236}">
                    <a16:creationId xmlns:a16="http://schemas.microsoft.com/office/drawing/2014/main" id="{3280BC2A-9403-0E0E-31CC-5BACB0BE6DD1}"/>
                  </a:ext>
                </a:extLst>
              </p:cNvPr>
              <p:cNvGrpSpPr/>
              <p:nvPr/>
            </p:nvGrpSpPr>
            <p:grpSpPr>
              <a:xfrm>
                <a:off x="4514001" y="6437693"/>
                <a:ext cx="176879" cy="192001"/>
                <a:chOff x="-744887" y="5725914"/>
                <a:chExt cx="176879" cy="192001"/>
              </a:xfrm>
              <a:solidFill>
                <a:schemeClr val="accent6"/>
              </a:solidFill>
            </p:grpSpPr>
            <p:sp>
              <p:nvSpPr>
                <p:cNvPr id="226" name="Rectangle 750">
                  <a:extLst>
                    <a:ext uri="{FF2B5EF4-FFF2-40B4-BE49-F238E27FC236}">
                      <a16:creationId xmlns:a16="http://schemas.microsoft.com/office/drawing/2014/main" id="{5703E1F0-D1C9-05BA-16A5-B84A31008557}"/>
                    </a:ext>
                  </a:extLst>
                </p:cNvPr>
                <p:cNvSpPr>
                  <a:spLocks noChangeArrowheads="1"/>
                </p:cNvSpPr>
                <p:nvPr/>
              </p:nvSpPr>
              <p:spPr bwMode="gray">
                <a:xfrm>
                  <a:off x="-723037" y="5903306"/>
                  <a:ext cx="133179" cy="14609"/>
                </a:xfrm>
                <a:prstGeom prst="rect">
                  <a:avLst/>
                </a:prstGeom>
                <a:solidFill>
                  <a:srgbClr val="6366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27" name="Freeform 751">
                  <a:extLst>
                    <a:ext uri="{FF2B5EF4-FFF2-40B4-BE49-F238E27FC236}">
                      <a16:creationId xmlns:a16="http://schemas.microsoft.com/office/drawing/2014/main" id="{2F104159-EFB7-28A2-4C92-89A7F4D7F352}"/>
                    </a:ext>
                  </a:extLst>
                </p:cNvPr>
                <p:cNvSpPr>
                  <a:spLocks/>
                </p:cNvSpPr>
                <p:nvPr/>
              </p:nvSpPr>
              <p:spPr bwMode="gray">
                <a:xfrm>
                  <a:off x="-723037" y="5725914"/>
                  <a:ext cx="133179" cy="65739"/>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28" name="Freeform 752">
                  <a:extLst>
                    <a:ext uri="{FF2B5EF4-FFF2-40B4-BE49-F238E27FC236}">
                      <a16:creationId xmlns:a16="http://schemas.microsoft.com/office/drawing/2014/main" id="{B0959082-B7E1-7E7A-929B-3EFD8A5D0934}"/>
                    </a:ext>
                  </a:extLst>
                </p:cNvPr>
                <p:cNvSpPr>
                  <a:spLocks/>
                </p:cNvSpPr>
                <p:nvPr/>
              </p:nvSpPr>
              <p:spPr bwMode="gray">
                <a:xfrm>
                  <a:off x="-627315" y="5736349"/>
                  <a:ext cx="27052" cy="26087"/>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29" name="Freeform 754">
                  <a:extLst>
                    <a:ext uri="{FF2B5EF4-FFF2-40B4-BE49-F238E27FC236}">
                      <a16:creationId xmlns:a16="http://schemas.microsoft.com/office/drawing/2014/main" id="{1C6F56E3-46F8-CBE3-041D-31DE6DA72FAA}"/>
                    </a:ext>
                  </a:extLst>
                </p:cNvPr>
                <p:cNvSpPr>
                  <a:spLocks noEditPoints="1"/>
                </p:cNvSpPr>
                <p:nvPr/>
              </p:nvSpPr>
              <p:spPr bwMode="gray">
                <a:xfrm>
                  <a:off x="-744887" y="5806262"/>
                  <a:ext cx="176879" cy="82435"/>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65 w 256"/>
                    <a:gd name="T11" fmla="*/ 78 h 118"/>
                    <a:gd name="T12" fmla="*/ 178 w 256"/>
                    <a:gd name="T13" fmla="*/ 83 h 118"/>
                    <a:gd name="T14" fmla="*/ 188 w 256"/>
                    <a:gd name="T15" fmla="*/ 84 h 118"/>
                    <a:gd name="T16" fmla="*/ 196 w 256"/>
                    <a:gd name="T17" fmla="*/ 82 h 118"/>
                    <a:gd name="T18" fmla="*/ 198 w 256"/>
                    <a:gd name="T19" fmla="*/ 76 h 118"/>
                    <a:gd name="T20" fmla="*/ 197 w 256"/>
                    <a:gd name="T21" fmla="*/ 72 h 118"/>
                    <a:gd name="T22" fmla="*/ 194 w 256"/>
                    <a:gd name="T23" fmla="*/ 69 h 118"/>
                    <a:gd name="T24" fmla="*/ 184 w 256"/>
                    <a:gd name="T25" fmla="*/ 64 h 118"/>
                    <a:gd name="T26" fmla="*/ 174 w 256"/>
                    <a:gd name="T27" fmla="*/ 58 h 118"/>
                    <a:gd name="T28" fmla="*/ 168 w 256"/>
                    <a:gd name="T29" fmla="*/ 51 h 118"/>
                    <a:gd name="T30" fmla="*/ 166 w 256"/>
                    <a:gd name="T31" fmla="*/ 42 h 118"/>
                    <a:gd name="T32" fmla="*/ 173 w 256"/>
                    <a:gd name="T33" fmla="*/ 26 h 118"/>
                    <a:gd name="T34" fmla="*/ 191 w 256"/>
                    <a:gd name="T35" fmla="*/ 21 h 118"/>
                    <a:gd name="T36" fmla="*/ 203 w 256"/>
                    <a:gd name="T37" fmla="*/ 22 h 118"/>
                    <a:gd name="T38" fmla="*/ 214 w 256"/>
                    <a:gd name="T39" fmla="*/ 26 h 118"/>
                    <a:gd name="T40" fmla="*/ 208 w 256"/>
                    <a:gd name="T41" fmla="*/ 38 h 118"/>
                    <a:gd name="T42" fmla="*/ 199 w 256"/>
                    <a:gd name="T43" fmla="*/ 35 h 118"/>
                    <a:gd name="T44" fmla="*/ 191 w 256"/>
                    <a:gd name="T45" fmla="*/ 34 h 118"/>
                    <a:gd name="T46" fmla="*/ 184 w 256"/>
                    <a:gd name="T47" fmla="*/ 36 h 118"/>
                    <a:gd name="T48" fmla="*/ 182 w 256"/>
                    <a:gd name="T49" fmla="*/ 41 h 118"/>
                    <a:gd name="T50" fmla="*/ 183 w 256"/>
                    <a:gd name="T51" fmla="*/ 45 h 118"/>
                    <a:gd name="T52" fmla="*/ 186 w 256"/>
                    <a:gd name="T53" fmla="*/ 48 h 118"/>
                    <a:gd name="T54" fmla="*/ 196 w 256"/>
                    <a:gd name="T55" fmla="*/ 53 h 118"/>
                    <a:gd name="T56" fmla="*/ 210 w 256"/>
                    <a:gd name="T57" fmla="*/ 63 h 118"/>
                    <a:gd name="T58" fmla="*/ 214 w 256"/>
                    <a:gd name="T59" fmla="*/ 76 h 118"/>
                    <a:gd name="T60" fmla="*/ 207 w 256"/>
                    <a:gd name="T61" fmla="*/ 92 h 118"/>
                    <a:gd name="T62" fmla="*/ 186 w 256"/>
                    <a:gd name="T63" fmla="*/ 97 h 118"/>
                    <a:gd name="T64" fmla="*/ 165 w 256"/>
                    <a:gd name="T65" fmla="*/ 93 h 118"/>
                    <a:gd name="T66" fmla="*/ 165 w 256"/>
                    <a:gd name="T67" fmla="*/ 78 h 118"/>
                    <a:gd name="T68" fmla="*/ 111 w 256"/>
                    <a:gd name="T69" fmla="*/ 22 h 118"/>
                    <a:gd name="T70" fmla="*/ 127 w 256"/>
                    <a:gd name="T71" fmla="*/ 22 h 118"/>
                    <a:gd name="T72" fmla="*/ 127 w 256"/>
                    <a:gd name="T73" fmla="*/ 83 h 118"/>
                    <a:gd name="T74" fmla="*/ 157 w 256"/>
                    <a:gd name="T75" fmla="*/ 83 h 118"/>
                    <a:gd name="T76" fmla="*/ 157 w 256"/>
                    <a:gd name="T77" fmla="*/ 96 h 118"/>
                    <a:gd name="T78" fmla="*/ 111 w 256"/>
                    <a:gd name="T79" fmla="*/ 96 h 118"/>
                    <a:gd name="T80" fmla="*/ 111 w 256"/>
                    <a:gd name="T81" fmla="*/ 22 h 118"/>
                    <a:gd name="T82" fmla="*/ 33 w 256"/>
                    <a:gd name="T83" fmla="*/ 22 h 118"/>
                    <a:gd name="T84" fmla="*/ 51 w 256"/>
                    <a:gd name="T85" fmla="*/ 22 h 118"/>
                    <a:gd name="T86" fmla="*/ 67 w 256"/>
                    <a:gd name="T87" fmla="*/ 49 h 118"/>
                    <a:gd name="T88" fmla="*/ 83 w 256"/>
                    <a:gd name="T89" fmla="*/ 22 h 118"/>
                    <a:gd name="T90" fmla="*/ 100 w 256"/>
                    <a:gd name="T91" fmla="*/ 22 h 118"/>
                    <a:gd name="T92" fmla="*/ 76 w 256"/>
                    <a:gd name="T93" fmla="*/ 59 h 118"/>
                    <a:gd name="T94" fmla="*/ 101 w 256"/>
                    <a:gd name="T95" fmla="*/ 96 h 118"/>
                    <a:gd name="T96" fmla="*/ 83 w 256"/>
                    <a:gd name="T97" fmla="*/ 96 h 118"/>
                    <a:gd name="T98" fmla="*/ 66 w 256"/>
                    <a:gd name="T99" fmla="*/ 68 h 118"/>
                    <a:gd name="T100" fmla="*/ 49 w 256"/>
                    <a:gd name="T101" fmla="*/ 96 h 118"/>
                    <a:gd name="T102" fmla="*/ 32 w 256"/>
                    <a:gd name="T103" fmla="*/ 96 h 118"/>
                    <a:gd name="T104" fmla="*/ 56 w 256"/>
                    <a:gd name="T105" fmla="*/ 58 h 118"/>
                    <a:gd name="T106" fmla="*/ 33 w 256"/>
                    <a:gd name="T107"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65" y="78"/>
                      </a:moveTo>
                      <a:cubicBezTo>
                        <a:pt x="170" y="80"/>
                        <a:pt x="175" y="82"/>
                        <a:pt x="178" y="83"/>
                      </a:cubicBezTo>
                      <a:cubicBezTo>
                        <a:pt x="182" y="84"/>
                        <a:pt x="185" y="84"/>
                        <a:pt x="188" y="84"/>
                      </a:cubicBezTo>
                      <a:cubicBezTo>
                        <a:pt x="191" y="84"/>
                        <a:pt x="194" y="84"/>
                        <a:pt x="196" y="82"/>
                      </a:cubicBezTo>
                      <a:cubicBezTo>
                        <a:pt x="197" y="81"/>
                        <a:pt x="198" y="79"/>
                        <a:pt x="198" y="76"/>
                      </a:cubicBezTo>
                      <a:cubicBezTo>
                        <a:pt x="198" y="75"/>
                        <a:pt x="198" y="74"/>
                        <a:pt x="197" y="72"/>
                      </a:cubicBezTo>
                      <a:cubicBezTo>
                        <a:pt x="196" y="71"/>
                        <a:pt x="195" y="70"/>
                        <a:pt x="194" y="69"/>
                      </a:cubicBezTo>
                      <a:cubicBezTo>
                        <a:pt x="192" y="68"/>
                        <a:pt x="189" y="66"/>
                        <a:pt x="184" y="64"/>
                      </a:cubicBezTo>
                      <a:cubicBezTo>
                        <a:pt x="179" y="62"/>
                        <a:pt x="176" y="60"/>
                        <a:pt x="174" y="58"/>
                      </a:cubicBezTo>
                      <a:cubicBezTo>
                        <a:pt x="171" y="56"/>
                        <a:pt x="170" y="54"/>
                        <a:pt x="168" y="51"/>
                      </a:cubicBezTo>
                      <a:cubicBezTo>
                        <a:pt x="167" y="48"/>
                        <a:pt x="166" y="45"/>
                        <a:pt x="166" y="42"/>
                      </a:cubicBezTo>
                      <a:cubicBezTo>
                        <a:pt x="166" y="35"/>
                        <a:pt x="168" y="30"/>
                        <a:pt x="173" y="26"/>
                      </a:cubicBezTo>
                      <a:cubicBezTo>
                        <a:pt x="177" y="23"/>
                        <a:pt x="184" y="21"/>
                        <a:pt x="191" y="21"/>
                      </a:cubicBezTo>
                      <a:cubicBezTo>
                        <a:pt x="195" y="21"/>
                        <a:pt x="199" y="21"/>
                        <a:pt x="203" y="22"/>
                      </a:cubicBezTo>
                      <a:cubicBezTo>
                        <a:pt x="206" y="23"/>
                        <a:pt x="210" y="24"/>
                        <a:pt x="214" y="26"/>
                      </a:cubicBezTo>
                      <a:cubicBezTo>
                        <a:pt x="208" y="38"/>
                        <a:pt x="208" y="38"/>
                        <a:pt x="208" y="38"/>
                      </a:cubicBezTo>
                      <a:cubicBezTo>
                        <a:pt x="204" y="37"/>
                        <a:pt x="201" y="35"/>
                        <a:pt x="199" y="35"/>
                      </a:cubicBezTo>
                      <a:cubicBezTo>
                        <a:pt x="196" y="34"/>
                        <a:pt x="193" y="34"/>
                        <a:pt x="191" y="34"/>
                      </a:cubicBezTo>
                      <a:cubicBezTo>
                        <a:pt x="188" y="34"/>
                        <a:pt x="186" y="35"/>
                        <a:pt x="184" y="36"/>
                      </a:cubicBezTo>
                      <a:cubicBezTo>
                        <a:pt x="182" y="37"/>
                        <a:pt x="182" y="39"/>
                        <a:pt x="182" y="41"/>
                      </a:cubicBezTo>
                      <a:cubicBezTo>
                        <a:pt x="182" y="43"/>
                        <a:pt x="182" y="44"/>
                        <a:pt x="183" y="45"/>
                      </a:cubicBezTo>
                      <a:cubicBezTo>
                        <a:pt x="183" y="46"/>
                        <a:pt x="184" y="47"/>
                        <a:pt x="186" y="48"/>
                      </a:cubicBezTo>
                      <a:cubicBezTo>
                        <a:pt x="187" y="49"/>
                        <a:pt x="190" y="51"/>
                        <a:pt x="196" y="53"/>
                      </a:cubicBezTo>
                      <a:cubicBezTo>
                        <a:pt x="203" y="57"/>
                        <a:pt x="207" y="60"/>
                        <a:pt x="210" y="63"/>
                      </a:cubicBezTo>
                      <a:cubicBezTo>
                        <a:pt x="213" y="67"/>
                        <a:pt x="214" y="71"/>
                        <a:pt x="214" y="76"/>
                      </a:cubicBezTo>
                      <a:cubicBezTo>
                        <a:pt x="214" y="82"/>
                        <a:pt x="211" y="88"/>
                        <a:pt x="207" y="92"/>
                      </a:cubicBezTo>
                      <a:cubicBezTo>
                        <a:pt x="202" y="95"/>
                        <a:pt x="195" y="97"/>
                        <a:pt x="186" y="97"/>
                      </a:cubicBezTo>
                      <a:cubicBezTo>
                        <a:pt x="178" y="97"/>
                        <a:pt x="171" y="96"/>
                        <a:pt x="165" y="93"/>
                      </a:cubicBezTo>
                      <a:lnTo>
                        <a:pt x="165" y="78"/>
                      </a:lnTo>
                      <a:close/>
                      <a:moveTo>
                        <a:pt x="111" y="22"/>
                      </a:moveTo>
                      <a:cubicBezTo>
                        <a:pt x="127" y="22"/>
                        <a:pt x="127" y="22"/>
                        <a:pt x="127" y="22"/>
                      </a:cubicBezTo>
                      <a:cubicBezTo>
                        <a:pt x="127" y="83"/>
                        <a:pt x="127" y="83"/>
                        <a:pt x="127" y="83"/>
                      </a:cubicBezTo>
                      <a:cubicBezTo>
                        <a:pt x="157" y="83"/>
                        <a:pt x="157" y="83"/>
                        <a:pt x="157" y="83"/>
                      </a:cubicBezTo>
                      <a:cubicBezTo>
                        <a:pt x="157" y="96"/>
                        <a:pt x="157" y="96"/>
                        <a:pt x="157" y="96"/>
                      </a:cubicBezTo>
                      <a:cubicBezTo>
                        <a:pt x="111" y="96"/>
                        <a:pt x="111" y="96"/>
                        <a:pt x="111" y="96"/>
                      </a:cubicBezTo>
                      <a:lnTo>
                        <a:pt x="111" y="22"/>
                      </a:lnTo>
                      <a:close/>
                      <a:moveTo>
                        <a:pt x="33" y="22"/>
                      </a:moveTo>
                      <a:cubicBezTo>
                        <a:pt x="51" y="22"/>
                        <a:pt x="51" y="22"/>
                        <a:pt x="51" y="22"/>
                      </a:cubicBezTo>
                      <a:cubicBezTo>
                        <a:pt x="67" y="49"/>
                        <a:pt x="67" y="49"/>
                        <a:pt x="67" y="49"/>
                      </a:cubicBezTo>
                      <a:cubicBezTo>
                        <a:pt x="83" y="22"/>
                        <a:pt x="83" y="22"/>
                        <a:pt x="83" y="22"/>
                      </a:cubicBezTo>
                      <a:cubicBezTo>
                        <a:pt x="100" y="22"/>
                        <a:pt x="100" y="22"/>
                        <a:pt x="100" y="22"/>
                      </a:cubicBezTo>
                      <a:cubicBezTo>
                        <a:pt x="76" y="59"/>
                        <a:pt x="76" y="59"/>
                        <a:pt x="76" y="59"/>
                      </a:cubicBezTo>
                      <a:cubicBezTo>
                        <a:pt x="101" y="96"/>
                        <a:pt x="101" y="96"/>
                        <a:pt x="101" y="96"/>
                      </a:cubicBezTo>
                      <a:cubicBezTo>
                        <a:pt x="83" y="96"/>
                        <a:pt x="83" y="96"/>
                        <a:pt x="83" y="96"/>
                      </a:cubicBezTo>
                      <a:cubicBezTo>
                        <a:pt x="66" y="68"/>
                        <a:pt x="66" y="68"/>
                        <a:pt x="66" y="68"/>
                      </a:cubicBezTo>
                      <a:cubicBezTo>
                        <a:pt x="49" y="96"/>
                        <a:pt x="49" y="96"/>
                        <a:pt x="49" y="96"/>
                      </a:cubicBezTo>
                      <a:cubicBezTo>
                        <a:pt x="32" y="96"/>
                        <a:pt x="32" y="96"/>
                        <a:pt x="32" y="96"/>
                      </a:cubicBezTo>
                      <a:cubicBezTo>
                        <a:pt x="56" y="58"/>
                        <a:pt x="56" y="58"/>
                        <a:pt x="56" y="58"/>
                      </a:cubicBezTo>
                      <a:lnTo>
                        <a:pt x="33" y="22"/>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grpSp>
          <p:nvGrpSpPr>
            <p:cNvPr id="230" name="グループ化 229">
              <a:extLst>
                <a:ext uri="{FF2B5EF4-FFF2-40B4-BE49-F238E27FC236}">
                  <a16:creationId xmlns:a16="http://schemas.microsoft.com/office/drawing/2014/main" id="{A2CC2213-890A-397B-9EAF-D645BBDA3C93}"/>
                </a:ext>
              </a:extLst>
            </p:cNvPr>
            <p:cNvGrpSpPr/>
            <p:nvPr/>
          </p:nvGrpSpPr>
          <p:grpSpPr>
            <a:xfrm>
              <a:off x="5270637" y="6213667"/>
              <a:ext cx="402443" cy="469350"/>
              <a:chOff x="4393751" y="6202781"/>
              <a:chExt cx="402443" cy="469350"/>
            </a:xfrm>
          </p:grpSpPr>
          <p:sp>
            <p:nvSpPr>
              <p:cNvPr id="231" name="正方形/長方形 230">
                <a:extLst>
                  <a:ext uri="{FF2B5EF4-FFF2-40B4-BE49-F238E27FC236}">
                    <a16:creationId xmlns:a16="http://schemas.microsoft.com/office/drawing/2014/main" id="{768B94CF-D986-46C8-6600-165754E8E41F}"/>
                  </a:ext>
                </a:extLst>
              </p:cNvPr>
              <p:cNvSpPr/>
              <p:nvPr/>
            </p:nvSpPr>
            <p:spPr bwMode="gray">
              <a:xfrm>
                <a:off x="4393751" y="6202781"/>
                <a:ext cx="402443" cy="469350"/>
              </a:xfrm>
              <a:prstGeom prst="rect">
                <a:avLst/>
              </a:prstGeom>
              <a:solidFill>
                <a:schemeClr val="bg1"/>
              </a:solidFill>
              <a:ln w="6350" algn="ctr">
                <a:solidFill>
                  <a:schemeClr val="bg2">
                    <a:lumMod val="75000"/>
                  </a:schemeClr>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2" name="正方形/長方形 231">
                <a:extLst>
                  <a:ext uri="{FF2B5EF4-FFF2-40B4-BE49-F238E27FC236}">
                    <a16:creationId xmlns:a16="http://schemas.microsoft.com/office/drawing/2014/main" id="{87FA67FA-ED90-520F-40EE-72CFC1EFF434}"/>
                  </a:ext>
                </a:extLst>
              </p:cNvPr>
              <p:cNvSpPr/>
              <p:nvPr/>
            </p:nvSpPr>
            <p:spPr bwMode="gray">
              <a:xfrm>
                <a:off x="4419453" y="6217623"/>
                <a:ext cx="350273" cy="236827"/>
              </a:xfrm>
              <a:prstGeom prst="rect">
                <a:avLst/>
              </a:prstGeom>
              <a:solidFill>
                <a:schemeClr val="bg1"/>
              </a:solidFill>
              <a:ln w="63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所属</a:t>
                </a:r>
                <a:r>
                  <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rPr>
                  <a:t>C</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データ</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233" name="グループ化 232">
                <a:extLst>
                  <a:ext uri="{FF2B5EF4-FFF2-40B4-BE49-F238E27FC236}">
                    <a16:creationId xmlns:a16="http://schemas.microsoft.com/office/drawing/2014/main" id="{75F7F278-398A-9C83-DADD-697C7E56224D}"/>
                  </a:ext>
                </a:extLst>
              </p:cNvPr>
              <p:cNvGrpSpPr/>
              <p:nvPr/>
            </p:nvGrpSpPr>
            <p:grpSpPr>
              <a:xfrm>
                <a:off x="4514001" y="6437693"/>
                <a:ext cx="176879" cy="192001"/>
                <a:chOff x="-744887" y="5725914"/>
                <a:chExt cx="176879" cy="192001"/>
              </a:xfrm>
              <a:solidFill>
                <a:schemeClr val="accent6"/>
              </a:solidFill>
            </p:grpSpPr>
            <p:sp>
              <p:nvSpPr>
                <p:cNvPr id="234" name="Rectangle 750">
                  <a:extLst>
                    <a:ext uri="{FF2B5EF4-FFF2-40B4-BE49-F238E27FC236}">
                      <a16:creationId xmlns:a16="http://schemas.microsoft.com/office/drawing/2014/main" id="{E7AFDCF2-A75C-3667-4398-26A4613AD908}"/>
                    </a:ext>
                  </a:extLst>
                </p:cNvPr>
                <p:cNvSpPr>
                  <a:spLocks noChangeArrowheads="1"/>
                </p:cNvSpPr>
                <p:nvPr/>
              </p:nvSpPr>
              <p:spPr bwMode="gray">
                <a:xfrm>
                  <a:off x="-723037" y="5903306"/>
                  <a:ext cx="133179" cy="14609"/>
                </a:xfrm>
                <a:prstGeom prst="rect">
                  <a:avLst/>
                </a:prstGeom>
                <a:solidFill>
                  <a:srgbClr val="6366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35" name="Freeform 751">
                  <a:extLst>
                    <a:ext uri="{FF2B5EF4-FFF2-40B4-BE49-F238E27FC236}">
                      <a16:creationId xmlns:a16="http://schemas.microsoft.com/office/drawing/2014/main" id="{8EBDFE0E-3AFD-918C-4E73-B33C43FBA42A}"/>
                    </a:ext>
                  </a:extLst>
                </p:cNvPr>
                <p:cNvSpPr>
                  <a:spLocks/>
                </p:cNvSpPr>
                <p:nvPr/>
              </p:nvSpPr>
              <p:spPr bwMode="gray">
                <a:xfrm>
                  <a:off x="-723037" y="5725914"/>
                  <a:ext cx="133179" cy="65739"/>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36" name="Freeform 752">
                  <a:extLst>
                    <a:ext uri="{FF2B5EF4-FFF2-40B4-BE49-F238E27FC236}">
                      <a16:creationId xmlns:a16="http://schemas.microsoft.com/office/drawing/2014/main" id="{540D4BA3-9E7A-DE6F-DDD1-77BF42041B85}"/>
                    </a:ext>
                  </a:extLst>
                </p:cNvPr>
                <p:cNvSpPr>
                  <a:spLocks/>
                </p:cNvSpPr>
                <p:nvPr/>
              </p:nvSpPr>
              <p:spPr bwMode="gray">
                <a:xfrm>
                  <a:off x="-627315" y="5736349"/>
                  <a:ext cx="27052" cy="26087"/>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237" name="Freeform 754">
                  <a:extLst>
                    <a:ext uri="{FF2B5EF4-FFF2-40B4-BE49-F238E27FC236}">
                      <a16:creationId xmlns:a16="http://schemas.microsoft.com/office/drawing/2014/main" id="{F0BD06D5-957F-7C67-0607-DD6734894F98}"/>
                    </a:ext>
                  </a:extLst>
                </p:cNvPr>
                <p:cNvSpPr>
                  <a:spLocks noEditPoints="1"/>
                </p:cNvSpPr>
                <p:nvPr/>
              </p:nvSpPr>
              <p:spPr bwMode="gray">
                <a:xfrm>
                  <a:off x="-744887" y="5806262"/>
                  <a:ext cx="176879" cy="82435"/>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65 w 256"/>
                    <a:gd name="T11" fmla="*/ 78 h 118"/>
                    <a:gd name="T12" fmla="*/ 178 w 256"/>
                    <a:gd name="T13" fmla="*/ 83 h 118"/>
                    <a:gd name="T14" fmla="*/ 188 w 256"/>
                    <a:gd name="T15" fmla="*/ 84 h 118"/>
                    <a:gd name="T16" fmla="*/ 196 w 256"/>
                    <a:gd name="T17" fmla="*/ 82 h 118"/>
                    <a:gd name="T18" fmla="*/ 198 w 256"/>
                    <a:gd name="T19" fmla="*/ 76 h 118"/>
                    <a:gd name="T20" fmla="*/ 197 w 256"/>
                    <a:gd name="T21" fmla="*/ 72 h 118"/>
                    <a:gd name="T22" fmla="*/ 194 w 256"/>
                    <a:gd name="T23" fmla="*/ 69 h 118"/>
                    <a:gd name="T24" fmla="*/ 184 w 256"/>
                    <a:gd name="T25" fmla="*/ 64 h 118"/>
                    <a:gd name="T26" fmla="*/ 174 w 256"/>
                    <a:gd name="T27" fmla="*/ 58 h 118"/>
                    <a:gd name="T28" fmla="*/ 168 w 256"/>
                    <a:gd name="T29" fmla="*/ 51 h 118"/>
                    <a:gd name="T30" fmla="*/ 166 w 256"/>
                    <a:gd name="T31" fmla="*/ 42 h 118"/>
                    <a:gd name="T32" fmla="*/ 173 w 256"/>
                    <a:gd name="T33" fmla="*/ 26 h 118"/>
                    <a:gd name="T34" fmla="*/ 191 w 256"/>
                    <a:gd name="T35" fmla="*/ 21 h 118"/>
                    <a:gd name="T36" fmla="*/ 203 w 256"/>
                    <a:gd name="T37" fmla="*/ 22 h 118"/>
                    <a:gd name="T38" fmla="*/ 214 w 256"/>
                    <a:gd name="T39" fmla="*/ 26 h 118"/>
                    <a:gd name="T40" fmla="*/ 208 w 256"/>
                    <a:gd name="T41" fmla="*/ 38 h 118"/>
                    <a:gd name="T42" fmla="*/ 199 w 256"/>
                    <a:gd name="T43" fmla="*/ 35 h 118"/>
                    <a:gd name="T44" fmla="*/ 191 w 256"/>
                    <a:gd name="T45" fmla="*/ 34 h 118"/>
                    <a:gd name="T46" fmla="*/ 184 w 256"/>
                    <a:gd name="T47" fmla="*/ 36 h 118"/>
                    <a:gd name="T48" fmla="*/ 182 w 256"/>
                    <a:gd name="T49" fmla="*/ 41 h 118"/>
                    <a:gd name="T50" fmla="*/ 183 w 256"/>
                    <a:gd name="T51" fmla="*/ 45 h 118"/>
                    <a:gd name="T52" fmla="*/ 186 w 256"/>
                    <a:gd name="T53" fmla="*/ 48 h 118"/>
                    <a:gd name="T54" fmla="*/ 196 w 256"/>
                    <a:gd name="T55" fmla="*/ 53 h 118"/>
                    <a:gd name="T56" fmla="*/ 210 w 256"/>
                    <a:gd name="T57" fmla="*/ 63 h 118"/>
                    <a:gd name="T58" fmla="*/ 214 w 256"/>
                    <a:gd name="T59" fmla="*/ 76 h 118"/>
                    <a:gd name="T60" fmla="*/ 207 w 256"/>
                    <a:gd name="T61" fmla="*/ 92 h 118"/>
                    <a:gd name="T62" fmla="*/ 186 w 256"/>
                    <a:gd name="T63" fmla="*/ 97 h 118"/>
                    <a:gd name="T64" fmla="*/ 165 w 256"/>
                    <a:gd name="T65" fmla="*/ 93 h 118"/>
                    <a:gd name="T66" fmla="*/ 165 w 256"/>
                    <a:gd name="T67" fmla="*/ 78 h 118"/>
                    <a:gd name="T68" fmla="*/ 111 w 256"/>
                    <a:gd name="T69" fmla="*/ 22 h 118"/>
                    <a:gd name="T70" fmla="*/ 127 w 256"/>
                    <a:gd name="T71" fmla="*/ 22 h 118"/>
                    <a:gd name="T72" fmla="*/ 127 w 256"/>
                    <a:gd name="T73" fmla="*/ 83 h 118"/>
                    <a:gd name="T74" fmla="*/ 157 w 256"/>
                    <a:gd name="T75" fmla="*/ 83 h 118"/>
                    <a:gd name="T76" fmla="*/ 157 w 256"/>
                    <a:gd name="T77" fmla="*/ 96 h 118"/>
                    <a:gd name="T78" fmla="*/ 111 w 256"/>
                    <a:gd name="T79" fmla="*/ 96 h 118"/>
                    <a:gd name="T80" fmla="*/ 111 w 256"/>
                    <a:gd name="T81" fmla="*/ 22 h 118"/>
                    <a:gd name="T82" fmla="*/ 33 w 256"/>
                    <a:gd name="T83" fmla="*/ 22 h 118"/>
                    <a:gd name="T84" fmla="*/ 51 w 256"/>
                    <a:gd name="T85" fmla="*/ 22 h 118"/>
                    <a:gd name="T86" fmla="*/ 67 w 256"/>
                    <a:gd name="T87" fmla="*/ 49 h 118"/>
                    <a:gd name="T88" fmla="*/ 83 w 256"/>
                    <a:gd name="T89" fmla="*/ 22 h 118"/>
                    <a:gd name="T90" fmla="*/ 100 w 256"/>
                    <a:gd name="T91" fmla="*/ 22 h 118"/>
                    <a:gd name="T92" fmla="*/ 76 w 256"/>
                    <a:gd name="T93" fmla="*/ 59 h 118"/>
                    <a:gd name="T94" fmla="*/ 101 w 256"/>
                    <a:gd name="T95" fmla="*/ 96 h 118"/>
                    <a:gd name="T96" fmla="*/ 83 w 256"/>
                    <a:gd name="T97" fmla="*/ 96 h 118"/>
                    <a:gd name="T98" fmla="*/ 66 w 256"/>
                    <a:gd name="T99" fmla="*/ 68 h 118"/>
                    <a:gd name="T100" fmla="*/ 49 w 256"/>
                    <a:gd name="T101" fmla="*/ 96 h 118"/>
                    <a:gd name="T102" fmla="*/ 32 w 256"/>
                    <a:gd name="T103" fmla="*/ 96 h 118"/>
                    <a:gd name="T104" fmla="*/ 56 w 256"/>
                    <a:gd name="T105" fmla="*/ 58 h 118"/>
                    <a:gd name="T106" fmla="*/ 33 w 256"/>
                    <a:gd name="T107"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65" y="78"/>
                      </a:moveTo>
                      <a:cubicBezTo>
                        <a:pt x="170" y="80"/>
                        <a:pt x="175" y="82"/>
                        <a:pt x="178" y="83"/>
                      </a:cubicBezTo>
                      <a:cubicBezTo>
                        <a:pt x="182" y="84"/>
                        <a:pt x="185" y="84"/>
                        <a:pt x="188" y="84"/>
                      </a:cubicBezTo>
                      <a:cubicBezTo>
                        <a:pt x="191" y="84"/>
                        <a:pt x="194" y="84"/>
                        <a:pt x="196" y="82"/>
                      </a:cubicBezTo>
                      <a:cubicBezTo>
                        <a:pt x="197" y="81"/>
                        <a:pt x="198" y="79"/>
                        <a:pt x="198" y="76"/>
                      </a:cubicBezTo>
                      <a:cubicBezTo>
                        <a:pt x="198" y="75"/>
                        <a:pt x="198" y="74"/>
                        <a:pt x="197" y="72"/>
                      </a:cubicBezTo>
                      <a:cubicBezTo>
                        <a:pt x="196" y="71"/>
                        <a:pt x="195" y="70"/>
                        <a:pt x="194" y="69"/>
                      </a:cubicBezTo>
                      <a:cubicBezTo>
                        <a:pt x="192" y="68"/>
                        <a:pt x="189" y="66"/>
                        <a:pt x="184" y="64"/>
                      </a:cubicBezTo>
                      <a:cubicBezTo>
                        <a:pt x="179" y="62"/>
                        <a:pt x="176" y="60"/>
                        <a:pt x="174" y="58"/>
                      </a:cubicBezTo>
                      <a:cubicBezTo>
                        <a:pt x="171" y="56"/>
                        <a:pt x="170" y="54"/>
                        <a:pt x="168" y="51"/>
                      </a:cubicBezTo>
                      <a:cubicBezTo>
                        <a:pt x="167" y="48"/>
                        <a:pt x="166" y="45"/>
                        <a:pt x="166" y="42"/>
                      </a:cubicBezTo>
                      <a:cubicBezTo>
                        <a:pt x="166" y="35"/>
                        <a:pt x="168" y="30"/>
                        <a:pt x="173" y="26"/>
                      </a:cubicBezTo>
                      <a:cubicBezTo>
                        <a:pt x="177" y="23"/>
                        <a:pt x="184" y="21"/>
                        <a:pt x="191" y="21"/>
                      </a:cubicBezTo>
                      <a:cubicBezTo>
                        <a:pt x="195" y="21"/>
                        <a:pt x="199" y="21"/>
                        <a:pt x="203" y="22"/>
                      </a:cubicBezTo>
                      <a:cubicBezTo>
                        <a:pt x="206" y="23"/>
                        <a:pt x="210" y="24"/>
                        <a:pt x="214" y="26"/>
                      </a:cubicBezTo>
                      <a:cubicBezTo>
                        <a:pt x="208" y="38"/>
                        <a:pt x="208" y="38"/>
                        <a:pt x="208" y="38"/>
                      </a:cubicBezTo>
                      <a:cubicBezTo>
                        <a:pt x="204" y="37"/>
                        <a:pt x="201" y="35"/>
                        <a:pt x="199" y="35"/>
                      </a:cubicBezTo>
                      <a:cubicBezTo>
                        <a:pt x="196" y="34"/>
                        <a:pt x="193" y="34"/>
                        <a:pt x="191" y="34"/>
                      </a:cubicBezTo>
                      <a:cubicBezTo>
                        <a:pt x="188" y="34"/>
                        <a:pt x="186" y="35"/>
                        <a:pt x="184" y="36"/>
                      </a:cubicBezTo>
                      <a:cubicBezTo>
                        <a:pt x="182" y="37"/>
                        <a:pt x="182" y="39"/>
                        <a:pt x="182" y="41"/>
                      </a:cubicBezTo>
                      <a:cubicBezTo>
                        <a:pt x="182" y="43"/>
                        <a:pt x="182" y="44"/>
                        <a:pt x="183" y="45"/>
                      </a:cubicBezTo>
                      <a:cubicBezTo>
                        <a:pt x="183" y="46"/>
                        <a:pt x="184" y="47"/>
                        <a:pt x="186" y="48"/>
                      </a:cubicBezTo>
                      <a:cubicBezTo>
                        <a:pt x="187" y="49"/>
                        <a:pt x="190" y="51"/>
                        <a:pt x="196" y="53"/>
                      </a:cubicBezTo>
                      <a:cubicBezTo>
                        <a:pt x="203" y="57"/>
                        <a:pt x="207" y="60"/>
                        <a:pt x="210" y="63"/>
                      </a:cubicBezTo>
                      <a:cubicBezTo>
                        <a:pt x="213" y="67"/>
                        <a:pt x="214" y="71"/>
                        <a:pt x="214" y="76"/>
                      </a:cubicBezTo>
                      <a:cubicBezTo>
                        <a:pt x="214" y="82"/>
                        <a:pt x="211" y="88"/>
                        <a:pt x="207" y="92"/>
                      </a:cubicBezTo>
                      <a:cubicBezTo>
                        <a:pt x="202" y="95"/>
                        <a:pt x="195" y="97"/>
                        <a:pt x="186" y="97"/>
                      </a:cubicBezTo>
                      <a:cubicBezTo>
                        <a:pt x="178" y="97"/>
                        <a:pt x="171" y="96"/>
                        <a:pt x="165" y="93"/>
                      </a:cubicBezTo>
                      <a:lnTo>
                        <a:pt x="165" y="78"/>
                      </a:lnTo>
                      <a:close/>
                      <a:moveTo>
                        <a:pt x="111" y="22"/>
                      </a:moveTo>
                      <a:cubicBezTo>
                        <a:pt x="127" y="22"/>
                        <a:pt x="127" y="22"/>
                        <a:pt x="127" y="22"/>
                      </a:cubicBezTo>
                      <a:cubicBezTo>
                        <a:pt x="127" y="83"/>
                        <a:pt x="127" y="83"/>
                        <a:pt x="127" y="83"/>
                      </a:cubicBezTo>
                      <a:cubicBezTo>
                        <a:pt x="157" y="83"/>
                        <a:pt x="157" y="83"/>
                        <a:pt x="157" y="83"/>
                      </a:cubicBezTo>
                      <a:cubicBezTo>
                        <a:pt x="157" y="96"/>
                        <a:pt x="157" y="96"/>
                        <a:pt x="157" y="96"/>
                      </a:cubicBezTo>
                      <a:cubicBezTo>
                        <a:pt x="111" y="96"/>
                        <a:pt x="111" y="96"/>
                        <a:pt x="111" y="96"/>
                      </a:cubicBezTo>
                      <a:lnTo>
                        <a:pt x="111" y="22"/>
                      </a:lnTo>
                      <a:close/>
                      <a:moveTo>
                        <a:pt x="33" y="22"/>
                      </a:moveTo>
                      <a:cubicBezTo>
                        <a:pt x="51" y="22"/>
                        <a:pt x="51" y="22"/>
                        <a:pt x="51" y="22"/>
                      </a:cubicBezTo>
                      <a:cubicBezTo>
                        <a:pt x="67" y="49"/>
                        <a:pt x="67" y="49"/>
                        <a:pt x="67" y="49"/>
                      </a:cubicBezTo>
                      <a:cubicBezTo>
                        <a:pt x="83" y="22"/>
                        <a:pt x="83" y="22"/>
                        <a:pt x="83" y="22"/>
                      </a:cubicBezTo>
                      <a:cubicBezTo>
                        <a:pt x="100" y="22"/>
                        <a:pt x="100" y="22"/>
                        <a:pt x="100" y="22"/>
                      </a:cubicBezTo>
                      <a:cubicBezTo>
                        <a:pt x="76" y="59"/>
                        <a:pt x="76" y="59"/>
                        <a:pt x="76" y="59"/>
                      </a:cubicBezTo>
                      <a:cubicBezTo>
                        <a:pt x="101" y="96"/>
                        <a:pt x="101" y="96"/>
                        <a:pt x="101" y="96"/>
                      </a:cubicBezTo>
                      <a:cubicBezTo>
                        <a:pt x="83" y="96"/>
                        <a:pt x="83" y="96"/>
                        <a:pt x="83" y="96"/>
                      </a:cubicBezTo>
                      <a:cubicBezTo>
                        <a:pt x="66" y="68"/>
                        <a:pt x="66" y="68"/>
                        <a:pt x="66" y="68"/>
                      </a:cubicBezTo>
                      <a:cubicBezTo>
                        <a:pt x="49" y="96"/>
                        <a:pt x="49" y="96"/>
                        <a:pt x="49" y="96"/>
                      </a:cubicBezTo>
                      <a:cubicBezTo>
                        <a:pt x="32" y="96"/>
                        <a:pt x="32" y="96"/>
                        <a:pt x="32" y="96"/>
                      </a:cubicBezTo>
                      <a:cubicBezTo>
                        <a:pt x="56" y="58"/>
                        <a:pt x="56" y="58"/>
                        <a:pt x="56" y="58"/>
                      </a:cubicBezTo>
                      <a:lnTo>
                        <a:pt x="33" y="22"/>
                      </a:lnTo>
                      <a:close/>
                    </a:path>
                  </a:pathLst>
                </a:custGeom>
                <a:solidFill>
                  <a:srgbClr val="6366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grpSp>
        <p:sp>
          <p:nvSpPr>
            <p:cNvPr id="238" name="テキスト ボックス 237">
              <a:extLst>
                <a:ext uri="{FF2B5EF4-FFF2-40B4-BE49-F238E27FC236}">
                  <a16:creationId xmlns:a16="http://schemas.microsoft.com/office/drawing/2014/main" id="{5B82226F-4D7A-18C4-B9B9-CB57BE85389D}"/>
                </a:ext>
              </a:extLst>
            </p:cNvPr>
            <p:cNvSpPr txBox="1"/>
            <p:nvPr/>
          </p:nvSpPr>
          <p:spPr bwMode="gray">
            <a:xfrm>
              <a:off x="5697966" y="6369764"/>
              <a:ext cx="274316" cy="138499"/>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b="0" i="0" u="none" strike="noStrike" kern="1200" cap="none" spc="0" normalizeH="0" baseline="0" noProof="0">
                  <a:ln>
                    <a:noFill/>
                  </a:ln>
                  <a:solidFill>
                    <a:prstClr val="black"/>
                  </a:solidFill>
                  <a:effectLst/>
                  <a:uLnTx/>
                  <a:uFillTx/>
                  <a:latin typeface="+mn-lt"/>
                  <a:ea typeface="+mn-ea"/>
                  <a:cs typeface="+mn-cs"/>
                </a:rPr>
                <a:t>・・・・</a:t>
              </a:r>
            </a:p>
          </p:txBody>
        </p:sp>
      </p:grpSp>
      <p:sp>
        <p:nvSpPr>
          <p:cNvPr id="243" name="フローチャート: 磁気ディスク 242">
            <a:extLst>
              <a:ext uri="{FF2B5EF4-FFF2-40B4-BE49-F238E27FC236}">
                <a16:creationId xmlns:a16="http://schemas.microsoft.com/office/drawing/2014/main" id="{3DCFBDD5-A2F5-F08D-57F6-3CF9AF369C01}"/>
              </a:ext>
            </a:extLst>
          </p:cNvPr>
          <p:cNvSpPr/>
          <p:nvPr/>
        </p:nvSpPr>
        <p:spPr bwMode="gray">
          <a:xfrm>
            <a:off x="2620625" y="6353745"/>
            <a:ext cx="1026431" cy="351226"/>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900">
                <a:latin typeface="UD デジタル 教科書体 NP-R" panose="02020400000000000000" pitchFamily="18" charset="-128"/>
                <a:ea typeface="UD デジタル 教科書体 NP-R" panose="02020400000000000000" pitchFamily="18" charset="-128"/>
              </a:rPr>
              <a:t>総務事務システム</a:t>
            </a:r>
          </a:p>
        </p:txBody>
      </p:sp>
      <p:pic>
        <p:nvPicPr>
          <p:cNvPr id="277" name="図 276" descr="アイコン&#10;&#10;自動的に生成された説明">
            <a:extLst>
              <a:ext uri="{FF2B5EF4-FFF2-40B4-BE49-F238E27FC236}">
                <a16:creationId xmlns:a16="http://schemas.microsoft.com/office/drawing/2014/main" id="{E10BA931-9612-D99C-8E4E-6F88F4E997CC}"/>
              </a:ext>
            </a:extLst>
          </p:cNvPr>
          <p:cNvPicPr>
            <a:picLocks noChangeAspect="1"/>
          </p:cNvPicPr>
          <p:nvPr/>
        </p:nvPicPr>
        <p:blipFill>
          <a:blip r:embed="rId8"/>
          <a:stretch>
            <a:fillRect/>
          </a:stretch>
        </p:blipFill>
        <p:spPr>
          <a:xfrm>
            <a:off x="4760854" y="5070578"/>
            <a:ext cx="570296" cy="570296"/>
          </a:xfrm>
          <a:prstGeom prst="rect">
            <a:avLst/>
          </a:prstGeom>
        </p:spPr>
      </p:pic>
      <p:sp>
        <p:nvSpPr>
          <p:cNvPr id="278" name="テキスト ボックス 277">
            <a:extLst>
              <a:ext uri="{FF2B5EF4-FFF2-40B4-BE49-F238E27FC236}">
                <a16:creationId xmlns:a16="http://schemas.microsoft.com/office/drawing/2014/main" id="{42F1FA74-0363-F3D1-48AC-24609E6060A0}"/>
              </a:ext>
            </a:extLst>
          </p:cNvPr>
          <p:cNvSpPr txBox="1"/>
          <p:nvPr/>
        </p:nvSpPr>
        <p:spPr bwMode="gray">
          <a:xfrm>
            <a:off x="4811273" y="5654665"/>
            <a:ext cx="461666" cy="276999"/>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9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9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sp>
        <p:nvSpPr>
          <p:cNvPr id="279" name="吹き出し: 円形 278">
            <a:extLst>
              <a:ext uri="{FF2B5EF4-FFF2-40B4-BE49-F238E27FC236}">
                <a16:creationId xmlns:a16="http://schemas.microsoft.com/office/drawing/2014/main" id="{03EAF79E-7A29-EB66-BC32-21FC77734ED9}"/>
              </a:ext>
            </a:extLst>
          </p:cNvPr>
          <p:cNvSpPr/>
          <p:nvPr/>
        </p:nvSpPr>
        <p:spPr bwMode="gray">
          <a:xfrm rot="2725554">
            <a:off x="5265027" y="4920878"/>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sp>
        <p:nvSpPr>
          <p:cNvPr id="280" name="吹き出し: 円形 279">
            <a:extLst>
              <a:ext uri="{FF2B5EF4-FFF2-40B4-BE49-F238E27FC236}">
                <a16:creationId xmlns:a16="http://schemas.microsoft.com/office/drawing/2014/main" id="{27302394-557D-0ECA-0144-D6A8E0431902}"/>
              </a:ext>
            </a:extLst>
          </p:cNvPr>
          <p:cNvSpPr/>
          <p:nvPr/>
        </p:nvSpPr>
        <p:spPr bwMode="gray">
          <a:xfrm rot="2725554">
            <a:off x="5296470" y="4984705"/>
            <a:ext cx="39241" cy="124263"/>
          </a:xfrm>
          <a:prstGeom prst="wedgeEllipseCallout">
            <a:avLst/>
          </a:prstGeom>
          <a:solidFill>
            <a:srgbClr val="63666A"/>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100">
              <a:latin typeface="+mn-lt"/>
            </a:endParaRPr>
          </a:p>
        </p:txBody>
      </p:sp>
      <p:cxnSp>
        <p:nvCxnSpPr>
          <p:cNvPr id="326" name="直線矢印コネクタ 325">
            <a:extLst>
              <a:ext uri="{FF2B5EF4-FFF2-40B4-BE49-F238E27FC236}">
                <a16:creationId xmlns:a16="http://schemas.microsoft.com/office/drawing/2014/main" id="{C7E014AE-3C99-785B-3B83-08CB85A78CB1}"/>
              </a:ext>
            </a:extLst>
          </p:cNvPr>
          <p:cNvCxnSpPr>
            <a:cxnSpLocks/>
          </p:cNvCxnSpPr>
          <p:nvPr/>
        </p:nvCxnSpPr>
        <p:spPr bwMode="gray">
          <a:xfrm flipH="1" flipV="1">
            <a:off x="5346924" y="5925264"/>
            <a:ext cx="129534" cy="33464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32" name="グループ化 331">
            <a:extLst>
              <a:ext uri="{FF2B5EF4-FFF2-40B4-BE49-F238E27FC236}">
                <a16:creationId xmlns:a16="http://schemas.microsoft.com/office/drawing/2014/main" id="{65F531A7-88D5-12A3-A795-F92C9D7C6C64}"/>
              </a:ext>
            </a:extLst>
          </p:cNvPr>
          <p:cNvGrpSpPr/>
          <p:nvPr/>
        </p:nvGrpSpPr>
        <p:grpSpPr>
          <a:xfrm>
            <a:off x="5372922" y="6070591"/>
            <a:ext cx="137934" cy="111653"/>
            <a:chOff x="1424370" y="3067623"/>
            <a:chExt cx="357511" cy="243216"/>
          </a:xfrm>
        </p:grpSpPr>
        <p:sp>
          <p:nvSpPr>
            <p:cNvPr id="333" name="正方形/長方形 204">
              <a:extLst>
                <a:ext uri="{FF2B5EF4-FFF2-40B4-BE49-F238E27FC236}">
                  <a16:creationId xmlns:a16="http://schemas.microsoft.com/office/drawing/2014/main" id="{107A08CE-5941-3F14-0DA0-C7DB772F84D7}"/>
                </a:ext>
              </a:extLst>
            </p:cNvPr>
            <p:cNvSpPr/>
            <p:nvPr/>
          </p:nvSpPr>
          <p:spPr>
            <a:xfrm>
              <a:off x="1426140" y="3070031"/>
              <a:ext cx="353971" cy="240808"/>
            </a:xfrm>
            <a:prstGeom prst="roundRect">
              <a:avLst>
                <a:gd name="adj" fmla="val 15348"/>
              </a:avLst>
            </a:prstGeom>
            <a:solidFill>
              <a:schemeClr val="bg1"/>
            </a:solidFill>
            <a:ln w="9525" cap="flat" cmpd="sng" algn="ctr">
              <a:solidFill>
                <a:srgbClr val="63666A"/>
              </a:solidFill>
              <a:prstDash val="solid"/>
              <a:round/>
              <a:headEnd type="none" w="med" len="med"/>
              <a:tailEnd type="none" w="med" len="med"/>
            </a:ln>
          </p:spPr>
          <p:txBody>
            <a:bodyPr wrap="square" lIns="25714" tIns="25714" rIns="25714" bIns="25714" rtlCol="0" anchor="ctr">
              <a:noAutofit/>
            </a:bodyPr>
            <a:lstStyle/>
            <a:p>
              <a:endParaRPr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334" name="Group 21">
              <a:extLst>
                <a:ext uri="{FF2B5EF4-FFF2-40B4-BE49-F238E27FC236}">
                  <a16:creationId xmlns:a16="http://schemas.microsoft.com/office/drawing/2014/main" id="{7111F253-3015-1BCD-C7E7-A2357AD28860}"/>
                </a:ext>
              </a:extLst>
            </p:cNvPr>
            <p:cNvGrpSpPr>
              <a:grpSpLocks noChangeAspect="1"/>
            </p:cNvGrpSpPr>
            <p:nvPr/>
          </p:nvGrpSpPr>
          <p:grpSpPr bwMode="auto">
            <a:xfrm>
              <a:off x="1424370" y="3067623"/>
              <a:ext cx="357511" cy="243216"/>
              <a:chOff x="3456" y="519"/>
              <a:chExt cx="391" cy="266"/>
            </a:xfrm>
            <a:solidFill>
              <a:srgbClr val="A100FF"/>
            </a:solidFill>
          </p:grpSpPr>
          <p:sp>
            <p:nvSpPr>
              <p:cNvPr id="335" name="Freeform 22">
                <a:extLst>
                  <a:ext uri="{FF2B5EF4-FFF2-40B4-BE49-F238E27FC236}">
                    <a16:creationId xmlns:a16="http://schemas.microsoft.com/office/drawing/2014/main" id="{67D2C0CD-D769-C344-9B8D-3716EDB167DD}"/>
                  </a:ext>
                </a:extLst>
              </p:cNvPr>
              <p:cNvSpPr>
                <a:spLocks noEditPoints="1"/>
              </p:cNvSpPr>
              <p:nvPr/>
            </p:nvSpPr>
            <p:spPr bwMode="auto">
              <a:xfrm>
                <a:off x="3456" y="519"/>
                <a:ext cx="391" cy="266"/>
              </a:xfrm>
              <a:custGeom>
                <a:avLst/>
                <a:gdLst>
                  <a:gd name="T0" fmla="*/ 240 w 264"/>
                  <a:gd name="T1" fmla="*/ 180 h 180"/>
                  <a:gd name="T2" fmla="*/ 24 w 264"/>
                  <a:gd name="T3" fmla="*/ 180 h 180"/>
                  <a:gd name="T4" fmla="*/ 0 w 264"/>
                  <a:gd name="T5" fmla="*/ 156 h 180"/>
                  <a:gd name="T6" fmla="*/ 0 w 264"/>
                  <a:gd name="T7" fmla="*/ 24 h 180"/>
                  <a:gd name="T8" fmla="*/ 24 w 264"/>
                  <a:gd name="T9" fmla="*/ 0 h 180"/>
                  <a:gd name="T10" fmla="*/ 240 w 264"/>
                  <a:gd name="T11" fmla="*/ 0 h 180"/>
                  <a:gd name="T12" fmla="*/ 264 w 264"/>
                  <a:gd name="T13" fmla="*/ 24 h 180"/>
                  <a:gd name="T14" fmla="*/ 264 w 264"/>
                  <a:gd name="T15" fmla="*/ 156 h 180"/>
                  <a:gd name="T16" fmla="*/ 240 w 264"/>
                  <a:gd name="T17" fmla="*/ 180 h 180"/>
                  <a:gd name="T18" fmla="*/ 24 w 264"/>
                  <a:gd name="T19" fmla="*/ 12 h 180"/>
                  <a:gd name="T20" fmla="*/ 12 w 264"/>
                  <a:gd name="T21" fmla="*/ 24 h 180"/>
                  <a:gd name="T22" fmla="*/ 12 w 264"/>
                  <a:gd name="T23" fmla="*/ 156 h 180"/>
                  <a:gd name="T24" fmla="*/ 24 w 264"/>
                  <a:gd name="T25" fmla="*/ 168 h 180"/>
                  <a:gd name="T26" fmla="*/ 240 w 264"/>
                  <a:gd name="T27" fmla="*/ 168 h 180"/>
                  <a:gd name="T28" fmla="*/ 252 w 264"/>
                  <a:gd name="T29" fmla="*/ 156 h 180"/>
                  <a:gd name="T30" fmla="*/ 252 w 264"/>
                  <a:gd name="T31" fmla="*/ 24 h 180"/>
                  <a:gd name="T32" fmla="*/ 240 w 264"/>
                  <a:gd name="T33" fmla="*/ 12 h 180"/>
                  <a:gd name="T34" fmla="*/ 24 w 264"/>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80">
                    <a:moveTo>
                      <a:pt x="240" y="180"/>
                    </a:moveTo>
                    <a:cubicBezTo>
                      <a:pt x="24" y="180"/>
                      <a:pt x="24" y="180"/>
                      <a:pt x="24" y="180"/>
                    </a:cubicBezTo>
                    <a:cubicBezTo>
                      <a:pt x="11" y="180"/>
                      <a:pt x="0" y="169"/>
                      <a:pt x="0" y="156"/>
                    </a:cubicBezTo>
                    <a:cubicBezTo>
                      <a:pt x="0" y="24"/>
                      <a:pt x="0" y="24"/>
                      <a:pt x="0" y="24"/>
                    </a:cubicBezTo>
                    <a:cubicBezTo>
                      <a:pt x="0" y="11"/>
                      <a:pt x="11" y="0"/>
                      <a:pt x="24" y="0"/>
                    </a:cubicBezTo>
                    <a:cubicBezTo>
                      <a:pt x="240" y="0"/>
                      <a:pt x="240" y="0"/>
                      <a:pt x="240" y="0"/>
                    </a:cubicBezTo>
                    <a:cubicBezTo>
                      <a:pt x="253" y="0"/>
                      <a:pt x="264" y="11"/>
                      <a:pt x="264" y="24"/>
                    </a:cubicBezTo>
                    <a:cubicBezTo>
                      <a:pt x="264" y="156"/>
                      <a:pt x="264" y="156"/>
                      <a:pt x="264" y="156"/>
                    </a:cubicBezTo>
                    <a:cubicBezTo>
                      <a:pt x="264" y="169"/>
                      <a:pt x="253" y="180"/>
                      <a:pt x="240" y="180"/>
                    </a:cubicBezTo>
                    <a:close/>
                    <a:moveTo>
                      <a:pt x="24" y="12"/>
                    </a:moveTo>
                    <a:cubicBezTo>
                      <a:pt x="17" y="12"/>
                      <a:pt x="12" y="18"/>
                      <a:pt x="12" y="24"/>
                    </a:cubicBezTo>
                    <a:cubicBezTo>
                      <a:pt x="12" y="156"/>
                      <a:pt x="12" y="156"/>
                      <a:pt x="12" y="156"/>
                    </a:cubicBezTo>
                    <a:cubicBezTo>
                      <a:pt x="12" y="163"/>
                      <a:pt x="17" y="168"/>
                      <a:pt x="24" y="168"/>
                    </a:cubicBezTo>
                    <a:cubicBezTo>
                      <a:pt x="240" y="168"/>
                      <a:pt x="240" y="168"/>
                      <a:pt x="240" y="168"/>
                    </a:cubicBezTo>
                    <a:cubicBezTo>
                      <a:pt x="246" y="168"/>
                      <a:pt x="252" y="163"/>
                      <a:pt x="252" y="156"/>
                    </a:cubicBezTo>
                    <a:cubicBezTo>
                      <a:pt x="252" y="24"/>
                      <a:pt x="252" y="24"/>
                      <a:pt x="252" y="24"/>
                    </a:cubicBezTo>
                    <a:cubicBezTo>
                      <a:pt x="252" y="18"/>
                      <a:pt x="246" y="12"/>
                      <a:pt x="240" y="12"/>
                    </a:cubicBezTo>
                    <a:lnTo>
                      <a:pt x="24" y="12"/>
                    </a:ln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336" name="Freeform 23">
                <a:extLst>
                  <a:ext uri="{FF2B5EF4-FFF2-40B4-BE49-F238E27FC236}">
                    <a16:creationId xmlns:a16="http://schemas.microsoft.com/office/drawing/2014/main" id="{59E48E2D-F3F6-210C-A2CD-8E32A83BAB35}"/>
                  </a:ext>
                </a:extLst>
              </p:cNvPr>
              <p:cNvSpPr>
                <a:spLocks/>
              </p:cNvSpPr>
              <p:nvPr/>
            </p:nvSpPr>
            <p:spPr bwMode="auto">
              <a:xfrm>
                <a:off x="3463" y="526"/>
                <a:ext cx="376" cy="162"/>
              </a:xfrm>
              <a:custGeom>
                <a:avLst/>
                <a:gdLst>
                  <a:gd name="T0" fmla="*/ 127 w 254"/>
                  <a:gd name="T1" fmla="*/ 109 h 109"/>
                  <a:gd name="T2" fmla="*/ 123 w 254"/>
                  <a:gd name="T3" fmla="*/ 108 h 109"/>
                  <a:gd name="T4" fmla="*/ 3 w 254"/>
                  <a:gd name="T5" fmla="*/ 12 h 109"/>
                  <a:gd name="T6" fmla="*/ 2 w 254"/>
                  <a:gd name="T7" fmla="*/ 3 h 109"/>
                  <a:gd name="T8" fmla="*/ 11 w 254"/>
                  <a:gd name="T9" fmla="*/ 3 h 109"/>
                  <a:gd name="T10" fmla="*/ 127 w 254"/>
                  <a:gd name="T11" fmla="*/ 96 h 109"/>
                  <a:gd name="T12" fmla="*/ 243 w 254"/>
                  <a:gd name="T13" fmla="*/ 3 h 109"/>
                  <a:gd name="T14" fmla="*/ 252 w 254"/>
                  <a:gd name="T15" fmla="*/ 3 h 109"/>
                  <a:gd name="T16" fmla="*/ 251 w 254"/>
                  <a:gd name="T17" fmla="*/ 12 h 109"/>
                  <a:gd name="T18" fmla="*/ 131 w 254"/>
                  <a:gd name="T19" fmla="*/ 108 h 109"/>
                  <a:gd name="T20" fmla="*/ 127 w 254"/>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109">
                    <a:moveTo>
                      <a:pt x="127" y="109"/>
                    </a:moveTo>
                    <a:cubicBezTo>
                      <a:pt x="126" y="109"/>
                      <a:pt x="124" y="109"/>
                      <a:pt x="123" y="108"/>
                    </a:cubicBezTo>
                    <a:cubicBezTo>
                      <a:pt x="3" y="12"/>
                      <a:pt x="3" y="12"/>
                      <a:pt x="3" y="12"/>
                    </a:cubicBezTo>
                    <a:cubicBezTo>
                      <a:pt x="1" y="10"/>
                      <a:pt x="0" y="6"/>
                      <a:pt x="2" y="3"/>
                    </a:cubicBezTo>
                    <a:cubicBezTo>
                      <a:pt x="4" y="1"/>
                      <a:pt x="8" y="0"/>
                      <a:pt x="11" y="3"/>
                    </a:cubicBezTo>
                    <a:cubicBezTo>
                      <a:pt x="127" y="96"/>
                      <a:pt x="127" y="96"/>
                      <a:pt x="127" y="96"/>
                    </a:cubicBezTo>
                    <a:cubicBezTo>
                      <a:pt x="243" y="3"/>
                      <a:pt x="243" y="3"/>
                      <a:pt x="243" y="3"/>
                    </a:cubicBezTo>
                    <a:cubicBezTo>
                      <a:pt x="246" y="0"/>
                      <a:pt x="249" y="1"/>
                      <a:pt x="252" y="3"/>
                    </a:cubicBezTo>
                    <a:cubicBezTo>
                      <a:pt x="254" y="6"/>
                      <a:pt x="253" y="10"/>
                      <a:pt x="251" y="12"/>
                    </a:cubicBezTo>
                    <a:cubicBezTo>
                      <a:pt x="131" y="108"/>
                      <a:pt x="131" y="108"/>
                      <a:pt x="131" y="108"/>
                    </a:cubicBezTo>
                    <a:cubicBezTo>
                      <a:pt x="129" y="109"/>
                      <a:pt x="128" y="109"/>
                      <a:pt x="127" y="109"/>
                    </a:cubicBez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grpSp>
      </p:grpSp>
      <p:grpSp>
        <p:nvGrpSpPr>
          <p:cNvPr id="337" name="グループ化 336">
            <a:extLst>
              <a:ext uri="{FF2B5EF4-FFF2-40B4-BE49-F238E27FC236}">
                <a16:creationId xmlns:a16="http://schemas.microsoft.com/office/drawing/2014/main" id="{EFCAE9F8-E224-B2CE-F321-098B32ACE4EA}"/>
              </a:ext>
            </a:extLst>
          </p:cNvPr>
          <p:cNvGrpSpPr/>
          <p:nvPr/>
        </p:nvGrpSpPr>
        <p:grpSpPr>
          <a:xfrm>
            <a:off x="4973939" y="6081171"/>
            <a:ext cx="137934" cy="111653"/>
            <a:chOff x="1424370" y="3067623"/>
            <a:chExt cx="357511" cy="243216"/>
          </a:xfrm>
        </p:grpSpPr>
        <p:sp>
          <p:nvSpPr>
            <p:cNvPr id="338" name="正方形/長方形 204">
              <a:extLst>
                <a:ext uri="{FF2B5EF4-FFF2-40B4-BE49-F238E27FC236}">
                  <a16:creationId xmlns:a16="http://schemas.microsoft.com/office/drawing/2014/main" id="{79D9E81F-0113-14A7-D2DA-5FB282ADAC15}"/>
                </a:ext>
              </a:extLst>
            </p:cNvPr>
            <p:cNvSpPr/>
            <p:nvPr/>
          </p:nvSpPr>
          <p:spPr>
            <a:xfrm>
              <a:off x="1426140" y="3070031"/>
              <a:ext cx="353971" cy="240808"/>
            </a:xfrm>
            <a:prstGeom prst="roundRect">
              <a:avLst>
                <a:gd name="adj" fmla="val 15348"/>
              </a:avLst>
            </a:prstGeom>
            <a:solidFill>
              <a:schemeClr val="bg1"/>
            </a:solidFill>
            <a:ln w="9525" cap="flat" cmpd="sng" algn="ctr">
              <a:solidFill>
                <a:srgbClr val="63666A"/>
              </a:solidFill>
              <a:prstDash val="solid"/>
              <a:round/>
              <a:headEnd type="none" w="med" len="med"/>
              <a:tailEnd type="none" w="med" len="med"/>
            </a:ln>
          </p:spPr>
          <p:txBody>
            <a:bodyPr wrap="square" lIns="25714" tIns="25714" rIns="25714" bIns="25714" rtlCol="0" anchor="ctr">
              <a:noAutofit/>
            </a:bodyPr>
            <a:lstStyle/>
            <a:p>
              <a:endParaRPr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339" name="Group 21">
              <a:extLst>
                <a:ext uri="{FF2B5EF4-FFF2-40B4-BE49-F238E27FC236}">
                  <a16:creationId xmlns:a16="http://schemas.microsoft.com/office/drawing/2014/main" id="{10BDF3FE-E46E-7E78-5074-A93C78B39042}"/>
                </a:ext>
              </a:extLst>
            </p:cNvPr>
            <p:cNvGrpSpPr>
              <a:grpSpLocks noChangeAspect="1"/>
            </p:cNvGrpSpPr>
            <p:nvPr/>
          </p:nvGrpSpPr>
          <p:grpSpPr bwMode="auto">
            <a:xfrm>
              <a:off x="1424370" y="3067623"/>
              <a:ext cx="357511" cy="243216"/>
              <a:chOff x="3456" y="519"/>
              <a:chExt cx="391" cy="266"/>
            </a:xfrm>
            <a:solidFill>
              <a:srgbClr val="A100FF"/>
            </a:solidFill>
          </p:grpSpPr>
          <p:sp>
            <p:nvSpPr>
              <p:cNvPr id="340" name="Freeform 22">
                <a:extLst>
                  <a:ext uri="{FF2B5EF4-FFF2-40B4-BE49-F238E27FC236}">
                    <a16:creationId xmlns:a16="http://schemas.microsoft.com/office/drawing/2014/main" id="{43836C9A-D4AC-A6B8-7B46-C8072DF11BFF}"/>
                  </a:ext>
                </a:extLst>
              </p:cNvPr>
              <p:cNvSpPr>
                <a:spLocks noEditPoints="1"/>
              </p:cNvSpPr>
              <p:nvPr/>
            </p:nvSpPr>
            <p:spPr bwMode="auto">
              <a:xfrm>
                <a:off x="3456" y="519"/>
                <a:ext cx="391" cy="266"/>
              </a:xfrm>
              <a:custGeom>
                <a:avLst/>
                <a:gdLst>
                  <a:gd name="T0" fmla="*/ 240 w 264"/>
                  <a:gd name="T1" fmla="*/ 180 h 180"/>
                  <a:gd name="T2" fmla="*/ 24 w 264"/>
                  <a:gd name="T3" fmla="*/ 180 h 180"/>
                  <a:gd name="T4" fmla="*/ 0 w 264"/>
                  <a:gd name="T5" fmla="*/ 156 h 180"/>
                  <a:gd name="T6" fmla="*/ 0 w 264"/>
                  <a:gd name="T7" fmla="*/ 24 h 180"/>
                  <a:gd name="T8" fmla="*/ 24 w 264"/>
                  <a:gd name="T9" fmla="*/ 0 h 180"/>
                  <a:gd name="T10" fmla="*/ 240 w 264"/>
                  <a:gd name="T11" fmla="*/ 0 h 180"/>
                  <a:gd name="T12" fmla="*/ 264 w 264"/>
                  <a:gd name="T13" fmla="*/ 24 h 180"/>
                  <a:gd name="T14" fmla="*/ 264 w 264"/>
                  <a:gd name="T15" fmla="*/ 156 h 180"/>
                  <a:gd name="T16" fmla="*/ 240 w 264"/>
                  <a:gd name="T17" fmla="*/ 180 h 180"/>
                  <a:gd name="T18" fmla="*/ 24 w 264"/>
                  <a:gd name="T19" fmla="*/ 12 h 180"/>
                  <a:gd name="T20" fmla="*/ 12 w 264"/>
                  <a:gd name="T21" fmla="*/ 24 h 180"/>
                  <a:gd name="T22" fmla="*/ 12 w 264"/>
                  <a:gd name="T23" fmla="*/ 156 h 180"/>
                  <a:gd name="T24" fmla="*/ 24 w 264"/>
                  <a:gd name="T25" fmla="*/ 168 h 180"/>
                  <a:gd name="T26" fmla="*/ 240 w 264"/>
                  <a:gd name="T27" fmla="*/ 168 h 180"/>
                  <a:gd name="T28" fmla="*/ 252 w 264"/>
                  <a:gd name="T29" fmla="*/ 156 h 180"/>
                  <a:gd name="T30" fmla="*/ 252 w 264"/>
                  <a:gd name="T31" fmla="*/ 24 h 180"/>
                  <a:gd name="T32" fmla="*/ 240 w 264"/>
                  <a:gd name="T33" fmla="*/ 12 h 180"/>
                  <a:gd name="T34" fmla="*/ 24 w 264"/>
                  <a:gd name="T35"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180">
                    <a:moveTo>
                      <a:pt x="240" y="180"/>
                    </a:moveTo>
                    <a:cubicBezTo>
                      <a:pt x="24" y="180"/>
                      <a:pt x="24" y="180"/>
                      <a:pt x="24" y="180"/>
                    </a:cubicBezTo>
                    <a:cubicBezTo>
                      <a:pt x="11" y="180"/>
                      <a:pt x="0" y="169"/>
                      <a:pt x="0" y="156"/>
                    </a:cubicBezTo>
                    <a:cubicBezTo>
                      <a:pt x="0" y="24"/>
                      <a:pt x="0" y="24"/>
                      <a:pt x="0" y="24"/>
                    </a:cubicBezTo>
                    <a:cubicBezTo>
                      <a:pt x="0" y="11"/>
                      <a:pt x="11" y="0"/>
                      <a:pt x="24" y="0"/>
                    </a:cubicBezTo>
                    <a:cubicBezTo>
                      <a:pt x="240" y="0"/>
                      <a:pt x="240" y="0"/>
                      <a:pt x="240" y="0"/>
                    </a:cubicBezTo>
                    <a:cubicBezTo>
                      <a:pt x="253" y="0"/>
                      <a:pt x="264" y="11"/>
                      <a:pt x="264" y="24"/>
                    </a:cubicBezTo>
                    <a:cubicBezTo>
                      <a:pt x="264" y="156"/>
                      <a:pt x="264" y="156"/>
                      <a:pt x="264" y="156"/>
                    </a:cubicBezTo>
                    <a:cubicBezTo>
                      <a:pt x="264" y="169"/>
                      <a:pt x="253" y="180"/>
                      <a:pt x="240" y="180"/>
                    </a:cubicBezTo>
                    <a:close/>
                    <a:moveTo>
                      <a:pt x="24" y="12"/>
                    </a:moveTo>
                    <a:cubicBezTo>
                      <a:pt x="17" y="12"/>
                      <a:pt x="12" y="18"/>
                      <a:pt x="12" y="24"/>
                    </a:cubicBezTo>
                    <a:cubicBezTo>
                      <a:pt x="12" y="156"/>
                      <a:pt x="12" y="156"/>
                      <a:pt x="12" y="156"/>
                    </a:cubicBezTo>
                    <a:cubicBezTo>
                      <a:pt x="12" y="163"/>
                      <a:pt x="17" y="168"/>
                      <a:pt x="24" y="168"/>
                    </a:cubicBezTo>
                    <a:cubicBezTo>
                      <a:pt x="240" y="168"/>
                      <a:pt x="240" y="168"/>
                      <a:pt x="240" y="168"/>
                    </a:cubicBezTo>
                    <a:cubicBezTo>
                      <a:pt x="246" y="168"/>
                      <a:pt x="252" y="163"/>
                      <a:pt x="252" y="156"/>
                    </a:cubicBezTo>
                    <a:cubicBezTo>
                      <a:pt x="252" y="24"/>
                      <a:pt x="252" y="24"/>
                      <a:pt x="252" y="24"/>
                    </a:cubicBezTo>
                    <a:cubicBezTo>
                      <a:pt x="252" y="18"/>
                      <a:pt x="246" y="12"/>
                      <a:pt x="240" y="12"/>
                    </a:cubicBezTo>
                    <a:lnTo>
                      <a:pt x="24" y="12"/>
                    </a:ln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sp>
            <p:nvSpPr>
              <p:cNvPr id="341" name="Freeform 23">
                <a:extLst>
                  <a:ext uri="{FF2B5EF4-FFF2-40B4-BE49-F238E27FC236}">
                    <a16:creationId xmlns:a16="http://schemas.microsoft.com/office/drawing/2014/main" id="{23F02560-DEAD-48E6-0FC6-591A5545621C}"/>
                  </a:ext>
                </a:extLst>
              </p:cNvPr>
              <p:cNvSpPr>
                <a:spLocks/>
              </p:cNvSpPr>
              <p:nvPr/>
            </p:nvSpPr>
            <p:spPr bwMode="auto">
              <a:xfrm>
                <a:off x="3463" y="526"/>
                <a:ext cx="376" cy="162"/>
              </a:xfrm>
              <a:custGeom>
                <a:avLst/>
                <a:gdLst>
                  <a:gd name="T0" fmla="*/ 127 w 254"/>
                  <a:gd name="T1" fmla="*/ 109 h 109"/>
                  <a:gd name="T2" fmla="*/ 123 w 254"/>
                  <a:gd name="T3" fmla="*/ 108 h 109"/>
                  <a:gd name="T4" fmla="*/ 3 w 254"/>
                  <a:gd name="T5" fmla="*/ 12 h 109"/>
                  <a:gd name="T6" fmla="*/ 2 w 254"/>
                  <a:gd name="T7" fmla="*/ 3 h 109"/>
                  <a:gd name="T8" fmla="*/ 11 w 254"/>
                  <a:gd name="T9" fmla="*/ 3 h 109"/>
                  <a:gd name="T10" fmla="*/ 127 w 254"/>
                  <a:gd name="T11" fmla="*/ 96 h 109"/>
                  <a:gd name="T12" fmla="*/ 243 w 254"/>
                  <a:gd name="T13" fmla="*/ 3 h 109"/>
                  <a:gd name="T14" fmla="*/ 252 w 254"/>
                  <a:gd name="T15" fmla="*/ 3 h 109"/>
                  <a:gd name="T16" fmla="*/ 251 w 254"/>
                  <a:gd name="T17" fmla="*/ 12 h 109"/>
                  <a:gd name="T18" fmla="*/ 131 w 254"/>
                  <a:gd name="T19" fmla="*/ 108 h 109"/>
                  <a:gd name="T20" fmla="*/ 127 w 254"/>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109">
                    <a:moveTo>
                      <a:pt x="127" y="109"/>
                    </a:moveTo>
                    <a:cubicBezTo>
                      <a:pt x="126" y="109"/>
                      <a:pt x="124" y="109"/>
                      <a:pt x="123" y="108"/>
                    </a:cubicBezTo>
                    <a:cubicBezTo>
                      <a:pt x="3" y="12"/>
                      <a:pt x="3" y="12"/>
                      <a:pt x="3" y="12"/>
                    </a:cubicBezTo>
                    <a:cubicBezTo>
                      <a:pt x="1" y="10"/>
                      <a:pt x="0" y="6"/>
                      <a:pt x="2" y="3"/>
                    </a:cubicBezTo>
                    <a:cubicBezTo>
                      <a:pt x="4" y="1"/>
                      <a:pt x="8" y="0"/>
                      <a:pt x="11" y="3"/>
                    </a:cubicBezTo>
                    <a:cubicBezTo>
                      <a:pt x="127" y="96"/>
                      <a:pt x="127" y="96"/>
                      <a:pt x="127" y="96"/>
                    </a:cubicBezTo>
                    <a:cubicBezTo>
                      <a:pt x="243" y="3"/>
                      <a:pt x="243" y="3"/>
                      <a:pt x="243" y="3"/>
                    </a:cubicBezTo>
                    <a:cubicBezTo>
                      <a:pt x="246" y="0"/>
                      <a:pt x="249" y="1"/>
                      <a:pt x="252" y="3"/>
                    </a:cubicBezTo>
                    <a:cubicBezTo>
                      <a:pt x="254" y="6"/>
                      <a:pt x="253" y="10"/>
                      <a:pt x="251" y="12"/>
                    </a:cubicBezTo>
                    <a:cubicBezTo>
                      <a:pt x="131" y="108"/>
                      <a:pt x="131" y="108"/>
                      <a:pt x="131" y="108"/>
                    </a:cubicBezTo>
                    <a:cubicBezTo>
                      <a:pt x="129" y="109"/>
                      <a:pt x="128" y="109"/>
                      <a:pt x="127" y="109"/>
                    </a:cubicBezTo>
                    <a:close/>
                  </a:path>
                </a:pathLst>
              </a:custGeom>
              <a:solidFill>
                <a:srgbClr val="07997D"/>
              </a:solidFill>
              <a:ln w="7144" cap="flat" cmpd="sng" algn="ctr">
                <a:solidFill>
                  <a:srgbClr val="63666A"/>
                </a:solidFill>
                <a:prstDash val="solid"/>
                <a:miter lim="800000"/>
                <a:headEnd type="none" w="med" len="med"/>
                <a:tailEnd type="none" w="med" len="med"/>
              </a:ln>
            </p:spPr>
            <p:txBody>
              <a:bodyPr vert="horz" wrap="square" lIns="65314" tIns="32657" rIns="65314" bIns="32657" numCol="1" anchor="t" anchorCtr="0" compatLnSpc="1">
                <a:prstTxWarp prst="textNoShape">
                  <a:avLst/>
                </a:prstTxWarp>
              </a:bodyPr>
              <a:lstStyle/>
              <a:p>
                <a:pPr defTabSz="653156">
                  <a:defRPr/>
                </a:pPr>
                <a:endParaRPr lang="en-US" sz="1286" kern="0" dirty="0">
                  <a:solidFill>
                    <a:schemeClr val="tx2"/>
                  </a:solidFill>
                </a:endParaRPr>
              </a:p>
            </p:txBody>
          </p:sp>
        </p:grpSp>
      </p:grpSp>
      <p:sp>
        <p:nvSpPr>
          <p:cNvPr id="346" name="テキスト ボックス 345">
            <a:extLst>
              <a:ext uri="{FF2B5EF4-FFF2-40B4-BE49-F238E27FC236}">
                <a16:creationId xmlns:a16="http://schemas.microsoft.com/office/drawing/2014/main" id="{FD5D6411-C507-8194-5567-4073037A6A11}"/>
              </a:ext>
            </a:extLst>
          </p:cNvPr>
          <p:cNvSpPr txBox="1"/>
          <p:nvPr/>
        </p:nvSpPr>
        <p:spPr bwMode="gray">
          <a:xfrm>
            <a:off x="202775" y="3845216"/>
            <a:ext cx="1109764" cy="164592"/>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本庁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grpSp>
        <p:nvGrpSpPr>
          <p:cNvPr id="347" name="グループ化 346">
            <a:extLst>
              <a:ext uri="{FF2B5EF4-FFF2-40B4-BE49-F238E27FC236}">
                <a16:creationId xmlns:a16="http://schemas.microsoft.com/office/drawing/2014/main" id="{B8E267C8-29AF-814F-E32C-B4E06E8BB64A}"/>
              </a:ext>
            </a:extLst>
          </p:cNvPr>
          <p:cNvGrpSpPr/>
          <p:nvPr/>
        </p:nvGrpSpPr>
        <p:grpSpPr>
          <a:xfrm>
            <a:off x="318099" y="2434946"/>
            <a:ext cx="1912114" cy="1877636"/>
            <a:chOff x="405187" y="2434946"/>
            <a:chExt cx="1912114" cy="1877636"/>
          </a:xfrm>
        </p:grpSpPr>
        <p:sp>
          <p:nvSpPr>
            <p:cNvPr id="119" name="フローチャート: 結合子 118">
              <a:extLst>
                <a:ext uri="{FF2B5EF4-FFF2-40B4-BE49-F238E27FC236}">
                  <a16:creationId xmlns:a16="http://schemas.microsoft.com/office/drawing/2014/main" id="{3F4E8FDF-07F1-62F0-A4C2-C71E04A2E822}"/>
                </a:ext>
              </a:extLst>
            </p:cNvPr>
            <p:cNvSpPr/>
            <p:nvPr/>
          </p:nvSpPr>
          <p:spPr bwMode="gray">
            <a:xfrm>
              <a:off x="1300908" y="2480849"/>
              <a:ext cx="701690" cy="649930"/>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20" name="図 119" descr="アイコン&#10;&#10;自動的に生成された説明">
              <a:extLst>
                <a:ext uri="{FF2B5EF4-FFF2-40B4-BE49-F238E27FC236}">
                  <a16:creationId xmlns:a16="http://schemas.microsoft.com/office/drawing/2014/main" id="{DE021F7F-09A9-2D4A-E55C-6A57A5EAC0BB}"/>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1251890" y="2805814"/>
              <a:ext cx="339078" cy="314066"/>
            </a:xfrm>
            <a:prstGeom prst="rect">
              <a:avLst/>
            </a:prstGeom>
          </p:spPr>
        </p:pic>
        <p:pic>
          <p:nvPicPr>
            <p:cNvPr id="122" name="図 121" descr="記号, 写真, 部屋, 停止 が含まれている画像&#10;&#10;自動的に生成された説明">
              <a:extLst>
                <a:ext uri="{FF2B5EF4-FFF2-40B4-BE49-F238E27FC236}">
                  <a16:creationId xmlns:a16="http://schemas.microsoft.com/office/drawing/2014/main" id="{274DBD32-321F-182F-C366-43E533E8B212}"/>
                </a:ext>
              </a:extLst>
            </p:cNvPr>
            <p:cNvPicPr>
              <a:picLocks noChangeAspect="1"/>
            </p:cNvPicPr>
            <p:nvPr/>
          </p:nvPicPr>
          <p:blipFill>
            <a:blip r:embed="rId14"/>
            <a:stretch>
              <a:fillRect/>
            </a:stretch>
          </p:blipFill>
          <p:spPr>
            <a:xfrm>
              <a:off x="1453571" y="2434946"/>
              <a:ext cx="389677" cy="360932"/>
            </a:xfrm>
            <a:prstGeom prst="rect">
              <a:avLst/>
            </a:prstGeom>
          </p:spPr>
        </p:pic>
        <p:pic>
          <p:nvPicPr>
            <p:cNvPr id="123" name="図 122" descr="アイコン&#10;&#10;自動的に生成された説明">
              <a:extLst>
                <a:ext uri="{FF2B5EF4-FFF2-40B4-BE49-F238E27FC236}">
                  <a16:creationId xmlns:a16="http://schemas.microsoft.com/office/drawing/2014/main" id="{BE39C920-B93E-4B7B-032E-98AA7417456B}"/>
                </a:ext>
              </a:extLst>
            </p:cNvPr>
            <p:cNvPicPr>
              <a:picLocks noChangeAspect="1"/>
            </p:cNvPicPr>
            <p:nvPr/>
          </p:nvPicPr>
          <p:blipFill>
            <a:blip r:embed="rId11"/>
            <a:stretch>
              <a:fillRect/>
            </a:stretch>
          </p:blipFill>
          <p:spPr>
            <a:xfrm>
              <a:off x="1705851" y="2805814"/>
              <a:ext cx="339078" cy="314066"/>
            </a:xfrm>
            <a:prstGeom prst="rect">
              <a:avLst/>
            </a:prstGeom>
          </p:spPr>
        </p:pic>
        <p:sp>
          <p:nvSpPr>
            <p:cNvPr id="124" name="テキスト ボックス 123">
              <a:extLst>
                <a:ext uri="{FF2B5EF4-FFF2-40B4-BE49-F238E27FC236}">
                  <a16:creationId xmlns:a16="http://schemas.microsoft.com/office/drawing/2014/main" id="{EA49D1B0-4C2D-B635-1808-DA3EB565B31D}"/>
                </a:ext>
              </a:extLst>
            </p:cNvPr>
            <p:cNvSpPr txBox="1"/>
            <p:nvPr/>
          </p:nvSpPr>
          <p:spPr bwMode="gray">
            <a:xfrm>
              <a:off x="1283668" y="3157052"/>
              <a:ext cx="729481" cy="128883"/>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在宅</a:t>
              </a:r>
            </a:p>
          </p:txBody>
        </p:sp>
        <p:sp>
          <p:nvSpPr>
            <p:cNvPr id="125" name="フローチャート: 結合子 124">
              <a:extLst>
                <a:ext uri="{FF2B5EF4-FFF2-40B4-BE49-F238E27FC236}">
                  <a16:creationId xmlns:a16="http://schemas.microsoft.com/office/drawing/2014/main" id="{42DE8FC7-F74D-FE20-1165-4FB2C69F29BC}"/>
                </a:ext>
              </a:extLst>
            </p:cNvPr>
            <p:cNvSpPr/>
            <p:nvPr/>
          </p:nvSpPr>
          <p:spPr bwMode="gray">
            <a:xfrm>
              <a:off x="1270707" y="3483289"/>
              <a:ext cx="701689" cy="649929"/>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26" name="図 125" descr="QR コード が含まれている画像&#10;&#10;自動的に生成された説明">
              <a:extLst>
                <a:ext uri="{FF2B5EF4-FFF2-40B4-BE49-F238E27FC236}">
                  <a16:creationId xmlns:a16="http://schemas.microsoft.com/office/drawing/2014/main" id="{2A8A6691-051D-0A5A-CD79-62BEFAF41E7B}"/>
                </a:ext>
              </a:extLst>
            </p:cNvPr>
            <p:cNvPicPr>
              <a:picLocks noChangeAspect="1"/>
            </p:cNvPicPr>
            <p:nvPr/>
          </p:nvPicPr>
          <p:blipFill>
            <a:blip r:embed="rId15"/>
            <a:stretch>
              <a:fillRect/>
            </a:stretch>
          </p:blipFill>
          <p:spPr>
            <a:xfrm>
              <a:off x="1447300" y="3473683"/>
              <a:ext cx="339078" cy="314066"/>
            </a:xfrm>
            <a:prstGeom prst="rect">
              <a:avLst/>
            </a:prstGeom>
          </p:spPr>
        </p:pic>
        <p:pic>
          <p:nvPicPr>
            <p:cNvPr id="128" name="図 127" descr="アイコン&#10;&#10;自動的に生成された説明">
              <a:extLst>
                <a:ext uri="{FF2B5EF4-FFF2-40B4-BE49-F238E27FC236}">
                  <a16:creationId xmlns:a16="http://schemas.microsoft.com/office/drawing/2014/main" id="{F64F550B-4E2B-B218-10F9-4DA44EF8FDF2}"/>
                </a:ext>
              </a:extLst>
            </p:cNvPr>
            <p:cNvPicPr>
              <a:picLocks noChangeAspect="1"/>
            </p:cNvPicPr>
            <p:nvPr/>
          </p:nvPicPr>
          <p:blipFill>
            <a:blip r:embed="rId7"/>
            <a:stretch>
              <a:fillRect/>
            </a:stretch>
          </p:blipFill>
          <p:spPr>
            <a:xfrm>
              <a:off x="1220320" y="3802239"/>
              <a:ext cx="339078" cy="314066"/>
            </a:xfrm>
            <a:prstGeom prst="rect">
              <a:avLst/>
            </a:prstGeom>
          </p:spPr>
        </p:pic>
        <p:pic>
          <p:nvPicPr>
            <p:cNvPr id="129" name="図 128" descr="アイコン&#10;&#10;自動的に生成された説明">
              <a:extLst>
                <a:ext uri="{FF2B5EF4-FFF2-40B4-BE49-F238E27FC236}">
                  <a16:creationId xmlns:a16="http://schemas.microsoft.com/office/drawing/2014/main" id="{500EC486-4598-A6D8-8940-A2934AFF4171}"/>
                </a:ext>
              </a:extLst>
            </p:cNvPr>
            <p:cNvPicPr>
              <a:picLocks noChangeAspect="1"/>
            </p:cNvPicPr>
            <p:nvPr/>
          </p:nvPicPr>
          <p:blipFill>
            <a:blip r:embed="rId16"/>
            <a:stretch>
              <a:fillRect/>
            </a:stretch>
          </p:blipFill>
          <p:spPr>
            <a:xfrm>
              <a:off x="1674280" y="3802239"/>
              <a:ext cx="339078" cy="314066"/>
            </a:xfrm>
            <a:prstGeom prst="rect">
              <a:avLst/>
            </a:prstGeom>
          </p:spPr>
        </p:pic>
        <p:sp>
          <p:nvSpPr>
            <p:cNvPr id="130" name="テキスト ボックス 129">
              <a:extLst>
                <a:ext uri="{FF2B5EF4-FFF2-40B4-BE49-F238E27FC236}">
                  <a16:creationId xmlns:a16="http://schemas.microsoft.com/office/drawing/2014/main" id="{05C441E9-293F-F96E-6AFD-D04FCFB016DD}"/>
                </a:ext>
              </a:extLst>
            </p:cNvPr>
            <p:cNvSpPr txBox="1"/>
            <p:nvPr/>
          </p:nvSpPr>
          <p:spPr bwMode="gray">
            <a:xfrm>
              <a:off x="941885" y="4158694"/>
              <a:ext cx="1375416" cy="153888"/>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サテライトオフィス</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342" name="フローチャート: 結合子 341">
              <a:extLst>
                <a:ext uri="{FF2B5EF4-FFF2-40B4-BE49-F238E27FC236}">
                  <a16:creationId xmlns:a16="http://schemas.microsoft.com/office/drawing/2014/main" id="{5DAA91AF-B6BF-CFF3-6DF4-9D18BEB35BB9}"/>
                </a:ext>
              </a:extLst>
            </p:cNvPr>
            <p:cNvSpPr/>
            <p:nvPr/>
          </p:nvSpPr>
          <p:spPr bwMode="gray">
            <a:xfrm>
              <a:off x="454205" y="3157888"/>
              <a:ext cx="701690" cy="649930"/>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343" name="図 342" descr="アイコン&#10;&#10;自動的に生成された説明">
              <a:extLst>
                <a:ext uri="{FF2B5EF4-FFF2-40B4-BE49-F238E27FC236}">
                  <a16:creationId xmlns:a16="http://schemas.microsoft.com/office/drawing/2014/main" id="{6538CB0B-3749-5FB0-EFA0-0CAD1FA2A812}"/>
                </a:ext>
              </a:extLst>
            </p:cNvPr>
            <p:cNvPicPr>
              <a:picLocks noChangeAspect="1"/>
            </p:cNvPicPr>
            <p:nvPr/>
          </p:nvPicPr>
          <p:blipFill>
            <a:blip r:embed="rId17"/>
            <a:stretch>
              <a:fillRect/>
            </a:stretch>
          </p:blipFill>
          <p:spPr>
            <a:xfrm>
              <a:off x="632168" y="3139683"/>
              <a:ext cx="339078" cy="314066"/>
            </a:xfrm>
            <a:prstGeom prst="rect">
              <a:avLst/>
            </a:prstGeom>
          </p:spPr>
        </p:pic>
        <p:pic>
          <p:nvPicPr>
            <p:cNvPr id="344" name="図 343" descr="アイコン&#10;&#10;自動的に生成された説明">
              <a:extLst>
                <a:ext uri="{FF2B5EF4-FFF2-40B4-BE49-F238E27FC236}">
                  <a16:creationId xmlns:a16="http://schemas.microsoft.com/office/drawing/2014/main" id="{10A20142-2E5A-A7EC-AF1B-B2D326847CF6}"/>
                </a:ext>
              </a:extLst>
            </p:cNvPr>
            <p:cNvPicPr>
              <a:picLocks noChangeAspect="1"/>
            </p:cNvPicPr>
            <p:nvPr/>
          </p:nvPicPr>
          <p:blipFill>
            <a:blip r:embed="rId8"/>
            <a:stretch>
              <a:fillRect/>
            </a:stretch>
          </p:blipFill>
          <p:spPr>
            <a:xfrm>
              <a:off x="405187" y="3473985"/>
              <a:ext cx="339078" cy="314066"/>
            </a:xfrm>
            <a:prstGeom prst="rect">
              <a:avLst/>
            </a:prstGeom>
          </p:spPr>
        </p:pic>
        <p:pic>
          <p:nvPicPr>
            <p:cNvPr id="345" name="図 344" descr="アイコン&#10;&#10;自動的に生成された説明">
              <a:extLst>
                <a:ext uri="{FF2B5EF4-FFF2-40B4-BE49-F238E27FC236}">
                  <a16:creationId xmlns:a16="http://schemas.microsoft.com/office/drawing/2014/main" id="{B6246318-5473-9BCA-FA9D-793A2FB6570A}"/>
                </a:ext>
              </a:extLst>
            </p:cNvPr>
            <p:cNvPicPr>
              <a:picLocks noChangeAspect="1"/>
            </p:cNvPicPr>
            <p:nvPr/>
          </p:nvPicPr>
          <p:blipFill>
            <a:blip r:embed="rId18"/>
            <a:stretch>
              <a:fillRect/>
            </a:stretch>
          </p:blipFill>
          <p:spPr>
            <a:xfrm>
              <a:off x="859148" y="3485366"/>
              <a:ext cx="339078" cy="314066"/>
            </a:xfrm>
            <a:prstGeom prst="rect">
              <a:avLst/>
            </a:prstGeom>
          </p:spPr>
        </p:pic>
      </p:grpSp>
      <p:sp>
        <p:nvSpPr>
          <p:cNvPr id="351" name="吹き出し: 角を丸めた四角形 350">
            <a:extLst>
              <a:ext uri="{FF2B5EF4-FFF2-40B4-BE49-F238E27FC236}">
                <a16:creationId xmlns:a16="http://schemas.microsoft.com/office/drawing/2014/main" id="{547C3420-2C6E-2D17-B00F-3522F1D8F86A}"/>
              </a:ext>
            </a:extLst>
          </p:cNvPr>
          <p:cNvSpPr/>
          <p:nvPr/>
        </p:nvSpPr>
        <p:spPr bwMode="gray">
          <a:xfrm>
            <a:off x="2680536" y="2715976"/>
            <a:ext cx="1068938" cy="268416"/>
          </a:xfrm>
          <a:prstGeom prst="wedgeRoundRectCallout">
            <a:avLst>
              <a:gd name="adj1" fmla="val -49640"/>
              <a:gd name="adj2" fmla="val 16570"/>
              <a:gd name="adj3" fmla="val 16667"/>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63666A"/>
                </a:solidFill>
                <a:prstDash val="solid"/>
                <a:miter lim="800000"/>
                <a:headEnd type="none" w="med" len="med"/>
                <a:tailEnd type="none" w="med" len="med"/>
              </a14:hiddenLine>
            </a:ext>
          </a:extLst>
        </p:spPr>
        <p:txBody>
          <a:bodyPr wrap="square" lIns="36000" tIns="36000" rIns="36000" bIns="36000" rtlCol="0" anchor="ctr"/>
          <a:lstStyle/>
          <a:p>
            <a:pPr algn="ctr">
              <a:buFont typeface="Wingdings 2" pitchFamily="18" charset="2"/>
              <a:buNone/>
            </a:pPr>
            <a:r>
              <a:rPr lang="ja-JP" altLang="en-US" sz="900" u="sng">
                <a:latin typeface="UD デジタル 教科書体 NP-R" panose="02020400000000000000" pitchFamily="18" charset="-128"/>
                <a:ea typeface="UD デジタル 教科書体 NP-R" panose="02020400000000000000" pitchFamily="18" charset="-128"/>
                <a:cs typeface="+mn-cs"/>
                <a:sym typeface="+mn-lt"/>
              </a:rPr>
              <a:t>多様な働き方に</a:t>
            </a:r>
            <a:endParaRPr lang="en-US" altLang="ja-JP" sz="900" u="sng" dirty="0">
              <a:latin typeface="UD デジタル 教科書体 NP-R" panose="02020400000000000000" pitchFamily="18" charset="-128"/>
              <a:ea typeface="UD デジタル 教科書体 NP-R" panose="02020400000000000000" pitchFamily="18" charset="-128"/>
              <a:cs typeface="+mn-cs"/>
              <a:sym typeface="+mn-lt"/>
            </a:endParaRPr>
          </a:p>
          <a:p>
            <a:pPr algn="ctr">
              <a:buFont typeface="Wingdings 2" pitchFamily="18" charset="2"/>
              <a:buNone/>
            </a:pPr>
            <a:r>
              <a:rPr lang="ja-JP" altLang="en-US" sz="900" u="sng">
                <a:latin typeface="UD デジタル 教科書体 NP-R" panose="02020400000000000000" pitchFamily="18" charset="-128"/>
                <a:ea typeface="UD デジタル 教科書体 NP-R" panose="02020400000000000000" pitchFamily="18" charset="-128"/>
                <a:cs typeface="+mn-cs"/>
                <a:sym typeface="+mn-lt"/>
              </a:rPr>
              <a:t>対応できていない</a:t>
            </a:r>
            <a:endParaRPr kumimoji="1" lang="ja-JP" altLang="en-US" sz="850" u="sng">
              <a:latin typeface="UD デジタル 教科書体 NP-R" panose="02020400000000000000" pitchFamily="18" charset="-128"/>
              <a:ea typeface="UD デジタル 教科書体 NP-R" panose="02020400000000000000" pitchFamily="18" charset="-128"/>
            </a:endParaRPr>
          </a:p>
        </p:txBody>
      </p:sp>
      <p:grpSp>
        <p:nvGrpSpPr>
          <p:cNvPr id="352" name="Group 493">
            <a:extLst>
              <a:ext uri="{FF2B5EF4-FFF2-40B4-BE49-F238E27FC236}">
                <a16:creationId xmlns:a16="http://schemas.microsoft.com/office/drawing/2014/main" id="{A88371EA-0D8B-0689-159F-3E3D15759C5C}"/>
              </a:ext>
            </a:extLst>
          </p:cNvPr>
          <p:cNvGrpSpPr>
            <a:grpSpLocks noChangeAspect="1"/>
          </p:cNvGrpSpPr>
          <p:nvPr/>
        </p:nvGrpSpPr>
        <p:grpSpPr bwMode="gray">
          <a:xfrm>
            <a:off x="3005488" y="5884418"/>
            <a:ext cx="249490" cy="249493"/>
            <a:chOff x="6194" y="1960"/>
            <a:chExt cx="340" cy="340"/>
          </a:xfrm>
          <a:solidFill>
            <a:schemeClr val="accent6"/>
          </a:solidFill>
        </p:grpSpPr>
        <p:sp>
          <p:nvSpPr>
            <p:cNvPr id="353" name="Freeform 494">
              <a:extLst>
                <a:ext uri="{FF2B5EF4-FFF2-40B4-BE49-F238E27FC236}">
                  <a16:creationId xmlns:a16="http://schemas.microsoft.com/office/drawing/2014/main" id="{2337084F-A30C-4985-F91B-D3321EBDE8BE}"/>
                </a:ext>
              </a:extLst>
            </p:cNvPr>
            <p:cNvSpPr>
              <a:spLocks/>
            </p:cNvSpPr>
            <p:nvPr/>
          </p:nvSpPr>
          <p:spPr bwMode="gray">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354" name="Freeform 495">
              <a:extLst>
                <a:ext uri="{FF2B5EF4-FFF2-40B4-BE49-F238E27FC236}">
                  <a16:creationId xmlns:a16="http://schemas.microsoft.com/office/drawing/2014/main" id="{EE67EB36-BAF6-296B-3E5A-2C5864AC6046}"/>
                </a:ext>
              </a:extLst>
            </p:cNvPr>
            <p:cNvSpPr>
              <a:spLocks noEditPoints="1"/>
            </p:cNvSpPr>
            <p:nvPr/>
          </p:nvSpPr>
          <p:spPr bwMode="gray">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sp>
          <p:nvSpPr>
            <p:cNvPr id="355" name="Oval 496">
              <a:extLst>
                <a:ext uri="{FF2B5EF4-FFF2-40B4-BE49-F238E27FC236}">
                  <a16:creationId xmlns:a16="http://schemas.microsoft.com/office/drawing/2014/main" id="{1DEEE110-541B-375A-BE7A-1FD09ABA9DAE}"/>
                </a:ext>
              </a:extLst>
            </p:cNvPr>
            <p:cNvSpPr>
              <a:spLocks noChangeArrowheads="1"/>
            </p:cNvSpPr>
            <p:nvPr/>
          </p:nvSpPr>
          <p:spPr bwMode="gray">
            <a:xfrm>
              <a:off x="6357" y="2208"/>
              <a:ext cx="14" cy="14"/>
            </a:xfrm>
            <a:prstGeom prst="ellipse">
              <a:avLst/>
            </a:prstGeom>
            <a:solidFill>
              <a:srgbClr val="7578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p>
          </p:txBody>
        </p:sp>
      </p:grpSp>
      <p:sp>
        <p:nvSpPr>
          <p:cNvPr id="19" name="テキスト プレースホルダー 5">
            <a:extLst>
              <a:ext uri="{FF2B5EF4-FFF2-40B4-BE49-F238E27FC236}">
                <a16:creationId xmlns:a16="http://schemas.microsoft.com/office/drawing/2014/main" id="{F034423C-F763-B65E-9407-B89EF5063878}"/>
              </a:ext>
            </a:extLst>
          </p:cNvPr>
          <p:cNvSpPr txBox="1">
            <a:spLocks/>
          </p:cNvSpPr>
          <p:nvPr/>
        </p:nvSpPr>
        <p:spPr bwMode="gray">
          <a:xfrm>
            <a:off x="478798" y="9525"/>
            <a:ext cx="11232000" cy="647700"/>
          </a:xfrm>
          <a:prstGeom prst="rect">
            <a:avLst/>
          </a:prstGeom>
        </p:spPr>
        <p:txBody>
          <a:bodyPr vert="horz" wrap="square" lIns="0" tIns="0" rIns="0" bIns="0" rtlCol="0" anchor="b" anchorCtr="0">
            <a:noAutofit/>
          </a:bodyPr>
          <a:lstStyle>
            <a:lvl1pPr marL="0" marR="0" indent="0" defTabSz="990564" eaLnBrk="1" fontAlgn="ctr" latinLnBrk="0" hangingPunct="1">
              <a:lnSpc>
                <a:spcPct val="100000"/>
              </a:lnSpc>
              <a:spcBef>
                <a:spcPts val="0"/>
              </a:spcBef>
              <a:spcAft>
                <a:spcPts val="0"/>
              </a:spcAft>
              <a:buClrTx/>
              <a:buSzPct val="100000"/>
              <a:buFont typeface="Arial" panose="020B0604020202020204" pitchFamily="34" charset="0"/>
              <a:buNone/>
              <a:tabLst/>
              <a:defRPr kumimoji="1" sz="2400" b="1" baseline="0">
                <a:latin typeface="UD デジタル 教科書体 NP-R" panose="02020400000000000000" pitchFamily="18" charset="-128"/>
                <a:ea typeface="UD デジタル 教科書体 NP-R" panose="02020400000000000000" pitchFamily="18" charset="-128"/>
                <a:cs typeface="+mn-cs"/>
              </a:defRPr>
            </a:lvl1pPr>
            <a:lvl2pPr marL="252000" marR="0" indent="-252000" defTabSz="990564"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600" b="0" dirty="0" smtClean="0">
                <a:latin typeface="+mn-lt"/>
                <a:cs typeface="+mn-cs"/>
              </a:defRPr>
            </a:lvl2pPr>
            <a:lvl3pPr marL="504000" marR="0" indent="-252000" defTabSz="990564"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600" b="0" dirty="0" smtClean="0">
                <a:latin typeface="+mn-lt"/>
                <a:cs typeface="+mn-cs"/>
              </a:defRPr>
            </a:lvl3pPr>
            <a:lvl4pPr marL="684000" marR="0" indent="-180000" defTabSz="990564"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600" b="0" baseline="0" dirty="0" smtClean="0">
                <a:latin typeface="+mn-lt"/>
                <a:cs typeface="+mn-cs"/>
              </a:defRPr>
            </a:lvl4pPr>
            <a:lvl5pPr marL="936000" indent="-252000" defTabSz="865024"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600" baseline="0" dirty="0" smtClean="0">
                <a:latin typeface="+mn-lt"/>
                <a:cs typeface="+mn-cs"/>
              </a:defRPr>
            </a:lvl5pPr>
            <a:lvl6pPr marL="1188000" indent="-252000" defTabSz="990564">
              <a:lnSpc>
                <a:spcPct val="110000"/>
              </a:lnSpc>
              <a:spcBef>
                <a:spcPts val="600"/>
              </a:spcBef>
              <a:spcAft>
                <a:spcPts val="0"/>
              </a:spcAft>
              <a:buFont typeface="Wingdings" panose="05000000000000000000" pitchFamily="2" charset="2"/>
              <a:buChar char="ü"/>
              <a:defRPr kumimoji="1" sz="1600" baseline="0">
                <a:latin typeface="+mn-lt"/>
                <a:cs typeface="+mn-cs"/>
              </a:defRPr>
            </a:lvl6pPr>
            <a:lvl7pPr marL="577179" indent="-191093" defTabSz="990564">
              <a:spcBef>
                <a:spcPts val="0"/>
              </a:spcBef>
              <a:spcAft>
                <a:spcPts val="1083"/>
              </a:spcAft>
              <a:buFont typeface="Verdana" panose="020B0604030504040204" pitchFamily="34" charset="0"/>
              <a:buChar char="−"/>
              <a:defRPr kumimoji="1" sz="1300">
                <a:latin typeface="+mn-lt"/>
                <a:cs typeface="+mn-cs"/>
              </a:defRPr>
            </a:lvl7pPr>
            <a:lvl8pPr marL="577179" indent="-191093" defTabSz="990564">
              <a:spcBef>
                <a:spcPts val="0"/>
              </a:spcBef>
              <a:spcAft>
                <a:spcPts val="1083"/>
              </a:spcAft>
              <a:buFont typeface="Verdana" panose="020B0604030504040204" pitchFamily="34" charset="0"/>
              <a:buChar char="−"/>
              <a:defRPr kumimoji="1" sz="1300" baseline="0">
                <a:latin typeface="+mn-lt"/>
                <a:cs typeface="+mn-cs"/>
              </a:defRPr>
            </a:lvl8pPr>
            <a:lvl9pPr marL="577179" indent="-191093" defTabSz="990564">
              <a:spcBef>
                <a:spcPts val="0"/>
              </a:spcBef>
              <a:spcAft>
                <a:spcPts val="1083"/>
              </a:spcAft>
              <a:buFont typeface="Verdana" panose="020B0604030504040204" pitchFamily="34" charset="0"/>
              <a:buChar char="−"/>
              <a:defRPr kumimoji="1" sz="1300" baseline="0">
                <a:latin typeface="+mn-lt"/>
                <a:cs typeface="+mn-cs"/>
              </a:defRPr>
            </a:lvl9pPr>
          </a:lstStyle>
          <a:p>
            <a:r>
              <a:rPr lang="en-US" altLang="ja-JP" dirty="0">
                <a:sym typeface="+mn-lt"/>
              </a:rPr>
              <a:t>As-Is</a:t>
            </a:r>
          </a:p>
        </p:txBody>
      </p:sp>
      <p:sp>
        <p:nvSpPr>
          <p:cNvPr id="6" name="スライド番号プレースホルダー 5">
            <a:extLst>
              <a:ext uri="{FF2B5EF4-FFF2-40B4-BE49-F238E27FC236}">
                <a16:creationId xmlns:a16="http://schemas.microsoft.com/office/drawing/2014/main" id="{81462E3F-F7A4-B686-A6D0-C7C54BA64562}"/>
              </a:ext>
            </a:extLst>
          </p:cNvPr>
          <p:cNvSpPr>
            <a:spLocks noGrp="1"/>
          </p:cNvSpPr>
          <p:nvPr>
            <p:ph type="sldNum" sz="quarter" idx="11"/>
          </p:nvPr>
        </p:nvSpPr>
        <p:spPr/>
        <p:txBody>
          <a:bodyPr/>
          <a:lstStyle/>
          <a:p>
            <a:fld id="{56E56C22-CD92-4A50-AAD1-E2171E0619BD}" type="slidenum">
              <a:rPr lang="ja-JP" altLang="en-US" smtClean="0"/>
              <a:pPr/>
              <a:t>7</a:t>
            </a:fld>
            <a:endParaRPr lang="ja-JP" altLang="en-US"/>
          </a:p>
        </p:txBody>
      </p:sp>
    </p:spTree>
    <p:extLst>
      <p:ext uri="{BB962C8B-B14F-4D97-AF65-F5344CB8AC3E}">
        <p14:creationId xmlns:p14="http://schemas.microsoft.com/office/powerpoint/2010/main" val="392645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正方形/長方形 191">
            <a:extLst>
              <a:ext uri="{FF2B5EF4-FFF2-40B4-BE49-F238E27FC236}">
                <a16:creationId xmlns:a16="http://schemas.microsoft.com/office/drawing/2014/main" id="{A372D009-258A-5230-D130-B64821D618AA}"/>
              </a:ext>
            </a:extLst>
          </p:cNvPr>
          <p:cNvSpPr/>
          <p:nvPr/>
        </p:nvSpPr>
        <p:spPr bwMode="gray">
          <a:xfrm>
            <a:off x="8414224" y="2016788"/>
            <a:ext cx="3455655" cy="2353206"/>
          </a:xfrm>
          <a:prstGeom prst="rect">
            <a:avLst/>
          </a:prstGeom>
          <a:solidFill>
            <a:schemeClr val="bg1"/>
          </a:solidFill>
          <a:ln w="190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47" name="フローチャート: 磁気ディスク 46">
            <a:extLst>
              <a:ext uri="{FF2B5EF4-FFF2-40B4-BE49-F238E27FC236}">
                <a16:creationId xmlns:a16="http://schemas.microsoft.com/office/drawing/2014/main" id="{33187401-F4F7-0620-C15F-CCB34104FF0C}"/>
              </a:ext>
            </a:extLst>
          </p:cNvPr>
          <p:cNvSpPr/>
          <p:nvPr/>
        </p:nvSpPr>
        <p:spPr bwMode="gray">
          <a:xfrm>
            <a:off x="9899098" y="2710069"/>
            <a:ext cx="1895689" cy="1532555"/>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ja-JP" altLang="en-US" sz="1100">
              <a:latin typeface="UD デジタル 教科書体 NP-R" panose="02020400000000000000" pitchFamily="18" charset="-128"/>
              <a:ea typeface="UD デジタル 教科書体 NP-R" panose="02020400000000000000" pitchFamily="18" charset="-128"/>
            </a:endParaRPr>
          </a:p>
        </p:txBody>
      </p:sp>
      <p:sp>
        <p:nvSpPr>
          <p:cNvPr id="298" name="正方形/長方形 297">
            <a:extLst>
              <a:ext uri="{FF2B5EF4-FFF2-40B4-BE49-F238E27FC236}">
                <a16:creationId xmlns:a16="http://schemas.microsoft.com/office/drawing/2014/main" id="{6E100CC9-72B2-E805-8359-B9AD12BBBA76}"/>
              </a:ext>
            </a:extLst>
          </p:cNvPr>
          <p:cNvSpPr/>
          <p:nvPr/>
        </p:nvSpPr>
        <p:spPr bwMode="gray">
          <a:xfrm rot="16200000">
            <a:off x="9517724" y="3790237"/>
            <a:ext cx="215617" cy="288577"/>
          </a:xfrm>
          <a:prstGeom prst="rect">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95" name="矢印: 下 294">
            <a:extLst>
              <a:ext uri="{FF2B5EF4-FFF2-40B4-BE49-F238E27FC236}">
                <a16:creationId xmlns:a16="http://schemas.microsoft.com/office/drawing/2014/main" id="{2666E964-699A-7B05-F60B-64623A7A5E93}"/>
              </a:ext>
            </a:extLst>
          </p:cNvPr>
          <p:cNvSpPr/>
          <p:nvPr/>
        </p:nvSpPr>
        <p:spPr bwMode="gray">
          <a:xfrm rot="16200000">
            <a:off x="9426593" y="2788833"/>
            <a:ext cx="425829" cy="360071"/>
          </a:xfrm>
          <a:prstGeom prst="downArrow">
            <a:avLst>
              <a:gd name="adj1" fmla="val 50000"/>
              <a:gd name="adj2" fmla="val 34884"/>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600" dirty="0">
              <a:latin typeface="UD デジタル 教科書体 NP-R" panose="02020400000000000000" pitchFamily="18" charset="-128"/>
              <a:ea typeface="UD デジタル 教科書体 NP-R" panose="02020400000000000000" pitchFamily="18" charset="-128"/>
              <a:cs typeface="+mn-cs"/>
            </a:endParaRPr>
          </a:p>
        </p:txBody>
      </p:sp>
      <p:graphicFrame>
        <p:nvGraphicFramePr>
          <p:cNvPr id="66" name="オブジェクト 65" hidden="1">
            <a:extLst>
              <a:ext uri="{FF2B5EF4-FFF2-40B4-BE49-F238E27FC236}">
                <a16:creationId xmlns:a16="http://schemas.microsoft.com/office/drawing/2014/main" id="{FDD71285-19AA-6787-29BC-78E89AF0FE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63" imgH="564" progId="TCLayout.ActiveDocument.1">
                  <p:embed/>
                </p:oleObj>
              </mc:Choice>
              <mc:Fallback>
                <p:oleObj name="think-cell スライド" r:id="rId5" imgW="563" imgH="564" progId="TCLayout.ActiveDocument.1">
                  <p:embed/>
                  <p:pic>
                    <p:nvPicPr>
                      <p:cNvPr id="66" name="オブジェクト 65" hidden="1">
                        <a:extLst>
                          <a:ext uri="{FF2B5EF4-FFF2-40B4-BE49-F238E27FC236}">
                            <a16:creationId xmlns:a16="http://schemas.microsoft.com/office/drawing/2014/main" id="{FDD71285-19AA-6787-29BC-78E89AF0FE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1" name="正方形/長方形 70" hidden="1">
            <a:extLst>
              <a:ext uri="{FF2B5EF4-FFF2-40B4-BE49-F238E27FC236}">
                <a16:creationId xmlns:a16="http://schemas.microsoft.com/office/drawing/2014/main" id="{2118ADA4-DCE1-62D9-E6C1-3140880A57EA}"/>
              </a:ext>
            </a:extLst>
          </p:cNvPr>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2000" b="1" u="none" strike="noStrike" kern="1200" cap="none" spc="0" normalizeH="0" noProof="0">
              <a:ln>
                <a:noFill/>
              </a:ln>
              <a:solidFill>
                <a:prstClr val="black"/>
              </a:solidFill>
              <a:effectLst/>
              <a:uLnTx/>
              <a:uFillTx/>
              <a:latin typeface="Calibri" panose="020F0502020204030204" pitchFamily="34" charset="0"/>
              <a:ea typeface="Yu Gothic UI" panose="020B0500000000000000" pitchFamily="50" charset="-128"/>
              <a:cs typeface="+mj-cs"/>
              <a:sym typeface="Calibri" panose="020F0502020204030204" pitchFamily="34" charset="0"/>
            </a:endParaRPr>
          </a:p>
        </p:txBody>
      </p:sp>
      <p:sp>
        <p:nvSpPr>
          <p:cNvPr id="179" name="矢印: 下 178">
            <a:extLst>
              <a:ext uri="{FF2B5EF4-FFF2-40B4-BE49-F238E27FC236}">
                <a16:creationId xmlns:a16="http://schemas.microsoft.com/office/drawing/2014/main" id="{8E339487-2A22-C362-ABC9-9105204EE844}"/>
              </a:ext>
            </a:extLst>
          </p:cNvPr>
          <p:cNvSpPr/>
          <p:nvPr/>
        </p:nvSpPr>
        <p:spPr bwMode="gray">
          <a:xfrm rot="16200000">
            <a:off x="7134368" y="3386753"/>
            <a:ext cx="425829" cy="843823"/>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39" name="正方形/長方形 138">
            <a:extLst>
              <a:ext uri="{FF2B5EF4-FFF2-40B4-BE49-F238E27FC236}">
                <a16:creationId xmlns:a16="http://schemas.microsoft.com/office/drawing/2014/main" id="{7C09A7D2-1075-C98C-776F-4944399B1309}"/>
              </a:ext>
            </a:extLst>
          </p:cNvPr>
          <p:cNvSpPr/>
          <p:nvPr/>
        </p:nvSpPr>
        <p:spPr bwMode="gray">
          <a:xfrm>
            <a:off x="330373" y="2016788"/>
            <a:ext cx="3455655" cy="2353206"/>
          </a:xfrm>
          <a:prstGeom prst="rect">
            <a:avLst/>
          </a:prstGeom>
          <a:solidFill>
            <a:schemeClr val="bg1"/>
          </a:solidFill>
          <a:ln w="190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91" name="正方形/長方形 190">
            <a:extLst>
              <a:ext uri="{FF2B5EF4-FFF2-40B4-BE49-F238E27FC236}">
                <a16:creationId xmlns:a16="http://schemas.microsoft.com/office/drawing/2014/main" id="{1B381B55-F82E-8049-6E7C-B83FEAE16EDA}"/>
              </a:ext>
            </a:extLst>
          </p:cNvPr>
          <p:cNvSpPr/>
          <p:nvPr/>
        </p:nvSpPr>
        <p:spPr bwMode="gray">
          <a:xfrm>
            <a:off x="4371611" y="2016788"/>
            <a:ext cx="3455655" cy="2356412"/>
          </a:xfrm>
          <a:prstGeom prst="rect">
            <a:avLst/>
          </a:prstGeom>
          <a:solidFill>
            <a:schemeClr val="bg1"/>
          </a:solidFill>
          <a:ln w="190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6" name="フローチャート: 結合子 115">
            <a:extLst>
              <a:ext uri="{FF2B5EF4-FFF2-40B4-BE49-F238E27FC236}">
                <a16:creationId xmlns:a16="http://schemas.microsoft.com/office/drawing/2014/main" id="{84C42D08-057B-76D8-34ED-D31A92F1FE92}"/>
              </a:ext>
            </a:extLst>
          </p:cNvPr>
          <p:cNvSpPr/>
          <p:nvPr/>
        </p:nvSpPr>
        <p:spPr bwMode="gray">
          <a:xfrm>
            <a:off x="1027440" y="2471613"/>
            <a:ext cx="701690" cy="649930"/>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17" name="図 116" descr="アイコン&#10;&#10;自動的に生成された説明">
            <a:extLst>
              <a:ext uri="{FF2B5EF4-FFF2-40B4-BE49-F238E27FC236}">
                <a16:creationId xmlns:a16="http://schemas.microsoft.com/office/drawing/2014/main" id="{A0E1CBB7-3FBD-C894-1643-F59424104CD9}"/>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978422" y="2796578"/>
            <a:ext cx="339078" cy="314066"/>
          </a:xfrm>
          <a:prstGeom prst="rect">
            <a:avLst/>
          </a:prstGeom>
        </p:spPr>
      </p:pic>
      <p:pic>
        <p:nvPicPr>
          <p:cNvPr id="118" name="図 117" descr="記号, 写真, 部屋, 停止 が含まれている画像&#10;&#10;自動的に生成された説明">
            <a:extLst>
              <a:ext uri="{FF2B5EF4-FFF2-40B4-BE49-F238E27FC236}">
                <a16:creationId xmlns:a16="http://schemas.microsoft.com/office/drawing/2014/main" id="{CFC54C10-136B-8FFE-9698-BF52B9C9ECBD}"/>
              </a:ext>
            </a:extLst>
          </p:cNvPr>
          <p:cNvPicPr>
            <a:picLocks noChangeAspect="1"/>
          </p:cNvPicPr>
          <p:nvPr/>
        </p:nvPicPr>
        <p:blipFill>
          <a:blip r:embed="rId9"/>
          <a:stretch>
            <a:fillRect/>
          </a:stretch>
        </p:blipFill>
        <p:spPr>
          <a:xfrm>
            <a:off x="1180103" y="2425710"/>
            <a:ext cx="389677" cy="360932"/>
          </a:xfrm>
          <a:prstGeom prst="rect">
            <a:avLst/>
          </a:prstGeom>
        </p:spPr>
      </p:pic>
      <p:pic>
        <p:nvPicPr>
          <p:cNvPr id="119" name="図 118" descr="アイコン&#10;&#10;自動的に生成された説明">
            <a:extLst>
              <a:ext uri="{FF2B5EF4-FFF2-40B4-BE49-F238E27FC236}">
                <a16:creationId xmlns:a16="http://schemas.microsoft.com/office/drawing/2014/main" id="{892508A4-3EF0-09EB-91BC-FBC3A0AE7C99}"/>
              </a:ext>
            </a:extLst>
          </p:cNvPr>
          <p:cNvPicPr>
            <a:picLocks noChangeAspect="1"/>
          </p:cNvPicPr>
          <p:nvPr/>
        </p:nvPicPr>
        <p:blipFill>
          <a:blip r:embed="rId10"/>
          <a:stretch>
            <a:fillRect/>
          </a:stretch>
        </p:blipFill>
        <p:spPr>
          <a:xfrm>
            <a:off x="1432383" y="2796578"/>
            <a:ext cx="339078" cy="314066"/>
          </a:xfrm>
          <a:prstGeom prst="rect">
            <a:avLst/>
          </a:prstGeom>
        </p:spPr>
      </p:pic>
      <p:sp>
        <p:nvSpPr>
          <p:cNvPr id="120" name="テキスト ボックス 119">
            <a:extLst>
              <a:ext uri="{FF2B5EF4-FFF2-40B4-BE49-F238E27FC236}">
                <a16:creationId xmlns:a16="http://schemas.microsoft.com/office/drawing/2014/main" id="{60D14583-33E7-B172-9937-2ECB2B247A3C}"/>
              </a:ext>
            </a:extLst>
          </p:cNvPr>
          <p:cNvSpPr txBox="1"/>
          <p:nvPr/>
        </p:nvSpPr>
        <p:spPr bwMode="gray">
          <a:xfrm>
            <a:off x="1010200" y="3147816"/>
            <a:ext cx="729481" cy="128883"/>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在宅</a:t>
            </a:r>
          </a:p>
        </p:txBody>
      </p:sp>
      <p:sp>
        <p:nvSpPr>
          <p:cNvPr id="122" name="フローチャート: 結合子 121">
            <a:extLst>
              <a:ext uri="{FF2B5EF4-FFF2-40B4-BE49-F238E27FC236}">
                <a16:creationId xmlns:a16="http://schemas.microsoft.com/office/drawing/2014/main" id="{A8BDAA81-0B7A-B048-79E3-9013D1B8356A}"/>
              </a:ext>
            </a:extLst>
          </p:cNvPr>
          <p:cNvSpPr/>
          <p:nvPr/>
        </p:nvSpPr>
        <p:spPr bwMode="gray">
          <a:xfrm>
            <a:off x="573699" y="3277777"/>
            <a:ext cx="701689" cy="649929"/>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23" name="図 122" descr="QR コード が含まれている画像&#10;&#10;自動的に生成された説明">
            <a:extLst>
              <a:ext uri="{FF2B5EF4-FFF2-40B4-BE49-F238E27FC236}">
                <a16:creationId xmlns:a16="http://schemas.microsoft.com/office/drawing/2014/main" id="{A7E2B773-C60B-E79E-234B-C0AE02958551}"/>
              </a:ext>
            </a:extLst>
          </p:cNvPr>
          <p:cNvPicPr>
            <a:picLocks noChangeAspect="1"/>
          </p:cNvPicPr>
          <p:nvPr/>
        </p:nvPicPr>
        <p:blipFill>
          <a:blip r:embed="rId11"/>
          <a:stretch>
            <a:fillRect/>
          </a:stretch>
        </p:blipFill>
        <p:spPr>
          <a:xfrm>
            <a:off x="750292" y="3268171"/>
            <a:ext cx="339078" cy="314066"/>
          </a:xfrm>
          <a:prstGeom prst="rect">
            <a:avLst/>
          </a:prstGeom>
        </p:spPr>
      </p:pic>
      <p:pic>
        <p:nvPicPr>
          <p:cNvPr id="124" name="図 123" descr="アイコン&#10;&#10;自動的に生成された説明">
            <a:extLst>
              <a:ext uri="{FF2B5EF4-FFF2-40B4-BE49-F238E27FC236}">
                <a16:creationId xmlns:a16="http://schemas.microsoft.com/office/drawing/2014/main" id="{C2568A9B-642C-7EC1-A1B9-E8B7717A9907}"/>
              </a:ext>
            </a:extLst>
          </p:cNvPr>
          <p:cNvPicPr>
            <a:picLocks noChangeAspect="1"/>
          </p:cNvPicPr>
          <p:nvPr/>
        </p:nvPicPr>
        <p:blipFill>
          <a:blip r:embed="rId12"/>
          <a:stretch>
            <a:fillRect/>
          </a:stretch>
        </p:blipFill>
        <p:spPr>
          <a:xfrm>
            <a:off x="523312" y="3596727"/>
            <a:ext cx="339078" cy="314066"/>
          </a:xfrm>
          <a:prstGeom prst="rect">
            <a:avLst/>
          </a:prstGeom>
        </p:spPr>
      </p:pic>
      <p:pic>
        <p:nvPicPr>
          <p:cNvPr id="125" name="図 124" descr="アイコン&#10;&#10;自動的に生成された説明">
            <a:extLst>
              <a:ext uri="{FF2B5EF4-FFF2-40B4-BE49-F238E27FC236}">
                <a16:creationId xmlns:a16="http://schemas.microsoft.com/office/drawing/2014/main" id="{BFE4CB53-F255-37E3-0668-8977370CFDA9}"/>
              </a:ext>
            </a:extLst>
          </p:cNvPr>
          <p:cNvPicPr>
            <a:picLocks noChangeAspect="1"/>
          </p:cNvPicPr>
          <p:nvPr/>
        </p:nvPicPr>
        <p:blipFill>
          <a:blip r:embed="rId13"/>
          <a:stretch>
            <a:fillRect/>
          </a:stretch>
        </p:blipFill>
        <p:spPr>
          <a:xfrm>
            <a:off x="977272" y="3596727"/>
            <a:ext cx="339078" cy="314066"/>
          </a:xfrm>
          <a:prstGeom prst="rect">
            <a:avLst/>
          </a:prstGeom>
        </p:spPr>
      </p:pic>
      <p:sp>
        <p:nvSpPr>
          <p:cNvPr id="126" name="テキスト ボックス 125">
            <a:extLst>
              <a:ext uri="{FF2B5EF4-FFF2-40B4-BE49-F238E27FC236}">
                <a16:creationId xmlns:a16="http://schemas.microsoft.com/office/drawing/2014/main" id="{E05C0E0C-1134-1CDB-8D70-689E231AEBBD}"/>
              </a:ext>
            </a:extLst>
          </p:cNvPr>
          <p:cNvSpPr txBox="1"/>
          <p:nvPr/>
        </p:nvSpPr>
        <p:spPr bwMode="gray">
          <a:xfrm>
            <a:off x="364949" y="3953182"/>
            <a:ext cx="1109764" cy="329184"/>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サテライト</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28" name="フローチャート: 結合子 127">
            <a:extLst>
              <a:ext uri="{FF2B5EF4-FFF2-40B4-BE49-F238E27FC236}">
                <a16:creationId xmlns:a16="http://schemas.microsoft.com/office/drawing/2014/main" id="{8E2A3C40-DB21-EE47-C03B-466931CCD71A}"/>
              </a:ext>
            </a:extLst>
          </p:cNvPr>
          <p:cNvSpPr/>
          <p:nvPr/>
        </p:nvSpPr>
        <p:spPr bwMode="gray">
          <a:xfrm>
            <a:off x="1499235" y="3321178"/>
            <a:ext cx="701690" cy="649930"/>
          </a:xfrm>
          <a:prstGeom prst="flowChartConnector">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pic>
        <p:nvPicPr>
          <p:cNvPr id="129" name="図 128" descr="アイコン&#10;&#10;自動的に生成された説明">
            <a:extLst>
              <a:ext uri="{FF2B5EF4-FFF2-40B4-BE49-F238E27FC236}">
                <a16:creationId xmlns:a16="http://schemas.microsoft.com/office/drawing/2014/main" id="{80CA99F8-F1C9-5CCC-BDF3-456407A8A69D}"/>
              </a:ext>
            </a:extLst>
          </p:cNvPr>
          <p:cNvPicPr>
            <a:picLocks noChangeAspect="1"/>
          </p:cNvPicPr>
          <p:nvPr/>
        </p:nvPicPr>
        <p:blipFill>
          <a:blip r:embed="rId14"/>
          <a:stretch>
            <a:fillRect/>
          </a:stretch>
        </p:blipFill>
        <p:spPr>
          <a:xfrm>
            <a:off x="1677198" y="3302973"/>
            <a:ext cx="339078" cy="314066"/>
          </a:xfrm>
          <a:prstGeom prst="rect">
            <a:avLst/>
          </a:prstGeom>
        </p:spPr>
      </p:pic>
      <p:pic>
        <p:nvPicPr>
          <p:cNvPr id="130" name="図 129" descr="アイコン&#10;&#10;自動的に生成された説明">
            <a:extLst>
              <a:ext uri="{FF2B5EF4-FFF2-40B4-BE49-F238E27FC236}">
                <a16:creationId xmlns:a16="http://schemas.microsoft.com/office/drawing/2014/main" id="{61FABA95-8FAD-0775-1FA4-B845C47A229A}"/>
              </a:ext>
            </a:extLst>
          </p:cNvPr>
          <p:cNvPicPr>
            <a:picLocks noChangeAspect="1"/>
          </p:cNvPicPr>
          <p:nvPr/>
        </p:nvPicPr>
        <p:blipFill>
          <a:blip r:embed="rId15"/>
          <a:stretch>
            <a:fillRect/>
          </a:stretch>
        </p:blipFill>
        <p:spPr>
          <a:xfrm>
            <a:off x="1450217" y="3637275"/>
            <a:ext cx="339078" cy="314066"/>
          </a:xfrm>
          <a:prstGeom prst="rect">
            <a:avLst/>
          </a:prstGeom>
        </p:spPr>
      </p:pic>
      <p:pic>
        <p:nvPicPr>
          <p:cNvPr id="132" name="図 131" descr="アイコン&#10;&#10;自動的に生成された説明">
            <a:extLst>
              <a:ext uri="{FF2B5EF4-FFF2-40B4-BE49-F238E27FC236}">
                <a16:creationId xmlns:a16="http://schemas.microsoft.com/office/drawing/2014/main" id="{35E6271E-6B03-9F35-9F6B-FD04DCE273F8}"/>
              </a:ext>
            </a:extLst>
          </p:cNvPr>
          <p:cNvPicPr>
            <a:picLocks noChangeAspect="1"/>
          </p:cNvPicPr>
          <p:nvPr/>
        </p:nvPicPr>
        <p:blipFill>
          <a:blip r:embed="rId16"/>
          <a:stretch>
            <a:fillRect/>
          </a:stretch>
        </p:blipFill>
        <p:spPr>
          <a:xfrm>
            <a:off x="1904178" y="3648656"/>
            <a:ext cx="339078" cy="314066"/>
          </a:xfrm>
          <a:prstGeom prst="rect">
            <a:avLst/>
          </a:prstGeom>
        </p:spPr>
      </p:pic>
      <p:sp>
        <p:nvSpPr>
          <p:cNvPr id="133" name="テキスト ボックス 132">
            <a:extLst>
              <a:ext uri="{FF2B5EF4-FFF2-40B4-BE49-F238E27FC236}">
                <a16:creationId xmlns:a16="http://schemas.microsoft.com/office/drawing/2014/main" id="{5F185A15-B448-3BF6-02BA-219D6AE87ED7}"/>
              </a:ext>
            </a:extLst>
          </p:cNvPr>
          <p:cNvSpPr txBox="1"/>
          <p:nvPr/>
        </p:nvSpPr>
        <p:spPr bwMode="gray">
          <a:xfrm>
            <a:off x="1291855" y="3953182"/>
            <a:ext cx="1109764" cy="164592"/>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本庁</a:t>
            </a:r>
            <a:endParaRPr kumimoji="1" lang="en-US" altLang="ja-JP" sz="120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113" name="吹き出し: 四角形 112">
            <a:extLst>
              <a:ext uri="{FF2B5EF4-FFF2-40B4-BE49-F238E27FC236}">
                <a16:creationId xmlns:a16="http://schemas.microsoft.com/office/drawing/2014/main" id="{1D97BE86-DEBA-7006-D0CC-5789DA74DC5E}"/>
              </a:ext>
            </a:extLst>
          </p:cNvPr>
          <p:cNvSpPr/>
          <p:nvPr/>
        </p:nvSpPr>
        <p:spPr>
          <a:xfrm>
            <a:off x="330373" y="201678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全職員が時間や場所にとらわれず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効率的に業務が実施できる</a:t>
            </a:r>
          </a:p>
        </p:txBody>
      </p:sp>
      <p:grpSp>
        <p:nvGrpSpPr>
          <p:cNvPr id="219" name="グループ化 218">
            <a:extLst>
              <a:ext uri="{FF2B5EF4-FFF2-40B4-BE49-F238E27FC236}">
                <a16:creationId xmlns:a16="http://schemas.microsoft.com/office/drawing/2014/main" id="{44CEBC34-029E-4C50-3D74-3E739C31DCDB}"/>
              </a:ext>
            </a:extLst>
          </p:cNvPr>
          <p:cNvGrpSpPr/>
          <p:nvPr/>
        </p:nvGrpSpPr>
        <p:grpSpPr>
          <a:xfrm rot="16200000">
            <a:off x="2324220" y="3100345"/>
            <a:ext cx="423456" cy="457529"/>
            <a:chOff x="767924" y="5751783"/>
            <a:chExt cx="309073" cy="210283"/>
          </a:xfrm>
        </p:grpSpPr>
        <p:sp>
          <p:nvSpPr>
            <p:cNvPr id="135" name="矢印: 下 134">
              <a:extLst>
                <a:ext uri="{FF2B5EF4-FFF2-40B4-BE49-F238E27FC236}">
                  <a16:creationId xmlns:a16="http://schemas.microsoft.com/office/drawing/2014/main" id="{747CA8B6-9DAC-0CC8-19EF-F69F55F3819E}"/>
                </a:ext>
              </a:extLst>
            </p:cNvPr>
            <p:cNvSpPr/>
            <p:nvPr/>
          </p:nvSpPr>
          <p:spPr bwMode="gray">
            <a:xfrm>
              <a:off x="767924" y="5760606"/>
              <a:ext cx="139716" cy="201460"/>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185" name="矢印: 下 184">
              <a:extLst>
                <a:ext uri="{FF2B5EF4-FFF2-40B4-BE49-F238E27FC236}">
                  <a16:creationId xmlns:a16="http://schemas.microsoft.com/office/drawing/2014/main" id="{7B3A8E40-CF2B-65EF-19FE-246D6269AF92}"/>
                </a:ext>
              </a:extLst>
            </p:cNvPr>
            <p:cNvSpPr/>
            <p:nvPr/>
          </p:nvSpPr>
          <p:spPr bwMode="gray">
            <a:xfrm rot="10800000">
              <a:off x="937281" y="5751783"/>
              <a:ext cx="139716" cy="201460"/>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grpSp>
      <p:sp>
        <p:nvSpPr>
          <p:cNvPr id="247" name="吹き出し: 四角形 246">
            <a:extLst>
              <a:ext uri="{FF2B5EF4-FFF2-40B4-BE49-F238E27FC236}">
                <a16:creationId xmlns:a16="http://schemas.microsoft.com/office/drawing/2014/main" id="{2605850D-36D4-5698-A681-D8F8A55D365E}"/>
              </a:ext>
            </a:extLst>
          </p:cNvPr>
          <p:cNvSpPr/>
          <p:nvPr/>
        </p:nvSpPr>
        <p:spPr>
          <a:xfrm>
            <a:off x="4371096" y="201678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アナログ業務が残っておらず、</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職員の負担・申請ミスが少ない</a:t>
            </a:r>
          </a:p>
        </p:txBody>
      </p:sp>
      <p:sp>
        <p:nvSpPr>
          <p:cNvPr id="248" name="吹き出し: 四角形 247">
            <a:extLst>
              <a:ext uri="{FF2B5EF4-FFF2-40B4-BE49-F238E27FC236}">
                <a16:creationId xmlns:a16="http://schemas.microsoft.com/office/drawing/2014/main" id="{909B26A9-DD5E-CAA6-74B8-DCC94535152A}"/>
              </a:ext>
            </a:extLst>
          </p:cNvPr>
          <p:cNvSpPr/>
          <p:nvPr/>
        </p:nvSpPr>
        <p:spPr>
          <a:xfrm>
            <a:off x="8414224" y="201678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使いやすい</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rPr>
              <a:t>UI</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と必要なシステム機能が</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sym typeface="+mn-lt"/>
              </a:rPr>
              <a:t>実装されており、利便性が高い</a:t>
            </a:r>
          </a:p>
        </p:txBody>
      </p:sp>
      <p:sp>
        <p:nvSpPr>
          <p:cNvPr id="195" name="正方形/長方形 194">
            <a:extLst>
              <a:ext uri="{FF2B5EF4-FFF2-40B4-BE49-F238E27FC236}">
                <a16:creationId xmlns:a16="http://schemas.microsoft.com/office/drawing/2014/main" id="{E7F92190-FFFA-D281-813D-CCE3774163CA}"/>
              </a:ext>
            </a:extLst>
          </p:cNvPr>
          <p:cNvSpPr/>
          <p:nvPr/>
        </p:nvSpPr>
        <p:spPr bwMode="gray">
          <a:xfrm>
            <a:off x="2614082" y="4468938"/>
            <a:ext cx="7015090" cy="2269991"/>
          </a:xfrm>
          <a:prstGeom prst="rect">
            <a:avLst/>
          </a:prstGeom>
          <a:solidFill>
            <a:schemeClr val="bg1"/>
          </a:solidFill>
          <a:ln w="19050" algn="ctr">
            <a:solidFill>
              <a:schemeClr val="accent1"/>
            </a:solidFill>
            <a:miter lim="800000"/>
            <a:headEnd/>
            <a:tailEnd/>
          </a:ln>
        </p:spPr>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defTabSz="990564" fontAlgn="auto">
              <a:spcBef>
                <a:spcPts val="0"/>
              </a:spcBef>
              <a:spcAft>
                <a:spcPts val="0"/>
              </a:spcAft>
              <a:buSzPct val="100000"/>
            </a:pPr>
            <a:endParaRPr kumimoji="1" lang="ja-JP" altLang="en-US" sz="11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sp>
        <p:nvSpPr>
          <p:cNvPr id="221" name="吹き出し: 四角形 220">
            <a:extLst>
              <a:ext uri="{FF2B5EF4-FFF2-40B4-BE49-F238E27FC236}">
                <a16:creationId xmlns:a16="http://schemas.microsoft.com/office/drawing/2014/main" id="{63CCFC6C-9C8E-CBF2-3271-3F4B6A574487}"/>
              </a:ext>
            </a:extLst>
          </p:cNvPr>
          <p:cNvSpPr/>
          <p:nvPr/>
        </p:nvSpPr>
        <p:spPr>
          <a:xfrm>
            <a:off x="2614082" y="446893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データが一元的に管理されており、</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業務の効率化</a:t>
            </a:r>
            <a:r>
              <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a:t>
            </a:r>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高度化に活用できる</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24" name="Freeform 13">
            <a:extLst>
              <a:ext uri="{FF2B5EF4-FFF2-40B4-BE49-F238E27FC236}">
                <a16:creationId xmlns:a16="http://schemas.microsoft.com/office/drawing/2014/main" id="{815723C0-92CA-EADC-3BDD-7821CA33DF58}"/>
              </a:ext>
            </a:extLst>
          </p:cNvPr>
          <p:cNvSpPr>
            <a:spLocks/>
          </p:cNvSpPr>
          <p:nvPr/>
        </p:nvSpPr>
        <p:spPr bwMode="gray">
          <a:xfrm>
            <a:off x="5399468" y="4965284"/>
            <a:ext cx="1438076" cy="686769"/>
          </a:xfrm>
          <a:custGeom>
            <a:avLst/>
            <a:gdLst/>
            <a:ahLst/>
            <a:cxnLst>
              <a:cxn ang="0">
                <a:pos x="1557" y="777"/>
              </a:cxn>
              <a:cxn ang="0">
                <a:pos x="1515" y="852"/>
              </a:cxn>
              <a:cxn ang="0">
                <a:pos x="1496" y="859"/>
              </a:cxn>
              <a:cxn ang="0">
                <a:pos x="1396" y="859"/>
              </a:cxn>
              <a:cxn ang="0">
                <a:pos x="1211" y="859"/>
              </a:cxn>
              <a:cxn ang="0">
                <a:pos x="1072" y="859"/>
              </a:cxn>
              <a:cxn ang="0">
                <a:pos x="1025" y="859"/>
              </a:cxn>
              <a:cxn ang="0">
                <a:pos x="1038" y="852"/>
              </a:cxn>
              <a:cxn ang="0">
                <a:pos x="1075" y="831"/>
              </a:cxn>
              <a:cxn ang="0">
                <a:pos x="1124" y="802"/>
              </a:cxn>
              <a:cxn ang="0">
                <a:pos x="1150" y="787"/>
              </a:cxn>
              <a:cxn ang="0">
                <a:pos x="1153" y="783"/>
              </a:cxn>
              <a:cxn ang="0">
                <a:pos x="1137" y="761"/>
              </a:cxn>
              <a:cxn ang="0">
                <a:pos x="1103" y="716"/>
              </a:cxn>
              <a:cxn ang="0">
                <a:pos x="1053" y="665"/>
              </a:cxn>
              <a:cxn ang="0">
                <a:pos x="984" y="619"/>
              </a:cxn>
              <a:cxn ang="0">
                <a:pos x="901" y="583"/>
              </a:cxn>
              <a:cxn ang="0">
                <a:pos x="809" y="567"/>
              </a:cxn>
              <a:cxn ang="0">
                <a:pos x="713" y="570"/>
              </a:cxn>
              <a:cxn ang="0">
                <a:pos x="630" y="590"/>
              </a:cxn>
              <a:cxn ang="0">
                <a:pos x="564" y="623"/>
              </a:cxn>
              <a:cxn ang="0">
                <a:pos x="523" y="647"/>
              </a:cxn>
              <a:cxn ang="0">
                <a:pos x="509" y="656"/>
              </a:cxn>
              <a:cxn ang="0">
                <a:pos x="493" y="629"/>
              </a:cxn>
              <a:cxn ang="0">
                <a:pos x="446" y="548"/>
              </a:cxn>
              <a:cxn ang="0">
                <a:pos x="384" y="440"/>
              </a:cxn>
              <a:cxn ang="0">
                <a:pos x="350" y="382"/>
              </a:cxn>
              <a:cxn ang="0">
                <a:pos x="339" y="374"/>
              </a:cxn>
              <a:cxn ang="0">
                <a:pos x="278" y="374"/>
              </a:cxn>
              <a:cxn ang="0">
                <a:pos x="152" y="374"/>
              </a:cxn>
              <a:cxn ang="0">
                <a:pos x="43" y="374"/>
              </a:cxn>
              <a:cxn ang="0">
                <a:pos x="1" y="374"/>
              </a:cxn>
              <a:cxn ang="0">
                <a:pos x="8" y="364"/>
              </a:cxn>
              <a:cxn ang="0">
                <a:pos x="40" y="326"/>
              </a:cxn>
              <a:cxn ang="0">
                <a:pos x="97" y="265"/>
              </a:cxn>
              <a:cxn ang="0">
                <a:pos x="186" y="195"/>
              </a:cxn>
              <a:cxn ang="0">
                <a:pos x="306" y="119"/>
              </a:cxn>
              <a:cxn ang="0">
                <a:pos x="447" y="57"/>
              </a:cxn>
              <a:cxn ang="0">
                <a:pos x="605" y="15"/>
              </a:cxn>
              <a:cxn ang="0">
                <a:pos x="773" y="0"/>
              </a:cxn>
              <a:cxn ang="0">
                <a:pos x="945" y="17"/>
              </a:cxn>
              <a:cxn ang="0">
                <a:pos x="1115" y="62"/>
              </a:cxn>
              <a:cxn ang="0">
                <a:pos x="1266" y="131"/>
              </a:cxn>
              <a:cxn ang="0">
                <a:pos x="1396" y="220"/>
              </a:cxn>
              <a:cxn ang="0">
                <a:pos x="1500" y="313"/>
              </a:cxn>
              <a:cxn ang="0">
                <a:pos x="1576" y="408"/>
              </a:cxn>
              <a:cxn ang="0">
                <a:pos x="1623" y="477"/>
              </a:cxn>
              <a:cxn ang="0">
                <a:pos x="1641" y="504"/>
              </a:cxn>
              <a:cxn ang="0">
                <a:pos x="1649" y="500"/>
              </a:cxn>
              <a:cxn ang="0">
                <a:pos x="1677" y="483"/>
              </a:cxn>
              <a:cxn ang="0">
                <a:pos x="1719" y="458"/>
              </a:cxn>
              <a:cxn ang="0">
                <a:pos x="1744" y="443"/>
              </a:cxn>
              <a:cxn ang="0">
                <a:pos x="1747" y="443"/>
              </a:cxn>
              <a:cxn ang="0">
                <a:pos x="1711" y="506"/>
              </a:cxn>
              <a:cxn ang="0">
                <a:pos x="1630" y="650"/>
              </a:cxn>
            </a:cxnLst>
            <a:rect l="0" t="0" r="r" b="b"/>
            <a:pathLst>
              <a:path w="1750" h="860">
                <a:moveTo>
                  <a:pt x="1630" y="650"/>
                </a:moveTo>
                <a:lnTo>
                  <a:pt x="1615" y="675"/>
                </a:lnTo>
                <a:lnTo>
                  <a:pt x="1602" y="699"/>
                </a:lnTo>
                <a:lnTo>
                  <a:pt x="1589" y="721"/>
                </a:lnTo>
                <a:lnTo>
                  <a:pt x="1578" y="741"/>
                </a:lnTo>
                <a:lnTo>
                  <a:pt x="1567" y="760"/>
                </a:lnTo>
                <a:lnTo>
                  <a:pt x="1557" y="777"/>
                </a:lnTo>
                <a:lnTo>
                  <a:pt x="1549" y="793"/>
                </a:lnTo>
                <a:lnTo>
                  <a:pt x="1541" y="807"/>
                </a:lnTo>
                <a:lnTo>
                  <a:pt x="1534" y="819"/>
                </a:lnTo>
                <a:lnTo>
                  <a:pt x="1528" y="830"/>
                </a:lnTo>
                <a:lnTo>
                  <a:pt x="1523" y="839"/>
                </a:lnTo>
                <a:lnTo>
                  <a:pt x="1518" y="846"/>
                </a:lnTo>
                <a:lnTo>
                  <a:pt x="1515" y="852"/>
                </a:lnTo>
                <a:lnTo>
                  <a:pt x="1513" y="856"/>
                </a:lnTo>
                <a:lnTo>
                  <a:pt x="1511" y="858"/>
                </a:lnTo>
                <a:lnTo>
                  <a:pt x="1511" y="859"/>
                </a:lnTo>
                <a:lnTo>
                  <a:pt x="1510" y="859"/>
                </a:lnTo>
                <a:lnTo>
                  <a:pt x="1507" y="859"/>
                </a:lnTo>
                <a:lnTo>
                  <a:pt x="1502" y="859"/>
                </a:lnTo>
                <a:lnTo>
                  <a:pt x="1496" y="859"/>
                </a:lnTo>
                <a:lnTo>
                  <a:pt x="1487" y="859"/>
                </a:lnTo>
                <a:lnTo>
                  <a:pt x="1477" y="859"/>
                </a:lnTo>
                <a:lnTo>
                  <a:pt x="1464" y="859"/>
                </a:lnTo>
                <a:lnTo>
                  <a:pt x="1450" y="859"/>
                </a:lnTo>
                <a:lnTo>
                  <a:pt x="1434" y="859"/>
                </a:lnTo>
                <a:lnTo>
                  <a:pt x="1416" y="859"/>
                </a:lnTo>
                <a:lnTo>
                  <a:pt x="1396" y="859"/>
                </a:lnTo>
                <a:lnTo>
                  <a:pt x="1374" y="859"/>
                </a:lnTo>
                <a:lnTo>
                  <a:pt x="1351" y="859"/>
                </a:lnTo>
                <a:lnTo>
                  <a:pt x="1325" y="859"/>
                </a:lnTo>
                <a:lnTo>
                  <a:pt x="1298" y="859"/>
                </a:lnTo>
                <a:lnTo>
                  <a:pt x="1268" y="859"/>
                </a:lnTo>
                <a:lnTo>
                  <a:pt x="1239" y="859"/>
                </a:lnTo>
                <a:lnTo>
                  <a:pt x="1211" y="859"/>
                </a:lnTo>
                <a:lnTo>
                  <a:pt x="1186" y="859"/>
                </a:lnTo>
                <a:lnTo>
                  <a:pt x="1162" y="859"/>
                </a:lnTo>
                <a:lnTo>
                  <a:pt x="1140" y="859"/>
                </a:lnTo>
                <a:lnTo>
                  <a:pt x="1120" y="859"/>
                </a:lnTo>
                <a:lnTo>
                  <a:pt x="1102" y="859"/>
                </a:lnTo>
                <a:lnTo>
                  <a:pt x="1086" y="859"/>
                </a:lnTo>
                <a:lnTo>
                  <a:pt x="1072" y="859"/>
                </a:lnTo>
                <a:lnTo>
                  <a:pt x="1060" y="859"/>
                </a:lnTo>
                <a:lnTo>
                  <a:pt x="1049" y="859"/>
                </a:lnTo>
                <a:lnTo>
                  <a:pt x="1041" y="859"/>
                </a:lnTo>
                <a:lnTo>
                  <a:pt x="1034" y="859"/>
                </a:lnTo>
                <a:lnTo>
                  <a:pt x="1029" y="859"/>
                </a:lnTo>
                <a:lnTo>
                  <a:pt x="1026" y="859"/>
                </a:lnTo>
                <a:lnTo>
                  <a:pt x="1025" y="859"/>
                </a:lnTo>
                <a:lnTo>
                  <a:pt x="1026" y="859"/>
                </a:lnTo>
                <a:lnTo>
                  <a:pt x="1028" y="858"/>
                </a:lnTo>
                <a:lnTo>
                  <a:pt x="1029" y="857"/>
                </a:lnTo>
                <a:lnTo>
                  <a:pt x="1032" y="856"/>
                </a:lnTo>
                <a:lnTo>
                  <a:pt x="1034" y="854"/>
                </a:lnTo>
                <a:lnTo>
                  <a:pt x="1038" y="852"/>
                </a:lnTo>
                <a:lnTo>
                  <a:pt x="1041" y="850"/>
                </a:lnTo>
                <a:lnTo>
                  <a:pt x="1046" y="847"/>
                </a:lnTo>
                <a:lnTo>
                  <a:pt x="1051" y="845"/>
                </a:lnTo>
                <a:lnTo>
                  <a:pt x="1056" y="842"/>
                </a:lnTo>
                <a:lnTo>
                  <a:pt x="1062" y="838"/>
                </a:lnTo>
                <a:lnTo>
                  <a:pt x="1068" y="835"/>
                </a:lnTo>
                <a:lnTo>
                  <a:pt x="1075" y="831"/>
                </a:lnTo>
                <a:lnTo>
                  <a:pt x="1082" y="827"/>
                </a:lnTo>
                <a:lnTo>
                  <a:pt x="1090" y="822"/>
                </a:lnTo>
                <a:lnTo>
                  <a:pt x="1098" y="818"/>
                </a:lnTo>
                <a:lnTo>
                  <a:pt x="1105" y="813"/>
                </a:lnTo>
                <a:lnTo>
                  <a:pt x="1112" y="809"/>
                </a:lnTo>
                <a:lnTo>
                  <a:pt x="1118" y="806"/>
                </a:lnTo>
                <a:lnTo>
                  <a:pt x="1124" y="802"/>
                </a:lnTo>
                <a:lnTo>
                  <a:pt x="1129" y="799"/>
                </a:lnTo>
                <a:lnTo>
                  <a:pt x="1134" y="797"/>
                </a:lnTo>
                <a:lnTo>
                  <a:pt x="1138" y="794"/>
                </a:lnTo>
                <a:lnTo>
                  <a:pt x="1142" y="792"/>
                </a:lnTo>
                <a:lnTo>
                  <a:pt x="1145" y="790"/>
                </a:lnTo>
                <a:lnTo>
                  <a:pt x="1148" y="788"/>
                </a:lnTo>
                <a:lnTo>
                  <a:pt x="1150" y="787"/>
                </a:lnTo>
                <a:lnTo>
                  <a:pt x="1152" y="786"/>
                </a:lnTo>
                <a:lnTo>
                  <a:pt x="1153" y="785"/>
                </a:lnTo>
                <a:lnTo>
                  <a:pt x="1154" y="785"/>
                </a:lnTo>
                <a:lnTo>
                  <a:pt x="1153" y="784"/>
                </a:lnTo>
                <a:lnTo>
                  <a:pt x="1153" y="783"/>
                </a:lnTo>
                <a:lnTo>
                  <a:pt x="1151" y="781"/>
                </a:lnTo>
                <a:lnTo>
                  <a:pt x="1150" y="779"/>
                </a:lnTo>
                <a:lnTo>
                  <a:pt x="1148" y="776"/>
                </a:lnTo>
                <a:lnTo>
                  <a:pt x="1146" y="773"/>
                </a:lnTo>
                <a:lnTo>
                  <a:pt x="1143" y="769"/>
                </a:lnTo>
                <a:lnTo>
                  <a:pt x="1140" y="765"/>
                </a:lnTo>
                <a:lnTo>
                  <a:pt x="1137" y="761"/>
                </a:lnTo>
                <a:lnTo>
                  <a:pt x="1133" y="756"/>
                </a:lnTo>
                <a:lnTo>
                  <a:pt x="1129" y="750"/>
                </a:lnTo>
                <a:lnTo>
                  <a:pt x="1124" y="744"/>
                </a:lnTo>
                <a:lnTo>
                  <a:pt x="1120" y="738"/>
                </a:lnTo>
                <a:lnTo>
                  <a:pt x="1115" y="731"/>
                </a:lnTo>
                <a:lnTo>
                  <a:pt x="1109" y="723"/>
                </a:lnTo>
                <a:lnTo>
                  <a:pt x="1103" y="716"/>
                </a:lnTo>
                <a:lnTo>
                  <a:pt x="1097" y="708"/>
                </a:lnTo>
                <a:lnTo>
                  <a:pt x="1091" y="700"/>
                </a:lnTo>
                <a:lnTo>
                  <a:pt x="1084" y="693"/>
                </a:lnTo>
                <a:lnTo>
                  <a:pt x="1077" y="686"/>
                </a:lnTo>
                <a:lnTo>
                  <a:pt x="1069" y="679"/>
                </a:lnTo>
                <a:lnTo>
                  <a:pt x="1061" y="672"/>
                </a:lnTo>
                <a:lnTo>
                  <a:pt x="1053" y="665"/>
                </a:lnTo>
                <a:lnTo>
                  <a:pt x="1044" y="658"/>
                </a:lnTo>
                <a:lnTo>
                  <a:pt x="1035" y="651"/>
                </a:lnTo>
                <a:lnTo>
                  <a:pt x="1025" y="644"/>
                </a:lnTo>
                <a:lnTo>
                  <a:pt x="1016" y="638"/>
                </a:lnTo>
                <a:lnTo>
                  <a:pt x="1005" y="631"/>
                </a:lnTo>
                <a:lnTo>
                  <a:pt x="995" y="625"/>
                </a:lnTo>
                <a:lnTo>
                  <a:pt x="984" y="619"/>
                </a:lnTo>
                <a:lnTo>
                  <a:pt x="973" y="613"/>
                </a:lnTo>
                <a:lnTo>
                  <a:pt x="961" y="607"/>
                </a:lnTo>
                <a:lnTo>
                  <a:pt x="950" y="601"/>
                </a:lnTo>
                <a:lnTo>
                  <a:pt x="938" y="596"/>
                </a:lnTo>
                <a:lnTo>
                  <a:pt x="926" y="591"/>
                </a:lnTo>
                <a:lnTo>
                  <a:pt x="913" y="587"/>
                </a:lnTo>
                <a:lnTo>
                  <a:pt x="901" y="583"/>
                </a:lnTo>
                <a:lnTo>
                  <a:pt x="888" y="580"/>
                </a:lnTo>
                <a:lnTo>
                  <a:pt x="876" y="577"/>
                </a:lnTo>
                <a:lnTo>
                  <a:pt x="863" y="574"/>
                </a:lnTo>
                <a:lnTo>
                  <a:pt x="849" y="572"/>
                </a:lnTo>
                <a:lnTo>
                  <a:pt x="836" y="570"/>
                </a:lnTo>
                <a:lnTo>
                  <a:pt x="823" y="568"/>
                </a:lnTo>
                <a:lnTo>
                  <a:pt x="809" y="567"/>
                </a:lnTo>
                <a:lnTo>
                  <a:pt x="795" y="567"/>
                </a:lnTo>
                <a:lnTo>
                  <a:pt x="781" y="566"/>
                </a:lnTo>
                <a:lnTo>
                  <a:pt x="767" y="567"/>
                </a:lnTo>
                <a:lnTo>
                  <a:pt x="753" y="567"/>
                </a:lnTo>
                <a:lnTo>
                  <a:pt x="739" y="568"/>
                </a:lnTo>
                <a:lnTo>
                  <a:pt x="726" y="569"/>
                </a:lnTo>
                <a:lnTo>
                  <a:pt x="713" y="570"/>
                </a:lnTo>
                <a:lnTo>
                  <a:pt x="700" y="572"/>
                </a:lnTo>
                <a:lnTo>
                  <a:pt x="687" y="574"/>
                </a:lnTo>
                <a:lnTo>
                  <a:pt x="675" y="577"/>
                </a:lnTo>
                <a:lnTo>
                  <a:pt x="663" y="579"/>
                </a:lnTo>
                <a:lnTo>
                  <a:pt x="652" y="583"/>
                </a:lnTo>
                <a:lnTo>
                  <a:pt x="641" y="586"/>
                </a:lnTo>
                <a:lnTo>
                  <a:pt x="630" y="590"/>
                </a:lnTo>
                <a:lnTo>
                  <a:pt x="620" y="593"/>
                </a:lnTo>
                <a:lnTo>
                  <a:pt x="609" y="598"/>
                </a:lnTo>
                <a:lnTo>
                  <a:pt x="600" y="602"/>
                </a:lnTo>
                <a:lnTo>
                  <a:pt x="590" y="607"/>
                </a:lnTo>
                <a:lnTo>
                  <a:pt x="581" y="613"/>
                </a:lnTo>
                <a:lnTo>
                  <a:pt x="572" y="618"/>
                </a:lnTo>
                <a:lnTo>
                  <a:pt x="564" y="623"/>
                </a:lnTo>
                <a:lnTo>
                  <a:pt x="556" y="627"/>
                </a:lnTo>
                <a:lnTo>
                  <a:pt x="549" y="631"/>
                </a:lnTo>
                <a:lnTo>
                  <a:pt x="543" y="635"/>
                </a:lnTo>
                <a:lnTo>
                  <a:pt x="537" y="639"/>
                </a:lnTo>
                <a:lnTo>
                  <a:pt x="532" y="642"/>
                </a:lnTo>
                <a:lnTo>
                  <a:pt x="527" y="645"/>
                </a:lnTo>
                <a:lnTo>
                  <a:pt x="523" y="647"/>
                </a:lnTo>
                <a:lnTo>
                  <a:pt x="519" y="650"/>
                </a:lnTo>
                <a:lnTo>
                  <a:pt x="516" y="651"/>
                </a:lnTo>
                <a:lnTo>
                  <a:pt x="513" y="653"/>
                </a:lnTo>
                <a:lnTo>
                  <a:pt x="511" y="654"/>
                </a:lnTo>
                <a:lnTo>
                  <a:pt x="510" y="655"/>
                </a:lnTo>
                <a:lnTo>
                  <a:pt x="509" y="655"/>
                </a:lnTo>
                <a:lnTo>
                  <a:pt x="509" y="656"/>
                </a:lnTo>
                <a:lnTo>
                  <a:pt x="508" y="655"/>
                </a:lnTo>
                <a:lnTo>
                  <a:pt x="507" y="653"/>
                </a:lnTo>
                <a:lnTo>
                  <a:pt x="506" y="651"/>
                </a:lnTo>
                <a:lnTo>
                  <a:pt x="504" y="647"/>
                </a:lnTo>
                <a:lnTo>
                  <a:pt x="501" y="642"/>
                </a:lnTo>
                <a:lnTo>
                  <a:pt x="497" y="636"/>
                </a:lnTo>
                <a:lnTo>
                  <a:pt x="493" y="629"/>
                </a:lnTo>
                <a:lnTo>
                  <a:pt x="488" y="620"/>
                </a:lnTo>
                <a:lnTo>
                  <a:pt x="483" y="611"/>
                </a:lnTo>
                <a:lnTo>
                  <a:pt x="477" y="601"/>
                </a:lnTo>
                <a:lnTo>
                  <a:pt x="470" y="589"/>
                </a:lnTo>
                <a:lnTo>
                  <a:pt x="463" y="576"/>
                </a:lnTo>
                <a:lnTo>
                  <a:pt x="455" y="563"/>
                </a:lnTo>
                <a:lnTo>
                  <a:pt x="446" y="548"/>
                </a:lnTo>
                <a:lnTo>
                  <a:pt x="437" y="532"/>
                </a:lnTo>
                <a:lnTo>
                  <a:pt x="427" y="515"/>
                </a:lnTo>
                <a:lnTo>
                  <a:pt x="417" y="498"/>
                </a:lnTo>
                <a:lnTo>
                  <a:pt x="408" y="482"/>
                </a:lnTo>
                <a:lnTo>
                  <a:pt x="399" y="467"/>
                </a:lnTo>
                <a:lnTo>
                  <a:pt x="391" y="453"/>
                </a:lnTo>
                <a:lnTo>
                  <a:pt x="384" y="440"/>
                </a:lnTo>
                <a:lnTo>
                  <a:pt x="377" y="429"/>
                </a:lnTo>
                <a:lnTo>
                  <a:pt x="371" y="418"/>
                </a:lnTo>
                <a:lnTo>
                  <a:pt x="365" y="409"/>
                </a:lnTo>
                <a:lnTo>
                  <a:pt x="361" y="401"/>
                </a:lnTo>
                <a:lnTo>
                  <a:pt x="356" y="393"/>
                </a:lnTo>
                <a:lnTo>
                  <a:pt x="353" y="387"/>
                </a:lnTo>
                <a:lnTo>
                  <a:pt x="350" y="382"/>
                </a:lnTo>
                <a:lnTo>
                  <a:pt x="348" y="379"/>
                </a:lnTo>
                <a:lnTo>
                  <a:pt x="346" y="376"/>
                </a:lnTo>
                <a:lnTo>
                  <a:pt x="345" y="374"/>
                </a:lnTo>
                <a:lnTo>
                  <a:pt x="344" y="374"/>
                </a:lnTo>
                <a:lnTo>
                  <a:pt x="342" y="374"/>
                </a:lnTo>
                <a:lnTo>
                  <a:pt x="339" y="374"/>
                </a:lnTo>
                <a:lnTo>
                  <a:pt x="334" y="374"/>
                </a:lnTo>
                <a:lnTo>
                  <a:pt x="328" y="374"/>
                </a:lnTo>
                <a:lnTo>
                  <a:pt x="321" y="374"/>
                </a:lnTo>
                <a:lnTo>
                  <a:pt x="312" y="374"/>
                </a:lnTo>
                <a:lnTo>
                  <a:pt x="302" y="374"/>
                </a:lnTo>
                <a:lnTo>
                  <a:pt x="290" y="374"/>
                </a:lnTo>
                <a:lnTo>
                  <a:pt x="278" y="374"/>
                </a:lnTo>
                <a:lnTo>
                  <a:pt x="263" y="374"/>
                </a:lnTo>
                <a:lnTo>
                  <a:pt x="248" y="374"/>
                </a:lnTo>
                <a:lnTo>
                  <a:pt x="231" y="374"/>
                </a:lnTo>
                <a:lnTo>
                  <a:pt x="213" y="374"/>
                </a:lnTo>
                <a:lnTo>
                  <a:pt x="193" y="374"/>
                </a:lnTo>
                <a:lnTo>
                  <a:pt x="172" y="374"/>
                </a:lnTo>
                <a:lnTo>
                  <a:pt x="152" y="374"/>
                </a:lnTo>
                <a:lnTo>
                  <a:pt x="132" y="374"/>
                </a:lnTo>
                <a:lnTo>
                  <a:pt x="114" y="374"/>
                </a:lnTo>
                <a:lnTo>
                  <a:pt x="97" y="374"/>
                </a:lnTo>
                <a:lnTo>
                  <a:pt x="81" y="374"/>
                </a:lnTo>
                <a:lnTo>
                  <a:pt x="67" y="374"/>
                </a:lnTo>
                <a:lnTo>
                  <a:pt x="54" y="374"/>
                </a:lnTo>
                <a:lnTo>
                  <a:pt x="43" y="374"/>
                </a:lnTo>
                <a:lnTo>
                  <a:pt x="33" y="374"/>
                </a:lnTo>
                <a:lnTo>
                  <a:pt x="24" y="374"/>
                </a:lnTo>
                <a:lnTo>
                  <a:pt x="17" y="374"/>
                </a:lnTo>
                <a:lnTo>
                  <a:pt x="11" y="374"/>
                </a:lnTo>
                <a:lnTo>
                  <a:pt x="6" y="374"/>
                </a:lnTo>
                <a:lnTo>
                  <a:pt x="3" y="374"/>
                </a:lnTo>
                <a:lnTo>
                  <a:pt x="1" y="374"/>
                </a:lnTo>
                <a:lnTo>
                  <a:pt x="0" y="374"/>
                </a:lnTo>
                <a:lnTo>
                  <a:pt x="0" y="373"/>
                </a:lnTo>
                <a:lnTo>
                  <a:pt x="1" y="372"/>
                </a:lnTo>
                <a:lnTo>
                  <a:pt x="2" y="371"/>
                </a:lnTo>
                <a:lnTo>
                  <a:pt x="4" y="369"/>
                </a:lnTo>
                <a:lnTo>
                  <a:pt x="6" y="367"/>
                </a:lnTo>
                <a:lnTo>
                  <a:pt x="8" y="364"/>
                </a:lnTo>
                <a:lnTo>
                  <a:pt x="12" y="360"/>
                </a:lnTo>
                <a:lnTo>
                  <a:pt x="15" y="356"/>
                </a:lnTo>
                <a:lnTo>
                  <a:pt x="19" y="351"/>
                </a:lnTo>
                <a:lnTo>
                  <a:pt x="24" y="346"/>
                </a:lnTo>
                <a:lnTo>
                  <a:pt x="29" y="340"/>
                </a:lnTo>
                <a:lnTo>
                  <a:pt x="34" y="333"/>
                </a:lnTo>
                <a:lnTo>
                  <a:pt x="40" y="326"/>
                </a:lnTo>
                <a:lnTo>
                  <a:pt x="47" y="319"/>
                </a:lnTo>
                <a:lnTo>
                  <a:pt x="54" y="311"/>
                </a:lnTo>
                <a:lnTo>
                  <a:pt x="61" y="302"/>
                </a:lnTo>
                <a:lnTo>
                  <a:pt x="69" y="293"/>
                </a:lnTo>
                <a:lnTo>
                  <a:pt x="78" y="284"/>
                </a:lnTo>
                <a:lnTo>
                  <a:pt x="87" y="275"/>
                </a:lnTo>
                <a:lnTo>
                  <a:pt x="97" y="265"/>
                </a:lnTo>
                <a:lnTo>
                  <a:pt x="108" y="256"/>
                </a:lnTo>
                <a:lnTo>
                  <a:pt x="119" y="246"/>
                </a:lnTo>
                <a:lnTo>
                  <a:pt x="131" y="236"/>
                </a:lnTo>
                <a:lnTo>
                  <a:pt x="144" y="226"/>
                </a:lnTo>
                <a:lnTo>
                  <a:pt x="157" y="216"/>
                </a:lnTo>
                <a:lnTo>
                  <a:pt x="171" y="206"/>
                </a:lnTo>
                <a:lnTo>
                  <a:pt x="186" y="195"/>
                </a:lnTo>
                <a:lnTo>
                  <a:pt x="201" y="184"/>
                </a:lnTo>
                <a:lnTo>
                  <a:pt x="217" y="174"/>
                </a:lnTo>
                <a:lnTo>
                  <a:pt x="234" y="163"/>
                </a:lnTo>
                <a:lnTo>
                  <a:pt x="251" y="152"/>
                </a:lnTo>
                <a:lnTo>
                  <a:pt x="269" y="141"/>
                </a:lnTo>
                <a:lnTo>
                  <a:pt x="287" y="130"/>
                </a:lnTo>
                <a:lnTo>
                  <a:pt x="306" y="119"/>
                </a:lnTo>
                <a:lnTo>
                  <a:pt x="325" y="109"/>
                </a:lnTo>
                <a:lnTo>
                  <a:pt x="345" y="99"/>
                </a:lnTo>
                <a:lnTo>
                  <a:pt x="365" y="90"/>
                </a:lnTo>
                <a:lnTo>
                  <a:pt x="385" y="81"/>
                </a:lnTo>
                <a:lnTo>
                  <a:pt x="405" y="72"/>
                </a:lnTo>
                <a:lnTo>
                  <a:pt x="426" y="64"/>
                </a:lnTo>
                <a:lnTo>
                  <a:pt x="447" y="57"/>
                </a:lnTo>
                <a:lnTo>
                  <a:pt x="469" y="49"/>
                </a:lnTo>
                <a:lnTo>
                  <a:pt x="491" y="43"/>
                </a:lnTo>
                <a:lnTo>
                  <a:pt x="513" y="36"/>
                </a:lnTo>
                <a:lnTo>
                  <a:pt x="536" y="30"/>
                </a:lnTo>
                <a:lnTo>
                  <a:pt x="558" y="25"/>
                </a:lnTo>
                <a:lnTo>
                  <a:pt x="582" y="20"/>
                </a:lnTo>
                <a:lnTo>
                  <a:pt x="605" y="15"/>
                </a:lnTo>
                <a:lnTo>
                  <a:pt x="629" y="11"/>
                </a:lnTo>
                <a:lnTo>
                  <a:pt x="653" y="8"/>
                </a:lnTo>
                <a:lnTo>
                  <a:pt x="677" y="5"/>
                </a:lnTo>
                <a:lnTo>
                  <a:pt x="701" y="3"/>
                </a:lnTo>
                <a:lnTo>
                  <a:pt x="725" y="1"/>
                </a:lnTo>
                <a:lnTo>
                  <a:pt x="749" y="0"/>
                </a:lnTo>
                <a:lnTo>
                  <a:pt x="773" y="0"/>
                </a:lnTo>
                <a:lnTo>
                  <a:pt x="798" y="1"/>
                </a:lnTo>
                <a:lnTo>
                  <a:pt x="822" y="2"/>
                </a:lnTo>
                <a:lnTo>
                  <a:pt x="847" y="3"/>
                </a:lnTo>
                <a:lnTo>
                  <a:pt x="871" y="6"/>
                </a:lnTo>
                <a:lnTo>
                  <a:pt x="896" y="9"/>
                </a:lnTo>
                <a:lnTo>
                  <a:pt x="921" y="12"/>
                </a:lnTo>
                <a:lnTo>
                  <a:pt x="945" y="17"/>
                </a:lnTo>
                <a:lnTo>
                  <a:pt x="970" y="21"/>
                </a:lnTo>
                <a:lnTo>
                  <a:pt x="995" y="27"/>
                </a:lnTo>
                <a:lnTo>
                  <a:pt x="1020" y="33"/>
                </a:lnTo>
                <a:lnTo>
                  <a:pt x="1044" y="40"/>
                </a:lnTo>
                <a:lnTo>
                  <a:pt x="1068" y="47"/>
                </a:lnTo>
                <a:lnTo>
                  <a:pt x="1092" y="54"/>
                </a:lnTo>
                <a:lnTo>
                  <a:pt x="1115" y="62"/>
                </a:lnTo>
                <a:lnTo>
                  <a:pt x="1138" y="71"/>
                </a:lnTo>
                <a:lnTo>
                  <a:pt x="1160" y="79"/>
                </a:lnTo>
                <a:lnTo>
                  <a:pt x="1182" y="89"/>
                </a:lnTo>
                <a:lnTo>
                  <a:pt x="1204" y="98"/>
                </a:lnTo>
                <a:lnTo>
                  <a:pt x="1225" y="109"/>
                </a:lnTo>
                <a:lnTo>
                  <a:pt x="1246" y="119"/>
                </a:lnTo>
                <a:lnTo>
                  <a:pt x="1266" y="131"/>
                </a:lnTo>
                <a:lnTo>
                  <a:pt x="1286" y="142"/>
                </a:lnTo>
                <a:lnTo>
                  <a:pt x="1305" y="154"/>
                </a:lnTo>
                <a:lnTo>
                  <a:pt x="1324" y="167"/>
                </a:lnTo>
                <a:lnTo>
                  <a:pt x="1343" y="180"/>
                </a:lnTo>
                <a:lnTo>
                  <a:pt x="1361" y="193"/>
                </a:lnTo>
                <a:lnTo>
                  <a:pt x="1379" y="206"/>
                </a:lnTo>
                <a:lnTo>
                  <a:pt x="1396" y="220"/>
                </a:lnTo>
                <a:lnTo>
                  <a:pt x="1413" y="233"/>
                </a:lnTo>
                <a:lnTo>
                  <a:pt x="1429" y="246"/>
                </a:lnTo>
                <a:lnTo>
                  <a:pt x="1444" y="260"/>
                </a:lnTo>
                <a:lnTo>
                  <a:pt x="1459" y="273"/>
                </a:lnTo>
                <a:lnTo>
                  <a:pt x="1473" y="286"/>
                </a:lnTo>
                <a:lnTo>
                  <a:pt x="1487" y="300"/>
                </a:lnTo>
                <a:lnTo>
                  <a:pt x="1500" y="313"/>
                </a:lnTo>
                <a:lnTo>
                  <a:pt x="1512" y="327"/>
                </a:lnTo>
                <a:lnTo>
                  <a:pt x="1524" y="341"/>
                </a:lnTo>
                <a:lnTo>
                  <a:pt x="1536" y="354"/>
                </a:lnTo>
                <a:lnTo>
                  <a:pt x="1547" y="368"/>
                </a:lnTo>
                <a:lnTo>
                  <a:pt x="1557" y="381"/>
                </a:lnTo>
                <a:lnTo>
                  <a:pt x="1566" y="395"/>
                </a:lnTo>
                <a:lnTo>
                  <a:pt x="1576" y="408"/>
                </a:lnTo>
                <a:lnTo>
                  <a:pt x="1584" y="421"/>
                </a:lnTo>
                <a:lnTo>
                  <a:pt x="1592" y="432"/>
                </a:lnTo>
                <a:lnTo>
                  <a:pt x="1599" y="443"/>
                </a:lnTo>
                <a:lnTo>
                  <a:pt x="1606" y="453"/>
                </a:lnTo>
                <a:lnTo>
                  <a:pt x="1612" y="462"/>
                </a:lnTo>
                <a:lnTo>
                  <a:pt x="1618" y="470"/>
                </a:lnTo>
                <a:lnTo>
                  <a:pt x="1623" y="477"/>
                </a:lnTo>
                <a:lnTo>
                  <a:pt x="1627" y="484"/>
                </a:lnTo>
                <a:lnTo>
                  <a:pt x="1631" y="489"/>
                </a:lnTo>
                <a:lnTo>
                  <a:pt x="1634" y="494"/>
                </a:lnTo>
                <a:lnTo>
                  <a:pt x="1637" y="498"/>
                </a:lnTo>
                <a:lnTo>
                  <a:pt x="1639" y="501"/>
                </a:lnTo>
                <a:lnTo>
                  <a:pt x="1640" y="503"/>
                </a:lnTo>
                <a:lnTo>
                  <a:pt x="1641" y="504"/>
                </a:lnTo>
                <a:lnTo>
                  <a:pt x="1642" y="505"/>
                </a:lnTo>
                <a:lnTo>
                  <a:pt x="1642" y="504"/>
                </a:lnTo>
                <a:lnTo>
                  <a:pt x="1643" y="504"/>
                </a:lnTo>
                <a:lnTo>
                  <a:pt x="1645" y="503"/>
                </a:lnTo>
                <a:lnTo>
                  <a:pt x="1647" y="502"/>
                </a:lnTo>
                <a:lnTo>
                  <a:pt x="1649" y="500"/>
                </a:lnTo>
                <a:lnTo>
                  <a:pt x="1652" y="499"/>
                </a:lnTo>
                <a:lnTo>
                  <a:pt x="1655" y="497"/>
                </a:lnTo>
                <a:lnTo>
                  <a:pt x="1658" y="495"/>
                </a:lnTo>
                <a:lnTo>
                  <a:pt x="1662" y="492"/>
                </a:lnTo>
                <a:lnTo>
                  <a:pt x="1667" y="490"/>
                </a:lnTo>
                <a:lnTo>
                  <a:pt x="1672" y="487"/>
                </a:lnTo>
                <a:lnTo>
                  <a:pt x="1677" y="483"/>
                </a:lnTo>
                <a:lnTo>
                  <a:pt x="1683" y="480"/>
                </a:lnTo>
                <a:lnTo>
                  <a:pt x="1689" y="476"/>
                </a:lnTo>
                <a:lnTo>
                  <a:pt x="1695" y="473"/>
                </a:lnTo>
                <a:lnTo>
                  <a:pt x="1702" y="469"/>
                </a:lnTo>
                <a:lnTo>
                  <a:pt x="1708" y="465"/>
                </a:lnTo>
                <a:lnTo>
                  <a:pt x="1713" y="462"/>
                </a:lnTo>
                <a:lnTo>
                  <a:pt x="1719" y="458"/>
                </a:lnTo>
                <a:lnTo>
                  <a:pt x="1723" y="455"/>
                </a:lnTo>
                <a:lnTo>
                  <a:pt x="1728" y="453"/>
                </a:lnTo>
                <a:lnTo>
                  <a:pt x="1732" y="450"/>
                </a:lnTo>
                <a:lnTo>
                  <a:pt x="1735" y="448"/>
                </a:lnTo>
                <a:lnTo>
                  <a:pt x="1738" y="446"/>
                </a:lnTo>
                <a:lnTo>
                  <a:pt x="1741" y="445"/>
                </a:lnTo>
                <a:lnTo>
                  <a:pt x="1744" y="443"/>
                </a:lnTo>
                <a:lnTo>
                  <a:pt x="1745" y="442"/>
                </a:lnTo>
                <a:lnTo>
                  <a:pt x="1747" y="441"/>
                </a:lnTo>
                <a:lnTo>
                  <a:pt x="1748" y="441"/>
                </a:lnTo>
                <a:lnTo>
                  <a:pt x="1749" y="440"/>
                </a:lnTo>
                <a:lnTo>
                  <a:pt x="1748" y="441"/>
                </a:lnTo>
                <a:lnTo>
                  <a:pt x="1747" y="443"/>
                </a:lnTo>
                <a:lnTo>
                  <a:pt x="1745" y="448"/>
                </a:lnTo>
                <a:lnTo>
                  <a:pt x="1741" y="453"/>
                </a:lnTo>
                <a:lnTo>
                  <a:pt x="1737" y="461"/>
                </a:lnTo>
                <a:lnTo>
                  <a:pt x="1732" y="470"/>
                </a:lnTo>
                <a:lnTo>
                  <a:pt x="1726" y="480"/>
                </a:lnTo>
                <a:lnTo>
                  <a:pt x="1719" y="493"/>
                </a:lnTo>
                <a:lnTo>
                  <a:pt x="1711" y="506"/>
                </a:lnTo>
                <a:lnTo>
                  <a:pt x="1702" y="522"/>
                </a:lnTo>
                <a:lnTo>
                  <a:pt x="1693" y="539"/>
                </a:lnTo>
                <a:lnTo>
                  <a:pt x="1682" y="558"/>
                </a:lnTo>
                <a:lnTo>
                  <a:pt x="1670" y="579"/>
                </a:lnTo>
                <a:lnTo>
                  <a:pt x="1658" y="601"/>
                </a:lnTo>
                <a:lnTo>
                  <a:pt x="1644" y="624"/>
                </a:lnTo>
                <a:lnTo>
                  <a:pt x="1630" y="650"/>
                </a:lnTo>
                <a:close/>
              </a:path>
            </a:pathLst>
          </a:custGeom>
          <a:solidFill>
            <a:schemeClr val="accent1">
              <a:lumMod val="20000"/>
              <a:lumOff val="80000"/>
            </a:schemeClr>
          </a:solidFill>
          <a:ln w="12700" cap="flat">
            <a:solidFill>
              <a:schemeClr val="accent1"/>
            </a:solidFill>
            <a:prstDash val="solid"/>
            <a:round/>
            <a:headEnd/>
            <a:tailEnd/>
          </a:ln>
          <a:effectLst/>
        </p:spPr>
        <p:txBody>
          <a:bodyPr lIns="72000" tIns="72000" rIns="72000" bIns="72000" anchor="ctr">
            <a:noAutofit/>
          </a:bodyPr>
          <a:lstStyle/>
          <a:p>
            <a:endParaRPr lang="ja-JP" altLang="en-US" sz="1200">
              <a:latin typeface="+mn-lt"/>
              <a:cs typeface="+mn-cs"/>
              <a:sym typeface="+mn-lt"/>
            </a:endParaRPr>
          </a:p>
        </p:txBody>
      </p:sp>
      <p:sp>
        <p:nvSpPr>
          <p:cNvPr id="225" name="Freeform 14">
            <a:extLst>
              <a:ext uri="{FF2B5EF4-FFF2-40B4-BE49-F238E27FC236}">
                <a16:creationId xmlns:a16="http://schemas.microsoft.com/office/drawing/2014/main" id="{082E9394-1115-42A8-684A-6F0B6C4ED7B9}"/>
              </a:ext>
            </a:extLst>
          </p:cNvPr>
          <p:cNvSpPr>
            <a:spLocks/>
          </p:cNvSpPr>
          <p:nvPr/>
        </p:nvSpPr>
        <p:spPr bwMode="gray">
          <a:xfrm>
            <a:off x="5841316" y="5473327"/>
            <a:ext cx="1019395" cy="1198121"/>
          </a:xfrm>
          <a:custGeom>
            <a:avLst/>
            <a:gdLst/>
            <a:ahLst/>
            <a:cxnLst>
              <a:cxn ang="0">
                <a:pos x="225" y="683"/>
              </a:cxn>
              <a:cxn ang="0">
                <a:pos x="162" y="793"/>
              </a:cxn>
              <a:cxn ang="0">
                <a:pos x="68" y="957"/>
              </a:cxn>
              <a:cxn ang="0">
                <a:pos x="12" y="1055"/>
              </a:cxn>
              <a:cxn ang="0">
                <a:pos x="2" y="1079"/>
              </a:cxn>
              <a:cxn ang="0">
                <a:pos x="38" y="1143"/>
              </a:cxn>
              <a:cxn ang="0">
                <a:pos x="121" y="1287"/>
              </a:cxn>
              <a:cxn ang="0">
                <a:pos x="204" y="1432"/>
              </a:cxn>
              <a:cxn ang="0">
                <a:pos x="240" y="1496"/>
              </a:cxn>
              <a:cxn ang="0">
                <a:pos x="242" y="1492"/>
              </a:cxn>
              <a:cxn ang="0">
                <a:pos x="242" y="1462"/>
              </a:cxn>
              <a:cxn ang="0">
                <a:pos x="242" y="1410"/>
              </a:cxn>
              <a:cxn ang="0">
                <a:pos x="242" y="1375"/>
              </a:cxn>
              <a:cxn ang="0">
                <a:pos x="242" y="1366"/>
              </a:cxn>
              <a:cxn ang="0">
                <a:pos x="265" y="1365"/>
              </a:cxn>
              <a:cxn ang="0">
                <a:pos x="324" y="1362"/>
              </a:cxn>
              <a:cxn ang="0">
                <a:pos x="417" y="1351"/>
              </a:cxn>
              <a:cxn ang="0">
                <a:pos x="542" y="1317"/>
              </a:cxn>
              <a:cxn ang="0">
                <a:pos x="692" y="1258"/>
              </a:cxn>
              <a:cxn ang="0">
                <a:pos x="839" y="1167"/>
              </a:cxn>
              <a:cxn ang="0">
                <a:pos x="977" y="1042"/>
              </a:cxn>
              <a:cxn ang="0">
                <a:pos x="1089" y="895"/>
              </a:cxn>
              <a:cxn ang="0">
                <a:pos x="1170" y="728"/>
              </a:cxn>
              <a:cxn ang="0">
                <a:pos x="1220" y="560"/>
              </a:cxn>
              <a:cxn ang="0">
                <a:pos x="1240" y="406"/>
              </a:cxn>
              <a:cxn ang="0">
                <a:pos x="1235" y="268"/>
              </a:cxn>
              <a:cxn ang="0">
                <a:pos x="1219" y="155"/>
              </a:cxn>
              <a:cxn ang="0">
                <a:pos x="1194" y="66"/>
              </a:cxn>
              <a:cxn ang="0">
                <a:pos x="1177" y="14"/>
              </a:cxn>
              <a:cxn ang="0">
                <a:pos x="1172" y="1"/>
              </a:cxn>
              <a:cxn ang="0">
                <a:pos x="1152" y="35"/>
              </a:cxn>
              <a:cxn ang="0">
                <a:pos x="1101" y="124"/>
              </a:cxn>
              <a:cxn ang="0">
                <a:pos x="1041" y="227"/>
              </a:cxn>
              <a:cxn ang="0">
                <a:pos x="1012" y="277"/>
              </a:cxn>
              <a:cxn ang="0">
                <a:pos x="998" y="282"/>
              </a:cxn>
              <a:cxn ang="0">
                <a:pos x="929" y="282"/>
              </a:cxn>
              <a:cxn ang="0">
                <a:pos x="802" y="282"/>
              </a:cxn>
              <a:cxn ang="0">
                <a:pos x="705" y="282"/>
              </a:cxn>
              <a:cxn ang="0">
                <a:pos x="673" y="282"/>
              </a:cxn>
              <a:cxn ang="0">
                <a:pos x="674" y="294"/>
              </a:cxn>
              <a:cxn ang="0">
                <a:pos x="678" y="330"/>
              </a:cxn>
              <a:cxn ang="0">
                <a:pos x="679" y="388"/>
              </a:cxn>
              <a:cxn ang="0">
                <a:pos x="668" y="457"/>
              </a:cxn>
              <a:cxn ang="0">
                <a:pos x="643" y="536"/>
              </a:cxn>
              <a:cxn ang="0">
                <a:pos x="606" y="608"/>
              </a:cxn>
              <a:cxn ang="0">
                <a:pos x="557" y="669"/>
              </a:cxn>
              <a:cxn ang="0">
                <a:pos x="499" y="718"/>
              </a:cxn>
              <a:cxn ang="0">
                <a:pos x="437" y="755"/>
              </a:cxn>
              <a:cxn ang="0">
                <a:pos x="373" y="781"/>
              </a:cxn>
              <a:cxn ang="0">
                <a:pos x="318" y="795"/>
              </a:cxn>
              <a:cxn ang="0">
                <a:pos x="273" y="800"/>
              </a:cxn>
              <a:cxn ang="0">
                <a:pos x="247" y="801"/>
              </a:cxn>
              <a:cxn ang="0">
                <a:pos x="242" y="801"/>
              </a:cxn>
              <a:cxn ang="0">
                <a:pos x="242" y="778"/>
              </a:cxn>
              <a:cxn ang="0">
                <a:pos x="242" y="727"/>
              </a:cxn>
              <a:cxn ang="0">
                <a:pos x="242" y="677"/>
              </a:cxn>
              <a:cxn ang="0">
                <a:pos x="242" y="654"/>
              </a:cxn>
            </a:cxnLst>
            <a:rect l="0" t="0" r="r" b="b"/>
            <a:pathLst>
              <a:path w="1241" h="1500">
                <a:moveTo>
                  <a:pt x="242" y="653"/>
                </a:moveTo>
                <a:lnTo>
                  <a:pt x="241" y="654"/>
                </a:lnTo>
                <a:lnTo>
                  <a:pt x="240" y="656"/>
                </a:lnTo>
                <a:lnTo>
                  <a:pt x="238" y="660"/>
                </a:lnTo>
                <a:lnTo>
                  <a:pt x="234" y="666"/>
                </a:lnTo>
                <a:lnTo>
                  <a:pt x="230" y="674"/>
                </a:lnTo>
                <a:lnTo>
                  <a:pt x="225" y="683"/>
                </a:lnTo>
                <a:lnTo>
                  <a:pt x="219" y="693"/>
                </a:lnTo>
                <a:lnTo>
                  <a:pt x="212" y="706"/>
                </a:lnTo>
                <a:lnTo>
                  <a:pt x="204" y="720"/>
                </a:lnTo>
                <a:lnTo>
                  <a:pt x="195" y="736"/>
                </a:lnTo>
                <a:lnTo>
                  <a:pt x="185" y="753"/>
                </a:lnTo>
                <a:lnTo>
                  <a:pt x="174" y="772"/>
                </a:lnTo>
                <a:lnTo>
                  <a:pt x="162" y="793"/>
                </a:lnTo>
                <a:lnTo>
                  <a:pt x="149" y="815"/>
                </a:lnTo>
                <a:lnTo>
                  <a:pt x="136" y="839"/>
                </a:lnTo>
                <a:lnTo>
                  <a:pt x="121" y="865"/>
                </a:lnTo>
                <a:lnTo>
                  <a:pt x="106" y="890"/>
                </a:lnTo>
                <a:lnTo>
                  <a:pt x="93" y="914"/>
                </a:lnTo>
                <a:lnTo>
                  <a:pt x="80" y="936"/>
                </a:lnTo>
                <a:lnTo>
                  <a:pt x="68" y="957"/>
                </a:lnTo>
                <a:lnTo>
                  <a:pt x="57" y="976"/>
                </a:lnTo>
                <a:lnTo>
                  <a:pt x="47" y="993"/>
                </a:lnTo>
                <a:lnTo>
                  <a:pt x="38" y="1009"/>
                </a:lnTo>
                <a:lnTo>
                  <a:pt x="30" y="1023"/>
                </a:lnTo>
                <a:lnTo>
                  <a:pt x="23" y="1036"/>
                </a:lnTo>
                <a:lnTo>
                  <a:pt x="17" y="1046"/>
                </a:lnTo>
                <a:lnTo>
                  <a:pt x="12" y="1055"/>
                </a:lnTo>
                <a:lnTo>
                  <a:pt x="8" y="1063"/>
                </a:lnTo>
                <a:lnTo>
                  <a:pt x="4" y="1069"/>
                </a:lnTo>
                <a:lnTo>
                  <a:pt x="2" y="1073"/>
                </a:lnTo>
                <a:lnTo>
                  <a:pt x="1" y="1075"/>
                </a:lnTo>
                <a:lnTo>
                  <a:pt x="0" y="1076"/>
                </a:lnTo>
                <a:lnTo>
                  <a:pt x="1" y="1077"/>
                </a:lnTo>
                <a:lnTo>
                  <a:pt x="2" y="1079"/>
                </a:lnTo>
                <a:lnTo>
                  <a:pt x="4" y="1083"/>
                </a:lnTo>
                <a:lnTo>
                  <a:pt x="8" y="1089"/>
                </a:lnTo>
                <a:lnTo>
                  <a:pt x="12" y="1097"/>
                </a:lnTo>
                <a:lnTo>
                  <a:pt x="17" y="1106"/>
                </a:lnTo>
                <a:lnTo>
                  <a:pt x="23" y="1116"/>
                </a:lnTo>
                <a:lnTo>
                  <a:pt x="30" y="1129"/>
                </a:lnTo>
                <a:lnTo>
                  <a:pt x="38" y="1143"/>
                </a:lnTo>
                <a:lnTo>
                  <a:pt x="47" y="1159"/>
                </a:lnTo>
                <a:lnTo>
                  <a:pt x="57" y="1176"/>
                </a:lnTo>
                <a:lnTo>
                  <a:pt x="68" y="1195"/>
                </a:lnTo>
                <a:lnTo>
                  <a:pt x="80" y="1216"/>
                </a:lnTo>
                <a:lnTo>
                  <a:pt x="93" y="1238"/>
                </a:lnTo>
                <a:lnTo>
                  <a:pt x="106" y="1262"/>
                </a:lnTo>
                <a:lnTo>
                  <a:pt x="121" y="1287"/>
                </a:lnTo>
                <a:lnTo>
                  <a:pt x="136" y="1313"/>
                </a:lnTo>
                <a:lnTo>
                  <a:pt x="149" y="1337"/>
                </a:lnTo>
                <a:lnTo>
                  <a:pt x="162" y="1359"/>
                </a:lnTo>
                <a:lnTo>
                  <a:pt x="174" y="1380"/>
                </a:lnTo>
                <a:lnTo>
                  <a:pt x="185" y="1399"/>
                </a:lnTo>
                <a:lnTo>
                  <a:pt x="195" y="1416"/>
                </a:lnTo>
                <a:lnTo>
                  <a:pt x="204" y="1432"/>
                </a:lnTo>
                <a:lnTo>
                  <a:pt x="212" y="1446"/>
                </a:lnTo>
                <a:lnTo>
                  <a:pt x="219" y="1459"/>
                </a:lnTo>
                <a:lnTo>
                  <a:pt x="225" y="1469"/>
                </a:lnTo>
                <a:lnTo>
                  <a:pt x="230" y="1478"/>
                </a:lnTo>
                <a:lnTo>
                  <a:pt x="234" y="1486"/>
                </a:lnTo>
                <a:lnTo>
                  <a:pt x="238" y="1492"/>
                </a:lnTo>
                <a:lnTo>
                  <a:pt x="240" y="1496"/>
                </a:lnTo>
                <a:lnTo>
                  <a:pt x="241" y="1498"/>
                </a:lnTo>
                <a:lnTo>
                  <a:pt x="242" y="1499"/>
                </a:lnTo>
                <a:lnTo>
                  <a:pt x="242" y="1498"/>
                </a:lnTo>
                <a:lnTo>
                  <a:pt x="242" y="1497"/>
                </a:lnTo>
                <a:lnTo>
                  <a:pt x="242" y="1495"/>
                </a:lnTo>
                <a:lnTo>
                  <a:pt x="242" y="1492"/>
                </a:lnTo>
                <a:lnTo>
                  <a:pt x="242" y="1490"/>
                </a:lnTo>
                <a:lnTo>
                  <a:pt x="242" y="1486"/>
                </a:lnTo>
                <a:lnTo>
                  <a:pt x="242" y="1482"/>
                </a:lnTo>
                <a:lnTo>
                  <a:pt x="242" y="1478"/>
                </a:lnTo>
                <a:lnTo>
                  <a:pt x="242" y="1473"/>
                </a:lnTo>
                <a:lnTo>
                  <a:pt x="242" y="1468"/>
                </a:lnTo>
                <a:lnTo>
                  <a:pt x="242" y="1462"/>
                </a:lnTo>
                <a:lnTo>
                  <a:pt x="242" y="1455"/>
                </a:lnTo>
                <a:lnTo>
                  <a:pt x="242" y="1448"/>
                </a:lnTo>
                <a:lnTo>
                  <a:pt x="242" y="1440"/>
                </a:lnTo>
                <a:lnTo>
                  <a:pt x="242" y="1432"/>
                </a:lnTo>
                <a:lnTo>
                  <a:pt x="242" y="1424"/>
                </a:lnTo>
                <a:lnTo>
                  <a:pt x="242" y="1417"/>
                </a:lnTo>
                <a:lnTo>
                  <a:pt x="242" y="1410"/>
                </a:lnTo>
                <a:lnTo>
                  <a:pt x="242" y="1403"/>
                </a:lnTo>
                <a:lnTo>
                  <a:pt x="242" y="1397"/>
                </a:lnTo>
                <a:lnTo>
                  <a:pt x="242" y="1392"/>
                </a:lnTo>
                <a:lnTo>
                  <a:pt x="242" y="1387"/>
                </a:lnTo>
                <a:lnTo>
                  <a:pt x="242" y="1382"/>
                </a:lnTo>
                <a:lnTo>
                  <a:pt x="242" y="1379"/>
                </a:lnTo>
                <a:lnTo>
                  <a:pt x="242" y="1375"/>
                </a:lnTo>
                <a:lnTo>
                  <a:pt x="242" y="1372"/>
                </a:lnTo>
                <a:lnTo>
                  <a:pt x="242" y="1370"/>
                </a:lnTo>
                <a:lnTo>
                  <a:pt x="242" y="1368"/>
                </a:lnTo>
                <a:lnTo>
                  <a:pt x="242" y="1367"/>
                </a:lnTo>
                <a:lnTo>
                  <a:pt x="242" y="1366"/>
                </a:lnTo>
                <a:lnTo>
                  <a:pt x="243" y="1366"/>
                </a:lnTo>
                <a:lnTo>
                  <a:pt x="245" y="1366"/>
                </a:lnTo>
                <a:lnTo>
                  <a:pt x="248" y="1366"/>
                </a:lnTo>
                <a:lnTo>
                  <a:pt x="251" y="1365"/>
                </a:lnTo>
                <a:lnTo>
                  <a:pt x="255" y="1365"/>
                </a:lnTo>
                <a:lnTo>
                  <a:pt x="260" y="1365"/>
                </a:lnTo>
                <a:lnTo>
                  <a:pt x="265" y="1365"/>
                </a:lnTo>
                <a:lnTo>
                  <a:pt x="271" y="1365"/>
                </a:lnTo>
                <a:lnTo>
                  <a:pt x="278" y="1364"/>
                </a:lnTo>
                <a:lnTo>
                  <a:pt x="286" y="1364"/>
                </a:lnTo>
                <a:lnTo>
                  <a:pt x="294" y="1364"/>
                </a:lnTo>
                <a:lnTo>
                  <a:pt x="304" y="1363"/>
                </a:lnTo>
                <a:lnTo>
                  <a:pt x="313" y="1363"/>
                </a:lnTo>
                <a:lnTo>
                  <a:pt x="324" y="1362"/>
                </a:lnTo>
                <a:lnTo>
                  <a:pt x="335" y="1362"/>
                </a:lnTo>
                <a:lnTo>
                  <a:pt x="347" y="1361"/>
                </a:lnTo>
                <a:lnTo>
                  <a:pt x="360" y="1360"/>
                </a:lnTo>
                <a:lnTo>
                  <a:pt x="373" y="1358"/>
                </a:lnTo>
                <a:lnTo>
                  <a:pt x="387" y="1356"/>
                </a:lnTo>
                <a:lnTo>
                  <a:pt x="402" y="1354"/>
                </a:lnTo>
                <a:lnTo>
                  <a:pt x="417" y="1351"/>
                </a:lnTo>
                <a:lnTo>
                  <a:pt x="433" y="1347"/>
                </a:lnTo>
                <a:lnTo>
                  <a:pt x="450" y="1343"/>
                </a:lnTo>
                <a:lnTo>
                  <a:pt x="467" y="1339"/>
                </a:lnTo>
                <a:lnTo>
                  <a:pt x="485" y="1334"/>
                </a:lnTo>
                <a:lnTo>
                  <a:pt x="503" y="1329"/>
                </a:lnTo>
                <a:lnTo>
                  <a:pt x="522" y="1323"/>
                </a:lnTo>
                <a:lnTo>
                  <a:pt x="542" y="1317"/>
                </a:lnTo>
                <a:lnTo>
                  <a:pt x="563" y="1310"/>
                </a:lnTo>
                <a:lnTo>
                  <a:pt x="584" y="1303"/>
                </a:lnTo>
                <a:lnTo>
                  <a:pt x="605" y="1295"/>
                </a:lnTo>
                <a:lnTo>
                  <a:pt x="627" y="1287"/>
                </a:lnTo>
                <a:lnTo>
                  <a:pt x="649" y="1278"/>
                </a:lnTo>
                <a:lnTo>
                  <a:pt x="671" y="1269"/>
                </a:lnTo>
                <a:lnTo>
                  <a:pt x="692" y="1258"/>
                </a:lnTo>
                <a:lnTo>
                  <a:pt x="714" y="1247"/>
                </a:lnTo>
                <a:lnTo>
                  <a:pt x="735" y="1236"/>
                </a:lnTo>
                <a:lnTo>
                  <a:pt x="756" y="1223"/>
                </a:lnTo>
                <a:lnTo>
                  <a:pt x="777" y="1210"/>
                </a:lnTo>
                <a:lnTo>
                  <a:pt x="798" y="1197"/>
                </a:lnTo>
                <a:lnTo>
                  <a:pt x="818" y="1182"/>
                </a:lnTo>
                <a:lnTo>
                  <a:pt x="839" y="1167"/>
                </a:lnTo>
                <a:lnTo>
                  <a:pt x="859" y="1151"/>
                </a:lnTo>
                <a:lnTo>
                  <a:pt x="879" y="1135"/>
                </a:lnTo>
                <a:lnTo>
                  <a:pt x="899" y="1117"/>
                </a:lnTo>
                <a:lnTo>
                  <a:pt x="919" y="1100"/>
                </a:lnTo>
                <a:lnTo>
                  <a:pt x="939" y="1081"/>
                </a:lnTo>
                <a:lnTo>
                  <a:pt x="958" y="1062"/>
                </a:lnTo>
                <a:lnTo>
                  <a:pt x="977" y="1042"/>
                </a:lnTo>
                <a:lnTo>
                  <a:pt x="995" y="1022"/>
                </a:lnTo>
                <a:lnTo>
                  <a:pt x="1012" y="1002"/>
                </a:lnTo>
                <a:lnTo>
                  <a:pt x="1029" y="981"/>
                </a:lnTo>
                <a:lnTo>
                  <a:pt x="1045" y="960"/>
                </a:lnTo>
                <a:lnTo>
                  <a:pt x="1060" y="939"/>
                </a:lnTo>
                <a:lnTo>
                  <a:pt x="1075" y="917"/>
                </a:lnTo>
                <a:lnTo>
                  <a:pt x="1089" y="895"/>
                </a:lnTo>
                <a:lnTo>
                  <a:pt x="1103" y="872"/>
                </a:lnTo>
                <a:lnTo>
                  <a:pt x="1116" y="849"/>
                </a:lnTo>
                <a:lnTo>
                  <a:pt x="1128" y="826"/>
                </a:lnTo>
                <a:lnTo>
                  <a:pt x="1139" y="802"/>
                </a:lnTo>
                <a:lnTo>
                  <a:pt x="1150" y="778"/>
                </a:lnTo>
                <a:lnTo>
                  <a:pt x="1160" y="753"/>
                </a:lnTo>
                <a:lnTo>
                  <a:pt x="1170" y="728"/>
                </a:lnTo>
                <a:lnTo>
                  <a:pt x="1179" y="703"/>
                </a:lnTo>
                <a:lnTo>
                  <a:pt x="1187" y="679"/>
                </a:lnTo>
                <a:lnTo>
                  <a:pt x="1195" y="654"/>
                </a:lnTo>
                <a:lnTo>
                  <a:pt x="1202" y="630"/>
                </a:lnTo>
                <a:lnTo>
                  <a:pt x="1209" y="607"/>
                </a:lnTo>
                <a:lnTo>
                  <a:pt x="1215" y="583"/>
                </a:lnTo>
                <a:lnTo>
                  <a:pt x="1220" y="560"/>
                </a:lnTo>
                <a:lnTo>
                  <a:pt x="1225" y="537"/>
                </a:lnTo>
                <a:lnTo>
                  <a:pt x="1229" y="514"/>
                </a:lnTo>
                <a:lnTo>
                  <a:pt x="1232" y="492"/>
                </a:lnTo>
                <a:lnTo>
                  <a:pt x="1235" y="470"/>
                </a:lnTo>
                <a:lnTo>
                  <a:pt x="1237" y="448"/>
                </a:lnTo>
                <a:lnTo>
                  <a:pt x="1239" y="427"/>
                </a:lnTo>
                <a:lnTo>
                  <a:pt x="1240" y="406"/>
                </a:lnTo>
                <a:lnTo>
                  <a:pt x="1240" y="385"/>
                </a:lnTo>
                <a:lnTo>
                  <a:pt x="1240" y="364"/>
                </a:lnTo>
                <a:lnTo>
                  <a:pt x="1240" y="344"/>
                </a:lnTo>
                <a:lnTo>
                  <a:pt x="1239" y="324"/>
                </a:lnTo>
                <a:lnTo>
                  <a:pt x="1238" y="305"/>
                </a:lnTo>
                <a:lnTo>
                  <a:pt x="1236" y="286"/>
                </a:lnTo>
                <a:lnTo>
                  <a:pt x="1235" y="268"/>
                </a:lnTo>
                <a:lnTo>
                  <a:pt x="1233" y="250"/>
                </a:lnTo>
                <a:lnTo>
                  <a:pt x="1231" y="233"/>
                </a:lnTo>
                <a:lnTo>
                  <a:pt x="1229" y="216"/>
                </a:lnTo>
                <a:lnTo>
                  <a:pt x="1227" y="200"/>
                </a:lnTo>
                <a:lnTo>
                  <a:pt x="1224" y="184"/>
                </a:lnTo>
                <a:lnTo>
                  <a:pt x="1222" y="169"/>
                </a:lnTo>
                <a:lnTo>
                  <a:pt x="1219" y="155"/>
                </a:lnTo>
                <a:lnTo>
                  <a:pt x="1215" y="140"/>
                </a:lnTo>
                <a:lnTo>
                  <a:pt x="1212" y="126"/>
                </a:lnTo>
                <a:lnTo>
                  <a:pt x="1208" y="113"/>
                </a:lnTo>
                <a:lnTo>
                  <a:pt x="1204" y="100"/>
                </a:lnTo>
                <a:lnTo>
                  <a:pt x="1200" y="88"/>
                </a:lnTo>
                <a:lnTo>
                  <a:pt x="1197" y="77"/>
                </a:lnTo>
                <a:lnTo>
                  <a:pt x="1194" y="66"/>
                </a:lnTo>
                <a:lnTo>
                  <a:pt x="1190" y="57"/>
                </a:lnTo>
                <a:lnTo>
                  <a:pt x="1188" y="48"/>
                </a:lnTo>
                <a:lnTo>
                  <a:pt x="1185" y="39"/>
                </a:lnTo>
                <a:lnTo>
                  <a:pt x="1183" y="32"/>
                </a:lnTo>
                <a:lnTo>
                  <a:pt x="1180" y="25"/>
                </a:lnTo>
                <a:lnTo>
                  <a:pt x="1179" y="19"/>
                </a:lnTo>
                <a:lnTo>
                  <a:pt x="1177" y="14"/>
                </a:lnTo>
                <a:lnTo>
                  <a:pt x="1176" y="10"/>
                </a:lnTo>
                <a:lnTo>
                  <a:pt x="1174" y="7"/>
                </a:lnTo>
                <a:lnTo>
                  <a:pt x="1174" y="4"/>
                </a:lnTo>
                <a:lnTo>
                  <a:pt x="1173" y="2"/>
                </a:lnTo>
                <a:lnTo>
                  <a:pt x="1173" y="1"/>
                </a:lnTo>
                <a:lnTo>
                  <a:pt x="1173" y="0"/>
                </a:lnTo>
                <a:lnTo>
                  <a:pt x="1172" y="1"/>
                </a:lnTo>
                <a:lnTo>
                  <a:pt x="1171" y="2"/>
                </a:lnTo>
                <a:lnTo>
                  <a:pt x="1170" y="5"/>
                </a:lnTo>
                <a:lnTo>
                  <a:pt x="1167" y="9"/>
                </a:lnTo>
                <a:lnTo>
                  <a:pt x="1165" y="14"/>
                </a:lnTo>
                <a:lnTo>
                  <a:pt x="1161" y="20"/>
                </a:lnTo>
                <a:lnTo>
                  <a:pt x="1157" y="27"/>
                </a:lnTo>
                <a:lnTo>
                  <a:pt x="1152" y="35"/>
                </a:lnTo>
                <a:lnTo>
                  <a:pt x="1147" y="45"/>
                </a:lnTo>
                <a:lnTo>
                  <a:pt x="1141" y="55"/>
                </a:lnTo>
                <a:lnTo>
                  <a:pt x="1134" y="67"/>
                </a:lnTo>
                <a:lnTo>
                  <a:pt x="1126" y="80"/>
                </a:lnTo>
                <a:lnTo>
                  <a:pt x="1118" y="93"/>
                </a:lnTo>
                <a:lnTo>
                  <a:pt x="1110" y="108"/>
                </a:lnTo>
                <a:lnTo>
                  <a:pt x="1101" y="124"/>
                </a:lnTo>
                <a:lnTo>
                  <a:pt x="1091" y="141"/>
                </a:lnTo>
                <a:lnTo>
                  <a:pt x="1081" y="158"/>
                </a:lnTo>
                <a:lnTo>
                  <a:pt x="1071" y="174"/>
                </a:lnTo>
                <a:lnTo>
                  <a:pt x="1063" y="189"/>
                </a:lnTo>
                <a:lnTo>
                  <a:pt x="1055" y="203"/>
                </a:lnTo>
                <a:lnTo>
                  <a:pt x="1047" y="216"/>
                </a:lnTo>
                <a:lnTo>
                  <a:pt x="1041" y="227"/>
                </a:lnTo>
                <a:lnTo>
                  <a:pt x="1035" y="238"/>
                </a:lnTo>
                <a:lnTo>
                  <a:pt x="1029" y="247"/>
                </a:lnTo>
                <a:lnTo>
                  <a:pt x="1024" y="255"/>
                </a:lnTo>
                <a:lnTo>
                  <a:pt x="1020" y="262"/>
                </a:lnTo>
                <a:lnTo>
                  <a:pt x="1017" y="268"/>
                </a:lnTo>
                <a:lnTo>
                  <a:pt x="1014" y="273"/>
                </a:lnTo>
                <a:lnTo>
                  <a:pt x="1012" y="277"/>
                </a:lnTo>
                <a:lnTo>
                  <a:pt x="1010" y="280"/>
                </a:lnTo>
                <a:lnTo>
                  <a:pt x="1009" y="282"/>
                </a:lnTo>
                <a:lnTo>
                  <a:pt x="1008" y="282"/>
                </a:lnTo>
                <a:lnTo>
                  <a:pt x="1006" y="282"/>
                </a:lnTo>
                <a:lnTo>
                  <a:pt x="1003" y="282"/>
                </a:lnTo>
                <a:lnTo>
                  <a:pt x="998" y="282"/>
                </a:lnTo>
                <a:lnTo>
                  <a:pt x="992" y="282"/>
                </a:lnTo>
                <a:lnTo>
                  <a:pt x="985" y="282"/>
                </a:lnTo>
                <a:lnTo>
                  <a:pt x="977" y="282"/>
                </a:lnTo>
                <a:lnTo>
                  <a:pt x="967" y="282"/>
                </a:lnTo>
                <a:lnTo>
                  <a:pt x="956" y="282"/>
                </a:lnTo>
                <a:lnTo>
                  <a:pt x="943" y="282"/>
                </a:lnTo>
                <a:lnTo>
                  <a:pt x="929" y="282"/>
                </a:lnTo>
                <a:lnTo>
                  <a:pt x="914" y="282"/>
                </a:lnTo>
                <a:lnTo>
                  <a:pt x="898" y="282"/>
                </a:lnTo>
                <a:lnTo>
                  <a:pt x="880" y="282"/>
                </a:lnTo>
                <a:lnTo>
                  <a:pt x="861" y="282"/>
                </a:lnTo>
                <a:lnTo>
                  <a:pt x="841" y="282"/>
                </a:lnTo>
                <a:lnTo>
                  <a:pt x="821" y="282"/>
                </a:lnTo>
                <a:lnTo>
                  <a:pt x="802" y="282"/>
                </a:lnTo>
                <a:lnTo>
                  <a:pt x="784" y="282"/>
                </a:lnTo>
                <a:lnTo>
                  <a:pt x="768" y="282"/>
                </a:lnTo>
                <a:lnTo>
                  <a:pt x="753" y="282"/>
                </a:lnTo>
                <a:lnTo>
                  <a:pt x="739" y="282"/>
                </a:lnTo>
                <a:lnTo>
                  <a:pt x="726" y="282"/>
                </a:lnTo>
                <a:lnTo>
                  <a:pt x="715" y="282"/>
                </a:lnTo>
                <a:lnTo>
                  <a:pt x="705" y="282"/>
                </a:lnTo>
                <a:lnTo>
                  <a:pt x="697" y="282"/>
                </a:lnTo>
                <a:lnTo>
                  <a:pt x="690" y="282"/>
                </a:lnTo>
                <a:lnTo>
                  <a:pt x="684" y="282"/>
                </a:lnTo>
                <a:lnTo>
                  <a:pt x="679" y="282"/>
                </a:lnTo>
                <a:lnTo>
                  <a:pt x="676" y="282"/>
                </a:lnTo>
                <a:lnTo>
                  <a:pt x="674" y="282"/>
                </a:lnTo>
                <a:lnTo>
                  <a:pt x="673" y="282"/>
                </a:lnTo>
                <a:lnTo>
                  <a:pt x="673" y="283"/>
                </a:lnTo>
                <a:lnTo>
                  <a:pt x="674" y="284"/>
                </a:lnTo>
                <a:lnTo>
                  <a:pt x="674" y="286"/>
                </a:lnTo>
                <a:lnTo>
                  <a:pt x="674" y="288"/>
                </a:lnTo>
                <a:lnTo>
                  <a:pt x="674" y="291"/>
                </a:lnTo>
                <a:lnTo>
                  <a:pt x="674" y="294"/>
                </a:lnTo>
                <a:lnTo>
                  <a:pt x="675" y="298"/>
                </a:lnTo>
                <a:lnTo>
                  <a:pt x="675" y="302"/>
                </a:lnTo>
                <a:lnTo>
                  <a:pt x="676" y="307"/>
                </a:lnTo>
                <a:lnTo>
                  <a:pt x="676" y="312"/>
                </a:lnTo>
                <a:lnTo>
                  <a:pt x="676" y="318"/>
                </a:lnTo>
                <a:lnTo>
                  <a:pt x="677" y="324"/>
                </a:lnTo>
                <a:lnTo>
                  <a:pt x="678" y="330"/>
                </a:lnTo>
                <a:lnTo>
                  <a:pt x="678" y="338"/>
                </a:lnTo>
                <a:lnTo>
                  <a:pt x="679" y="345"/>
                </a:lnTo>
                <a:lnTo>
                  <a:pt x="679" y="353"/>
                </a:lnTo>
                <a:lnTo>
                  <a:pt x="680" y="361"/>
                </a:lnTo>
                <a:lnTo>
                  <a:pt x="680" y="370"/>
                </a:lnTo>
                <a:lnTo>
                  <a:pt x="679" y="379"/>
                </a:lnTo>
                <a:lnTo>
                  <a:pt x="679" y="388"/>
                </a:lnTo>
                <a:lnTo>
                  <a:pt x="678" y="397"/>
                </a:lnTo>
                <a:lnTo>
                  <a:pt x="677" y="406"/>
                </a:lnTo>
                <a:lnTo>
                  <a:pt x="676" y="416"/>
                </a:lnTo>
                <a:lnTo>
                  <a:pt x="674" y="426"/>
                </a:lnTo>
                <a:lnTo>
                  <a:pt x="672" y="436"/>
                </a:lnTo>
                <a:lnTo>
                  <a:pt x="670" y="446"/>
                </a:lnTo>
                <a:lnTo>
                  <a:pt x="668" y="457"/>
                </a:lnTo>
                <a:lnTo>
                  <a:pt x="665" y="468"/>
                </a:lnTo>
                <a:lnTo>
                  <a:pt x="662" y="479"/>
                </a:lnTo>
                <a:lnTo>
                  <a:pt x="659" y="491"/>
                </a:lnTo>
                <a:lnTo>
                  <a:pt x="655" y="502"/>
                </a:lnTo>
                <a:lnTo>
                  <a:pt x="651" y="514"/>
                </a:lnTo>
                <a:lnTo>
                  <a:pt x="647" y="525"/>
                </a:lnTo>
                <a:lnTo>
                  <a:pt x="643" y="536"/>
                </a:lnTo>
                <a:lnTo>
                  <a:pt x="639" y="547"/>
                </a:lnTo>
                <a:lnTo>
                  <a:pt x="634" y="558"/>
                </a:lnTo>
                <a:lnTo>
                  <a:pt x="629" y="569"/>
                </a:lnTo>
                <a:lnTo>
                  <a:pt x="623" y="579"/>
                </a:lnTo>
                <a:lnTo>
                  <a:pt x="618" y="589"/>
                </a:lnTo>
                <a:lnTo>
                  <a:pt x="612" y="599"/>
                </a:lnTo>
                <a:lnTo>
                  <a:pt x="606" y="608"/>
                </a:lnTo>
                <a:lnTo>
                  <a:pt x="600" y="618"/>
                </a:lnTo>
                <a:lnTo>
                  <a:pt x="593" y="627"/>
                </a:lnTo>
                <a:lnTo>
                  <a:pt x="586" y="636"/>
                </a:lnTo>
                <a:lnTo>
                  <a:pt x="579" y="644"/>
                </a:lnTo>
                <a:lnTo>
                  <a:pt x="572" y="653"/>
                </a:lnTo>
                <a:lnTo>
                  <a:pt x="565" y="661"/>
                </a:lnTo>
                <a:lnTo>
                  <a:pt x="557" y="669"/>
                </a:lnTo>
                <a:lnTo>
                  <a:pt x="549" y="677"/>
                </a:lnTo>
                <a:lnTo>
                  <a:pt x="541" y="684"/>
                </a:lnTo>
                <a:lnTo>
                  <a:pt x="533" y="691"/>
                </a:lnTo>
                <a:lnTo>
                  <a:pt x="525" y="698"/>
                </a:lnTo>
                <a:lnTo>
                  <a:pt x="516" y="705"/>
                </a:lnTo>
                <a:lnTo>
                  <a:pt x="508" y="712"/>
                </a:lnTo>
                <a:lnTo>
                  <a:pt x="499" y="718"/>
                </a:lnTo>
                <a:lnTo>
                  <a:pt x="491" y="724"/>
                </a:lnTo>
                <a:lnTo>
                  <a:pt x="482" y="730"/>
                </a:lnTo>
                <a:lnTo>
                  <a:pt x="473" y="735"/>
                </a:lnTo>
                <a:lnTo>
                  <a:pt x="464" y="741"/>
                </a:lnTo>
                <a:lnTo>
                  <a:pt x="455" y="746"/>
                </a:lnTo>
                <a:lnTo>
                  <a:pt x="446" y="751"/>
                </a:lnTo>
                <a:lnTo>
                  <a:pt x="437" y="755"/>
                </a:lnTo>
                <a:lnTo>
                  <a:pt x="427" y="760"/>
                </a:lnTo>
                <a:lnTo>
                  <a:pt x="418" y="764"/>
                </a:lnTo>
                <a:lnTo>
                  <a:pt x="408" y="768"/>
                </a:lnTo>
                <a:lnTo>
                  <a:pt x="399" y="772"/>
                </a:lnTo>
                <a:lnTo>
                  <a:pt x="390" y="775"/>
                </a:lnTo>
                <a:lnTo>
                  <a:pt x="382" y="778"/>
                </a:lnTo>
                <a:lnTo>
                  <a:pt x="373" y="781"/>
                </a:lnTo>
                <a:lnTo>
                  <a:pt x="365" y="784"/>
                </a:lnTo>
                <a:lnTo>
                  <a:pt x="356" y="786"/>
                </a:lnTo>
                <a:lnTo>
                  <a:pt x="348" y="789"/>
                </a:lnTo>
                <a:lnTo>
                  <a:pt x="340" y="791"/>
                </a:lnTo>
                <a:lnTo>
                  <a:pt x="333" y="793"/>
                </a:lnTo>
                <a:lnTo>
                  <a:pt x="325" y="794"/>
                </a:lnTo>
                <a:lnTo>
                  <a:pt x="318" y="795"/>
                </a:lnTo>
                <a:lnTo>
                  <a:pt x="310" y="796"/>
                </a:lnTo>
                <a:lnTo>
                  <a:pt x="303" y="797"/>
                </a:lnTo>
                <a:lnTo>
                  <a:pt x="296" y="798"/>
                </a:lnTo>
                <a:lnTo>
                  <a:pt x="290" y="798"/>
                </a:lnTo>
                <a:lnTo>
                  <a:pt x="284" y="799"/>
                </a:lnTo>
                <a:lnTo>
                  <a:pt x="278" y="799"/>
                </a:lnTo>
                <a:lnTo>
                  <a:pt x="273" y="800"/>
                </a:lnTo>
                <a:lnTo>
                  <a:pt x="268" y="800"/>
                </a:lnTo>
                <a:lnTo>
                  <a:pt x="263" y="800"/>
                </a:lnTo>
                <a:lnTo>
                  <a:pt x="259" y="801"/>
                </a:lnTo>
                <a:lnTo>
                  <a:pt x="255" y="801"/>
                </a:lnTo>
                <a:lnTo>
                  <a:pt x="252" y="801"/>
                </a:lnTo>
                <a:lnTo>
                  <a:pt x="250" y="801"/>
                </a:lnTo>
                <a:lnTo>
                  <a:pt x="247" y="801"/>
                </a:lnTo>
                <a:lnTo>
                  <a:pt x="245" y="802"/>
                </a:lnTo>
                <a:lnTo>
                  <a:pt x="244" y="802"/>
                </a:lnTo>
                <a:lnTo>
                  <a:pt x="243" y="802"/>
                </a:lnTo>
                <a:lnTo>
                  <a:pt x="242" y="802"/>
                </a:lnTo>
                <a:lnTo>
                  <a:pt x="242" y="801"/>
                </a:lnTo>
                <a:lnTo>
                  <a:pt x="242" y="799"/>
                </a:lnTo>
                <a:lnTo>
                  <a:pt x="242" y="797"/>
                </a:lnTo>
                <a:lnTo>
                  <a:pt x="242" y="795"/>
                </a:lnTo>
                <a:lnTo>
                  <a:pt x="242" y="791"/>
                </a:lnTo>
                <a:lnTo>
                  <a:pt x="242" y="788"/>
                </a:lnTo>
                <a:lnTo>
                  <a:pt x="242" y="783"/>
                </a:lnTo>
                <a:lnTo>
                  <a:pt x="242" y="778"/>
                </a:lnTo>
                <a:lnTo>
                  <a:pt x="242" y="773"/>
                </a:lnTo>
                <a:lnTo>
                  <a:pt x="242" y="767"/>
                </a:lnTo>
                <a:lnTo>
                  <a:pt x="242" y="760"/>
                </a:lnTo>
                <a:lnTo>
                  <a:pt x="242" y="753"/>
                </a:lnTo>
                <a:lnTo>
                  <a:pt x="242" y="745"/>
                </a:lnTo>
                <a:lnTo>
                  <a:pt x="242" y="736"/>
                </a:lnTo>
                <a:lnTo>
                  <a:pt x="242" y="727"/>
                </a:lnTo>
                <a:lnTo>
                  <a:pt x="242" y="718"/>
                </a:lnTo>
                <a:lnTo>
                  <a:pt x="242" y="710"/>
                </a:lnTo>
                <a:lnTo>
                  <a:pt x="242" y="702"/>
                </a:lnTo>
                <a:lnTo>
                  <a:pt x="242" y="695"/>
                </a:lnTo>
                <a:lnTo>
                  <a:pt x="242" y="688"/>
                </a:lnTo>
                <a:lnTo>
                  <a:pt x="242" y="682"/>
                </a:lnTo>
                <a:lnTo>
                  <a:pt x="242" y="677"/>
                </a:lnTo>
                <a:lnTo>
                  <a:pt x="242" y="672"/>
                </a:lnTo>
                <a:lnTo>
                  <a:pt x="242" y="667"/>
                </a:lnTo>
                <a:lnTo>
                  <a:pt x="242" y="663"/>
                </a:lnTo>
                <a:lnTo>
                  <a:pt x="242" y="660"/>
                </a:lnTo>
                <a:lnTo>
                  <a:pt x="242" y="658"/>
                </a:lnTo>
                <a:lnTo>
                  <a:pt x="242" y="656"/>
                </a:lnTo>
                <a:lnTo>
                  <a:pt x="242" y="654"/>
                </a:lnTo>
                <a:lnTo>
                  <a:pt x="242" y="653"/>
                </a:lnTo>
                <a:close/>
              </a:path>
            </a:pathLst>
          </a:custGeom>
          <a:solidFill>
            <a:schemeClr val="accent1">
              <a:lumMod val="20000"/>
              <a:lumOff val="80000"/>
            </a:schemeClr>
          </a:solidFill>
          <a:ln w="12700" cap="flat">
            <a:solidFill>
              <a:schemeClr val="accent1"/>
            </a:solidFill>
            <a:prstDash val="solid"/>
            <a:round/>
            <a:headEnd/>
            <a:tailEnd/>
          </a:ln>
          <a:effectLst/>
        </p:spPr>
        <p:txBody>
          <a:bodyPr lIns="72000" tIns="72000" rIns="72000" bIns="72000" anchor="ctr">
            <a:noAutofit/>
          </a:bodyPr>
          <a:lstStyle/>
          <a:p>
            <a:endParaRPr lang="ja-JP" altLang="en-US" sz="1200">
              <a:latin typeface="+mn-lt"/>
              <a:cs typeface="+mn-cs"/>
              <a:sym typeface="+mn-lt"/>
            </a:endParaRPr>
          </a:p>
        </p:txBody>
      </p:sp>
      <p:sp>
        <p:nvSpPr>
          <p:cNvPr id="226" name="Freeform 15">
            <a:extLst>
              <a:ext uri="{FF2B5EF4-FFF2-40B4-BE49-F238E27FC236}">
                <a16:creationId xmlns:a16="http://schemas.microsoft.com/office/drawing/2014/main" id="{181042E8-074F-D544-55F1-92C1F8879C69}"/>
              </a:ext>
            </a:extLst>
          </p:cNvPr>
          <p:cNvSpPr>
            <a:spLocks/>
          </p:cNvSpPr>
          <p:nvPr/>
        </p:nvSpPr>
        <p:spPr bwMode="gray">
          <a:xfrm>
            <a:off x="5242256" y="5309495"/>
            <a:ext cx="688423" cy="1239493"/>
          </a:xfrm>
          <a:custGeom>
            <a:avLst/>
            <a:gdLst/>
            <a:ahLst/>
            <a:cxnLst>
              <a:cxn ang="0">
                <a:pos x="564" y="99"/>
              </a:cxn>
              <a:cxn ang="0">
                <a:pos x="519" y="20"/>
              </a:cxn>
              <a:cxn ang="0">
                <a:pos x="507" y="0"/>
              </a:cxn>
              <a:cxn ang="0">
                <a:pos x="461" y="0"/>
              </a:cxn>
              <a:cxn ang="0">
                <a:pos x="347" y="0"/>
              </a:cxn>
              <a:cxn ang="0">
                <a:pos x="182" y="0"/>
              </a:cxn>
              <a:cxn ang="0">
                <a:pos x="68" y="0"/>
              </a:cxn>
              <a:cxn ang="0">
                <a:pos x="22" y="0"/>
              </a:cxn>
              <a:cxn ang="0">
                <a:pos x="27" y="3"/>
              </a:cxn>
              <a:cxn ang="0">
                <a:pos x="48" y="15"/>
              </a:cxn>
              <a:cxn ang="0">
                <a:pos x="84" y="36"/>
              </a:cxn>
              <a:cxn ang="0">
                <a:pos x="115" y="55"/>
              </a:cxn>
              <a:cxn ang="0">
                <a:pos x="131" y="64"/>
              </a:cxn>
              <a:cxn ang="0">
                <a:pos x="131" y="69"/>
              </a:cxn>
              <a:cxn ang="0">
                <a:pos x="115" y="103"/>
              </a:cxn>
              <a:cxn ang="0">
                <a:pos x="83" y="170"/>
              </a:cxn>
              <a:cxn ang="0">
                <a:pos x="45" y="269"/>
              </a:cxn>
              <a:cxn ang="0">
                <a:pos x="17" y="397"/>
              </a:cxn>
              <a:cxn ang="0">
                <a:pos x="1" y="553"/>
              </a:cxn>
              <a:cxn ang="0">
                <a:pos x="11" y="722"/>
              </a:cxn>
              <a:cxn ang="0">
                <a:pos x="56" y="898"/>
              </a:cxn>
              <a:cxn ang="0">
                <a:pos x="135" y="1074"/>
              </a:cxn>
              <a:cxn ang="0">
                <a:pos x="240" y="1224"/>
              </a:cxn>
              <a:cxn ang="0">
                <a:pos x="369" y="1344"/>
              </a:cxn>
              <a:cxn ang="0">
                <a:pos x="506" y="1434"/>
              </a:cxn>
              <a:cxn ang="0">
                <a:pos x="622" y="1495"/>
              </a:cxn>
              <a:cxn ang="0">
                <a:pos x="717" y="1527"/>
              </a:cxn>
              <a:cxn ang="0">
                <a:pos x="782" y="1544"/>
              </a:cxn>
              <a:cxn ang="0">
                <a:pos x="815" y="1552"/>
              </a:cxn>
              <a:cxn ang="0">
                <a:pos x="817" y="1548"/>
              </a:cxn>
              <a:cxn ang="0">
                <a:pos x="795" y="1509"/>
              </a:cxn>
              <a:cxn ang="0">
                <a:pos x="751" y="1432"/>
              </a:cxn>
              <a:cxn ang="0">
                <a:pos x="700" y="1342"/>
              </a:cxn>
              <a:cxn ang="0">
                <a:pos x="671" y="1290"/>
              </a:cxn>
              <a:cxn ang="0">
                <a:pos x="664" y="1276"/>
              </a:cxn>
              <a:cxn ang="0">
                <a:pos x="680" y="1247"/>
              </a:cxn>
              <a:cxn ang="0">
                <a:pos x="721" y="1176"/>
              </a:cxn>
              <a:cxn ang="0">
                <a:pos x="780" y="1073"/>
              </a:cxn>
              <a:cxn ang="0">
                <a:pos x="821" y="1002"/>
              </a:cxn>
              <a:cxn ang="0">
                <a:pos x="837" y="974"/>
              </a:cxn>
              <a:cxn ang="0">
                <a:pos x="831" y="970"/>
              </a:cxn>
              <a:cxn ang="0">
                <a:pos x="806" y="957"/>
              </a:cxn>
              <a:cxn ang="0">
                <a:pos x="762" y="934"/>
              </a:cxn>
              <a:cxn ang="0">
                <a:pos x="711" y="896"/>
              </a:cxn>
              <a:cxn ang="0">
                <a:pos x="662" y="843"/>
              </a:cxn>
              <a:cxn ang="0">
                <a:pos x="615" y="775"/>
              </a:cxn>
              <a:cxn ang="0">
                <a:pos x="582" y="701"/>
              </a:cxn>
              <a:cxn ang="0">
                <a:pos x="565" y="622"/>
              </a:cxn>
              <a:cxn ang="0">
                <a:pos x="562" y="543"/>
              </a:cxn>
              <a:cxn ang="0">
                <a:pos x="571" y="473"/>
              </a:cxn>
              <a:cxn ang="0">
                <a:pos x="591" y="413"/>
              </a:cxn>
              <a:cxn ang="0">
                <a:pos x="609" y="371"/>
              </a:cxn>
              <a:cxn ang="0">
                <a:pos x="618" y="350"/>
              </a:cxn>
              <a:cxn ang="0">
                <a:pos x="622" y="348"/>
              </a:cxn>
              <a:cxn ang="0">
                <a:pos x="639" y="358"/>
              </a:cxn>
              <a:cxn ang="0">
                <a:pos x="675" y="379"/>
              </a:cxn>
              <a:cxn ang="0">
                <a:pos x="717" y="403"/>
              </a:cxn>
              <a:cxn ang="0">
                <a:pos x="740" y="416"/>
              </a:cxn>
              <a:cxn ang="0">
                <a:pos x="746" y="419"/>
              </a:cxn>
              <a:cxn ang="0">
                <a:pos x="724" y="380"/>
              </a:cxn>
              <a:cxn ang="0">
                <a:pos x="668" y="281"/>
              </a:cxn>
            </a:cxnLst>
            <a:rect l="0" t="0" r="r" b="b"/>
            <a:pathLst>
              <a:path w="839" h="1554">
                <a:moveTo>
                  <a:pt x="627" y="210"/>
                </a:moveTo>
                <a:lnTo>
                  <a:pt x="613" y="184"/>
                </a:lnTo>
                <a:lnTo>
                  <a:pt x="599" y="161"/>
                </a:lnTo>
                <a:lnTo>
                  <a:pt x="586" y="138"/>
                </a:lnTo>
                <a:lnTo>
                  <a:pt x="575" y="118"/>
                </a:lnTo>
                <a:lnTo>
                  <a:pt x="564" y="99"/>
                </a:lnTo>
                <a:lnTo>
                  <a:pt x="554" y="82"/>
                </a:lnTo>
                <a:lnTo>
                  <a:pt x="545" y="66"/>
                </a:lnTo>
                <a:lnTo>
                  <a:pt x="537" y="52"/>
                </a:lnTo>
                <a:lnTo>
                  <a:pt x="530" y="40"/>
                </a:lnTo>
                <a:lnTo>
                  <a:pt x="524" y="29"/>
                </a:lnTo>
                <a:lnTo>
                  <a:pt x="519" y="20"/>
                </a:lnTo>
                <a:lnTo>
                  <a:pt x="515" y="13"/>
                </a:lnTo>
                <a:lnTo>
                  <a:pt x="512" y="7"/>
                </a:lnTo>
                <a:lnTo>
                  <a:pt x="509" y="3"/>
                </a:lnTo>
                <a:lnTo>
                  <a:pt x="508" y="0"/>
                </a:lnTo>
                <a:lnTo>
                  <a:pt x="507" y="0"/>
                </a:lnTo>
                <a:lnTo>
                  <a:pt x="504" y="0"/>
                </a:lnTo>
                <a:lnTo>
                  <a:pt x="499" y="0"/>
                </a:lnTo>
                <a:lnTo>
                  <a:pt x="492" y="0"/>
                </a:lnTo>
                <a:lnTo>
                  <a:pt x="484" y="0"/>
                </a:lnTo>
                <a:lnTo>
                  <a:pt x="473" y="0"/>
                </a:lnTo>
                <a:lnTo>
                  <a:pt x="461" y="0"/>
                </a:lnTo>
                <a:lnTo>
                  <a:pt x="447" y="0"/>
                </a:lnTo>
                <a:lnTo>
                  <a:pt x="431" y="0"/>
                </a:lnTo>
                <a:lnTo>
                  <a:pt x="413" y="0"/>
                </a:lnTo>
                <a:lnTo>
                  <a:pt x="393" y="0"/>
                </a:lnTo>
                <a:lnTo>
                  <a:pt x="371" y="0"/>
                </a:lnTo>
                <a:lnTo>
                  <a:pt x="347" y="0"/>
                </a:lnTo>
                <a:lnTo>
                  <a:pt x="321" y="0"/>
                </a:lnTo>
                <a:lnTo>
                  <a:pt x="294" y="0"/>
                </a:lnTo>
                <a:lnTo>
                  <a:pt x="264" y="0"/>
                </a:lnTo>
                <a:lnTo>
                  <a:pt x="235" y="0"/>
                </a:lnTo>
                <a:lnTo>
                  <a:pt x="207" y="0"/>
                </a:lnTo>
                <a:lnTo>
                  <a:pt x="182" y="0"/>
                </a:lnTo>
                <a:lnTo>
                  <a:pt x="158" y="0"/>
                </a:lnTo>
                <a:lnTo>
                  <a:pt x="136" y="0"/>
                </a:lnTo>
                <a:lnTo>
                  <a:pt x="116" y="0"/>
                </a:lnTo>
                <a:lnTo>
                  <a:pt x="98" y="0"/>
                </a:lnTo>
                <a:lnTo>
                  <a:pt x="82" y="0"/>
                </a:lnTo>
                <a:lnTo>
                  <a:pt x="68" y="0"/>
                </a:lnTo>
                <a:lnTo>
                  <a:pt x="56" y="0"/>
                </a:lnTo>
                <a:lnTo>
                  <a:pt x="45" y="0"/>
                </a:lnTo>
                <a:lnTo>
                  <a:pt x="37" y="0"/>
                </a:lnTo>
                <a:lnTo>
                  <a:pt x="30" y="0"/>
                </a:lnTo>
                <a:lnTo>
                  <a:pt x="25" y="0"/>
                </a:lnTo>
                <a:lnTo>
                  <a:pt x="22" y="0"/>
                </a:lnTo>
                <a:lnTo>
                  <a:pt x="21" y="0"/>
                </a:lnTo>
                <a:lnTo>
                  <a:pt x="22" y="0"/>
                </a:lnTo>
                <a:lnTo>
                  <a:pt x="23" y="1"/>
                </a:lnTo>
                <a:lnTo>
                  <a:pt x="25" y="2"/>
                </a:lnTo>
                <a:lnTo>
                  <a:pt x="27" y="3"/>
                </a:lnTo>
                <a:lnTo>
                  <a:pt x="29" y="4"/>
                </a:lnTo>
                <a:lnTo>
                  <a:pt x="32" y="6"/>
                </a:lnTo>
                <a:lnTo>
                  <a:pt x="35" y="8"/>
                </a:lnTo>
                <a:lnTo>
                  <a:pt x="39" y="10"/>
                </a:lnTo>
                <a:lnTo>
                  <a:pt x="43" y="12"/>
                </a:lnTo>
                <a:lnTo>
                  <a:pt x="48" y="15"/>
                </a:lnTo>
                <a:lnTo>
                  <a:pt x="53" y="18"/>
                </a:lnTo>
                <a:lnTo>
                  <a:pt x="58" y="21"/>
                </a:lnTo>
                <a:lnTo>
                  <a:pt x="64" y="25"/>
                </a:lnTo>
                <a:lnTo>
                  <a:pt x="71" y="28"/>
                </a:lnTo>
                <a:lnTo>
                  <a:pt x="77" y="32"/>
                </a:lnTo>
                <a:lnTo>
                  <a:pt x="84" y="36"/>
                </a:lnTo>
                <a:lnTo>
                  <a:pt x="90" y="40"/>
                </a:lnTo>
                <a:lnTo>
                  <a:pt x="96" y="43"/>
                </a:lnTo>
                <a:lnTo>
                  <a:pt x="102" y="47"/>
                </a:lnTo>
                <a:lnTo>
                  <a:pt x="107" y="49"/>
                </a:lnTo>
                <a:lnTo>
                  <a:pt x="111" y="52"/>
                </a:lnTo>
                <a:lnTo>
                  <a:pt x="115" y="55"/>
                </a:lnTo>
                <a:lnTo>
                  <a:pt x="119" y="57"/>
                </a:lnTo>
                <a:lnTo>
                  <a:pt x="122" y="59"/>
                </a:lnTo>
                <a:lnTo>
                  <a:pt x="125" y="60"/>
                </a:lnTo>
                <a:lnTo>
                  <a:pt x="128" y="62"/>
                </a:lnTo>
                <a:lnTo>
                  <a:pt x="130" y="63"/>
                </a:lnTo>
                <a:lnTo>
                  <a:pt x="131" y="64"/>
                </a:lnTo>
                <a:lnTo>
                  <a:pt x="132" y="64"/>
                </a:lnTo>
                <a:lnTo>
                  <a:pt x="133" y="65"/>
                </a:lnTo>
                <a:lnTo>
                  <a:pt x="132" y="67"/>
                </a:lnTo>
                <a:lnTo>
                  <a:pt x="131" y="69"/>
                </a:lnTo>
                <a:lnTo>
                  <a:pt x="130" y="72"/>
                </a:lnTo>
                <a:lnTo>
                  <a:pt x="128" y="77"/>
                </a:lnTo>
                <a:lnTo>
                  <a:pt x="125" y="82"/>
                </a:lnTo>
                <a:lnTo>
                  <a:pt x="122" y="88"/>
                </a:lnTo>
                <a:lnTo>
                  <a:pt x="119" y="95"/>
                </a:lnTo>
                <a:lnTo>
                  <a:pt x="115" y="103"/>
                </a:lnTo>
                <a:lnTo>
                  <a:pt x="111" y="112"/>
                </a:lnTo>
                <a:lnTo>
                  <a:pt x="106" y="121"/>
                </a:lnTo>
                <a:lnTo>
                  <a:pt x="101" y="132"/>
                </a:lnTo>
                <a:lnTo>
                  <a:pt x="96" y="144"/>
                </a:lnTo>
                <a:lnTo>
                  <a:pt x="90" y="156"/>
                </a:lnTo>
                <a:lnTo>
                  <a:pt x="83" y="170"/>
                </a:lnTo>
                <a:lnTo>
                  <a:pt x="77" y="184"/>
                </a:lnTo>
                <a:lnTo>
                  <a:pt x="70" y="200"/>
                </a:lnTo>
                <a:lnTo>
                  <a:pt x="63" y="216"/>
                </a:lnTo>
                <a:lnTo>
                  <a:pt x="57" y="233"/>
                </a:lnTo>
                <a:lnTo>
                  <a:pt x="51" y="250"/>
                </a:lnTo>
                <a:lnTo>
                  <a:pt x="45" y="269"/>
                </a:lnTo>
                <a:lnTo>
                  <a:pt x="40" y="288"/>
                </a:lnTo>
                <a:lnTo>
                  <a:pt x="35" y="308"/>
                </a:lnTo>
                <a:lnTo>
                  <a:pt x="30" y="329"/>
                </a:lnTo>
                <a:lnTo>
                  <a:pt x="25" y="351"/>
                </a:lnTo>
                <a:lnTo>
                  <a:pt x="21" y="373"/>
                </a:lnTo>
                <a:lnTo>
                  <a:pt x="17" y="397"/>
                </a:lnTo>
                <a:lnTo>
                  <a:pt x="14" y="421"/>
                </a:lnTo>
                <a:lnTo>
                  <a:pt x="10" y="446"/>
                </a:lnTo>
                <a:lnTo>
                  <a:pt x="8" y="471"/>
                </a:lnTo>
                <a:lnTo>
                  <a:pt x="5" y="498"/>
                </a:lnTo>
                <a:lnTo>
                  <a:pt x="3" y="525"/>
                </a:lnTo>
                <a:lnTo>
                  <a:pt x="1" y="553"/>
                </a:lnTo>
                <a:lnTo>
                  <a:pt x="0" y="581"/>
                </a:lnTo>
                <a:lnTo>
                  <a:pt x="0" y="609"/>
                </a:lnTo>
                <a:lnTo>
                  <a:pt x="2" y="637"/>
                </a:lnTo>
                <a:lnTo>
                  <a:pt x="4" y="665"/>
                </a:lnTo>
                <a:lnTo>
                  <a:pt x="7" y="694"/>
                </a:lnTo>
                <a:lnTo>
                  <a:pt x="11" y="722"/>
                </a:lnTo>
                <a:lnTo>
                  <a:pt x="16" y="751"/>
                </a:lnTo>
                <a:lnTo>
                  <a:pt x="22" y="780"/>
                </a:lnTo>
                <a:lnTo>
                  <a:pt x="29" y="809"/>
                </a:lnTo>
                <a:lnTo>
                  <a:pt x="37" y="839"/>
                </a:lnTo>
                <a:lnTo>
                  <a:pt x="46" y="868"/>
                </a:lnTo>
                <a:lnTo>
                  <a:pt x="56" y="898"/>
                </a:lnTo>
                <a:lnTo>
                  <a:pt x="67" y="927"/>
                </a:lnTo>
                <a:lnTo>
                  <a:pt x="79" y="957"/>
                </a:lnTo>
                <a:lnTo>
                  <a:pt x="92" y="987"/>
                </a:lnTo>
                <a:lnTo>
                  <a:pt x="106" y="1017"/>
                </a:lnTo>
                <a:lnTo>
                  <a:pt x="120" y="1046"/>
                </a:lnTo>
                <a:lnTo>
                  <a:pt x="135" y="1074"/>
                </a:lnTo>
                <a:lnTo>
                  <a:pt x="151" y="1101"/>
                </a:lnTo>
                <a:lnTo>
                  <a:pt x="168" y="1127"/>
                </a:lnTo>
                <a:lnTo>
                  <a:pt x="185" y="1153"/>
                </a:lnTo>
                <a:lnTo>
                  <a:pt x="202" y="1177"/>
                </a:lnTo>
                <a:lnTo>
                  <a:pt x="221" y="1201"/>
                </a:lnTo>
                <a:lnTo>
                  <a:pt x="240" y="1224"/>
                </a:lnTo>
                <a:lnTo>
                  <a:pt x="260" y="1246"/>
                </a:lnTo>
                <a:lnTo>
                  <a:pt x="280" y="1267"/>
                </a:lnTo>
                <a:lnTo>
                  <a:pt x="301" y="1288"/>
                </a:lnTo>
                <a:lnTo>
                  <a:pt x="323" y="1308"/>
                </a:lnTo>
                <a:lnTo>
                  <a:pt x="346" y="1326"/>
                </a:lnTo>
                <a:lnTo>
                  <a:pt x="369" y="1344"/>
                </a:lnTo>
                <a:lnTo>
                  <a:pt x="392" y="1361"/>
                </a:lnTo>
                <a:lnTo>
                  <a:pt x="416" y="1377"/>
                </a:lnTo>
                <a:lnTo>
                  <a:pt x="440" y="1393"/>
                </a:lnTo>
                <a:lnTo>
                  <a:pt x="462" y="1408"/>
                </a:lnTo>
                <a:lnTo>
                  <a:pt x="484" y="1421"/>
                </a:lnTo>
                <a:lnTo>
                  <a:pt x="506" y="1434"/>
                </a:lnTo>
                <a:lnTo>
                  <a:pt x="527" y="1447"/>
                </a:lnTo>
                <a:lnTo>
                  <a:pt x="547" y="1458"/>
                </a:lnTo>
                <a:lnTo>
                  <a:pt x="567" y="1468"/>
                </a:lnTo>
                <a:lnTo>
                  <a:pt x="586" y="1478"/>
                </a:lnTo>
                <a:lnTo>
                  <a:pt x="604" y="1487"/>
                </a:lnTo>
                <a:lnTo>
                  <a:pt x="622" y="1495"/>
                </a:lnTo>
                <a:lnTo>
                  <a:pt x="639" y="1503"/>
                </a:lnTo>
                <a:lnTo>
                  <a:pt x="656" y="1509"/>
                </a:lnTo>
                <a:lnTo>
                  <a:pt x="672" y="1515"/>
                </a:lnTo>
                <a:lnTo>
                  <a:pt x="688" y="1520"/>
                </a:lnTo>
                <a:lnTo>
                  <a:pt x="702" y="1524"/>
                </a:lnTo>
                <a:lnTo>
                  <a:pt x="717" y="1527"/>
                </a:lnTo>
                <a:lnTo>
                  <a:pt x="730" y="1531"/>
                </a:lnTo>
                <a:lnTo>
                  <a:pt x="742" y="1534"/>
                </a:lnTo>
                <a:lnTo>
                  <a:pt x="754" y="1537"/>
                </a:lnTo>
                <a:lnTo>
                  <a:pt x="764" y="1539"/>
                </a:lnTo>
                <a:lnTo>
                  <a:pt x="774" y="1542"/>
                </a:lnTo>
                <a:lnTo>
                  <a:pt x="782" y="1544"/>
                </a:lnTo>
                <a:lnTo>
                  <a:pt x="790" y="1546"/>
                </a:lnTo>
                <a:lnTo>
                  <a:pt x="797" y="1548"/>
                </a:lnTo>
                <a:lnTo>
                  <a:pt x="803" y="1549"/>
                </a:lnTo>
                <a:lnTo>
                  <a:pt x="808" y="1550"/>
                </a:lnTo>
                <a:lnTo>
                  <a:pt x="812" y="1551"/>
                </a:lnTo>
                <a:lnTo>
                  <a:pt x="815" y="1552"/>
                </a:lnTo>
                <a:lnTo>
                  <a:pt x="818" y="1553"/>
                </a:lnTo>
                <a:lnTo>
                  <a:pt x="819" y="1553"/>
                </a:lnTo>
                <a:lnTo>
                  <a:pt x="818" y="1551"/>
                </a:lnTo>
                <a:lnTo>
                  <a:pt x="817" y="1548"/>
                </a:lnTo>
                <a:lnTo>
                  <a:pt x="815" y="1545"/>
                </a:lnTo>
                <a:lnTo>
                  <a:pt x="812" y="1540"/>
                </a:lnTo>
                <a:lnTo>
                  <a:pt x="809" y="1534"/>
                </a:lnTo>
                <a:lnTo>
                  <a:pt x="805" y="1527"/>
                </a:lnTo>
                <a:lnTo>
                  <a:pt x="800" y="1519"/>
                </a:lnTo>
                <a:lnTo>
                  <a:pt x="795" y="1509"/>
                </a:lnTo>
                <a:lnTo>
                  <a:pt x="789" y="1499"/>
                </a:lnTo>
                <a:lnTo>
                  <a:pt x="783" y="1488"/>
                </a:lnTo>
                <a:lnTo>
                  <a:pt x="776" y="1475"/>
                </a:lnTo>
                <a:lnTo>
                  <a:pt x="768" y="1462"/>
                </a:lnTo>
                <a:lnTo>
                  <a:pt x="760" y="1447"/>
                </a:lnTo>
                <a:lnTo>
                  <a:pt x="751" y="1432"/>
                </a:lnTo>
                <a:lnTo>
                  <a:pt x="741" y="1415"/>
                </a:lnTo>
                <a:lnTo>
                  <a:pt x="732" y="1398"/>
                </a:lnTo>
                <a:lnTo>
                  <a:pt x="723" y="1382"/>
                </a:lnTo>
                <a:lnTo>
                  <a:pt x="715" y="1368"/>
                </a:lnTo>
                <a:lnTo>
                  <a:pt x="707" y="1354"/>
                </a:lnTo>
                <a:lnTo>
                  <a:pt x="700" y="1342"/>
                </a:lnTo>
                <a:lnTo>
                  <a:pt x="694" y="1330"/>
                </a:lnTo>
                <a:lnTo>
                  <a:pt x="688" y="1320"/>
                </a:lnTo>
                <a:lnTo>
                  <a:pt x="683" y="1311"/>
                </a:lnTo>
                <a:lnTo>
                  <a:pt x="678" y="1303"/>
                </a:lnTo>
                <a:lnTo>
                  <a:pt x="674" y="1296"/>
                </a:lnTo>
                <a:lnTo>
                  <a:pt x="671" y="1290"/>
                </a:lnTo>
                <a:lnTo>
                  <a:pt x="668" y="1285"/>
                </a:lnTo>
                <a:lnTo>
                  <a:pt x="666" y="1281"/>
                </a:lnTo>
                <a:lnTo>
                  <a:pt x="665" y="1279"/>
                </a:lnTo>
                <a:lnTo>
                  <a:pt x="664" y="1277"/>
                </a:lnTo>
                <a:lnTo>
                  <a:pt x="663" y="1276"/>
                </a:lnTo>
                <a:lnTo>
                  <a:pt x="664" y="1276"/>
                </a:lnTo>
                <a:lnTo>
                  <a:pt x="665" y="1274"/>
                </a:lnTo>
                <a:lnTo>
                  <a:pt x="667" y="1271"/>
                </a:lnTo>
                <a:lnTo>
                  <a:pt x="669" y="1267"/>
                </a:lnTo>
                <a:lnTo>
                  <a:pt x="672" y="1262"/>
                </a:lnTo>
                <a:lnTo>
                  <a:pt x="676" y="1255"/>
                </a:lnTo>
                <a:lnTo>
                  <a:pt x="680" y="1247"/>
                </a:lnTo>
                <a:lnTo>
                  <a:pt x="685" y="1239"/>
                </a:lnTo>
                <a:lnTo>
                  <a:pt x="691" y="1228"/>
                </a:lnTo>
                <a:lnTo>
                  <a:pt x="698" y="1217"/>
                </a:lnTo>
                <a:lnTo>
                  <a:pt x="705" y="1205"/>
                </a:lnTo>
                <a:lnTo>
                  <a:pt x="712" y="1191"/>
                </a:lnTo>
                <a:lnTo>
                  <a:pt x="721" y="1176"/>
                </a:lnTo>
                <a:lnTo>
                  <a:pt x="730" y="1160"/>
                </a:lnTo>
                <a:lnTo>
                  <a:pt x="740" y="1143"/>
                </a:lnTo>
                <a:lnTo>
                  <a:pt x="751" y="1125"/>
                </a:lnTo>
                <a:lnTo>
                  <a:pt x="761" y="1107"/>
                </a:lnTo>
                <a:lnTo>
                  <a:pt x="771" y="1089"/>
                </a:lnTo>
                <a:lnTo>
                  <a:pt x="780" y="1073"/>
                </a:lnTo>
                <a:lnTo>
                  <a:pt x="789" y="1059"/>
                </a:lnTo>
                <a:lnTo>
                  <a:pt x="797" y="1045"/>
                </a:lnTo>
                <a:lnTo>
                  <a:pt x="804" y="1033"/>
                </a:lnTo>
                <a:lnTo>
                  <a:pt x="810" y="1021"/>
                </a:lnTo>
                <a:lnTo>
                  <a:pt x="816" y="1011"/>
                </a:lnTo>
                <a:lnTo>
                  <a:pt x="821" y="1002"/>
                </a:lnTo>
                <a:lnTo>
                  <a:pt x="825" y="995"/>
                </a:lnTo>
                <a:lnTo>
                  <a:pt x="829" y="988"/>
                </a:lnTo>
                <a:lnTo>
                  <a:pt x="832" y="983"/>
                </a:lnTo>
                <a:lnTo>
                  <a:pt x="835" y="979"/>
                </a:lnTo>
                <a:lnTo>
                  <a:pt x="836" y="976"/>
                </a:lnTo>
                <a:lnTo>
                  <a:pt x="837" y="974"/>
                </a:lnTo>
                <a:lnTo>
                  <a:pt x="838" y="974"/>
                </a:lnTo>
                <a:lnTo>
                  <a:pt x="837" y="973"/>
                </a:lnTo>
                <a:lnTo>
                  <a:pt x="835" y="972"/>
                </a:lnTo>
                <a:lnTo>
                  <a:pt x="833" y="971"/>
                </a:lnTo>
                <a:lnTo>
                  <a:pt x="831" y="970"/>
                </a:lnTo>
                <a:lnTo>
                  <a:pt x="828" y="969"/>
                </a:lnTo>
                <a:lnTo>
                  <a:pt x="825" y="967"/>
                </a:lnTo>
                <a:lnTo>
                  <a:pt x="821" y="965"/>
                </a:lnTo>
                <a:lnTo>
                  <a:pt x="816" y="962"/>
                </a:lnTo>
                <a:lnTo>
                  <a:pt x="811" y="960"/>
                </a:lnTo>
                <a:lnTo>
                  <a:pt x="806" y="957"/>
                </a:lnTo>
                <a:lnTo>
                  <a:pt x="800" y="954"/>
                </a:lnTo>
                <a:lnTo>
                  <a:pt x="793" y="950"/>
                </a:lnTo>
                <a:lnTo>
                  <a:pt x="786" y="947"/>
                </a:lnTo>
                <a:lnTo>
                  <a:pt x="778" y="943"/>
                </a:lnTo>
                <a:lnTo>
                  <a:pt x="770" y="938"/>
                </a:lnTo>
                <a:lnTo>
                  <a:pt x="762" y="934"/>
                </a:lnTo>
                <a:lnTo>
                  <a:pt x="753" y="929"/>
                </a:lnTo>
                <a:lnTo>
                  <a:pt x="745" y="923"/>
                </a:lnTo>
                <a:lnTo>
                  <a:pt x="736" y="917"/>
                </a:lnTo>
                <a:lnTo>
                  <a:pt x="728" y="911"/>
                </a:lnTo>
                <a:lnTo>
                  <a:pt x="720" y="904"/>
                </a:lnTo>
                <a:lnTo>
                  <a:pt x="711" y="896"/>
                </a:lnTo>
                <a:lnTo>
                  <a:pt x="703" y="889"/>
                </a:lnTo>
                <a:lnTo>
                  <a:pt x="695" y="880"/>
                </a:lnTo>
                <a:lnTo>
                  <a:pt x="687" y="872"/>
                </a:lnTo>
                <a:lnTo>
                  <a:pt x="678" y="863"/>
                </a:lnTo>
                <a:lnTo>
                  <a:pt x="670" y="853"/>
                </a:lnTo>
                <a:lnTo>
                  <a:pt x="662" y="843"/>
                </a:lnTo>
                <a:lnTo>
                  <a:pt x="654" y="833"/>
                </a:lnTo>
                <a:lnTo>
                  <a:pt x="646" y="822"/>
                </a:lnTo>
                <a:lnTo>
                  <a:pt x="638" y="810"/>
                </a:lnTo>
                <a:lnTo>
                  <a:pt x="630" y="799"/>
                </a:lnTo>
                <a:lnTo>
                  <a:pt x="622" y="787"/>
                </a:lnTo>
                <a:lnTo>
                  <a:pt x="615" y="775"/>
                </a:lnTo>
                <a:lnTo>
                  <a:pt x="609" y="763"/>
                </a:lnTo>
                <a:lnTo>
                  <a:pt x="602" y="751"/>
                </a:lnTo>
                <a:lnTo>
                  <a:pt x="597" y="738"/>
                </a:lnTo>
                <a:lnTo>
                  <a:pt x="591" y="726"/>
                </a:lnTo>
                <a:lnTo>
                  <a:pt x="586" y="713"/>
                </a:lnTo>
                <a:lnTo>
                  <a:pt x="582" y="701"/>
                </a:lnTo>
                <a:lnTo>
                  <a:pt x="578" y="688"/>
                </a:lnTo>
                <a:lnTo>
                  <a:pt x="575" y="675"/>
                </a:lnTo>
                <a:lnTo>
                  <a:pt x="571" y="662"/>
                </a:lnTo>
                <a:lnTo>
                  <a:pt x="569" y="648"/>
                </a:lnTo>
                <a:lnTo>
                  <a:pt x="567" y="635"/>
                </a:lnTo>
                <a:lnTo>
                  <a:pt x="565" y="622"/>
                </a:lnTo>
                <a:lnTo>
                  <a:pt x="563" y="608"/>
                </a:lnTo>
                <a:lnTo>
                  <a:pt x="562" y="594"/>
                </a:lnTo>
                <a:lnTo>
                  <a:pt x="562" y="581"/>
                </a:lnTo>
                <a:lnTo>
                  <a:pt x="561" y="568"/>
                </a:lnTo>
                <a:lnTo>
                  <a:pt x="561" y="555"/>
                </a:lnTo>
                <a:lnTo>
                  <a:pt x="562" y="543"/>
                </a:lnTo>
                <a:lnTo>
                  <a:pt x="562" y="530"/>
                </a:lnTo>
                <a:lnTo>
                  <a:pt x="563" y="518"/>
                </a:lnTo>
                <a:lnTo>
                  <a:pt x="565" y="507"/>
                </a:lnTo>
                <a:lnTo>
                  <a:pt x="566" y="495"/>
                </a:lnTo>
                <a:lnTo>
                  <a:pt x="568" y="484"/>
                </a:lnTo>
                <a:lnTo>
                  <a:pt x="571" y="473"/>
                </a:lnTo>
                <a:lnTo>
                  <a:pt x="573" y="463"/>
                </a:lnTo>
                <a:lnTo>
                  <a:pt x="576" y="452"/>
                </a:lnTo>
                <a:lnTo>
                  <a:pt x="579" y="442"/>
                </a:lnTo>
                <a:lnTo>
                  <a:pt x="583" y="432"/>
                </a:lnTo>
                <a:lnTo>
                  <a:pt x="587" y="423"/>
                </a:lnTo>
                <a:lnTo>
                  <a:pt x="591" y="413"/>
                </a:lnTo>
                <a:lnTo>
                  <a:pt x="594" y="405"/>
                </a:lnTo>
                <a:lnTo>
                  <a:pt x="598" y="397"/>
                </a:lnTo>
                <a:lnTo>
                  <a:pt x="601" y="389"/>
                </a:lnTo>
                <a:lnTo>
                  <a:pt x="604" y="383"/>
                </a:lnTo>
                <a:lnTo>
                  <a:pt x="607" y="376"/>
                </a:lnTo>
                <a:lnTo>
                  <a:pt x="609" y="371"/>
                </a:lnTo>
                <a:lnTo>
                  <a:pt x="611" y="366"/>
                </a:lnTo>
                <a:lnTo>
                  <a:pt x="613" y="361"/>
                </a:lnTo>
                <a:lnTo>
                  <a:pt x="615" y="358"/>
                </a:lnTo>
                <a:lnTo>
                  <a:pt x="616" y="354"/>
                </a:lnTo>
                <a:lnTo>
                  <a:pt x="617" y="352"/>
                </a:lnTo>
                <a:lnTo>
                  <a:pt x="618" y="350"/>
                </a:lnTo>
                <a:lnTo>
                  <a:pt x="619" y="348"/>
                </a:lnTo>
                <a:lnTo>
                  <a:pt x="619" y="347"/>
                </a:lnTo>
                <a:lnTo>
                  <a:pt x="620" y="347"/>
                </a:lnTo>
                <a:lnTo>
                  <a:pt x="622" y="348"/>
                </a:lnTo>
                <a:lnTo>
                  <a:pt x="623" y="349"/>
                </a:lnTo>
                <a:lnTo>
                  <a:pt x="626" y="350"/>
                </a:lnTo>
                <a:lnTo>
                  <a:pt x="628" y="352"/>
                </a:lnTo>
                <a:lnTo>
                  <a:pt x="631" y="354"/>
                </a:lnTo>
                <a:lnTo>
                  <a:pt x="635" y="356"/>
                </a:lnTo>
                <a:lnTo>
                  <a:pt x="639" y="358"/>
                </a:lnTo>
                <a:lnTo>
                  <a:pt x="644" y="361"/>
                </a:lnTo>
                <a:lnTo>
                  <a:pt x="649" y="364"/>
                </a:lnTo>
                <a:lnTo>
                  <a:pt x="655" y="367"/>
                </a:lnTo>
                <a:lnTo>
                  <a:pt x="661" y="371"/>
                </a:lnTo>
                <a:lnTo>
                  <a:pt x="668" y="375"/>
                </a:lnTo>
                <a:lnTo>
                  <a:pt x="675" y="379"/>
                </a:lnTo>
                <a:lnTo>
                  <a:pt x="683" y="383"/>
                </a:lnTo>
                <a:lnTo>
                  <a:pt x="691" y="388"/>
                </a:lnTo>
                <a:lnTo>
                  <a:pt x="698" y="392"/>
                </a:lnTo>
                <a:lnTo>
                  <a:pt x="705" y="396"/>
                </a:lnTo>
                <a:lnTo>
                  <a:pt x="711" y="399"/>
                </a:lnTo>
                <a:lnTo>
                  <a:pt x="717" y="403"/>
                </a:lnTo>
                <a:lnTo>
                  <a:pt x="722" y="406"/>
                </a:lnTo>
                <a:lnTo>
                  <a:pt x="727" y="408"/>
                </a:lnTo>
                <a:lnTo>
                  <a:pt x="731" y="411"/>
                </a:lnTo>
                <a:lnTo>
                  <a:pt x="734" y="413"/>
                </a:lnTo>
                <a:lnTo>
                  <a:pt x="738" y="415"/>
                </a:lnTo>
                <a:lnTo>
                  <a:pt x="740" y="416"/>
                </a:lnTo>
                <a:lnTo>
                  <a:pt x="743" y="418"/>
                </a:lnTo>
                <a:lnTo>
                  <a:pt x="744" y="419"/>
                </a:lnTo>
                <a:lnTo>
                  <a:pt x="746" y="419"/>
                </a:lnTo>
                <a:lnTo>
                  <a:pt x="746" y="420"/>
                </a:lnTo>
                <a:lnTo>
                  <a:pt x="747" y="420"/>
                </a:lnTo>
                <a:lnTo>
                  <a:pt x="746" y="419"/>
                </a:lnTo>
                <a:lnTo>
                  <a:pt x="745" y="417"/>
                </a:lnTo>
                <a:lnTo>
                  <a:pt x="742" y="413"/>
                </a:lnTo>
                <a:lnTo>
                  <a:pt x="739" y="407"/>
                </a:lnTo>
                <a:lnTo>
                  <a:pt x="735" y="399"/>
                </a:lnTo>
                <a:lnTo>
                  <a:pt x="730" y="390"/>
                </a:lnTo>
                <a:lnTo>
                  <a:pt x="724" y="380"/>
                </a:lnTo>
                <a:lnTo>
                  <a:pt x="717" y="367"/>
                </a:lnTo>
                <a:lnTo>
                  <a:pt x="709" y="353"/>
                </a:lnTo>
                <a:lnTo>
                  <a:pt x="700" y="338"/>
                </a:lnTo>
                <a:lnTo>
                  <a:pt x="690" y="321"/>
                </a:lnTo>
                <a:lnTo>
                  <a:pt x="679" y="302"/>
                </a:lnTo>
                <a:lnTo>
                  <a:pt x="668" y="281"/>
                </a:lnTo>
                <a:lnTo>
                  <a:pt x="655" y="259"/>
                </a:lnTo>
                <a:lnTo>
                  <a:pt x="642" y="235"/>
                </a:lnTo>
                <a:lnTo>
                  <a:pt x="627" y="210"/>
                </a:lnTo>
                <a:close/>
              </a:path>
            </a:pathLst>
          </a:custGeom>
          <a:solidFill>
            <a:schemeClr val="accent1">
              <a:lumMod val="20000"/>
              <a:lumOff val="80000"/>
            </a:schemeClr>
          </a:solidFill>
          <a:ln w="12700" cap="flat">
            <a:solidFill>
              <a:schemeClr val="accent1"/>
            </a:solidFill>
            <a:prstDash val="solid"/>
            <a:round/>
            <a:headEnd/>
            <a:tailEnd/>
          </a:ln>
          <a:effectLst/>
        </p:spPr>
        <p:txBody>
          <a:bodyPr lIns="72000" tIns="72000" rIns="72000" bIns="72000" anchor="ctr">
            <a:noAutofit/>
          </a:bodyPr>
          <a:lstStyle/>
          <a:p>
            <a:endParaRPr lang="ja-JP" altLang="en-US" sz="1200">
              <a:latin typeface="+mn-lt"/>
              <a:cs typeface="+mn-cs"/>
              <a:sym typeface="+mn-lt"/>
            </a:endParaRPr>
          </a:p>
        </p:txBody>
      </p:sp>
      <p:sp>
        <p:nvSpPr>
          <p:cNvPr id="227" name="Rectangle 18">
            <a:extLst>
              <a:ext uri="{FF2B5EF4-FFF2-40B4-BE49-F238E27FC236}">
                <a16:creationId xmlns:a16="http://schemas.microsoft.com/office/drawing/2014/main" id="{2E8D21AB-4507-1339-5F85-C9C3A4DFE436}"/>
              </a:ext>
            </a:extLst>
          </p:cNvPr>
          <p:cNvSpPr>
            <a:spLocks noChangeArrowheads="1"/>
          </p:cNvSpPr>
          <p:nvPr/>
        </p:nvSpPr>
        <p:spPr bwMode="gray">
          <a:xfrm>
            <a:off x="5717112" y="5210185"/>
            <a:ext cx="873027" cy="312568"/>
          </a:xfrm>
          <a:prstGeom prst="rect">
            <a:avLst/>
          </a:prstGeom>
          <a:noFill/>
          <a:ln w="9525">
            <a:noFill/>
            <a:miter lim="800000"/>
            <a:headEnd/>
            <a:tailEnd/>
          </a:ln>
        </p:spPr>
        <p:txBody>
          <a:bodyPr wrap="square" lIns="72000" tIns="72000" rIns="72000" bIns="72000" anchor="ctr" anchorCtr="1">
            <a:spAutoFit/>
          </a:bodyPr>
          <a:lstStyle/>
          <a:p>
            <a:pPr algn="ctr" defTabSz="990564" fontAlgn="auto">
              <a:lnSpc>
                <a:spcPct val="106000"/>
              </a:lnSpc>
              <a:spcBef>
                <a:spcPts val="0"/>
              </a:spcBef>
              <a:spcAft>
                <a:spcPts val="0"/>
              </a:spcAft>
              <a:buClr>
                <a:schemeClr val="tx1"/>
              </a:buClr>
              <a:buSzPct val="100000"/>
              <a:buFont typeface="Wingdings" pitchFamily="2" charset="2"/>
              <a:buNone/>
            </a:pPr>
            <a:r>
              <a:rPr kumimoji="1" lang="ja-JP" altLang="en-US" sz="1050">
                <a:latin typeface="UD デジタル 教科書体 NP-R" panose="02020400000000000000" pitchFamily="18" charset="-128"/>
                <a:ea typeface="UD デジタル 教科書体 NP-R" panose="02020400000000000000" pitchFamily="18" charset="-128"/>
                <a:cs typeface="+mn-cs"/>
                <a:sym typeface="+mn-lt"/>
              </a:rPr>
              <a:t>データ収集</a:t>
            </a:r>
            <a:endParaRPr kumimoji="1" lang="en-US" altLang="ja-JP" sz="105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28" name="Rectangle 19">
            <a:extLst>
              <a:ext uri="{FF2B5EF4-FFF2-40B4-BE49-F238E27FC236}">
                <a16:creationId xmlns:a16="http://schemas.microsoft.com/office/drawing/2014/main" id="{5F5BE79B-8150-6044-6116-335D62536FC1}"/>
              </a:ext>
            </a:extLst>
          </p:cNvPr>
          <p:cNvSpPr>
            <a:spLocks noChangeArrowheads="1"/>
          </p:cNvSpPr>
          <p:nvPr/>
        </p:nvSpPr>
        <p:spPr bwMode="gray">
          <a:xfrm>
            <a:off x="6222020" y="6181611"/>
            <a:ext cx="472120" cy="312568"/>
          </a:xfrm>
          <a:prstGeom prst="rect">
            <a:avLst/>
          </a:prstGeom>
          <a:noFill/>
          <a:ln w="9525">
            <a:noFill/>
            <a:miter lim="800000"/>
            <a:headEnd/>
            <a:tailEnd/>
          </a:ln>
        </p:spPr>
        <p:txBody>
          <a:bodyPr lIns="72000" tIns="72000" rIns="72000" bIns="72000" anchor="ctr" anchorCtr="1">
            <a:spAutoFit/>
          </a:bodyPr>
          <a:lstStyle/>
          <a:p>
            <a:pPr algn="ctr" defTabSz="990564" fontAlgn="auto">
              <a:lnSpc>
                <a:spcPct val="106000"/>
              </a:lnSpc>
              <a:spcBef>
                <a:spcPts val="0"/>
              </a:spcBef>
              <a:spcAft>
                <a:spcPts val="0"/>
              </a:spcAft>
              <a:buClr>
                <a:schemeClr val="tx1"/>
              </a:buClr>
              <a:buSzPct val="100000"/>
            </a:pPr>
            <a:r>
              <a:rPr kumimoji="1" lang="ja-JP" altLang="en-US" sz="1050">
                <a:latin typeface="UD デジタル 教科書体 NP-R" panose="02020400000000000000" pitchFamily="18" charset="-128"/>
                <a:ea typeface="UD デジタル 教科書体 NP-R" panose="02020400000000000000" pitchFamily="18" charset="-128"/>
                <a:cs typeface="+mn-cs"/>
                <a:sym typeface="+mn-lt"/>
              </a:rPr>
              <a:t>分析</a:t>
            </a:r>
            <a:endParaRPr kumimoji="1" lang="en-US" altLang="ja-JP" sz="1050" dirty="0">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29" name="Rectangle 20">
            <a:extLst>
              <a:ext uri="{FF2B5EF4-FFF2-40B4-BE49-F238E27FC236}">
                <a16:creationId xmlns:a16="http://schemas.microsoft.com/office/drawing/2014/main" id="{F5A10289-62E3-A8EB-2C09-41A2B5AEAFFF}"/>
              </a:ext>
            </a:extLst>
          </p:cNvPr>
          <p:cNvSpPr>
            <a:spLocks noChangeArrowheads="1"/>
          </p:cNvSpPr>
          <p:nvPr/>
        </p:nvSpPr>
        <p:spPr bwMode="gray">
          <a:xfrm>
            <a:off x="5243844" y="5899272"/>
            <a:ext cx="685450" cy="312568"/>
          </a:xfrm>
          <a:prstGeom prst="rect">
            <a:avLst/>
          </a:prstGeom>
          <a:noFill/>
          <a:ln w="9525">
            <a:noFill/>
            <a:miter lim="800000"/>
            <a:headEnd/>
            <a:tailEnd/>
          </a:ln>
        </p:spPr>
        <p:txBody>
          <a:bodyPr lIns="72000" tIns="72000" rIns="72000" bIns="72000" anchor="ctr" anchorCtr="1">
            <a:spAutoFit/>
          </a:bodyPr>
          <a:lstStyle/>
          <a:p>
            <a:pPr algn="ctr" defTabSz="990564" fontAlgn="auto">
              <a:lnSpc>
                <a:spcPct val="106000"/>
              </a:lnSpc>
              <a:spcBef>
                <a:spcPts val="0"/>
              </a:spcBef>
              <a:spcAft>
                <a:spcPts val="0"/>
              </a:spcAft>
              <a:buClr>
                <a:schemeClr val="tx1"/>
              </a:buClr>
              <a:buSzPct val="100000"/>
            </a:pPr>
            <a:r>
              <a:rPr kumimoji="1" lang="ja-JP" altLang="en-US" sz="1050">
                <a:latin typeface="UD デジタル 教科書体 NP-R" panose="02020400000000000000" pitchFamily="18" charset="-128"/>
                <a:ea typeface="UD デジタル 教科書体 NP-R" panose="02020400000000000000" pitchFamily="18" charset="-128"/>
                <a:cs typeface="+mn-cs"/>
                <a:sym typeface="+mn-lt"/>
              </a:rPr>
              <a:t>施策立案</a:t>
            </a:r>
            <a:endParaRPr kumimoji="1" lang="en-US" altLang="ja-JP" sz="1050" dirty="0">
              <a:latin typeface="UD デジタル 教科書体 NP-R" panose="02020400000000000000" pitchFamily="18" charset="-128"/>
              <a:ea typeface="UD デジタル 教科書体 NP-R" panose="02020400000000000000" pitchFamily="18" charset="-128"/>
              <a:cs typeface="+mn-cs"/>
              <a:sym typeface="+mn-lt"/>
            </a:endParaRPr>
          </a:p>
        </p:txBody>
      </p:sp>
      <p:pic>
        <p:nvPicPr>
          <p:cNvPr id="230" name="図 229" descr="アイコン&#10;&#10;自動的に生成された説明">
            <a:extLst>
              <a:ext uri="{FF2B5EF4-FFF2-40B4-BE49-F238E27FC236}">
                <a16:creationId xmlns:a16="http://schemas.microsoft.com/office/drawing/2014/main" id="{A8264B7B-773A-6317-00D5-88B70A21B1E3}"/>
              </a:ext>
            </a:extLst>
          </p:cNvPr>
          <p:cNvPicPr>
            <a:picLocks noChangeAspect="1"/>
          </p:cNvPicPr>
          <p:nvPr/>
        </p:nvPicPr>
        <p:blipFill>
          <a:blip r:embed="rId17"/>
          <a:stretch>
            <a:fillRect/>
          </a:stretch>
        </p:blipFill>
        <p:spPr>
          <a:xfrm>
            <a:off x="6181666" y="5962182"/>
            <a:ext cx="300599" cy="300599"/>
          </a:xfrm>
          <a:prstGeom prst="rect">
            <a:avLst/>
          </a:prstGeom>
        </p:spPr>
      </p:pic>
      <p:pic>
        <p:nvPicPr>
          <p:cNvPr id="231" name="図 230" descr="アイコン&#10;&#10;自動的に生成された説明">
            <a:extLst>
              <a:ext uri="{FF2B5EF4-FFF2-40B4-BE49-F238E27FC236}">
                <a16:creationId xmlns:a16="http://schemas.microsoft.com/office/drawing/2014/main" id="{4ABC38AB-3BDA-61D3-81FA-31EB7F02FCAA}"/>
              </a:ext>
            </a:extLst>
          </p:cNvPr>
          <p:cNvPicPr>
            <a:picLocks noChangeAspect="1"/>
          </p:cNvPicPr>
          <p:nvPr/>
        </p:nvPicPr>
        <p:blipFill>
          <a:blip r:embed="rId17"/>
          <a:stretch>
            <a:fillRect/>
          </a:stretch>
        </p:blipFill>
        <p:spPr>
          <a:xfrm>
            <a:off x="6420034" y="5861369"/>
            <a:ext cx="231985" cy="231985"/>
          </a:xfrm>
          <a:prstGeom prst="rect">
            <a:avLst/>
          </a:prstGeom>
        </p:spPr>
      </p:pic>
      <p:pic>
        <p:nvPicPr>
          <p:cNvPr id="232" name="図 231" descr="アイコン&#10;&#10;自動的に生成された説明">
            <a:extLst>
              <a:ext uri="{FF2B5EF4-FFF2-40B4-BE49-F238E27FC236}">
                <a16:creationId xmlns:a16="http://schemas.microsoft.com/office/drawing/2014/main" id="{ABF58E0F-1DAC-A0F2-022E-9F3D24ED41ED}"/>
              </a:ext>
            </a:extLst>
          </p:cNvPr>
          <p:cNvPicPr>
            <a:picLocks noChangeAspect="1"/>
          </p:cNvPicPr>
          <p:nvPr/>
        </p:nvPicPr>
        <p:blipFill>
          <a:blip r:embed="rId18"/>
          <a:stretch>
            <a:fillRect/>
          </a:stretch>
        </p:blipFill>
        <p:spPr>
          <a:xfrm>
            <a:off x="5248488" y="5574303"/>
            <a:ext cx="387879" cy="387879"/>
          </a:xfrm>
          <a:prstGeom prst="rect">
            <a:avLst/>
          </a:prstGeom>
        </p:spPr>
      </p:pic>
      <p:grpSp>
        <p:nvGrpSpPr>
          <p:cNvPr id="233" name="グラフィックス 178" descr="データベース 枠線">
            <a:extLst>
              <a:ext uri="{FF2B5EF4-FFF2-40B4-BE49-F238E27FC236}">
                <a16:creationId xmlns:a16="http://schemas.microsoft.com/office/drawing/2014/main" id="{F76C4159-8F0B-F46D-DD1E-72B1E698EA8C}"/>
              </a:ext>
            </a:extLst>
          </p:cNvPr>
          <p:cNvGrpSpPr/>
          <p:nvPr/>
        </p:nvGrpSpPr>
        <p:grpSpPr>
          <a:xfrm>
            <a:off x="5988928" y="5008414"/>
            <a:ext cx="259156" cy="266873"/>
            <a:chOff x="2033515" y="2497501"/>
            <a:chExt cx="301070" cy="359346"/>
          </a:xfrm>
          <a:solidFill>
            <a:srgbClr val="4B4B4B"/>
          </a:solidFill>
        </p:grpSpPr>
        <p:sp>
          <p:nvSpPr>
            <p:cNvPr id="234" name="フリーフォーム: 図形 233">
              <a:extLst>
                <a:ext uri="{FF2B5EF4-FFF2-40B4-BE49-F238E27FC236}">
                  <a16:creationId xmlns:a16="http://schemas.microsoft.com/office/drawing/2014/main" id="{CC927869-E106-95B2-6F3E-53C17743C1D0}"/>
                </a:ext>
              </a:extLst>
            </p:cNvPr>
            <p:cNvSpPr/>
            <p:nvPr/>
          </p:nvSpPr>
          <p:spPr>
            <a:xfrm>
              <a:off x="2033515" y="2497501"/>
              <a:ext cx="301070" cy="359346"/>
            </a:xfrm>
            <a:custGeom>
              <a:avLst/>
              <a:gdLst>
                <a:gd name="connsiteX0" fmla="*/ 301070 w 301070"/>
                <a:gd name="connsiteY0" fmla="*/ 317884 h 359346"/>
                <a:gd name="connsiteX1" fmla="*/ 301070 w 301070"/>
                <a:gd name="connsiteY1" fmla="*/ 41463 h 359346"/>
                <a:gd name="connsiteX2" fmla="*/ 150535 w 301070"/>
                <a:gd name="connsiteY2" fmla="*/ 0 h 359346"/>
                <a:gd name="connsiteX3" fmla="*/ 0 w 301070"/>
                <a:gd name="connsiteY3" fmla="*/ 41463 h 359346"/>
                <a:gd name="connsiteX4" fmla="*/ 0 w 301070"/>
                <a:gd name="connsiteY4" fmla="*/ 317884 h 359346"/>
                <a:gd name="connsiteX5" fmla="*/ 150535 w 301070"/>
                <a:gd name="connsiteY5" fmla="*/ 359347 h 359346"/>
                <a:gd name="connsiteX6" fmla="*/ 301070 w 301070"/>
                <a:gd name="connsiteY6" fmla="*/ 317884 h 359346"/>
                <a:gd name="connsiteX7" fmla="*/ 150535 w 301070"/>
                <a:gd name="connsiteY7" fmla="*/ 9214 h 359346"/>
                <a:gd name="connsiteX8" fmla="*/ 290688 w 301070"/>
                <a:gd name="connsiteY8" fmla="*/ 41463 h 359346"/>
                <a:gd name="connsiteX9" fmla="*/ 150535 w 301070"/>
                <a:gd name="connsiteY9" fmla="*/ 73712 h 359346"/>
                <a:gd name="connsiteX10" fmla="*/ 10382 w 301070"/>
                <a:gd name="connsiteY10" fmla="*/ 41463 h 359346"/>
                <a:gd name="connsiteX11" fmla="*/ 150535 w 301070"/>
                <a:gd name="connsiteY11" fmla="*/ 9214 h 359346"/>
                <a:gd name="connsiteX12" fmla="*/ 10382 w 301070"/>
                <a:gd name="connsiteY12" fmla="*/ 57403 h 359346"/>
                <a:gd name="connsiteX13" fmla="*/ 150535 w 301070"/>
                <a:gd name="connsiteY13" fmla="*/ 82926 h 359346"/>
                <a:gd name="connsiteX14" fmla="*/ 290688 w 301070"/>
                <a:gd name="connsiteY14" fmla="*/ 57403 h 359346"/>
                <a:gd name="connsiteX15" fmla="*/ 290688 w 301070"/>
                <a:gd name="connsiteY15" fmla="*/ 133603 h 359346"/>
                <a:gd name="connsiteX16" fmla="*/ 150535 w 301070"/>
                <a:gd name="connsiteY16" fmla="*/ 165852 h 359346"/>
                <a:gd name="connsiteX17" fmla="*/ 10382 w 301070"/>
                <a:gd name="connsiteY17" fmla="*/ 133603 h 359346"/>
                <a:gd name="connsiteX18" fmla="*/ 10382 w 301070"/>
                <a:gd name="connsiteY18" fmla="*/ 149544 h 359346"/>
                <a:gd name="connsiteX19" fmla="*/ 150535 w 301070"/>
                <a:gd name="connsiteY19" fmla="*/ 175066 h 359346"/>
                <a:gd name="connsiteX20" fmla="*/ 290688 w 301070"/>
                <a:gd name="connsiteY20" fmla="*/ 149544 h 359346"/>
                <a:gd name="connsiteX21" fmla="*/ 290688 w 301070"/>
                <a:gd name="connsiteY21" fmla="*/ 225744 h 359346"/>
                <a:gd name="connsiteX22" fmla="*/ 150535 w 301070"/>
                <a:gd name="connsiteY22" fmla="*/ 257993 h 359346"/>
                <a:gd name="connsiteX23" fmla="*/ 10382 w 301070"/>
                <a:gd name="connsiteY23" fmla="*/ 225744 h 359346"/>
                <a:gd name="connsiteX24" fmla="*/ 10382 w 301070"/>
                <a:gd name="connsiteY24" fmla="*/ 317884 h 359346"/>
                <a:gd name="connsiteX25" fmla="*/ 10382 w 301070"/>
                <a:gd name="connsiteY25" fmla="*/ 241684 h 359346"/>
                <a:gd name="connsiteX26" fmla="*/ 150535 w 301070"/>
                <a:gd name="connsiteY26" fmla="*/ 267207 h 359346"/>
                <a:gd name="connsiteX27" fmla="*/ 290688 w 301070"/>
                <a:gd name="connsiteY27" fmla="*/ 241684 h 359346"/>
                <a:gd name="connsiteX28" fmla="*/ 290688 w 301070"/>
                <a:gd name="connsiteY28" fmla="*/ 317884 h 359346"/>
                <a:gd name="connsiteX29" fmla="*/ 150535 w 301070"/>
                <a:gd name="connsiteY29" fmla="*/ 350133 h 359346"/>
                <a:gd name="connsiteX30" fmla="*/ 10382 w 301070"/>
                <a:gd name="connsiteY30" fmla="*/ 317884 h 3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1070" h="359346">
                  <a:moveTo>
                    <a:pt x="301070" y="317884"/>
                  </a:moveTo>
                  <a:lnTo>
                    <a:pt x="301070" y="41463"/>
                  </a:lnTo>
                  <a:cubicBezTo>
                    <a:pt x="301070" y="14531"/>
                    <a:pt x="223513" y="0"/>
                    <a:pt x="150535" y="0"/>
                  </a:cubicBezTo>
                  <a:cubicBezTo>
                    <a:pt x="77557" y="0"/>
                    <a:pt x="0" y="14531"/>
                    <a:pt x="0" y="41463"/>
                  </a:cubicBezTo>
                  <a:lnTo>
                    <a:pt x="0" y="317884"/>
                  </a:lnTo>
                  <a:cubicBezTo>
                    <a:pt x="0" y="344816"/>
                    <a:pt x="77557" y="359347"/>
                    <a:pt x="150535" y="359347"/>
                  </a:cubicBezTo>
                  <a:cubicBezTo>
                    <a:pt x="223513" y="359347"/>
                    <a:pt x="301070" y="344816"/>
                    <a:pt x="301070" y="317884"/>
                  </a:cubicBezTo>
                  <a:close/>
                  <a:moveTo>
                    <a:pt x="150535" y="9214"/>
                  </a:moveTo>
                  <a:cubicBezTo>
                    <a:pt x="230750" y="9214"/>
                    <a:pt x="290688" y="26260"/>
                    <a:pt x="290688" y="41463"/>
                  </a:cubicBezTo>
                  <a:cubicBezTo>
                    <a:pt x="290688" y="56666"/>
                    <a:pt x="230750" y="73712"/>
                    <a:pt x="150535" y="73712"/>
                  </a:cubicBezTo>
                  <a:cubicBezTo>
                    <a:pt x="70321" y="73712"/>
                    <a:pt x="10382" y="56666"/>
                    <a:pt x="10382" y="41463"/>
                  </a:cubicBezTo>
                  <a:cubicBezTo>
                    <a:pt x="10382" y="26260"/>
                    <a:pt x="70321" y="9214"/>
                    <a:pt x="150535" y="9214"/>
                  </a:cubicBezTo>
                  <a:close/>
                  <a:moveTo>
                    <a:pt x="10382" y="57403"/>
                  </a:moveTo>
                  <a:cubicBezTo>
                    <a:pt x="33891" y="74081"/>
                    <a:pt x="93607" y="82926"/>
                    <a:pt x="150535" y="82926"/>
                  </a:cubicBezTo>
                  <a:cubicBezTo>
                    <a:pt x="207463" y="82926"/>
                    <a:pt x="267179" y="74081"/>
                    <a:pt x="290688" y="57403"/>
                  </a:cubicBezTo>
                  <a:lnTo>
                    <a:pt x="290688" y="133603"/>
                  </a:lnTo>
                  <a:cubicBezTo>
                    <a:pt x="290688" y="148806"/>
                    <a:pt x="230750" y="165852"/>
                    <a:pt x="150535" y="165852"/>
                  </a:cubicBezTo>
                  <a:cubicBezTo>
                    <a:pt x="70321" y="165852"/>
                    <a:pt x="10382" y="148806"/>
                    <a:pt x="10382" y="133603"/>
                  </a:cubicBezTo>
                  <a:close/>
                  <a:moveTo>
                    <a:pt x="10382" y="149544"/>
                  </a:moveTo>
                  <a:cubicBezTo>
                    <a:pt x="33891" y="166221"/>
                    <a:pt x="93607" y="175066"/>
                    <a:pt x="150535" y="175066"/>
                  </a:cubicBezTo>
                  <a:cubicBezTo>
                    <a:pt x="207463" y="175066"/>
                    <a:pt x="267179" y="166221"/>
                    <a:pt x="290688" y="149544"/>
                  </a:cubicBezTo>
                  <a:lnTo>
                    <a:pt x="290688" y="225744"/>
                  </a:lnTo>
                  <a:cubicBezTo>
                    <a:pt x="290688" y="240947"/>
                    <a:pt x="230750" y="257993"/>
                    <a:pt x="150535" y="257993"/>
                  </a:cubicBezTo>
                  <a:cubicBezTo>
                    <a:pt x="70321" y="257993"/>
                    <a:pt x="10382" y="240947"/>
                    <a:pt x="10382" y="225744"/>
                  </a:cubicBezTo>
                  <a:close/>
                  <a:moveTo>
                    <a:pt x="10382" y="317884"/>
                  </a:moveTo>
                  <a:lnTo>
                    <a:pt x="10382" y="241684"/>
                  </a:lnTo>
                  <a:cubicBezTo>
                    <a:pt x="33891" y="258361"/>
                    <a:pt x="93607" y="267207"/>
                    <a:pt x="150535" y="267207"/>
                  </a:cubicBezTo>
                  <a:cubicBezTo>
                    <a:pt x="207463" y="267207"/>
                    <a:pt x="267179" y="258361"/>
                    <a:pt x="290688" y="241684"/>
                  </a:cubicBezTo>
                  <a:lnTo>
                    <a:pt x="290688" y="317884"/>
                  </a:lnTo>
                  <a:cubicBezTo>
                    <a:pt x="290688" y="333087"/>
                    <a:pt x="230750" y="350133"/>
                    <a:pt x="150535" y="350133"/>
                  </a:cubicBezTo>
                  <a:cubicBezTo>
                    <a:pt x="70321" y="350133"/>
                    <a:pt x="10382" y="333087"/>
                    <a:pt x="10382" y="317884"/>
                  </a:cubicBezTo>
                  <a:close/>
                </a:path>
              </a:pathLst>
            </a:custGeom>
            <a:grpFill/>
            <a:ln w="5159" cap="flat">
              <a:solidFill>
                <a:srgbClr val="4B4B4B"/>
              </a:solidFill>
              <a:prstDash val="solid"/>
              <a:miter/>
            </a:ln>
          </p:spPr>
          <p:txBody>
            <a:bodyPr rtlCol="0" anchor="ctr"/>
            <a:lstStyle/>
            <a:p>
              <a:endParaRPr lang="ja-JP" altLang="en-US"/>
            </a:p>
          </p:txBody>
        </p:sp>
        <p:sp>
          <p:nvSpPr>
            <p:cNvPr id="235" name="フリーフォーム: 図形 234">
              <a:extLst>
                <a:ext uri="{FF2B5EF4-FFF2-40B4-BE49-F238E27FC236}">
                  <a16:creationId xmlns:a16="http://schemas.microsoft.com/office/drawing/2014/main" id="{62A4E19D-BFD3-13ED-D85B-D17FA119B7D9}"/>
                </a:ext>
              </a:extLst>
            </p:cNvPr>
            <p:cNvSpPr/>
            <p:nvPr/>
          </p:nvSpPr>
          <p:spPr>
            <a:xfrm>
              <a:off x="2277486" y="260806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sp>
          <p:nvSpPr>
            <p:cNvPr id="236" name="フリーフォーム: 図形 235">
              <a:extLst>
                <a:ext uri="{FF2B5EF4-FFF2-40B4-BE49-F238E27FC236}">
                  <a16:creationId xmlns:a16="http://schemas.microsoft.com/office/drawing/2014/main" id="{84105E4E-0BF2-02E9-FC90-C69A43475BF4}"/>
                </a:ext>
              </a:extLst>
            </p:cNvPr>
            <p:cNvSpPr/>
            <p:nvPr/>
          </p:nvSpPr>
          <p:spPr>
            <a:xfrm>
              <a:off x="2277486" y="270020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sp>
          <p:nvSpPr>
            <p:cNvPr id="237" name="フリーフォーム: 図形 236">
              <a:extLst>
                <a:ext uri="{FF2B5EF4-FFF2-40B4-BE49-F238E27FC236}">
                  <a16:creationId xmlns:a16="http://schemas.microsoft.com/office/drawing/2014/main" id="{0332DE2B-E2EC-10FE-63E5-53129A8436A5}"/>
                </a:ext>
              </a:extLst>
            </p:cNvPr>
            <p:cNvSpPr/>
            <p:nvPr/>
          </p:nvSpPr>
          <p:spPr>
            <a:xfrm>
              <a:off x="2277486" y="279234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grpSp>
      <p:sp>
        <p:nvSpPr>
          <p:cNvPr id="245" name="矢印: 下 244">
            <a:extLst>
              <a:ext uri="{FF2B5EF4-FFF2-40B4-BE49-F238E27FC236}">
                <a16:creationId xmlns:a16="http://schemas.microsoft.com/office/drawing/2014/main" id="{CCB83127-7393-3971-7693-D29B01B517A0}"/>
              </a:ext>
            </a:extLst>
          </p:cNvPr>
          <p:cNvSpPr/>
          <p:nvPr/>
        </p:nvSpPr>
        <p:spPr bwMode="gray">
          <a:xfrm rot="16200000">
            <a:off x="4770148" y="5603646"/>
            <a:ext cx="191423" cy="438332"/>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49" name="吹き出し: 四角形 248">
            <a:extLst>
              <a:ext uri="{FF2B5EF4-FFF2-40B4-BE49-F238E27FC236}">
                <a16:creationId xmlns:a16="http://schemas.microsoft.com/office/drawing/2014/main" id="{0EE0074D-E35E-DDE6-BEDB-4D5E88FF8A8C}"/>
              </a:ext>
            </a:extLst>
          </p:cNvPr>
          <p:cNvSpPr/>
          <p:nvPr/>
        </p:nvSpPr>
        <p:spPr>
          <a:xfrm>
            <a:off x="6164464" y="4468938"/>
            <a:ext cx="3455655" cy="394047"/>
          </a:xfrm>
          <a:prstGeom prst="wedgeRectCallout">
            <a:avLst>
              <a:gd name="adj1" fmla="val 30420"/>
              <a:gd name="adj2" fmla="val 44503"/>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制度や業務プロセス変更に、</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a:p>
            <a:pPr algn="ctr" defTabSz="457040" eaLnBrk="0" hangingPunct="0"/>
            <a:r>
              <a:rPr lang="ja-JP" altLang="en-US" sz="1200">
                <a:solidFill>
                  <a:schemeClr val="tx1"/>
                </a:solidFill>
                <a:latin typeface="UD デジタル 教科書体 NP-R" panose="02020400000000000000" pitchFamily="18" charset="-128"/>
                <a:ea typeface="UD デジタル 教科書体 NP-R" panose="02020400000000000000" pitchFamily="18" charset="-128"/>
                <a:cs typeface="+mn-cs"/>
                <a:sym typeface="+mn-lt"/>
              </a:rPr>
              <a:t>迅速かつ低コストで対応できる</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cs typeface="+mn-cs"/>
              <a:sym typeface="+mn-lt"/>
            </a:endParaRPr>
          </a:p>
        </p:txBody>
      </p:sp>
      <p:sp>
        <p:nvSpPr>
          <p:cNvPr id="252" name="矢印: 下 251">
            <a:extLst>
              <a:ext uri="{FF2B5EF4-FFF2-40B4-BE49-F238E27FC236}">
                <a16:creationId xmlns:a16="http://schemas.microsoft.com/office/drawing/2014/main" id="{F7CC1BC1-17C5-544E-96AC-D1D7E6C23B29}"/>
              </a:ext>
            </a:extLst>
          </p:cNvPr>
          <p:cNvSpPr/>
          <p:nvPr/>
        </p:nvSpPr>
        <p:spPr bwMode="gray">
          <a:xfrm rot="16200000">
            <a:off x="7135574" y="5603646"/>
            <a:ext cx="191423" cy="438332"/>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57" name="楕円 256">
            <a:extLst>
              <a:ext uri="{FF2B5EF4-FFF2-40B4-BE49-F238E27FC236}">
                <a16:creationId xmlns:a16="http://schemas.microsoft.com/office/drawing/2014/main" id="{CD4E040D-3521-17E1-808F-7FBCC1E9F5D8}"/>
              </a:ext>
            </a:extLst>
          </p:cNvPr>
          <p:cNvSpPr/>
          <p:nvPr/>
        </p:nvSpPr>
        <p:spPr bwMode="gray">
          <a:xfrm>
            <a:off x="187798" y="1917844"/>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1</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8" name="楕円 257">
            <a:extLst>
              <a:ext uri="{FF2B5EF4-FFF2-40B4-BE49-F238E27FC236}">
                <a16:creationId xmlns:a16="http://schemas.microsoft.com/office/drawing/2014/main" id="{29FC8A47-731E-1E21-9221-A36827312F64}"/>
              </a:ext>
            </a:extLst>
          </p:cNvPr>
          <p:cNvSpPr/>
          <p:nvPr/>
        </p:nvSpPr>
        <p:spPr bwMode="gray">
          <a:xfrm>
            <a:off x="4239838" y="1917844"/>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2</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59" name="楕円 258">
            <a:extLst>
              <a:ext uri="{FF2B5EF4-FFF2-40B4-BE49-F238E27FC236}">
                <a16:creationId xmlns:a16="http://schemas.microsoft.com/office/drawing/2014/main" id="{2315DF42-DEF8-AFA2-6843-95D657CDD5FE}"/>
              </a:ext>
            </a:extLst>
          </p:cNvPr>
          <p:cNvSpPr/>
          <p:nvPr/>
        </p:nvSpPr>
        <p:spPr bwMode="gray">
          <a:xfrm>
            <a:off x="8269758" y="1917844"/>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3</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0" name="楕円 259">
            <a:extLst>
              <a:ext uri="{FF2B5EF4-FFF2-40B4-BE49-F238E27FC236}">
                <a16:creationId xmlns:a16="http://schemas.microsoft.com/office/drawing/2014/main" id="{28BFE600-DD86-4814-378C-70934191B1B7}"/>
              </a:ext>
            </a:extLst>
          </p:cNvPr>
          <p:cNvSpPr/>
          <p:nvPr/>
        </p:nvSpPr>
        <p:spPr bwMode="gray">
          <a:xfrm>
            <a:off x="2478300" y="4375870"/>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4</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61" name="楕円 260">
            <a:extLst>
              <a:ext uri="{FF2B5EF4-FFF2-40B4-BE49-F238E27FC236}">
                <a16:creationId xmlns:a16="http://schemas.microsoft.com/office/drawing/2014/main" id="{D05C3C56-5EEF-1671-0DE7-18FC3D07D9DD}"/>
              </a:ext>
            </a:extLst>
          </p:cNvPr>
          <p:cNvSpPr/>
          <p:nvPr/>
        </p:nvSpPr>
        <p:spPr bwMode="gray">
          <a:xfrm>
            <a:off x="6111192" y="4386433"/>
            <a:ext cx="284121" cy="284121"/>
          </a:xfrm>
          <a:prstGeom prst="ellipse">
            <a:avLst/>
          </a:prstGeom>
          <a:solidFill>
            <a:schemeClr val="accent2"/>
          </a:solidFill>
          <a:ln w="1270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90564" rtl="0" eaLnBrk="1" fontAlgn="auto" latinLnBrk="0" hangingPunct="1">
              <a:lnSpc>
                <a:spcPct val="100000"/>
              </a:lnSpc>
              <a:spcBef>
                <a:spcPts val="0"/>
              </a:spcBef>
              <a:spcAft>
                <a:spcPts val="0"/>
              </a:spcAft>
              <a:buClrTx/>
              <a:buSzPct val="100000"/>
              <a:tabLst/>
            </a:pPr>
            <a:r>
              <a:rPr kumimoji="1" lang="en-US" altLang="ja-JP" sz="1400" dirty="0">
                <a:solidFill>
                  <a:schemeClr val="bg1"/>
                </a:solidFill>
                <a:latin typeface="UD デジタル 教科書体 NP-R" panose="02020400000000000000" pitchFamily="18" charset="-128"/>
                <a:ea typeface="UD デジタル 教科書体 NP-R" panose="02020400000000000000" pitchFamily="18" charset="-128"/>
                <a:cs typeface="+mn-cs"/>
              </a:rPr>
              <a:t>5</a:t>
            </a:r>
            <a:endParaRPr kumimoji="1" lang="ja-JP" altLang="en-US" sz="140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pic>
        <p:nvPicPr>
          <p:cNvPr id="262" name="図 261" descr="アイコン&#10;&#10;自動的に生成された説明">
            <a:extLst>
              <a:ext uri="{FF2B5EF4-FFF2-40B4-BE49-F238E27FC236}">
                <a16:creationId xmlns:a16="http://schemas.microsoft.com/office/drawing/2014/main" id="{D4DD0A58-C73C-B4E4-5935-9049AECFA70C}"/>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398113" y="2525710"/>
            <a:ext cx="589152" cy="589152"/>
          </a:xfrm>
          <a:prstGeom prst="rect">
            <a:avLst/>
          </a:prstGeom>
        </p:spPr>
      </p:pic>
      <p:sp>
        <p:nvSpPr>
          <p:cNvPr id="266" name="矢印: 下 265">
            <a:extLst>
              <a:ext uri="{FF2B5EF4-FFF2-40B4-BE49-F238E27FC236}">
                <a16:creationId xmlns:a16="http://schemas.microsoft.com/office/drawing/2014/main" id="{0843C1C9-1F1D-2023-F30D-13E5635D212A}"/>
              </a:ext>
            </a:extLst>
          </p:cNvPr>
          <p:cNvSpPr/>
          <p:nvPr/>
        </p:nvSpPr>
        <p:spPr bwMode="gray">
          <a:xfrm rot="16200000">
            <a:off x="5279123" y="2296462"/>
            <a:ext cx="277504" cy="843613"/>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勤怠打刻</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67" name="矢印: 下 266">
            <a:extLst>
              <a:ext uri="{FF2B5EF4-FFF2-40B4-BE49-F238E27FC236}">
                <a16:creationId xmlns:a16="http://schemas.microsoft.com/office/drawing/2014/main" id="{88AE3FC7-77CA-4F10-DBB8-5A08E9F54673}"/>
              </a:ext>
            </a:extLst>
          </p:cNvPr>
          <p:cNvSpPr/>
          <p:nvPr/>
        </p:nvSpPr>
        <p:spPr bwMode="gray">
          <a:xfrm rot="16200000">
            <a:off x="5270320" y="2853354"/>
            <a:ext cx="277504" cy="843613"/>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旅費精算</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68" name="矢印: 下 267">
            <a:extLst>
              <a:ext uri="{FF2B5EF4-FFF2-40B4-BE49-F238E27FC236}">
                <a16:creationId xmlns:a16="http://schemas.microsoft.com/office/drawing/2014/main" id="{DE2404B9-D065-A33B-8339-87D1AECDF5DB}"/>
              </a:ext>
            </a:extLst>
          </p:cNvPr>
          <p:cNvSpPr/>
          <p:nvPr/>
        </p:nvSpPr>
        <p:spPr bwMode="gray">
          <a:xfrm rot="16200000">
            <a:off x="5271954" y="3414574"/>
            <a:ext cx="277504" cy="843614"/>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各種申請</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pic>
        <p:nvPicPr>
          <p:cNvPr id="269" name="図 268" descr="アイコン&#10;&#10;自動的に生成された説明">
            <a:extLst>
              <a:ext uri="{FF2B5EF4-FFF2-40B4-BE49-F238E27FC236}">
                <a16:creationId xmlns:a16="http://schemas.microsoft.com/office/drawing/2014/main" id="{1493114E-2EEA-39EB-0F1D-B4F8098E5B8D}"/>
              </a:ext>
            </a:extLst>
          </p:cNvPr>
          <p:cNvPicPr>
            <a:picLocks noChangeAspect="1"/>
          </p:cNvPicPr>
          <p:nvPr/>
        </p:nvPicPr>
        <p:blipFill>
          <a:blip r:embed="rId13"/>
          <a:stretch>
            <a:fillRect/>
          </a:stretch>
        </p:blipFill>
        <p:spPr>
          <a:xfrm>
            <a:off x="5004229" y="2722303"/>
            <a:ext cx="450000" cy="450000"/>
          </a:xfrm>
          <a:prstGeom prst="rect">
            <a:avLst/>
          </a:prstGeom>
        </p:spPr>
      </p:pic>
      <p:pic>
        <p:nvPicPr>
          <p:cNvPr id="270" name="図 269" descr="アイコン&#10;&#10;自動的に生成された説明">
            <a:extLst>
              <a:ext uri="{FF2B5EF4-FFF2-40B4-BE49-F238E27FC236}">
                <a16:creationId xmlns:a16="http://schemas.microsoft.com/office/drawing/2014/main" id="{7EBB485C-10E7-2C96-BEEC-37530A7FE40D}"/>
              </a:ext>
            </a:extLst>
          </p:cNvPr>
          <p:cNvPicPr>
            <a:picLocks noChangeAspect="1"/>
          </p:cNvPicPr>
          <p:nvPr/>
        </p:nvPicPr>
        <p:blipFill>
          <a:blip r:embed="rId13"/>
          <a:stretch>
            <a:fillRect/>
          </a:stretch>
        </p:blipFill>
        <p:spPr>
          <a:xfrm>
            <a:off x="5004229" y="3281929"/>
            <a:ext cx="450000" cy="450000"/>
          </a:xfrm>
          <a:prstGeom prst="rect">
            <a:avLst/>
          </a:prstGeom>
        </p:spPr>
      </p:pic>
      <p:pic>
        <p:nvPicPr>
          <p:cNvPr id="271" name="図 270" descr="アイコン&#10;&#10;自動的に生成された説明">
            <a:extLst>
              <a:ext uri="{FF2B5EF4-FFF2-40B4-BE49-F238E27FC236}">
                <a16:creationId xmlns:a16="http://schemas.microsoft.com/office/drawing/2014/main" id="{B1D2183C-7886-20B9-799D-38276B3A06DD}"/>
              </a:ext>
            </a:extLst>
          </p:cNvPr>
          <p:cNvPicPr>
            <a:picLocks noChangeAspect="1"/>
          </p:cNvPicPr>
          <p:nvPr/>
        </p:nvPicPr>
        <p:blipFill>
          <a:blip r:embed="rId13"/>
          <a:stretch>
            <a:fillRect/>
          </a:stretch>
        </p:blipFill>
        <p:spPr>
          <a:xfrm>
            <a:off x="5004229" y="3833434"/>
            <a:ext cx="450000" cy="450000"/>
          </a:xfrm>
          <a:prstGeom prst="rect">
            <a:avLst/>
          </a:prstGeom>
        </p:spPr>
      </p:pic>
      <p:pic>
        <p:nvPicPr>
          <p:cNvPr id="272" name="図 271" descr="テキスト, アイコン&#10;&#10;自動的に生成された説明">
            <a:extLst>
              <a:ext uri="{FF2B5EF4-FFF2-40B4-BE49-F238E27FC236}">
                <a16:creationId xmlns:a16="http://schemas.microsoft.com/office/drawing/2014/main" id="{292230AB-4CC2-A95E-3909-2912C1269DA2}"/>
              </a:ext>
            </a:extLst>
          </p:cNvPr>
          <p:cNvPicPr>
            <a:picLocks noChangeAspect="1"/>
          </p:cNvPicPr>
          <p:nvPr/>
        </p:nvPicPr>
        <p:blipFill>
          <a:blip r:embed="rId19"/>
          <a:stretch>
            <a:fillRect/>
          </a:stretch>
        </p:blipFill>
        <p:spPr>
          <a:xfrm>
            <a:off x="5299148" y="4048177"/>
            <a:ext cx="235257" cy="235257"/>
          </a:xfrm>
          <a:prstGeom prst="rect">
            <a:avLst/>
          </a:prstGeom>
        </p:spPr>
      </p:pic>
      <p:pic>
        <p:nvPicPr>
          <p:cNvPr id="273" name="図 272" descr="アイコン&#10;&#10;自動的に生成された説明">
            <a:extLst>
              <a:ext uri="{FF2B5EF4-FFF2-40B4-BE49-F238E27FC236}">
                <a16:creationId xmlns:a16="http://schemas.microsoft.com/office/drawing/2014/main" id="{B5A07FF9-409D-E4B4-71BC-DDCEDF21D9DE}"/>
              </a:ext>
            </a:extLst>
          </p:cNvPr>
          <p:cNvPicPr>
            <a:picLocks noChangeAspect="1"/>
          </p:cNvPicPr>
          <p:nvPr/>
        </p:nvPicPr>
        <p:blipFill>
          <a:blip r:embed="rId20"/>
          <a:stretch>
            <a:fillRect/>
          </a:stretch>
        </p:blipFill>
        <p:spPr>
          <a:xfrm>
            <a:off x="5299148" y="3445788"/>
            <a:ext cx="235257" cy="235257"/>
          </a:xfrm>
          <a:prstGeom prst="rect">
            <a:avLst/>
          </a:prstGeom>
        </p:spPr>
      </p:pic>
      <p:pic>
        <p:nvPicPr>
          <p:cNvPr id="274" name="図 273" descr="挿絵, プレート が含まれている画像&#10;&#10;自動的に生成された説明">
            <a:extLst>
              <a:ext uri="{FF2B5EF4-FFF2-40B4-BE49-F238E27FC236}">
                <a16:creationId xmlns:a16="http://schemas.microsoft.com/office/drawing/2014/main" id="{DF5BB7F0-E55B-9479-5CFA-912DF5B8E824}"/>
              </a:ext>
            </a:extLst>
          </p:cNvPr>
          <p:cNvPicPr>
            <a:picLocks noChangeAspect="1"/>
          </p:cNvPicPr>
          <p:nvPr/>
        </p:nvPicPr>
        <p:blipFill>
          <a:blip r:embed="rId21"/>
          <a:stretch>
            <a:fillRect/>
          </a:stretch>
        </p:blipFill>
        <p:spPr>
          <a:xfrm>
            <a:off x="5281445" y="2884892"/>
            <a:ext cx="235257" cy="235257"/>
          </a:xfrm>
          <a:prstGeom prst="rect">
            <a:avLst/>
          </a:prstGeom>
        </p:spPr>
      </p:pic>
      <p:sp>
        <p:nvSpPr>
          <p:cNvPr id="276" name="テキスト ボックス 275">
            <a:extLst>
              <a:ext uri="{FF2B5EF4-FFF2-40B4-BE49-F238E27FC236}">
                <a16:creationId xmlns:a16="http://schemas.microsoft.com/office/drawing/2014/main" id="{1A2C8F78-F8D8-A5E9-B709-3C26D24C7DB5}"/>
              </a:ext>
            </a:extLst>
          </p:cNvPr>
          <p:cNvSpPr txBox="1"/>
          <p:nvPr/>
        </p:nvSpPr>
        <p:spPr bwMode="gray">
          <a:xfrm>
            <a:off x="4566681" y="3164561"/>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sp>
        <p:nvSpPr>
          <p:cNvPr id="277" name="テキスト ボックス 276">
            <a:extLst>
              <a:ext uri="{FF2B5EF4-FFF2-40B4-BE49-F238E27FC236}">
                <a16:creationId xmlns:a16="http://schemas.microsoft.com/office/drawing/2014/main" id="{AD5D53BF-8443-387D-523A-B32D8E10BBC0}"/>
              </a:ext>
            </a:extLst>
          </p:cNvPr>
          <p:cNvSpPr txBox="1"/>
          <p:nvPr/>
        </p:nvSpPr>
        <p:spPr bwMode="gray">
          <a:xfrm>
            <a:off x="7128525" y="3261551"/>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pic>
        <p:nvPicPr>
          <p:cNvPr id="278" name="図 277" descr="アイコン&#10;&#10;自動的に生成された説明">
            <a:extLst>
              <a:ext uri="{FF2B5EF4-FFF2-40B4-BE49-F238E27FC236}">
                <a16:creationId xmlns:a16="http://schemas.microsoft.com/office/drawing/2014/main" id="{C10DB766-2E3B-FDF0-7685-06F5FB675D7C}"/>
              </a:ext>
            </a:extLst>
          </p:cNvPr>
          <p:cNvPicPr>
            <a:picLocks noChangeAspect="1"/>
          </p:cNvPicPr>
          <p:nvPr/>
        </p:nvPicPr>
        <p:blipFill>
          <a:blip r:embed="rId15"/>
          <a:stretch>
            <a:fillRect/>
          </a:stretch>
        </p:blipFill>
        <p:spPr>
          <a:xfrm>
            <a:off x="7090427" y="2665174"/>
            <a:ext cx="589152" cy="589152"/>
          </a:xfrm>
          <a:prstGeom prst="rect">
            <a:avLst/>
          </a:prstGeom>
        </p:spPr>
      </p:pic>
      <p:grpSp>
        <p:nvGrpSpPr>
          <p:cNvPr id="279" name="グループ化 278">
            <a:extLst>
              <a:ext uri="{FF2B5EF4-FFF2-40B4-BE49-F238E27FC236}">
                <a16:creationId xmlns:a16="http://schemas.microsoft.com/office/drawing/2014/main" id="{C23C5B01-6C9E-A5F8-0E5E-9A8044267E28}"/>
              </a:ext>
            </a:extLst>
          </p:cNvPr>
          <p:cNvGrpSpPr/>
          <p:nvPr/>
        </p:nvGrpSpPr>
        <p:grpSpPr>
          <a:xfrm>
            <a:off x="7011682" y="3600928"/>
            <a:ext cx="769441" cy="578477"/>
            <a:chOff x="10368640" y="5430437"/>
            <a:chExt cx="1382093" cy="578477"/>
          </a:xfrm>
        </p:grpSpPr>
        <p:sp>
          <p:nvSpPr>
            <p:cNvPr id="280" name="フローチャート: 磁気ディスク 279">
              <a:extLst>
                <a:ext uri="{FF2B5EF4-FFF2-40B4-BE49-F238E27FC236}">
                  <a16:creationId xmlns:a16="http://schemas.microsoft.com/office/drawing/2014/main" id="{FF72D055-27A6-F335-0090-B1130AA329A5}"/>
                </a:ext>
              </a:extLst>
            </p:cNvPr>
            <p:cNvSpPr/>
            <p:nvPr/>
          </p:nvSpPr>
          <p:spPr bwMode="gray">
            <a:xfrm>
              <a:off x="10548454" y="5430437"/>
              <a:ext cx="1022448" cy="340840"/>
            </a:xfrm>
            <a:prstGeom prst="flowChartMagneticDisk">
              <a:avLst/>
            </a:prstGeom>
            <a:solidFill>
              <a:schemeClr val="tx1">
                <a:lumMod val="50000"/>
                <a:lumOff val="50000"/>
              </a:schemeClr>
            </a:solidFill>
            <a:ln w="9525" algn="ctr">
              <a:solidFill>
                <a:schemeClr val="bg1"/>
              </a:solidFill>
              <a:miter lim="800000"/>
              <a:headEnd/>
              <a:tailEnd/>
            </a:ln>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05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81" name="テキスト ボックス 280">
              <a:extLst>
                <a:ext uri="{FF2B5EF4-FFF2-40B4-BE49-F238E27FC236}">
                  <a16:creationId xmlns:a16="http://schemas.microsoft.com/office/drawing/2014/main" id="{0C914CDE-9C64-73BE-A7F0-09EE41181D29}"/>
                </a:ext>
              </a:extLst>
            </p:cNvPr>
            <p:cNvSpPr txBox="1"/>
            <p:nvPr/>
          </p:nvSpPr>
          <p:spPr bwMode="gray">
            <a:xfrm>
              <a:off x="10368640" y="5824248"/>
              <a:ext cx="1382093" cy="184666"/>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prstClr val="black"/>
                  </a:solidFill>
                  <a:latin typeface="UD デジタル 教科書体 NP-R" panose="02020400000000000000" pitchFamily="18" charset="-128"/>
                  <a:ea typeface="UD デジタル 教科書体 NP-R" panose="02020400000000000000" pitchFamily="18" charset="-128"/>
                  <a:cs typeface="+mn-cs"/>
                </a:rPr>
                <a:t>他システム</a:t>
              </a:r>
            </a:p>
          </p:txBody>
        </p:sp>
      </p:grpSp>
      <p:sp>
        <p:nvSpPr>
          <p:cNvPr id="282" name="矢印: 下 281">
            <a:extLst>
              <a:ext uri="{FF2B5EF4-FFF2-40B4-BE49-F238E27FC236}">
                <a16:creationId xmlns:a16="http://schemas.microsoft.com/office/drawing/2014/main" id="{37F58DFA-15A0-FEF3-E079-F707D3AEB1B1}"/>
              </a:ext>
            </a:extLst>
          </p:cNvPr>
          <p:cNvSpPr/>
          <p:nvPr/>
        </p:nvSpPr>
        <p:spPr bwMode="gray">
          <a:xfrm rot="16200000">
            <a:off x="6733915" y="2730099"/>
            <a:ext cx="277504" cy="457298"/>
          </a:xfrm>
          <a:prstGeom prst="downArrow">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確認</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83" name="矢印: 上下 282">
            <a:extLst>
              <a:ext uri="{FF2B5EF4-FFF2-40B4-BE49-F238E27FC236}">
                <a16:creationId xmlns:a16="http://schemas.microsoft.com/office/drawing/2014/main" id="{30C0C1CA-7317-0925-C658-622D89D7E349}"/>
              </a:ext>
            </a:extLst>
          </p:cNvPr>
          <p:cNvSpPr/>
          <p:nvPr/>
        </p:nvSpPr>
        <p:spPr bwMode="gray">
          <a:xfrm rot="16200000">
            <a:off x="6701257" y="3547378"/>
            <a:ext cx="277504" cy="457298"/>
          </a:xfrm>
          <a:prstGeom prst="upDownArrow">
            <a:avLst>
              <a:gd name="adj1" fmla="val 50000"/>
              <a:gd name="adj2" fmla="val 22541"/>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自動</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連携</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85" name="四角形: 角を丸くする 284">
            <a:extLst>
              <a:ext uri="{FF2B5EF4-FFF2-40B4-BE49-F238E27FC236}">
                <a16:creationId xmlns:a16="http://schemas.microsoft.com/office/drawing/2014/main" id="{9A857009-E7AC-76D4-4ADC-1644E9AA949A}"/>
              </a:ext>
            </a:extLst>
          </p:cNvPr>
          <p:cNvSpPr/>
          <p:nvPr/>
        </p:nvSpPr>
        <p:spPr bwMode="gray">
          <a:xfrm>
            <a:off x="9952254" y="3644139"/>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職員申請</a:t>
            </a:r>
          </a:p>
        </p:txBody>
      </p:sp>
      <p:sp>
        <p:nvSpPr>
          <p:cNvPr id="286" name="四角形: 角を丸くする 285">
            <a:extLst>
              <a:ext uri="{FF2B5EF4-FFF2-40B4-BE49-F238E27FC236}">
                <a16:creationId xmlns:a16="http://schemas.microsoft.com/office/drawing/2014/main" id="{E72254E6-C593-3A29-F2F6-D4D7F3B4EF66}"/>
              </a:ext>
            </a:extLst>
          </p:cNvPr>
          <p:cNvSpPr/>
          <p:nvPr/>
        </p:nvSpPr>
        <p:spPr bwMode="gray">
          <a:xfrm>
            <a:off x="9966941" y="2999222"/>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a:latin typeface="UD デジタル 教科書体 NP-R" panose="02020400000000000000" pitchFamily="18" charset="-128"/>
                <a:ea typeface="UD デジタル 教科書体 NP-R" panose="02020400000000000000" pitchFamily="18" charset="-128"/>
                <a:cs typeface="+mn-cs"/>
              </a:rPr>
              <a:t>勤務</a:t>
            </a: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情報管理</a:t>
            </a:r>
          </a:p>
        </p:txBody>
      </p:sp>
      <p:sp>
        <p:nvSpPr>
          <p:cNvPr id="287" name="四角形: 角を丸くする 286">
            <a:extLst>
              <a:ext uri="{FF2B5EF4-FFF2-40B4-BE49-F238E27FC236}">
                <a16:creationId xmlns:a16="http://schemas.microsoft.com/office/drawing/2014/main" id="{0FB4529D-57D7-3924-9743-00D71D7D54FE}"/>
              </a:ext>
            </a:extLst>
          </p:cNvPr>
          <p:cNvSpPr/>
          <p:nvPr/>
        </p:nvSpPr>
        <p:spPr bwMode="gray">
          <a:xfrm>
            <a:off x="9952254" y="3327992"/>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旅費精算</a:t>
            </a:r>
          </a:p>
        </p:txBody>
      </p:sp>
      <p:sp>
        <p:nvSpPr>
          <p:cNvPr id="288" name="テキスト ボックス 287">
            <a:extLst>
              <a:ext uri="{FF2B5EF4-FFF2-40B4-BE49-F238E27FC236}">
                <a16:creationId xmlns:a16="http://schemas.microsoft.com/office/drawing/2014/main" id="{3025CAAF-A173-319C-68F0-E16B8F8C4BA7}"/>
              </a:ext>
            </a:extLst>
          </p:cNvPr>
          <p:cNvSpPr txBox="1"/>
          <p:nvPr/>
        </p:nvSpPr>
        <p:spPr bwMode="gray">
          <a:xfrm>
            <a:off x="10115617" y="3906972"/>
            <a:ext cx="536601" cy="276999"/>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i="0" u="none" strike="noStrike" kern="1200" cap="none" spc="0" normalizeH="0" baseline="0" noProof="0">
                <a:ln>
                  <a:noFill/>
                </a:ln>
                <a:solidFill>
                  <a:prstClr val="black"/>
                </a:solidFill>
                <a:effectLst/>
                <a:uLnTx/>
                <a:uFillTx/>
                <a:latin typeface="+mn-lt"/>
                <a:ea typeface="+mn-ea"/>
                <a:cs typeface="+mn-cs"/>
              </a:rPr>
              <a:t>・</a:t>
            </a:r>
            <a:endParaRPr kumimoji="1" lang="en-US" altLang="ja-JP" sz="600" b="1" i="0" u="none" strike="noStrike" kern="1200" cap="none" spc="0" normalizeH="0" baseline="0" noProof="0" dirty="0">
              <a:ln>
                <a:noFill/>
              </a:ln>
              <a:solidFill>
                <a:prstClr val="black"/>
              </a:solidFill>
              <a:effectLst/>
              <a:uLnTx/>
              <a:uFillTx/>
              <a:latin typeface="+mn-lt"/>
              <a:ea typeface="+mn-ea"/>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a:solidFill>
                  <a:prstClr val="black"/>
                </a:solidFill>
                <a:latin typeface="+mn-lt"/>
                <a:cs typeface="+mn-cs"/>
              </a:rPr>
              <a:t>・</a:t>
            </a:r>
            <a:endParaRPr kumimoji="1" lang="en-US" altLang="ja-JP" sz="600" b="1" dirty="0">
              <a:solidFill>
                <a:prstClr val="black"/>
              </a:solidFill>
              <a:latin typeface="+mn-lt"/>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i="0" u="none" strike="noStrike" kern="1200" cap="none" spc="0" normalizeH="0" baseline="0" noProof="0">
                <a:ln>
                  <a:noFill/>
                </a:ln>
                <a:solidFill>
                  <a:prstClr val="black"/>
                </a:solidFill>
                <a:effectLst/>
                <a:uLnTx/>
                <a:uFillTx/>
                <a:latin typeface="+mn-lt"/>
                <a:ea typeface="+mn-ea"/>
                <a:cs typeface="+mn-cs"/>
              </a:rPr>
              <a:t>・</a:t>
            </a:r>
          </a:p>
        </p:txBody>
      </p:sp>
      <p:sp>
        <p:nvSpPr>
          <p:cNvPr id="289" name="四角形: 角を丸くする 288">
            <a:extLst>
              <a:ext uri="{FF2B5EF4-FFF2-40B4-BE49-F238E27FC236}">
                <a16:creationId xmlns:a16="http://schemas.microsoft.com/office/drawing/2014/main" id="{4C8CE744-BEF4-84C9-F295-D213DF11841A}"/>
              </a:ext>
            </a:extLst>
          </p:cNvPr>
          <p:cNvSpPr/>
          <p:nvPr/>
        </p:nvSpPr>
        <p:spPr bwMode="gray">
          <a:xfrm>
            <a:off x="10881812" y="3644139"/>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タレマネ</a:t>
            </a:r>
          </a:p>
        </p:txBody>
      </p:sp>
      <p:sp>
        <p:nvSpPr>
          <p:cNvPr id="290" name="四角形: 角を丸くする 289">
            <a:extLst>
              <a:ext uri="{FF2B5EF4-FFF2-40B4-BE49-F238E27FC236}">
                <a16:creationId xmlns:a16="http://schemas.microsoft.com/office/drawing/2014/main" id="{CB0B4DA3-8DFB-9133-2206-5FEC757E5629}"/>
              </a:ext>
            </a:extLst>
          </p:cNvPr>
          <p:cNvSpPr/>
          <p:nvPr/>
        </p:nvSpPr>
        <p:spPr bwMode="gray">
          <a:xfrm>
            <a:off x="10896499" y="2999222"/>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職員情報管理</a:t>
            </a:r>
          </a:p>
        </p:txBody>
      </p:sp>
      <p:sp>
        <p:nvSpPr>
          <p:cNvPr id="291" name="四角形: 角を丸くする 290">
            <a:extLst>
              <a:ext uri="{FF2B5EF4-FFF2-40B4-BE49-F238E27FC236}">
                <a16:creationId xmlns:a16="http://schemas.microsoft.com/office/drawing/2014/main" id="{13358A4B-14E9-3872-4843-8553FAB64D41}"/>
              </a:ext>
            </a:extLst>
          </p:cNvPr>
          <p:cNvSpPr/>
          <p:nvPr/>
        </p:nvSpPr>
        <p:spPr bwMode="gray">
          <a:xfrm>
            <a:off x="10881812" y="3327992"/>
            <a:ext cx="863330" cy="243470"/>
          </a:xfrm>
          <a:prstGeom prst="roundRect">
            <a:avLst/>
          </a:prstGeom>
          <a:solidFill>
            <a:schemeClr val="bg1">
              <a:lumMod val="95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給与管理</a:t>
            </a:r>
          </a:p>
        </p:txBody>
      </p:sp>
      <p:sp>
        <p:nvSpPr>
          <p:cNvPr id="292" name="テキスト ボックス 291">
            <a:extLst>
              <a:ext uri="{FF2B5EF4-FFF2-40B4-BE49-F238E27FC236}">
                <a16:creationId xmlns:a16="http://schemas.microsoft.com/office/drawing/2014/main" id="{EE1CFB8D-AD50-258B-545A-AC13536A4982}"/>
              </a:ext>
            </a:extLst>
          </p:cNvPr>
          <p:cNvSpPr txBox="1"/>
          <p:nvPr/>
        </p:nvSpPr>
        <p:spPr bwMode="gray">
          <a:xfrm>
            <a:off x="11045177" y="3906972"/>
            <a:ext cx="536601" cy="276999"/>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i="0" u="none" strike="noStrike" kern="1200" cap="none" spc="0" normalizeH="0" baseline="0" noProof="0">
                <a:ln>
                  <a:noFill/>
                </a:ln>
                <a:solidFill>
                  <a:prstClr val="black"/>
                </a:solidFill>
                <a:effectLst/>
                <a:uLnTx/>
                <a:uFillTx/>
                <a:latin typeface="+mn-lt"/>
                <a:ea typeface="+mn-ea"/>
                <a:cs typeface="+mn-cs"/>
              </a:rPr>
              <a:t>・</a:t>
            </a:r>
            <a:endParaRPr kumimoji="1" lang="en-US" altLang="ja-JP" sz="600" b="1" i="0" u="none" strike="noStrike" kern="1200" cap="none" spc="0" normalizeH="0" baseline="0" noProof="0" dirty="0">
              <a:ln>
                <a:noFill/>
              </a:ln>
              <a:solidFill>
                <a:prstClr val="black"/>
              </a:solidFill>
              <a:effectLst/>
              <a:uLnTx/>
              <a:uFillTx/>
              <a:latin typeface="+mn-lt"/>
              <a:ea typeface="+mn-ea"/>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a:solidFill>
                  <a:prstClr val="black"/>
                </a:solidFill>
                <a:latin typeface="+mn-lt"/>
                <a:cs typeface="+mn-cs"/>
              </a:rPr>
              <a:t>・</a:t>
            </a:r>
            <a:endParaRPr kumimoji="1" lang="en-US" altLang="ja-JP" sz="600" b="1" dirty="0">
              <a:solidFill>
                <a:prstClr val="black"/>
              </a:solidFill>
              <a:latin typeface="+mn-lt"/>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600" b="1" i="0" u="none" strike="noStrike" kern="1200" cap="none" spc="0" normalizeH="0" baseline="0" noProof="0">
                <a:ln>
                  <a:noFill/>
                </a:ln>
                <a:solidFill>
                  <a:prstClr val="black"/>
                </a:solidFill>
                <a:effectLst/>
                <a:uLnTx/>
                <a:uFillTx/>
                <a:latin typeface="+mn-lt"/>
                <a:ea typeface="+mn-ea"/>
                <a:cs typeface="+mn-cs"/>
              </a:rPr>
              <a:t>・</a:t>
            </a:r>
          </a:p>
        </p:txBody>
      </p:sp>
      <p:sp>
        <p:nvSpPr>
          <p:cNvPr id="293" name="正方形/長方形 292">
            <a:extLst>
              <a:ext uri="{FF2B5EF4-FFF2-40B4-BE49-F238E27FC236}">
                <a16:creationId xmlns:a16="http://schemas.microsoft.com/office/drawing/2014/main" id="{B4C1662C-A449-732D-E005-B4711877089B}"/>
              </a:ext>
            </a:extLst>
          </p:cNvPr>
          <p:cNvSpPr/>
          <p:nvPr/>
        </p:nvSpPr>
        <p:spPr bwMode="gray">
          <a:xfrm>
            <a:off x="9286421" y="2595098"/>
            <a:ext cx="324520" cy="1708378"/>
          </a:xfrm>
          <a:prstGeom prst="rect">
            <a:avLst/>
          </a:prstGeom>
          <a:solidFill>
            <a:srgbClr val="DDEFE8"/>
          </a:solidFill>
          <a:ln w="12700" algn="ctr">
            <a:noFill/>
            <a:miter lim="800000"/>
            <a:headEnd/>
            <a:tailEnd/>
          </a:ln>
          <a:scene3d>
            <a:camera prst="isometricLeftDown"/>
            <a:lightRig rig="threePt" dir="t"/>
          </a:scene3d>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90564"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1200" b="1" dirty="0">
              <a:solidFill>
                <a:schemeClr val="bg1"/>
              </a:solidFill>
              <a:latin typeface="UD デジタル 教科書体 NP-R" panose="02020400000000000000" pitchFamily="18" charset="-128"/>
              <a:ea typeface="UD デジタル 教科書体 NP-R" panose="02020400000000000000" pitchFamily="18" charset="-128"/>
              <a:cs typeface="+mn-cs"/>
            </a:endParaRPr>
          </a:p>
        </p:txBody>
      </p:sp>
      <p:sp>
        <p:nvSpPr>
          <p:cNvPr id="296" name="正方形/長方形 295">
            <a:extLst>
              <a:ext uri="{FF2B5EF4-FFF2-40B4-BE49-F238E27FC236}">
                <a16:creationId xmlns:a16="http://schemas.microsoft.com/office/drawing/2014/main" id="{24BC87BD-0E02-2D19-1392-52028129B448}"/>
              </a:ext>
            </a:extLst>
          </p:cNvPr>
          <p:cNvSpPr/>
          <p:nvPr/>
        </p:nvSpPr>
        <p:spPr bwMode="gray">
          <a:xfrm rot="16200000">
            <a:off x="9158159" y="2819518"/>
            <a:ext cx="215617" cy="288577"/>
          </a:xfrm>
          <a:prstGeom prst="rect">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97" name="矢印: 下 296">
            <a:extLst>
              <a:ext uri="{FF2B5EF4-FFF2-40B4-BE49-F238E27FC236}">
                <a16:creationId xmlns:a16="http://schemas.microsoft.com/office/drawing/2014/main" id="{8A6D1F14-F30E-37F7-3885-4B77173A9A8B}"/>
              </a:ext>
            </a:extLst>
          </p:cNvPr>
          <p:cNvSpPr/>
          <p:nvPr/>
        </p:nvSpPr>
        <p:spPr bwMode="gray">
          <a:xfrm rot="5400000">
            <a:off x="9038634" y="3739545"/>
            <a:ext cx="425829" cy="360071"/>
          </a:xfrm>
          <a:prstGeom prst="downArrow">
            <a:avLst>
              <a:gd name="adj1" fmla="val 50000"/>
              <a:gd name="adj2" fmla="val 34884"/>
            </a:avLst>
          </a:prstGeom>
          <a:solidFill>
            <a:srgbClr val="BCEBFF"/>
          </a:solidFill>
          <a:ln w="12700" algn="ctr">
            <a:solidFill>
              <a:srgbClr val="BCEBFF"/>
            </a:solidFill>
            <a:miter lim="800000"/>
            <a:headEnd/>
            <a:tailEnd/>
          </a:ln>
        </p:spPr>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en-US" altLang="ja-JP" sz="1600" dirty="0">
              <a:latin typeface="UD デジタル 教科書体 NP-R" panose="02020400000000000000" pitchFamily="18" charset="-128"/>
              <a:ea typeface="UD デジタル 教科書体 NP-R" panose="02020400000000000000" pitchFamily="18" charset="-128"/>
              <a:cs typeface="+mn-cs"/>
            </a:endParaRPr>
          </a:p>
        </p:txBody>
      </p:sp>
      <p:pic>
        <p:nvPicPr>
          <p:cNvPr id="303" name="図 302" descr="アイコン&#10;&#10;自動的に生成された説明">
            <a:extLst>
              <a:ext uri="{FF2B5EF4-FFF2-40B4-BE49-F238E27FC236}">
                <a16:creationId xmlns:a16="http://schemas.microsoft.com/office/drawing/2014/main" id="{01E6CF20-A774-2F84-D9E6-09BCB2704179}"/>
              </a:ext>
            </a:extLst>
          </p:cNvPr>
          <p:cNvPicPr>
            <a:picLocks noChangeAspect="1"/>
          </p:cNvPicPr>
          <p:nvPr/>
        </p:nvPicPr>
        <p:blipFill>
          <a:blip r:embed="rId22"/>
          <a:stretch>
            <a:fillRect/>
          </a:stretch>
        </p:blipFill>
        <p:spPr>
          <a:xfrm>
            <a:off x="9142530" y="3476347"/>
            <a:ext cx="355610" cy="355610"/>
          </a:xfrm>
          <a:prstGeom prst="rect">
            <a:avLst/>
          </a:prstGeom>
        </p:spPr>
      </p:pic>
      <p:pic>
        <p:nvPicPr>
          <p:cNvPr id="294" name="図 293">
            <a:extLst>
              <a:ext uri="{FF2B5EF4-FFF2-40B4-BE49-F238E27FC236}">
                <a16:creationId xmlns:a16="http://schemas.microsoft.com/office/drawing/2014/main" id="{8A5A61D9-F544-D025-00F6-D43EC335E0AD}"/>
              </a:ext>
            </a:extLst>
          </p:cNvPr>
          <p:cNvPicPr>
            <a:picLocks noChangeAspect="1"/>
          </p:cNvPicPr>
          <p:nvPr/>
        </p:nvPicPr>
        <p:blipFill>
          <a:blip r:embed="rId23"/>
          <a:stretch>
            <a:fillRect/>
          </a:stretch>
        </p:blipFill>
        <p:spPr>
          <a:xfrm>
            <a:off x="9171033" y="2904601"/>
            <a:ext cx="532735" cy="532735"/>
          </a:xfrm>
          <a:prstGeom prst="rect">
            <a:avLst/>
          </a:prstGeom>
          <a:ln>
            <a:noFill/>
          </a:ln>
        </p:spPr>
      </p:pic>
      <p:grpSp>
        <p:nvGrpSpPr>
          <p:cNvPr id="305" name="グループ化 304">
            <a:extLst>
              <a:ext uri="{FF2B5EF4-FFF2-40B4-BE49-F238E27FC236}">
                <a16:creationId xmlns:a16="http://schemas.microsoft.com/office/drawing/2014/main" id="{111CF091-3C6B-D075-8751-D66BF707F53A}"/>
              </a:ext>
            </a:extLst>
          </p:cNvPr>
          <p:cNvGrpSpPr/>
          <p:nvPr/>
        </p:nvGrpSpPr>
        <p:grpSpPr>
          <a:xfrm>
            <a:off x="9599901" y="3522370"/>
            <a:ext cx="242541" cy="270112"/>
            <a:chOff x="3219449" y="4029982"/>
            <a:chExt cx="540000" cy="601385"/>
          </a:xfrm>
          <a:solidFill>
            <a:srgbClr val="4B4B4B"/>
          </a:solidFill>
        </p:grpSpPr>
        <p:sp>
          <p:nvSpPr>
            <p:cNvPr id="306" name="フローチャート: 抜出し 305">
              <a:extLst>
                <a:ext uri="{FF2B5EF4-FFF2-40B4-BE49-F238E27FC236}">
                  <a16:creationId xmlns:a16="http://schemas.microsoft.com/office/drawing/2014/main" id="{42DFE1B6-1734-1ED9-A2ED-94C8BE2BA20C}"/>
                </a:ext>
              </a:extLst>
            </p:cNvPr>
            <p:cNvSpPr/>
            <p:nvPr/>
          </p:nvSpPr>
          <p:spPr bwMode="gray">
            <a:xfrm rot="13451861">
              <a:off x="3229045" y="4344220"/>
              <a:ext cx="210928" cy="287147"/>
            </a:xfrm>
            <a:prstGeom prst="flowChartExtract">
              <a:avLst/>
            </a:prstGeom>
            <a:grpFill/>
            <a:ln w="12700" algn="ctr">
              <a:solidFill>
                <a:srgbClr val="4B4B4B"/>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1600">
                <a:solidFill>
                  <a:prstClr val="black"/>
                </a:solidFill>
                <a:latin typeface="+mn-lt"/>
                <a:cs typeface="+mn-cs"/>
              </a:endParaRPr>
            </a:p>
          </p:txBody>
        </p:sp>
        <p:sp>
          <p:nvSpPr>
            <p:cNvPr id="307" name="フローチャート: 結合子 306">
              <a:extLst>
                <a:ext uri="{FF2B5EF4-FFF2-40B4-BE49-F238E27FC236}">
                  <a16:creationId xmlns:a16="http://schemas.microsoft.com/office/drawing/2014/main" id="{E13ABC69-89A9-7BEA-A3CC-4774130EAB9B}"/>
                </a:ext>
              </a:extLst>
            </p:cNvPr>
            <p:cNvSpPr/>
            <p:nvPr/>
          </p:nvSpPr>
          <p:spPr bwMode="gray">
            <a:xfrm>
              <a:off x="3219449" y="4029982"/>
              <a:ext cx="540000" cy="540000"/>
            </a:xfrm>
            <a:prstGeom prst="flowChartConnector">
              <a:avLst/>
            </a:prstGeom>
            <a:grpFill/>
            <a:ln w="12700" algn="ctr">
              <a:solidFill>
                <a:srgbClr val="4B4B4B"/>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600" b="1" i="0" u="none" strike="noStrike" kern="1200" cap="none" spc="0" normalizeH="0" baseline="0" noProof="0" dirty="0">
                  <a:ln>
                    <a:noFill/>
                  </a:ln>
                  <a:solidFill>
                    <a:srgbClr val="E8F6CF"/>
                  </a:solidFill>
                  <a:effectLst/>
                  <a:uLnTx/>
                  <a:uFillTx/>
                  <a:latin typeface="Meiryo UI" panose="020B0604030504040204" pitchFamily="50" charset="-128"/>
                  <a:ea typeface="Meiryo UI" panose="020B0604030504040204" pitchFamily="50" charset="-128"/>
                  <a:cs typeface="+mn-cs"/>
                </a:rPr>
                <a:t>FAQ</a:t>
              </a:r>
              <a:endParaRPr kumimoji="1" lang="ja-JP" altLang="en-US" sz="600" b="1" i="0" u="none" strike="noStrike" kern="1200" cap="none" spc="0" normalizeH="0" baseline="0" noProof="0">
                <a:ln>
                  <a:noFill/>
                </a:ln>
                <a:solidFill>
                  <a:srgbClr val="E8F6CF"/>
                </a:solidFill>
                <a:effectLst/>
                <a:uLnTx/>
                <a:uFillTx/>
                <a:latin typeface="Meiryo UI" panose="020B0604030504040204" pitchFamily="50" charset="-128"/>
                <a:ea typeface="Meiryo UI" panose="020B0604030504040204" pitchFamily="50" charset="-128"/>
                <a:cs typeface="+mn-cs"/>
              </a:endParaRPr>
            </a:p>
          </p:txBody>
        </p:sp>
      </p:grpSp>
      <p:sp>
        <p:nvSpPr>
          <p:cNvPr id="308" name="テキスト ボックス 307">
            <a:extLst>
              <a:ext uri="{FF2B5EF4-FFF2-40B4-BE49-F238E27FC236}">
                <a16:creationId xmlns:a16="http://schemas.microsoft.com/office/drawing/2014/main" id="{A08EE68E-862C-1A27-7A81-56CEF66754A7}"/>
              </a:ext>
            </a:extLst>
          </p:cNvPr>
          <p:cNvSpPr txBox="1"/>
          <p:nvPr/>
        </p:nvSpPr>
        <p:spPr bwMode="gray">
          <a:xfrm>
            <a:off x="8975702" y="3339474"/>
            <a:ext cx="897682"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ダッシュボード</a:t>
            </a:r>
          </a:p>
        </p:txBody>
      </p:sp>
      <p:sp>
        <p:nvSpPr>
          <p:cNvPr id="309" name="テキスト ボックス 308">
            <a:extLst>
              <a:ext uri="{FF2B5EF4-FFF2-40B4-BE49-F238E27FC236}">
                <a16:creationId xmlns:a16="http://schemas.microsoft.com/office/drawing/2014/main" id="{002B3BBC-B9F2-325E-6BF0-DF89E6267B36}"/>
              </a:ext>
            </a:extLst>
          </p:cNvPr>
          <p:cNvSpPr txBox="1"/>
          <p:nvPr/>
        </p:nvSpPr>
        <p:spPr bwMode="gray">
          <a:xfrm>
            <a:off x="9026561" y="3830261"/>
            <a:ext cx="512962"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アラート</a:t>
            </a:r>
          </a:p>
        </p:txBody>
      </p:sp>
      <p:sp>
        <p:nvSpPr>
          <p:cNvPr id="310" name="テキスト ボックス 309">
            <a:extLst>
              <a:ext uri="{FF2B5EF4-FFF2-40B4-BE49-F238E27FC236}">
                <a16:creationId xmlns:a16="http://schemas.microsoft.com/office/drawing/2014/main" id="{B902BE2A-800D-5E4C-6A98-94E586585FB6}"/>
              </a:ext>
            </a:extLst>
          </p:cNvPr>
          <p:cNvSpPr txBox="1"/>
          <p:nvPr/>
        </p:nvSpPr>
        <p:spPr bwMode="gray">
          <a:xfrm>
            <a:off x="9570933" y="3830261"/>
            <a:ext cx="267702"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FAQ</a:t>
            </a:r>
            <a:endPar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4" name="図 3" descr="アイコン&#10;&#10;自動的に生成された説明">
            <a:extLst>
              <a:ext uri="{FF2B5EF4-FFF2-40B4-BE49-F238E27FC236}">
                <a16:creationId xmlns:a16="http://schemas.microsoft.com/office/drawing/2014/main" id="{8FF39BEC-E8F3-62E2-8B9B-2FDCD6237CCE}"/>
              </a:ext>
            </a:extLst>
          </p:cNvPr>
          <p:cNvPicPr>
            <a:picLocks noChangeAspect="1"/>
          </p:cNvPicPr>
          <p:nvPr/>
        </p:nvPicPr>
        <p:blipFill>
          <a:blip r:embed="rId15"/>
          <a:stretch>
            <a:fillRect/>
          </a:stretch>
        </p:blipFill>
        <p:spPr>
          <a:xfrm>
            <a:off x="4760968" y="4934788"/>
            <a:ext cx="439499" cy="439499"/>
          </a:xfrm>
          <a:prstGeom prst="rect">
            <a:avLst/>
          </a:prstGeom>
        </p:spPr>
      </p:pic>
      <p:sp>
        <p:nvSpPr>
          <p:cNvPr id="5" name="テキスト ボックス 4">
            <a:extLst>
              <a:ext uri="{FF2B5EF4-FFF2-40B4-BE49-F238E27FC236}">
                <a16:creationId xmlns:a16="http://schemas.microsoft.com/office/drawing/2014/main" id="{F39635C4-233E-EA00-C5A7-F4CEA0165464}"/>
              </a:ext>
            </a:extLst>
          </p:cNvPr>
          <p:cNvSpPr txBox="1"/>
          <p:nvPr/>
        </p:nvSpPr>
        <p:spPr bwMode="gray">
          <a:xfrm>
            <a:off x="4711536" y="5371890"/>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バック</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オフィス</a:t>
            </a:r>
          </a:p>
        </p:txBody>
      </p:sp>
      <p:sp>
        <p:nvSpPr>
          <p:cNvPr id="7" name="テキスト ボックス 6">
            <a:extLst>
              <a:ext uri="{FF2B5EF4-FFF2-40B4-BE49-F238E27FC236}">
                <a16:creationId xmlns:a16="http://schemas.microsoft.com/office/drawing/2014/main" id="{53A3BF8C-A272-1A23-BB4D-213DFFBB62AC}"/>
              </a:ext>
            </a:extLst>
          </p:cNvPr>
          <p:cNvSpPr txBox="1"/>
          <p:nvPr/>
        </p:nvSpPr>
        <p:spPr bwMode="gray">
          <a:xfrm>
            <a:off x="3463540" y="6342148"/>
            <a:ext cx="1025923"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データを一元管理</a:t>
            </a:r>
          </a:p>
        </p:txBody>
      </p:sp>
      <p:sp>
        <p:nvSpPr>
          <p:cNvPr id="8" name="テキスト ボックス 7">
            <a:extLst>
              <a:ext uri="{FF2B5EF4-FFF2-40B4-BE49-F238E27FC236}">
                <a16:creationId xmlns:a16="http://schemas.microsoft.com/office/drawing/2014/main" id="{6D781BB6-85F0-1388-2E40-FA793DA8B3DA}"/>
              </a:ext>
            </a:extLst>
          </p:cNvPr>
          <p:cNvSpPr txBox="1"/>
          <p:nvPr/>
        </p:nvSpPr>
        <p:spPr bwMode="gray">
          <a:xfrm>
            <a:off x="7090258" y="6342149"/>
            <a:ext cx="2060278" cy="307777"/>
          </a:xfrm>
          <a:prstGeom prst="rect">
            <a:avLst/>
          </a:prstGeom>
          <a:noFill/>
        </p:spPr>
        <p:txBody>
          <a:bodyPr wrap="squar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制度改定</a:t>
            </a:r>
            <a:r>
              <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プロセス変更等の</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施策による影響をシステムに反映</a:t>
            </a:r>
          </a:p>
        </p:txBody>
      </p:sp>
      <p:sp>
        <p:nvSpPr>
          <p:cNvPr id="9" name="図形 8">
            <a:extLst>
              <a:ext uri="{FF2B5EF4-FFF2-40B4-BE49-F238E27FC236}">
                <a16:creationId xmlns:a16="http://schemas.microsoft.com/office/drawing/2014/main" id="{A0CAD3FA-E159-8192-0CA9-4C8EBD48DDC3}"/>
              </a:ext>
            </a:extLst>
          </p:cNvPr>
          <p:cNvSpPr/>
          <p:nvPr/>
        </p:nvSpPr>
        <p:spPr>
          <a:xfrm rot="3416642">
            <a:off x="5189952" y="4995351"/>
            <a:ext cx="227157" cy="225774"/>
          </a:xfrm>
          <a:prstGeom prst="swooshArrow">
            <a:avLst>
              <a:gd name="adj1" fmla="val 18023"/>
              <a:gd name="adj2" fmla="val 22982"/>
            </a:avLst>
          </a:prstGeom>
          <a:solidFill>
            <a:schemeClr val="accent1"/>
          </a:solidFill>
          <a:ln>
            <a:solidFill>
              <a:schemeClr val="accen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ja-JP" altLang="en-US"/>
          </a:p>
        </p:txBody>
      </p:sp>
      <p:sp>
        <p:nvSpPr>
          <p:cNvPr id="10" name="吹き出し: 角を丸めた四角形 9">
            <a:extLst>
              <a:ext uri="{FF2B5EF4-FFF2-40B4-BE49-F238E27FC236}">
                <a16:creationId xmlns:a16="http://schemas.microsoft.com/office/drawing/2014/main" id="{F84DAE8F-B91C-B478-284B-A98F5E4E68AD}"/>
              </a:ext>
            </a:extLst>
          </p:cNvPr>
          <p:cNvSpPr/>
          <p:nvPr/>
        </p:nvSpPr>
        <p:spPr bwMode="gray">
          <a:xfrm>
            <a:off x="5536749" y="3995682"/>
            <a:ext cx="371750" cy="152228"/>
          </a:xfrm>
          <a:prstGeom prst="wedgeRoundRectCallout">
            <a:avLst>
              <a:gd name="adj1" fmla="val 30036"/>
              <a:gd name="adj2" fmla="val 73494"/>
              <a:gd name="adj3" fmla="val 16667"/>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buFont typeface="Wingdings" panose="05000000000000000000" pitchFamily="2" charset="2"/>
              <a:buNone/>
            </a:pPr>
            <a:r>
              <a:rPr kumimoji="1" lang="en-US" altLang="ja-JP" sz="1050" dirty="0">
                <a:solidFill>
                  <a:prstClr val="black"/>
                </a:solidFill>
                <a:latin typeface="UD デジタル 教科書体 NP-R" panose="02020400000000000000" pitchFamily="18" charset="-128"/>
                <a:ea typeface="UD デジタル 教科書体 NP-R" panose="02020400000000000000" pitchFamily="18" charset="-128"/>
                <a:cs typeface="+mn-cs"/>
              </a:rPr>
              <a:t>etc.</a:t>
            </a:r>
            <a:endParaRPr kumimoji="1" lang="ja-JP" altLang="en-US" sz="1050" dirty="0">
              <a:solidFill>
                <a:prstClr val="black"/>
              </a:solidFill>
              <a:latin typeface="UD デジタル 教科書体 NP-R" panose="02020400000000000000" pitchFamily="18" charset="-128"/>
              <a:ea typeface="UD デジタル 教科書体 NP-R" panose="02020400000000000000" pitchFamily="18" charset="-128"/>
              <a:cs typeface="+mn-cs"/>
            </a:endParaRPr>
          </a:p>
        </p:txBody>
      </p:sp>
      <p:pic>
        <p:nvPicPr>
          <p:cNvPr id="2" name="図 1" descr="アイコン&#10;&#10;自動的に生成された説明">
            <a:extLst>
              <a:ext uri="{FF2B5EF4-FFF2-40B4-BE49-F238E27FC236}">
                <a16:creationId xmlns:a16="http://schemas.microsoft.com/office/drawing/2014/main" id="{8E7CD9EF-0965-518E-5ACF-1210A58068E5}"/>
              </a:ext>
            </a:extLst>
          </p:cNvPr>
          <p:cNvPicPr>
            <a:picLocks noChangeAspect="1"/>
          </p:cNvPicPr>
          <p:nvPr/>
        </p:nvPicPr>
        <p:blipFill>
          <a:blip r:embed="rId12"/>
          <a:stretch>
            <a:fillRect/>
          </a:stretch>
        </p:blipFill>
        <p:spPr>
          <a:xfrm>
            <a:off x="4377488" y="3386792"/>
            <a:ext cx="636072" cy="589152"/>
          </a:xfrm>
          <a:prstGeom prst="rect">
            <a:avLst/>
          </a:prstGeom>
        </p:spPr>
      </p:pic>
      <p:sp>
        <p:nvSpPr>
          <p:cNvPr id="3" name="テキスト ボックス 2">
            <a:extLst>
              <a:ext uri="{FF2B5EF4-FFF2-40B4-BE49-F238E27FC236}">
                <a16:creationId xmlns:a16="http://schemas.microsoft.com/office/drawing/2014/main" id="{089251C8-6F46-012C-0045-B147F3107802}"/>
              </a:ext>
            </a:extLst>
          </p:cNvPr>
          <p:cNvSpPr txBox="1"/>
          <p:nvPr/>
        </p:nvSpPr>
        <p:spPr bwMode="gray">
          <a:xfrm>
            <a:off x="4438442" y="4021951"/>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pic>
        <p:nvPicPr>
          <p:cNvPr id="11" name="図 10" descr="アイコン&#10;&#10;自動的に生成された説明">
            <a:extLst>
              <a:ext uri="{FF2B5EF4-FFF2-40B4-BE49-F238E27FC236}">
                <a16:creationId xmlns:a16="http://schemas.microsoft.com/office/drawing/2014/main" id="{1DC25D7F-4703-CDC3-0AC9-525B1716096E}"/>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8428465" y="2525710"/>
            <a:ext cx="589152" cy="589152"/>
          </a:xfrm>
          <a:prstGeom prst="rect">
            <a:avLst/>
          </a:prstGeom>
        </p:spPr>
      </p:pic>
      <p:sp>
        <p:nvSpPr>
          <p:cNvPr id="12" name="テキスト ボックス 11">
            <a:extLst>
              <a:ext uri="{FF2B5EF4-FFF2-40B4-BE49-F238E27FC236}">
                <a16:creationId xmlns:a16="http://schemas.microsoft.com/office/drawing/2014/main" id="{047F03AC-1AC1-1676-4C7A-148D28C5B2B1}"/>
              </a:ext>
            </a:extLst>
          </p:cNvPr>
          <p:cNvSpPr txBox="1"/>
          <p:nvPr/>
        </p:nvSpPr>
        <p:spPr bwMode="gray">
          <a:xfrm>
            <a:off x="8597033" y="3164561"/>
            <a:ext cx="256480" cy="153888"/>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職員</a:t>
            </a:r>
          </a:p>
        </p:txBody>
      </p:sp>
      <p:pic>
        <p:nvPicPr>
          <p:cNvPr id="13" name="図 12" descr="アイコン&#10;&#10;自動的に生成された説明">
            <a:extLst>
              <a:ext uri="{FF2B5EF4-FFF2-40B4-BE49-F238E27FC236}">
                <a16:creationId xmlns:a16="http://schemas.microsoft.com/office/drawing/2014/main" id="{DE8C2160-FA11-DE72-AC71-25FFE18C4B22}"/>
              </a:ext>
            </a:extLst>
          </p:cNvPr>
          <p:cNvPicPr>
            <a:picLocks noChangeAspect="1"/>
          </p:cNvPicPr>
          <p:nvPr/>
        </p:nvPicPr>
        <p:blipFill>
          <a:blip r:embed="rId12"/>
          <a:stretch>
            <a:fillRect/>
          </a:stretch>
        </p:blipFill>
        <p:spPr>
          <a:xfrm>
            <a:off x="8407840" y="3386792"/>
            <a:ext cx="636072" cy="589152"/>
          </a:xfrm>
          <a:prstGeom prst="rect">
            <a:avLst/>
          </a:prstGeom>
        </p:spPr>
      </p:pic>
      <p:sp>
        <p:nvSpPr>
          <p:cNvPr id="14" name="テキスト ボックス 13">
            <a:extLst>
              <a:ext uri="{FF2B5EF4-FFF2-40B4-BE49-F238E27FC236}">
                <a16:creationId xmlns:a16="http://schemas.microsoft.com/office/drawing/2014/main" id="{0946C9F9-B6D6-487D-DB81-F2EA65FB8C83}"/>
              </a:ext>
            </a:extLst>
          </p:cNvPr>
          <p:cNvSpPr txBox="1"/>
          <p:nvPr/>
        </p:nvSpPr>
        <p:spPr bwMode="gray">
          <a:xfrm>
            <a:off x="8468794" y="4021951"/>
            <a:ext cx="512961" cy="307777"/>
          </a:xfrm>
          <a:prstGeom prst="rect">
            <a:avLst/>
          </a:prstGeom>
          <a:noFill/>
        </p:spPr>
        <p:txBody>
          <a:bodyPr wrap="none" lIns="0" tIns="0" rIns="0" bIns="0" rtlCol="0">
            <a:sp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会計年度</a:t>
            </a:r>
            <a:endParaRPr kumimoji="1" lang="en-US" altLang="ja-JP" sz="10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000">
                <a:solidFill>
                  <a:prstClr val="black"/>
                </a:solidFill>
                <a:latin typeface="UD デジタル 教科書体 NP-R" panose="02020400000000000000" pitchFamily="18" charset="-128"/>
                <a:ea typeface="UD デジタル 教科書体 NP-R" panose="02020400000000000000" pitchFamily="18" charset="-128"/>
                <a:cs typeface="+mn-cs"/>
              </a:rPr>
              <a:t>任用職員</a:t>
            </a:r>
          </a:p>
        </p:txBody>
      </p:sp>
      <p:sp>
        <p:nvSpPr>
          <p:cNvPr id="17" name="テキスト プレースホルダー 5">
            <a:extLst>
              <a:ext uri="{FF2B5EF4-FFF2-40B4-BE49-F238E27FC236}">
                <a16:creationId xmlns:a16="http://schemas.microsoft.com/office/drawing/2014/main" id="{8EE95AAA-AE12-2EFC-C1D8-3B55347405CD}"/>
              </a:ext>
            </a:extLst>
          </p:cNvPr>
          <p:cNvSpPr txBox="1">
            <a:spLocks/>
          </p:cNvSpPr>
          <p:nvPr/>
        </p:nvSpPr>
        <p:spPr bwMode="gray">
          <a:xfrm>
            <a:off x="478798" y="9525"/>
            <a:ext cx="11232000" cy="647700"/>
          </a:xfrm>
          <a:prstGeom prst="rect">
            <a:avLst/>
          </a:prstGeom>
        </p:spPr>
        <p:txBody>
          <a:bodyPr vert="horz" wrap="square" lIns="0" tIns="0" rIns="0" bIns="0" rtlCol="0" anchor="b" anchorCtr="0">
            <a:noAutofit/>
          </a:bodyPr>
          <a:lstStyle>
            <a:lvl1pPr marL="0" marR="0" indent="0" defTabSz="990564" eaLnBrk="1" fontAlgn="ctr" latinLnBrk="0" hangingPunct="1">
              <a:lnSpc>
                <a:spcPct val="100000"/>
              </a:lnSpc>
              <a:spcBef>
                <a:spcPts val="0"/>
              </a:spcBef>
              <a:spcAft>
                <a:spcPts val="0"/>
              </a:spcAft>
              <a:buClrTx/>
              <a:buSzPct val="100000"/>
              <a:buFont typeface="Arial" panose="020B0604020202020204" pitchFamily="34" charset="0"/>
              <a:buNone/>
              <a:tabLst/>
              <a:defRPr kumimoji="1" sz="2400" b="1" baseline="0">
                <a:latin typeface="UD デジタル 教科書体 NP-R" panose="02020400000000000000" pitchFamily="18" charset="-128"/>
                <a:ea typeface="UD デジタル 教科書体 NP-R" panose="02020400000000000000" pitchFamily="18" charset="-128"/>
                <a:cs typeface="+mn-cs"/>
              </a:defRPr>
            </a:lvl1pPr>
            <a:lvl2pPr marL="252000" marR="0" indent="-252000" defTabSz="990564" eaLnBrk="1" fontAlgn="auto" latinLnBrk="0" hangingPunct="1">
              <a:lnSpc>
                <a:spcPct val="110000"/>
              </a:lnSpc>
              <a:spcBef>
                <a:spcPts val="600"/>
              </a:spcBef>
              <a:spcAft>
                <a:spcPts val="0"/>
              </a:spcAft>
              <a:buClrTx/>
              <a:buSzPct val="100000"/>
              <a:buFont typeface="Wingdings" panose="05000000000000000000" pitchFamily="2" charset="2"/>
              <a:buChar char="n"/>
              <a:tabLst/>
              <a:defRPr kumimoji="1" lang="en-US" sz="1600" b="0" dirty="0" smtClean="0">
                <a:latin typeface="+mn-lt"/>
                <a:cs typeface="+mn-cs"/>
              </a:defRPr>
            </a:lvl2pPr>
            <a:lvl3pPr marL="504000" marR="0" indent="-252000" defTabSz="990564" eaLnBrk="1" fontAlgn="auto" latinLnBrk="0" hangingPunct="1">
              <a:lnSpc>
                <a:spcPct val="110000"/>
              </a:lnSpc>
              <a:spcBef>
                <a:spcPts val="600"/>
              </a:spcBef>
              <a:spcAft>
                <a:spcPts val="0"/>
              </a:spcAft>
              <a:buClrTx/>
              <a:buSzPct val="100000"/>
              <a:buFont typeface="Wingdings" panose="05000000000000000000" pitchFamily="2" charset="2"/>
              <a:buChar char="Ø"/>
              <a:tabLst/>
              <a:defRPr kumimoji="1" lang="en-US" sz="1600" b="0" dirty="0" smtClean="0">
                <a:latin typeface="+mn-lt"/>
                <a:cs typeface="+mn-cs"/>
              </a:defRPr>
            </a:lvl3pPr>
            <a:lvl4pPr marL="684000" marR="0" indent="-180000" defTabSz="990564" eaLnBrk="1" fontAlgn="auto" latinLnBrk="0" hangingPunct="1">
              <a:lnSpc>
                <a:spcPct val="110000"/>
              </a:lnSpc>
              <a:spcBef>
                <a:spcPts val="600"/>
              </a:spcBef>
              <a:spcAft>
                <a:spcPts val="0"/>
              </a:spcAft>
              <a:buClrTx/>
              <a:buSzPct val="100000"/>
              <a:buFont typeface="Arial" panose="020B0604020202020204" pitchFamily="34" charset="0"/>
              <a:buChar char="•"/>
              <a:tabLst/>
              <a:defRPr kumimoji="1" lang="en-US" sz="1600" b="0" baseline="0" dirty="0" smtClean="0">
                <a:latin typeface="+mn-lt"/>
                <a:cs typeface="+mn-cs"/>
              </a:defRPr>
            </a:lvl4pPr>
            <a:lvl5pPr marL="936000" indent="-252000" defTabSz="865024" eaLnBrk="1" latinLnBrk="0" hangingPunct="1">
              <a:lnSpc>
                <a:spcPct val="110000"/>
              </a:lnSpc>
              <a:spcBef>
                <a:spcPts val="600"/>
              </a:spcBef>
              <a:spcAft>
                <a:spcPts val="0"/>
              </a:spcAft>
              <a:buClrTx/>
              <a:buSzPct val="100000"/>
              <a:buFont typeface="Verdana" panose="020B0604030504040204" pitchFamily="34" charset="0"/>
              <a:buChar char="−"/>
              <a:tabLst/>
              <a:defRPr kumimoji="1" lang="en-US" sz="1600" baseline="0" dirty="0" smtClean="0">
                <a:latin typeface="+mn-lt"/>
                <a:cs typeface="+mn-cs"/>
              </a:defRPr>
            </a:lvl5pPr>
            <a:lvl6pPr marL="1188000" indent="-252000" defTabSz="990564">
              <a:lnSpc>
                <a:spcPct val="110000"/>
              </a:lnSpc>
              <a:spcBef>
                <a:spcPts val="600"/>
              </a:spcBef>
              <a:spcAft>
                <a:spcPts val="0"/>
              </a:spcAft>
              <a:buFont typeface="Wingdings" panose="05000000000000000000" pitchFamily="2" charset="2"/>
              <a:buChar char="ü"/>
              <a:defRPr kumimoji="1" sz="1600" baseline="0">
                <a:latin typeface="+mn-lt"/>
                <a:cs typeface="+mn-cs"/>
              </a:defRPr>
            </a:lvl6pPr>
            <a:lvl7pPr marL="577179" indent="-191093" defTabSz="990564">
              <a:spcBef>
                <a:spcPts val="0"/>
              </a:spcBef>
              <a:spcAft>
                <a:spcPts val="1083"/>
              </a:spcAft>
              <a:buFont typeface="Verdana" panose="020B0604030504040204" pitchFamily="34" charset="0"/>
              <a:buChar char="−"/>
              <a:defRPr kumimoji="1" sz="1300">
                <a:latin typeface="+mn-lt"/>
                <a:cs typeface="+mn-cs"/>
              </a:defRPr>
            </a:lvl7pPr>
            <a:lvl8pPr marL="577179" indent="-191093" defTabSz="990564">
              <a:spcBef>
                <a:spcPts val="0"/>
              </a:spcBef>
              <a:spcAft>
                <a:spcPts val="1083"/>
              </a:spcAft>
              <a:buFont typeface="Verdana" panose="020B0604030504040204" pitchFamily="34" charset="0"/>
              <a:buChar char="−"/>
              <a:defRPr kumimoji="1" sz="1300" baseline="0">
                <a:latin typeface="+mn-lt"/>
                <a:cs typeface="+mn-cs"/>
              </a:defRPr>
            </a:lvl8pPr>
            <a:lvl9pPr marL="577179" indent="-191093" defTabSz="990564">
              <a:spcBef>
                <a:spcPts val="0"/>
              </a:spcBef>
              <a:spcAft>
                <a:spcPts val="1083"/>
              </a:spcAft>
              <a:buFont typeface="Verdana" panose="020B0604030504040204" pitchFamily="34" charset="0"/>
              <a:buChar char="−"/>
              <a:defRPr kumimoji="1" sz="1300" baseline="0">
                <a:latin typeface="+mn-lt"/>
                <a:cs typeface="+mn-cs"/>
              </a:defRPr>
            </a:lvl9pPr>
          </a:lstStyle>
          <a:p>
            <a:r>
              <a:rPr lang="en-US" altLang="ja-JP" dirty="0">
                <a:sym typeface="+mn-lt"/>
              </a:rPr>
              <a:t>To-Be</a:t>
            </a:r>
            <a:r>
              <a:rPr lang="ja-JP" altLang="en-US">
                <a:sym typeface="+mn-lt"/>
              </a:rPr>
              <a:t>イメージ</a:t>
            </a:r>
            <a:endParaRPr lang="en-US" altLang="ja-JP" dirty="0">
              <a:sym typeface="+mn-lt"/>
            </a:endParaRPr>
          </a:p>
        </p:txBody>
      </p:sp>
      <p:cxnSp>
        <p:nvCxnSpPr>
          <p:cNvPr id="6" name="直線矢印コネクタ 5">
            <a:extLst>
              <a:ext uri="{FF2B5EF4-FFF2-40B4-BE49-F238E27FC236}">
                <a16:creationId xmlns:a16="http://schemas.microsoft.com/office/drawing/2014/main" id="{DB0A5863-34B7-DC90-8A82-5E73C9808877}"/>
              </a:ext>
            </a:extLst>
          </p:cNvPr>
          <p:cNvCxnSpPr>
            <a:cxnSpLocks/>
          </p:cNvCxnSpPr>
          <p:nvPr/>
        </p:nvCxnSpPr>
        <p:spPr bwMode="gray">
          <a:xfrm>
            <a:off x="400057" y="1119165"/>
            <a:ext cx="11325329" cy="0"/>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36332698-BC0A-2C5F-AC5C-4B01690048DD}"/>
              </a:ext>
            </a:extLst>
          </p:cNvPr>
          <p:cNvGrpSpPr/>
          <p:nvPr/>
        </p:nvGrpSpPr>
        <p:grpSpPr>
          <a:xfrm>
            <a:off x="343277" y="1232523"/>
            <a:ext cx="11556701" cy="222818"/>
            <a:chOff x="3206436" y="3734736"/>
            <a:chExt cx="2533900" cy="359098"/>
          </a:xfrm>
        </p:grpSpPr>
        <p:sp>
          <p:nvSpPr>
            <p:cNvPr id="16" name="矢印: 五方向 15">
              <a:extLst>
                <a:ext uri="{FF2B5EF4-FFF2-40B4-BE49-F238E27FC236}">
                  <a16:creationId xmlns:a16="http://schemas.microsoft.com/office/drawing/2014/main" id="{E693F338-B443-D65B-DCF3-7D43FF818148}"/>
                </a:ext>
              </a:extLst>
            </p:cNvPr>
            <p:cNvSpPr/>
            <p:nvPr/>
          </p:nvSpPr>
          <p:spPr bwMode="gray">
            <a:xfrm>
              <a:off x="5130738"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再雇用</a:t>
              </a:r>
            </a:p>
          </p:txBody>
        </p:sp>
        <p:sp>
          <p:nvSpPr>
            <p:cNvPr id="18" name="矢印: 五方向 17">
              <a:extLst>
                <a:ext uri="{FF2B5EF4-FFF2-40B4-BE49-F238E27FC236}">
                  <a16:creationId xmlns:a16="http://schemas.microsoft.com/office/drawing/2014/main" id="{D295E4E5-F7DB-8F15-4EBB-41F272DF46AF}"/>
                </a:ext>
              </a:extLst>
            </p:cNvPr>
            <p:cNvSpPr/>
            <p:nvPr/>
          </p:nvSpPr>
          <p:spPr bwMode="gray">
            <a:xfrm>
              <a:off x="4649662"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退職</a:t>
              </a:r>
            </a:p>
          </p:txBody>
        </p:sp>
        <p:sp>
          <p:nvSpPr>
            <p:cNvPr id="19" name="矢印: 五方向 18">
              <a:extLst>
                <a:ext uri="{FF2B5EF4-FFF2-40B4-BE49-F238E27FC236}">
                  <a16:creationId xmlns:a16="http://schemas.microsoft.com/office/drawing/2014/main" id="{E56F077D-815C-015B-D175-B978FEEBBD43}"/>
                </a:ext>
              </a:extLst>
            </p:cNvPr>
            <p:cNvSpPr/>
            <p:nvPr/>
          </p:nvSpPr>
          <p:spPr bwMode="gray">
            <a:xfrm>
              <a:off x="4168587"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在籍・異動</a:t>
              </a:r>
            </a:p>
          </p:txBody>
        </p:sp>
        <p:sp>
          <p:nvSpPr>
            <p:cNvPr id="20" name="矢印: 五方向 19">
              <a:extLst>
                <a:ext uri="{FF2B5EF4-FFF2-40B4-BE49-F238E27FC236}">
                  <a16:creationId xmlns:a16="http://schemas.microsoft.com/office/drawing/2014/main" id="{499F07C3-5FFB-BC51-4288-445DFE6614F2}"/>
                </a:ext>
              </a:extLst>
            </p:cNvPr>
            <p:cNvSpPr/>
            <p:nvPr/>
          </p:nvSpPr>
          <p:spPr bwMode="gray">
            <a:xfrm>
              <a:off x="3687512"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44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採用・入庁</a:t>
              </a:r>
            </a:p>
          </p:txBody>
        </p:sp>
        <p:sp>
          <p:nvSpPr>
            <p:cNvPr id="21" name="矢印: 五方向 20">
              <a:extLst>
                <a:ext uri="{FF2B5EF4-FFF2-40B4-BE49-F238E27FC236}">
                  <a16:creationId xmlns:a16="http://schemas.microsoft.com/office/drawing/2014/main" id="{83E10E64-F942-8163-3779-A0C18F068965}"/>
                </a:ext>
              </a:extLst>
            </p:cNvPr>
            <p:cNvSpPr/>
            <p:nvPr/>
          </p:nvSpPr>
          <p:spPr bwMode="gray">
            <a:xfrm>
              <a:off x="3206436" y="3734736"/>
              <a:ext cx="609598" cy="359098"/>
            </a:xfrm>
            <a:prstGeom prst="homePlate">
              <a:avLst/>
            </a:prstGeom>
            <a:solidFill>
              <a:schemeClr val="bg1">
                <a:lumMod val="85000"/>
              </a:schemeClr>
            </a:solidFill>
            <a:ln w="12700" algn="ctr">
              <a:solidFill>
                <a:schemeClr val="bg1"/>
              </a:solidFill>
              <a:miter lim="800000"/>
              <a:headEnd/>
              <a:tailEnd/>
            </a:ln>
          </p:spPr>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エントリー</a:t>
              </a:r>
              <a:endParaRPr kumimoji="1"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22" name="正方形/長方形 21">
            <a:extLst>
              <a:ext uri="{FF2B5EF4-FFF2-40B4-BE49-F238E27FC236}">
                <a16:creationId xmlns:a16="http://schemas.microsoft.com/office/drawing/2014/main" id="{33784426-FE0D-B521-D6C0-DD2AC071ADE8}"/>
              </a:ext>
            </a:extLst>
          </p:cNvPr>
          <p:cNvSpPr/>
          <p:nvPr/>
        </p:nvSpPr>
        <p:spPr bwMode="gray">
          <a:xfrm>
            <a:off x="4018350" y="1036624"/>
            <a:ext cx="4381137" cy="165083"/>
          </a:xfrm>
          <a:prstGeom prst="rect">
            <a:avLst/>
          </a:prstGeom>
          <a:solidFill>
            <a:schemeClr val="bg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職員ライフサイクル</a:t>
            </a:r>
          </a:p>
        </p:txBody>
      </p:sp>
      <p:sp>
        <p:nvSpPr>
          <p:cNvPr id="23" name="正方形/長方形 22">
            <a:extLst>
              <a:ext uri="{FF2B5EF4-FFF2-40B4-BE49-F238E27FC236}">
                <a16:creationId xmlns:a16="http://schemas.microsoft.com/office/drawing/2014/main" id="{B6D62D0F-1C1B-8133-8A01-784643081194}"/>
              </a:ext>
            </a:extLst>
          </p:cNvPr>
          <p:cNvSpPr/>
          <p:nvPr/>
        </p:nvSpPr>
        <p:spPr bwMode="gray">
          <a:xfrm>
            <a:off x="343277" y="1655697"/>
            <a:ext cx="11556701" cy="222818"/>
          </a:xfrm>
          <a:prstGeom prst="rect">
            <a:avLst/>
          </a:prstGeom>
          <a:solidFill>
            <a:srgbClr val="63666A"/>
          </a:solidFill>
          <a:ln w="19050" algn="ctr">
            <a:noFill/>
            <a:miter lim="800000"/>
            <a:headEnd/>
            <a:tailEnd/>
          </a:ln>
        </p:spPr>
        <p:txBody>
          <a:bodyPr wrap="none" lIns="72000" tIns="72000" rIns="72000" bIns="72000" anchor="ctr"/>
          <a:lstStyle/>
          <a:p>
            <a:pPr algn="ctr" eaLnBrk="0" hangingPunct="0"/>
            <a:r>
              <a:rPr lang="zh-TW" altLang="en-US" sz="1400" b="1">
                <a:solidFill>
                  <a:schemeClr val="bg1"/>
                </a:solidFill>
                <a:latin typeface="UD デジタル 教科書体 NP-R" panose="02020400000000000000" pitchFamily="18" charset="-128"/>
                <a:ea typeface="UD デジタル 教科書体 NP-R" panose="02020400000000000000" pitchFamily="18" charset="-128"/>
                <a:cs typeface="+mn-cs"/>
                <a:sym typeface="+mn-lt"/>
              </a:rPr>
              <a:t>人事給与関連事務業務</a:t>
            </a:r>
          </a:p>
        </p:txBody>
      </p:sp>
      <p:grpSp>
        <p:nvGrpSpPr>
          <p:cNvPr id="24" name="グループ化 23">
            <a:extLst>
              <a:ext uri="{FF2B5EF4-FFF2-40B4-BE49-F238E27FC236}">
                <a16:creationId xmlns:a16="http://schemas.microsoft.com/office/drawing/2014/main" id="{8FF0D12F-98FE-2CC5-7601-F31D49C0E689}"/>
              </a:ext>
            </a:extLst>
          </p:cNvPr>
          <p:cNvGrpSpPr/>
          <p:nvPr/>
        </p:nvGrpSpPr>
        <p:grpSpPr>
          <a:xfrm>
            <a:off x="1538384" y="1451312"/>
            <a:ext cx="201836" cy="188092"/>
            <a:chOff x="3743995" y="3920916"/>
            <a:chExt cx="107833" cy="448879"/>
          </a:xfrm>
        </p:grpSpPr>
        <p:cxnSp>
          <p:nvCxnSpPr>
            <p:cNvPr id="25" name="直線矢印コネクタ 24">
              <a:extLst>
                <a:ext uri="{FF2B5EF4-FFF2-40B4-BE49-F238E27FC236}">
                  <a16:creationId xmlns:a16="http://schemas.microsoft.com/office/drawing/2014/main" id="{A862C038-5E02-C15F-7E4A-540C94699DAE}"/>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44E3F7D2-AA1F-0056-35F2-CAA3DD20F0B9}"/>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C72A9764-0E51-41CA-739D-23A3B2672070}"/>
              </a:ext>
            </a:extLst>
          </p:cNvPr>
          <p:cNvGrpSpPr/>
          <p:nvPr/>
        </p:nvGrpSpPr>
        <p:grpSpPr>
          <a:xfrm>
            <a:off x="3935504" y="1451312"/>
            <a:ext cx="201836" cy="188092"/>
            <a:chOff x="3743995" y="3920916"/>
            <a:chExt cx="107833" cy="448879"/>
          </a:xfrm>
        </p:grpSpPr>
        <p:cxnSp>
          <p:nvCxnSpPr>
            <p:cNvPr id="28" name="直線矢印コネクタ 27">
              <a:extLst>
                <a:ext uri="{FF2B5EF4-FFF2-40B4-BE49-F238E27FC236}">
                  <a16:creationId xmlns:a16="http://schemas.microsoft.com/office/drawing/2014/main" id="{05C5832B-644B-F358-F672-3B8A05F00D10}"/>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545B8477-9813-A59A-8275-CF2E8DB06963}"/>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925AAE3F-12E4-89EE-703D-109B8C10F996}"/>
              </a:ext>
            </a:extLst>
          </p:cNvPr>
          <p:cNvGrpSpPr/>
          <p:nvPr/>
        </p:nvGrpSpPr>
        <p:grpSpPr>
          <a:xfrm>
            <a:off x="6007084" y="1451312"/>
            <a:ext cx="201836" cy="188092"/>
            <a:chOff x="3743995" y="3920916"/>
            <a:chExt cx="107833" cy="448879"/>
          </a:xfrm>
        </p:grpSpPr>
        <p:cxnSp>
          <p:nvCxnSpPr>
            <p:cNvPr id="31" name="直線矢印コネクタ 30">
              <a:extLst>
                <a:ext uri="{FF2B5EF4-FFF2-40B4-BE49-F238E27FC236}">
                  <a16:creationId xmlns:a16="http://schemas.microsoft.com/office/drawing/2014/main" id="{2655BA4F-CB7C-DED8-2D0B-4653F3E2F86E}"/>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93BA3098-A2D9-8161-C125-EF0489FEB630}"/>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3" name="グループ化 32">
            <a:extLst>
              <a:ext uri="{FF2B5EF4-FFF2-40B4-BE49-F238E27FC236}">
                <a16:creationId xmlns:a16="http://schemas.microsoft.com/office/drawing/2014/main" id="{9B9623FD-EC9E-C8A0-500D-9C0A45A42CF4}"/>
              </a:ext>
            </a:extLst>
          </p:cNvPr>
          <p:cNvGrpSpPr/>
          <p:nvPr/>
        </p:nvGrpSpPr>
        <p:grpSpPr>
          <a:xfrm>
            <a:off x="8228439" y="1451312"/>
            <a:ext cx="201836" cy="188092"/>
            <a:chOff x="3743995" y="3920916"/>
            <a:chExt cx="107833" cy="448879"/>
          </a:xfrm>
        </p:grpSpPr>
        <p:cxnSp>
          <p:nvCxnSpPr>
            <p:cNvPr id="34" name="直線矢印コネクタ 33">
              <a:extLst>
                <a:ext uri="{FF2B5EF4-FFF2-40B4-BE49-F238E27FC236}">
                  <a16:creationId xmlns:a16="http://schemas.microsoft.com/office/drawing/2014/main" id="{DFA0FB67-6A63-075F-6E82-8D042BBE3373}"/>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5995835-8230-8C08-D0EE-64801089ED06}"/>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9FC6F26F-CD30-D015-C8E9-F653CAD7874F}"/>
              </a:ext>
            </a:extLst>
          </p:cNvPr>
          <p:cNvGrpSpPr/>
          <p:nvPr/>
        </p:nvGrpSpPr>
        <p:grpSpPr>
          <a:xfrm>
            <a:off x="10509839" y="1451312"/>
            <a:ext cx="201836" cy="188092"/>
            <a:chOff x="3743995" y="3920916"/>
            <a:chExt cx="107833" cy="448879"/>
          </a:xfrm>
        </p:grpSpPr>
        <p:cxnSp>
          <p:nvCxnSpPr>
            <p:cNvPr id="40" name="直線矢印コネクタ 39">
              <a:extLst>
                <a:ext uri="{FF2B5EF4-FFF2-40B4-BE49-F238E27FC236}">
                  <a16:creationId xmlns:a16="http://schemas.microsoft.com/office/drawing/2014/main" id="{99476E99-85F3-F887-EB3B-012E6BFF6F28}"/>
                </a:ext>
              </a:extLst>
            </p:cNvPr>
            <p:cNvCxnSpPr>
              <a:cxnSpLocks/>
            </p:cNvCxnSpPr>
            <p:nvPr/>
          </p:nvCxnSpPr>
          <p:spPr bwMode="gray">
            <a:xfrm>
              <a:off x="3743995"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3719AF7A-148C-B6EE-C5BD-9ECB44453553}"/>
                </a:ext>
              </a:extLst>
            </p:cNvPr>
            <p:cNvCxnSpPr>
              <a:cxnSpLocks/>
            </p:cNvCxnSpPr>
            <p:nvPr/>
          </p:nvCxnSpPr>
          <p:spPr bwMode="gray">
            <a:xfrm flipH="1" flipV="1">
              <a:off x="3851828" y="3920916"/>
              <a:ext cx="0" cy="448879"/>
            </a:xfrm>
            <a:prstGeom prst="straightConnector1">
              <a:avLst/>
            </a:prstGeom>
            <a:ln w="12700" cap="flat" cmpd="sng" algn="ctr">
              <a:solidFill>
                <a:srgbClr val="63666A"/>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2" name="フローチャート: 磁気ディスク 41">
            <a:extLst>
              <a:ext uri="{FF2B5EF4-FFF2-40B4-BE49-F238E27FC236}">
                <a16:creationId xmlns:a16="http://schemas.microsoft.com/office/drawing/2014/main" id="{2C1264A1-7B61-10A0-2897-B887A6834AFA}"/>
              </a:ext>
            </a:extLst>
          </p:cNvPr>
          <p:cNvSpPr/>
          <p:nvPr/>
        </p:nvSpPr>
        <p:spPr bwMode="gray">
          <a:xfrm>
            <a:off x="2953751" y="3028063"/>
            <a:ext cx="673882" cy="565767"/>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p>
        </p:txBody>
      </p:sp>
      <p:sp>
        <p:nvSpPr>
          <p:cNvPr id="46" name="フローチャート: 磁気ディスク 45">
            <a:extLst>
              <a:ext uri="{FF2B5EF4-FFF2-40B4-BE49-F238E27FC236}">
                <a16:creationId xmlns:a16="http://schemas.microsoft.com/office/drawing/2014/main" id="{15C7741E-A6A0-BB7A-5B3D-066FB1E9EF62}"/>
              </a:ext>
            </a:extLst>
          </p:cNvPr>
          <p:cNvSpPr/>
          <p:nvPr/>
        </p:nvSpPr>
        <p:spPr bwMode="gray">
          <a:xfrm>
            <a:off x="5907051" y="3028063"/>
            <a:ext cx="673882" cy="565767"/>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p>
        </p:txBody>
      </p:sp>
      <p:sp>
        <p:nvSpPr>
          <p:cNvPr id="48" name="フローチャート: 磁気ディスク 47">
            <a:extLst>
              <a:ext uri="{FF2B5EF4-FFF2-40B4-BE49-F238E27FC236}">
                <a16:creationId xmlns:a16="http://schemas.microsoft.com/office/drawing/2014/main" id="{CC170A52-2CF7-5FB0-B91A-0F12AD41DF43}"/>
              </a:ext>
            </a:extLst>
          </p:cNvPr>
          <p:cNvSpPr/>
          <p:nvPr/>
        </p:nvSpPr>
        <p:spPr bwMode="gray">
          <a:xfrm>
            <a:off x="3463540" y="5423001"/>
            <a:ext cx="1025923" cy="791429"/>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ja-JP" altLang="en-US" sz="1100">
              <a:latin typeface="UD デジタル 教科書体 NP-R" panose="02020400000000000000" pitchFamily="18" charset="-128"/>
              <a:ea typeface="UD デジタル 教科書体 NP-R" panose="02020400000000000000" pitchFamily="18" charset="-128"/>
            </a:endParaRPr>
          </a:p>
        </p:txBody>
      </p:sp>
      <p:sp>
        <p:nvSpPr>
          <p:cNvPr id="49" name="フローチャート: 磁気ディスク 48">
            <a:extLst>
              <a:ext uri="{FF2B5EF4-FFF2-40B4-BE49-F238E27FC236}">
                <a16:creationId xmlns:a16="http://schemas.microsoft.com/office/drawing/2014/main" id="{8E3291E1-5C93-AF8A-D511-7AB60ACEFD59}"/>
              </a:ext>
            </a:extLst>
          </p:cNvPr>
          <p:cNvSpPr/>
          <p:nvPr/>
        </p:nvSpPr>
        <p:spPr bwMode="gray">
          <a:xfrm>
            <a:off x="7607435" y="5423001"/>
            <a:ext cx="1025923" cy="791429"/>
          </a:xfrm>
          <a:prstGeom prst="flowChartMagneticDisk">
            <a:avLst/>
          </a:prstGeom>
          <a:solidFill>
            <a:schemeClr val="bg1">
              <a:lumMod val="85000"/>
            </a:schemeClr>
          </a:solidFill>
          <a:ln w="12700" algn="ctr">
            <a:solidFill>
              <a:schemeClr val="bg1">
                <a:lumMod val="65000"/>
              </a:schemeClr>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UD デジタル 教科書体 NP-R" panose="02020400000000000000" pitchFamily="18" charset="-128"/>
                <a:ea typeface="UD デジタル 教科書体 NP-R" panose="02020400000000000000" pitchFamily="18" charset="-128"/>
              </a:rPr>
              <a:t>システム</a:t>
            </a: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en-US" altLang="ja-JP" sz="1100" dirty="0">
              <a:latin typeface="UD デジタル 教科書体 NP-R" panose="02020400000000000000" pitchFamily="18" charset="-128"/>
              <a:ea typeface="UD デジタル 教科書体 NP-R" panose="02020400000000000000" pitchFamily="18" charset="-128"/>
            </a:endParaRPr>
          </a:p>
          <a:p>
            <a:pPr algn="ctr">
              <a:buFont typeface="Wingdings 2" pitchFamily="18" charset="2"/>
              <a:buNone/>
            </a:pPr>
            <a:endParaRPr kumimoji="1" lang="ja-JP" altLang="en-US" sz="1100">
              <a:latin typeface="UD デジタル 教科書体 NP-R" panose="02020400000000000000" pitchFamily="18" charset="-128"/>
              <a:ea typeface="UD デジタル 教科書体 NP-R" panose="02020400000000000000" pitchFamily="18" charset="-128"/>
            </a:endParaRPr>
          </a:p>
        </p:txBody>
      </p:sp>
      <p:grpSp>
        <p:nvGrpSpPr>
          <p:cNvPr id="239" name="グラフィックス 178" descr="データベース 枠線">
            <a:extLst>
              <a:ext uri="{FF2B5EF4-FFF2-40B4-BE49-F238E27FC236}">
                <a16:creationId xmlns:a16="http://schemas.microsoft.com/office/drawing/2014/main" id="{70E7BAB1-E783-E3C6-782C-930AAEB61DF8}"/>
              </a:ext>
            </a:extLst>
          </p:cNvPr>
          <p:cNvGrpSpPr/>
          <p:nvPr/>
        </p:nvGrpSpPr>
        <p:grpSpPr>
          <a:xfrm>
            <a:off x="3842628" y="5860187"/>
            <a:ext cx="259156" cy="266873"/>
            <a:chOff x="2033515" y="2497501"/>
            <a:chExt cx="301070" cy="359346"/>
          </a:xfrm>
          <a:solidFill>
            <a:srgbClr val="4B4B4B"/>
          </a:solidFill>
        </p:grpSpPr>
        <p:sp>
          <p:nvSpPr>
            <p:cNvPr id="240" name="フリーフォーム: 図形 239">
              <a:extLst>
                <a:ext uri="{FF2B5EF4-FFF2-40B4-BE49-F238E27FC236}">
                  <a16:creationId xmlns:a16="http://schemas.microsoft.com/office/drawing/2014/main" id="{2CCBCDB0-9840-3E07-268F-ED73B8614651}"/>
                </a:ext>
              </a:extLst>
            </p:cNvPr>
            <p:cNvSpPr/>
            <p:nvPr/>
          </p:nvSpPr>
          <p:spPr>
            <a:xfrm>
              <a:off x="2033515" y="2497501"/>
              <a:ext cx="301070" cy="359346"/>
            </a:xfrm>
            <a:custGeom>
              <a:avLst/>
              <a:gdLst>
                <a:gd name="connsiteX0" fmla="*/ 301070 w 301070"/>
                <a:gd name="connsiteY0" fmla="*/ 317884 h 359346"/>
                <a:gd name="connsiteX1" fmla="*/ 301070 w 301070"/>
                <a:gd name="connsiteY1" fmla="*/ 41463 h 359346"/>
                <a:gd name="connsiteX2" fmla="*/ 150535 w 301070"/>
                <a:gd name="connsiteY2" fmla="*/ 0 h 359346"/>
                <a:gd name="connsiteX3" fmla="*/ 0 w 301070"/>
                <a:gd name="connsiteY3" fmla="*/ 41463 h 359346"/>
                <a:gd name="connsiteX4" fmla="*/ 0 w 301070"/>
                <a:gd name="connsiteY4" fmla="*/ 317884 h 359346"/>
                <a:gd name="connsiteX5" fmla="*/ 150535 w 301070"/>
                <a:gd name="connsiteY5" fmla="*/ 359347 h 359346"/>
                <a:gd name="connsiteX6" fmla="*/ 301070 w 301070"/>
                <a:gd name="connsiteY6" fmla="*/ 317884 h 359346"/>
                <a:gd name="connsiteX7" fmla="*/ 150535 w 301070"/>
                <a:gd name="connsiteY7" fmla="*/ 9214 h 359346"/>
                <a:gd name="connsiteX8" fmla="*/ 290688 w 301070"/>
                <a:gd name="connsiteY8" fmla="*/ 41463 h 359346"/>
                <a:gd name="connsiteX9" fmla="*/ 150535 w 301070"/>
                <a:gd name="connsiteY9" fmla="*/ 73712 h 359346"/>
                <a:gd name="connsiteX10" fmla="*/ 10382 w 301070"/>
                <a:gd name="connsiteY10" fmla="*/ 41463 h 359346"/>
                <a:gd name="connsiteX11" fmla="*/ 150535 w 301070"/>
                <a:gd name="connsiteY11" fmla="*/ 9214 h 359346"/>
                <a:gd name="connsiteX12" fmla="*/ 10382 w 301070"/>
                <a:gd name="connsiteY12" fmla="*/ 57403 h 359346"/>
                <a:gd name="connsiteX13" fmla="*/ 150535 w 301070"/>
                <a:gd name="connsiteY13" fmla="*/ 82926 h 359346"/>
                <a:gd name="connsiteX14" fmla="*/ 290688 w 301070"/>
                <a:gd name="connsiteY14" fmla="*/ 57403 h 359346"/>
                <a:gd name="connsiteX15" fmla="*/ 290688 w 301070"/>
                <a:gd name="connsiteY15" fmla="*/ 133603 h 359346"/>
                <a:gd name="connsiteX16" fmla="*/ 150535 w 301070"/>
                <a:gd name="connsiteY16" fmla="*/ 165852 h 359346"/>
                <a:gd name="connsiteX17" fmla="*/ 10382 w 301070"/>
                <a:gd name="connsiteY17" fmla="*/ 133603 h 359346"/>
                <a:gd name="connsiteX18" fmla="*/ 10382 w 301070"/>
                <a:gd name="connsiteY18" fmla="*/ 149544 h 359346"/>
                <a:gd name="connsiteX19" fmla="*/ 150535 w 301070"/>
                <a:gd name="connsiteY19" fmla="*/ 175066 h 359346"/>
                <a:gd name="connsiteX20" fmla="*/ 290688 w 301070"/>
                <a:gd name="connsiteY20" fmla="*/ 149544 h 359346"/>
                <a:gd name="connsiteX21" fmla="*/ 290688 w 301070"/>
                <a:gd name="connsiteY21" fmla="*/ 225744 h 359346"/>
                <a:gd name="connsiteX22" fmla="*/ 150535 w 301070"/>
                <a:gd name="connsiteY22" fmla="*/ 257993 h 359346"/>
                <a:gd name="connsiteX23" fmla="*/ 10382 w 301070"/>
                <a:gd name="connsiteY23" fmla="*/ 225744 h 359346"/>
                <a:gd name="connsiteX24" fmla="*/ 10382 w 301070"/>
                <a:gd name="connsiteY24" fmla="*/ 317884 h 359346"/>
                <a:gd name="connsiteX25" fmla="*/ 10382 w 301070"/>
                <a:gd name="connsiteY25" fmla="*/ 241684 h 359346"/>
                <a:gd name="connsiteX26" fmla="*/ 150535 w 301070"/>
                <a:gd name="connsiteY26" fmla="*/ 267207 h 359346"/>
                <a:gd name="connsiteX27" fmla="*/ 290688 w 301070"/>
                <a:gd name="connsiteY27" fmla="*/ 241684 h 359346"/>
                <a:gd name="connsiteX28" fmla="*/ 290688 w 301070"/>
                <a:gd name="connsiteY28" fmla="*/ 317884 h 359346"/>
                <a:gd name="connsiteX29" fmla="*/ 150535 w 301070"/>
                <a:gd name="connsiteY29" fmla="*/ 350133 h 359346"/>
                <a:gd name="connsiteX30" fmla="*/ 10382 w 301070"/>
                <a:gd name="connsiteY30" fmla="*/ 317884 h 3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1070" h="359346">
                  <a:moveTo>
                    <a:pt x="301070" y="317884"/>
                  </a:moveTo>
                  <a:lnTo>
                    <a:pt x="301070" y="41463"/>
                  </a:lnTo>
                  <a:cubicBezTo>
                    <a:pt x="301070" y="14531"/>
                    <a:pt x="223513" y="0"/>
                    <a:pt x="150535" y="0"/>
                  </a:cubicBezTo>
                  <a:cubicBezTo>
                    <a:pt x="77557" y="0"/>
                    <a:pt x="0" y="14531"/>
                    <a:pt x="0" y="41463"/>
                  </a:cubicBezTo>
                  <a:lnTo>
                    <a:pt x="0" y="317884"/>
                  </a:lnTo>
                  <a:cubicBezTo>
                    <a:pt x="0" y="344816"/>
                    <a:pt x="77557" y="359347"/>
                    <a:pt x="150535" y="359347"/>
                  </a:cubicBezTo>
                  <a:cubicBezTo>
                    <a:pt x="223513" y="359347"/>
                    <a:pt x="301070" y="344816"/>
                    <a:pt x="301070" y="317884"/>
                  </a:cubicBezTo>
                  <a:close/>
                  <a:moveTo>
                    <a:pt x="150535" y="9214"/>
                  </a:moveTo>
                  <a:cubicBezTo>
                    <a:pt x="230750" y="9214"/>
                    <a:pt x="290688" y="26260"/>
                    <a:pt x="290688" y="41463"/>
                  </a:cubicBezTo>
                  <a:cubicBezTo>
                    <a:pt x="290688" y="56666"/>
                    <a:pt x="230750" y="73712"/>
                    <a:pt x="150535" y="73712"/>
                  </a:cubicBezTo>
                  <a:cubicBezTo>
                    <a:pt x="70321" y="73712"/>
                    <a:pt x="10382" y="56666"/>
                    <a:pt x="10382" y="41463"/>
                  </a:cubicBezTo>
                  <a:cubicBezTo>
                    <a:pt x="10382" y="26260"/>
                    <a:pt x="70321" y="9214"/>
                    <a:pt x="150535" y="9214"/>
                  </a:cubicBezTo>
                  <a:close/>
                  <a:moveTo>
                    <a:pt x="10382" y="57403"/>
                  </a:moveTo>
                  <a:cubicBezTo>
                    <a:pt x="33891" y="74081"/>
                    <a:pt x="93607" y="82926"/>
                    <a:pt x="150535" y="82926"/>
                  </a:cubicBezTo>
                  <a:cubicBezTo>
                    <a:pt x="207463" y="82926"/>
                    <a:pt x="267179" y="74081"/>
                    <a:pt x="290688" y="57403"/>
                  </a:cubicBezTo>
                  <a:lnTo>
                    <a:pt x="290688" y="133603"/>
                  </a:lnTo>
                  <a:cubicBezTo>
                    <a:pt x="290688" y="148806"/>
                    <a:pt x="230750" y="165852"/>
                    <a:pt x="150535" y="165852"/>
                  </a:cubicBezTo>
                  <a:cubicBezTo>
                    <a:pt x="70321" y="165852"/>
                    <a:pt x="10382" y="148806"/>
                    <a:pt x="10382" y="133603"/>
                  </a:cubicBezTo>
                  <a:close/>
                  <a:moveTo>
                    <a:pt x="10382" y="149544"/>
                  </a:moveTo>
                  <a:cubicBezTo>
                    <a:pt x="33891" y="166221"/>
                    <a:pt x="93607" y="175066"/>
                    <a:pt x="150535" y="175066"/>
                  </a:cubicBezTo>
                  <a:cubicBezTo>
                    <a:pt x="207463" y="175066"/>
                    <a:pt x="267179" y="166221"/>
                    <a:pt x="290688" y="149544"/>
                  </a:cubicBezTo>
                  <a:lnTo>
                    <a:pt x="290688" y="225744"/>
                  </a:lnTo>
                  <a:cubicBezTo>
                    <a:pt x="290688" y="240947"/>
                    <a:pt x="230750" y="257993"/>
                    <a:pt x="150535" y="257993"/>
                  </a:cubicBezTo>
                  <a:cubicBezTo>
                    <a:pt x="70321" y="257993"/>
                    <a:pt x="10382" y="240947"/>
                    <a:pt x="10382" y="225744"/>
                  </a:cubicBezTo>
                  <a:close/>
                  <a:moveTo>
                    <a:pt x="10382" y="317884"/>
                  </a:moveTo>
                  <a:lnTo>
                    <a:pt x="10382" y="241684"/>
                  </a:lnTo>
                  <a:cubicBezTo>
                    <a:pt x="33891" y="258361"/>
                    <a:pt x="93607" y="267207"/>
                    <a:pt x="150535" y="267207"/>
                  </a:cubicBezTo>
                  <a:cubicBezTo>
                    <a:pt x="207463" y="267207"/>
                    <a:pt x="267179" y="258361"/>
                    <a:pt x="290688" y="241684"/>
                  </a:cubicBezTo>
                  <a:lnTo>
                    <a:pt x="290688" y="317884"/>
                  </a:lnTo>
                  <a:cubicBezTo>
                    <a:pt x="290688" y="333087"/>
                    <a:pt x="230750" y="350133"/>
                    <a:pt x="150535" y="350133"/>
                  </a:cubicBezTo>
                  <a:cubicBezTo>
                    <a:pt x="70321" y="350133"/>
                    <a:pt x="10382" y="333087"/>
                    <a:pt x="10382" y="317884"/>
                  </a:cubicBezTo>
                  <a:close/>
                </a:path>
              </a:pathLst>
            </a:custGeom>
            <a:grpFill/>
            <a:ln w="5159" cap="flat">
              <a:solidFill>
                <a:srgbClr val="4B4B4B"/>
              </a:solidFill>
              <a:prstDash val="solid"/>
              <a:miter/>
            </a:ln>
          </p:spPr>
          <p:txBody>
            <a:bodyPr rtlCol="0" anchor="ctr"/>
            <a:lstStyle/>
            <a:p>
              <a:endParaRPr lang="ja-JP" altLang="en-US"/>
            </a:p>
          </p:txBody>
        </p:sp>
        <p:sp>
          <p:nvSpPr>
            <p:cNvPr id="241" name="フリーフォーム: 図形 240">
              <a:extLst>
                <a:ext uri="{FF2B5EF4-FFF2-40B4-BE49-F238E27FC236}">
                  <a16:creationId xmlns:a16="http://schemas.microsoft.com/office/drawing/2014/main" id="{4C798720-39B9-544F-CF2C-2A328B79C122}"/>
                </a:ext>
              </a:extLst>
            </p:cNvPr>
            <p:cNvSpPr/>
            <p:nvPr/>
          </p:nvSpPr>
          <p:spPr>
            <a:xfrm>
              <a:off x="2277486" y="260806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sp>
          <p:nvSpPr>
            <p:cNvPr id="242" name="フリーフォーム: 図形 241">
              <a:extLst>
                <a:ext uri="{FF2B5EF4-FFF2-40B4-BE49-F238E27FC236}">
                  <a16:creationId xmlns:a16="http://schemas.microsoft.com/office/drawing/2014/main" id="{67763B5B-9A34-7962-5339-7EBBE0FA1B36}"/>
                </a:ext>
              </a:extLst>
            </p:cNvPr>
            <p:cNvSpPr/>
            <p:nvPr/>
          </p:nvSpPr>
          <p:spPr>
            <a:xfrm>
              <a:off x="2277486" y="270020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sp>
          <p:nvSpPr>
            <p:cNvPr id="243" name="フリーフォーム: 図形 242">
              <a:extLst>
                <a:ext uri="{FF2B5EF4-FFF2-40B4-BE49-F238E27FC236}">
                  <a16:creationId xmlns:a16="http://schemas.microsoft.com/office/drawing/2014/main" id="{D700A533-45B5-85B2-098E-83AE578E3242}"/>
                </a:ext>
              </a:extLst>
            </p:cNvPr>
            <p:cNvSpPr/>
            <p:nvPr/>
          </p:nvSpPr>
          <p:spPr>
            <a:xfrm>
              <a:off x="2277486" y="2792349"/>
              <a:ext cx="20763" cy="18428"/>
            </a:xfrm>
            <a:custGeom>
              <a:avLst/>
              <a:gdLst>
                <a:gd name="connsiteX0" fmla="*/ 20763 w 20763"/>
                <a:gd name="connsiteY0" fmla="*/ 9214 h 18428"/>
                <a:gd name="connsiteX1" fmla="*/ 10382 w 20763"/>
                <a:gd name="connsiteY1" fmla="*/ 18428 h 18428"/>
                <a:gd name="connsiteX2" fmla="*/ 0 w 20763"/>
                <a:gd name="connsiteY2" fmla="*/ 9214 h 18428"/>
                <a:gd name="connsiteX3" fmla="*/ 10382 w 20763"/>
                <a:gd name="connsiteY3" fmla="*/ 0 h 18428"/>
                <a:gd name="connsiteX4" fmla="*/ 20763 w 20763"/>
                <a:gd name="connsiteY4" fmla="*/ 9214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18428">
                  <a:moveTo>
                    <a:pt x="20763" y="9214"/>
                  </a:moveTo>
                  <a:cubicBezTo>
                    <a:pt x="20763" y="14303"/>
                    <a:pt x="16115" y="18428"/>
                    <a:pt x="10382" y="18428"/>
                  </a:cubicBezTo>
                  <a:cubicBezTo>
                    <a:pt x="4648" y="18428"/>
                    <a:pt x="0" y="14303"/>
                    <a:pt x="0" y="9214"/>
                  </a:cubicBezTo>
                  <a:cubicBezTo>
                    <a:pt x="0" y="4125"/>
                    <a:pt x="4648" y="0"/>
                    <a:pt x="10382" y="0"/>
                  </a:cubicBezTo>
                  <a:cubicBezTo>
                    <a:pt x="16115" y="0"/>
                    <a:pt x="20763" y="4125"/>
                    <a:pt x="20763" y="9214"/>
                  </a:cubicBezTo>
                  <a:close/>
                </a:path>
              </a:pathLst>
            </a:custGeom>
            <a:grpFill/>
            <a:ln w="5159" cap="flat">
              <a:solidFill>
                <a:srgbClr val="4B4B4B"/>
              </a:solidFill>
              <a:prstDash val="solid"/>
              <a:miter/>
            </a:ln>
          </p:spPr>
          <p:txBody>
            <a:bodyPr rtlCol="0" anchor="ctr"/>
            <a:lstStyle/>
            <a:p>
              <a:endParaRPr lang="ja-JP" altLang="en-US"/>
            </a:p>
          </p:txBody>
        </p:sp>
      </p:grpSp>
      <p:grpSp>
        <p:nvGrpSpPr>
          <p:cNvPr id="253" name="グループ化 252">
            <a:extLst>
              <a:ext uri="{FF2B5EF4-FFF2-40B4-BE49-F238E27FC236}">
                <a16:creationId xmlns:a16="http://schemas.microsoft.com/office/drawing/2014/main" id="{8FA06153-BFF0-DD80-E803-F3835040E18B}"/>
              </a:ext>
            </a:extLst>
          </p:cNvPr>
          <p:cNvGrpSpPr/>
          <p:nvPr/>
        </p:nvGrpSpPr>
        <p:grpSpPr>
          <a:xfrm>
            <a:off x="7902042" y="5794754"/>
            <a:ext cx="436710" cy="397739"/>
            <a:chOff x="7790417" y="2022319"/>
            <a:chExt cx="592864" cy="592864"/>
          </a:xfrm>
        </p:grpSpPr>
        <p:pic>
          <p:nvPicPr>
            <p:cNvPr id="254" name="図 253" descr="白いバックグラウンドの前にある交通標識&#10;&#10;中程度の精度で自動的に生成された説明">
              <a:extLst>
                <a:ext uri="{FF2B5EF4-FFF2-40B4-BE49-F238E27FC236}">
                  <a16:creationId xmlns:a16="http://schemas.microsoft.com/office/drawing/2014/main" id="{A21EA648-36A1-D94B-779D-CB38BC0C4BD9}"/>
                </a:ext>
              </a:extLst>
            </p:cNvPr>
            <p:cNvPicPr>
              <a:picLocks noChangeAspect="1"/>
            </p:cNvPicPr>
            <p:nvPr/>
          </p:nvPicPr>
          <p:blipFill>
            <a:blip r:embed="rId24"/>
            <a:stretch>
              <a:fillRect/>
            </a:stretch>
          </p:blipFill>
          <p:spPr>
            <a:xfrm>
              <a:off x="7790417" y="2022319"/>
              <a:ext cx="592864" cy="592864"/>
            </a:xfrm>
            <a:prstGeom prst="rect">
              <a:avLst/>
            </a:prstGeom>
          </p:spPr>
        </p:pic>
        <p:pic>
          <p:nvPicPr>
            <p:cNvPr id="255" name="図 254" descr="アイコン&#10;&#10;自動的に生成された説明">
              <a:extLst>
                <a:ext uri="{FF2B5EF4-FFF2-40B4-BE49-F238E27FC236}">
                  <a16:creationId xmlns:a16="http://schemas.microsoft.com/office/drawing/2014/main" id="{4C44C617-9248-4AB1-F0EE-C3D6AC379D3A}"/>
                </a:ext>
              </a:extLst>
            </p:cNvPr>
            <p:cNvPicPr>
              <a:picLocks noChangeAspect="1"/>
            </p:cNvPicPr>
            <p:nvPr/>
          </p:nvPicPr>
          <p:blipFill>
            <a:blip r:embed="rId25"/>
            <a:stretch>
              <a:fillRect/>
            </a:stretch>
          </p:blipFill>
          <p:spPr>
            <a:xfrm>
              <a:off x="7991895" y="2223010"/>
              <a:ext cx="191481" cy="191481"/>
            </a:xfrm>
            <a:prstGeom prst="rect">
              <a:avLst/>
            </a:prstGeom>
          </p:spPr>
        </p:pic>
      </p:grpSp>
      <p:sp>
        <p:nvSpPr>
          <p:cNvPr id="36" name="スライド番号プレースホルダー 35">
            <a:extLst>
              <a:ext uri="{FF2B5EF4-FFF2-40B4-BE49-F238E27FC236}">
                <a16:creationId xmlns:a16="http://schemas.microsoft.com/office/drawing/2014/main" id="{E9393F65-CCE6-386A-D8E8-A370F2F407E5}"/>
              </a:ext>
            </a:extLst>
          </p:cNvPr>
          <p:cNvSpPr>
            <a:spLocks noGrp="1"/>
          </p:cNvSpPr>
          <p:nvPr>
            <p:ph type="sldNum" sz="quarter" idx="11"/>
          </p:nvPr>
        </p:nvSpPr>
        <p:spPr/>
        <p:txBody>
          <a:bodyPr/>
          <a:lstStyle/>
          <a:p>
            <a:fld id="{56E56C22-CD92-4A50-AAD1-E2171E0619BD}" type="slidenum">
              <a:rPr lang="ja-JP" altLang="en-US" smtClean="0"/>
              <a:pPr/>
              <a:t>8</a:t>
            </a:fld>
            <a:endParaRPr lang="ja-JP" altLang="en-US"/>
          </a:p>
        </p:txBody>
      </p:sp>
    </p:spTree>
    <p:extLst>
      <p:ext uri="{BB962C8B-B14F-4D97-AF65-F5344CB8AC3E}">
        <p14:creationId xmlns:p14="http://schemas.microsoft.com/office/powerpoint/2010/main" val="237876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63" imgH="564" progId="TCLayout.ActiveDocument.1">
                  <p:embed/>
                </p:oleObj>
              </mc:Choice>
              <mc:Fallback>
                <p:oleObj name="think-cell スライド" r:id="rId4" imgW="563" imgH="564" progId="TCLayout.ActiveDocument.1">
                  <p:embed/>
                  <p:pic>
                    <p:nvPicPr>
                      <p:cNvPr id="2" name="オブジェクト 1" hidden="1"/>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1"/>
          </p:nvPr>
        </p:nvSpPr>
        <p:spPr bwMode="gray"/>
        <p:txBody>
          <a:bodyPr/>
          <a:lstStyle/>
          <a:p>
            <a:fld id="{AA5FCFE5-FE56-4EF1-80A8-07776887C2A1}" type="slidenum">
              <a:rPr lang="ja-JP" altLang="en-US" smtClean="0">
                <a:latin typeface="+mn-ea"/>
                <a:sym typeface="+mn-lt"/>
              </a:rPr>
              <a:pPr/>
              <a:t>9</a:t>
            </a:fld>
            <a:endParaRPr lang="ja-JP" altLang="en-US">
              <a:latin typeface="+mn-ea"/>
              <a:sym typeface="+mn-lt"/>
            </a:endParaRPr>
          </a:p>
        </p:txBody>
      </p:sp>
      <p:sp>
        <p:nvSpPr>
          <p:cNvPr id="6" name="テキスト プレースホルダー 5"/>
          <p:cNvSpPr>
            <a:spLocks noGrp="1"/>
          </p:cNvSpPr>
          <p:nvPr>
            <p:ph type="body" sz="quarter" idx="16"/>
          </p:nvPr>
        </p:nvSpPr>
        <p:spPr bwMode="gray"/>
        <p:txBody>
          <a:bodyPr vert="horz" wrap="square" lIns="0" tIns="0" rIns="0" bIns="0" rtlCol="0" anchor="b"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システム構成の将来像</a:t>
            </a:r>
            <a:endParaRPr lang="en-US" altLang="ja-JP" dirty="0">
              <a:latin typeface="UD デジタル 教科書体 NP-R" panose="02020400000000000000" pitchFamily="18" charset="-128"/>
              <a:ea typeface="UD デジタル 教科書体 NP-R" panose="02020400000000000000" pitchFamily="18" charset="-128"/>
              <a:sym typeface="+mn-lt"/>
            </a:endParaRPr>
          </a:p>
        </p:txBody>
      </p:sp>
      <p:sp>
        <p:nvSpPr>
          <p:cNvPr id="22" name="タイトル 21"/>
          <p:cNvSpPr>
            <a:spLocks noGrp="1"/>
          </p:cNvSpPr>
          <p:nvPr>
            <p:ph type="title"/>
          </p:nvPr>
        </p:nvSpPr>
        <p:spPr bwMode="gray"/>
        <p:txBody>
          <a:bodyPr vert="horz" lIns="0" tIns="0" rIns="0" bIns="0" rtlCol="0" anchor="t" anchorCtr="0">
            <a:noAutofit/>
          </a:bodyPr>
          <a:lstStyle/>
          <a:p>
            <a:r>
              <a:rPr lang="ja-JP" altLang="en-US">
                <a:latin typeface="UD デジタル 教科書体 NP-R" panose="02020400000000000000" pitchFamily="18" charset="-128"/>
                <a:ea typeface="UD デジタル 教科書体 NP-R" panose="02020400000000000000" pitchFamily="18" charset="-128"/>
                <a:sym typeface="+mn-lt"/>
              </a:rPr>
              <a:t>あるべき姿の実現を目指し、総務事務システムと最新機能を有した別システムを組み合わせた合理的なシステム構成を目指す。総務事務システムからの切出し範囲や改修内容は個別業務の将来像検討を通じて定める予定</a:t>
            </a:r>
            <a:endParaRPr lang="ja-JP" altLang="en-US">
              <a:latin typeface="UD デジタル 教科書体 NP-R" panose="02020400000000000000" pitchFamily="18" charset="-128"/>
              <a:ea typeface="UD デジタル 教科書体 NP-R" panose="02020400000000000000" pitchFamily="18" charset="-128"/>
              <a:sym typeface="+mj-lt"/>
            </a:endParaRPr>
          </a:p>
        </p:txBody>
      </p:sp>
      <p:sp>
        <p:nvSpPr>
          <p:cNvPr id="34" name="正方形/長方形 33">
            <a:extLst>
              <a:ext uri="{FF2B5EF4-FFF2-40B4-BE49-F238E27FC236}">
                <a16:creationId xmlns:a16="http://schemas.microsoft.com/office/drawing/2014/main" id="{00388A31-EB40-4230-01AD-0C60A25BE8DE}"/>
              </a:ext>
            </a:extLst>
          </p:cNvPr>
          <p:cNvSpPr/>
          <p:nvPr/>
        </p:nvSpPr>
        <p:spPr bwMode="gray">
          <a:xfrm>
            <a:off x="479425" y="2667558"/>
            <a:ext cx="2101857" cy="1237247"/>
          </a:xfrm>
          <a:prstGeom prst="rect">
            <a:avLst/>
          </a:prstGeom>
          <a:solidFill>
            <a:schemeClr val="bg1">
              <a:lumMod val="50000"/>
            </a:schemeClr>
          </a:solid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Quality</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（品質）</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5" name="正方形/長方形 34">
            <a:extLst>
              <a:ext uri="{FF2B5EF4-FFF2-40B4-BE49-F238E27FC236}">
                <a16:creationId xmlns:a16="http://schemas.microsoft.com/office/drawing/2014/main" id="{4E7C54CF-F9AC-9077-9537-11C35EE1AAC8}"/>
              </a:ext>
            </a:extLst>
          </p:cNvPr>
          <p:cNvSpPr/>
          <p:nvPr/>
        </p:nvSpPr>
        <p:spPr bwMode="gray">
          <a:xfrm>
            <a:off x="479426" y="3949119"/>
            <a:ext cx="1238538" cy="1237247"/>
          </a:xfrm>
          <a:prstGeom prst="rect">
            <a:avLst/>
          </a:prstGeom>
          <a:solidFill>
            <a:schemeClr val="bg1">
              <a:lumMod val="50000"/>
            </a:schemeClr>
          </a:solid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Cost</a:t>
            </a: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（コスト）</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6" name="正方形/長方形 35">
            <a:extLst>
              <a:ext uri="{FF2B5EF4-FFF2-40B4-BE49-F238E27FC236}">
                <a16:creationId xmlns:a16="http://schemas.microsoft.com/office/drawing/2014/main" id="{C722E02C-89AC-2862-064E-DACF2C9C64CD}"/>
              </a:ext>
            </a:extLst>
          </p:cNvPr>
          <p:cNvSpPr/>
          <p:nvPr/>
        </p:nvSpPr>
        <p:spPr bwMode="gray">
          <a:xfrm>
            <a:off x="479425" y="5230680"/>
            <a:ext cx="2101857" cy="1237247"/>
          </a:xfrm>
          <a:prstGeom prst="rect">
            <a:avLst/>
          </a:prstGeom>
          <a:solidFill>
            <a:schemeClr val="bg1">
              <a:lumMod val="50000"/>
            </a:schemeClr>
          </a:solid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dirty="0">
                <a:solidFill>
                  <a:schemeClr val="bg1"/>
                </a:solidFill>
                <a:latin typeface="UD デジタル 教科書体 NP-R" panose="02020400000000000000" pitchFamily="18" charset="-128"/>
                <a:ea typeface="UD デジタル 教科書体 NP-R" panose="02020400000000000000" pitchFamily="18" charset="-128"/>
                <a:cs typeface="+mn-cs"/>
              </a:rPr>
              <a:t>Delivery</a:t>
            </a:r>
          </a:p>
          <a:p>
            <a:pPr algn="ctr" defTabSz="990564" fontAlgn="auto">
              <a:spcBef>
                <a:spcPts val="0"/>
              </a:spcBef>
              <a:spcAft>
                <a:spcPts val="0"/>
              </a:spcAft>
              <a:buSzPct val="100000"/>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（納期）</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4" name="正方形/長方形 23">
            <a:extLst>
              <a:ext uri="{FF2B5EF4-FFF2-40B4-BE49-F238E27FC236}">
                <a16:creationId xmlns:a16="http://schemas.microsoft.com/office/drawing/2014/main" id="{AE67E049-6E07-BFF0-9D82-E22B59300D3C}"/>
              </a:ext>
            </a:extLst>
          </p:cNvPr>
          <p:cNvSpPr/>
          <p:nvPr/>
        </p:nvSpPr>
        <p:spPr bwMode="gray">
          <a:xfrm>
            <a:off x="2683675" y="1842124"/>
            <a:ext cx="2935333" cy="34044"/>
          </a:xfrm>
          <a:prstGeom prst="rect">
            <a:avLst/>
          </a:prstGeom>
          <a:solidFill>
            <a:srgbClr val="53565A"/>
          </a:solidFill>
          <a:ln w="12700" algn="ctr">
            <a:noFill/>
            <a:miter lim="800000"/>
            <a:headEnd/>
            <a:tailEnd/>
          </a:ln>
        </p:spPr>
        <p:txBody>
          <a:bodyPr wrap="none" lIns="36000" tIns="36000" rIns="36000" bIns="36000" rtlCol="0" anchor="b"/>
          <a:lstStyle/>
          <a:p>
            <a:pPr algn="ctr"/>
            <a:r>
              <a:rPr kumimoji="1" lang="en-US" altLang="ja-JP" sz="1200" b="1" dirty="0">
                <a:latin typeface="UD デジタル 教科書体 NP-R" panose="02020400000000000000" pitchFamily="18" charset="-128"/>
                <a:ea typeface="UD デジタル 教科書体 NP-R" panose="02020400000000000000" pitchFamily="18" charset="-128"/>
              </a:rPr>
              <a:t>A.</a:t>
            </a:r>
            <a:r>
              <a:rPr kumimoji="1" lang="ja-JP" altLang="en-US" sz="1200" b="1">
                <a:latin typeface="UD デジタル 教科書体 NP-R" panose="02020400000000000000" pitchFamily="18" charset="-128"/>
                <a:ea typeface="UD デジタル 教科書体 NP-R" panose="02020400000000000000" pitchFamily="18" charset="-128"/>
              </a:rPr>
              <a:t>維持</a:t>
            </a:r>
          </a:p>
        </p:txBody>
      </p:sp>
      <p:sp>
        <p:nvSpPr>
          <p:cNvPr id="27" name="正方形/長方形 26">
            <a:extLst>
              <a:ext uri="{FF2B5EF4-FFF2-40B4-BE49-F238E27FC236}">
                <a16:creationId xmlns:a16="http://schemas.microsoft.com/office/drawing/2014/main" id="{FEC2068C-A9C2-007E-1EC9-9A1FFD7B3905}"/>
              </a:ext>
            </a:extLst>
          </p:cNvPr>
          <p:cNvSpPr/>
          <p:nvPr/>
        </p:nvSpPr>
        <p:spPr bwMode="gray">
          <a:xfrm>
            <a:off x="5697621" y="1842124"/>
            <a:ext cx="2935333" cy="34044"/>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en-US" altLang="ja-JP" sz="1200" b="1" dirty="0">
                <a:latin typeface="UD デジタル 教科書体 NP-R" panose="02020400000000000000" pitchFamily="18" charset="-128"/>
                <a:ea typeface="UD デジタル 教科書体 NP-R" panose="02020400000000000000" pitchFamily="18" charset="-128"/>
              </a:rPr>
              <a:t>B.</a:t>
            </a:r>
            <a:r>
              <a:rPr kumimoji="1" lang="ja-JP" altLang="en-US" sz="1200" b="1">
                <a:latin typeface="UD デジタル 教科書体 NP-R" panose="02020400000000000000" pitchFamily="18" charset="-128"/>
                <a:ea typeface="UD デジタル 教科書体 NP-R" panose="02020400000000000000" pitchFamily="18" charset="-128"/>
              </a:rPr>
              <a:t>合理化</a:t>
            </a:r>
          </a:p>
        </p:txBody>
      </p:sp>
      <p:sp>
        <p:nvSpPr>
          <p:cNvPr id="28" name="正方形/長方形 27">
            <a:extLst>
              <a:ext uri="{FF2B5EF4-FFF2-40B4-BE49-F238E27FC236}">
                <a16:creationId xmlns:a16="http://schemas.microsoft.com/office/drawing/2014/main" id="{78C39C3D-8E05-5504-BF52-670B6AF0AC13}"/>
              </a:ext>
            </a:extLst>
          </p:cNvPr>
          <p:cNvSpPr/>
          <p:nvPr/>
        </p:nvSpPr>
        <p:spPr bwMode="gray">
          <a:xfrm>
            <a:off x="8711566" y="1842124"/>
            <a:ext cx="2935333" cy="34044"/>
          </a:xfrm>
          <a:prstGeom prst="rect">
            <a:avLst/>
          </a:prstGeom>
          <a:solidFill>
            <a:srgbClr val="53565A"/>
          </a:solidFill>
          <a:ln w="12700" algn="ctr">
            <a:noFill/>
            <a:miter lim="800000"/>
            <a:headEnd/>
            <a:tailEnd/>
          </a:ln>
        </p:spPr>
        <p:txBody>
          <a:bodyPr wrap="none" lIns="36000" tIns="36000" rIns="36000" bIns="36000" rtlCol="0" anchor="b"/>
          <a:lstStyle/>
          <a:p>
            <a:pPr algn="ctr">
              <a:buFont typeface="Wingdings 2" pitchFamily="18" charset="2"/>
              <a:buNone/>
            </a:pPr>
            <a:r>
              <a:rPr kumimoji="1" lang="en-US" altLang="ja-JP" sz="1200" b="1" dirty="0">
                <a:latin typeface="UD デジタル 教科書体 NP-R" panose="02020400000000000000" pitchFamily="18" charset="-128"/>
                <a:ea typeface="UD デジタル 教科書体 NP-R" panose="02020400000000000000" pitchFamily="18" charset="-128"/>
              </a:rPr>
              <a:t>C.</a:t>
            </a:r>
            <a:r>
              <a:rPr kumimoji="1" lang="ja-JP" altLang="en-US" sz="1200" b="1">
                <a:latin typeface="UD デジタル 教科書体 NP-R" panose="02020400000000000000" pitchFamily="18" charset="-128"/>
                <a:ea typeface="UD デジタル 教科書体 NP-R" panose="02020400000000000000" pitchFamily="18" charset="-128"/>
              </a:rPr>
              <a:t>廃止</a:t>
            </a:r>
          </a:p>
        </p:txBody>
      </p:sp>
      <p:sp>
        <p:nvSpPr>
          <p:cNvPr id="29" name="正方形/長方形 28">
            <a:extLst>
              <a:ext uri="{FF2B5EF4-FFF2-40B4-BE49-F238E27FC236}">
                <a16:creationId xmlns:a16="http://schemas.microsoft.com/office/drawing/2014/main" id="{ACA7933B-725C-3DEC-1A5D-1AE5B0187B34}"/>
              </a:ext>
            </a:extLst>
          </p:cNvPr>
          <p:cNvSpPr/>
          <p:nvPr/>
        </p:nvSpPr>
        <p:spPr bwMode="gray">
          <a:xfrm>
            <a:off x="2683675" y="2089272"/>
            <a:ext cx="2935333" cy="315324"/>
          </a:xfrm>
          <a:prstGeom prst="rect">
            <a:avLst/>
          </a:prstGeom>
          <a:noFill/>
          <a:ln w="12700" algn="ctr">
            <a:noFill/>
            <a:miter lim="800000"/>
            <a:headEnd/>
            <a:tailEnd/>
          </a:ln>
          <a:extLst>
            <a:ext uri="{909E8E84-426E-40DD-AFC4-6F175D3DCCD1}">
              <a14:hiddenFill xmlns:a14="http://schemas.microsoft.com/office/drawing/2010/main">
                <a:solidFill>
                  <a:srgbClr val="BBBCBC"/>
                </a:solidFill>
              </a14:hiddenFill>
            </a:ext>
            <a:ext uri="{91240B29-F687-4F45-9708-019B960494DF}">
              <a14:hiddenLine xmlns:a14="http://schemas.microsoft.com/office/drawing/2010/main" w="12700" algn="ctr">
                <a:solidFill>
                  <a:srgbClr val="BBBCBC"/>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総務事務システムを改修して、</a:t>
            </a:r>
            <a:endPar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今後も使用し続ける</a:t>
            </a:r>
          </a:p>
        </p:txBody>
      </p:sp>
      <p:sp>
        <p:nvSpPr>
          <p:cNvPr id="30" name="正方形/長方形 29">
            <a:extLst>
              <a:ext uri="{FF2B5EF4-FFF2-40B4-BE49-F238E27FC236}">
                <a16:creationId xmlns:a16="http://schemas.microsoft.com/office/drawing/2014/main" id="{31E0BDC4-2E43-81BB-FE0E-29305AD635C7}"/>
              </a:ext>
            </a:extLst>
          </p:cNvPr>
          <p:cNvSpPr/>
          <p:nvPr/>
        </p:nvSpPr>
        <p:spPr bwMode="gray">
          <a:xfrm>
            <a:off x="5697621" y="2000837"/>
            <a:ext cx="2935333" cy="492194"/>
          </a:xfrm>
          <a:prstGeom prst="rect">
            <a:avLst/>
          </a:prstGeom>
          <a:noFill/>
          <a:ln w="12700" algn="ctr">
            <a:noFill/>
            <a:miter lim="800000"/>
            <a:headEnd/>
            <a:tailEnd/>
          </a:ln>
          <a:extLst>
            <a:ext uri="{909E8E84-426E-40DD-AFC4-6F175D3DCCD1}">
              <a14:hiddenFill xmlns:a14="http://schemas.microsoft.com/office/drawing/2010/main">
                <a:solidFill>
                  <a:srgbClr val="BBBCBC"/>
                </a:solidFill>
              </a14:hiddenFill>
            </a:ext>
            <a:ext uri="{91240B29-F687-4F45-9708-019B960494DF}">
              <a14:hiddenLine xmlns:a14="http://schemas.microsoft.com/office/drawing/2010/main" w="12700" algn="ctr">
                <a:solidFill>
                  <a:srgbClr val="BBBCBC"/>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改修で対応する機能と大阪市特有の機能等を総務事務システムに残し、</a:t>
            </a:r>
            <a:r>
              <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・自治体</a:t>
            </a:r>
            <a:r>
              <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PKG</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等へ</a:t>
            </a:r>
            <a:r>
              <a:rPr kumimoji="1" lang="ja-JP" altLang="en-US" sz="1200" b="1">
                <a:solidFill>
                  <a:prstClr val="black"/>
                </a:solidFill>
                <a:latin typeface="UD デジタル 教科書体 NP-R" panose="02020400000000000000" pitchFamily="18" charset="-128"/>
                <a:ea typeface="UD デジタル 教科書体 NP-R" panose="02020400000000000000" pitchFamily="18" charset="-128"/>
                <a:cs typeface="+mn-cs"/>
              </a:rPr>
              <a:t>切り出す</a:t>
            </a:r>
            <a:endPar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1" name="正方形/長方形 30">
            <a:extLst>
              <a:ext uri="{FF2B5EF4-FFF2-40B4-BE49-F238E27FC236}">
                <a16:creationId xmlns:a16="http://schemas.microsoft.com/office/drawing/2014/main" id="{9F476D8C-37CC-6EC7-8025-169ADA29F24E}"/>
              </a:ext>
            </a:extLst>
          </p:cNvPr>
          <p:cNvSpPr/>
          <p:nvPr/>
        </p:nvSpPr>
        <p:spPr bwMode="gray">
          <a:xfrm>
            <a:off x="8711566" y="1948624"/>
            <a:ext cx="2935333" cy="596620"/>
          </a:xfrm>
          <a:prstGeom prst="rect">
            <a:avLst/>
          </a:prstGeom>
          <a:noFill/>
          <a:ln w="12700" algn="ctr">
            <a:noFill/>
            <a:miter lim="800000"/>
            <a:headEnd/>
            <a:tailEnd/>
          </a:ln>
          <a:extLst>
            <a:ext uri="{909E8E84-426E-40DD-AFC4-6F175D3DCCD1}">
              <a14:hiddenFill xmlns:a14="http://schemas.microsoft.com/office/drawing/2010/main">
                <a:solidFill>
                  <a:srgbClr val="BBBCBC"/>
                </a:solidFill>
              </a14:hiddenFill>
            </a:ext>
            <a:ext uri="{91240B29-F687-4F45-9708-019B960494DF}">
              <a14:hiddenLine xmlns:a14="http://schemas.microsoft.com/office/drawing/2010/main" w="12700" algn="ctr">
                <a:solidFill>
                  <a:srgbClr val="BBBCBC"/>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SaaS</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・自治体</a:t>
            </a:r>
            <a:r>
              <a:rPr kumimoji="1" lang="en-US" altLang="ja-JP" sz="12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PKG</a:t>
            </a:r>
            <a:r>
              <a:rPr kumimoji="1" lang="ja-JP" altLang="en-US" sz="1200" b="1"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等へ全面的に切り出し、総務事務システムを廃止する</a:t>
            </a:r>
          </a:p>
        </p:txBody>
      </p:sp>
      <p:sp>
        <p:nvSpPr>
          <p:cNvPr id="40" name="正方形/長方形 39">
            <a:extLst>
              <a:ext uri="{FF2B5EF4-FFF2-40B4-BE49-F238E27FC236}">
                <a16:creationId xmlns:a16="http://schemas.microsoft.com/office/drawing/2014/main" id="{9D6C05CF-5614-2642-D163-6C78794BAC19}"/>
              </a:ext>
            </a:extLst>
          </p:cNvPr>
          <p:cNvSpPr/>
          <p:nvPr/>
        </p:nvSpPr>
        <p:spPr bwMode="gray">
          <a:xfrm>
            <a:off x="2650836" y="2667558"/>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安定性はあるが、最新技術や機能の導入はできず、あるべき姿の実現は難しいと思慮</a:t>
            </a:r>
            <a:endParaRPr kumimoji="1" lang="ja-JP" altLang="en-US" sz="1200" i="0"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2" name="正方形/長方形 41">
            <a:extLst>
              <a:ext uri="{FF2B5EF4-FFF2-40B4-BE49-F238E27FC236}">
                <a16:creationId xmlns:a16="http://schemas.microsoft.com/office/drawing/2014/main" id="{965B5BC9-0B3C-9B55-DDC3-5DECADEED8B3}"/>
              </a:ext>
            </a:extLst>
          </p:cNvPr>
          <p:cNvSpPr/>
          <p:nvPr/>
        </p:nvSpPr>
        <p:spPr bwMode="gray">
          <a:xfrm>
            <a:off x="2650836" y="5230680"/>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機能改修に要する期間の考慮は必要であるが、現行のシステム構成を維持するため、短期間で対応可能と思慮</a:t>
            </a:r>
          </a:p>
        </p:txBody>
      </p:sp>
      <p:sp>
        <p:nvSpPr>
          <p:cNvPr id="43" name="正方形/長方形 42">
            <a:extLst>
              <a:ext uri="{FF2B5EF4-FFF2-40B4-BE49-F238E27FC236}">
                <a16:creationId xmlns:a16="http://schemas.microsoft.com/office/drawing/2014/main" id="{55CF9AC0-7A4C-0A56-186D-2736B5B6F938}"/>
              </a:ext>
            </a:extLst>
          </p:cNvPr>
          <p:cNvSpPr/>
          <p:nvPr/>
        </p:nvSpPr>
        <p:spPr bwMode="gray">
          <a:xfrm>
            <a:off x="5697621" y="2667558"/>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大阪市特有の業務は総務事務システムで維持しつつ、一般的な業務は</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SaaS</a:t>
            </a:r>
            <a:r>
              <a:rPr kumimoji="1" lang="ja-JP" altLang="en-US" sz="1200">
                <a:latin typeface="UD デジタル 教科書体 NP-R" panose="02020400000000000000" pitchFamily="18" charset="-128"/>
                <a:ea typeface="UD デジタル 教科書体 NP-R" panose="02020400000000000000" pitchFamily="18" charset="-128"/>
                <a:cs typeface="+mn-cs"/>
              </a:rPr>
              <a:t>等へ切り出すことで、あるべき姿の実現が可能と思慮</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45" name="正方形/長方形 44">
            <a:extLst>
              <a:ext uri="{FF2B5EF4-FFF2-40B4-BE49-F238E27FC236}">
                <a16:creationId xmlns:a16="http://schemas.microsoft.com/office/drawing/2014/main" id="{34411FCD-C33C-1C6A-BA86-9A27A2684F4F}"/>
              </a:ext>
            </a:extLst>
          </p:cNvPr>
          <p:cNvSpPr/>
          <p:nvPr/>
        </p:nvSpPr>
        <p:spPr bwMode="gray">
          <a:xfrm>
            <a:off x="5697621" y="5230680"/>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機能改修と一部システム導入に要する期間の考慮が必要であるが、全面的にシステムを入れ替える程、期間は必要としないと思慮</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6" name="正方形/長方形 45">
            <a:extLst>
              <a:ext uri="{FF2B5EF4-FFF2-40B4-BE49-F238E27FC236}">
                <a16:creationId xmlns:a16="http://schemas.microsoft.com/office/drawing/2014/main" id="{680954A3-3A9F-97F5-FC46-34C364255915}"/>
              </a:ext>
            </a:extLst>
          </p:cNvPr>
          <p:cNvSpPr/>
          <p:nvPr/>
        </p:nvSpPr>
        <p:spPr bwMode="gray">
          <a:xfrm>
            <a:off x="8744405" y="2667558"/>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大阪市特有の業務まですべて</a:t>
            </a:r>
            <a:r>
              <a:rPr kumimoji="1" lang="en-US" altLang="ja-JP" sz="1200" dirty="0">
                <a:latin typeface="UD デジタル 教科書体 NP-R" panose="02020400000000000000" pitchFamily="18" charset="-128"/>
                <a:ea typeface="UD デジタル 教科書体 NP-R" panose="02020400000000000000" pitchFamily="18" charset="-128"/>
                <a:cs typeface="+mn-cs"/>
              </a:rPr>
              <a:t>SaaS</a:t>
            </a:r>
            <a:r>
              <a:rPr kumimoji="1" lang="ja-JP" altLang="en-US" sz="1200">
                <a:latin typeface="UD デジタル 教科書体 NP-R" panose="02020400000000000000" pitchFamily="18" charset="-128"/>
                <a:ea typeface="UD デジタル 教科書体 NP-R" panose="02020400000000000000" pitchFamily="18" charset="-128"/>
                <a:cs typeface="+mn-cs"/>
              </a:rPr>
              <a:t>等で対応することは難しく、これまでシステム対応していた業務ができなくなる可能性があるため、あるべき姿の実現は難しいと思慮</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48" name="正方形/長方形 47">
            <a:extLst>
              <a:ext uri="{FF2B5EF4-FFF2-40B4-BE49-F238E27FC236}">
                <a16:creationId xmlns:a16="http://schemas.microsoft.com/office/drawing/2014/main" id="{8CE7CED5-7E13-19CE-AE33-612D2CCEC9E4}"/>
              </a:ext>
            </a:extLst>
          </p:cNvPr>
          <p:cNvSpPr/>
          <p:nvPr/>
        </p:nvSpPr>
        <p:spPr bwMode="gray">
          <a:xfrm>
            <a:off x="8744405" y="5230680"/>
            <a:ext cx="2968170" cy="1237247"/>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全面的にシステムを刷新する必要があるため、長期での対応が必要と思慮</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正方形/長方形 2">
            <a:extLst>
              <a:ext uri="{FF2B5EF4-FFF2-40B4-BE49-F238E27FC236}">
                <a16:creationId xmlns:a16="http://schemas.microsoft.com/office/drawing/2014/main" id="{7B3D1DBB-68BA-83C3-8C73-42F323D70EC5}"/>
              </a:ext>
            </a:extLst>
          </p:cNvPr>
          <p:cNvSpPr/>
          <p:nvPr/>
        </p:nvSpPr>
        <p:spPr bwMode="gray">
          <a:xfrm>
            <a:off x="3564963" y="2898066"/>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DA291C">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DA291C">
                  <a:alpha val="50000"/>
                </a:srgbClr>
              </a:solidFill>
              <a:effectLst/>
              <a:uLnTx/>
              <a:uFillTx/>
              <a:latin typeface="+mn-lt"/>
              <a:ea typeface="+mn-ea"/>
              <a:cs typeface="+mn-cs"/>
            </a:endParaRPr>
          </a:p>
        </p:txBody>
      </p:sp>
      <p:sp>
        <p:nvSpPr>
          <p:cNvPr id="5" name="正方形/長方形 4">
            <a:extLst>
              <a:ext uri="{FF2B5EF4-FFF2-40B4-BE49-F238E27FC236}">
                <a16:creationId xmlns:a16="http://schemas.microsoft.com/office/drawing/2014/main" id="{D5680958-F84E-7C33-C4BE-865E8F77C270}"/>
              </a:ext>
            </a:extLst>
          </p:cNvPr>
          <p:cNvSpPr/>
          <p:nvPr/>
        </p:nvSpPr>
        <p:spPr bwMode="gray">
          <a:xfrm>
            <a:off x="6578910" y="2977067"/>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a:solidFill>
                  <a:srgbClr val="0070C0">
                    <a:alpha val="50000"/>
                  </a:srgbClr>
                </a:solidFill>
                <a:latin typeface="+mn-lt"/>
                <a:cs typeface="+mn-cs"/>
              </a:rPr>
              <a:t>◎</a:t>
            </a:r>
            <a:endParaRPr kumimoji="1" lang="ja-JP" altLang="en-US" sz="40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7" name="正方形/長方形 6">
            <a:extLst>
              <a:ext uri="{FF2B5EF4-FFF2-40B4-BE49-F238E27FC236}">
                <a16:creationId xmlns:a16="http://schemas.microsoft.com/office/drawing/2014/main" id="{509DF098-5964-4C69-CE71-796141ADE4BC}"/>
              </a:ext>
            </a:extLst>
          </p:cNvPr>
          <p:cNvSpPr/>
          <p:nvPr/>
        </p:nvSpPr>
        <p:spPr bwMode="gray">
          <a:xfrm>
            <a:off x="9689455" y="2954742"/>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DA291C">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DA291C">
                  <a:alpha val="50000"/>
                </a:srgbClr>
              </a:solidFill>
              <a:effectLst/>
              <a:uLnTx/>
              <a:uFillTx/>
              <a:latin typeface="+mn-lt"/>
              <a:ea typeface="+mn-ea"/>
              <a:cs typeface="+mn-cs"/>
            </a:endParaRPr>
          </a:p>
        </p:txBody>
      </p:sp>
      <p:sp>
        <p:nvSpPr>
          <p:cNvPr id="15" name="正方形/長方形 14">
            <a:extLst>
              <a:ext uri="{FF2B5EF4-FFF2-40B4-BE49-F238E27FC236}">
                <a16:creationId xmlns:a16="http://schemas.microsoft.com/office/drawing/2014/main" id="{A63798BF-7545-DB48-6710-7E168CFF5B86}"/>
              </a:ext>
            </a:extLst>
          </p:cNvPr>
          <p:cNvSpPr/>
          <p:nvPr/>
        </p:nvSpPr>
        <p:spPr bwMode="gray">
          <a:xfrm>
            <a:off x="2650836" y="3959262"/>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機能改修費が必要</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6" name="正方形/長方形 15">
            <a:extLst>
              <a:ext uri="{FF2B5EF4-FFF2-40B4-BE49-F238E27FC236}">
                <a16:creationId xmlns:a16="http://schemas.microsoft.com/office/drawing/2014/main" id="{E69755CF-5C53-24C2-EC70-01A155A18B75}"/>
              </a:ext>
            </a:extLst>
          </p:cNvPr>
          <p:cNvSpPr/>
          <p:nvPr/>
        </p:nvSpPr>
        <p:spPr bwMode="gray">
          <a:xfrm>
            <a:off x="5697621" y="3959262"/>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300">
                <a:latin typeface="UD デジタル 教科書体 NP-R" panose="02020400000000000000" pitchFamily="18" charset="-128"/>
                <a:ea typeface="UD デジタル 教科書体 NP-R" panose="02020400000000000000" pitchFamily="18" charset="-128"/>
                <a:cs typeface="+mn-cs"/>
              </a:rPr>
              <a:t>総務事務システムの一部の機能改修費と切り出す機能のシステム導入にかかる初期投資が必要</a:t>
            </a:r>
            <a:endParaRPr kumimoji="1" lang="en-US" altLang="ja-JP" sz="1300" dirty="0">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a:extLst>
              <a:ext uri="{FF2B5EF4-FFF2-40B4-BE49-F238E27FC236}">
                <a16:creationId xmlns:a16="http://schemas.microsoft.com/office/drawing/2014/main" id="{56EA572F-4FF1-6B57-FDDE-4AABE7D2BE52}"/>
              </a:ext>
            </a:extLst>
          </p:cNvPr>
          <p:cNvSpPr/>
          <p:nvPr/>
        </p:nvSpPr>
        <p:spPr bwMode="gray">
          <a:xfrm>
            <a:off x="8744404" y="3959262"/>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システム導入にかかる初期投資が必要</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37" name="正方形/長方形 36">
            <a:extLst>
              <a:ext uri="{FF2B5EF4-FFF2-40B4-BE49-F238E27FC236}">
                <a16:creationId xmlns:a16="http://schemas.microsoft.com/office/drawing/2014/main" id="{7CA0AE99-A569-F6E8-6C9F-2EAC3B831F99}"/>
              </a:ext>
            </a:extLst>
          </p:cNvPr>
          <p:cNvSpPr/>
          <p:nvPr/>
        </p:nvSpPr>
        <p:spPr bwMode="gray">
          <a:xfrm>
            <a:off x="3564963" y="4669774"/>
            <a:ext cx="1172753" cy="378057"/>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DA291C">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DA291C">
                  <a:alpha val="50000"/>
                </a:srgbClr>
              </a:solidFill>
              <a:effectLst/>
              <a:uLnTx/>
              <a:uFillTx/>
              <a:latin typeface="+mn-lt"/>
              <a:ea typeface="+mn-ea"/>
              <a:cs typeface="+mn-cs"/>
            </a:endParaRPr>
          </a:p>
        </p:txBody>
      </p:sp>
      <p:sp>
        <p:nvSpPr>
          <p:cNvPr id="54" name="正方形/長方形 53">
            <a:extLst>
              <a:ext uri="{FF2B5EF4-FFF2-40B4-BE49-F238E27FC236}">
                <a16:creationId xmlns:a16="http://schemas.microsoft.com/office/drawing/2014/main" id="{91F23FDA-1617-7C5F-AF3F-DA3130842A0A}"/>
              </a:ext>
            </a:extLst>
          </p:cNvPr>
          <p:cNvSpPr/>
          <p:nvPr/>
        </p:nvSpPr>
        <p:spPr bwMode="gray">
          <a:xfrm>
            <a:off x="3537801" y="5477269"/>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a:solidFill>
                  <a:srgbClr val="0070C0">
                    <a:alpha val="50000"/>
                  </a:srgbClr>
                </a:solidFill>
                <a:latin typeface="+mn-lt"/>
                <a:cs typeface="+mn-cs"/>
              </a:rPr>
              <a:t>◎</a:t>
            </a:r>
            <a:endParaRPr kumimoji="1" lang="ja-JP" altLang="en-US" sz="4000" b="1" i="0" u="none" strike="noStrike" kern="1200" cap="none" spc="0" normalizeH="0" baseline="0" noProof="0">
              <a:ln>
                <a:noFill/>
              </a:ln>
              <a:solidFill>
                <a:srgbClr val="0070C0">
                  <a:alpha val="50000"/>
                </a:srgbClr>
              </a:solidFill>
              <a:effectLst/>
              <a:uLnTx/>
              <a:uFillTx/>
              <a:latin typeface="+mn-lt"/>
              <a:ea typeface="+mn-ea"/>
              <a:cs typeface="+mn-cs"/>
            </a:endParaRPr>
          </a:p>
        </p:txBody>
      </p:sp>
      <p:sp>
        <p:nvSpPr>
          <p:cNvPr id="55" name="正方形/長方形 54">
            <a:extLst>
              <a:ext uri="{FF2B5EF4-FFF2-40B4-BE49-F238E27FC236}">
                <a16:creationId xmlns:a16="http://schemas.microsoft.com/office/drawing/2014/main" id="{2AD7FF61-C2E8-214D-CABB-6E4A020E777F}"/>
              </a:ext>
            </a:extLst>
          </p:cNvPr>
          <p:cNvSpPr/>
          <p:nvPr/>
        </p:nvSpPr>
        <p:spPr bwMode="gray">
          <a:xfrm>
            <a:off x="9752794" y="5435012"/>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5400" b="1" i="0" u="none" strike="noStrike" kern="1200" cap="none" spc="0" normalizeH="0" baseline="0" noProof="0" dirty="0">
                <a:ln>
                  <a:noFill/>
                </a:ln>
                <a:solidFill>
                  <a:srgbClr val="DA291C">
                    <a:alpha val="50000"/>
                  </a:srgbClr>
                </a:solidFill>
                <a:effectLst/>
                <a:uLnTx/>
                <a:uFillTx/>
                <a:latin typeface="+mn-lt"/>
                <a:ea typeface="+mn-ea"/>
                <a:cs typeface="+mn-cs"/>
              </a:rPr>
              <a:t>×</a:t>
            </a:r>
            <a:endParaRPr kumimoji="1" lang="ja-JP" altLang="en-US" sz="5400" b="1" i="0" u="none" strike="noStrike" kern="1200" cap="none" spc="0" normalizeH="0" baseline="0" noProof="0">
              <a:ln>
                <a:noFill/>
              </a:ln>
              <a:solidFill>
                <a:srgbClr val="DA291C">
                  <a:alpha val="50000"/>
                </a:srgbClr>
              </a:solidFill>
              <a:effectLst/>
              <a:uLnTx/>
              <a:uFillTx/>
              <a:latin typeface="+mn-lt"/>
              <a:ea typeface="+mn-ea"/>
              <a:cs typeface="+mn-cs"/>
            </a:endParaRPr>
          </a:p>
        </p:txBody>
      </p:sp>
      <p:sp>
        <p:nvSpPr>
          <p:cNvPr id="56" name="正方形/長方形 55">
            <a:extLst>
              <a:ext uri="{FF2B5EF4-FFF2-40B4-BE49-F238E27FC236}">
                <a16:creationId xmlns:a16="http://schemas.microsoft.com/office/drawing/2014/main" id="{EF603FA1-76BF-A6FD-7BCA-20C91F071DAB}"/>
              </a:ext>
            </a:extLst>
          </p:cNvPr>
          <p:cNvSpPr/>
          <p:nvPr/>
        </p:nvSpPr>
        <p:spPr bwMode="gray">
          <a:xfrm flipV="1">
            <a:off x="5700108" y="1546896"/>
            <a:ext cx="2956630" cy="4921030"/>
          </a:xfrm>
          <a:prstGeom prst="rect">
            <a:avLst/>
          </a:prstGeom>
          <a:noFill/>
          <a:ln w="28575" algn="ctr">
            <a:solidFill>
              <a:srgbClr val="ED8B00"/>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p:txBody>
      </p:sp>
      <p:grpSp>
        <p:nvGrpSpPr>
          <p:cNvPr id="13" name="グループ化 12">
            <a:extLst>
              <a:ext uri="{FF2B5EF4-FFF2-40B4-BE49-F238E27FC236}">
                <a16:creationId xmlns:a16="http://schemas.microsoft.com/office/drawing/2014/main" id="{D41272B3-9B20-82C5-9E71-129423BC8EEC}"/>
              </a:ext>
            </a:extLst>
          </p:cNvPr>
          <p:cNvGrpSpPr/>
          <p:nvPr/>
        </p:nvGrpSpPr>
        <p:grpSpPr>
          <a:xfrm>
            <a:off x="1717964" y="3949119"/>
            <a:ext cx="863319" cy="1237247"/>
            <a:chOff x="1717964" y="3949119"/>
            <a:chExt cx="863319" cy="1295400"/>
          </a:xfrm>
          <a:solidFill>
            <a:schemeClr val="bg1">
              <a:lumMod val="50000"/>
            </a:schemeClr>
          </a:solidFill>
        </p:grpSpPr>
        <p:sp>
          <p:nvSpPr>
            <p:cNvPr id="10" name="正方形/長方形 9">
              <a:extLst>
                <a:ext uri="{FF2B5EF4-FFF2-40B4-BE49-F238E27FC236}">
                  <a16:creationId xmlns:a16="http://schemas.microsoft.com/office/drawing/2014/main" id="{A44F332A-82BC-E29B-1E60-398AF434BF07}"/>
                </a:ext>
              </a:extLst>
            </p:cNvPr>
            <p:cNvSpPr/>
            <p:nvPr/>
          </p:nvSpPr>
          <p:spPr bwMode="gray">
            <a:xfrm>
              <a:off x="1717964" y="3949119"/>
              <a:ext cx="863319" cy="647700"/>
            </a:xfrm>
            <a:prstGeom prst="rect">
              <a:avLst/>
            </a:prstGeom>
            <a:grp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イニシャル</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4F14B3F6-DCE2-3E80-7A30-B73A19F2DF33}"/>
                </a:ext>
              </a:extLst>
            </p:cNvPr>
            <p:cNvSpPr/>
            <p:nvPr/>
          </p:nvSpPr>
          <p:spPr bwMode="gray">
            <a:xfrm>
              <a:off x="1717964" y="4596819"/>
              <a:ext cx="863319" cy="647700"/>
            </a:xfrm>
            <a:prstGeom prst="rect">
              <a:avLst/>
            </a:prstGeom>
            <a:grpFill/>
            <a:ln w="12700" cap="flat" cmpd="sng" algn="ctr">
              <a:solidFill>
                <a:schemeClr val="bg1"/>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solidFill>
                    <a:schemeClr val="bg1"/>
                  </a:solidFill>
                  <a:latin typeface="UD デジタル 教科書体 NP-R" panose="02020400000000000000" pitchFamily="18" charset="-128"/>
                  <a:ea typeface="UD デジタル 教科書体 NP-R" panose="02020400000000000000" pitchFamily="18" charset="-128"/>
                  <a:cs typeface="+mn-cs"/>
                </a:rPr>
                <a:t>ランニング</a:t>
              </a:r>
              <a:endParaRPr kumimoji="1" lang="ja-JP" altLang="en-US" sz="1200" b="0" i="0" u="none" strike="noStrike" kern="1200" cap="none" spc="0" normalizeH="0" baseline="0" noProof="0">
                <a:ln>
                  <a:noFill/>
                </a:ln>
                <a:solidFill>
                  <a:schemeClr val="bg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19" name="正方形/長方形 18">
            <a:extLst>
              <a:ext uri="{FF2B5EF4-FFF2-40B4-BE49-F238E27FC236}">
                <a16:creationId xmlns:a16="http://schemas.microsoft.com/office/drawing/2014/main" id="{5A64613A-878B-BAFC-A913-37C966FA7C47}"/>
              </a:ext>
            </a:extLst>
          </p:cNvPr>
          <p:cNvSpPr/>
          <p:nvPr/>
        </p:nvSpPr>
        <p:spPr bwMode="gray">
          <a:xfrm>
            <a:off x="2650836" y="4577885"/>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a:latin typeface="UD デジタル 教科書体 NP-R" panose="02020400000000000000" pitchFamily="18" charset="-128"/>
                <a:ea typeface="UD デジタル 教科書体 NP-R" panose="02020400000000000000" pitchFamily="18" charset="-128"/>
                <a:cs typeface="+mn-cs"/>
              </a:rPr>
              <a:t>高額な維持費は継続</a:t>
            </a:r>
            <a:endParaRPr kumimoji="1" lang="ja-JP" altLang="en-US" sz="1200" b="0"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 name="正方形/長方形 22">
            <a:extLst>
              <a:ext uri="{FF2B5EF4-FFF2-40B4-BE49-F238E27FC236}">
                <a16:creationId xmlns:a16="http://schemas.microsoft.com/office/drawing/2014/main" id="{47BA1535-C8BC-2C9D-C728-0E5AFD4D5CF3}"/>
              </a:ext>
            </a:extLst>
          </p:cNvPr>
          <p:cNvSpPr/>
          <p:nvPr/>
        </p:nvSpPr>
        <p:spPr bwMode="gray">
          <a:xfrm>
            <a:off x="5697621" y="4577885"/>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altLang="ja-JP" sz="1100" dirty="0">
                <a:latin typeface="UD デジタル 教科書体 NP-R" panose="02020400000000000000" pitchFamily="18" charset="-128"/>
                <a:ea typeface="UD デジタル 教科書体 NP-R" panose="02020400000000000000" pitchFamily="18" charset="-128"/>
                <a:cs typeface="+mn-cs"/>
              </a:rPr>
              <a:t>SaaS</a:t>
            </a:r>
            <a:r>
              <a:rPr kumimoji="1" lang="ja-JP" altLang="en-US" sz="1100">
                <a:latin typeface="UD デジタル 教科書体 NP-R" panose="02020400000000000000" pitchFamily="18" charset="-128"/>
                <a:ea typeface="UD デジタル 教科書体 NP-R" panose="02020400000000000000" pitchFamily="18" charset="-128"/>
                <a:cs typeface="+mn-cs"/>
              </a:rPr>
              <a:t>等へ切り出す機能は、設定変更やアップデートの活用で柔軟性が高まるため、総合的に現状よりも低コストで運用可能と思慮</a:t>
            </a:r>
            <a:endParaRPr kumimoji="1" lang="en-US" altLang="ja-JP" sz="1100" dirty="0">
              <a:latin typeface="UD デジタル 教科書体 NP-R" panose="02020400000000000000" pitchFamily="18" charset="-128"/>
              <a:ea typeface="UD デジタル 教科書体 NP-R" panose="02020400000000000000" pitchFamily="18" charset="-128"/>
              <a:cs typeface="+mn-cs"/>
            </a:endParaRPr>
          </a:p>
        </p:txBody>
      </p:sp>
      <p:sp>
        <p:nvSpPr>
          <p:cNvPr id="25" name="正方形/長方形 24">
            <a:extLst>
              <a:ext uri="{FF2B5EF4-FFF2-40B4-BE49-F238E27FC236}">
                <a16:creationId xmlns:a16="http://schemas.microsoft.com/office/drawing/2014/main" id="{B337CE1D-3E0B-8EA1-4116-BE25461DE218}"/>
              </a:ext>
            </a:extLst>
          </p:cNvPr>
          <p:cNvSpPr/>
          <p:nvPr/>
        </p:nvSpPr>
        <p:spPr bwMode="gray">
          <a:xfrm>
            <a:off x="8744404" y="4577885"/>
            <a:ext cx="2968171" cy="618624"/>
          </a:xfrm>
          <a:prstGeom prst="rect">
            <a:avLst/>
          </a:prstGeom>
          <a:noFill/>
          <a:ln w="12700" cap="flat" cmpd="sng" algn="ctr">
            <a:solidFill>
              <a:srgbClr val="A7A8AA"/>
            </a:solidFill>
            <a:prstDash val="solid"/>
            <a:miter lim="800000"/>
            <a:headEnd type="none" w="med" len="med"/>
            <a:tailEnd type="none" w="med" len="med"/>
          </a:ln>
          <a:extLst>
            <a:ext uri="{909E8E84-426E-40DD-AFC4-6F175D3DCCD1}">
              <a14:hiddenFill xmlns:a14="http://schemas.microsoft.com/office/drawing/2010/main">
                <a:solidFill>
                  <a:srgbClr val="07997D"/>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ja-JP" altLang="en-US" sz="1200">
                <a:latin typeface="UD デジタル 教科書体 NP-R" panose="02020400000000000000" pitchFamily="18" charset="-128"/>
                <a:ea typeface="UD デジタル 教科書体 NP-R" panose="02020400000000000000" pitchFamily="18" charset="-128"/>
                <a:cs typeface="+mn-cs"/>
              </a:rPr>
              <a:t>総務事務システムを廃止するため、総務事務システムの維持費が削減可能</a:t>
            </a:r>
            <a:endParaRPr kumimoji="1" lang="en-US" altLang="ja-JP" sz="1200" dirty="0">
              <a:latin typeface="UD デジタル 教科書体 NP-R" panose="02020400000000000000" pitchFamily="18" charset="-128"/>
              <a:ea typeface="UD デジタル 教科書体 NP-R" panose="02020400000000000000" pitchFamily="18" charset="-128"/>
              <a:cs typeface="+mn-cs"/>
            </a:endParaRPr>
          </a:p>
        </p:txBody>
      </p:sp>
      <p:sp>
        <p:nvSpPr>
          <p:cNvPr id="26" name="正方形/長方形 25">
            <a:extLst>
              <a:ext uri="{FF2B5EF4-FFF2-40B4-BE49-F238E27FC236}">
                <a16:creationId xmlns:a16="http://schemas.microsoft.com/office/drawing/2014/main" id="{FFD5CFA8-619F-1677-4606-E56608711E45}"/>
              </a:ext>
            </a:extLst>
          </p:cNvPr>
          <p:cNvSpPr/>
          <p:nvPr/>
        </p:nvSpPr>
        <p:spPr bwMode="gray">
          <a:xfrm>
            <a:off x="9718201" y="4522892"/>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0070C0">
                    <a:alpha val="50000"/>
                  </a:srgbClr>
                </a:solidFill>
                <a:effectLst/>
                <a:uLnTx/>
                <a:uFillTx/>
                <a:latin typeface="+mn-lt"/>
                <a:ea typeface="+mn-ea"/>
                <a:cs typeface="+mn-cs"/>
              </a:rPr>
              <a:t>◎</a:t>
            </a:r>
          </a:p>
        </p:txBody>
      </p:sp>
      <p:sp>
        <p:nvSpPr>
          <p:cNvPr id="33" name="正方形/長方形 32">
            <a:extLst>
              <a:ext uri="{FF2B5EF4-FFF2-40B4-BE49-F238E27FC236}">
                <a16:creationId xmlns:a16="http://schemas.microsoft.com/office/drawing/2014/main" id="{54051E7E-EBA8-9048-0802-5A94AE5D994F}"/>
              </a:ext>
            </a:extLst>
          </p:cNvPr>
          <p:cNvSpPr/>
          <p:nvPr/>
        </p:nvSpPr>
        <p:spPr bwMode="gray">
          <a:xfrm>
            <a:off x="3452868" y="3970522"/>
            <a:ext cx="1342620" cy="57135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sp>
        <p:nvSpPr>
          <p:cNvPr id="38" name="正方形/長方形 37">
            <a:extLst>
              <a:ext uri="{FF2B5EF4-FFF2-40B4-BE49-F238E27FC236}">
                <a16:creationId xmlns:a16="http://schemas.microsoft.com/office/drawing/2014/main" id="{BF3C9198-5EA9-54D8-7EE0-889603614AEC}"/>
              </a:ext>
            </a:extLst>
          </p:cNvPr>
          <p:cNvSpPr/>
          <p:nvPr/>
        </p:nvSpPr>
        <p:spPr bwMode="gray">
          <a:xfrm>
            <a:off x="6496330" y="3993589"/>
            <a:ext cx="1342620" cy="57135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sp>
        <p:nvSpPr>
          <p:cNvPr id="47" name="正方形/長方形 46">
            <a:extLst>
              <a:ext uri="{FF2B5EF4-FFF2-40B4-BE49-F238E27FC236}">
                <a16:creationId xmlns:a16="http://schemas.microsoft.com/office/drawing/2014/main" id="{1E4D52ED-34AF-1E90-E740-F93B3373F569}"/>
              </a:ext>
            </a:extLst>
          </p:cNvPr>
          <p:cNvSpPr/>
          <p:nvPr/>
        </p:nvSpPr>
        <p:spPr bwMode="gray">
          <a:xfrm>
            <a:off x="9604521" y="3989440"/>
            <a:ext cx="1342620" cy="57135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sp>
        <p:nvSpPr>
          <p:cNvPr id="8" name="テキスト ボックス 7">
            <a:extLst>
              <a:ext uri="{FF2B5EF4-FFF2-40B4-BE49-F238E27FC236}">
                <a16:creationId xmlns:a16="http://schemas.microsoft.com/office/drawing/2014/main" id="{8C943811-5057-3728-19FE-FE78744FD64F}"/>
              </a:ext>
            </a:extLst>
          </p:cNvPr>
          <p:cNvSpPr txBox="1"/>
          <p:nvPr/>
        </p:nvSpPr>
        <p:spPr bwMode="gray">
          <a:xfrm>
            <a:off x="6096000" y="6620961"/>
            <a:ext cx="5616575" cy="169277"/>
          </a:xfrm>
          <a:prstGeom prst="rect">
            <a:avLst/>
          </a:prstGeom>
          <a:noFill/>
        </p:spPr>
        <p:txBody>
          <a:bodyPr wrap="square" lIns="0" tIns="0" rIns="0" bIns="0" rtlCol="0">
            <a:spAutoFit/>
          </a:bodyPr>
          <a:lstStyle/>
          <a:p>
            <a:pPr marL="0" marR="0" indent="0" algn="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システム導入等にかかるコスト</a:t>
            </a: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開発期間等は次年度以降の</a:t>
            </a: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RFI</a:t>
            </a:r>
            <a:r>
              <a:rPr kumimoji="1" lang="ja-JP" altLang="en-US" sz="11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にて詳細確認予定</a:t>
            </a:r>
          </a:p>
        </p:txBody>
      </p:sp>
      <p:sp>
        <p:nvSpPr>
          <p:cNvPr id="9" name="正方形/長方形 8">
            <a:extLst>
              <a:ext uri="{FF2B5EF4-FFF2-40B4-BE49-F238E27FC236}">
                <a16:creationId xmlns:a16="http://schemas.microsoft.com/office/drawing/2014/main" id="{870A1AC4-E412-2565-A483-9B23D496632A}"/>
              </a:ext>
            </a:extLst>
          </p:cNvPr>
          <p:cNvSpPr/>
          <p:nvPr/>
        </p:nvSpPr>
        <p:spPr bwMode="gray">
          <a:xfrm>
            <a:off x="6510396" y="5526130"/>
            <a:ext cx="1342620" cy="571359"/>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rPr>
              <a:t>▲</a:t>
            </a:r>
          </a:p>
        </p:txBody>
      </p:sp>
      <p:grpSp>
        <p:nvGrpSpPr>
          <p:cNvPr id="50" name="グループ化 49">
            <a:extLst>
              <a:ext uri="{FF2B5EF4-FFF2-40B4-BE49-F238E27FC236}">
                <a16:creationId xmlns:a16="http://schemas.microsoft.com/office/drawing/2014/main" id="{208207BC-4E77-5C19-7920-6D596057CBD1}"/>
              </a:ext>
            </a:extLst>
          </p:cNvPr>
          <p:cNvGrpSpPr/>
          <p:nvPr/>
        </p:nvGrpSpPr>
        <p:grpSpPr>
          <a:xfrm>
            <a:off x="491659" y="1612453"/>
            <a:ext cx="1738923" cy="669351"/>
            <a:chOff x="491659" y="1612453"/>
            <a:chExt cx="1738923" cy="669351"/>
          </a:xfrm>
        </p:grpSpPr>
        <p:sp>
          <p:nvSpPr>
            <p:cNvPr id="18" name="テキスト ボックス 17">
              <a:extLst>
                <a:ext uri="{FF2B5EF4-FFF2-40B4-BE49-F238E27FC236}">
                  <a16:creationId xmlns:a16="http://schemas.microsoft.com/office/drawing/2014/main" id="{F88179B0-2289-488C-23E9-70A04A740567}"/>
                </a:ext>
              </a:extLst>
            </p:cNvPr>
            <p:cNvSpPr txBox="1"/>
            <p:nvPr/>
          </p:nvSpPr>
          <p:spPr bwMode="gray">
            <a:xfrm>
              <a:off x="562552" y="1623771"/>
              <a:ext cx="858982" cy="646331"/>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D600"/>
                  </a:solidFill>
                  <a:prstDash val="solid"/>
                  <a:round/>
                  <a:headEnd type="none" w="med" len="med"/>
                  <a:tailEnd type="none" w="med" len="med"/>
                </a14:hiddenLine>
              </a:ext>
            </a:extLst>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effectLst/>
                  <a:uLnTx/>
                  <a:uFillTx/>
                  <a:latin typeface="UD デジタル 教科書体 NP-R" panose="02020400000000000000" pitchFamily="18" charset="-128"/>
                  <a:ea typeface="UD デジタル 教科書体 NP-R" panose="02020400000000000000" pitchFamily="18" charset="-128"/>
                  <a:cs typeface="+mn-cs"/>
                </a:rPr>
                <a:t>凡例）</a:t>
              </a:r>
              <a:endParaRPr kumimoji="1" lang="en-US" altLang="ja-JP" sz="1400" b="1" i="0" u="none" strike="noStrike" kern="1200" cap="none" spc="0" normalizeH="0" baseline="0" noProof="0" dirty="0">
                <a:ln>
                  <a:noFill/>
                </a:ln>
                <a:effectLst/>
                <a:uLnTx/>
                <a:uFillTx/>
                <a:latin typeface="UD デジタル 教科書体 NP-R" panose="02020400000000000000" pitchFamily="18" charset="-128"/>
                <a:ea typeface="UD デジタル 教科書体 NP-R" panose="02020400000000000000" pitchFamily="18" charset="-128"/>
                <a:cs typeface="+mn-cs"/>
              </a:endParaRPr>
            </a:p>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1400" b="1" i="0" u="none" strike="noStrike" kern="1200" cap="none" spc="0" normalizeH="0" baseline="0" noProof="0" dirty="0">
                  <a:ln>
                    <a:noFill/>
                  </a:ln>
                  <a:solidFill>
                    <a:srgbClr val="DA291C"/>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：不可</a:t>
              </a:r>
              <a:endParaRPr kumimoji="1" lang="en-US" altLang="ja-JP" sz="1400" dirty="0">
                <a:solidFill>
                  <a:prstClr val="black"/>
                </a:solidFill>
                <a:latin typeface="UD デジタル 教科書体 NP-R" panose="02020400000000000000" pitchFamily="18" charset="-128"/>
                <a:ea typeface="UD デジタル 教科書体 NP-R" panose="02020400000000000000" pitchFamily="18" charset="-128"/>
                <a:cs typeface="+mn-cs"/>
              </a:endParaRPr>
            </a:p>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a:solidFill>
                    <a:schemeClr val="accent4"/>
                  </a:solidFill>
                  <a:latin typeface="UD デジタル 教科書体 NP-R" panose="02020400000000000000" pitchFamily="18" charset="-128"/>
                  <a:ea typeface="UD デジタル 教科書体 NP-R" panose="02020400000000000000" pitchFamily="18" charset="-128"/>
                  <a:cs typeface="+mn-cs"/>
                </a:rPr>
                <a:t>〇</a:t>
              </a:r>
              <a:r>
                <a:rPr kumimoji="1" lang="ja-JP" altLang="en-US" sz="140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：良</a:t>
              </a:r>
              <a:endParaRPr kumimoji="1" lang="en-US" altLang="ja-JP" sz="140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1" name="テキスト ボックス 20">
              <a:extLst>
                <a:ext uri="{FF2B5EF4-FFF2-40B4-BE49-F238E27FC236}">
                  <a16:creationId xmlns:a16="http://schemas.microsoft.com/office/drawing/2014/main" id="{9ADB6CDA-9B80-5EB4-9E0F-35CC4C0A125D}"/>
                </a:ext>
              </a:extLst>
            </p:cNvPr>
            <p:cNvSpPr txBox="1"/>
            <p:nvPr/>
          </p:nvSpPr>
          <p:spPr bwMode="gray">
            <a:xfrm>
              <a:off x="1371600" y="1850917"/>
              <a:ext cx="858982" cy="430887"/>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D600"/>
                  </a:solidFill>
                  <a:prstDash val="solid"/>
                  <a:round/>
                  <a:headEnd type="none" w="med" len="med"/>
                  <a:tailEnd type="none" w="med" len="med"/>
                </a14:hiddenLine>
              </a:ext>
            </a:extLst>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i="0" u="none" strike="noStrike" kern="1200" cap="none" spc="0" normalizeH="0" baseline="0" noProof="0">
                  <a:ln>
                    <a:noFill/>
                  </a:ln>
                  <a:solidFill>
                    <a:srgbClr val="FFCD00"/>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a:solidFill>
                    <a:prstClr val="black"/>
                  </a:solidFill>
                  <a:latin typeface="UD デジタル 教科書体 NP-R" panose="02020400000000000000" pitchFamily="18" charset="-128"/>
                  <a:ea typeface="UD デジタル 教科書体 NP-R" panose="02020400000000000000" pitchFamily="18" charset="-128"/>
                  <a:cs typeface="+mn-cs"/>
                </a:rPr>
                <a:t>：可</a:t>
              </a:r>
            </a:p>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400" b="1">
                  <a:solidFill>
                    <a:srgbClr val="0070C0"/>
                  </a:solidFill>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：優</a:t>
              </a:r>
            </a:p>
          </p:txBody>
        </p:sp>
        <p:sp>
          <p:nvSpPr>
            <p:cNvPr id="44" name="正方形/長方形 43">
              <a:extLst>
                <a:ext uri="{FF2B5EF4-FFF2-40B4-BE49-F238E27FC236}">
                  <a16:creationId xmlns:a16="http://schemas.microsoft.com/office/drawing/2014/main" id="{4A0E851F-6B16-A3D6-6C41-0B83E5EAA4B9}"/>
                </a:ext>
              </a:extLst>
            </p:cNvPr>
            <p:cNvSpPr/>
            <p:nvPr/>
          </p:nvSpPr>
          <p:spPr bwMode="gray">
            <a:xfrm>
              <a:off x="491659" y="1612453"/>
              <a:ext cx="1560945" cy="658033"/>
            </a:xfrm>
            <a:prstGeom prst="rect">
              <a:avLst/>
            </a:prstGeom>
            <a:solidFill>
              <a:srgbClr val="BBBCBC">
                <a:alpha val="0"/>
              </a:srgbClr>
            </a:solidFill>
            <a:ln w="12700" cap="flat" cmpd="sng" algn="ctr">
              <a:solidFill>
                <a:srgbClr val="97999B"/>
              </a:solidFill>
              <a:prstDash val="solid"/>
              <a:miter lim="800000"/>
              <a:headEnd type="none" w="med" len="med"/>
              <a:tailEnd type="none" w="med" len="me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4000" b="1" i="0" u="none" strike="noStrike" kern="1200" cap="none" spc="0" normalizeH="0" baseline="0" noProof="0">
                <a:ln>
                  <a:noFill/>
                </a:ln>
                <a:solidFill>
                  <a:srgbClr val="FFCD00">
                    <a:alpha val="50000"/>
                  </a:srgbClr>
                </a:solidFill>
                <a:effectLst/>
                <a:uLnTx/>
                <a:uFillTx/>
                <a:latin typeface="+mn-lt"/>
                <a:ea typeface="+mn-ea"/>
                <a:cs typeface="+mn-cs"/>
              </a:endParaRPr>
            </a:p>
          </p:txBody>
        </p:sp>
      </p:grpSp>
      <p:sp>
        <p:nvSpPr>
          <p:cNvPr id="11" name="正方形/長方形 10">
            <a:extLst>
              <a:ext uri="{FF2B5EF4-FFF2-40B4-BE49-F238E27FC236}">
                <a16:creationId xmlns:a16="http://schemas.microsoft.com/office/drawing/2014/main" id="{43ED5BE7-6A27-EFCE-9771-B7849397D997}"/>
              </a:ext>
            </a:extLst>
          </p:cNvPr>
          <p:cNvSpPr/>
          <p:nvPr/>
        </p:nvSpPr>
        <p:spPr bwMode="gray">
          <a:xfrm>
            <a:off x="6595329" y="4592324"/>
            <a:ext cx="1172753" cy="743718"/>
          </a:xfrm>
          <a:prstGeom prst="rect">
            <a:avLst/>
          </a:prstGeom>
          <a:solidFill>
            <a:srgbClr val="BBBCBC">
              <a:alpha val="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4000" b="1" i="0" u="none" strike="noStrike" kern="1200" cap="none" spc="0" normalizeH="0" baseline="0" noProof="0">
                <a:ln>
                  <a:noFill/>
                </a:ln>
                <a:solidFill>
                  <a:schemeClr val="accent4">
                    <a:alpha val="50000"/>
                  </a:schemeClr>
                </a:solidFill>
                <a:effectLst/>
                <a:uLnTx/>
                <a:uFillTx/>
                <a:latin typeface="+mn-lt"/>
                <a:ea typeface="+mn-ea"/>
                <a:cs typeface="+mn-cs"/>
              </a:rPr>
              <a:t>〇</a:t>
            </a:r>
          </a:p>
        </p:txBody>
      </p:sp>
    </p:spTree>
    <p:extLst>
      <p:ext uri="{BB962C8B-B14F-4D97-AF65-F5344CB8AC3E}">
        <p14:creationId xmlns:p14="http://schemas.microsoft.com/office/powerpoint/2010/main" val="1568530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35e8e40f-b990-41de-a0fc-543397efce7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MUu6s8h9_pZIHuiqG9b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MUu6s8h9_pZIHuiqG9b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Template_16:9_J_202401">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2024Deloitte">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no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defTabSz="990564" fontAlgn="auto">
          <a:spcBef>
            <a:spcPts val="0"/>
          </a:spcBef>
          <a:spcAft>
            <a:spcPts val="0"/>
          </a:spcAft>
          <a:buSzPct val="100000"/>
          <a:defRPr kumimoji="1" sz="1300" dirty="0">
            <a:solidFill>
              <a:prstClr val="black"/>
            </a:solidFill>
            <a:latin typeface="UD デジタル 教科書体 NP-R" panose="02020400000000000000" pitchFamily="18" charset="-128"/>
            <a:ea typeface="UD デジタル 教科書体 NP-R" panose="02020400000000000000" pitchFamily="18" charset="-128"/>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16_9_J.pptx" id="{1102BB33-5474-4266-9126-454875A824BA}" vid="{5AB53A20-819E-4F0C-B992-6513B950D6E4}"/>
    </a:ext>
  </a:extLst>
</a:theme>
</file>

<file path=ppt/theme/theme2.xml><?xml version="1.0" encoding="utf-8"?>
<a:theme xmlns:a="http://schemas.openxmlformats.org/drawingml/2006/main" name="DT Template_16:9_J_202401_基本版②">
  <a:themeElements>
    <a:clrScheme name="DT">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2024Dloite">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600" b="0" i="0" u="none" strike="noStrike" kern="1200" cap="none" spc="0" normalizeH="0" baseline="0" noProof="0" dirty="0" smtClean="0">
            <a:ln>
              <a:noFill/>
            </a:ln>
            <a:solidFill>
              <a:prstClr val="black"/>
            </a:solidFill>
            <a:effectLst/>
            <a:uLnTx/>
            <a:uFillTx/>
            <a:latin typeface="+mn-lt"/>
            <a:ea typeface="+mn-ea"/>
            <a:cs typeface="+mn-cs"/>
          </a:defRPr>
        </a:defPPr>
      </a:lstStyle>
    </a:spDef>
    <a:lnDef>
      <a:spPr bwMode="gray">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kumimoji="1"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Template_16_9_J.pptx" id="{1102BB33-5474-4266-9126-454875A824BA}" vid="{88316D57-46D6-41CD-8B17-44CBB453653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DT Template_16_9_J_NoLogo</Template>
  <TotalTime>0</TotalTime>
  <Words>16365</Words>
  <Application>Microsoft Office PowerPoint</Application>
  <PresentationFormat>ワイド画面</PresentationFormat>
  <Paragraphs>3137</Paragraphs>
  <Slides>65</Slides>
  <Notes>50</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65</vt:i4>
      </vt:variant>
    </vt:vector>
  </HeadingPairs>
  <TitlesOfParts>
    <vt:vector size="76" baseType="lpstr">
      <vt:lpstr>Meiryo UI</vt:lpstr>
      <vt:lpstr>UD デジタル 教科書体 NP-R</vt:lpstr>
      <vt:lpstr>Arial</vt:lpstr>
      <vt:lpstr>Calibri</vt:lpstr>
      <vt:lpstr>Palatino Linotype</vt:lpstr>
      <vt:lpstr>Verdana</vt:lpstr>
      <vt:lpstr>Wingdings</vt:lpstr>
      <vt:lpstr>Wingdings 2</vt:lpstr>
      <vt:lpstr>DT Template_16:9_J_202401</vt:lpstr>
      <vt:lpstr>DT Template_16:9_J_202401_基本版②</vt:lpstr>
      <vt:lpstr>think-cell スライド</vt:lpstr>
      <vt:lpstr>人事給与領域システム化構想書</vt:lpstr>
      <vt:lpstr>PowerPoint プレゼンテーション</vt:lpstr>
      <vt:lpstr>人事給与関連事務の現状と目指す姿</vt:lpstr>
      <vt:lpstr>現状の人事・給与関連事務には業務/システム/制度面で様々な課題がある</vt:lpstr>
      <vt:lpstr>業務・制度面の課題解決の方向性として、働き方改革実施方針・バックオフィスDX基本指針を基にあるべき姿を5つに定義する</vt:lpstr>
      <vt:lpstr>人事・給与関連事務の業務遂行は総務事務システムが密接に関係しているため、個別業務の将来象を踏まえた総務事務システムへのテコ入れが必要である</vt:lpstr>
      <vt:lpstr>PowerPoint プレゼンテーション</vt:lpstr>
      <vt:lpstr>PowerPoint プレゼンテーション</vt:lpstr>
      <vt:lpstr>あるべき姿の実現を目指し、総務事務システムと最新機能を有した別システムを組み合わせた合理的なシステム構成を目指す。総務事務システムからの切出し範囲や改修内容は個別業務の将来像検討を通じて定める予定</vt:lpstr>
      <vt:lpstr>主要課題と対応の方向性</vt:lpstr>
      <vt:lpstr>人事・給与関連事務に関する45件の検討事項について、課題を詳細化し対応の方向性を整理した</vt:lpstr>
      <vt:lpstr>庶務事務</vt:lpstr>
      <vt:lpstr>記入項目の妥当性と紙の添付書類を要する点に課題があり、添付書類や記入項目の簡略化や添付書類のペーパーレス化・廃止を目指す</vt:lpstr>
      <vt:lpstr>廃止・デジタル化の余地がある申請を除いて、職員の負担軽減・効率化に向けた個別検討が必要である</vt:lpstr>
      <vt:lpstr>申請から発効までのリードタイムと逓送が必要な点に課題があり、電子ファイルの連携機能を構築し、リードタイムの短縮と逓送業務の廃止を目指す</vt:lpstr>
      <vt:lpstr>PowerPoint プレゼンテーション</vt:lpstr>
      <vt:lpstr>大阪市の目指す多様な働き方への対応と労務管理・超勤管理に資する勤務状況の可視化ができていないことが課題であり、システム刷新による課題解決を目指す</vt:lpstr>
      <vt:lpstr>現行システムでは機能・保守対応・コストの３点から目指す姿の実現が困難であるため、勤怠管理システムのSaaS化を目指す</vt:lpstr>
      <vt:lpstr>PowerPoint プレゼンテーション</vt:lpstr>
      <vt:lpstr>アナログ作業や経路承認プロセスにより申請から承認・支払いまでのリードタイムが長く、作業負担が大きいことが課題であり、自動化と承認プロセスの簡略化による課題解決を目指す</vt:lpstr>
      <vt:lpstr>PowerPoint プレゼンテーション</vt:lpstr>
      <vt:lpstr>過去1年間の管内出張データを用いた分析では、ルールを合理化した場合であっても管内出張旅費の増加は限定的であり、充分に経済的かつ合理的な経路や金額の管内出張が可能であると想定できる</vt:lpstr>
      <vt:lpstr>各所属で出張経路の経済合理性の確認を主業務としている職員の人件費を考慮すると、ルールを合理化にすることで、大阪市としての全体コストの削減が可能であると想定される</vt:lpstr>
      <vt:lpstr>人事</vt:lpstr>
      <vt:lpstr>各人事業務が個別最適化され、人事業務サイクルにおいて職員情報を相互連携できていないことが課題であり、システム刷新による職員情報の一元管理を目指す</vt:lpstr>
      <vt:lpstr>PowerPoint プレゼンテーション</vt:lpstr>
      <vt:lpstr>PowerPoint プレゼンテーション</vt:lpstr>
      <vt:lpstr>前項のTo-Beイメージに記載している人事業務の高度化の例は「人材育成基本方針」の記載を参照しています</vt:lpstr>
      <vt:lpstr>給与</vt:lpstr>
      <vt:lpstr>現状機能のUIは年末調整制度の理解が前提のため使い勝手が悪く、問い合わせ対応やサポートにかかる負荷が高いことが課題であり、システム刷新によるUX向上を目指す</vt:lpstr>
      <vt:lpstr>PowerPoint プレゼンテーション</vt:lpstr>
      <vt:lpstr>給与の適正性をチェックする作業をアナログで行っていることで職員の負担となっていることが課題であり、BPRによる業務担当者の負担軽減を目指す</vt:lpstr>
      <vt:lpstr>会計年度任用職員</vt:lpstr>
      <vt:lpstr>求人・採用から退職までのライフサイクルにまたがって複数の課題がある中で、効率化余地が大きいと想定する「給与管理」「各種申請・届出」に関する課題の深堀を実施した</vt:lpstr>
      <vt:lpstr>本職員と同様のシステム利用権限がなく紙ベースでの業務による負担が課題であり、職員と同等のシステム利用権限を与えることでアナログ作業の廃止を目指す</vt:lpstr>
      <vt:lpstr>給与管理と各種申請・届出業務以外の会計年度任用職員関連の検討事項については、以下の方向性で対応</vt:lpstr>
      <vt:lpstr>PowerPoint プレゼンテーション</vt:lpstr>
      <vt:lpstr>次年度以降に向けた先行着手</vt:lpstr>
      <vt:lpstr>忌引休暇申請・就労証明書発行業務について、策定した対応方針のR7年度意思決定に向け、ベンダーへ改修規模の確認と仮見積りの依頼を実施している</vt:lpstr>
      <vt:lpstr>遅参解除申請の効率化に向け、現状申請フローを可視化したうえで人給WGとしての対応方針を策定した</vt:lpstr>
      <vt:lpstr>遅参申請時は証拠帳票を職員から上長へ紙で提出しており、職員側では印刷と提出の作業に、承認者側では簿冊管理作業に、それぞれ工数がかかり負担となっている</vt:lpstr>
      <vt:lpstr>人給WGとしての案として、証拠帳票の提出様式について承認者に選択肢を与えて選択いただく運用とすることで、紙での提出が必須という既存の遅参申請時の添付書類の提出を柔軟化させることを目指す</vt:lpstr>
      <vt:lpstr>忌引休暇申請の効率化に向け、人給WGとしての簡略化案を策定し、制度所管との折衝にて実現可能であることを確認した。実現に向け保守運用ベンダーへ改修規模・仮見積りを依頼済み </vt:lpstr>
      <vt:lpstr>大阪市の忌引休暇申請時の記入情報を洗い出し、他社の忌引申請項目と比較したうえで簡略化案を検討した結果、3項目について任意記載への変更を目指す</vt:lpstr>
      <vt:lpstr>人給WGとして提示した案について、人事課より変更の余地があるとコメントいただいた。今後は改修規模や見積を確認ののち、R7年度中に改修実施の意思決定を行う必要がある</vt:lpstr>
      <vt:lpstr>就労証明書発行業務の効率化に向け、現状業務フローをもとに課題を洗い出し、対応方針を策定した。実現に向け保守運用ベンダーへ改修規模・仮見積りを依頼済み</vt:lpstr>
      <vt:lpstr>現状の業務を整理した結果、職員から総務事務センターへの様式送付作業と、総務事務センターから職員への就労証明書交付作業の工数負担が大きいことが課題である</vt:lpstr>
      <vt:lpstr>職員の申請時には申請画面で電子ファイルを添付でき、総務事務センターからの交付時には職員が電子ファイルでデータを受領できる仕様とすることを目指す</vt:lpstr>
      <vt:lpstr>PowerPoint プレゼンテーション</vt:lpstr>
      <vt:lpstr>申し送り事項</vt:lpstr>
      <vt:lpstr>次年度以降に検討が必要な課題は以下</vt:lpstr>
      <vt:lpstr>次年度以降に検討が必要な課題は以下</vt:lpstr>
      <vt:lpstr>次年度以降に検討が必要な課題は以下</vt:lpstr>
      <vt:lpstr>PowerPoint プレゼンテーション</vt:lpstr>
      <vt:lpstr>システム化方針</vt:lpstr>
      <vt:lpstr>現在の総務事務システムは5つのサブシステムから構成されており、市独自の人事・給与制度に基づいて構築している</vt:lpstr>
      <vt:lpstr>「申請書（遅参・忌引を除く）」「旅費管理」「人事関連業務」「法定調書」「給与」のシステム化方針が未定であり、次年度以降の企画検討において明確化が必要な状況</vt:lpstr>
      <vt:lpstr>ロードマップ</vt:lpstr>
      <vt:lpstr>R13.1の総務事務システムの再構築リリースに向けたリプレイス期間を踏まえると、R9.11の予算要求までにシステム化方針を意思決定する必要がある​  </vt:lpstr>
      <vt:lpstr>R9.11の予算要求に向けて段階的に総務事務システムからの切出し範囲や改修内容を整理し、R13.1のリリースに向けて開発・導入を進める想定</vt:lpstr>
      <vt:lpstr>検討・推進体制</vt:lpstr>
      <vt:lpstr>アジェンダによって検討段階が異なることから、2つのWG体制を構築する。制度や業務関連の検討は人事課/給与課が、システム関連の検討は管理課がそれぞれ中心となり検討を進める</vt:lpstr>
      <vt:lpstr>Appendix</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2025-08-26T07:37:37Z</dcterms:created>
  <dcterms:modified xsi:type="dcterms:W3CDTF">2025-08-26T07:37:45Z</dcterms:modified>
</cp:coreProperties>
</file>