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85" r:id="rId3"/>
    <p:sldId id="271" r:id="rId4"/>
    <p:sldId id="281" r:id="rId5"/>
    <p:sldId id="282" r:id="rId6"/>
    <p:sldId id="283" r:id="rId7"/>
    <p:sldId id="284" r:id="rId8"/>
    <p:sldId id="261" r:id="rId9"/>
    <p:sldId id="290" r:id="rId10"/>
    <p:sldId id="287" r:id="rId11"/>
    <p:sldId id="277" r:id="rId12"/>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a:srgbClr val="CCFFCC"/>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85" d="100"/>
          <a:sy n="85" d="100"/>
        </p:scale>
        <p:origin x="-282" y="3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2EDAEB2B-B006-4F8B-A698-AFE88E61C623}" type="datetimeFigureOut">
              <a:rPr lang="ja-JP" altLang="en-US"/>
              <a:pPr>
                <a:defRPr/>
              </a:pPr>
              <a:t>2018/3/27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7D90096-2172-45DF-A5E5-C73198937D5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31EDBEC4-A5FB-46F2-A277-CD2E997334BD}" type="datetimeFigureOut">
              <a:rPr lang="ja-JP" altLang="en-US"/>
              <a:pPr>
                <a:defRPr/>
              </a:pPr>
              <a:t>2018/3/27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7E1501D-D668-4E02-B094-548C078BB9AC}"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724D63D-1FF9-4B0F-83A1-A8EE2B5ABF1D}" type="datetimeFigureOut">
              <a:rPr lang="ja-JP" altLang="en-US"/>
              <a:pPr>
                <a:defRPr/>
              </a:pPr>
              <a:t>2018/3/27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97AFCB8-96E2-4007-875A-5FF72513FDDB}"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2CB97E7C-153F-4BC5-B0A9-459B64C7B1C5}" type="datetimeFigureOut">
              <a:rPr lang="ja-JP" altLang="en-US"/>
              <a:pPr>
                <a:defRPr/>
              </a:pPr>
              <a:t>2018/3/27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8A7E77A-7A6B-4F2F-BE73-99FD34288D38}"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78C5B879-E89F-40C0-9795-A7A4A7B1E009}" type="datetimeFigureOut">
              <a:rPr lang="ja-JP" altLang="en-US"/>
              <a:pPr>
                <a:defRPr/>
              </a:pPr>
              <a:t>2018/3/27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061DD06-2BA3-4737-A477-A86A5AFB00B4}"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4093F596-80E1-4E3D-A47F-5FAD956C08E9}" type="datetimeFigureOut">
              <a:rPr lang="ja-JP" altLang="en-US"/>
              <a:pPr>
                <a:defRPr/>
              </a:pPr>
              <a:t>2018/3/27</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EC59EDFF-AC77-4AAF-BF26-5A864F9903B9}"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DBA08F44-4BCB-4A02-8190-CDAEB14E22A5}" type="datetimeFigureOut">
              <a:rPr lang="ja-JP" altLang="en-US"/>
              <a:pPr>
                <a:defRPr/>
              </a:pPr>
              <a:t>2018/3/27</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F44AACD0-F93C-4FE8-924E-2A1639408521}"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D4C7E295-4A86-4A1C-B5BE-A4536A4BE0C8}" type="datetimeFigureOut">
              <a:rPr lang="ja-JP" altLang="en-US"/>
              <a:pPr>
                <a:defRPr/>
              </a:pPr>
              <a:t>2018/3/27</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31A7BF6A-D835-4CCD-9282-24038A8D80B4}"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91EA5BBA-C37F-4E4D-8909-AAD955BF2D38}" type="datetimeFigureOut">
              <a:rPr lang="ja-JP" altLang="en-US"/>
              <a:pPr>
                <a:defRPr/>
              </a:pPr>
              <a:t>2018/3/27</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14E56202-0976-4CA0-9BAB-E5AF80158A74}"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10782646-F416-4077-99B9-C067DEEE6A08}" type="datetimeFigureOut">
              <a:rPr lang="ja-JP" altLang="en-US"/>
              <a:pPr>
                <a:defRPr/>
              </a:pPr>
              <a:t>2018/3/27</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69E41D49-5590-4E00-A949-11DED2F920F6}"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4C06DCCB-A7C4-4759-BC48-884708B1C952}" type="datetimeFigureOut">
              <a:rPr lang="ja-JP" altLang="en-US"/>
              <a:pPr>
                <a:defRPr/>
              </a:pPr>
              <a:t>2018/3/27</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26FE881B-A6A7-4852-BCF9-9F1F374A1B8E}"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075FD597-2975-4903-9E64-CFE2FADE13B7}" type="datetimeFigureOut">
              <a:rPr lang="ja-JP" altLang="en-US"/>
              <a:pPr>
                <a:defRPr/>
              </a:pPr>
              <a:t>2018/3/27</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640BB2BE-1952-4ACA-A90B-C2F9A02E829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476672"/>
            <a:ext cx="8892480" cy="706090"/>
          </a:xfrm>
        </p:spPr>
        <p:txBody>
          <a:bodyPr/>
          <a:lstStyle/>
          <a:p>
            <a:r>
              <a:rPr lang="ja-JP" altLang="en-US" sz="3000" dirty="0" smtClean="0">
                <a:latin typeface="HGP創英角ｺﾞｼｯｸUB" pitchFamily="50" charset="-128"/>
                <a:ea typeface="HGP創英角ｺﾞｼｯｸUB" pitchFamily="50" charset="-128"/>
              </a:rPr>
              <a:t>平成</a:t>
            </a:r>
            <a:r>
              <a:rPr lang="en-US" altLang="ja-JP" sz="3000" dirty="0" smtClean="0">
                <a:latin typeface="HGP創英角ｺﾞｼｯｸUB" pitchFamily="50" charset="-128"/>
                <a:ea typeface="HGP創英角ｺﾞｼｯｸUB" pitchFamily="50" charset="-128"/>
              </a:rPr>
              <a:t>29</a:t>
            </a:r>
            <a:r>
              <a:rPr lang="ja-JP" altLang="en-US" sz="3000" dirty="0" smtClean="0">
                <a:latin typeface="HGP創英角ｺﾞｼｯｸUB" pitchFamily="50" charset="-128"/>
                <a:ea typeface="HGP創英角ｺﾞｼｯｸUB" pitchFamily="50" charset="-128"/>
              </a:rPr>
              <a:t>年度　局内監査（事務）措置状況報告（概要）</a:t>
            </a:r>
            <a:endParaRPr kumimoji="1" lang="ja-JP" altLang="en-US" sz="3000" dirty="0">
              <a:latin typeface="HGP創英角ｺﾞｼｯｸUB" pitchFamily="50" charset="-128"/>
              <a:ea typeface="HGP創英角ｺﾞｼｯｸUB" pitchFamily="50" charset="-128"/>
            </a:endParaRPr>
          </a:p>
        </p:txBody>
      </p:sp>
      <p:sp>
        <p:nvSpPr>
          <p:cNvPr id="7" name="正方形/長方形 6"/>
          <p:cNvSpPr/>
          <p:nvPr/>
        </p:nvSpPr>
        <p:spPr>
          <a:xfrm>
            <a:off x="395536" y="1268760"/>
            <a:ext cx="8352928" cy="504056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dirty="0" smtClean="0">
                <a:solidFill>
                  <a:schemeClr val="tx1"/>
                </a:solidFill>
                <a:latin typeface="HGPｺﾞｼｯｸE" panose="020B0900000000000000" pitchFamily="50" charset="-128"/>
                <a:ea typeface="HGPｺﾞｼｯｸE" panose="020B0900000000000000" pitchFamily="50" charset="-128"/>
              </a:rPr>
              <a:t>　</a:t>
            </a:r>
            <a:endParaRPr lang="en-US" altLang="ja-JP" sz="800" dirty="0" smtClean="0">
              <a:solidFill>
                <a:schemeClr val="tx1"/>
              </a:solidFill>
              <a:latin typeface="HGPｺﾞｼｯｸE" panose="020B0900000000000000" pitchFamily="50" charset="-128"/>
              <a:ea typeface="HGPｺﾞｼｯｸE" panose="020B0900000000000000" pitchFamily="50" charset="-128"/>
            </a:endParaRPr>
          </a:p>
          <a:p>
            <a:r>
              <a:rPr lang="ja-JP" altLang="en-US" sz="2000" dirty="0">
                <a:solidFill>
                  <a:schemeClr val="tx1"/>
                </a:solidFill>
                <a:latin typeface="HGPｺﾞｼｯｸE" panose="020B0900000000000000" pitchFamily="50" charset="-128"/>
                <a:ea typeface="HGPｺﾞｼｯｸE" panose="020B0900000000000000" pitchFamily="50" charset="-128"/>
              </a:rPr>
              <a:t>　</a:t>
            </a:r>
            <a:r>
              <a:rPr lang="ja-JP" altLang="en-US" sz="2000" dirty="0" smtClean="0">
                <a:solidFill>
                  <a:schemeClr val="tx1"/>
                </a:solidFill>
                <a:latin typeface="HGPｺﾞｼｯｸE" panose="020B0900000000000000" pitchFamily="50" charset="-128"/>
                <a:ea typeface="HGPｺﾞｼｯｸE" panose="020B0900000000000000" pitchFamily="50" charset="-128"/>
              </a:rPr>
              <a:t>平成</a:t>
            </a:r>
            <a:r>
              <a:rPr lang="en-US" altLang="ja-JP" sz="2000" dirty="0" smtClean="0">
                <a:solidFill>
                  <a:schemeClr val="tx1"/>
                </a:solidFill>
                <a:latin typeface="HGPｺﾞｼｯｸE" panose="020B0900000000000000" pitchFamily="50" charset="-128"/>
                <a:ea typeface="HGPｺﾞｼｯｸE" panose="020B0900000000000000" pitchFamily="50" charset="-128"/>
              </a:rPr>
              <a:t>29</a:t>
            </a:r>
            <a:r>
              <a:rPr lang="ja-JP" altLang="en-US" sz="2000" dirty="0" smtClean="0">
                <a:solidFill>
                  <a:schemeClr val="tx1"/>
                </a:solidFill>
                <a:latin typeface="HGPｺﾞｼｯｸE" panose="020B0900000000000000" pitchFamily="50" charset="-128"/>
                <a:ea typeface="HGPｺﾞｼｯｸE" panose="020B0900000000000000" pitchFamily="50" charset="-128"/>
              </a:rPr>
              <a:t>年度</a:t>
            </a:r>
            <a:r>
              <a:rPr lang="ja-JP" altLang="en-US" sz="2000" dirty="0">
                <a:solidFill>
                  <a:schemeClr val="tx1"/>
                </a:solidFill>
                <a:latin typeface="HGPｺﾞｼｯｸE" panose="020B0900000000000000" pitchFamily="50" charset="-128"/>
                <a:ea typeface="HGPｺﾞｼｯｸE" panose="020B0900000000000000" pitchFamily="50" charset="-128"/>
              </a:rPr>
              <a:t>局内監査（事務）として、次の項目について全課等（</a:t>
            </a:r>
            <a:r>
              <a:rPr lang="en-US" altLang="ja-JP" sz="2000" dirty="0" smtClean="0">
                <a:solidFill>
                  <a:schemeClr val="tx1"/>
                </a:solidFill>
                <a:latin typeface="HGPｺﾞｼｯｸE" panose="020B0900000000000000" pitchFamily="50" charset="-128"/>
                <a:ea typeface="HGPｺﾞｼｯｸE" panose="020B0900000000000000" pitchFamily="50" charset="-128"/>
              </a:rPr>
              <a:t>22</a:t>
            </a:r>
            <a:r>
              <a:rPr lang="ja-JP" altLang="en-US" sz="2000" dirty="0" smtClean="0">
                <a:solidFill>
                  <a:schemeClr val="tx1"/>
                </a:solidFill>
                <a:latin typeface="HGPｺﾞｼｯｸE" panose="020B0900000000000000" pitchFamily="50" charset="-128"/>
                <a:ea typeface="HGPｺﾞｼｯｸE" panose="020B0900000000000000" pitchFamily="50" charset="-128"/>
              </a:rPr>
              <a:t>課</a:t>
            </a:r>
            <a:r>
              <a:rPr lang="ja-JP" altLang="en-US" sz="2000" dirty="0">
                <a:solidFill>
                  <a:schemeClr val="tx1"/>
                </a:solidFill>
                <a:latin typeface="HGPｺﾞｼｯｸE" panose="020B0900000000000000" pitchFamily="50" charset="-128"/>
                <a:ea typeface="HGPｺﾞｼｯｸE" panose="020B0900000000000000" pitchFamily="50" charset="-128"/>
              </a:rPr>
              <a:t>等</a:t>
            </a:r>
            <a:r>
              <a:rPr lang="en-US" altLang="ja-JP" sz="2000" dirty="0" smtClean="0">
                <a:solidFill>
                  <a:schemeClr val="tx1"/>
                </a:solidFill>
                <a:latin typeface="HGPｺﾞｼｯｸE" panose="020B0900000000000000" pitchFamily="50" charset="-128"/>
                <a:ea typeface="HGPｺﾞｼｯｸE" panose="020B0900000000000000" pitchFamily="50" charset="-128"/>
              </a:rPr>
              <a:t>31</a:t>
            </a:r>
            <a:r>
              <a:rPr lang="ja-JP" altLang="en-US" sz="2000" dirty="0" smtClean="0">
                <a:solidFill>
                  <a:schemeClr val="tx1"/>
                </a:solidFill>
                <a:latin typeface="HGPｺﾞｼｯｸE" panose="020B0900000000000000" pitchFamily="50" charset="-128"/>
                <a:ea typeface="HGPｺﾞｼｯｸE" panose="020B0900000000000000" pitchFamily="50" charset="-128"/>
              </a:rPr>
              <a:t>職場</a:t>
            </a:r>
            <a:r>
              <a:rPr lang="ja-JP" altLang="en-US" sz="2000" dirty="0">
                <a:solidFill>
                  <a:schemeClr val="tx1"/>
                </a:solidFill>
                <a:latin typeface="HGPｺﾞｼｯｸE" panose="020B0900000000000000" pitchFamily="50" charset="-128"/>
                <a:ea typeface="HGPｺﾞｼｯｸE" panose="020B0900000000000000" pitchFamily="50" charset="-128"/>
              </a:rPr>
              <a:t>）を対象に監査を</a:t>
            </a:r>
            <a:r>
              <a:rPr lang="ja-JP" altLang="en-US" sz="2000" dirty="0" smtClean="0">
                <a:solidFill>
                  <a:schemeClr val="tx1"/>
                </a:solidFill>
                <a:latin typeface="HGPｺﾞｼｯｸE" panose="020B0900000000000000" pitchFamily="50" charset="-128"/>
                <a:ea typeface="HGPｺﾞｼｯｸE" panose="020B0900000000000000" pitchFamily="50" charset="-128"/>
              </a:rPr>
              <a:t>実施</a:t>
            </a:r>
            <a:r>
              <a:rPr lang="ja-JP" altLang="en-US" sz="2000" dirty="0">
                <a:solidFill>
                  <a:schemeClr val="tx1"/>
                </a:solidFill>
                <a:latin typeface="HGPｺﾞｼｯｸE" panose="020B0900000000000000" pitchFamily="50" charset="-128"/>
                <a:ea typeface="HGPｺﾞｼｯｸE" panose="020B0900000000000000" pitchFamily="50" charset="-128"/>
              </a:rPr>
              <a:t>しました</a:t>
            </a:r>
            <a:r>
              <a:rPr lang="ja-JP" altLang="en-US" sz="2000" dirty="0" smtClean="0">
                <a:solidFill>
                  <a:schemeClr val="tx1"/>
                </a:solidFill>
                <a:latin typeface="HGPｺﾞｼｯｸE" panose="020B0900000000000000" pitchFamily="50" charset="-128"/>
                <a:ea typeface="HGPｺﾞｼｯｸE" panose="020B0900000000000000" pitchFamily="50" charset="-128"/>
              </a:rPr>
              <a:t>。</a:t>
            </a:r>
            <a:endParaRPr lang="en-US" altLang="ja-JP" sz="2000" dirty="0" smtClean="0">
              <a:solidFill>
                <a:schemeClr val="tx1"/>
              </a:solidFill>
              <a:latin typeface="HGPｺﾞｼｯｸE" panose="020B0900000000000000" pitchFamily="50" charset="-128"/>
              <a:ea typeface="HGPｺﾞｼｯｸE" panose="020B0900000000000000" pitchFamily="50" charset="-128"/>
            </a:endParaRPr>
          </a:p>
          <a:p>
            <a:endParaRPr lang="en-US" altLang="ja-JP" sz="800" dirty="0" smtClean="0">
              <a:solidFill>
                <a:schemeClr val="tx1"/>
              </a:solidFill>
              <a:latin typeface="HGPｺﾞｼｯｸE" panose="020B0900000000000000" pitchFamily="50" charset="-128"/>
              <a:ea typeface="HGPｺﾞｼｯｸE" panose="020B0900000000000000" pitchFamily="50" charset="-128"/>
            </a:endParaRPr>
          </a:p>
          <a:p>
            <a:r>
              <a:rPr lang="ja-JP" altLang="en-US" sz="2000" dirty="0" smtClean="0">
                <a:solidFill>
                  <a:schemeClr val="tx1"/>
                </a:solidFill>
                <a:latin typeface="HGPｺﾞｼｯｸE" panose="020B0900000000000000" pitchFamily="50" charset="-128"/>
                <a:ea typeface="HGPｺﾞｼｯｸE" panose="020B0900000000000000" pitchFamily="50" charset="-128"/>
              </a:rPr>
              <a:t>　　　１</a:t>
            </a:r>
            <a:r>
              <a:rPr lang="ja-JP" altLang="en-US" sz="2000" dirty="0">
                <a:solidFill>
                  <a:schemeClr val="tx1"/>
                </a:solidFill>
                <a:latin typeface="HGPｺﾞｼｯｸE" panose="020B0900000000000000" pitchFamily="50" charset="-128"/>
                <a:ea typeface="HGPｺﾞｼｯｸE" panose="020B0900000000000000" pitchFamily="50" charset="-128"/>
              </a:rPr>
              <a:t>．</a:t>
            </a:r>
            <a:r>
              <a:rPr lang="ja-JP" altLang="en-US" sz="2000" dirty="0" smtClean="0">
                <a:solidFill>
                  <a:schemeClr val="tx1"/>
                </a:solidFill>
                <a:latin typeface="HGPｺﾞｼｯｸE" panose="020B0900000000000000" pitchFamily="50" charset="-128"/>
                <a:ea typeface="HGPｺﾞｼｯｸE" panose="020B0900000000000000" pitchFamily="50" charset="-128"/>
              </a:rPr>
              <a:t>現金</a:t>
            </a:r>
            <a:r>
              <a:rPr lang="ja-JP" altLang="en-US" sz="2000" dirty="0">
                <a:solidFill>
                  <a:schemeClr val="tx1"/>
                </a:solidFill>
                <a:latin typeface="HGPｺﾞｼｯｸE" panose="020B0900000000000000" pitchFamily="50" charset="-128"/>
                <a:ea typeface="HGPｺﾞｼｯｸE" panose="020B0900000000000000" pitchFamily="50" charset="-128"/>
              </a:rPr>
              <a:t>、証券類並びに帳簿、証憑関係</a:t>
            </a:r>
            <a:r>
              <a:rPr lang="ja-JP" altLang="en-US" sz="2000" dirty="0" smtClean="0">
                <a:solidFill>
                  <a:schemeClr val="tx1"/>
                </a:solidFill>
                <a:latin typeface="HGPｺﾞｼｯｸE" panose="020B0900000000000000" pitchFamily="50" charset="-128"/>
                <a:ea typeface="HGPｺﾞｼｯｸE" panose="020B0900000000000000" pitchFamily="50" charset="-128"/>
              </a:rPr>
              <a:t>事務</a:t>
            </a:r>
            <a:endParaRPr lang="ja-JP" altLang="en-US" sz="2000" dirty="0">
              <a:solidFill>
                <a:schemeClr val="tx1"/>
              </a:solidFill>
              <a:latin typeface="HGPｺﾞｼｯｸE" panose="020B0900000000000000" pitchFamily="50" charset="-128"/>
              <a:ea typeface="HGPｺﾞｼｯｸE" panose="020B0900000000000000" pitchFamily="50" charset="-128"/>
            </a:endParaRPr>
          </a:p>
          <a:p>
            <a:r>
              <a:rPr lang="ja-JP" altLang="en-US" sz="2000" dirty="0" smtClean="0">
                <a:solidFill>
                  <a:schemeClr val="tx1"/>
                </a:solidFill>
                <a:latin typeface="HGPｺﾞｼｯｸE" panose="020B0900000000000000" pitchFamily="50" charset="-128"/>
                <a:ea typeface="HGPｺﾞｼｯｸE" panose="020B0900000000000000" pitchFamily="50" charset="-128"/>
              </a:rPr>
              <a:t>　　　２．平成</a:t>
            </a:r>
            <a:r>
              <a:rPr lang="en-US" altLang="ja-JP" sz="2000" dirty="0" smtClean="0">
                <a:solidFill>
                  <a:schemeClr val="tx1"/>
                </a:solidFill>
                <a:latin typeface="HGPｺﾞｼｯｸE" panose="020B0900000000000000" pitchFamily="50" charset="-128"/>
                <a:ea typeface="HGPｺﾞｼｯｸE" panose="020B0900000000000000" pitchFamily="50" charset="-128"/>
              </a:rPr>
              <a:t>28</a:t>
            </a:r>
            <a:r>
              <a:rPr lang="ja-JP" altLang="en-US" sz="2000" dirty="0" smtClean="0">
                <a:solidFill>
                  <a:schemeClr val="tx1"/>
                </a:solidFill>
                <a:latin typeface="HGPｺﾞｼｯｸE" panose="020B0900000000000000" pitchFamily="50" charset="-128"/>
                <a:ea typeface="HGPｺﾞｼｯｸE" panose="020B0900000000000000" pitchFamily="50" charset="-128"/>
              </a:rPr>
              <a:t>年度</a:t>
            </a:r>
            <a:r>
              <a:rPr lang="ja-JP" altLang="en-US" sz="2000" dirty="0">
                <a:solidFill>
                  <a:schemeClr val="tx1"/>
                </a:solidFill>
                <a:latin typeface="HGPｺﾞｼｯｸE" panose="020B0900000000000000" pitchFamily="50" charset="-128"/>
                <a:ea typeface="HGPｺﾞｼｯｸE" panose="020B0900000000000000" pitchFamily="50" charset="-128"/>
              </a:rPr>
              <a:t>局内監査（事務）において指摘事項等が多数見受け</a:t>
            </a:r>
            <a:r>
              <a:rPr lang="ja-JP" altLang="en-US" sz="2000" dirty="0" smtClean="0">
                <a:solidFill>
                  <a:schemeClr val="tx1"/>
                </a:solidFill>
                <a:latin typeface="HGPｺﾞｼｯｸE" panose="020B0900000000000000" pitchFamily="50" charset="-128"/>
                <a:ea typeface="HGPｺﾞｼｯｸE" panose="020B0900000000000000" pitchFamily="50" charset="-128"/>
              </a:rPr>
              <a:t>ら</a:t>
            </a:r>
            <a:endParaRPr lang="en-US" altLang="ja-JP" sz="2000" dirty="0" smtClean="0">
              <a:solidFill>
                <a:schemeClr val="tx1"/>
              </a:solidFill>
              <a:latin typeface="HGPｺﾞｼｯｸE" panose="020B0900000000000000" pitchFamily="50" charset="-128"/>
              <a:ea typeface="HGPｺﾞｼｯｸE" panose="020B0900000000000000" pitchFamily="50" charset="-128"/>
            </a:endParaRPr>
          </a:p>
          <a:p>
            <a:r>
              <a:rPr lang="ja-JP" altLang="en-US" sz="2000" dirty="0">
                <a:solidFill>
                  <a:schemeClr val="tx1"/>
                </a:solidFill>
                <a:latin typeface="HGPｺﾞｼｯｸE" panose="020B0900000000000000" pitchFamily="50" charset="-128"/>
                <a:ea typeface="HGPｺﾞｼｯｸE" panose="020B0900000000000000" pitchFamily="50" charset="-128"/>
              </a:rPr>
              <a:t>　</a:t>
            </a:r>
            <a:r>
              <a:rPr lang="ja-JP" altLang="en-US" sz="2000" dirty="0" smtClean="0">
                <a:solidFill>
                  <a:schemeClr val="tx1"/>
                </a:solidFill>
                <a:latin typeface="HGPｺﾞｼｯｸE" panose="020B0900000000000000" pitchFamily="50" charset="-128"/>
                <a:ea typeface="HGPｺﾞｼｯｸE" panose="020B0900000000000000" pitchFamily="50" charset="-128"/>
              </a:rPr>
              <a:t>　　　　</a:t>
            </a:r>
            <a:r>
              <a:rPr lang="ja-JP" altLang="en-US" sz="2000" dirty="0" err="1" smtClean="0">
                <a:solidFill>
                  <a:schemeClr val="tx1"/>
                </a:solidFill>
                <a:latin typeface="HGPｺﾞｼｯｸE" panose="020B0900000000000000" pitchFamily="50" charset="-128"/>
                <a:ea typeface="HGPｺﾞｼｯｸE" panose="020B0900000000000000" pitchFamily="50" charset="-128"/>
              </a:rPr>
              <a:t>れた</a:t>
            </a:r>
            <a:r>
              <a:rPr lang="ja-JP" altLang="en-US" sz="2000" dirty="0">
                <a:solidFill>
                  <a:schemeClr val="tx1"/>
                </a:solidFill>
                <a:latin typeface="HGPｺﾞｼｯｸE" panose="020B0900000000000000" pitchFamily="50" charset="-128"/>
                <a:ea typeface="HGPｺﾞｼｯｸE" panose="020B0900000000000000" pitchFamily="50" charset="-128"/>
              </a:rPr>
              <a:t>項目</a:t>
            </a:r>
            <a:r>
              <a:rPr lang="ja-JP" altLang="en-US" sz="2000" dirty="0" smtClean="0">
                <a:solidFill>
                  <a:schemeClr val="tx1"/>
                </a:solidFill>
                <a:latin typeface="HGPｺﾞｼｯｸE" panose="020B0900000000000000" pitchFamily="50" charset="-128"/>
                <a:ea typeface="HGPｺﾞｼｯｸE" panose="020B0900000000000000" pitchFamily="50" charset="-128"/>
              </a:rPr>
              <a:t>に対する</a:t>
            </a:r>
            <a:r>
              <a:rPr lang="ja-JP" altLang="en-US" sz="2000" dirty="0">
                <a:solidFill>
                  <a:schemeClr val="tx1"/>
                </a:solidFill>
                <a:latin typeface="HGPｺﾞｼｯｸE" panose="020B0900000000000000" pitchFamily="50" charset="-128"/>
                <a:ea typeface="HGPｺﾞｼｯｸE" panose="020B0900000000000000" pitchFamily="50" charset="-128"/>
              </a:rPr>
              <a:t>フォローアップ</a:t>
            </a:r>
            <a:r>
              <a:rPr lang="ja-JP" altLang="en-US" sz="2000" dirty="0" smtClean="0">
                <a:solidFill>
                  <a:schemeClr val="tx1"/>
                </a:solidFill>
                <a:latin typeface="HGPｺﾞｼｯｸE" panose="020B0900000000000000" pitchFamily="50" charset="-128"/>
                <a:ea typeface="HGPｺﾞｼｯｸE" panose="020B0900000000000000" pitchFamily="50" charset="-128"/>
              </a:rPr>
              <a:t>及び課長専決契約・文書</a:t>
            </a:r>
            <a:r>
              <a:rPr lang="ja-JP" altLang="en-US" sz="2000" dirty="0">
                <a:solidFill>
                  <a:schemeClr val="tx1"/>
                </a:solidFill>
                <a:latin typeface="HGPｺﾞｼｯｸE" panose="020B0900000000000000" pitchFamily="50" charset="-128"/>
                <a:ea typeface="HGPｺﾞｼｯｸE" panose="020B0900000000000000" pitchFamily="50" charset="-128"/>
              </a:rPr>
              <a:t>管理関係</a:t>
            </a:r>
          </a:p>
          <a:p>
            <a:r>
              <a:rPr lang="ja-JP" altLang="en-US" dirty="0" smtClean="0">
                <a:solidFill>
                  <a:schemeClr val="tx1"/>
                </a:solidFill>
                <a:latin typeface="HGPｺﾞｼｯｸE" panose="020B0900000000000000" pitchFamily="50" charset="-128"/>
                <a:ea typeface="HGPｺﾞｼｯｸE" panose="020B0900000000000000" pitchFamily="50" charset="-128"/>
              </a:rPr>
              <a:t>　　　　　　① 平成</a:t>
            </a:r>
            <a:r>
              <a:rPr lang="en-US" altLang="ja-JP" dirty="0" smtClean="0">
                <a:solidFill>
                  <a:schemeClr val="tx1"/>
                </a:solidFill>
                <a:latin typeface="HGPｺﾞｼｯｸE" panose="020B0900000000000000" pitchFamily="50" charset="-128"/>
                <a:ea typeface="HGPｺﾞｼｯｸE" panose="020B0900000000000000" pitchFamily="50" charset="-128"/>
              </a:rPr>
              <a:t>28</a:t>
            </a:r>
            <a:r>
              <a:rPr lang="ja-JP" altLang="en-US" dirty="0" smtClean="0">
                <a:solidFill>
                  <a:schemeClr val="tx1"/>
                </a:solidFill>
                <a:latin typeface="HGPｺﾞｼｯｸE" panose="020B0900000000000000" pitchFamily="50" charset="-128"/>
                <a:ea typeface="HGPｺﾞｼｯｸE" panose="020B0900000000000000" pitchFamily="50" charset="-128"/>
              </a:rPr>
              <a:t>年度フォローアップ（公文書の適正な管理）</a:t>
            </a:r>
            <a:endParaRPr lang="ja-JP" altLang="en-US" dirty="0">
              <a:solidFill>
                <a:schemeClr val="tx1"/>
              </a:solidFill>
              <a:latin typeface="HGPｺﾞｼｯｸE" panose="020B0900000000000000" pitchFamily="50" charset="-128"/>
              <a:ea typeface="HGPｺﾞｼｯｸE" panose="020B0900000000000000" pitchFamily="50" charset="-128"/>
            </a:endParaRPr>
          </a:p>
          <a:p>
            <a:r>
              <a:rPr lang="ja-JP" altLang="en-US" dirty="0" smtClean="0">
                <a:solidFill>
                  <a:schemeClr val="tx1"/>
                </a:solidFill>
                <a:latin typeface="HGPｺﾞｼｯｸE" panose="020B0900000000000000" pitchFamily="50" charset="-128"/>
                <a:ea typeface="HGPｺﾞｼｯｸE" panose="020B0900000000000000" pitchFamily="50" charset="-128"/>
              </a:rPr>
              <a:t>　　　　　　② 文書</a:t>
            </a:r>
            <a:r>
              <a:rPr lang="ja-JP" altLang="en-US" dirty="0">
                <a:solidFill>
                  <a:schemeClr val="tx1"/>
                </a:solidFill>
                <a:latin typeface="HGPｺﾞｼｯｸE" panose="020B0900000000000000" pitchFamily="50" charset="-128"/>
                <a:ea typeface="HGPｺﾞｼｯｸE" panose="020B0900000000000000" pitchFamily="50" charset="-128"/>
              </a:rPr>
              <a:t>管理</a:t>
            </a:r>
            <a:r>
              <a:rPr lang="ja-JP" altLang="en-US" dirty="0" smtClean="0">
                <a:solidFill>
                  <a:schemeClr val="tx1"/>
                </a:solidFill>
                <a:latin typeface="HGPｺﾞｼｯｸE" panose="020B0900000000000000" pitchFamily="50" charset="-128"/>
                <a:ea typeface="HGPｺﾞｼｯｸE" panose="020B0900000000000000" pitchFamily="50" charset="-128"/>
              </a:rPr>
              <a:t>関係（意思形成過程及び意思決定に係る文書の作成・保存）</a:t>
            </a:r>
            <a:endParaRPr lang="en-US" altLang="ja-JP" dirty="0" smtClean="0">
              <a:solidFill>
                <a:schemeClr val="tx1"/>
              </a:solidFill>
              <a:latin typeface="HGPｺﾞｼｯｸE" panose="020B0900000000000000" pitchFamily="50" charset="-128"/>
              <a:ea typeface="HGPｺﾞｼｯｸE" panose="020B0900000000000000" pitchFamily="50" charset="-128"/>
            </a:endParaRPr>
          </a:p>
          <a:p>
            <a:r>
              <a:rPr lang="ja-JP" altLang="en-US" dirty="0">
                <a:solidFill>
                  <a:schemeClr val="tx1"/>
                </a:solidFill>
                <a:latin typeface="HGPｺﾞｼｯｸE" panose="020B0900000000000000" pitchFamily="50" charset="-128"/>
                <a:ea typeface="HGPｺﾞｼｯｸE" panose="020B0900000000000000" pitchFamily="50" charset="-128"/>
              </a:rPr>
              <a:t>　</a:t>
            </a:r>
            <a:r>
              <a:rPr lang="ja-JP" altLang="en-US" dirty="0" smtClean="0">
                <a:solidFill>
                  <a:schemeClr val="tx1"/>
                </a:solidFill>
                <a:latin typeface="HGPｺﾞｼｯｸE" panose="020B0900000000000000" pitchFamily="50" charset="-128"/>
                <a:ea typeface="HGPｺﾞｼｯｸE" panose="020B0900000000000000" pitchFamily="50" charset="-128"/>
              </a:rPr>
              <a:t>　　　　　③ 課長</a:t>
            </a:r>
            <a:r>
              <a:rPr lang="ja-JP" altLang="en-US" dirty="0">
                <a:solidFill>
                  <a:schemeClr val="tx1"/>
                </a:solidFill>
                <a:latin typeface="HGPｺﾞｼｯｸE" panose="020B0900000000000000" pitchFamily="50" charset="-128"/>
                <a:ea typeface="HGPｺﾞｼｯｸE" panose="020B0900000000000000" pitchFamily="50" charset="-128"/>
              </a:rPr>
              <a:t>専決契約関係</a:t>
            </a:r>
          </a:p>
          <a:p>
            <a:endParaRPr lang="en-US" altLang="ja-JP" dirty="0" smtClean="0">
              <a:solidFill>
                <a:schemeClr val="tx1"/>
              </a:solidFill>
              <a:latin typeface="HGPｺﾞｼｯｸE" panose="020B0900000000000000" pitchFamily="50" charset="-128"/>
              <a:ea typeface="HGPｺﾞｼｯｸE" panose="020B0900000000000000" pitchFamily="50" charset="-128"/>
            </a:endParaRPr>
          </a:p>
          <a:p>
            <a:r>
              <a:rPr lang="ja-JP" altLang="en-US" dirty="0" smtClean="0">
                <a:solidFill>
                  <a:schemeClr val="tx1"/>
                </a:solidFill>
                <a:latin typeface="HGPｺﾞｼｯｸE" panose="020B0900000000000000" pitchFamily="50" charset="-128"/>
                <a:ea typeface="HGPｺﾞｼｯｸE" panose="020B0900000000000000" pitchFamily="50" charset="-128"/>
              </a:rPr>
              <a:t>　　主な監査結果及びその措置については次のとおりです。</a:t>
            </a:r>
            <a:endParaRPr lang="en-US" altLang="ja-JP" dirty="0" smtClean="0">
              <a:solidFill>
                <a:schemeClr val="tx1"/>
              </a:solidFill>
              <a:latin typeface="HGPｺﾞｼｯｸE" panose="020B0900000000000000" pitchFamily="50" charset="-128"/>
              <a:ea typeface="HGPｺﾞｼｯｸE" panose="020B0900000000000000" pitchFamily="50" charset="-128"/>
            </a:endParaRPr>
          </a:p>
          <a:p>
            <a:r>
              <a:rPr lang="ja-JP" altLang="en-US" dirty="0">
                <a:solidFill>
                  <a:schemeClr val="tx1"/>
                </a:solidFill>
                <a:latin typeface="HGPｺﾞｼｯｸE" panose="020B0900000000000000" pitchFamily="50" charset="-128"/>
                <a:ea typeface="HGPｺﾞｼｯｸE" panose="020B0900000000000000" pitchFamily="50" charset="-128"/>
              </a:rPr>
              <a:t>　</a:t>
            </a:r>
            <a:r>
              <a:rPr lang="ja-JP" altLang="en-US" dirty="0" smtClean="0">
                <a:solidFill>
                  <a:schemeClr val="tx1"/>
                </a:solidFill>
                <a:latin typeface="HGPｺﾞｼｯｸE" panose="020B0900000000000000" pitchFamily="50" charset="-128"/>
                <a:ea typeface="HGPｺﾞｼｯｸE" panose="020B0900000000000000" pitchFamily="50" charset="-128"/>
              </a:rPr>
              <a:t>　なお</a:t>
            </a:r>
            <a:r>
              <a:rPr lang="ja-JP" altLang="en-US" dirty="0">
                <a:solidFill>
                  <a:schemeClr val="tx1"/>
                </a:solidFill>
                <a:latin typeface="HGPｺﾞｼｯｸE" panose="020B0900000000000000" pitchFamily="50" charset="-128"/>
                <a:ea typeface="HGPｺﾞｼｯｸE" panose="020B0900000000000000" pitchFamily="50" charset="-128"/>
              </a:rPr>
              <a:t>、 </a:t>
            </a:r>
            <a:r>
              <a:rPr lang="ja-JP" altLang="en-US" dirty="0" smtClean="0">
                <a:solidFill>
                  <a:schemeClr val="tx1"/>
                </a:solidFill>
                <a:latin typeface="HGPｺﾞｼｯｸE" panose="020B0900000000000000" pitchFamily="50" charset="-128"/>
                <a:ea typeface="HGPｺﾞｼｯｸE" panose="020B0900000000000000" pitchFamily="50" charset="-128"/>
              </a:rPr>
              <a:t>指摘したもの</a:t>
            </a:r>
            <a:r>
              <a:rPr lang="ja-JP" altLang="en-US" dirty="0">
                <a:solidFill>
                  <a:schemeClr val="tx1"/>
                </a:solidFill>
                <a:latin typeface="HGPｺﾞｼｯｸE" panose="020B0900000000000000" pitchFamily="50" charset="-128"/>
                <a:ea typeface="HGPｺﾞｼｯｸE" panose="020B0900000000000000" pitchFamily="50" charset="-128"/>
              </a:rPr>
              <a:t>に</a:t>
            </a:r>
            <a:r>
              <a:rPr lang="ja-JP" altLang="en-US" dirty="0" smtClean="0">
                <a:solidFill>
                  <a:schemeClr val="tx1"/>
                </a:solidFill>
                <a:latin typeface="HGPｺﾞｼｯｸE" panose="020B0900000000000000" pitchFamily="50" charset="-128"/>
                <a:ea typeface="HGPｺﾞｼｯｸE" panose="020B0900000000000000" pitchFamily="50" charset="-128"/>
              </a:rPr>
              <a:t>対する措置</a:t>
            </a:r>
            <a:r>
              <a:rPr lang="ja-JP" altLang="en-US" dirty="0">
                <a:solidFill>
                  <a:schemeClr val="tx1"/>
                </a:solidFill>
                <a:latin typeface="HGPｺﾞｼｯｸE" panose="020B0900000000000000" pitchFamily="50" charset="-128"/>
                <a:ea typeface="HGPｺﾞｼｯｸE" panose="020B0900000000000000" pitchFamily="50" charset="-128"/>
              </a:rPr>
              <a:t>は、</a:t>
            </a:r>
            <a:r>
              <a:rPr lang="ja-JP" altLang="en-US" dirty="0" smtClean="0">
                <a:solidFill>
                  <a:schemeClr val="tx1"/>
                </a:solidFill>
                <a:latin typeface="HGPｺﾞｼｯｸE" panose="020B0900000000000000" pitchFamily="50" charset="-128"/>
                <a:ea typeface="HGPｺﾞｼｯｸE" panose="020B0900000000000000" pitchFamily="50" charset="-128"/>
              </a:rPr>
              <a:t>平成</a:t>
            </a:r>
            <a:r>
              <a:rPr lang="en-US" altLang="ja-JP" dirty="0">
                <a:solidFill>
                  <a:schemeClr val="tx1"/>
                </a:solidFill>
                <a:latin typeface="HGPｺﾞｼｯｸE" panose="020B0900000000000000" pitchFamily="50" charset="-128"/>
                <a:ea typeface="HGPｺﾞｼｯｸE" panose="020B0900000000000000" pitchFamily="50" charset="-128"/>
              </a:rPr>
              <a:t>30</a:t>
            </a:r>
            <a:r>
              <a:rPr lang="ja-JP" altLang="en-US" dirty="0" smtClean="0">
                <a:solidFill>
                  <a:schemeClr val="tx1"/>
                </a:solidFill>
                <a:latin typeface="HGPｺﾞｼｯｸE" panose="020B0900000000000000" pitchFamily="50" charset="-128"/>
                <a:ea typeface="HGPｺﾞｼｯｸE" panose="020B0900000000000000" pitchFamily="50" charset="-128"/>
              </a:rPr>
              <a:t>年１月</a:t>
            </a:r>
            <a:r>
              <a:rPr lang="ja-JP" altLang="en-US" dirty="0">
                <a:solidFill>
                  <a:schemeClr val="tx1"/>
                </a:solidFill>
                <a:latin typeface="HGPｺﾞｼｯｸE" panose="020B0900000000000000" pitchFamily="50" charset="-128"/>
                <a:ea typeface="HGPｺﾞｼｯｸE" panose="020B0900000000000000" pitchFamily="50" charset="-128"/>
              </a:rPr>
              <a:t>末までに</a:t>
            </a:r>
            <a:r>
              <a:rPr lang="ja-JP" altLang="en-US" dirty="0" smtClean="0">
                <a:solidFill>
                  <a:schemeClr val="tx1"/>
                </a:solidFill>
                <a:latin typeface="HGPｺﾞｼｯｸE" panose="020B0900000000000000" pitchFamily="50" charset="-128"/>
                <a:ea typeface="HGPｺﾞｼｯｸE" panose="020B0900000000000000" pitchFamily="50" charset="-128"/>
              </a:rPr>
              <a:t>全て完了しています。</a:t>
            </a:r>
            <a:endParaRPr lang="ja-JP" altLang="en-US" dirty="0">
              <a:solidFill>
                <a:schemeClr val="tx1"/>
              </a:solidFill>
              <a:latin typeface="HGPｺﾞｼｯｸE" panose="020B0900000000000000" pitchFamily="50" charset="-128"/>
              <a:ea typeface="HGPｺﾞｼｯｸE" panose="020B0900000000000000" pitchFamily="50" charset="-128"/>
            </a:endParaRPr>
          </a:p>
          <a:p>
            <a:endParaRPr lang="en-US" altLang="ja-JP" sz="1200" b="1" dirty="0" smtClean="0">
              <a:solidFill>
                <a:schemeClr val="tx1"/>
              </a:solidFill>
              <a:latin typeface="HGPｺﾞｼｯｸE" panose="020B0900000000000000" pitchFamily="50" charset="-128"/>
              <a:ea typeface="HGPｺﾞｼｯｸE" panose="020B0900000000000000" pitchFamily="50" charset="-128"/>
            </a:endParaRPr>
          </a:p>
          <a:p>
            <a:r>
              <a:rPr lang="ja-JP" altLang="en-US" b="1" dirty="0" smtClean="0">
                <a:solidFill>
                  <a:schemeClr val="tx1"/>
                </a:solidFill>
                <a:latin typeface="HGPｺﾞｼｯｸE" panose="020B0900000000000000" pitchFamily="50" charset="-128"/>
                <a:ea typeface="HGPｺﾞｼｯｸE" panose="020B0900000000000000" pitchFamily="50" charset="-128"/>
              </a:rPr>
              <a:t> </a:t>
            </a:r>
            <a:endParaRPr lang="en-US" altLang="ja-JP" b="1" dirty="0" smtClean="0">
              <a:solidFill>
                <a:schemeClr val="tx1"/>
              </a:solidFill>
              <a:latin typeface="HGPｺﾞｼｯｸE" panose="020B0900000000000000" pitchFamily="50" charset="-128"/>
              <a:ea typeface="HGPｺﾞｼｯｸE" panose="020B0900000000000000" pitchFamily="50" charset="-128"/>
            </a:endParaRPr>
          </a:p>
        </p:txBody>
      </p:sp>
      <p:pic>
        <p:nvPicPr>
          <p:cNvPr id="1028" name="Picture 4" descr="http://portal.suido.city.osaka.jp/ct/image000006300/7.jpg"/>
          <p:cNvPicPr>
            <a:picLocks noChangeAspect="1" noChangeArrowheads="1"/>
          </p:cNvPicPr>
          <p:nvPr/>
        </p:nvPicPr>
        <p:blipFill rotWithShape="1">
          <a:blip r:embed="rId2" cstate="print"/>
          <a:srcRect l="6032" r="9391"/>
          <a:stretch/>
        </p:blipFill>
        <p:spPr bwMode="auto">
          <a:xfrm>
            <a:off x="7391894" y="5121284"/>
            <a:ext cx="1461492" cy="1728000"/>
          </a:xfrm>
          <a:prstGeom prst="rect">
            <a:avLst/>
          </a:prstGeom>
          <a:noFill/>
        </p:spPr>
      </p:pic>
      <p:sp>
        <p:nvSpPr>
          <p:cNvPr id="6" name="ホームベース 5"/>
          <p:cNvSpPr/>
          <p:nvPr/>
        </p:nvSpPr>
        <p:spPr>
          <a:xfrm>
            <a:off x="395536" y="5216599"/>
            <a:ext cx="6984776" cy="1080120"/>
          </a:xfrm>
          <a:prstGeom prst="homePlate">
            <a:avLst/>
          </a:prstGeom>
          <a:solidFill>
            <a:schemeClr val="accent5">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HGS創英角ｺﾞｼｯｸUB" panose="020B0900000000000000" pitchFamily="50" charset="-128"/>
                <a:ea typeface="HGS創英角ｺﾞｼｯｸUB" panose="020B0900000000000000" pitchFamily="50" charset="-128"/>
              </a:rPr>
              <a:t>　平成</a:t>
            </a:r>
            <a:r>
              <a:rPr lang="en-US" altLang="ja-JP" dirty="0" smtClean="0">
                <a:solidFill>
                  <a:schemeClr val="tx1"/>
                </a:solidFill>
                <a:latin typeface="HGS創英角ｺﾞｼｯｸUB" panose="020B0900000000000000" pitchFamily="50" charset="-128"/>
                <a:ea typeface="HGS創英角ｺﾞｼｯｸUB" panose="020B0900000000000000" pitchFamily="50" charset="-128"/>
              </a:rPr>
              <a:t>29</a:t>
            </a:r>
            <a:r>
              <a:rPr lang="ja-JP" altLang="en-US" dirty="0" smtClean="0">
                <a:solidFill>
                  <a:schemeClr val="tx1"/>
                </a:solidFill>
                <a:latin typeface="HGS創英角ｺﾞｼｯｸUB" panose="020B0900000000000000" pitchFamily="50" charset="-128"/>
                <a:ea typeface="HGS創英角ｺﾞｼｯｸUB" panose="020B0900000000000000" pitchFamily="50" charset="-128"/>
              </a:rPr>
              <a:t>年度局内監査（事務）の主な指摘・意見の内容と</a:t>
            </a:r>
            <a:endParaRPr lang="en-US" altLang="ja-JP" dirty="0" smtClean="0">
              <a:solidFill>
                <a:schemeClr val="tx1"/>
              </a:solidFill>
              <a:latin typeface="HGS創英角ｺﾞｼｯｸUB" panose="020B0900000000000000" pitchFamily="50" charset="-128"/>
              <a:ea typeface="HGS創英角ｺﾞｼｯｸUB" panose="020B0900000000000000" pitchFamily="50" charset="-128"/>
            </a:endParaRPr>
          </a:p>
          <a:p>
            <a:r>
              <a:rPr lang="ja-JP" altLang="en-US" dirty="0" smtClean="0">
                <a:solidFill>
                  <a:schemeClr val="tx1"/>
                </a:solidFill>
                <a:latin typeface="HGS創英角ｺﾞｼｯｸUB" panose="020B0900000000000000" pitchFamily="50" charset="-128"/>
                <a:ea typeface="HGS創英角ｺﾞｼｯｸUB" panose="020B0900000000000000" pitchFamily="50" charset="-128"/>
              </a:rPr>
              <a:t>　監査後に職場でとられた措置について</a:t>
            </a:r>
            <a:endParaRPr lang="en-US" altLang="ja-JP" dirty="0" smtClean="0">
              <a:solidFill>
                <a:schemeClr val="tx1"/>
              </a:solidFill>
              <a:latin typeface="HGS創英角ｺﾞｼｯｸUB" panose="020B0900000000000000" pitchFamily="50" charset="-128"/>
              <a:ea typeface="HGS創英角ｺﾞｼｯｸUB" panose="020B0900000000000000" pitchFamily="50" charset="-128"/>
            </a:endParaRPr>
          </a:p>
          <a:p>
            <a:r>
              <a:rPr lang="ja-JP" altLang="en-US" dirty="0" smtClean="0">
                <a:solidFill>
                  <a:schemeClr val="tx1"/>
                </a:solidFill>
                <a:latin typeface="HGS創英角ｺﾞｼｯｸUB" panose="020B0900000000000000" pitchFamily="50" charset="-128"/>
                <a:ea typeface="HGS創英角ｺﾞｼｯｸUB" panose="020B0900000000000000" pitchFamily="50" charset="-128"/>
              </a:rPr>
              <a:t>　（</a:t>
            </a:r>
            <a:r>
              <a:rPr lang="en-US" altLang="ja-JP" dirty="0" smtClean="0">
                <a:solidFill>
                  <a:schemeClr val="tx1"/>
                </a:solidFill>
                <a:latin typeface="HGS創英角ｺﾞｼｯｸUB" panose="020B0900000000000000" pitchFamily="50" charset="-128"/>
                <a:ea typeface="HGS創英角ｺﾞｼｯｸUB" panose="020B0900000000000000" pitchFamily="50" charset="-128"/>
              </a:rPr>
              <a:t>【  】</a:t>
            </a:r>
            <a:r>
              <a:rPr lang="ja-JP" altLang="en-US" dirty="0" smtClean="0">
                <a:solidFill>
                  <a:schemeClr val="tx1"/>
                </a:solidFill>
                <a:latin typeface="HGS創英角ｺﾞｼｯｸUB" panose="020B0900000000000000" pitchFamily="50" charset="-128"/>
                <a:ea typeface="HGS創英角ｺﾞｼｯｸUB" panose="020B0900000000000000" pitchFamily="50" charset="-128"/>
              </a:rPr>
              <a:t>内は規程等の名称です。）</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611560" y="1556792"/>
            <a:ext cx="8064896" cy="460851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rPr>
              <a:t> ・一部の職場において、事業実施の決裁を行っていないものがあった。</a:t>
            </a:r>
            <a:endParaRPr lang="en-US" altLang="ja-JP" dirty="0" smtClean="0">
              <a:solidFill>
                <a:schemeClr val="tx1"/>
              </a:solidFill>
            </a:endParaRPr>
          </a:p>
          <a:p>
            <a:endParaRPr lang="en-US" altLang="ja-JP" sz="1000" dirty="0" smtClean="0">
              <a:solidFill>
                <a:schemeClr val="tx1"/>
              </a:solidFill>
            </a:endParaRPr>
          </a:p>
          <a:p>
            <a:r>
              <a:rPr lang="ja-JP" altLang="en-US" dirty="0" smtClean="0">
                <a:solidFill>
                  <a:schemeClr val="tx1"/>
                </a:solidFill>
              </a:rPr>
              <a:t>⇒実施済みの案件については、実施報告の決裁をとり、今後実施するものについては必ず実施決裁を行います。</a:t>
            </a:r>
            <a:endParaRPr lang="en-US" altLang="ja-JP" u="sng" dirty="0" smtClean="0">
              <a:solidFill>
                <a:srgbClr val="FF0000"/>
              </a:solidFill>
            </a:endParaRPr>
          </a:p>
          <a:p>
            <a:endParaRPr lang="en-US" altLang="ja-JP" sz="1400" b="1" u="sng" dirty="0">
              <a:solidFill>
                <a:schemeClr val="tx1"/>
              </a:solidFill>
            </a:endParaRPr>
          </a:p>
          <a:p>
            <a:r>
              <a:rPr lang="ja-JP" altLang="en-US" sz="1400" b="1" dirty="0" smtClean="0">
                <a:solidFill>
                  <a:schemeClr val="tx1"/>
                </a:solidFill>
              </a:rPr>
              <a:t>　</a:t>
            </a:r>
            <a:r>
              <a:rPr lang="ja-JP" altLang="en-US" sz="1400" b="1" dirty="0" smtClean="0">
                <a:solidFill>
                  <a:schemeClr val="tx1"/>
                </a:solidFill>
                <a:latin typeface="HGP創英角ｺﾞｼｯｸUB" pitchFamily="50" charset="-128"/>
                <a:ea typeface="HGP創英角ｺﾞｼｯｸUB" pitchFamily="50" charset="-128"/>
              </a:rPr>
              <a:t>　</a:t>
            </a:r>
            <a:r>
              <a:rPr lang="ja-JP" altLang="en-US" sz="1400" dirty="0" smtClean="0">
                <a:solidFill>
                  <a:schemeClr val="tx1"/>
                </a:solidFill>
                <a:latin typeface="HGP創英角ｺﾞｼｯｸUB" pitchFamily="50" charset="-128"/>
                <a:ea typeface="HGP創英角ｺﾞｼｯｸUB" pitchFamily="50" charset="-128"/>
              </a:rPr>
              <a:t>☞公文書の作成について</a:t>
            </a:r>
            <a:r>
              <a:rPr lang="ja-JP" altLang="en-US" sz="1400" dirty="0">
                <a:solidFill>
                  <a:schemeClr val="tx1"/>
                </a:solidFill>
                <a:latin typeface="HGP創英角ｺﾞｼｯｸUB" pitchFamily="50" charset="-128"/>
                <a:ea typeface="HGP創英角ｺﾞｼｯｸUB" pitchFamily="50" charset="-128"/>
              </a:rPr>
              <a:t>、正しく理解していなかったことが原因</a:t>
            </a:r>
            <a:r>
              <a:rPr lang="ja-JP" altLang="en-US" sz="1400" dirty="0" smtClean="0">
                <a:solidFill>
                  <a:schemeClr val="tx1"/>
                </a:solidFill>
                <a:latin typeface="HGP創英角ｺﾞｼｯｸUB" pitchFamily="50" charset="-128"/>
                <a:ea typeface="HGP創英角ｺﾞｼｯｸUB" pitchFamily="50" charset="-128"/>
              </a:rPr>
              <a:t>です。</a:t>
            </a:r>
            <a:endParaRPr lang="en-US" altLang="ja-JP" sz="1400" dirty="0" smtClean="0">
              <a:solidFill>
                <a:schemeClr val="tx1"/>
              </a:solidFill>
              <a:latin typeface="HGP創英角ｺﾞｼｯｸUB" pitchFamily="50" charset="-128"/>
              <a:ea typeface="HGP創英角ｺﾞｼｯｸUB" pitchFamily="50" charset="-128"/>
            </a:endParaRPr>
          </a:p>
          <a:p>
            <a:endParaRPr lang="en-US" altLang="ja-JP" sz="1400" dirty="0">
              <a:solidFill>
                <a:schemeClr val="tx1"/>
              </a:solidFill>
              <a:latin typeface="HGP創英角ｺﾞｼｯｸUB" pitchFamily="50" charset="-128"/>
              <a:ea typeface="HGP創英角ｺﾞｼｯｸUB" pitchFamily="50" charset="-128"/>
            </a:endParaRPr>
          </a:p>
          <a:p>
            <a:r>
              <a:rPr lang="ja-JP" altLang="en-US" sz="1400" dirty="0" smtClean="0">
                <a:solidFill>
                  <a:schemeClr val="tx1"/>
                </a:solidFill>
                <a:latin typeface="HGP創英角ｺﾞｼｯｸUB" pitchFamily="50" charset="-128"/>
                <a:ea typeface="HGP創英角ｺﾞｼｯｸUB" pitchFamily="50" charset="-128"/>
              </a:rPr>
              <a:t>　　　　</a:t>
            </a:r>
            <a:endParaRPr lang="en-US" altLang="ja-JP" sz="1400" dirty="0" smtClean="0">
              <a:solidFill>
                <a:schemeClr val="tx1"/>
              </a:solidFill>
              <a:latin typeface="HGP創英角ｺﾞｼｯｸUB" pitchFamily="50" charset="-128"/>
              <a:ea typeface="HGP創英角ｺﾞｼｯｸUB" pitchFamily="50" charset="-128"/>
            </a:endParaRPr>
          </a:p>
          <a:p>
            <a:r>
              <a:rPr lang="ja-JP" altLang="en-US" sz="1400" dirty="0" smtClean="0">
                <a:solidFill>
                  <a:schemeClr val="tx1"/>
                </a:solidFill>
                <a:latin typeface="HGP創英角ｺﾞｼｯｸUB" pitchFamily="50" charset="-128"/>
                <a:ea typeface="HGP創英角ｺﾞｼｯｸUB" pitchFamily="50" charset="-128"/>
              </a:rPr>
              <a:t>　　　　</a:t>
            </a:r>
            <a:r>
              <a:rPr lang="en-US" altLang="ja-JP" sz="1400" dirty="0" smtClean="0">
                <a:solidFill>
                  <a:schemeClr val="tx1"/>
                </a:solidFill>
                <a:latin typeface="HGP創英角ｺﾞｼｯｸUB" pitchFamily="50" charset="-128"/>
                <a:ea typeface="HGP創英角ｺﾞｼｯｸUB" pitchFamily="50" charset="-128"/>
              </a:rPr>
              <a:t>【</a:t>
            </a:r>
            <a:r>
              <a:rPr lang="ja-JP" altLang="en-US" sz="1400" dirty="0" smtClean="0">
                <a:solidFill>
                  <a:schemeClr val="tx1"/>
                </a:solidFill>
                <a:latin typeface="HGP創英角ｺﾞｼｯｸUB" pitchFamily="50" charset="-128"/>
                <a:ea typeface="HGP創英角ｺﾞｼｯｸUB" pitchFamily="50" charset="-128"/>
              </a:rPr>
              <a:t>大阪市公文書管理条例第</a:t>
            </a:r>
            <a:r>
              <a:rPr lang="en-US" altLang="ja-JP" sz="1400" dirty="0" smtClean="0">
                <a:solidFill>
                  <a:schemeClr val="tx1"/>
                </a:solidFill>
                <a:latin typeface="HGP創英角ｺﾞｼｯｸUB" pitchFamily="50" charset="-128"/>
                <a:ea typeface="HGP創英角ｺﾞｼｯｸUB" pitchFamily="50" charset="-128"/>
              </a:rPr>
              <a:t>4</a:t>
            </a:r>
            <a:r>
              <a:rPr lang="ja-JP" altLang="en-US" sz="1400" dirty="0" smtClean="0">
                <a:solidFill>
                  <a:schemeClr val="tx1"/>
                </a:solidFill>
                <a:latin typeface="HGP創英角ｺﾞｼｯｸUB" pitchFamily="50" charset="-128"/>
                <a:ea typeface="HGP創英角ｺﾞｼｯｸUB" pitchFamily="50" charset="-128"/>
              </a:rPr>
              <a:t>条第</a:t>
            </a:r>
            <a:r>
              <a:rPr lang="en-US" altLang="ja-JP" sz="1400" dirty="0" smtClean="0">
                <a:solidFill>
                  <a:schemeClr val="tx1"/>
                </a:solidFill>
                <a:latin typeface="HGP創英角ｺﾞｼｯｸUB" pitchFamily="50" charset="-128"/>
                <a:ea typeface="HGP創英角ｺﾞｼｯｸUB" pitchFamily="50" charset="-128"/>
              </a:rPr>
              <a:t>3</a:t>
            </a:r>
            <a:r>
              <a:rPr lang="ja-JP" altLang="en-US" sz="1400" dirty="0" smtClean="0">
                <a:solidFill>
                  <a:schemeClr val="tx1"/>
                </a:solidFill>
                <a:latin typeface="HGP創英角ｺﾞｼｯｸUB" pitchFamily="50" charset="-128"/>
                <a:ea typeface="HGP創英角ｺﾞｼｯｸUB" pitchFamily="50" charset="-128"/>
              </a:rPr>
              <a:t>項（抜粋）</a:t>
            </a:r>
            <a:r>
              <a:rPr lang="en-US" altLang="ja-JP" sz="1400" dirty="0" smtClean="0">
                <a:solidFill>
                  <a:schemeClr val="tx1"/>
                </a:solidFill>
                <a:latin typeface="HGP創英角ｺﾞｼｯｸUB" pitchFamily="50" charset="-128"/>
                <a:ea typeface="HGP創英角ｺﾞｼｯｸUB" pitchFamily="50" charset="-128"/>
              </a:rPr>
              <a:t>】</a:t>
            </a:r>
          </a:p>
          <a:p>
            <a:r>
              <a:rPr lang="ja-JP" altLang="en-US" sz="1400" dirty="0" smtClean="0">
                <a:solidFill>
                  <a:schemeClr val="tx1"/>
                </a:solidFill>
                <a:latin typeface="HGP創英角ｺﾞｼｯｸUB" pitchFamily="50" charset="-128"/>
                <a:ea typeface="HGP創英角ｺﾞｼｯｸUB" pitchFamily="50" charset="-128"/>
              </a:rPr>
              <a:t>　　　　・　意思決定の過程に関する事項であって意思決定に直接関係するものについては、事案が軽微な</a:t>
            </a:r>
            <a:endParaRPr lang="en-US" altLang="ja-JP" sz="1400" dirty="0" smtClean="0">
              <a:solidFill>
                <a:schemeClr val="tx1"/>
              </a:solidFill>
              <a:latin typeface="HGP創英角ｺﾞｼｯｸUB" pitchFamily="50" charset="-128"/>
              <a:ea typeface="HGP創英角ｺﾞｼｯｸUB" pitchFamily="50" charset="-128"/>
            </a:endParaRPr>
          </a:p>
          <a:p>
            <a:r>
              <a:rPr lang="ja-JP" altLang="en-US" sz="1400" dirty="0">
                <a:solidFill>
                  <a:schemeClr val="tx1"/>
                </a:solidFill>
                <a:latin typeface="HGP創英角ｺﾞｼｯｸUB" pitchFamily="50" charset="-128"/>
                <a:ea typeface="HGP創英角ｺﾞｼｯｸUB" pitchFamily="50" charset="-128"/>
              </a:rPr>
              <a:t>　</a:t>
            </a:r>
            <a:r>
              <a:rPr lang="ja-JP" altLang="en-US" sz="1400" dirty="0" smtClean="0">
                <a:solidFill>
                  <a:schemeClr val="tx1"/>
                </a:solidFill>
                <a:latin typeface="HGP創英角ｺﾞｼｯｸUB" pitchFamily="50" charset="-128"/>
                <a:ea typeface="HGP創英角ｺﾞｼｯｸUB" pitchFamily="50" charset="-128"/>
              </a:rPr>
              <a:t>　　　ものである場合を除き、公文書を作成しなければならない。</a:t>
            </a:r>
            <a:endParaRPr lang="en-US" altLang="ja-JP" sz="1400" dirty="0" smtClean="0">
              <a:solidFill>
                <a:schemeClr val="tx1"/>
              </a:solidFill>
              <a:latin typeface="HGP創英角ｺﾞｼｯｸUB" pitchFamily="50" charset="-128"/>
              <a:ea typeface="HGP創英角ｺﾞｼｯｸUB" pitchFamily="50" charset="-128"/>
            </a:endParaRPr>
          </a:p>
          <a:p>
            <a:r>
              <a:rPr lang="ja-JP" altLang="en-US" sz="1400" dirty="0">
                <a:solidFill>
                  <a:schemeClr val="tx1"/>
                </a:solidFill>
                <a:latin typeface="HGP創英角ｺﾞｼｯｸUB" pitchFamily="50" charset="-128"/>
                <a:ea typeface="HGP創英角ｺﾞｼｯｸUB" pitchFamily="50" charset="-128"/>
              </a:rPr>
              <a:t>　</a:t>
            </a:r>
            <a:r>
              <a:rPr lang="ja-JP" altLang="en-US" sz="1400" dirty="0" smtClean="0">
                <a:solidFill>
                  <a:schemeClr val="tx1"/>
                </a:solidFill>
                <a:latin typeface="HGP創英角ｺﾞｼｯｸUB" pitchFamily="50" charset="-128"/>
                <a:ea typeface="HGP創英角ｺﾞｼｯｸUB" pitchFamily="50" charset="-128"/>
              </a:rPr>
              <a:t>　　　</a:t>
            </a:r>
            <a:r>
              <a:rPr lang="en-US" altLang="ja-JP" sz="1400" dirty="0" smtClean="0">
                <a:solidFill>
                  <a:schemeClr val="tx1"/>
                </a:solidFill>
                <a:latin typeface="HGP創英角ｺﾞｼｯｸUB" pitchFamily="50" charset="-128"/>
                <a:ea typeface="HGP創英角ｺﾞｼｯｸUB" pitchFamily="50" charset="-128"/>
              </a:rPr>
              <a:t>【</a:t>
            </a:r>
            <a:r>
              <a:rPr lang="zh-TW" altLang="en-US" sz="1400" dirty="0">
                <a:solidFill>
                  <a:schemeClr val="tx1"/>
                </a:solidFill>
                <a:latin typeface="HGP創英角ｺﾞｼｯｸUB" pitchFamily="50" charset="-128"/>
                <a:ea typeface="HGP創英角ｺﾞｼｯｸUB" pitchFamily="50" charset="-128"/>
              </a:rPr>
              <a:t>大阪市水道局公文書管理</a:t>
            </a:r>
            <a:r>
              <a:rPr lang="zh-TW" altLang="en-US" sz="1400" dirty="0" smtClean="0">
                <a:solidFill>
                  <a:schemeClr val="tx1"/>
                </a:solidFill>
                <a:latin typeface="HGP創英角ｺﾞｼｯｸUB" pitchFamily="50" charset="-128"/>
                <a:ea typeface="HGP創英角ｺﾞｼｯｸUB" pitchFamily="50" charset="-128"/>
              </a:rPr>
              <a:t>規程</a:t>
            </a:r>
            <a:r>
              <a:rPr lang="ja-JP" altLang="en-US" sz="1400" dirty="0" smtClean="0">
                <a:solidFill>
                  <a:schemeClr val="tx1"/>
                </a:solidFill>
                <a:latin typeface="HGP創英角ｺﾞｼｯｸUB" pitchFamily="50" charset="-128"/>
                <a:ea typeface="HGP創英角ｺﾞｼｯｸUB" pitchFamily="50" charset="-128"/>
              </a:rPr>
              <a:t>第</a:t>
            </a:r>
            <a:r>
              <a:rPr lang="en-US" altLang="ja-JP" sz="1400" dirty="0" smtClean="0">
                <a:solidFill>
                  <a:schemeClr val="tx1"/>
                </a:solidFill>
                <a:latin typeface="HGP創英角ｺﾞｼｯｸUB" pitchFamily="50" charset="-128"/>
                <a:ea typeface="HGP創英角ｺﾞｼｯｸUB" pitchFamily="50" charset="-128"/>
              </a:rPr>
              <a:t>14</a:t>
            </a:r>
            <a:r>
              <a:rPr lang="ja-JP" altLang="en-US" sz="1400" dirty="0" smtClean="0">
                <a:solidFill>
                  <a:schemeClr val="tx1"/>
                </a:solidFill>
                <a:latin typeface="HGP創英角ｺﾞｼｯｸUB" pitchFamily="50" charset="-128"/>
                <a:ea typeface="HGP創英角ｺﾞｼｯｸUB" pitchFamily="50" charset="-128"/>
              </a:rPr>
              <a:t>条（抜粋）</a:t>
            </a:r>
            <a:r>
              <a:rPr lang="en-US" altLang="ja-JP" sz="1400" dirty="0" smtClean="0">
                <a:solidFill>
                  <a:schemeClr val="tx1"/>
                </a:solidFill>
                <a:latin typeface="HGP創英角ｺﾞｼｯｸUB" pitchFamily="50" charset="-128"/>
                <a:ea typeface="HGP創英角ｺﾞｼｯｸUB" pitchFamily="50" charset="-128"/>
              </a:rPr>
              <a:t>】</a:t>
            </a:r>
            <a:endParaRPr lang="en-US" altLang="ja-JP" sz="1400" dirty="0">
              <a:solidFill>
                <a:schemeClr val="tx1"/>
              </a:solidFill>
              <a:latin typeface="HGP創英角ｺﾞｼｯｸUB" pitchFamily="50" charset="-128"/>
              <a:ea typeface="HGP創英角ｺﾞｼｯｸUB" pitchFamily="50" charset="-128"/>
            </a:endParaRPr>
          </a:p>
          <a:p>
            <a:r>
              <a:rPr lang="ja-JP" altLang="en-US" sz="1400" dirty="0" smtClean="0">
                <a:solidFill>
                  <a:schemeClr val="tx1"/>
                </a:solidFill>
                <a:latin typeface="HGP創英角ｺﾞｼｯｸUB" pitchFamily="50" charset="-128"/>
                <a:ea typeface="HGP創英角ｺﾞｼｯｸUB" pitchFamily="50" charset="-128"/>
              </a:rPr>
              <a:t>　　　　・　事案の意思決定を行うときは、事務担当者が意思決定の方針を起案し、意思決定に関与する</a:t>
            </a:r>
            <a:endParaRPr lang="en-US" altLang="ja-JP" sz="1400" dirty="0" smtClean="0">
              <a:solidFill>
                <a:schemeClr val="tx1"/>
              </a:solidFill>
              <a:latin typeface="HGP創英角ｺﾞｼｯｸUB" pitchFamily="50" charset="-128"/>
              <a:ea typeface="HGP創英角ｺﾞｼｯｸUB" pitchFamily="50" charset="-128"/>
            </a:endParaRPr>
          </a:p>
          <a:p>
            <a:r>
              <a:rPr lang="ja-JP" altLang="en-US" sz="1400" dirty="0">
                <a:solidFill>
                  <a:schemeClr val="tx1"/>
                </a:solidFill>
                <a:latin typeface="HGP創英角ｺﾞｼｯｸUB" pitchFamily="50" charset="-128"/>
                <a:ea typeface="HGP創英角ｺﾞｼｯｸUB" pitchFamily="50" charset="-128"/>
              </a:rPr>
              <a:t>　</a:t>
            </a:r>
            <a:r>
              <a:rPr lang="ja-JP" altLang="en-US" sz="1400" dirty="0" smtClean="0">
                <a:solidFill>
                  <a:schemeClr val="tx1"/>
                </a:solidFill>
                <a:latin typeface="HGP創英角ｺﾞｼｯｸUB" pitchFamily="50" charset="-128"/>
                <a:ea typeface="HGP創英角ｺﾞｼｯｸUB" pitchFamily="50" charset="-128"/>
              </a:rPr>
              <a:t>　　　者（以下「決定関与者」という。）及び意思決定につき権限を有する者の決裁を受けなければならない。</a:t>
            </a:r>
            <a:endParaRPr lang="en-US" altLang="ja-JP" sz="1400" dirty="0" smtClean="0">
              <a:solidFill>
                <a:schemeClr val="tx1"/>
              </a:solidFill>
              <a:latin typeface="HGP創英角ｺﾞｼｯｸUB" pitchFamily="50" charset="-128"/>
              <a:ea typeface="HGP創英角ｺﾞｼｯｸUB" pitchFamily="50" charset="-128"/>
            </a:endParaRPr>
          </a:p>
          <a:p>
            <a:r>
              <a:rPr lang="ja-JP" altLang="en-US" sz="1400" dirty="0" smtClean="0">
                <a:solidFill>
                  <a:schemeClr val="tx1"/>
                </a:solidFill>
                <a:latin typeface="HGP創英角ｺﾞｼｯｸUB" pitchFamily="50" charset="-128"/>
                <a:ea typeface="HGP創英角ｺﾞｼｯｸUB" pitchFamily="50" charset="-128"/>
              </a:rPr>
              <a:t>　　　　</a:t>
            </a:r>
            <a:r>
              <a:rPr lang="en-US" altLang="ja-JP" sz="1400" dirty="0" smtClean="0">
                <a:solidFill>
                  <a:schemeClr val="tx1"/>
                </a:solidFill>
                <a:latin typeface="HGP創英角ｺﾞｼｯｸUB" pitchFamily="50" charset="-128"/>
                <a:ea typeface="HGP創英角ｺﾞｼｯｸUB" pitchFamily="50" charset="-128"/>
              </a:rPr>
              <a:t>【</a:t>
            </a:r>
            <a:r>
              <a:rPr lang="ja-JP" altLang="en-US" sz="1400" dirty="0" smtClean="0">
                <a:solidFill>
                  <a:schemeClr val="tx1"/>
                </a:solidFill>
                <a:latin typeface="HGP創英角ｺﾞｼｯｸUB" pitchFamily="50" charset="-128"/>
                <a:ea typeface="HGP創英角ｺﾞｼｯｸUB" pitchFamily="50" charset="-128"/>
              </a:rPr>
              <a:t>重要事項にかかる意思決定プロセスの明文化について</a:t>
            </a:r>
            <a:endParaRPr lang="en-US" altLang="ja-JP" sz="1400" dirty="0" smtClean="0">
              <a:solidFill>
                <a:schemeClr val="tx1"/>
              </a:solidFill>
              <a:latin typeface="HGP創英角ｺﾞｼｯｸUB" pitchFamily="50" charset="-128"/>
              <a:ea typeface="HGP創英角ｺﾞｼｯｸUB" pitchFamily="50" charset="-128"/>
            </a:endParaRPr>
          </a:p>
          <a:p>
            <a:r>
              <a:rPr lang="ja-JP" altLang="en-US" sz="1400" dirty="0">
                <a:solidFill>
                  <a:schemeClr val="tx1"/>
                </a:solidFill>
                <a:latin typeface="HGP創英角ｺﾞｼｯｸUB" pitchFamily="50" charset="-128"/>
                <a:ea typeface="HGP創英角ｺﾞｼｯｸUB" pitchFamily="50" charset="-128"/>
              </a:rPr>
              <a:t>　</a:t>
            </a:r>
            <a:r>
              <a:rPr lang="ja-JP" altLang="en-US" sz="1400" dirty="0" smtClean="0">
                <a:solidFill>
                  <a:schemeClr val="tx1"/>
                </a:solidFill>
                <a:latin typeface="HGP創英角ｺﾞｼｯｸUB" pitchFamily="50" charset="-128"/>
                <a:ea typeface="HGP創英角ｺﾞｼｯｸUB" pitchFamily="50" charset="-128"/>
              </a:rPr>
              <a:t>　　　　　　</a:t>
            </a:r>
            <a:r>
              <a:rPr lang="en-US" altLang="ja-JP" sz="1400" dirty="0" smtClean="0">
                <a:solidFill>
                  <a:schemeClr val="tx1"/>
                </a:solidFill>
                <a:latin typeface="HGP創英角ｺﾞｼｯｸUB" pitchFamily="50" charset="-128"/>
                <a:ea typeface="HGP創英角ｺﾞｼｯｸUB" pitchFamily="50" charset="-128"/>
              </a:rPr>
              <a:t>(</a:t>
            </a:r>
            <a:r>
              <a:rPr lang="ja-JP" altLang="en-US" sz="1400" dirty="0" smtClean="0">
                <a:solidFill>
                  <a:schemeClr val="tx1"/>
                </a:solidFill>
                <a:latin typeface="HGP創英角ｺﾞｼｯｸUB" pitchFamily="50" charset="-128"/>
                <a:ea typeface="HGP創英角ｺﾞｼｯｸUB" pitchFamily="50" charset="-128"/>
              </a:rPr>
              <a:t>平成</a:t>
            </a:r>
            <a:r>
              <a:rPr lang="en-US" altLang="ja-JP" sz="1400" dirty="0" smtClean="0">
                <a:solidFill>
                  <a:schemeClr val="tx1"/>
                </a:solidFill>
                <a:latin typeface="HGP創英角ｺﾞｼｯｸUB" pitchFamily="50" charset="-128"/>
                <a:ea typeface="HGP創英角ｺﾞｼｯｸUB" pitchFamily="50" charset="-128"/>
              </a:rPr>
              <a:t>29</a:t>
            </a:r>
            <a:r>
              <a:rPr lang="ja-JP" altLang="en-US" sz="1400" dirty="0" smtClean="0">
                <a:solidFill>
                  <a:schemeClr val="tx1"/>
                </a:solidFill>
                <a:latin typeface="HGP創英角ｺﾞｼｯｸUB" pitchFamily="50" charset="-128"/>
                <a:ea typeface="HGP創英角ｺﾞｼｯｸUB" pitchFamily="50" charset="-128"/>
              </a:rPr>
              <a:t>年</a:t>
            </a:r>
            <a:r>
              <a:rPr lang="en-US" altLang="ja-JP" sz="1400" dirty="0" smtClean="0">
                <a:solidFill>
                  <a:schemeClr val="tx1"/>
                </a:solidFill>
                <a:latin typeface="HGP創英角ｺﾞｼｯｸUB" pitchFamily="50" charset="-128"/>
                <a:ea typeface="HGP創英角ｺﾞｼｯｸUB" pitchFamily="50" charset="-128"/>
              </a:rPr>
              <a:t>4</a:t>
            </a:r>
            <a:r>
              <a:rPr lang="ja-JP" altLang="en-US" sz="1400" dirty="0" smtClean="0">
                <a:solidFill>
                  <a:schemeClr val="tx1"/>
                </a:solidFill>
                <a:latin typeface="HGP創英角ｺﾞｼｯｸUB" pitchFamily="50" charset="-128"/>
                <a:ea typeface="HGP創英角ｺﾞｼｯｸUB" pitchFamily="50" charset="-128"/>
              </a:rPr>
              <a:t>月</a:t>
            </a:r>
            <a:r>
              <a:rPr lang="en-US" altLang="ja-JP" sz="1400" dirty="0" smtClean="0">
                <a:solidFill>
                  <a:schemeClr val="tx1"/>
                </a:solidFill>
                <a:latin typeface="HGP創英角ｺﾞｼｯｸUB" pitchFamily="50" charset="-128"/>
                <a:ea typeface="HGP創英角ｺﾞｼｯｸUB" pitchFamily="50" charset="-128"/>
              </a:rPr>
              <a:t>5</a:t>
            </a:r>
            <a:r>
              <a:rPr lang="ja-JP" altLang="en-US" sz="1400" dirty="0" smtClean="0">
                <a:solidFill>
                  <a:schemeClr val="tx1"/>
                </a:solidFill>
                <a:latin typeface="HGP創英角ｺﾞｼｯｸUB" pitchFamily="50" charset="-128"/>
                <a:ea typeface="HGP創英角ｺﾞｼｯｸUB" pitchFamily="50" charset="-128"/>
              </a:rPr>
              <a:t>日付け総務局長依命通知</a:t>
            </a:r>
            <a:r>
              <a:rPr lang="en-US" altLang="ja-JP" sz="1400" dirty="0" smtClean="0">
                <a:solidFill>
                  <a:schemeClr val="tx1"/>
                </a:solidFill>
                <a:latin typeface="HGP創英角ｺﾞｼｯｸUB" pitchFamily="50" charset="-128"/>
                <a:ea typeface="HGP創英角ｺﾞｼｯｸUB" pitchFamily="50" charset="-128"/>
              </a:rPr>
              <a:t>)】</a:t>
            </a:r>
          </a:p>
          <a:p>
            <a:r>
              <a:rPr lang="ja-JP" altLang="en-US" sz="1400" dirty="0">
                <a:solidFill>
                  <a:schemeClr val="tx1"/>
                </a:solidFill>
                <a:latin typeface="HGP創英角ｺﾞｼｯｸUB" pitchFamily="50" charset="-128"/>
                <a:ea typeface="HGP創英角ｺﾞｼｯｸUB" pitchFamily="50" charset="-128"/>
              </a:rPr>
              <a:t>　</a:t>
            </a:r>
            <a:r>
              <a:rPr lang="ja-JP" altLang="en-US" sz="1400" dirty="0" smtClean="0">
                <a:solidFill>
                  <a:schemeClr val="tx1"/>
                </a:solidFill>
                <a:latin typeface="HGP創英角ｺﾞｼｯｸUB" pitchFamily="50" charset="-128"/>
                <a:ea typeface="HGP創英角ｺﾞｼｯｸUB" pitchFamily="50" charset="-128"/>
              </a:rPr>
              <a:t>　　　・　職員基本条例等関係規程の遵守や組織として公平性・公正性・透明性を確保することのほか、</a:t>
            </a:r>
            <a:endParaRPr lang="en-US" altLang="ja-JP" sz="1400" dirty="0" smtClean="0">
              <a:solidFill>
                <a:schemeClr val="tx1"/>
              </a:solidFill>
              <a:latin typeface="HGP創英角ｺﾞｼｯｸUB" pitchFamily="50" charset="-128"/>
              <a:ea typeface="HGP創英角ｺﾞｼｯｸUB" pitchFamily="50" charset="-128"/>
            </a:endParaRPr>
          </a:p>
          <a:p>
            <a:r>
              <a:rPr lang="ja-JP" altLang="en-US" sz="1400" dirty="0">
                <a:solidFill>
                  <a:schemeClr val="tx1"/>
                </a:solidFill>
                <a:latin typeface="HGP創英角ｺﾞｼｯｸUB" pitchFamily="50" charset="-128"/>
                <a:ea typeface="HGP創英角ｺﾞｼｯｸUB" pitchFamily="50" charset="-128"/>
              </a:rPr>
              <a:t>　</a:t>
            </a:r>
            <a:r>
              <a:rPr lang="ja-JP" altLang="en-US" sz="1400" dirty="0" smtClean="0">
                <a:solidFill>
                  <a:schemeClr val="tx1"/>
                </a:solidFill>
                <a:latin typeface="HGP創英角ｺﾞｼｯｸUB" pitchFamily="50" charset="-128"/>
                <a:ea typeface="HGP創英角ｺﾞｼｯｸUB" pitchFamily="50" charset="-128"/>
              </a:rPr>
              <a:t>　　　意思決定プロセスの明確化が必要であり、意思形成過程を記録し、意思決定を行う場合には、</a:t>
            </a:r>
            <a:endParaRPr lang="en-US" altLang="ja-JP" sz="1400" dirty="0" smtClean="0">
              <a:solidFill>
                <a:schemeClr val="tx1"/>
              </a:solidFill>
              <a:latin typeface="HGP創英角ｺﾞｼｯｸUB" pitchFamily="50" charset="-128"/>
              <a:ea typeface="HGP創英角ｺﾞｼｯｸUB" pitchFamily="50" charset="-128"/>
            </a:endParaRPr>
          </a:p>
          <a:p>
            <a:r>
              <a:rPr lang="ja-JP" altLang="en-US" sz="1400" dirty="0">
                <a:solidFill>
                  <a:schemeClr val="tx1"/>
                </a:solidFill>
                <a:latin typeface="HGP創英角ｺﾞｼｯｸUB" pitchFamily="50" charset="-128"/>
                <a:ea typeface="HGP創英角ｺﾞｼｯｸUB" pitchFamily="50" charset="-128"/>
              </a:rPr>
              <a:t>　</a:t>
            </a:r>
            <a:r>
              <a:rPr lang="ja-JP" altLang="en-US" sz="1400" dirty="0" smtClean="0">
                <a:solidFill>
                  <a:schemeClr val="tx1"/>
                </a:solidFill>
                <a:latin typeface="HGP創英角ｺﾞｼｯｸUB" pitchFamily="50" charset="-128"/>
                <a:ea typeface="HGP創英角ｺﾞｼｯｸUB" pitchFamily="50" charset="-128"/>
              </a:rPr>
              <a:t>　　　公文書管理条例や説明責任を果たすための公文書作成指針などに基づき、確実に公文書を作成し、</a:t>
            </a:r>
            <a:endParaRPr lang="en-US" altLang="ja-JP" sz="1400" dirty="0" smtClean="0">
              <a:solidFill>
                <a:schemeClr val="tx1"/>
              </a:solidFill>
              <a:latin typeface="HGP創英角ｺﾞｼｯｸUB" pitchFamily="50" charset="-128"/>
              <a:ea typeface="HGP創英角ｺﾞｼｯｸUB" pitchFamily="50" charset="-128"/>
            </a:endParaRPr>
          </a:p>
          <a:p>
            <a:r>
              <a:rPr lang="ja-JP" altLang="en-US" sz="1400" dirty="0">
                <a:solidFill>
                  <a:schemeClr val="tx1"/>
                </a:solidFill>
                <a:latin typeface="HGP創英角ｺﾞｼｯｸUB" pitchFamily="50" charset="-128"/>
                <a:ea typeface="HGP創英角ｺﾞｼｯｸUB" pitchFamily="50" charset="-128"/>
              </a:rPr>
              <a:t>　</a:t>
            </a:r>
            <a:r>
              <a:rPr lang="ja-JP" altLang="en-US" sz="1400" dirty="0" smtClean="0">
                <a:solidFill>
                  <a:schemeClr val="tx1"/>
                </a:solidFill>
                <a:latin typeface="HGP創英角ｺﾞｼｯｸUB" pitchFamily="50" charset="-128"/>
                <a:ea typeface="HGP創英角ｺﾞｼｯｸUB" pitchFamily="50" charset="-128"/>
              </a:rPr>
              <a:t>　　　適正に保存すること。</a:t>
            </a:r>
            <a:endParaRPr lang="en-US" altLang="ja-JP" sz="1400" dirty="0" smtClean="0">
              <a:solidFill>
                <a:schemeClr val="tx1"/>
              </a:solidFill>
              <a:latin typeface="HGP創英角ｺﾞｼｯｸUB" pitchFamily="50" charset="-128"/>
              <a:ea typeface="HGP創英角ｺﾞｼｯｸUB" pitchFamily="50" charset="-128"/>
            </a:endParaRPr>
          </a:p>
        </p:txBody>
      </p:sp>
      <p:sp>
        <p:nvSpPr>
          <p:cNvPr id="11" name="ホームベース 10"/>
          <p:cNvSpPr/>
          <p:nvPr/>
        </p:nvSpPr>
        <p:spPr>
          <a:xfrm>
            <a:off x="467544" y="332656"/>
            <a:ext cx="7920880" cy="576064"/>
          </a:xfrm>
          <a:prstGeom prst="homePlate">
            <a:avLst/>
          </a:prstGeom>
          <a:solidFill>
            <a:schemeClr val="accent5">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HGS創英角ｺﾞｼｯｸUB" panose="020B0900000000000000" pitchFamily="50" charset="-128"/>
                <a:ea typeface="HGS創英角ｺﾞｼｯｸUB" panose="020B0900000000000000" pitchFamily="50" charset="-128"/>
              </a:rPr>
              <a:t>　</a:t>
            </a:r>
            <a:r>
              <a:rPr lang="ja-JP" altLang="en-US" dirty="0">
                <a:solidFill>
                  <a:schemeClr val="tx1"/>
                </a:solidFill>
                <a:latin typeface="HGS創英角ｺﾞｼｯｸUB" panose="020B0900000000000000" pitchFamily="50" charset="-128"/>
                <a:ea typeface="HGS創英角ｺﾞｼｯｸUB" panose="020B0900000000000000" pitchFamily="50" charset="-128"/>
              </a:rPr>
              <a:t>文書管理関係</a:t>
            </a:r>
            <a:r>
              <a:rPr lang="ja-JP" altLang="en-US" dirty="0" smtClean="0">
                <a:solidFill>
                  <a:schemeClr val="tx1"/>
                </a:solidFill>
                <a:latin typeface="HGS創英角ｺﾞｼｯｸUB" panose="020B0900000000000000" pitchFamily="50" charset="-128"/>
                <a:ea typeface="HGS創英角ｺﾞｼｯｸUB" panose="020B0900000000000000" pitchFamily="50" charset="-128"/>
              </a:rPr>
              <a:t>（</a:t>
            </a:r>
            <a:r>
              <a:rPr lang="ja-JP" altLang="en-US" dirty="0">
                <a:solidFill>
                  <a:schemeClr val="tx1"/>
                </a:solidFill>
                <a:latin typeface="HGPｺﾞｼｯｸE" panose="020B0900000000000000" pitchFamily="50" charset="-128"/>
                <a:ea typeface="HGPｺﾞｼｯｸE" panose="020B0900000000000000" pitchFamily="50" charset="-128"/>
              </a:rPr>
              <a:t>意思形成過程及び意思決定に係る文書の作成・</a:t>
            </a:r>
            <a:r>
              <a:rPr lang="ja-JP" altLang="en-US" dirty="0" smtClean="0">
                <a:solidFill>
                  <a:schemeClr val="tx1"/>
                </a:solidFill>
                <a:latin typeface="HGPｺﾞｼｯｸE" panose="020B0900000000000000" pitchFamily="50" charset="-128"/>
                <a:ea typeface="HGPｺﾞｼｯｸE" panose="020B0900000000000000" pitchFamily="50" charset="-128"/>
              </a:rPr>
              <a:t>保存</a:t>
            </a:r>
            <a:r>
              <a:rPr lang="ja-JP" altLang="en-US" dirty="0" smtClean="0">
                <a:solidFill>
                  <a:schemeClr val="tx1"/>
                </a:solidFill>
                <a:latin typeface="HGS創英角ｺﾞｼｯｸUB" panose="020B0900000000000000" pitchFamily="50" charset="-128"/>
                <a:ea typeface="HGS創英角ｺﾞｼｯｸUB" panose="020B0900000000000000" pitchFamily="50" charset="-128"/>
              </a:rPr>
              <a:t>）</a:t>
            </a:r>
            <a:endParaRPr kumimoji="1" lang="ja-JP" altLang="en-US" sz="2000" dirty="0" smtClean="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12" name="メモ 11"/>
          <p:cNvSpPr/>
          <p:nvPr/>
        </p:nvSpPr>
        <p:spPr>
          <a:xfrm>
            <a:off x="179512" y="1196752"/>
            <a:ext cx="1152128" cy="432048"/>
          </a:xfrm>
          <a:prstGeom prst="foldedCorner">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smtClean="0">
                <a:solidFill>
                  <a:schemeClr val="tx1"/>
                </a:solidFill>
                <a:latin typeface="HGS創英角ﾎﾟｯﾌﾟ体" pitchFamily="50" charset="-128"/>
                <a:ea typeface="HGS創英角ﾎﾟｯﾌﾟ体" pitchFamily="50" charset="-128"/>
              </a:rPr>
              <a:t>29‐5</a:t>
            </a:r>
            <a:endParaRPr kumimoji="1" lang="ja-JP" altLang="en-US" sz="1400" b="1" dirty="0" smtClean="0">
              <a:solidFill>
                <a:schemeClr val="tx1"/>
              </a:solidFill>
              <a:latin typeface="HGS創英角ﾎﾟｯﾌﾟ体" pitchFamily="50" charset="-128"/>
              <a:ea typeface="HGS創英角ﾎﾟｯﾌﾟ体" pitchFamily="50" charset="-128"/>
            </a:endParaRPr>
          </a:p>
        </p:txBody>
      </p:sp>
    </p:spTree>
    <p:extLst>
      <p:ext uri="{BB962C8B-B14F-4D97-AF65-F5344CB8AC3E}">
        <p14:creationId xmlns:p14="http://schemas.microsoft.com/office/powerpoint/2010/main" val="15029792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1187624" y="2390203"/>
            <a:ext cx="6691436" cy="1933575"/>
            <a:chOff x="760884" y="4581128"/>
            <a:chExt cx="6691436" cy="1933575"/>
          </a:xfrm>
        </p:grpSpPr>
        <p:pic>
          <p:nvPicPr>
            <p:cNvPr id="5" name="Picture 2" descr="http://portal.suido.city.osaka.jp/ct/image000011900/39.jpg"/>
            <p:cNvPicPr>
              <a:picLocks noChangeAspect="1" noChangeArrowheads="1"/>
            </p:cNvPicPr>
            <p:nvPr/>
          </p:nvPicPr>
          <p:blipFill>
            <a:blip r:embed="rId2" cstate="print"/>
            <a:srcRect/>
            <a:stretch>
              <a:fillRect/>
            </a:stretch>
          </p:blipFill>
          <p:spPr bwMode="auto">
            <a:xfrm>
              <a:off x="760884" y="4581128"/>
              <a:ext cx="1866900" cy="1933575"/>
            </a:xfrm>
            <a:prstGeom prst="rect">
              <a:avLst/>
            </a:prstGeom>
            <a:noFill/>
          </p:spPr>
        </p:pic>
        <p:sp>
          <p:nvSpPr>
            <p:cNvPr id="6" name="角丸四角形吹き出し 5"/>
            <p:cNvSpPr/>
            <p:nvPr/>
          </p:nvSpPr>
          <p:spPr>
            <a:xfrm>
              <a:off x="2843808" y="4941168"/>
              <a:ext cx="4608512" cy="720080"/>
            </a:xfrm>
            <a:prstGeom prst="wedgeRoundRectCallout">
              <a:avLst>
                <a:gd name="adj1" fmla="val -58340"/>
                <a:gd name="adj2" fmla="val 33993"/>
                <a:gd name="adj3" fmla="val 16667"/>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rPr>
                <a:t>今後も引き続き、適切な事務改善に努めます</a:t>
              </a:r>
              <a:endParaRPr lang="ja-JP" altLang="en-US" dirty="0">
                <a:solidFill>
                  <a:schemeClr val="tx1"/>
                </a:solidFill>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7544" y="1412776"/>
            <a:ext cx="8064896" cy="39511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rPr>
              <a:t> ・  一部の職場において、</a:t>
            </a:r>
            <a:r>
              <a:rPr lang="ja-JP" altLang="en-US" dirty="0">
                <a:solidFill>
                  <a:schemeClr val="tx1"/>
                </a:solidFill>
              </a:rPr>
              <a:t>公金</a:t>
            </a:r>
            <a:r>
              <a:rPr lang="ja-JP" altLang="en-US" dirty="0" smtClean="0">
                <a:solidFill>
                  <a:schemeClr val="tx1"/>
                </a:solidFill>
              </a:rPr>
              <a:t>等</a:t>
            </a:r>
            <a:r>
              <a:rPr lang="ja-JP" altLang="en-US" baseline="20000" dirty="0" smtClean="0">
                <a:solidFill>
                  <a:schemeClr val="tx1"/>
                </a:solidFill>
              </a:rPr>
              <a:t>（注）１</a:t>
            </a:r>
            <a:r>
              <a:rPr lang="ja-JP" altLang="en-US" dirty="0" smtClean="0">
                <a:solidFill>
                  <a:schemeClr val="tx1"/>
                </a:solidFill>
              </a:rPr>
              <a:t>を保管している金庫等</a:t>
            </a:r>
            <a:r>
              <a:rPr lang="ja-JP" altLang="en-US" baseline="20000" dirty="0" smtClean="0">
                <a:solidFill>
                  <a:schemeClr val="tx1"/>
                </a:solidFill>
              </a:rPr>
              <a:t>（注）２</a:t>
            </a:r>
            <a:r>
              <a:rPr lang="ja-JP" altLang="en-US" dirty="0" smtClean="0">
                <a:solidFill>
                  <a:schemeClr val="tx1"/>
                </a:solidFill>
              </a:rPr>
              <a:t>を確認したところ、</a:t>
            </a:r>
            <a:endParaRPr lang="en-US" altLang="ja-JP" dirty="0" smtClean="0">
              <a:solidFill>
                <a:schemeClr val="tx1"/>
              </a:solidFill>
            </a:endParaRPr>
          </a:p>
          <a:p>
            <a:r>
              <a:rPr lang="ja-JP" altLang="en-US" dirty="0" smtClean="0">
                <a:solidFill>
                  <a:schemeClr val="tx1"/>
                </a:solidFill>
              </a:rPr>
              <a:t>保管物は金庫での保管を終了して</a:t>
            </a:r>
            <a:r>
              <a:rPr lang="ja-JP" altLang="en-US" dirty="0">
                <a:solidFill>
                  <a:schemeClr val="tx1"/>
                </a:solidFill>
              </a:rPr>
              <a:t>いるが「金庫等保管物登録票</a:t>
            </a:r>
            <a:r>
              <a:rPr lang="ja-JP" altLang="en-US" dirty="0" smtClean="0">
                <a:solidFill>
                  <a:schemeClr val="tx1"/>
                </a:solidFill>
              </a:rPr>
              <a:t>」に保管終了日が記載されていない。</a:t>
            </a:r>
            <a:endParaRPr lang="en-US" altLang="ja-JP" dirty="0" smtClean="0">
              <a:solidFill>
                <a:schemeClr val="tx1"/>
              </a:solidFill>
            </a:endParaRPr>
          </a:p>
          <a:p>
            <a:endParaRPr lang="en-US" altLang="ja-JP" sz="1000" dirty="0" smtClean="0">
              <a:solidFill>
                <a:schemeClr val="tx1"/>
              </a:solidFill>
            </a:endParaRPr>
          </a:p>
          <a:p>
            <a:r>
              <a:rPr lang="ja-JP" altLang="en-US" dirty="0" smtClean="0">
                <a:solidFill>
                  <a:schemeClr val="tx1"/>
                </a:solidFill>
              </a:rPr>
              <a:t>⇒</a:t>
            </a:r>
            <a:r>
              <a:rPr lang="ja-JP" altLang="en-US" u="sng" dirty="0">
                <a:solidFill>
                  <a:schemeClr val="tx1"/>
                </a:solidFill>
              </a:rPr>
              <a:t>指摘</a:t>
            </a:r>
            <a:r>
              <a:rPr lang="ja-JP" altLang="en-US" u="sng" dirty="0" smtClean="0">
                <a:solidFill>
                  <a:schemeClr val="tx1"/>
                </a:solidFill>
              </a:rPr>
              <a:t>があった「金庫等保管物登録票」について、保管終了日を記載しました。また、今後</a:t>
            </a:r>
            <a:r>
              <a:rPr lang="ja-JP" altLang="en-US" u="sng" dirty="0">
                <a:solidFill>
                  <a:schemeClr val="tx1"/>
                </a:solidFill>
              </a:rPr>
              <a:t>このようなことのない</a:t>
            </a:r>
            <a:r>
              <a:rPr lang="ja-JP" altLang="en-US" u="sng" dirty="0" smtClean="0">
                <a:solidFill>
                  <a:schemeClr val="tx1"/>
                </a:solidFill>
              </a:rPr>
              <a:t>よう指摘内容及び措置内容について、課内で周知を行いました。</a:t>
            </a:r>
            <a:endParaRPr lang="en-US" altLang="ja-JP" sz="1000" b="1" dirty="0" smtClean="0">
              <a:solidFill>
                <a:schemeClr val="tx1"/>
              </a:solidFill>
            </a:endParaRPr>
          </a:p>
          <a:p>
            <a:r>
              <a:rPr lang="ja-JP" altLang="en-US" sz="1400" b="1" dirty="0" smtClean="0">
                <a:solidFill>
                  <a:schemeClr val="tx1"/>
                </a:solidFill>
              </a:rPr>
              <a:t>　</a:t>
            </a:r>
            <a:r>
              <a:rPr lang="ja-JP" altLang="en-US" sz="1400" b="1" dirty="0" smtClean="0">
                <a:solidFill>
                  <a:schemeClr val="tx1"/>
                </a:solidFill>
                <a:latin typeface="HGP創英角ｺﾞｼｯｸUB" pitchFamily="50" charset="-128"/>
                <a:ea typeface="HGP創英角ｺﾞｼｯｸUB" pitchFamily="50" charset="-128"/>
              </a:rPr>
              <a:t> </a:t>
            </a:r>
            <a:endParaRPr lang="en-US" altLang="ja-JP" sz="1400" b="1" dirty="0" smtClean="0">
              <a:solidFill>
                <a:schemeClr val="tx1"/>
              </a:solidFill>
              <a:latin typeface="HGP創英角ｺﾞｼｯｸUB" pitchFamily="50" charset="-128"/>
              <a:ea typeface="HGP創英角ｺﾞｼｯｸUB" pitchFamily="50" charset="-128"/>
            </a:endParaRPr>
          </a:p>
          <a:p>
            <a:r>
              <a:rPr lang="ja-JP" altLang="en-US" sz="1400" b="1" dirty="0">
                <a:solidFill>
                  <a:schemeClr val="tx1"/>
                </a:solidFill>
                <a:latin typeface="HGP創英角ｺﾞｼｯｸUB" pitchFamily="50" charset="-128"/>
                <a:ea typeface="HGP創英角ｺﾞｼｯｸUB" pitchFamily="50" charset="-128"/>
              </a:rPr>
              <a:t>　</a:t>
            </a:r>
            <a:r>
              <a:rPr lang="ja-JP" altLang="en-US" sz="1400" dirty="0" smtClean="0">
                <a:solidFill>
                  <a:schemeClr val="tx1"/>
                </a:solidFill>
                <a:latin typeface="HGP創英角ｺﾞｼｯｸUB" pitchFamily="50" charset="-128"/>
                <a:ea typeface="HGP創英角ｺﾞｼｯｸUB" pitchFamily="50" charset="-128"/>
              </a:rPr>
              <a:t>☞保管を終了しようとする場合、金庫管理者</a:t>
            </a:r>
            <a:r>
              <a:rPr lang="ja-JP" altLang="en-US" sz="1400" smtClean="0">
                <a:solidFill>
                  <a:schemeClr val="tx1"/>
                </a:solidFill>
                <a:latin typeface="HGP創英角ｺﾞｼｯｸUB" pitchFamily="50" charset="-128"/>
                <a:ea typeface="HGP創英角ｺﾞｼｯｸUB" pitchFamily="50" charset="-128"/>
              </a:rPr>
              <a:t>が</a:t>
            </a:r>
            <a:r>
              <a:rPr lang="ja-JP" altLang="en-US" sz="1400" smtClean="0">
                <a:solidFill>
                  <a:schemeClr val="tx1"/>
                </a:solidFill>
                <a:latin typeface="HGP創英角ｺﾞｼｯｸUB" pitchFamily="50" charset="-128"/>
                <a:ea typeface="HGP創英角ｺﾞｼｯｸUB" pitchFamily="50" charset="-128"/>
              </a:rPr>
              <a:t>立ち合い、</a:t>
            </a:r>
            <a:r>
              <a:rPr lang="ja-JP" altLang="en-US" sz="1400" dirty="0" smtClean="0">
                <a:solidFill>
                  <a:schemeClr val="tx1"/>
                </a:solidFill>
                <a:latin typeface="HGP創英角ｺﾞｼｯｸUB" pitchFamily="50" charset="-128"/>
                <a:ea typeface="HGP創英角ｺﾞｼｯｸUB" pitchFamily="50" charset="-128"/>
              </a:rPr>
              <a:t>該当保管物を取り出し、金庫等保管物登録票に保管終了日を記載することになっているが、金庫管理者へ終了の申し出を失念していたことが原因です。</a:t>
            </a:r>
            <a:endParaRPr lang="en-US" altLang="ja-JP" sz="1400" dirty="0" smtClean="0">
              <a:solidFill>
                <a:schemeClr val="tx1"/>
              </a:solidFill>
              <a:latin typeface="HGP創英角ｺﾞｼｯｸUB" pitchFamily="50" charset="-128"/>
              <a:ea typeface="HGP創英角ｺﾞｼｯｸUB" pitchFamily="50" charset="-128"/>
            </a:endParaRPr>
          </a:p>
          <a:p>
            <a:endParaRPr lang="en-US" altLang="ja-JP" sz="1400" dirty="0" smtClean="0">
              <a:solidFill>
                <a:schemeClr val="tx1"/>
              </a:solidFill>
              <a:latin typeface="HGP創英角ｺﾞｼｯｸUB" pitchFamily="50" charset="-128"/>
              <a:ea typeface="HGP創英角ｺﾞｼｯｸUB" pitchFamily="50" charset="-128"/>
            </a:endParaRPr>
          </a:p>
          <a:p>
            <a:r>
              <a:rPr lang="ja-JP" altLang="en-US" sz="1400" dirty="0" smtClean="0">
                <a:solidFill>
                  <a:schemeClr val="tx1"/>
                </a:solidFill>
                <a:latin typeface="HGP創英角ｺﾞｼｯｸUB" pitchFamily="50" charset="-128"/>
                <a:ea typeface="HGP創英角ｺﾞｼｯｸUB" pitchFamily="50" charset="-128"/>
              </a:rPr>
              <a:t>　　　</a:t>
            </a:r>
            <a:r>
              <a:rPr lang="en-US" altLang="ja-JP" sz="1400" dirty="0">
                <a:solidFill>
                  <a:schemeClr val="tx1"/>
                </a:solidFill>
                <a:latin typeface="HGP創英角ｺﾞｼｯｸUB" pitchFamily="50" charset="-128"/>
                <a:ea typeface="HGP創英角ｺﾞｼｯｸUB" pitchFamily="50" charset="-128"/>
              </a:rPr>
              <a:t>【</a:t>
            </a:r>
            <a:r>
              <a:rPr lang="ja-JP" altLang="en-US" sz="1400" dirty="0">
                <a:solidFill>
                  <a:schemeClr val="tx1"/>
                </a:solidFill>
                <a:latin typeface="HGP創英角ｺﾞｼｯｸUB" pitchFamily="50" charset="-128"/>
                <a:ea typeface="HGP創英角ｺﾞｼｯｸUB" pitchFamily="50" charset="-128"/>
              </a:rPr>
              <a:t>水道局公金等保管マニュアル</a:t>
            </a:r>
            <a:r>
              <a:rPr lang="en-US" altLang="ja-JP" sz="1400" dirty="0">
                <a:solidFill>
                  <a:schemeClr val="tx1"/>
                </a:solidFill>
                <a:latin typeface="HGP創英角ｺﾞｼｯｸUB" pitchFamily="50" charset="-128"/>
                <a:ea typeface="HGP創英角ｺﾞｼｯｸUB" pitchFamily="50" charset="-128"/>
              </a:rPr>
              <a:t>】</a:t>
            </a:r>
          </a:p>
          <a:p>
            <a:r>
              <a:rPr lang="ja-JP" altLang="en-US" sz="1400" dirty="0" smtClean="0">
                <a:solidFill>
                  <a:schemeClr val="tx1"/>
                </a:solidFill>
                <a:latin typeface="HGP創英角ｺﾞｼｯｸUB" pitchFamily="50" charset="-128"/>
                <a:ea typeface="HGP創英角ｺﾞｼｯｸUB" pitchFamily="50" charset="-128"/>
              </a:rPr>
              <a:t>　　　　・　　保管を終了する場合は、その旨金庫管理者に申し出てください。申し出を受けた金庫管理者は、</a:t>
            </a:r>
            <a:endParaRPr lang="en-US" altLang="ja-JP" sz="1400" dirty="0" smtClean="0">
              <a:solidFill>
                <a:schemeClr val="tx1"/>
              </a:solidFill>
              <a:latin typeface="HGP創英角ｺﾞｼｯｸUB" pitchFamily="50" charset="-128"/>
              <a:ea typeface="HGP創英角ｺﾞｼｯｸUB" pitchFamily="50" charset="-128"/>
            </a:endParaRPr>
          </a:p>
          <a:p>
            <a:r>
              <a:rPr lang="ja-JP" altLang="en-US" sz="1400" dirty="0">
                <a:solidFill>
                  <a:schemeClr val="tx1"/>
                </a:solidFill>
                <a:latin typeface="HGP創英角ｺﾞｼｯｸUB" pitchFamily="50" charset="-128"/>
                <a:ea typeface="HGP創英角ｺﾞｼｯｸUB" pitchFamily="50" charset="-128"/>
              </a:rPr>
              <a:t>　</a:t>
            </a:r>
            <a:r>
              <a:rPr lang="ja-JP" altLang="en-US" sz="1400" dirty="0" smtClean="0">
                <a:solidFill>
                  <a:schemeClr val="tx1"/>
                </a:solidFill>
                <a:latin typeface="HGP創英角ｺﾞｼｯｸUB" pitchFamily="50" charset="-128"/>
                <a:ea typeface="HGP創英角ｺﾞｼｯｸUB" pitchFamily="50" charset="-128"/>
              </a:rPr>
              <a:t>　　　　当該保管物の取り出しに立ち合った後、保管物登録票に保管終了年月日を記載してください。</a:t>
            </a:r>
            <a:endParaRPr lang="ja-JP" altLang="en-US" sz="1400" dirty="0">
              <a:solidFill>
                <a:schemeClr val="tx1"/>
              </a:solidFill>
              <a:latin typeface="HGP創英角ｺﾞｼｯｸUB" pitchFamily="50" charset="-128"/>
              <a:ea typeface="HGP創英角ｺﾞｼｯｸUB" pitchFamily="50" charset="-128"/>
            </a:endParaRPr>
          </a:p>
          <a:p>
            <a:r>
              <a:rPr lang="ja-JP" altLang="en-US" sz="1400" dirty="0" smtClean="0">
                <a:solidFill>
                  <a:schemeClr val="tx1"/>
                </a:solidFill>
                <a:latin typeface="HGP創英角ｺﾞｼｯｸUB" pitchFamily="50" charset="-128"/>
                <a:ea typeface="HGP創英角ｺﾞｼｯｸUB" pitchFamily="50" charset="-128"/>
              </a:rPr>
              <a:t>　　　　・　 日頃</a:t>
            </a:r>
            <a:r>
              <a:rPr lang="ja-JP" altLang="en-US" sz="1400" dirty="0">
                <a:solidFill>
                  <a:schemeClr val="tx1"/>
                </a:solidFill>
                <a:latin typeface="HGP創英角ｺﾞｼｯｸUB" pitchFamily="50" charset="-128"/>
                <a:ea typeface="HGP創英角ｺﾞｼｯｸUB" pitchFamily="50" charset="-128"/>
              </a:rPr>
              <a:t>から、「何が」「どれだけ」金庫等に入っているかを、「金庫等保管物登録票」や各種帳簿</a:t>
            </a:r>
            <a:r>
              <a:rPr lang="ja-JP" altLang="en-US" sz="1400" dirty="0" smtClean="0">
                <a:solidFill>
                  <a:schemeClr val="tx1"/>
                </a:solidFill>
                <a:latin typeface="HGP創英角ｺﾞｼｯｸUB" pitchFamily="50" charset="-128"/>
                <a:ea typeface="HGP創英角ｺﾞｼｯｸUB" pitchFamily="50" charset="-128"/>
              </a:rPr>
              <a:t>等</a:t>
            </a:r>
            <a:endParaRPr lang="en-US" altLang="ja-JP" sz="1400" dirty="0" smtClean="0">
              <a:solidFill>
                <a:schemeClr val="tx1"/>
              </a:solidFill>
              <a:latin typeface="HGP創英角ｺﾞｼｯｸUB" pitchFamily="50" charset="-128"/>
              <a:ea typeface="HGP創英角ｺﾞｼｯｸUB" pitchFamily="50" charset="-128"/>
            </a:endParaRPr>
          </a:p>
          <a:p>
            <a:r>
              <a:rPr lang="ja-JP" altLang="en-US" sz="1400" dirty="0" smtClean="0">
                <a:solidFill>
                  <a:schemeClr val="tx1"/>
                </a:solidFill>
                <a:latin typeface="HGP創英角ｺﾞｼｯｸUB" pitchFamily="50" charset="-128"/>
                <a:ea typeface="HGP創英角ｺﾞｼｯｸUB" pitchFamily="50" charset="-128"/>
              </a:rPr>
              <a:t>　　　　　でそれぞれ</a:t>
            </a:r>
            <a:r>
              <a:rPr lang="ja-JP" altLang="en-US" sz="1400" dirty="0">
                <a:solidFill>
                  <a:schemeClr val="tx1"/>
                </a:solidFill>
                <a:latin typeface="HGP創英角ｺﾞｼｯｸUB" pitchFamily="50" charset="-128"/>
                <a:ea typeface="HGP創英角ｺﾞｼｯｸUB" pitchFamily="50" charset="-128"/>
              </a:rPr>
              <a:t>把握しておいてください。</a:t>
            </a:r>
          </a:p>
        </p:txBody>
      </p:sp>
      <p:sp>
        <p:nvSpPr>
          <p:cNvPr id="5" name="メモ 4"/>
          <p:cNvSpPr/>
          <p:nvPr/>
        </p:nvSpPr>
        <p:spPr>
          <a:xfrm>
            <a:off x="179512" y="1052736"/>
            <a:ext cx="1152128" cy="432048"/>
          </a:xfrm>
          <a:prstGeom prst="foldedCorner">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smtClean="0">
                <a:solidFill>
                  <a:schemeClr val="tx1"/>
                </a:solidFill>
                <a:latin typeface="HGS創英角ﾎﾟｯﾌﾟ体" pitchFamily="50" charset="-128"/>
                <a:ea typeface="HGS創英角ﾎﾟｯﾌﾟ体" pitchFamily="50" charset="-128"/>
              </a:rPr>
              <a:t>29‐</a:t>
            </a:r>
            <a:r>
              <a:rPr lang="ja-JP" altLang="en-US" sz="1400" b="1" dirty="0">
                <a:solidFill>
                  <a:schemeClr val="tx1"/>
                </a:solidFill>
                <a:latin typeface="HGS創英角ﾎﾟｯﾌﾟ体" pitchFamily="50" charset="-128"/>
                <a:ea typeface="HGS創英角ﾎﾟｯﾌﾟ体" pitchFamily="50" charset="-128"/>
              </a:rPr>
              <a:t>１</a:t>
            </a:r>
            <a:endParaRPr kumimoji="1" lang="ja-JP" altLang="en-US" sz="1400" b="1" dirty="0" smtClean="0">
              <a:solidFill>
                <a:schemeClr val="tx1"/>
              </a:solidFill>
              <a:latin typeface="HGS創英角ﾎﾟｯﾌﾟ体" pitchFamily="50" charset="-128"/>
              <a:ea typeface="HGS創英角ﾎﾟｯﾌﾟ体" pitchFamily="50" charset="-128"/>
            </a:endParaRPr>
          </a:p>
        </p:txBody>
      </p:sp>
      <p:sp>
        <p:nvSpPr>
          <p:cNvPr id="6" name="ホームベース 5"/>
          <p:cNvSpPr/>
          <p:nvPr/>
        </p:nvSpPr>
        <p:spPr>
          <a:xfrm>
            <a:off x="467544" y="404664"/>
            <a:ext cx="7920880" cy="576064"/>
          </a:xfrm>
          <a:prstGeom prst="homePlate">
            <a:avLst/>
          </a:prstGeom>
          <a:solidFill>
            <a:schemeClr val="accent5">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HGS創英角ｺﾞｼｯｸUB" panose="020B0900000000000000" pitchFamily="50" charset="-128"/>
                <a:ea typeface="HGS創英角ｺﾞｼｯｸUB" panose="020B0900000000000000" pitchFamily="50" charset="-128"/>
              </a:rPr>
              <a:t>　</a:t>
            </a:r>
            <a:r>
              <a:rPr lang="ja-JP" altLang="en-US" sz="2000" dirty="0">
                <a:solidFill>
                  <a:schemeClr val="tx1"/>
                </a:solidFill>
                <a:latin typeface="HGS創英角ｺﾞｼｯｸUB" panose="020B0900000000000000" pitchFamily="50" charset="-128"/>
                <a:ea typeface="HGS創英角ｺﾞｼｯｸUB" panose="020B0900000000000000" pitchFamily="50" charset="-128"/>
              </a:rPr>
              <a:t>公金</a:t>
            </a:r>
            <a:r>
              <a:rPr lang="ja-JP" altLang="en-US" sz="2000" dirty="0" smtClean="0">
                <a:solidFill>
                  <a:schemeClr val="tx1"/>
                </a:solidFill>
                <a:latin typeface="HGS創英角ｺﾞｼｯｸUB" panose="020B0900000000000000" pitchFamily="50" charset="-128"/>
                <a:ea typeface="HGS創英角ｺﾞｼｯｸUB" panose="020B0900000000000000" pitchFamily="50" charset="-128"/>
              </a:rPr>
              <a:t>等保管マニュアルについて</a:t>
            </a:r>
            <a:endParaRPr kumimoji="1" lang="ja-JP" altLang="en-US" sz="2000" dirty="0" smtClean="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2" name="テキスト ボックス 1"/>
          <p:cNvSpPr txBox="1"/>
          <p:nvPr/>
        </p:nvSpPr>
        <p:spPr>
          <a:xfrm>
            <a:off x="467544" y="5363924"/>
            <a:ext cx="8064896" cy="1089412"/>
          </a:xfrm>
          <a:prstGeom prst="rect">
            <a:avLst/>
          </a:prstGeom>
          <a:noFill/>
        </p:spPr>
        <p:txBody>
          <a:bodyPr wrap="square" rtlCol="0">
            <a:noAutofit/>
          </a:bodyPr>
          <a:lstStyle/>
          <a:p>
            <a:r>
              <a:rPr lang="ja-JP" altLang="en-US" sz="1200" dirty="0"/>
              <a:t>（注</a:t>
            </a:r>
            <a:r>
              <a:rPr lang="ja-JP" altLang="en-US" sz="1200" dirty="0" smtClean="0"/>
              <a:t>）１</a:t>
            </a:r>
            <a:r>
              <a:rPr lang="ja-JP" altLang="en-US" sz="1200" dirty="0"/>
              <a:t>　</a:t>
            </a:r>
            <a:r>
              <a:rPr lang="ja-JP" altLang="en-US" sz="1200" dirty="0" smtClean="0"/>
              <a:t>「公金等」とは、現金</a:t>
            </a:r>
            <a:r>
              <a:rPr lang="ja-JP" altLang="en-US" sz="1200" dirty="0"/>
              <a:t>（通貨代用証券を含む）、債券・小切手等の有価証券、通帳、</a:t>
            </a:r>
            <a:r>
              <a:rPr lang="ja-JP" altLang="en-US" sz="1200" dirty="0" smtClean="0"/>
              <a:t>証券類及び使用する</a:t>
            </a:r>
            <a:r>
              <a:rPr lang="ja-JP" altLang="en-US" sz="1200" dirty="0"/>
              <a:t>ことで</a:t>
            </a:r>
            <a:r>
              <a:rPr lang="ja-JP" altLang="en-US" sz="1200" dirty="0" smtClean="0"/>
              <a:t>公金が</a:t>
            </a:r>
            <a:endParaRPr lang="en-US" altLang="ja-JP" sz="1200" dirty="0" smtClean="0"/>
          </a:p>
          <a:p>
            <a:r>
              <a:rPr lang="ja-JP" altLang="en-US" sz="1200" dirty="0"/>
              <a:t>　</a:t>
            </a:r>
            <a:r>
              <a:rPr lang="ja-JP" altLang="en-US" sz="1200" dirty="0" smtClean="0"/>
              <a:t>　　　執行</a:t>
            </a:r>
            <a:r>
              <a:rPr lang="ja-JP" altLang="en-US" sz="1200" dirty="0"/>
              <a:t>される各種チケット・</a:t>
            </a:r>
            <a:r>
              <a:rPr lang="ja-JP" altLang="en-US" sz="1200" dirty="0" smtClean="0"/>
              <a:t>カード類を指します。</a:t>
            </a:r>
            <a:endParaRPr lang="en-US" altLang="ja-JP" sz="1200" dirty="0" smtClean="0"/>
          </a:p>
          <a:p>
            <a:endParaRPr lang="en-US" altLang="ja-JP" sz="800" dirty="0" smtClean="0"/>
          </a:p>
          <a:p>
            <a:r>
              <a:rPr kumimoji="1" lang="ja-JP" altLang="en-US" sz="1200" dirty="0"/>
              <a:t>　</a:t>
            </a:r>
            <a:r>
              <a:rPr kumimoji="1" lang="ja-JP" altLang="en-US" sz="1200" dirty="0" smtClean="0"/>
              <a:t>　　２</a:t>
            </a:r>
            <a:r>
              <a:rPr lang="ja-JP" altLang="en-US" sz="1200" dirty="0"/>
              <a:t>　「金庫等」とは、公金等の保管を行う金庫（据置式の金庫、持ち運びが可能な金庫）及び施錠</a:t>
            </a:r>
            <a:r>
              <a:rPr lang="ja-JP" altLang="en-US" sz="1200" dirty="0" smtClean="0"/>
              <a:t>可能な</a:t>
            </a:r>
            <a:r>
              <a:rPr lang="ja-JP" altLang="en-US" sz="1200" dirty="0"/>
              <a:t>保管庫（</a:t>
            </a:r>
            <a:r>
              <a:rPr lang="ja-JP" altLang="en-US" sz="1200" dirty="0" smtClean="0"/>
              <a:t>ロッカー</a:t>
            </a:r>
            <a:endParaRPr lang="en-US" altLang="ja-JP" sz="1200" dirty="0" smtClean="0"/>
          </a:p>
          <a:p>
            <a:r>
              <a:rPr lang="ja-JP" altLang="en-US" sz="1200" dirty="0"/>
              <a:t>　</a:t>
            </a:r>
            <a:r>
              <a:rPr lang="ja-JP" altLang="en-US" sz="1200" dirty="0" smtClean="0"/>
              <a:t>　　　等）を指します。</a:t>
            </a:r>
            <a:endParaRPr kumimoji="1" lang="ja-JP" altLang="en-US" sz="1200" dirty="0"/>
          </a:p>
        </p:txBody>
      </p:sp>
    </p:spTree>
    <p:extLst>
      <p:ext uri="{BB962C8B-B14F-4D97-AF65-F5344CB8AC3E}">
        <p14:creationId xmlns:p14="http://schemas.microsoft.com/office/powerpoint/2010/main" val="33514304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http://group01.suido.city.osaka.jp/scripts/dneo/zdoc.exe?cmd=docdispattach&amp;id=1396&amp;folder=272&amp;fno=10&amp;filename=%E3%81%98%E3%82%83%E3%81%90%EF%BC%92.jpg"/>
          <p:cNvPicPr>
            <a:picLocks noChangeAspect="1" noChangeArrowheads="1"/>
          </p:cNvPicPr>
          <p:nvPr/>
        </p:nvPicPr>
        <p:blipFill rotWithShape="1">
          <a:blip r:embed="rId2">
            <a:extLst>
              <a:ext uri="{28A0092B-C50C-407E-A947-70E740481C1C}">
                <a14:useLocalDpi xmlns:a14="http://schemas.microsoft.com/office/drawing/2010/main" val="0"/>
              </a:ext>
            </a:extLst>
          </a:blip>
          <a:srcRect l="8612" b="2174"/>
          <a:stretch/>
        </p:blipFill>
        <p:spPr bwMode="auto">
          <a:xfrm>
            <a:off x="5940152" y="2708920"/>
            <a:ext cx="1151480" cy="1232616"/>
          </a:xfrm>
          <a:prstGeom prst="rect">
            <a:avLst/>
          </a:prstGeom>
          <a:noFill/>
          <a:extLst>
            <a:ext uri="{909E8E84-426E-40DD-AFC4-6F175D3DCCD1}">
              <a14:hiddenFill xmlns:a14="http://schemas.microsoft.com/office/drawing/2010/main">
                <a:solidFill>
                  <a:srgbClr val="FFFFFF"/>
                </a:solidFill>
              </a14:hiddenFill>
            </a:ext>
          </a:extLst>
        </p:spPr>
      </p:pic>
      <p:sp>
        <p:nvSpPr>
          <p:cNvPr id="5" name="メモ 4"/>
          <p:cNvSpPr/>
          <p:nvPr/>
        </p:nvSpPr>
        <p:spPr>
          <a:xfrm>
            <a:off x="107504" y="116632"/>
            <a:ext cx="2232248" cy="432048"/>
          </a:xfrm>
          <a:prstGeom prst="foldedCorner">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smtClean="0">
                <a:solidFill>
                  <a:schemeClr val="tx1"/>
                </a:solidFill>
                <a:latin typeface="HGS創英角ﾎﾟｯﾌﾟ体" pitchFamily="50" charset="-128"/>
                <a:ea typeface="HGS創英角ﾎﾟｯﾌﾟ体" pitchFamily="50" charset="-128"/>
              </a:rPr>
              <a:t>29‐</a:t>
            </a:r>
            <a:r>
              <a:rPr lang="ja-JP" altLang="en-US" sz="1400" b="1" dirty="0" smtClean="0">
                <a:solidFill>
                  <a:schemeClr val="tx1"/>
                </a:solidFill>
                <a:latin typeface="HGS創英角ﾎﾟｯﾌﾟ体" pitchFamily="50" charset="-128"/>
                <a:ea typeface="HGS創英角ﾎﾟｯﾌﾟ体" pitchFamily="50" charset="-128"/>
              </a:rPr>
              <a:t>１</a:t>
            </a:r>
            <a:r>
              <a:rPr kumimoji="1" lang="ja-JP" altLang="en-US" sz="1400" b="1" dirty="0" smtClean="0">
                <a:solidFill>
                  <a:schemeClr val="tx1"/>
                </a:solidFill>
                <a:latin typeface="HGS創英角ﾎﾟｯﾌﾟ体" pitchFamily="50" charset="-128"/>
                <a:ea typeface="HGS創英角ﾎﾟｯﾌﾟ体" pitchFamily="50" charset="-128"/>
              </a:rPr>
              <a:t>（対策事例）</a:t>
            </a:r>
          </a:p>
        </p:txBody>
      </p:sp>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1124744"/>
            <a:ext cx="6724650" cy="48482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角丸四角形 3"/>
          <p:cNvSpPr/>
          <p:nvPr/>
        </p:nvSpPr>
        <p:spPr>
          <a:xfrm>
            <a:off x="697521" y="668536"/>
            <a:ext cx="7848872" cy="5472608"/>
          </a:xfrm>
          <a:prstGeom prst="roundRect">
            <a:avLst/>
          </a:prstGeom>
          <a:noFill/>
          <a:ln w="571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smtClean="0">
              <a:solidFill>
                <a:schemeClr val="tx1"/>
              </a:solidFill>
            </a:endParaRPr>
          </a:p>
        </p:txBody>
      </p:sp>
      <p:sp>
        <p:nvSpPr>
          <p:cNvPr id="11" name="角丸四角形吹き出し 10"/>
          <p:cNvSpPr/>
          <p:nvPr/>
        </p:nvSpPr>
        <p:spPr>
          <a:xfrm>
            <a:off x="1547664" y="4491434"/>
            <a:ext cx="4320480" cy="1025798"/>
          </a:xfrm>
          <a:prstGeom prst="wedgeRoundRectCallout">
            <a:avLst>
              <a:gd name="adj1" fmla="val 52224"/>
              <a:gd name="adj2" fmla="val -217869"/>
              <a:gd name="adj3" fmla="val 16667"/>
            </a:avLst>
          </a:prstGeom>
          <a:ln w="38100">
            <a:solidFill>
              <a:srgbClr val="FF0000"/>
            </a:solidFill>
          </a:ln>
        </p:spPr>
        <p:style>
          <a:lnRef idx="2">
            <a:schemeClr val="dk1"/>
          </a:lnRef>
          <a:fillRef idx="1">
            <a:schemeClr val="lt1"/>
          </a:fillRef>
          <a:effectRef idx="0">
            <a:schemeClr val="dk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ja-JP" altLang="en-US" sz="1400" dirty="0" smtClean="0">
                <a:solidFill>
                  <a:srgbClr val="FF0000"/>
                </a:solidFill>
                <a:latin typeface="HGS創英角ﾎﾟｯﾌﾟ体" panose="040B0A00000000000000" pitchFamily="50" charset="-128"/>
                <a:ea typeface="HGS創英角ﾎﾟｯﾌﾟ体" panose="040B0A00000000000000" pitchFamily="50" charset="-128"/>
              </a:rPr>
              <a:t>保管物を、金庫での保管を終了しようとする場合、金庫管理者へ申し出て、取り出しの立ち合い後、金庫管理者が保管終了年月日を記載する。</a:t>
            </a:r>
            <a:endParaRPr lang="en-US" altLang="ja-JP" sz="1400" dirty="0" smtClean="0">
              <a:solidFill>
                <a:srgbClr val="FF0000"/>
              </a:solidFill>
              <a:latin typeface="HGS創英角ﾎﾟｯﾌﾟ体" panose="040B0A00000000000000" pitchFamily="50" charset="-128"/>
              <a:ea typeface="HGS創英角ﾎﾟｯﾌﾟ体" panose="040B0A00000000000000" pitchFamily="50"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7544" y="1556792"/>
            <a:ext cx="8064896" cy="432048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rPr>
              <a:t> ・  小口現金を執行する際に作成する「小口現金支出決裁簿」について、一部の職場において払出金額等が領収書（控）のレシート記載の内容と一致していなかった。</a:t>
            </a:r>
            <a:endParaRPr lang="en-US" altLang="ja-JP" dirty="0" smtClean="0">
              <a:solidFill>
                <a:schemeClr val="tx1"/>
              </a:solidFill>
            </a:endParaRPr>
          </a:p>
          <a:p>
            <a:endParaRPr lang="en-US" altLang="ja-JP" sz="1000" dirty="0" smtClean="0">
              <a:solidFill>
                <a:schemeClr val="tx1"/>
              </a:solidFill>
            </a:endParaRPr>
          </a:p>
          <a:p>
            <a:r>
              <a:rPr lang="ja-JP" altLang="en-US" dirty="0" smtClean="0">
                <a:solidFill>
                  <a:schemeClr val="tx1"/>
                </a:solidFill>
              </a:rPr>
              <a:t>⇒</a:t>
            </a:r>
            <a:r>
              <a:rPr lang="ja-JP" altLang="en-US" u="sng" dirty="0" smtClean="0">
                <a:solidFill>
                  <a:schemeClr val="tx1"/>
                </a:solidFill>
              </a:rPr>
              <a:t>小口</a:t>
            </a:r>
            <a:r>
              <a:rPr lang="ja-JP" altLang="en-US" u="sng" dirty="0">
                <a:solidFill>
                  <a:schemeClr val="tx1"/>
                </a:solidFill>
              </a:rPr>
              <a:t>現金支出決裁簿について</a:t>
            </a:r>
            <a:r>
              <a:rPr lang="ja-JP" altLang="en-US" u="sng" dirty="0" smtClean="0">
                <a:solidFill>
                  <a:schemeClr val="tx1"/>
                </a:solidFill>
              </a:rPr>
              <a:t>、払出金額欄に領収金額を転記してしまう記載誤りがあったため、修正を行いました。今後は、マニュアル</a:t>
            </a:r>
            <a:r>
              <a:rPr lang="ja-JP" altLang="en-US" u="sng" dirty="0">
                <a:solidFill>
                  <a:schemeClr val="tx1"/>
                </a:solidFill>
              </a:rPr>
              <a:t>を確認し</a:t>
            </a:r>
            <a:r>
              <a:rPr lang="ja-JP" altLang="en-US" u="sng" dirty="0" smtClean="0">
                <a:solidFill>
                  <a:schemeClr val="tx1"/>
                </a:solidFill>
              </a:rPr>
              <a:t>、記載誤りが起こらないよう注意喚起</a:t>
            </a:r>
            <a:r>
              <a:rPr lang="ja-JP" altLang="en-US" u="sng" smtClean="0">
                <a:solidFill>
                  <a:schemeClr val="tx1"/>
                </a:solidFill>
              </a:rPr>
              <a:t>を図りました。</a:t>
            </a:r>
            <a:r>
              <a:rPr lang="ja-JP" altLang="en-US" sz="1400" b="1" dirty="0" smtClean="0">
                <a:solidFill>
                  <a:schemeClr val="tx1"/>
                </a:solidFill>
              </a:rPr>
              <a:t>　</a:t>
            </a:r>
            <a:r>
              <a:rPr lang="ja-JP" altLang="en-US" sz="1400" b="1" dirty="0" smtClean="0">
                <a:solidFill>
                  <a:schemeClr val="tx1"/>
                </a:solidFill>
                <a:latin typeface="HGP創英角ｺﾞｼｯｸUB" pitchFamily="50" charset="-128"/>
                <a:ea typeface="HGP創英角ｺﾞｼｯｸUB" pitchFamily="50" charset="-128"/>
              </a:rPr>
              <a:t> </a:t>
            </a:r>
            <a:endParaRPr lang="en-US" altLang="ja-JP" sz="1400" b="1" dirty="0" smtClean="0">
              <a:solidFill>
                <a:schemeClr val="tx1"/>
              </a:solidFill>
              <a:latin typeface="HGP創英角ｺﾞｼｯｸUB" pitchFamily="50" charset="-128"/>
              <a:ea typeface="HGP創英角ｺﾞｼｯｸUB" pitchFamily="50" charset="-128"/>
            </a:endParaRPr>
          </a:p>
          <a:p>
            <a:endParaRPr lang="en-US" altLang="ja-JP" sz="1400" b="1" dirty="0" smtClean="0">
              <a:solidFill>
                <a:schemeClr val="tx1"/>
              </a:solidFill>
              <a:latin typeface="HGP創英角ｺﾞｼｯｸUB" pitchFamily="50" charset="-128"/>
              <a:ea typeface="HGP創英角ｺﾞｼｯｸUB" pitchFamily="50" charset="-128"/>
            </a:endParaRPr>
          </a:p>
          <a:p>
            <a:endParaRPr lang="en-US" altLang="ja-JP" sz="1400" b="1" dirty="0" smtClean="0">
              <a:solidFill>
                <a:schemeClr val="tx1"/>
              </a:solidFill>
              <a:latin typeface="HGP創英角ｺﾞｼｯｸUB" pitchFamily="50" charset="-128"/>
              <a:ea typeface="HGP創英角ｺﾞｼｯｸUB" pitchFamily="50" charset="-128"/>
            </a:endParaRPr>
          </a:p>
          <a:p>
            <a:r>
              <a:rPr lang="ja-JP" altLang="en-US" sz="1400" b="1" dirty="0">
                <a:solidFill>
                  <a:schemeClr val="tx1"/>
                </a:solidFill>
                <a:latin typeface="HGP創英角ｺﾞｼｯｸUB" pitchFamily="50" charset="-128"/>
                <a:ea typeface="HGP創英角ｺﾞｼｯｸUB" pitchFamily="50" charset="-128"/>
              </a:rPr>
              <a:t>　</a:t>
            </a:r>
            <a:r>
              <a:rPr lang="ja-JP" altLang="en-US" sz="1400" dirty="0" smtClean="0">
                <a:solidFill>
                  <a:schemeClr val="tx1"/>
                </a:solidFill>
                <a:latin typeface="HGP創英角ｺﾞｼｯｸUB" pitchFamily="50" charset="-128"/>
                <a:ea typeface="HGP創英角ｺﾞｼｯｸUB" pitchFamily="50" charset="-128"/>
              </a:rPr>
              <a:t>☞小口現金（物品購買用）の執行にあたっては、立替払いではなく、事前に支出決裁を行った後に、小口現金の払出、代金の支払い、あれば釣銭の受入となるが、記入方法を誤認していたことが原因です。</a:t>
            </a:r>
            <a:endParaRPr lang="en-US" altLang="ja-JP" sz="1400" dirty="0" smtClean="0">
              <a:solidFill>
                <a:schemeClr val="tx1"/>
              </a:solidFill>
              <a:latin typeface="HGP創英角ｺﾞｼｯｸUB" pitchFamily="50" charset="-128"/>
              <a:ea typeface="HGP創英角ｺﾞｼｯｸUB" pitchFamily="50" charset="-128"/>
            </a:endParaRPr>
          </a:p>
          <a:p>
            <a:endParaRPr lang="en-US" altLang="ja-JP" sz="1400" dirty="0" smtClean="0">
              <a:solidFill>
                <a:schemeClr val="tx1"/>
              </a:solidFill>
              <a:latin typeface="HGP創英角ｺﾞｼｯｸUB" pitchFamily="50" charset="-128"/>
              <a:ea typeface="HGP創英角ｺﾞｼｯｸUB" pitchFamily="50" charset="-128"/>
            </a:endParaRPr>
          </a:p>
          <a:p>
            <a:endParaRPr lang="en-US" altLang="ja-JP" sz="1400" dirty="0" smtClean="0">
              <a:solidFill>
                <a:schemeClr val="tx1"/>
              </a:solidFill>
              <a:latin typeface="HGP創英角ｺﾞｼｯｸUB" pitchFamily="50" charset="-128"/>
              <a:ea typeface="HGP創英角ｺﾞｼｯｸUB" pitchFamily="50" charset="-128"/>
            </a:endParaRPr>
          </a:p>
          <a:p>
            <a:r>
              <a:rPr lang="ja-JP" altLang="en-US" sz="1400" dirty="0" smtClean="0">
                <a:solidFill>
                  <a:schemeClr val="tx1"/>
                </a:solidFill>
                <a:latin typeface="HGP創英角ｺﾞｼｯｸUB" pitchFamily="50" charset="-128"/>
                <a:ea typeface="HGP創英角ｺﾞｼｯｸUB" pitchFamily="50" charset="-128"/>
              </a:rPr>
              <a:t>　　　</a:t>
            </a:r>
            <a:r>
              <a:rPr lang="en-US" altLang="ja-JP" sz="1400" dirty="0" smtClean="0">
                <a:solidFill>
                  <a:schemeClr val="tx1"/>
                </a:solidFill>
                <a:latin typeface="HGP創英角ｺﾞｼｯｸUB" pitchFamily="50" charset="-128"/>
                <a:ea typeface="HGP創英角ｺﾞｼｯｸUB" pitchFamily="50" charset="-128"/>
              </a:rPr>
              <a:t>【</a:t>
            </a:r>
            <a:r>
              <a:rPr lang="ja-JP" altLang="en-US" sz="1400" dirty="0">
                <a:solidFill>
                  <a:schemeClr val="tx1"/>
                </a:solidFill>
                <a:latin typeface="HGP創英角ｺﾞｼｯｸUB" pitchFamily="50" charset="-128"/>
                <a:ea typeface="HGP創英角ｺﾞｼｯｸUB" pitchFamily="50" charset="-128"/>
              </a:rPr>
              <a:t>水道局小口現金事務取扱マニュアル　</a:t>
            </a:r>
            <a:r>
              <a:rPr lang="ja-JP" altLang="en-US" sz="1400" dirty="0" smtClean="0">
                <a:solidFill>
                  <a:schemeClr val="tx1"/>
                </a:solidFill>
                <a:latin typeface="HGP創英角ｺﾞｼｯｸUB" pitchFamily="50" charset="-128"/>
                <a:ea typeface="HGP創英角ｺﾞｼｯｸUB" pitchFamily="50" charset="-128"/>
              </a:rPr>
              <a:t>３ 施行関係  （</a:t>
            </a:r>
            <a:r>
              <a:rPr lang="ja-JP" altLang="en-US" sz="1400" dirty="0">
                <a:solidFill>
                  <a:schemeClr val="tx1"/>
                </a:solidFill>
                <a:latin typeface="HGP創英角ｺﾞｼｯｸUB" pitchFamily="50" charset="-128"/>
                <a:ea typeface="HGP創英角ｺﾞｼｯｸUB" pitchFamily="50" charset="-128"/>
              </a:rPr>
              <a:t>１）共通</a:t>
            </a:r>
            <a:r>
              <a:rPr lang="ja-JP" altLang="en-US" sz="1400" dirty="0" smtClean="0">
                <a:solidFill>
                  <a:schemeClr val="tx1"/>
                </a:solidFill>
                <a:latin typeface="HGP創英角ｺﾞｼｯｸUB" pitchFamily="50" charset="-128"/>
                <a:ea typeface="HGP創英角ｺﾞｼｯｸUB" pitchFamily="50" charset="-128"/>
              </a:rPr>
              <a:t>事項（抜粋）</a:t>
            </a:r>
            <a:r>
              <a:rPr lang="en-US" altLang="ja-JP" sz="1400" dirty="0" smtClean="0">
                <a:solidFill>
                  <a:schemeClr val="tx1"/>
                </a:solidFill>
                <a:latin typeface="HGP創英角ｺﾞｼｯｸUB" pitchFamily="50" charset="-128"/>
                <a:ea typeface="HGP創英角ｺﾞｼｯｸUB" pitchFamily="50" charset="-128"/>
              </a:rPr>
              <a:t>】</a:t>
            </a:r>
          </a:p>
          <a:p>
            <a:r>
              <a:rPr lang="ja-JP" altLang="en-US" sz="1400" dirty="0" smtClean="0">
                <a:solidFill>
                  <a:schemeClr val="tx1"/>
                </a:solidFill>
                <a:latin typeface="HGP創英角ｺﾞｼｯｸUB" pitchFamily="50" charset="-128"/>
                <a:ea typeface="HGP創英角ｺﾞｼｯｸUB" pitchFamily="50" charset="-128"/>
              </a:rPr>
              <a:t>　　　　　　　　・小口現金の執行にあたっては、事前に分任者に対して支出決裁を行う。</a:t>
            </a:r>
            <a:endParaRPr lang="en-US" altLang="ja-JP" sz="1400" dirty="0" smtClean="0">
              <a:solidFill>
                <a:schemeClr val="tx1"/>
              </a:solidFill>
              <a:latin typeface="HGP創英角ｺﾞｼｯｸUB" pitchFamily="50" charset="-128"/>
              <a:ea typeface="HGP創英角ｺﾞｼｯｸUB" pitchFamily="50" charset="-128"/>
            </a:endParaRPr>
          </a:p>
          <a:p>
            <a:r>
              <a:rPr lang="ja-JP" altLang="en-US" sz="1400" dirty="0">
                <a:solidFill>
                  <a:schemeClr val="tx1"/>
                </a:solidFill>
                <a:latin typeface="HGP創英角ｺﾞｼｯｸUB" pitchFamily="50" charset="-128"/>
                <a:ea typeface="HGP創英角ｺﾞｼｯｸUB" pitchFamily="50" charset="-128"/>
              </a:rPr>
              <a:t>　</a:t>
            </a:r>
            <a:r>
              <a:rPr lang="ja-JP" altLang="en-US" sz="1400" dirty="0" smtClean="0">
                <a:solidFill>
                  <a:schemeClr val="tx1"/>
                </a:solidFill>
                <a:latin typeface="HGP創英角ｺﾞｼｯｸUB" pitchFamily="50" charset="-128"/>
                <a:ea typeface="HGP創英角ｺﾞｼｯｸUB" pitchFamily="50" charset="-128"/>
              </a:rPr>
              <a:t>　　　　　　　・小口現金の執行に際して、公金と私金を混同してはならない。</a:t>
            </a:r>
            <a:endParaRPr lang="en-US" altLang="ja-JP" sz="1400" dirty="0" smtClean="0">
              <a:solidFill>
                <a:schemeClr val="tx1"/>
              </a:solidFill>
              <a:latin typeface="HGP創英角ｺﾞｼｯｸUB" pitchFamily="50" charset="-128"/>
              <a:ea typeface="HGP創英角ｺﾞｼｯｸUB" pitchFamily="50" charset="-128"/>
            </a:endParaRPr>
          </a:p>
          <a:p>
            <a:r>
              <a:rPr lang="ja-JP" altLang="en-US" sz="1400" dirty="0">
                <a:solidFill>
                  <a:schemeClr val="tx1"/>
                </a:solidFill>
                <a:latin typeface="HGP創英角ｺﾞｼｯｸUB" pitchFamily="50" charset="-128"/>
                <a:ea typeface="HGP創英角ｺﾞｼｯｸUB" pitchFamily="50" charset="-128"/>
              </a:rPr>
              <a:t>　</a:t>
            </a:r>
            <a:r>
              <a:rPr lang="ja-JP" altLang="en-US" sz="1400" dirty="0" smtClean="0">
                <a:solidFill>
                  <a:schemeClr val="tx1"/>
                </a:solidFill>
                <a:latin typeface="HGP創英角ｺﾞｼｯｸUB" pitchFamily="50" charset="-128"/>
                <a:ea typeface="HGP創英角ｺﾞｼｯｸUB" pitchFamily="50" charset="-128"/>
              </a:rPr>
              <a:t>　　　　　　　</a:t>
            </a:r>
            <a:endParaRPr lang="ja-JP" altLang="en-US" sz="1400" dirty="0">
              <a:solidFill>
                <a:schemeClr val="tx1"/>
              </a:solidFill>
              <a:latin typeface="HGP創英角ｺﾞｼｯｸUB" pitchFamily="50" charset="-128"/>
              <a:ea typeface="HGP創英角ｺﾞｼｯｸUB" pitchFamily="50" charset="-128"/>
            </a:endParaRPr>
          </a:p>
        </p:txBody>
      </p:sp>
      <p:sp>
        <p:nvSpPr>
          <p:cNvPr id="5" name="メモ 4"/>
          <p:cNvSpPr/>
          <p:nvPr/>
        </p:nvSpPr>
        <p:spPr>
          <a:xfrm>
            <a:off x="179512" y="1268760"/>
            <a:ext cx="1152128" cy="432048"/>
          </a:xfrm>
          <a:prstGeom prst="foldedCorner">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smtClean="0">
                <a:solidFill>
                  <a:schemeClr val="tx1"/>
                </a:solidFill>
                <a:latin typeface="HGS創英角ﾎﾟｯﾌﾟ体" pitchFamily="50" charset="-128"/>
                <a:ea typeface="HGS創英角ﾎﾟｯﾌﾟ体" pitchFamily="50" charset="-128"/>
              </a:rPr>
              <a:t>29‐2</a:t>
            </a:r>
            <a:endParaRPr kumimoji="1" lang="ja-JP" altLang="en-US" sz="1400" b="1" dirty="0" smtClean="0">
              <a:solidFill>
                <a:schemeClr val="tx1"/>
              </a:solidFill>
              <a:latin typeface="HGS創英角ﾎﾟｯﾌﾟ体" pitchFamily="50" charset="-128"/>
              <a:ea typeface="HGS創英角ﾎﾟｯﾌﾟ体" pitchFamily="50" charset="-128"/>
            </a:endParaRPr>
          </a:p>
        </p:txBody>
      </p:sp>
      <p:sp>
        <p:nvSpPr>
          <p:cNvPr id="6" name="ホームベース 5"/>
          <p:cNvSpPr/>
          <p:nvPr/>
        </p:nvSpPr>
        <p:spPr>
          <a:xfrm>
            <a:off x="467544" y="404664"/>
            <a:ext cx="7920880" cy="576064"/>
          </a:xfrm>
          <a:prstGeom prst="homePlate">
            <a:avLst/>
          </a:prstGeom>
          <a:solidFill>
            <a:schemeClr val="accent5">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HGS創英角ｺﾞｼｯｸUB" panose="020B0900000000000000" pitchFamily="50" charset="-128"/>
                <a:ea typeface="HGS創英角ｺﾞｼｯｸUB" panose="020B0900000000000000" pitchFamily="50" charset="-128"/>
              </a:rPr>
              <a:t>　</a:t>
            </a:r>
            <a:r>
              <a:rPr lang="ja-JP" altLang="en-US" sz="2000" dirty="0" smtClean="0">
                <a:solidFill>
                  <a:schemeClr val="tx1"/>
                </a:solidFill>
                <a:latin typeface="HGS創英角ｺﾞｼｯｸUB" panose="020B0900000000000000" pitchFamily="50" charset="-128"/>
                <a:ea typeface="HGS創英角ｺﾞｼｯｸUB" panose="020B0900000000000000" pitchFamily="50" charset="-128"/>
              </a:rPr>
              <a:t>小口現金について</a:t>
            </a:r>
            <a:endParaRPr kumimoji="1" lang="ja-JP" altLang="en-US" sz="2000" dirty="0" smtClean="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7" name="テキスト ボックス 6"/>
          <p:cNvSpPr txBox="1"/>
          <p:nvPr/>
        </p:nvSpPr>
        <p:spPr>
          <a:xfrm>
            <a:off x="497445" y="5877272"/>
            <a:ext cx="8064896" cy="1089412"/>
          </a:xfrm>
          <a:prstGeom prst="rect">
            <a:avLst/>
          </a:prstGeom>
          <a:noFill/>
        </p:spPr>
        <p:txBody>
          <a:bodyPr wrap="square" rtlCol="0">
            <a:noAutofit/>
          </a:bodyPr>
          <a:lstStyle/>
          <a:p>
            <a:endParaRPr kumimoji="1" lang="ja-JP" altLang="en-US" sz="1200" dirty="0"/>
          </a:p>
        </p:txBody>
      </p:sp>
    </p:spTree>
    <p:extLst>
      <p:ext uri="{BB962C8B-B14F-4D97-AF65-F5344CB8AC3E}">
        <p14:creationId xmlns:p14="http://schemas.microsoft.com/office/powerpoint/2010/main" val="22846371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メモ 4"/>
          <p:cNvSpPr/>
          <p:nvPr/>
        </p:nvSpPr>
        <p:spPr>
          <a:xfrm>
            <a:off x="107504" y="116632"/>
            <a:ext cx="2088232" cy="432048"/>
          </a:xfrm>
          <a:prstGeom prst="foldedCorner">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smtClean="0">
                <a:solidFill>
                  <a:schemeClr val="tx1"/>
                </a:solidFill>
                <a:latin typeface="HGS創英角ﾎﾟｯﾌﾟ体" pitchFamily="50" charset="-128"/>
                <a:ea typeface="HGS創英角ﾎﾟｯﾌﾟ体" pitchFamily="50" charset="-128"/>
              </a:rPr>
              <a:t>29‐2</a:t>
            </a:r>
            <a:r>
              <a:rPr kumimoji="1" lang="ja-JP" altLang="en-US" sz="1400" b="1" dirty="0" smtClean="0">
                <a:solidFill>
                  <a:schemeClr val="tx1"/>
                </a:solidFill>
                <a:latin typeface="HGS創英角ﾎﾟｯﾌﾟ体" pitchFamily="50" charset="-128"/>
                <a:ea typeface="HGS創英角ﾎﾟｯﾌﾟ体" pitchFamily="50" charset="-128"/>
              </a:rPr>
              <a:t>（</a:t>
            </a:r>
            <a:r>
              <a:rPr lang="ja-JP" altLang="en-US" sz="1400" b="1" dirty="0">
                <a:solidFill>
                  <a:schemeClr val="tx1"/>
                </a:solidFill>
                <a:latin typeface="HGS創英角ﾎﾟｯﾌﾟ体" pitchFamily="50" charset="-128"/>
                <a:ea typeface="HGS創英角ﾎﾟｯﾌﾟ体" pitchFamily="50" charset="-128"/>
              </a:rPr>
              <a:t>修正</a:t>
            </a:r>
            <a:r>
              <a:rPr kumimoji="1" lang="ja-JP" altLang="en-US" sz="1400" b="1" dirty="0" smtClean="0">
                <a:solidFill>
                  <a:schemeClr val="tx1"/>
                </a:solidFill>
                <a:latin typeface="HGS創英角ﾎﾟｯﾌﾟ体" pitchFamily="50" charset="-128"/>
                <a:ea typeface="HGS創英角ﾎﾟｯﾌﾟ体" pitchFamily="50" charset="-128"/>
              </a:rPr>
              <a:t>事例）</a:t>
            </a:r>
          </a:p>
        </p:txBody>
      </p:sp>
      <p:sp>
        <p:nvSpPr>
          <p:cNvPr id="2" name="正方形/長方形 1"/>
          <p:cNvSpPr>
            <a:spLocks noChangeAspect="1"/>
          </p:cNvSpPr>
          <p:nvPr/>
        </p:nvSpPr>
        <p:spPr>
          <a:xfrm>
            <a:off x="2503118" y="206642"/>
            <a:ext cx="1470281" cy="342038"/>
          </a:xfrm>
          <a:prstGeom prst="rect">
            <a:avLst/>
          </a:prstGeom>
          <a:solidFill>
            <a:srgbClr val="FF0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ja-JP" altLang="en-US" b="1" dirty="0">
                <a:solidFill>
                  <a:schemeClr val="bg1"/>
                </a:solidFill>
                <a:latin typeface="HGP創英角ｺﾞｼｯｸUB" panose="020B0900000000000000" pitchFamily="50" charset="-128"/>
                <a:ea typeface="HGP創英角ｺﾞｼｯｸUB" panose="020B0900000000000000" pitchFamily="50" charset="-128"/>
              </a:rPr>
              <a:t>修正</a:t>
            </a:r>
            <a:r>
              <a:rPr kumimoji="1" lang="ja-JP" altLang="en-US" b="1" dirty="0" smtClean="0">
                <a:solidFill>
                  <a:schemeClr val="bg1"/>
                </a:solidFill>
                <a:latin typeface="HGP創英角ｺﾞｼｯｸUB" panose="020B0900000000000000" pitchFamily="50" charset="-128"/>
                <a:ea typeface="HGP創英角ｺﾞｼｯｸUB" panose="020B0900000000000000" pitchFamily="50" charset="-128"/>
              </a:rPr>
              <a:t>前</a:t>
            </a:r>
          </a:p>
        </p:txBody>
      </p:sp>
      <p:sp>
        <p:nvSpPr>
          <p:cNvPr id="12" name="正方形/長方形 11"/>
          <p:cNvSpPr/>
          <p:nvPr/>
        </p:nvSpPr>
        <p:spPr>
          <a:xfrm>
            <a:off x="7488832" y="307209"/>
            <a:ext cx="1547664" cy="360040"/>
          </a:xfrm>
          <a:prstGeom prst="rect">
            <a:avLst/>
          </a:prstGeom>
          <a:solidFill>
            <a:srgbClr val="FF0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ja-JP" altLang="en-US" b="1" dirty="0">
                <a:solidFill>
                  <a:schemeClr val="bg1"/>
                </a:solidFill>
                <a:latin typeface="HGP創英角ｺﾞｼｯｸUB" panose="020B0900000000000000" pitchFamily="50" charset="-128"/>
                <a:ea typeface="HGP創英角ｺﾞｼｯｸUB" panose="020B0900000000000000" pitchFamily="50" charset="-128"/>
              </a:rPr>
              <a:t>修正</a:t>
            </a:r>
            <a:r>
              <a:rPr kumimoji="1" lang="ja-JP" altLang="en-US" b="1" dirty="0" smtClean="0">
                <a:solidFill>
                  <a:schemeClr val="bg1"/>
                </a:solidFill>
                <a:latin typeface="HGP創英角ｺﾞｼｯｸUB" panose="020B0900000000000000" pitchFamily="50" charset="-128"/>
                <a:ea typeface="HGP創英角ｺﾞｼｯｸUB" panose="020B0900000000000000" pitchFamily="50" charset="-128"/>
              </a:rPr>
              <a:t>後</a:t>
            </a:r>
          </a:p>
        </p:txBody>
      </p:sp>
      <p:sp>
        <p:nvSpPr>
          <p:cNvPr id="3" name="右矢印 2"/>
          <p:cNvSpPr/>
          <p:nvPr/>
        </p:nvSpPr>
        <p:spPr>
          <a:xfrm>
            <a:off x="3481911" y="4284712"/>
            <a:ext cx="2348108" cy="576064"/>
          </a:xfrm>
          <a:prstGeom prst="rightArrow">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smtClean="0">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534" y="763396"/>
            <a:ext cx="3108415" cy="4321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86885" y="821085"/>
            <a:ext cx="3003893"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92038" y="4692749"/>
            <a:ext cx="4873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36811" y="4662190"/>
            <a:ext cx="360362"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角丸四角形吹き出し 12"/>
          <p:cNvSpPr/>
          <p:nvPr/>
        </p:nvSpPr>
        <p:spPr>
          <a:xfrm>
            <a:off x="386659" y="5373216"/>
            <a:ext cx="2529157" cy="648072"/>
          </a:xfrm>
          <a:prstGeom prst="wedgeRoundRectCallout">
            <a:avLst>
              <a:gd name="adj1" fmla="val -19468"/>
              <a:gd name="adj2" fmla="val -113886"/>
              <a:gd name="adj3" fmla="val 16667"/>
            </a:avLst>
          </a:prstGeom>
          <a:ln w="38100">
            <a:solidFill>
              <a:srgbClr val="FF0000"/>
            </a:solidFill>
          </a:ln>
        </p:spPr>
        <p:style>
          <a:lnRef idx="2">
            <a:schemeClr val="dk1"/>
          </a:lnRef>
          <a:fillRef idx="1">
            <a:schemeClr val="lt1"/>
          </a:fillRef>
          <a:effectRef idx="0">
            <a:schemeClr val="dk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ja-JP" altLang="en-US" sz="1400" dirty="0" smtClean="0">
                <a:solidFill>
                  <a:srgbClr val="FF0000"/>
                </a:solidFill>
                <a:latin typeface="HGS創英角ﾎﾟｯﾌﾟ体" panose="040B0A00000000000000" pitchFamily="50" charset="-128"/>
                <a:ea typeface="HGS創英角ﾎﾟｯﾌﾟ体" panose="040B0A00000000000000" pitchFamily="50" charset="-128"/>
              </a:rPr>
              <a:t>公金を</a:t>
            </a:r>
            <a:r>
              <a:rPr lang="en-US" altLang="ja-JP" sz="1400" dirty="0" smtClean="0">
                <a:solidFill>
                  <a:srgbClr val="FF0000"/>
                </a:solidFill>
                <a:latin typeface="HGS創英角ﾎﾟｯﾌﾟ体" panose="040B0A00000000000000" pitchFamily="50" charset="-128"/>
                <a:ea typeface="HGS創英角ﾎﾟｯﾌﾟ体" panose="040B0A00000000000000" pitchFamily="50" charset="-128"/>
              </a:rPr>
              <a:t>6,480</a:t>
            </a:r>
            <a:r>
              <a:rPr lang="ja-JP" altLang="en-US" sz="1400" dirty="0" smtClean="0">
                <a:solidFill>
                  <a:srgbClr val="FF0000"/>
                </a:solidFill>
                <a:latin typeface="HGS創英角ﾎﾟｯﾌﾟ体" panose="040B0A00000000000000" pitchFamily="50" charset="-128"/>
                <a:ea typeface="HGS創英角ﾎﾟｯﾌﾟ体" panose="040B0A00000000000000" pitchFamily="50" charset="-128"/>
              </a:rPr>
              <a:t>円払出して代金を支払いしたことになる。</a:t>
            </a:r>
            <a:endParaRPr lang="en-US" altLang="ja-JP" sz="1400" dirty="0" smtClean="0">
              <a:solidFill>
                <a:srgbClr val="FF0000"/>
              </a:solidFill>
              <a:latin typeface="HGS創英角ﾎﾟｯﾌﾟ体" panose="040B0A00000000000000" pitchFamily="50" charset="-128"/>
              <a:ea typeface="HGS創英角ﾎﾟｯﾌﾟ体" panose="040B0A00000000000000" pitchFamily="50" charset="-128"/>
            </a:endParaRPr>
          </a:p>
        </p:txBody>
      </p:sp>
      <p:pic>
        <p:nvPicPr>
          <p:cNvPr id="1033"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81911" y="795220"/>
            <a:ext cx="2001833" cy="3425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角丸四角形吹き出し 17"/>
          <p:cNvSpPr/>
          <p:nvPr/>
        </p:nvSpPr>
        <p:spPr>
          <a:xfrm>
            <a:off x="3481911" y="5085184"/>
            <a:ext cx="2348108" cy="936104"/>
          </a:xfrm>
          <a:prstGeom prst="wedgeRoundRectCallout">
            <a:avLst>
              <a:gd name="adj1" fmla="val 11256"/>
              <a:gd name="adj2" fmla="val -200940"/>
              <a:gd name="adj3" fmla="val 16667"/>
            </a:avLst>
          </a:prstGeom>
          <a:ln w="38100">
            <a:solidFill>
              <a:srgbClr val="FF0000"/>
            </a:solidFill>
          </a:ln>
        </p:spPr>
        <p:style>
          <a:lnRef idx="2">
            <a:schemeClr val="dk1"/>
          </a:lnRef>
          <a:fillRef idx="1">
            <a:schemeClr val="lt1"/>
          </a:fillRef>
          <a:effectRef idx="0">
            <a:schemeClr val="dk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ja-JP" altLang="en-US" sz="1400" dirty="0" smtClean="0">
                <a:solidFill>
                  <a:srgbClr val="FF0000"/>
                </a:solidFill>
                <a:latin typeface="HGS創英角ﾎﾟｯﾌﾟ体" panose="040B0A00000000000000" pitchFamily="50" charset="-128"/>
                <a:ea typeface="HGS創英角ﾎﾟｯﾌﾟ体" panose="040B0A00000000000000" pitchFamily="50" charset="-128"/>
              </a:rPr>
              <a:t>しかし、レシートでは、</a:t>
            </a:r>
            <a:r>
              <a:rPr lang="en-US" altLang="ja-JP" sz="1400" dirty="0" smtClean="0">
                <a:solidFill>
                  <a:srgbClr val="FF0000"/>
                </a:solidFill>
                <a:latin typeface="HGS創英角ﾎﾟｯﾌﾟ体" panose="040B0A00000000000000" pitchFamily="50" charset="-128"/>
                <a:ea typeface="HGS創英角ﾎﾟｯﾌﾟ体" panose="040B0A00000000000000" pitchFamily="50" charset="-128"/>
              </a:rPr>
              <a:t>7,000</a:t>
            </a:r>
            <a:r>
              <a:rPr lang="ja-JP" altLang="en-US" sz="1400" dirty="0" smtClean="0">
                <a:solidFill>
                  <a:srgbClr val="FF0000"/>
                </a:solidFill>
                <a:latin typeface="HGS創英角ﾎﾟｯﾌﾟ体" panose="040B0A00000000000000" pitchFamily="50" charset="-128"/>
                <a:ea typeface="HGS創英角ﾎﾟｯﾌﾟ体" panose="040B0A00000000000000" pitchFamily="50" charset="-128"/>
              </a:rPr>
              <a:t>円で代金を支払い、お釣りが</a:t>
            </a:r>
            <a:r>
              <a:rPr lang="en-US" altLang="ja-JP" sz="1400" dirty="0" smtClean="0">
                <a:solidFill>
                  <a:srgbClr val="FF0000"/>
                </a:solidFill>
                <a:latin typeface="HGS創英角ﾎﾟｯﾌﾟ体" panose="040B0A00000000000000" pitchFamily="50" charset="-128"/>
                <a:ea typeface="HGS創英角ﾎﾟｯﾌﾟ体" panose="040B0A00000000000000" pitchFamily="50" charset="-128"/>
              </a:rPr>
              <a:t>520</a:t>
            </a:r>
            <a:r>
              <a:rPr lang="ja-JP" altLang="en-US" sz="1400" dirty="0" smtClean="0">
                <a:solidFill>
                  <a:srgbClr val="FF0000"/>
                </a:solidFill>
                <a:latin typeface="HGS創英角ﾎﾟｯﾌﾟ体" panose="040B0A00000000000000" pitchFamily="50" charset="-128"/>
                <a:ea typeface="HGS創英角ﾎﾟｯﾌﾟ体" panose="040B0A00000000000000" pitchFamily="50" charset="-128"/>
              </a:rPr>
              <a:t>円となっている。</a:t>
            </a:r>
            <a:endParaRPr lang="en-US" altLang="ja-JP" sz="1400" dirty="0" smtClean="0">
              <a:solidFill>
                <a:srgbClr val="FF0000"/>
              </a:solidFill>
              <a:latin typeface="HGS創英角ﾎﾟｯﾌﾟ体" panose="040B0A00000000000000" pitchFamily="50" charset="-128"/>
              <a:ea typeface="HGS創英角ﾎﾟｯﾌﾟ体" panose="040B0A00000000000000" pitchFamily="50" charset="-128"/>
            </a:endParaRPr>
          </a:p>
        </p:txBody>
      </p:sp>
      <p:pic>
        <p:nvPicPr>
          <p:cNvPr id="14" name="Picture 4" descr="http://group01.suido.city.osaka.jp/scripts/dneo/zdoc.exe?cmd=docdispattach&amp;id=1396&amp;folder=272&amp;fno=10&amp;filename=%E3%81%98%E3%82%83%E3%81%90%EF%BC%92.jpg"/>
          <p:cNvPicPr>
            <a:picLocks noChangeAspect="1" noChangeArrowheads="1"/>
          </p:cNvPicPr>
          <p:nvPr/>
        </p:nvPicPr>
        <p:blipFill rotWithShape="1">
          <a:blip r:embed="rId7">
            <a:extLst>
              <a:ext uri="{28A0092B-C50C-407E-A947-70E740481C1C}">
                <a14:useLocalDpi xmlns:a14="http://schemas.microsoft.com/office/drawing/2010/main" val="0"/>
              </a:ext>
            </a:extLst>
          </a:blip>
          <a:srcRect l="8612" b="2174"/>
          <a:stretch/>
        </p:blipFill>
        <p:spPr bwMode="auto">
          <a:xfrm>
            <a:off x="6660232" y="5067622"/>
            <a:ext cx="1151480" cy="12326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6281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23528" y="1556792"/>
            <a:ext cx="8424936" cy="432048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rPr>
              <a:t> </a:t>
            </a:r>
            <a:r>
              <a:rPr lang="ja-JP" altLang="en-US" dirty="0">
                <a:solidFill>
                  <a:schemeClr val="tx1"/>
                </a:solidFill>
              </a:rPr>
              <a:t>・携帯電話の利用料金により発生したポイントについては、ポイント利用明細書により適正に管理する必要があるが</a:t>
            </a:r>
            <a:r>
              <a:rPr lang="ja-JP" altLang="en-US" dirty="0" smtClean="0">
                <a:solidFill>
                  <a:schemeClr val="tx1"/>
                </a:solidFill>
              </a:rPr>
              <a:t>、一部の職場においてポイント</a:t>
            </a:r>
            <a:r>
              <a:rPr lang="ja-JP" altLang="en-US" dirty="0">
                <a:solidFill>
                  <a:schemeClr val="tx1"/>
                </a:solidFill>
              </a:rPr>
              <a:t>利用</a:t>
            </a:r>
            <a:r>
              <a:rPr lang="ja-JP" altLang="en-US" dirty="0" smtClean="0">
                <a:solidFill>
                  <a:schemeClr val="tx1"/>
                </a:solidFill>
              </a:rPr>
              <a:t>明細書が作成・更新がされていなかった。</a:t>
            </a:r>
            <a:endParaRPr lang="en-US" altLang="ja-JP" dirty="0" smtClean="0">
              <a:solidFill>
                <a:schemeClr val="tx1"/>
              </a:solidFill>
            </a:endParaRPr>
          </a:p>
          <a:p>
            <a:endParaRPr lang="en-US" altLang="ja-JP" sz="1000" dirty="0" smtClean="0">
              <a:solidFill>
                <a:schemeClr val="tx1"/>
              </a:solidFill>
            </a:endParaRPr>
          </a:p>
          <a:p>
            <a:r>
              <a:rPr lang="ja-JP" altLang="en-US" dirty="0" smtClean="0">
                <a:solidFill>
                  <a:schemeClr val="tx1"/>
                </a:solidFill>
              </a:rPr>
              <a:t>⇒</a:t>
            </a:r>
            <a:r>
              <a:rPr lang="ja-JP" altLang="en-US" u="sng" dirty="0" smtClean="0">
                <a:solidFill>
                  <a:schemeClr val="tx1"/>
                </a:solidFill>
              </a:rPr>
              <a:t>指摘後、速やかにポイント</a:t>
            </a:r>
            <a:r>
              <a:rPr lang="ja-JP" altLang="en-US" u="sng" dirty="0">
                <a:solidFill>
                  <a:schemeClr val="tx1"/>
                </a:solidFill>
              </a:rPr>
              <a:t>利用</a:t>
            </a:r>
            <a:r>
              <a:rPr lang="ja-JP" altLang="en-US" u="sng" dirty="0" smtClean="0">
                <a:solidFill>
                  <a:schemeClr val="tx1"/>
                </a:solidFill>
              </a:rPr>
              <a:t>明細書の更新・作成</a:t>
            </a:r>
            <a:r>
              <a:rPr lang="ja-JP" altLang="en-US" u="sng" dirty="0">
                <a:solidFill>
                  <a:schemeClr val="tx1"/>
                </a:solidFill>
              </a:rPr>
              <a:t>しました</a:t>
            </a:r>
            <a:r>
              <a:rPr lang="ja-JP" altLang="en-US" u="sng" dirty="0" smtClean="0">
                <a:solidFill>
                  <a:schemeClr val="tx1"/>
                </a:solidFill>
              </a:rPr>
              <a:t>。今後</a:t>
            </a:r>
            <a:r>
              <a:rPr lang="ja-JP" altLang="en-US" u="sng" dirty="0">
                <a:solidFill>
                  <a:schemeClr val="tx1"/>
                </a:solidFill>
              </a:rPr>
              <a:t>は、公共料金支払関係書類の簿冊に綴じ、携帯電話の料金請求書が届くごとに付与ポイントを記入することで、適切な管理を行います。</a:t>
            </a:r>
            <a:r>
              <a:rPr lang="ja-JP" altLang="en-US" sz="1400" b="1" dirty="0" smtClean="0">
                <a:solidFill>
                  <a:schemeClr val="tx1"/>
                </a:solidFill>
              </a:rPr>
              <a:t>　</a:t>
            </a:r>
            <a:r>
              <a:rPr lang="ja-JP" altLang="en-US" sz="1400" b="1" dirty="0" smtClean="0">
                <a:solidFill>
                  <a:schemeClr val="tx1"/>
                </a:solidFill>
                <a:latin typeface="HGP創英角ｺﾞｼｯｸUB" pitchFamily="50" charset="-128"/>
                <a:ea typeface="HGP創英角ｺﾞｼｯｸUB" pitchFamily="50" charset="-128"/>
              </a:rPr>
              <a:t> </a:t>
            </a:r>
            <a:endParaRPr lang="en-US" altLang="ja-JP" sz="1400" b="1" dirty="0" smtClean="0">
              <a:solidFill>
                <a:schemeClr val="tx1"/>
              </a:solidFill>
              <a:latin typeface="HGP創英角ｺﾞｼｯｸUB" pitchFamily="50" charset="-128"/>
              <a:ea typeface="HGP創英角ｺﾞｼｯｸUB" pitchFamily="50" charset="-128"/>
            </a:endParaRPr>
          </a:p>
          <a:p>
            <a:endParaRPr lang="en-US" altLang="ja-JP" sz="1400" b="1" dirty="0" smtClean="0">
              <a:solidFill>
                <a:schemeClr val="tx1"/>
              </a:solidFill>
              <a:latin typeface="HGP創英角ｺﾞｼｯｸUB" pitchFamily="50" charset="-128"/>
              <a:ea typeface="HGP創英角ｺﾞｼｯｸUB" pitchFamily="50" charset="-128"/>
            </a:endParaRPr>
          </a:p>
          <a:p>
            <a:r>
              <a:rPr lang="ja-JP" altLang="en-US" sz="1400" b="1" dirty="0">
                <a:solidFill>
                  <a:schemeClr val="tx1"/>
                </a:solidFill>
                <a:latin typeface="HGP創英角ｺﾞｼｯｸUB" pitchFamily="50" charset="-128"/>
                <a:ea typeface="HGP創英角ｺﾞｼｯｸUB" pitchFamily="50" charset="-128"/>
              </a:rPr>
              <a:t>　</a:t>
            </a:r>
            <a:r>
              <a:rPr lang="ja-JP" altLang="en-US" sz="1400" dirty="0" smtClean="0">
                <a:solidFill>
                  <a:schemeClr val="tx1"/>
                </a:solidFill>
                <a:latin typeface="HGP創英角ｺﾞｼｯｸUB" pitchFamily="50" charset="-128"/>
                <a:ea typeface="HGP創英角ｺﾞｼｯｸUB" pitchFamily="50" charset="-128"/>
              </a:rPr>
              <a:t>☞携帯電話の利用料金により発生したポイントの取扱いについて、正しく理解していなかったことが原因です。</a:t>
            </a:r>
            <a:endParaRPr lang="en-US" altLang="ja-JP" sz="1400" dirty="0" smtClean="0">
              <a:solidFill>
                <a:schemeClr val="tx1"/>
              </a:solidFill>
              <a:latin typeface="HGP創英角ｺﾞｼｯｸUB" pitchFamily="50" charset="-128"/>
              <a:ea typeface="HGP創英角ｺﾞｼｯｸUB" pitchFamily="50" charset="-128"/>
            </a:endParaRPr>
          </a:p>
          <a:p>
            <a:endParaRPr lang="en-US" altLang="ja-JP" sz="1400" dirty="0" smtClean="0">
              <a:solidFill>
                <a:schemeClr val="tx1"/>
              </a:solidFill>
              <a:latin typeface="HGP創英角ｺﾞｼｯｸUB" pitchFamily="50" charset="-128"/>
              <a:ea typeface="HGP創英角ｺﾞｼｯｸUB" pitchFamily="50" charset="-128"/>
            </a:endParaRPr>
          </a:p>
          <a:p>
            <a:r>
              <a:rPr lang="ja-JP" altLang="en-US" sz="1400" dirty="0" smtClean="0">
                <a:solidFill>
                  <a:schemeClr val="tx1"/>
                </a:solidFill>
                <a:latin typeface="HGP創英角ｺﾞｼｯｸUB" pitchFamily="50" charset="-128"/>
                <a:ea typeface="HGP創英角ｺﾞｼｯｸUB" pitchFamily="50" charset="-128"/>
              </a:rPr>
              <a:t>　　　</a:t>
            </a:r>
            <a:r>
              <a:rPr lang="en-US" altLang="ja-JP" sz="1400" dirty="0" smtClean="0">
                <a:solidFill>
                  <a:schemeClr val="tx1"/>
                </a:solidFill>
                <a:latin typeface="HGP創英角ｺﾞｼｯｸUB" pitchFamily="50" charset="-128"/>
                <a:ea typeface="HGP創英角ｺﾞｼｯｸUB" pitchFamily="50" charset="-128"/>
              </a:rPr>
              <a:t>【</a:t>
            </a:r>
            <a:r>
              <a:rPr lang="ja-JP" altLang="en-US" sz="1400" spc="-90" dirty="0">
                <a:solidFill>
                  <a:schemeClr val="tx1"/>
                </a:solidFill>
                <a:latin typeface="HGP創英角ｺﾞｼｯｸUB" pitchFamily="50" charset="-128"/>
                <a:ea typeface="HGP創英角ｺﾞｼｯｸUB" pitchFamily="50" charset="-128"/>
              </a:rPr>
              <a:t>物品購入時等におけるポイントサービス及び携帯電話</a:t>
            </a:r>
            <a:r>
              <a:rPr lang="ja-JP" altLang="en-US" sz="1400" spc="-90" dirty="0" smtClean="0">
                <a:solidFill>
                  <a:schemeClr val="tx1"/>
                </a:solidFill>
                <a:latin typeface="HGP創英角ｺﾞｼｯｸUB" pitchFamily="50" charset="-128"/>
                <a:ea typeface="HGP創英角ｺﾞｼｯｸUB" pitchFamily="50" charset="-128"/>
              </a:rPr>
              <a:t>の利用</a:t>
            </a:r>
            <a:r>
              <a:rPr lang="ja-JP" altLang="en-US" sz="1400" spc="-90" dirty="0">
                <a:solidFill>
                  <a:schemeClr val="tx1"/>
                </a:solidFill>
                <a:latin typeface="HGP創英角ｺﾞｼｯｸUB" pitchFamily="50" charset="-128"/>
                <a:ea typeface="HGP創英角ｺﾞｼｯｸUB" pitchFamily="50" charset="-128"/>
              </a:rPr>
              <a:t>料金に</a:t>
            </a:r>
            <a:r>
              <a:rPr lang="ja-JP" altLang="en-US" sz="1400" spc="-90" dirty="0" smtClean="0">
                <a:solidFill>
                  <a:schemeClr val="tx1"/>
                </a:solidFill>
                <a:latin typeface="HGP創英角ｺﾞｼｯｸUB" pitchFamily="50" charset="-128"/>
                <a:ea typeface="HGP創英角ｺﾞｼｯｸUB" pitchFamily="50" charset="-128"/>
              </a:rPr>
              <a:t>より発生した</a:t>
            </a:r>
            <a:r>
              <a:rPr lang="ja-JP" altLang="en-US" sz="1400" spc="-90" dirty="0">
                <a:solidFill>
                  <a:schemeClr val="tx1"/>
                </a:solidFill>
                <a:latin typeface="HGP創英角ｺﾞｼｯｸUB" pitchFamily="50" charset="-128"/>
                <a:ea typeface="HGP創英角ｺﾞｼｯｸUB" pitchFamily="50" charset="-128"/>
              </a:rPr>
              <a:t>ポイントの取扱いに</a:t>
            </a:r>
            <a:r>
              <a:rPr lang="ja-JP" altLang="en-US" sz="1400" spc="-90" dirty="0" smtClean="0">
                <a:solidFill>
                  <a:schemeClr val="tx1"/>
                </a:solidFill>
                <a:latin typeface="HGP創英角ｺﾞｼｯｸUB" pitchFamily="50" charset="-128"/>
                <a:ea typeface="HGP創英角ｺﾞｼｯｸUB" pitchFamily="50" charset="-128"/>
              </a:rPr>
              <a:t>ついて</a:t>
            </a:r>
            <a:endParaRPr lang="en-US" altLang="ja-JP" sz="1400" spc="-90" dirty="0" smtClean="0">
              <a:solidFill>
                <a:schemeClr val="tx1"/>
              </a:solidFill>
              <a:latin typeface="HGP創英角ｺﾞｼｯｸUB" pitchFamily="50" charset="-128"/>
              <a:ea typeface="HGP創英角ｺﾞｼｯｸUB" pitchFamily="50" charset="-128"/>
            </a:endParaRPr>
          </a:p>
          <a:p>
            <a:r>
              <a:rPr lang="ja-JP" altLang="en-US" sz="1400" spc="-90" dirty="0" smtClean="0">
                <a:solidFill>
                  <a:schemeClr val="tx1"/>
                </a:solidFill>
                <a:latin typeface="HGP創英角ｺﾞｼｯｸUB" pitchFamily="50" charset="-128"/>
                <a:ea typeface="HGP創英角ｺﾞｼｯｸUB" pitchFamily="50" charset="-128"/>
              </a:rPr>
              <a:t>　　　　　（平成</a:t>
            </a:r>
            <a:r>
              <a:rPr lang="en-US" altLang="ja-JP" sz="1400" spc="-90" dirty="0" smtClean="0">
                <a:solidFill>
                  <a:schemeClr val="tx1"/>
                </a:solidFill>
                <a:latin typeface="HGP創英角ｺﾞｼｯｸUB" pitchFamily="50" charset="-128"/>
                <a:ea typeface="HGP創英角ｺﾞｼｯｸUB" pitchFamily="50" charset="-128"/>
              </a:rPr>
              <a:t>21</a:t>
            </a:r>
            <a:r>
              <a:rPr lang="ja-JP" altLang="en-US" sz="1400" spc="-90" dirty="0" smtClean="0">
                <a:solidFill>
                  <a:schemeClr val="tx1"/>
                </a:solidFill>
                <a:latin typeface="HGP創英角ｺﾞｼｯｸUB" pitchFamily="50" charset="-128"/>
                <a:ea typeface="HGP創英角ｺﾞｼｯｸUB" pitchFamily="50" charset="-128"/>
              </a:rPr>
              <a:t>年</a:t>
            </a:r>
            <a:r>
              <a:rPr lang="en-US" altLang="ja-JP" sz="1400" spc="-90" dirty="0" smtClean="0">
                <a:solidFill>
                  <a:schemeClr val="tx1"/>
                </a:solidFill>
                <a:latin typeface="HGP創英角ｺﾞｼｯｸUB" pitchFamily="50" charset="-128"/>
                <a:ea typeface="HGP創英角ｺﾞｼｯｸUB" pitchFamily="50" charset="-128"/>
              </a:rPr>
              <a:t>9</a:t>
            </a:r>
            <a:r>
              <a:rPr lang="ja-JP" altLang="en-US" sz="1400" spc="-90" dirty="0" smtClean="0">
                <a:solidFill>
                  <a:schemeClr val="tx1"/>
                </a:solidFill>
                <a:latin typeface="HGP創英角ｺﾞｼｯｸUB" pitchFamily="50" charset="-128"/>
                <a:ea typeface="HGP創英角ｺﾞｼｯｸUB" pitchFamily="50" charset="-128"/>
              </a:rPr>
              <a:t>月</a:t>
            </a:r>
            <a:r>
              <a:rPr lang="en-US" altLang="ja-JP" sz="1400" spc="-90" dirty="0" smtClean="0">
                <a:solidFill>
                  <a:schemeClr val="tx1"/>
                </a:solidFill>
                <a:latin typeface="HGP創英角ｺﾞｼｯｸUB" pitchFamily="50" charset="-128"/>
                <a:ea typeface="HGP創英角ｺﾞｼｯｸUB" pitchFamily="50" charset="-128"/>
              </a:rPr>
              <a:t>29</a:t>
            </a:r>
            <a:r>
              <a:rPr lang="ja-JP" altLang="en-US" sz="1400" spc="-90" dirty="0" smtClean="0">
                <a:solidFill>
                  <a:schemeClr val="tx1"/>
                </a:solidFill>
                <a:latin typeface="HGP創英角ｺﾞｼｯｸUB" pitchFamily="50" charset="-128"/>
                <a:ea typeface="HGP創英角ｺﾞｼｯｸUB" pitchFamily="50" charset="-128"/>
              </a:rPr>
              <a:t>日付け経理担当課長事務連絡）</a:t>
            </a:r>
            <a:r>
              <a:rPr lang="en-US" altLang="ja-JP" sz="1400" dirty="0" smtClean="0">
                <a:solidFill>
                  <a:schemeClr val="tx1"/>
                </a:solidFill>
                <a:latin typeface="HGP創英角ｺﾞｼｯｸUB" pitchFamily="50" charset="-128"/>
                <a:ea typeface="HGP創英角ｺﾞｼｯｸUB" pitchFamily="50" charset="-128"/>
              </a:rPr>
              <a:t>】</a:t>
            </a:r>
          </a:p>
          <a:p>
            <a:r>
              <a:rPr lang="ja-JP" altLang="en-US" sz="1400" dirty="0" smtClean="0">
                <a:solidFill>
                  <a:schemeClr val="tx1"/>
                </a:solidFill>
                <a:latin typeface="HGP創英角ｺﾞｼｯｸUB" pitchFamily="50" charset="-128"/>
                <a:ea typeface="HGP創英角ｺﾞｼｯｸUB" pitchFamily="50" charset="-128"/>
              </a:rPr>
              <a:t>　　　・ポイント</a:t>
            </a:r>
            <a:r>
              <a:rPr lang="ja-JP" altLang="en-US" sz="1400" dirty="0">
                <a:solidFill>
                  <a:schemeClr val="tx1"/>
                </a:solidFill>
                <a:latin typeface="HGP創英角ｺﾞｼｯｸUB" pitchFamily="50" charset="-128"/>
                <a:ea typeface="HGP創英角ｺﾞｼｯｸUB" pitchFamily="50" charset="-128"/>
              </a:rPr>
              <a:t>の管理に</a:t>
            </a:r>
            <a:r>
              <a:rPr lang="ja-JP" altLang="en-US" sz="1400" dirty="0" smtClean="0">
                <a:solidFill>
                  <a:schemeClr val="tx1"/>
                </a:solidFill>
                <a:latin typeface="HGP創英角ｺﾞｼｯｸUB" pitchFamily="50" charset="-128"/>
                <a:ea typeface="HGP創英角ｺﾞｼｯｸUB" pitchFamily="50" charset="-128"/>
              </a:rPr>
              <a:t>ついて </a:t>
            </a:r>
            <a:r>
              <a:rPr lang="en-US" altLang="ja-JP" sz="1400" dirty="0" smtClean="0">
                <a:solidFill>
                  <a:schemeClr val="tx1"/>
                </a:solidFill>
                <a:latin typeface="HGP創英角ｺﾞｼｯｸUB" pitchFamily="50" charset="-128"/>
                <a:ea typeface="HGP創英角ｺﾞｼｯｸUB" pitchFamily="50" charset="-128"/>
              </a:rPr>
              <a:t>- </a:t>
            </a:r>
            <a:r>
              <a:rPr lang="ja-JP" altLang="en-US" sz="1400" dirty="0" smtClean="0">
                <a:solidFill>
                  <a:schemeClr val="tx1"/>
                </a:solidFill>
                <a:latin typeface="HGP創英角ｺﾞｼｯｸUB" pitchFamily="50" charset="-128"/>
                <a:ea typeface="HGP創英角ｺﾞｼｯｸUB" pitchFamily="50" charset="-128"/>
              </a:rPr>
              <a:t>毎月</a:t>
            </a:r>
            <a:r>
              <a:rPr lang="ja-JP" altLang="en-US" sz="1400" dirty="0">
                <a:solidFill>
                  <a:schemeClr val="tx1"/>
                </a:solidFill>
                <a:latin typeface="HGP創英角ｺﾞｼｯｸUB" pitchFamily="50" charset="-128"/>
                <a:ea typeface="HGP創英角ｺﾞｼｯｸUB" pitchFamily="50" charset="-128"/>
              </a:rPr>
              <a:t>送付される請求書及び利用明細書等において、ポイント（付加・使用</a:t>
            </a:r>
            <a:r>
              <a:rPr lang="ja-JP" altLang="en-US" sz="1400" dirty="0" smtClean="0">
                <a:solidFill>
                  <a:schemeClr val="tx1"/>
                </a:solidFill>
                <a:latin typeface="HGP創英角ｺﾞｼｯｸUB" pitchFamily="50" charset="-128"/>
                <a:ea typeface="HGP創英角ｺﾞｼｯｸUB" pitchFamily="50" charset="-128"/>
              </a:rPr>
              <a:t>・</a:t>
            </a:r>
            <a:endParaRPr lang="en-US" altLang="ja-JP" sz="1400" dirty="0" smtClean="0">
              <a:solidFill>
                <a:schemeClr val="tx1"/>
              </a:solidFill>
              <a:latin typeface="HGP創英角ｺﾞｼｯｸUB" pitchFamily="50" charset="-128"/>
              <a:ea typeface="HGP創英角ｺﾞｼｯｸUB" pitchFamily="50" charset="-128"/>
            </a:endParaRPr>
          </a:p>
          <a:p>
            <a:r>
              <a:rPr lang="ja-JP" altLang="en-US" sz="1400" dirty="0" smtClean="0">
                <a:solidFill>
                  <a:schemeClr val="tx1"/>
                </a:solidFill>
                <a:latin typeface="HGP創英角ｺﾞｼｯｸUB" pitchFamily="50" charset="-128"/>
                <a:ea typeface="HGP創英角ｺﾞｼｯｸUB" pitchFamily="50" charset="-128"/>
              </a:rPr>
              <a:t>　　　　累計</a:t>
            </a:r>
            <a:r>
              <a:rPr lang="ja-JP" altLang="en-US" sz="1400" dirty="0">
                <a:solidFill>
                  <a:schemeClr val="tx1"/>
                </a:solidFill>
                <a:latin typeface="HGP創英角ｺﾞｼｯｸUB" pitchFamily="50" charset="-128"/>
                <a:ea typeface="HGP創英角ｺﾞｼｯｸUB" pitchFamily="50" charset="-128"/>
              </a:rPr>
              <a:t>等）を確認してください。そのうえで、ポイント利用明細書にて、ポイント累計・利用状況や有効</a:t>
            </a:r>
            <a:r>
              <a:rPr lang="ja-JP" altLang="en-US" sz="1400" dirty="0" smtClean="0">
                <a:solidFill>
                  <a:schemeClr val="tx1"/>
                </a:solidFill>
                <a:latin typeface="HGP創英角ｺﾞｼｯｸUB" pitchFamily="50" charset="-128"/>
                <a:ea typeface="HGP創英角ｺﾞｼｯｸUB" pitchFamily="50" charset="-128"/>
              </a:rPr>
              <a:t>期限</a:t>
            </a:r>
            <a:endParaRPr lang="en-US" altLang="ja-JP" sz="1400" dirty="0" smtClean="0">
              <a:solidFill>
                <a:schemeClr val="tx1"/>
              </a:solidFill>
              <a:latin typeface="HGP創英角ｺﾞｼｯｸUB" pitchFamily="50" charset="-128"/>
              <a:ea typeface="HGP創英角ｺﾞｼｯｸUB" pitchFamily="50" charset="-128"/>
            </a:endParaRPr>
          </a:p>
          <a:p>
            <a:r>
              <a:rPr lang="ja-JP" altLang="en-US" sz="1400" dirty="0">
                <a:solidFill>
                  <a:schemeClr val="tx1"/>
                </a:solidFill>
                <a:latin typeface="HGP創英角ｺﾞｼｯｸUB" pitchFamily="50" charset="-128"/>
                <a:ea typeface="HGP創英角ｺﾞｼｯｸUB" pitchFamily="50" charset="-128"/>
              </a:rPr>
              <a:t>　</a:t>
            </a:r>
            <a:r>
              <a:rPr lang="ja-JP" altLang="en-US" sz="1400" dirty="0" smtClean="0">
                <a:solidFill>
                  <a:schemeClr val="tx1"/>
                </a:solidFill>
                <a:latin typeface="HGP創英角ｺﾞｼｯｸUB" pitchFamily="50" charset="-128"/>
                <a:ea typeface="HGP創英角ｺﾞｼｯｸUB" pitchFamily="50" charset="-128"/>
              </a:rPr>
              <a:t>　　　等</a:t>
            </a:r>
            <a:r>
              <a:rPr lang="ja-JP" altLang="en-US" sz="1400" dirty="0">
                <a:solidFill>
                  <a:schemeClr val="tx1"/>
                </a:solidFill>
                <a:latin typeface="HGP創英角ｺﾞｼｯｸUB" pitchFamily="50" charset="-128"/>
                <a:ea typeface="HGP創英角ｺﾞｼｯｸUB" pitchFamily="50" charset="-128"/>
              </a:rPr>
              <a:t>を適正に管理してください。</a:t>
            </a:r>
          </a:p>
        </p:txBody>
      </p:sp>
      <p:sp>
        <p:nvSpPr>
          <p:cNvPr id="5" name="メモ 4"/>
          <p:cNvSpPr/>
          <p:nvPr/>
        </p:nvSpPr>
        <p:spPr>
          <a:xfrm>
            <a:off x="179512" y="1268760"/>
            <a:ext cx="1152128" cy="432048"/>
          </a:xfrm>
          <a:prstGeom prst="foldedCorner">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smtClean="0">
                <a:solidFill>
                  <a:schemeClr val="tx1"/>
                </a:solidFill>
                <a:latin typeface="HGS創英角ﾎﾟｯﾌﾟ体" pitchFamily="50" charset="-128"/>
                <a:ea typeface="HGS創英角ﾎﾟｯﾌﾟ体" pitchFamily="50" charset="-128"/>
              </a:rPr>
              <a:t>29‐3</a:t>
            </a:r>
            <a:endParaRPr kumimoji="1" lang="ja-JP" altLang="en-US" sz="1400" b="1" dirty="0" smtClean="0">
              <a:solidFill>
                <a:schemeClr val="tx1"/>
              </a:solidFill>
              <a:latin typeface="HGS創英角ﾎﾟｯﾌﾟ体" pitchFamily="50" charset="-128"/>
              <a:ea typeface="HGS創英角ﾎﾟｯﾌﾟ体" pitchFamily="50" charset="-128"/>
            </a:endParaRPr>
          </a:p>
        </p:txBody>
      </p:sp>
      <p:sp>
        <p:nvSpPr>
          <p:cNvPr id="6" name="ホームベース 5"/>
          <p:cNvSpPr/>
          <p:nvPr/>
        </p:nvSpPr>
        <p:spPr>
          <a:xfrm>
            <a:off x="467544" y="404664"/>
            <a:ext cx="7920880" cy="576064"/>
          </a:xfrm>
          <a:prstGeom prst="homePlate">
            <a:avLst/>
          </a:prstGeom>
          <a:solidFill>
            <a:schemeClr val="accent5">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HGS創英角ｺﾞｼｯｸUB" panose="020B0900000000000000" pitchFamily="50" charset="-128"/>
                <a:ea typeface="HGS創英角ｺﾞｼｯｸUB" panose="020B0900000000000000" pitchFamily="50" charset="-128"/>
              </a:rPr>
              <a:t>　</a:t>
            </a:r>
            <a:r>
              <a:rPr lang="ja-JP" altLang="en-US" sz="2000" dirty="0">
                <a:solidFill>
                  <a:schemeClr val="tx1"/>
                </a:solidFill>
                <a:latin typeface="HGS創英角ｺﾞｼｯｸUB" panose="020B0900000000000000" pitchFamily="50" charset="-128"/>
                <a:ea typeface="HGS創英角ｺﾞｼｯｸUB" panose="020B0900000000000000" pitchFamily="50" charset="-128"/>
              </a:rPr>
              <a:t>公共料金</a:t>
            </a:r>
            <a:r>
              <a:rPr lang="ja-JP" altLang="en-US" sz="2000" dirty="0" smtClean="0">
                <a:solidFill>
                  <a:schemeClr val="tx1"/>
                </a:solidFill>
                <a:latin typeface="HGS創英角ｺﾞｼｯｸUB" panose="020B0900000000000000" pitchFamily="50" charset="-128"/>
                <a:ea typeface="HGS創英角ｺﾞｼｯｸUB" panose="020B0900000000000000" pitchFamily="50" charset="-128"/>
              </a:rPr>
              <a:t>について</a:t>
            </a:r>
            <a:endParaRPr kumimoji="1" lang="ja-JP" altLang="en-US" sz="2000" dirty="0" smtClean="0">
              <a:solidFill>
                <a:schemeClr val="tx1"/>
              </a:solidFill>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38740682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メモ 4"/>
          <p:cNvSpPr/>
          <p:nvPr/>
        </p:nvSpPr>
        <p:spPr>
          <a:xfrm>
            <a:off x="107504" y="116632"/>
            <a:ext cx="2160240" cy="432048"/>
          </a:xfrm>
          <a:prstGeom prst="foldedCorner">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smtClean="0">
                <a:solidFill>
                  <a:schemeClr val="tx1"/>
                </a:solidFill>
                <a:latin typeface="HGS創英角ﾎﾟｯﾌﾟ体" pitchFamily="50" charset="-128"/>
                <a:ea typeface="HGS創英角ﾎﾟｯﾌﾟ体" pitchFamily="50" charset="-128"/>
              </a:rPr>
              <a:t>29‐3</a:t>
            </a:r>
            <a:r>
              <a:rPr kumimoji="1" lang="ja-JP" altLang="en-US" sz="1400" b="1" dirty="0" smtClean="0">
                <a:solidFill>
                  <a:schemeClr val="tx1"/>
                </a:solidFill>
                <a:latin typeface="HGS創英角ﾎﾟｯﾌﾟ体" pitchFamily="50" charset="-128"/>
                <a:ea typeface="HGS創英角ﾎﾟｯﾌﾟ体" pitchFamily="50" charset="-128"/>
              </a:rPr>
              <a:t>（対策事例）</a:t>
            </a:r>
          </a:p>
        </p:txBody>
      </p:sp>
      <p:sp>
        <p:nvSpPr>
          <p:cNvPr id="7" name="角丸四角形 6"/>
          <p:cNvSpPr/>
          <p:nvPr/>
        </p:nvSpPr>
        <p:spPr>
          <a:xfrm>
            <a:off x="3203848" y="116632"/>
            <a:ext cx="5544616" cy="6624736"/>
          </a:xfrm>
          <a:prstGeom prst="roundRect">
            <a:avLst>
              <a:gd name="adj" fmla="val 10884"/>
            </a:avLst>
          </a:prstGeom>
          <a:solidFill>
            <a:schemeClr val="bg1"/>
          </a:solidFill>
          <a:ln w="571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smtClean="0">
              <a:solidFill>
                <a:schemeClr val="tx1"/>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4156" y="295167"/>
            <a:ext cx="4824000" cy="6267666"/>
          </a:xfrm>
          <a:prstGeom prst="rect">
            <a:avLst/>
          </a:prstGeom>
          <a:solidFill>
            <a:schemeClr val="accent6">
              <a:lumMod val="20000"/>
              <a:lumOff val="80000"/>
            </a:schemeClr>
          </a:solidFill>
          <a:ln w="19050">
            <a:solidFill>
              <a:schemeClr val="tx1"/>
            </a:solidFill>
            <a:miter lim="800000"/>
            <a:headEnd/>
            <a:tailEnd/>
          </a:ln>
          <a:effectLst/>
          <a:extLst/>
        </p:spPr>
      </p:pic>
      <p:sp>
        <p:nvSpPr>
          <p:cNvPr id="8" name="角丸四角形吹き出し 7"/>
          <p:cNvSpPr/>
          <p:nvPr/>
        </p:nvSpPr>
        <p:spPr>
          <a:xfrm>
            <a:off x="323528" y="5217616"/>
            <a:ext cx="3310184" cy="1152128"/>
          </a:xfrm>
          <a:prstGeom prst="wedgeRoundRectCallout">
            <a:avLst>
              <a:gd name="adj1" fmla="val 63725"/>
              <a:gd name="adj2" fmla="val -54191"/>
              <a:gd name="adj3" fmla="val 16667"/>
            </a:avLst>
          </a:prstGeom>
          <a:ln w="38100">
            <a:solidFill>
              <a:srgbClr val="FF0000"/>
            </a:solidFill>
          </a:ln>
        </p:spPr>
        <p:style>
          <a:lnRef idx="2">
            <a:schemeClr val="dk1"/>
          </a:lnRef>
          <a:fillRef idx="1">
            <a:schemeClr val="lt1"/>
          </a:fillRef>
          <a:effectRef idx="0">
            <a:schemeClr val="dk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ja-JP" altLang="en-US" sz="1400" dirty="0">
                <a:solidFill>
                  <a:srgbClr val="FF0000"/>
                </a:solidFill>
                <a:latin typeface="HGS創英角ﾎﾟｯﾌﾟ体" panose="040B0A00000000000000" pitchFamily="50" charset="-128"/>
                <a:ea typeface="HGS創英角ﾎﾟｯﾌﾟ体" panose="040B0A00000000000000" pitchFamily="50" charset="-128"/>
              </a:rPr>
              <a:t>携帯</a:t>
            </a:r>
            <a:r>
              <a:rPr lang="ja-JP" altLang="en-US" sz="1400" dirty="0" smtClean="0">
                <a:solidFill>
                  <a:srgbClr val="FF0000"/>
                </a:solidFill>
                <a:latin typeface="HGS創英角ﾎﾟｯﾌﾟ体" panose="040B0A00000000000000" pitchFamily="50" charset="-128"/>
                <a:ea typeface="HGS創英角ﾎﾟｯﾌﾟ体" panose="040B0A00000000000000" pitchFamily="50" charset="-128"/>
              </a:rPr>
              <a:t>電話のポイントについても、</a:t>
            </a:r>
            <a:endParaRPr lang="en-US" altLang="ja-JP" sz="1400" dirty="0" smtClean="0">
              <a:solidFill>
                <a:srgbClr val="FF0000"/>
              </a:solidFill>
              <a:latin typeface="HGS創英角ﾎﾟｯﾌﾟ体" panose="040B0A00000000000000" pitchFamily="50" charset="-128"/>
              <a:ea typeface="HGS創英角ﾎﾟｯﾌﾟ体" panose="040B0A00000000000000" pitchFamily="50" charset="-128"/>
            </a:endParaRPr>
          </a:p>
          <a:p>
            <a:pPr algn="l"/>
            <a:r>
              <a:rPr lang="ja-JP" altLang="en-US" sz="1400" dirty="0" smtClean="0">
                <a:solidFill>
                  <a:srgbClr val="FF0000"/>
                </a:solidFill>
                <a:latin typeface="HGS創英角ﾎﾟｯﾌﾟ体" panose="040B0A00000000000000" pitchFamily="50" charset="-128"/>
                <a:ea typeface="HGS創英角ﾎﾟｯﾌﾟ体" panose="040B0A00000000000000" pitchFamily="50" charset="-128"/>
              </a:rPr>
              <a:t>証券類と同様に利用明細書を作成して適正に管理する必要があります。</a:t>
            </a:r>
            <a:endParaRPr lang="en-US" altLang="ja-JP" sz="1400" dirty="0" smtClean="0">
              <a:solidFill>
                <a:srgbClr val="FF0000"/>
              </a:solidFill>
              <a:latin typeface="HGS創英角ﾎﾟｯﾌﾟ体" panose="040B0A00000000000000" pitchFamily="50" charset="-128"/>
              <a:ea typeface="HGS創英角ﾎﾟｯﾌﾟ体" panose="040B0A00000000000000" pitchFamily="50" charset="-128"/>
            </a:endParaRPr>
          </a:p>
        </p:txBody>
      </p:sp>
      <p:pic>
        <p:nvPicPr>
          <p:cNvPr id="6" name="Picture 4" descr="http://group01.suido.city.osaka.jp/scripts/dneo/zdoc.exe?cmd=docdispattach&amp;id=1396&amp;folder=272&amp;fno=10&amp;filename=%E3%81%98%E3%82%83%E3%81%90%EF%BC%92.jpg"/>
          <p:cNvPicPr>
            <a:picLocks noChangeAspect="1" noChangeArrowheads="1"/>
          </p:cNvPicPr>
          <p:nvPr/>
        </p:nvPicPr>
        <p:blipFill rotWithShape="1">
          <a:blip r:embed="rId3">
            <a:extLst>
              <a:ext uri="{28A0092B-C50C-407E-A947-70E740481C1C}">
                <a14:useLocalDpi xmlns:a14="http://schemas.microsoft.com/office/drawing/2010/main" val="0"/>
              </a:ext>
            </a:extLst>
          </a:blip>
          <a:srcRect l="8612" b="2174"/>
          <a:stretch/>
        </p:blipFill>
        <p:spPr bwMode="auto">
          <a:xfrm>
            <a:off x="2000771" y="3460392"/>
            <a:ext cx="1151480" cy="12326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40519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611560" y="1556792"/>
            <a:ext cx="8064896" cy="460851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rPr>
              <a:t> ・一部の職場において、契約締結した際、見積書へ契約日等を記載しなければならないが、記載忘れがあった。</a:t>
            </a:r>
            <a:endParaRPr lang="en-US" altLang="ja-JP" dirty="0" smtClean="0">
              <a:solidFill>
                <a:schemeClr val="tx1"/>
              </a:solidFill>
            </a:endParaRPr>
          </a:p>
          <a:p>
            <a:endParaRPr lang="en-US" altLang="ja-JP" sz="1000" dirty="0" smtClean="0">
              <a:solidFill>
                <a:schemeClr val="tx1"/>
              </a:solidFill>
            </a:endParaRPr>
          </a:p>
          <a:p>
            <a:r>
              <a:rPr lang="ja-JP" altLang="en-US" dirty="0" smtClean="0">
                <a:solidFill>
                  <a:schemeClr val="tx1"/>
                </a:solidFill>
              </a:rPr>
              <a:t>⇒</a:t>
            </a:r>
            <a:r>
              <a:rPr lang="ja-JP" altLang="en-US" u="sng" dirty="0" smtClean="0">
                <a:solidFill>
                  <a:schemeClr val="tx1"/>
                </a:solidFill>
              </a:rPr>
              <a:t>契約日等の記載漏れを追記しました。また、今後この</a:t>
            </a:r>
            <a:r>
              <a:rPr lang="ja-JP" altLang="en-US" u="sng" dirty="0">
                <a:solidFill>
                  <a:schemeClr val="tx1"/>
                </a:solidFill>
              </a:rPr>
              <a:t>よう</a:t>
            </a:r>
            <a:r>
              <a:rPr lang="ja-JP" altLang="en-US" u="sng" dirty="0" smtClean="0">
                <a:solidFill>
                  <a:schemeClr val="tx1"/>
                </a:solidFill>
              </a:rPr>
              <a:t>なこと</a:t>
            </a:r>
            <a:r>
              <a:rPr lang="ja-JP" altLang="en-US" u="sng" dirty="0">
                <a:solidFill>
                  <a:schemeClr val="tx1"/>
                </a:solidFill>
              </a:rPr>
              <a:t>がないよう</a:t>
            </a:r>
            <a:r>
              <a:rPr lang="ja-JP" altLang="en-US" u="sng" dirty="0" smtClean="0">
                <a:solidFill>
                  <a:schemeClr val="tx1"/>
                </a:solidFill>
              </a:rPr>
              <a:t>、適正な管理について、職場内で周知を行いました。</a:t>
            </a:r>
            <a:endParaRPr lang="en-US" altLang="ja-JP" u="sng" dirty="0" smtClean="0">
              <a:solidFill>
                <a:schemeClr val="tx1"/>
              </a:solidFill>
            </a:endParaRPr>
          </a:p>
          <a:p>
            <a:endParaRPr lang="en-US" altLang="ja-JP" sz="1400" b="1" u="sng" dirty="0" smtClean="0">
              <a:solidFill>
                <a:schemeClr val="tx1"/>
              </a:solidFill>
            </a:endParaRPr>
          </a:p>
          <a:p>
            <a:endParaRPr lang="en-US" altLang="ja-JP" sz="1400" b="1" u="sng" dirty="0">
              <a:solidFill>
                <a:schemeClr val="tx1"/>
              </a:solidFill>
            </a:endParaRPr>
          </a:p>
          <a:p>
            <a:endParaRPr lang="en-US" altLang="ja-JP" sz="1400" b="1" u="sng" dirty="0">
              <a:solidFill>
                <a:schemeClr val="tx1"/>
              </a:solidFill>
            </a:endParaRPr>
          </a:p>
          <a:p>
            <a:r>
              <a:rPr lang="ja-JP" altLang="en-US" sz="1400" b="1" dirty="0" smtClean="0">
                <a:solidFill>
                  <a:schemeClr val="tx1"/>
                </a:solidFill>
              </a:rPr>
              <a:t>　</a:t>
            </a:r>
            <a:r>
              <a:rPr lang="ja-JP" altLang="en-US" sz="1400" b="1" dirty="0" smtClean="0">
                <a:solidFill>
                  <a:schemeClr val="tx1"/>
                </a:solidFill>
                <a:latin typeface="HGP創英角ｺﾞｼｯｸUB" pitchFamily="50" charset="-128"/>
                <a:ea typeface="HGP創英角ｺﾞｼｯｸUB" pitchFamily="50" charset="-128"/>
              </a:rPr>
              <a:t>　</a:t>
            </a:r>
            <a:r>
              <a:rPr lang="ja-JP" altLang="en-US" sz="1400" dirty="0" smtClean="0">
                <a:solidFill>
                  <a:schemeClr val="tx1"/>
                </a:solidFill>
                <a:latin typeface="HGP創英角ｺﾞｼｯｸUB" pitchFamily="50" charset="-128"/>
                <a:ea typeface="HGP創英角ｺﾞｼｯｸUB" pitchFamily="50" charset="-128"/>
              </a:rPr>
              <a:t>☞課長専決契約事務の手引きを、</a:t>
            </a:r>
            <a:r>
              <a:rPr lang="ja-JP" altLang="en-US" sz="1400" dirty="0">
                <a:solidFill>
                  <a:schemeClr val="tx1"/>
                </a:solidFill>
                <a:latin typeface="HGP創英角ｺﾞｼｯｸUB" pitchFamily="50" charset="-128"/>
                <a:ea typeface="HGP創英角ｺﾞｼｯｸUB" pitchFamily="50" charset="-128"/>
              </a:rPr>
              <a:t>正しく理解していなかったことが原因</a:t>
            </a:r>
            <a:r>
              <a:rPr lang="ja-JP" altLang="en-US" sz="1400" dirty="0" smtClean="0">
                <a:solidFill>
                  <a:schemeClr val="tx1"/>
                </a:solidFill>
                <a:latin typeface="HGP創英角ｺﾞｼｯｸUB" pitchFamily="50" charset="-128"/>
                <a:ea typeface="HGP創英角ｺﾞｼｯｸUB" pitchFamily="50" charset="-128"/>
              </a:rPr>
              <a:t>です。</a:t>
            </a:r>
            <a:endParaRPr lang="en-US" altLang="ja-JP" sz="1400" dirty="0" smtClean="0">
              <a:solidFill>
                <a:schemeClr val="tx1"/>
              </a:solidFill>
              <a:latin typeface="HGP創英角ｺﾞｼｯｸUB" pitchFamily="50" charset="-128"/>
              <a:ea typeface="HGP創英角ｺﾞｼｯｸUB" pitchFamily="50" charset="-128"/>
            </a:endParaRPr>
          </a:p>
          <a:p>
            <a:endParaRPr lang="en-US" altLang="ja-JP" sz="1400" dirty="0" smtClean="0">
              <a:solidFill>
                <a:srgbClr val="FF0000"/>
              </a:solidFill>
              <a:latin typeface="HGP創英角ｺﾞｼｯｸUB" pitchFamily="50" charset="-128"/>
              <a:ea typeface="HGP創英角ｺﾞｼｯｸUB" pitchFamily="50" charset="-128"/>
            </a:endParaRPr>
          </a:p>
          <a:p>
            <a:endParaRPr lang="en-US" altLang="ja-JP" sz="1400" dirty="0">
              <a:solidFill>
                <a:srgbClr val="FF0000"/>
              </a:solidFill>
              <a:latin typeface="HGP創英角ｺﾞｼｯｸUB" pitchFamily="50" charset="-128"/>
              <a:ea typeface="HGP創英角ｺﾞｼｯｸUB" pitchFamily="50" charset="-128"/>
            </a:endParaRPr>
          </a:p>
          <a:p>
            <a:endParaRPr lang="en-US" altLang="ja-JP" sz="1400" dirty="0">
              <a:solidFill>
                <a:srgbClr val="FF0000"/>
              </a:solidFill>
              <a:latin typeface="HGP創英角ｺﾞｼｯｸUB" pitchFamily="50" charset="-128"/>
              <a:ea typeface="HGP創英角ｺﾞｼｯｸUB" pitchFamily="50" charset="-128"/>
            </a:endParaRPr>
          </a:p>
          <a:p>
            <a:r>
              <a:rPr lang="ja-JP" altLang="en-US" sz="1400" dirty="0" smtClean="0">
                <a:solidFill>
                  <a:schemeClr val="tx1"/>
                </a:solidFill>
                <a:latin typeface="HGP創英角ｺﾞｼｯｸUB" pitchFamily="50" charset="-128"/>
                <a:ea typeface="HGP創英角ｺﾞｼｯｸUB" pitchFamily="50" charset="-128"/>
              </a:rPr>
              <a:t>　　　</a:t>
            </a:r>
            <a:r>
              <a:rPr lang="en-US" altLang="ja-JP" sz="1400" dirty="0" smtClean="0">
                <a:solidFill>
                  <a:schemeClr val="tx1"/>
                </a:solidFill>
                <a:latin typeface="HGP創英角ｺﾞｼｯｸUB" pitchFamily="50" charset="-128"/>
                <a:ea typeface="HGP創英角ｺﾞｼｯｸUB" pitchFamily="50" charset="-128"/>
              </a:rPr>
              <a:t>【</a:t>
            </a:r>
            <a:r>
              <a:rPr lang="ja-JP" altLang="en-US" sz="1400" dirty="0" smtClean="0">
                <a:solidFill>
                  <a:schemeClr val="tx1"/>
                </a:solidFill>
                <a:latin typeface="HGP創英角ｺﾞｼｯｸUB" pitchFamily="50" charset="-128"/>
                <a:ea typeface="HGP創英角ｺﾞｼｯｸUB" pitchFamily="50" charset="-128"/>
              </a:rPr>
              <a:t>課長専決契約事務の手引き　契約締結（抜粋）</a:t>
            </a:r>
            <a:r>
              <a:rPr lang="en-US" altLang="ja-JP" sz="1400" dirty="0" smtClean="0">
                <a:solidFill>
                  <a:schemeClr val="tx1"/>
                </a:solidFill>
                <a:latin typeface="HGP創英角ｺﾞｼｯｸUB" pitchFamily="50" charset="-128"/>
                <a:ea typeface="HGP創英角ｺﾞｼｯｸUB" pitchFamily="50" charset="-128"/>
              </a:rPr>
              <a:t>】</a:t>
            </a:r>
            <a:endParaRPr lang="en-US" altLang="ja-JP" sz="1400" dirty="0">
              <a:solidFill>
                <a:schemeClr val="tx1"/>
              </a:solidFill>
              <a:latin typeface="HGP創英角ｺﾞｼｯｸUB" pitchFamily="50" charset="-128"/>
              <a:ea typeface="HGP創英角ｺﾞｼｯｸUB" pitchFamily="50" charset="-128"/>
            </a:endParaRPr>
          </a:p>
          <a:p>
            <a:r>
              <a:rPr lang="ja-JP" altLang="en-US" sz="1400" dirty="0" smtClean="0">
                <a:solidFill>
                  <a:schemeClr val="tx1"/>
                </a:solidFill>
                <a:latin typeface="HGP創英角ｺﾞｼｯｸUB" pitchFamily="50" charset="-128"/>
                <a:ea typeface="HGP創英角ｺﾞｼｯｸUB" pitchFamily="50" charset="-128"/>
              </a:rPr>
              <a:t>　　　　・契約相手方の資格及び印鑑照合が終了した後、契約相手方と決定した業者に契約を締結したい</a:t>
            </a:r>
            <a:endParaRPr lang="en-US" altLang="ja-JP" sz="1400" dirty="0" smtClean="0">
              <a:solidFill>
                <a:schemeClr val="tx1"/>
              </a:solidFill>
              <a:latin typeface="HGP創英角ｺﾞｼｯｸUB" pitchFamily="50" charset="-128"/>
              <a:ea typeface="HGP創英角ｺﾞｼｯｸUB" pitchFamily="50" charset="-128"/>
            </a:endParaRPr>
          </a:p>
          <a:p>
            <a:r>
              <a:rPr lang="ja-JP" altLang="en-US" sz="1400" dirty="0" smtClean="0">
                <a:solidFill>
                  <a:schemeClr val="tx1"/>
                </a:solidFill>
                <a:latin typeface="HGP創英角ｺﾞｼｯｸUB" pitchFamily="50" charset="-128"/>
                <a:ea typeface="HGP創英角ｺﾞｼｯｸUB" pitchFamily="50" charset="-128"/>
              </a:rPr>
              <a:t>　　　旨を連絡します。この連絡をした日が契約日となります。先に受理した見積書右上部の「契約日」欄に、</a:t>
            </a:r>
            <a:endParaRPr lang="en-US" altLang="ja-JP" sz="1400" dirty="0" smtClean="0">
              <a:solidFill>
                <a:schemeClr val="tx1"/>
              </a:solidFill>
              <a:latin typeface="HGP創英角ｺﾞｼｯｸUB" pitchFamily="50" charset="-128"/>
              <a:ea typeface="HGP創英角ｺﾞｼｯｸUB" pitchFamily="50" charset="-128"/>
            </a:endParaRPr>
          </a:p>
          <a:p>
            <a:r>
              <a:rPr lang="ja-JP" altLang="en-US" sz="1400" dirty="0" smtClean="0">
                <a:solidFill>
                  <a:schemeClr val="tx1"/>
                </a:solidFill>
                <a:latin typeface="HGP創英角ｺﾞｼｯｸUB" pitchFamily="50" charset="-128"/>
                <a:ea typeface="HGP創英角ｺﾞｼｯｸUB" pitchFamily="50" charset="-128"/>
              </a:rPr>
              <a:t>　　　確認の意味を含めて契約相手方の目の前で担当者が記入してください。</a:t>
            </a:r>
            <a:endParaRPr lang="en-US" altLang="ja-JP" sz="1400" dirty="0" smtClean="0">
              <a:solidFill>
                <a:schemeClr val="tx1"/>
              </a:solidFill>
              <a:latin typeface="HGP創英角ｺﾞｼｯｸUB" pitchFamily="50" charset="-128"/>
              <a:ea typeface="HGP創英角ｺﾞｼｯｸUB" pitchFamily="50" charset="-128"/>
            </a:endParaRPr>
          </a:p>
          <a:p>
            <a:endParaRPr lang="en-US" altLang="ja-JP" sz="1400" dirty="0" smtClean="0">
              <a:solidFill>
                <a:schemeClr val="tx1"/>
              </a:solidFill>
              <a:latin typeface="HGP創英角ｺﾞｼｯｸUB" pitchFamily="50" charset="-128"/>
              <a:ea typeface="HGP創英角ｺﾞｼｯｸUB" pitchFamily="50" charset="-128"/>
            </a:endParaRPr>
          </a:p>
          <a:p>
            <a:r>
              <a:rPr lang="ja-JP" altLang="en-US" sz="1400" dirty="0" smtClean="0">
                <a:solidFill>
                  <a:schemeClr val="tx1"/>
                </a:solidFill>
                <a:latin typeface="HGP創英角ｺﾞｼｯｸUB" pitchFamily="50" charset="-128"/>
                <a:ea typeface="HGP創英角ｺﾞｼｯｸUB" pitchFamily="50" charset="-128"/>
              </a:rPr>
              <a:t>　　</a:t>
            </a:r>
            <a:endParaRPr lang="en-US" altLang="ja-JP" sz="1400" dirty="0" smtClean="0">
              <a:solidFill>
                <a:schemeClr val="tx1"/>
              </a:solidFill>
              <a:latin typeface="HGP創英角ｺﾞｼｯｸUB" pitchFamily="50" charset="-128"/>
              <a:ea typeface="HGP創英角ｺﾞｼｯｸUB" pitchFamily="50" charset="-128"/>
            </a:endParaRPr>
          </a:p>
        </p:txBody>
      </p:sp>
      <p:sp>
        <p:nvSpPr>
          <p:cNvPr id="11" name="ホームベース 10"/>
          <p:cNvSpPr/>
          <p:nvPr/>
        </p:nvSpPr>
        <p:spPr>
          <a:xfrm>
            <a:off x="467544" y="332656"/>
            <a:ext cx="7920880" cy="576064"/>
          </a:xfrm>
          <a:prstGeom prst="homePlate">
            <a:avLst/>
          </a:prstGeom>
          <a:solidFill>
            <a:schemeClr val="accent5">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HGS創英角ｺﾞｼｯｸUB" panose="020B0900000000000000" pitchFamily="50" charset="-128"/>
                <a:ea typeface="HGS創英角ｺﾞｼｯｸUB" panose="020B0900000000000000" pitchFamily="50" charset="-128"/>
              </a:rPr>
              <a:t>　</a:t>
            </a:r>
            <a:r>
              <a:rPr lang="ja-JP" altLang="en-US" dirty="0">
                <a:solidFill>
                  <a:schemeClr val="tx1"/>
                </a:solidFill>
                <a:latin typeface="HGS創英角ｺﾞｼｯｸUB" panose="020B0900000000000000" pitchFamily="50" charset="-128"/>
                <a:ea typeface="HGS創英角ｺﾞｼｯｸUB" panose="020B0900000000000000" pitchFamily="50" charset="-128"/>
              </a:rPr>
              <a:t>課長</a:t>
            </a:r>
            <a:r>
              <a:rPr lang="ja-JP" altLang="en-US" dirty="0" smtClean="0">
                <a:solidFill>
                  <a:schemeClr val="tx1"/>
                </a:solidFill>
                <a:latin typeface="HGS創英角ｺﾞｼｯｸUB" panose="020B0900000000000000" pitchFamily="50" charset="-128"/>
                <a:ea typeface="HGS創英角ｺﾞｼｯｸUB" panose="020B0900000000000000" pitchFamily="50" charset="-128"/>
              </a:rPr>
              <a:t>専決契約</a:t>
            </a:r>
            <a:r>
              <a:rPr lang="ja-JP" altLang="en-US" dirty="0">
                <a:solidFill>
                  <a:schemeClr val="tx1"/>
                </a:solidFill>
                <a:latin typeface="HGS創英角ｺﾞｼｯｸUB" panose="020B0900000000000000" pitchFamily="50" charset="-128"/>
                <a:ea typeface="HGS創英角ｺﾞｼｯｸUB" panose="020B0900000000000000" pitchFamily="50" charset="-128"/>
              </a:rPr>
              <a:t>について</a:t>
            </a:r>
            <a:endParaRPr kumimoji="1" lang="ja-JP" altLang="en-US" sz="2000" dirty="0" smtClean="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12" name="メモ 11"/>
          <p:cNvSpPr/>
          <p:nvPr/>
        </p:nvSpPr>
        <p:spPr>
          <a:xfrm>
            <a:off x="179512" y="1268760"/>
            <a:ext cx="1152128" cy="432048"/>
          </a:xfrm>
          <a:prstGeom prst="foldedCorner">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smtClean="0">
                <a:solidFill>
                  <a:schemeClr val="tx1"/>
                </a:solidFill>
                <a:latin typeface="HGS創英角ﾎﾟｯﾌﾟ体" pitchFamily="50" charset="-128"/>
                <a:ea typeface="HGS創英角ﾎﾟｯﾌﾟ体" pitchFamily="50" charset="-128"/>
              </a:rPr>
              <a:t>29‐4</a:t>
            </a:r>
            <a:endParaRPr kumimoji="1" lang="ja-JP" altLang="en-US" sz="1400" b="1" dirty="0" smtClean="0">
              <a:solidFill>
                <a:schemeClr val="tx1"/>
              </a:solidFill>
              <a:latin typeface="HGS創英角ﾎﾟｯﾌﾟ体" pitchFamily="50" charset="-128"/>
              <a:ea typeface="HGS創英角ﾎﾟｯﾌﾟ体" pitchFamily="50"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211960" y="404665"/>
            <a:ext cx="4464496" cy="619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620688"/>
            <a:ext cx="3744416" cy="5825728"/>
          </a:xfrm>
          <a:prstGeom prst="rect">
            <a:avLst/>
          </a:prstGeom>
          <a:solidFill>
            <a:schemeClr val="accent6">
              <a:lumMod val="20000"/>
              <a:lumOff val="80000"/>
            </a:schemeClr>
          </a:solidFill>
          <a:ln>
            <a:noFill/>
          </a:ln>
          <a:effectLst/>
          <a:extLst/>
        </p:spPr>
      </p:pic>
      <p:sp>
        <p:nvSpPr>
          <p:cNvPr id="4" name="角丸四角形吹き出し 3"/>
          <p:cNvSpPr/>
          <p:nvPr/>
        </p:nvSpPr>
        <p:spPr>
          <a:xfrm>
            <a:off x="2051720" y="2060848"/>
            <a:ext cx="2160240" cy="1152128"/>
          </a:xfrm>
          <a:prstGeom prst="wedgeRoundRectCallout">
            <a:avLst>
              <a:gd name="adj1" fmla="val 196892"/>
              <a:gd name="adj2" fmla="val -144086"/>
              <a:gd name="adj3" fmla="val 16667"/>
            </a:avLst>
          </a:prstGeom>
          <a:solidFill>
            <a:schemeClr val="accent5">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契約相手方と決定した業者に契約を締結したい旨の連絡をした日が契約日となる。</a:t>
            </a:r>
            <a:endParaRPr kumimoji="1" lang="en-US" altLang="ja-JP" sz="1600" b="1" dirty="0" smtClean="0">
              <a:solidFill>
                <a:schemeClr val="tx1"/>
              </a:solidFill>
            </a:endParaRPr>
          </a:p>
        </p:txBody>
      </p:sp>
      <p:sp>
        <p:nvSpPr>
          <p:cNvPr id="8" name="タイトル 7"/>
          <p:cNvSpPr>
            <a:spLocks noGrp="1"/>
          </p:cNvSpPr>
          <p:nvPr>
            <p:ph type="title"/>
          </p:nvPr>
        </p:nvSpPr>
        <p:spPr>
          <a:xfrm>
            <a:off x="457200" y="274638"/>
            <a:ext cx="1954560" cy="418058"/>
          </a:xfrm>
          <a:prstGeom prst="foldedCorner">
            <a:avLst>
              <a:gd name="adj" fmla="val 23502"/>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smtClean="0">
                <a:solidFill>
                  <a:schemeClr val="tx1"/>
                </a:solidFill>
                <a:latin typeface="HGS創英角ﾎﾟｯﾌﾟ体" pitchFamily="50" charset="-128"/>
                <a:ea typeface="HGS創英角ﾎﾟｯﾌﾟ体" pitchFamily="50" charset="-128"/>
              </a:rPr>
              <a:t>29‐4</a:t>
            </a:r>
            <a:r>
              <a:rPr kumimoji="1" lang="ja-JP" altLang="en-US" sz="1400" b="1" dirty="0" smtClean="0">
                <a:solidFill>
                  <a:schemeClr val="tx1"/>
                </a:solidFill>
                <a:latin typeface="HGS創英角ﾎﾟｯﾌﾟ体" pitchFamily="50" charset="-128"/>
                <a:ea typeface="HGS創英角ﾎﾟｯﾌﾟ体" pitchFamily="50" charset="-128"/>
              </a:rPr>
              <a:t>（対策事例）</a:t>
            </a:r>
          </a:p>
        </p:txBody>
      </p:sp>
    </p:spTree>
    <p:extLst>
      <p:ext uri="{BB962C8B-B14F-4D97-AF65-F5344CB8AC3E}">
        <p14:creationId xmlns:p14="http://schemas.microsoft.com/office/powerpoint/2010/main" val="11162265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lumMod val="40000"/>
            <a:lumOff val="60000"/>
          </a:schemeClr>
        </a:solidFill>
        <a:ln w="12700">
          <a:solidFill>
            <a:schemeClr val="tx1"/>
          </a:solidFill>
        </a:ln>
      </a:spPr>
      <a:bodyPr rtlCol="0" anchor="ctr"/>
      <a:lstStyle>
        <a:defPPr>
          <a:defRPr kumimoji="1" b="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TotalTime>4516</TotalTime>
  <Words>555</Words>
  <Application>Microsoft Office PowerPoint</Application>
  <PresentationFormat>画面に合わせる (4:3)</PresentationFormat>
  <Paragraphs>116</Paragraphs>
  <Slides>11</Slides>
  <Notes>0</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平成29年度　局内監査（事務）措置状況報告（概要）</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29‐4（対策事例）</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監査結果の公表について</dc:title>
  <dc:creator>大阪市水道局</dc:creator>
  <cp:lastModifiedBy>大阪市水道局</cp:lastModifiedBy>
  <cp:revision>417</cp:revision>
  <cp:lastPrinted>2018-03-12T05:43:46Z</cp:lastPrinted>
  <dcterms:created xsi:type="dcterms:W3CDTF">2014-07-04T04:40:57Z</dcterms:created>
  <dcterms:modified xsi:type="dcterms:W3CDTF">2018-03-27T00:20:20Z</dcterms:modified>
</cp:coreProperties>
</file>