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AEB2B-B006-4F8B-A698-AFE88E61C623}" type="datetimeFigureOut">
              <a:rPr lang="ja-JP" altLang="en-US"/>
              <a:pPr>
                <a:defRPr/>
              </a:pPr>
              <a:t>2018/2/21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90096-2172-45DF-A5E5-C73198937D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DBEC4-A5FB-46F2-A277-CD2E997334BD}" type="datetimeFigureOut">
              <a:rPr lang="ja-JP" altLang="en-US"/>
              <a:pPr>
                <a:defRPr/>
              </a:pPr>
              <a:t>2018/2/21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1501D-D668-4E02-B094-548C078BB9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4D63D-1FF9-4B0F-83A1-A8EE2B5ABF1D}" type="datetimeFigureOut">
              <a:rPr lang="ja-JP" altLang="en-US"/>
              <a:pPr>
                <a:defRPr/>
              </a:pPr>
              <a:t>2018/2/21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AFCB8-96E2-4007-875A-5FF72513FDD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97E7C-153F-4BC5-B0A9-459B64C7B1C5}" type="datetimeFigureOut">
              <a:rPr lang="ja-JP" altLang="en-US"/>
              <a:pPr>
                <a:defRPr/>
              </a:pPr>
              <a:t>2018/2/21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7E77A-7A6B-4F2F-BE73-99FD34288D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5B879-E89F-40C0-9795-A7A4A7B1E009}" type="datetimeFigureOut">
              <a:rPr lang="ja-JP" altLang="en-US"/>
              <a:pPr>
                <a:defRPr/>
              </a:pPr>
              <a:t>2018/2/21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1DD06-2BA3-4737-A477-A86A5AFB00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F596-80E1-4E3D-A47F-5FAD956C08E9}" type="datetimeFigureOut">
              <a:rPr lang="ja-JP" altLang="en-US"/>
              <a:pPr>
                <a:defRPr/>
              </a:pPr>
              <a:t>2018/2/21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9EDFF-AC77-4AAF-BF26-5A864F9903B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08F44-4BCB-4A02-8190-CDAEB14E22A5}" type="datetimeFigureOut">
              <a:rPr lang="ja-JP" altLang="en-US"/>
              <a:pPr>
                <a:defRPr/>
              </a:pPr>
              <a:t>2018/2/21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AACD0-F93C-4FE8-924E-2A16394085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7E295-4A86-4A1C-B5BE-A4536A4BE0C8}" type="datetimeFigureOut">
              <a:rPr lang="ja-JP" altLang="en-US"/>
              <a:pPr>
                <a:defRPr/>
              </a:pPr>
              <a:t>2018/2/21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7BF6A-D835-4CCD-9282-24038A8D80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A5BBA-C37F-4E4D-8909-AAD955BF2D38}" type="datetimeFigureOut">
              <a:rPr lang="ja-JP" altLang="en-US"/>
              <a:pPr>
                <a:defRPr/>
              </a:pPr>
              <a:t>2018/2/21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56202-0976-4CA0-9BAB-E5AF80158A7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82646-F416-4077-99B9-C067DEEE6A08}" type="datetimeFigureOut">
              <a:rPr lang="ja-JP" altLang="en-US"/>
              <a:pPr>
                <a:defRPr/>
              </a:pPr>
              <a:t>2018/2/21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41D49-5590-4E00-A949-11DED2F920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6DCCB-A7C4-4759-BC48-884708B1C952}" type="datetimeFigureOut">
              <a:rPr lang="ja-JP" altLang="en-US"/>
              <a:pPr>
                <a:defRPr/>
              </a:pPr>
              <a:t>2018/2/21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E881B-A6A7-4852-BCF9-9F1F374A1B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75FD597-2975-4903-9E64-CFE2FADE13B7}" type="datetimeFigureOut">
              <a:rPr lang="ja-JP" altLang="en-US"/>
              <a:pPr>
                <a:defRPr/>
              </a:pPr>
              <a:t>2018/2/21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40BB2BE-1952-4ACA-A90B-C2F9A02E82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ity.osaka.lg.jp/suido/page/0000200912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/>
          <a:lstStyle/>
          <a:p>
            <a:pPr eaLnBrk="1" hangingPunct="1"/>
            <a:r>
              <a:rPr lang="ja-JP" altLang="en-US" u="sng" dirty="0" smtClean="0">
                <a:latin typeface="HGP創英角ｺﾞｼｯｸUB" pitchFamily="50" charset="-128"/>
                <a:ea typeface="HGP創英角ｺﾞｼｯｸUB" pitchFamily="50" charset="-128"/>
              </a:rPr>
              <a:t>局内監査結果の公表について</a:t>
            </a:r>
          </a:p>
        </p:txBody>
      </p:sp>
      <p:sp>
        <p:nvSpPr>
          <p:cNvPr id="5" name="横巻き 4"/>
          <p:cNvSpPr/>
          <p:nvPr/>
        </p:nvSpPr>
        <p:spPr>
          <a:xfrm>
            <a:off x="468313" y="1268760"/>
            <a:ext cx="8351837" cy="2592288"/>
          </a:xfrm>
          <a:prstGeom prst="horizontalScroll">
            <a:avLst/>
          </a:prstGeom>
          <a:solidFill>
            <a:schemeClr val="accent6">
              <a:alpha val="3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当局では、自律的なチェック機能により自浄作用を高め、過誤</a:t>
            </a:r>
            <a:r>
              <a:rPr lang="ja-JP" altLang="en-US" b="1" dirty="0" smtClean="0">
                <a:solidFill>
                  <a:schemeClr val="tx1"/>
                </a:solidFill>
              </a:rPr>
              <a:t>の発生を</a:t>
            </a:r>
            <a:r>
              <a:rPr lang="ja-JP" altLang="en-US" b="1" dirty="0">
                <a:solidFill>
                  <a:schemeClr val="tx1"/>
                </a:solidFill>
              </a:rPr>
              <a:t>未然</a:t>
            </a:r>
            <a:r>
              <a:rPr lang="ja-JP" altLang="en-US" b="1" dirty="0" smtClean="0">
                <a:solidFill>
                  <a:schemeClr val="tx1"/>
                </a:solidFill>
              </a:rPr>
              <a:t>に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 smtClean="0">
                <a:solidFill>
                  <a:schemeClr val="tx1"/>
                </a:solidFill>
              </a:rPr>
              <a:t>防止することができる適正かつ効果的、効率的な、執行方法を確保し、業務プロ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 smtClean="0">
                <a:solidFill>
                  <a:schemeClr val="tx1"/>
                </a:solidFill>
              </a:rPr>
              <a:t>セスの最適化を目的とした局内監査を毎年実施しています。</a:t>
            </a:r>
            <a:endParaRPr lang="ja-JP" altLang="en-US" b="1" dirty="0">
              <a:solidFill>
                <a:schemeClr val="tx1"/>
              </a:solidFill>
            </a:endParaRPr>
          </a:p>
        </p:txBody>
      </p:sp>
      <p:pic>
        <p:nvPicPr>
          <p:cNvPr id="7" name="Picture 2" descr="X:\総務課共有\【２】広報\デザインガイド分\JPEG形式\じゃぐ爺\じゃぐ爺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25144"/>
            <a:ext cx="1900990" cy="2119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角丸四角形吹き出し 10"/>
          <p:cNvSpPr/>
          <p:nvPr/>
        </p:nvSpPr>
        <p:spPr>
          <a:xfrm>
            <a:off x="2544336" y="4077072"/>
            <a:ext cx="6120680" cy="2232248"/>
          </a:xfrm>
          <a:prstGeom prst="wedgeRoundRectCallout">
            <a:avLst>
              <a:gd name="adj1" fmla="val -63391"/>
              <a:gd name="adj2" fmla="val 25628"/>
              <a:gd name="adj3" fmla="val 16667"/>
            </a:avLst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sz="2400" dirty="0" smtClean="0">
                <a:solidFill>
                  <a:schemeClr val="tx1"/>
                </a:solidFill>
              </a:rPr>
              <a:t>このたび、平成</a:t>
            </a:r>
            <a:r>
              <a:rPr lang="en-US" altLang="ja-JP" sz="2400" dirty="0" smtClean="0">
                <a:solidFill>
                  <a:schemeClr val="tx1"/>
                </a:solidFill>
              </a:rPr>
              <a:t>29</a:t>
            </a:r>
            <a:r>
              <a:rPr lang="ja-JP" altLang="en-US" sz="2400" dirty="0" smtClean="0">
                <a:solidFill>
                  <a:schemeClr val="tx1"/>
                </a:solidFill>
              </a:rPr>
              <a:t>年度局内監査（事務）の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結果及び措置状況報告を作成しましたので、お知らせします。</a:t>
            </a:r>
            <a:endParaRPr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54158" y="260648"/>
            <a:ext cx="8826800" cy="5184576"/>
          </a:xfrm>
          <a:prstGeom prst="roundRect">
            <a:avLst>
              <a:gd name="adj" fmla="val 10006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2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kumimoji="1" lang="en-US" altLang="ja-JP" sz="2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年度局内監査（事務）</a:t>
            </a:r>
            <a:endParaRPr kumimoji="1" lang="en-US" altLang="ja-JP" sz="24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テーマ</a:t>
            </a:r>
            <a:r>
              <a:rPr lang="en-US" altLang="ja-JP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①　現金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、証券類並びに帳簿、証憑関係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事務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②　平成</a:t>
            </a:r>
            <a:r>
              <a:rPr lang="en-US" altLang="ja-JP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局内監査（事務）において指摘事項等が多数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見受けられた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項目に対するフォローアップ及び課長専決契約関係・文書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管理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関係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endParaRPr kumimoji="1"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監査実施期間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平成</a:t>
            </a:r>
            <a:r>
              <a:rPr kumimoji="1" lang="en-US" altLang="ja-JP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年８月</a:t>
            </a:r>
            <a:r>
              <a:rPr kumimoji="1" lang="en-US" altLang="ja-JP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～平成</a:t>
            </a:r>
            <a:r>
              <a:rPr kumimoji="1" lang="en-US" altLang="ja-JP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kumimoji="1"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結果及び措置状況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平成</a:t>
            </a:r>
            <a:r>
              <a:rPr lang="en-US" altLang="ja-JP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局内監査（事務）措置状況報告（概要）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　考</a:t>
            </a:r>
            <a:r>
              <a:rPr lang="en-US" altLang="ja-JP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2"/>
              </a:rPr>
              <a:t>大阪市水道局局内監査実施要綱</a:t>
            </a:r>
            <a:endParaRPr kumimoji="1"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" name="Picture 2" descr="http://group01.suido.city.osaka.jp/scripts/dneo/zdoc.exe?cmd=docdispattach&amp;id=1396&amp;folder=272&amp;fno=10&amp;filename=%E3%81%98%E3%82%83%E3%81%90%EF%BC%9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58" y="5510909"/>
            <a:ext cx="1332000" cy="13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group01.suido.city.osaka.jp/scripts/dneo/zdoc.exe?cmd=docdispattach&amp;id=1395&amp;folder=272&amp;fno=29&amp;filename=%E3%81%B4%E3%82%85%E3%81%82%E3%82%892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17232"/>
            <a:ext cx="1296000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99</Words>
  <Application>Microsoft Office PowerPoint</Application>
  <PresentationFormat>画面に合わせる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局内監査結果の公表について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監査結果の公表について</dc:title>
  <dc:creator>大阪市水道局</dc:creator>
  <cp:lastModifiedBy>大阪市水道局</cp:lastModifiedBy>
  <cp:revision>70</cp:revision>
  <dcterms:created xsi:type="dcterms:W3CDTF">2014-07-04T04:40:57Z</dcterms:created>
  <dcterms:modified xsi:type="dcterms:W3CDTF">2018-02-21T00:08:24Z</dcterms:modified>
</cp:coreProperties>
</file>