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21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76C7"/>
    <a:srgbClr val="008000"/>
    <a:srgbClr val="668CD0"/>
    <a:srgbClr val="7F9ED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12" autoAdjust="0"/>
    <p:restoredTop sz="98592" autoAdjust="0"/>
  </p:normalViewPr>
  <p:slideViewPr>
    <p:cSldViewPr snapToGrid="0">
      <p:cViewPr>
        <p:scale>
          <a:sx n="125" d="100"/>
          <a:sy n="125" d="100"/>
        </p:scale>
        <p:origin x="7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656" y="-90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1B671-98D9-49A2-89E4-DD4D31F3886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D97E-2CCB-4E0C-B06F-5B519D34D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9B8A1-B702-480B-AC53-387BADA7D2BE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08325" y="504825"/>
            <a:ext cx="36496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96871-74D0-4F09-BD00-844808912E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17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0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8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4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83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09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53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4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6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8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9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16E9-83D7-408D-A5FA-4BD43DD19C70}" type="datetimeFigureOut">
              <a:rPr kumimoji="1" lang="ja-JP" altLang="en-US" smtClean="0"/>
              <a:t>2019/3/19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F6B2-00BF-49F6-8A5E-DAD7A6CDF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57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91881" y="752564"/>
            <a:ext cx="8914500" cy="2319541"/>
          </a:xfrm>
          <a:prstGeom prst="roundRect">
            <a:avLst>
              <a:gd name="adj" fmla="val 5902"/>
            </a:avLst>
          </a:prstGeom>
          <a:solidFill>
            <a:srgbClr val="4472C4">
              <a:alpha val="5000"/>
            </a:srgbClr>
          </a:solidFill>
          <a:ln w="9525" cmpd="dbl">
            <a:solidFill>
              <a:srgbClr val="4472C4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t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endParaRPr lang="en-US" altLang="ja-JP" sz="20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1881" y="3392352"/>
            <a:ext cx="8914500" cy="2109800"/>
          </a:xfrm>
          <a:prstGeom prst="roundRect">
            <a:avLst>
              <a:gd name="adj" fmla="val 7076"/>
            </a:avLst>
          </a:prstGeom>
          <a:solidFill>
            <a:srgbClr val="4472C4">
              <a:alpha val="5000"/>
            </a:srgbClr>
          </a:solidFill>
          <a:ln w="9525" cmpd="dbl">
            <a:solidFill>
              <a:srgbClr val="4472C4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t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endParaRPr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29848" y="95022"/>
            <a:ext cx="4046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>
                <a:ln>
                  <a:solidFill>
                    <a:schemeClr val="tx1"/>
                  </a:solidFill>
                </a:ln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水道ＩＣＴ情報連絡会</a:t>
            </a:r>
            <a:r>
              <a:rPr lang="ja-JP" altLang="en-US" sz="2000" dirty="0" smtClean="0">
                <a:ln>
                  <a:solidFill>
                    <a:schemeClr val="tx1"/>
                  </a:solidFill>
                </a:ln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の設立について</a:t>
            </a:r>
            <a:endParaRPr kumimoji="1" lang="ja-JP" altLang="en-US" sz="2000" dirty="0">
              <a:ln>
                <a:solidFill>
                  <a:schemeClr val="tx1"/>
                </a:solidFill>
              </a:ln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7803" y="3678301"/>
            <a:ext cx="6023372" cy="1331624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b="1" dirty="0" smtClean="0"/>
              <a:t>＜水道事業体＞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○ </a:t>
            </a:r>
            <a:r>
              <a:rPr lang="ja-JP" altLang="en-US" sz="1400" b="1" dirty="0"/>
              <a:t>大規模水道</a:t>
            </a:r>
            <a:r>
              <a:rPr lang="ja-JP" altLang="en-US" sz="1400" b="1" dirty="0" smtClean="0"/>
              <a:t>事業体の</a:t>
            </a:r>
            <a:r>
              <a:rPr lang="ja-JP" altLang="en-US" sz="1400" b="1" dirty="0"/>
              <a:t>共同発信に</a:t>
            </a:r>
            <a:r>
              <a:rPr lang="ja-JP" altLang="en-US" sz="1400" b="1" dirty="0" smtClean="0"/>
              <a:t>よるスケールメリット</a:t>
            </a:r>
            <a:r>
              <a:rPr lang="ja-JP" altLang="en-US" sz="1400" b="1" dirty="0"/>
              <a:t>（潜在的な技術の掘り起し</a:t>
            </a:r>
            <a:r>
              <a:rPr lang="ja-JP" altLang="en-US" sz="1400" b="1" dirty="0" smtClean="0"/>
              <a:t>）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○ </a:t>
            </a:r>
            <a:r>
              <a:rPr lang="ja-JP" altLang="en-US" sz="1400" b="1" dirty="0"/>
              <a:t>水道</a:t>
            </a:r>
            <a:r>
              <a:rPr lang="ja-JP" altLang="en-US" sz="1400" b="1" dirty="0" smtClean="0"/>
              <a:t>業界に加え、幅広い</a:t>
            </a:r>
            <a:r>
              <a:rPr lang="ja-JP" altLang="en-US" sz="1400" b="1" dirty="0"/>
              <a:t>業種</a:t>
            </a:r>
            <a:r>
              <a:rPr lang="ja-JP" altLang="en-US" sz="1400" b="1" dirty="0" smtClean="0"/>
              <a:t>から新技術の情報</a:t>
            </a:r>
            <a:r>
              <a:rPr lang="ja-JP" altLang="en-US" sz="1400" b="1" dirty="0"/>
              <a:t>を収集</a:t>
            </a:r>
            <a:endParaRPr lang="en-US" altLang="ja-JP" sz="1400" b="1" dirty="0"/>
          </a:p>
          <a:p>
            <a:endParaRPr lang="en-US" altLang="ja-JP" sz="400" b="1" dirty="0"/>
          </a:p>
          <a:p>
            <a:r>
              <a:rPr lang="ja-JP" altLang="en-US" sz="1400" b="1" dirty="0" smtClean="0"/>
              <a:t>＜民間企業等＞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　○ 参加事業体が抱える課題を、容易に把握可能</a:t>
            </a:r>
            <a:endParaRPr lang="en-US" altLang="ja-JP" sz="400" b="1" dirty="0"/>
          </a:p>
          <a:p>
            <a:r>
              <a:rPr lang="ja-JP" altLang="en-US" sz="1400" b="1" dirty="0" smtClean="0"/>
              <a:t>　　○ 新技術を、参加事業体に対して同時にＰＲ可能</a:t>
            </a:r>
            <a:endParaRPr lang="en-US" altLang="ja-JP" sz="1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2448" y="937519"/>
            <a:ext cx="4529256" cy="1949631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b="1" dirty="0" smtClean="0"/>
              <a:t>○ 水道</a:t>
            </a:r>
            <a:r>
              <a:rPr lang="ja-JP" altLang="en-US" sz="1400" b="1" dirty="0"/>
              <a:t>事業体の</a:t>
            </a:r>
            <a:r>
              <a:rPr lang="ja-JP" altLang="en-US" sz="1400" b="1" dirty="0" smtClean="0"/>
              <a:t>抱える課題（ニーズ）の発信</a:t>
            </a:r>
            <a:endParaRPr lang="en-US" altLang="ja-JP" sz="400" b="1" dirty="0"/>
          </a:p>
          <a:p>
            <a:r>
              <a:rPr lang="ja-JP" altLang="en-US" sz="1100" dirty="0" smtClean="0">
                <a:solidFill>
                  <a:srgbClr val="4976C7"/>
                </a:solidFill>
              </a:rPr>
              <a:t>　　・プラットフォーム（共通のホームページ）へ各水道事業体の個別、共通課題を掲載</a:t>
            </a:r>
            <a:endParaRPr lang="en-US" altLang="ja-JP" sz="1100" dirty="0" smtClean="0">
              <a:solidFill>
                <a:srgbClr val="4976C7"/>
              </a:solidFill>
            </a:endParaRPr>
          </a:p>
          <a:p>
            <a:endParaRPr lang="en-US" altLang="ja-JP" sz="400" b="1" dirty="0" smtClean="0"/>
          </a:p>
          <a:p>
            <a:r>
              <a:rPr lang="ja-JP" altLang="en-US" sz="1400" b="1" dirty="0" smtClean="0"/>
              <a:t>○ 民間</a:t>
            </a:r>
            <a:r>
              <a:rPr lang="ja-JP" altLang="en-US" sz="1400" b="1" dirty="0"/>
              <a:t>企業等が保有</a:t>
            </a:r>
            <a:r>
              <a:rPr lang="ja-JP" altLang="en-US" sz="1400" b="1" dirty="0" smtClean="0"/>
              <a:t>する新技術の募集</a:t>
            </a:r>
            <a:endParaRPr lang="en-US" altLang="ja-JP" sz="400" b="1" dirty="0" smtClean="0"/>
          </a:p>
          <a:p>
            <a:r>
              <a:rPr lang="ja-JP" altLang="en-US" sz="1100" dirty="0" smtClean="0">
                <a:solidFill>
                  <a:srgbClr val="4976C7"/>
                </a:solidFill>
              </a:rPr>
              <a:t>　　・プラットフォームにおいて新技術を募集</a:t>
            </a:r>
            <a:endParaRPr lang="en-US" altLang="ja-JP" sz="1100" dirty="0" smtClean="0">
              <a:solidFill>
                <a:srgbClr val="4976C7"/>
              </a:solidFill>
            </a:endParaRPr>
          </a:p>
          <a:p>
            <a:endParaRPr lang="en-US" altLang="ja-JP" sz="400" b="1" dirty="0"/>
          </a:p>
          <a:p>
            <a:r>
              <a:rPr lang="ja-JP" altLang="en-US" sz="1400" b="1" dirty="0" smtClean="0"/>
              <a:t>○ 水道事業体と民間企業等との意見交換</a:t>
            </a:r>
            <a:endParaRPr lang="en-US" altLang="ja-JP" sz="1400" b="1" dirty="0"/>
          </a:p>
          <a:p>
            <a:r>
              <a:rPr lang="ja-JP" altLang="en-US" sz="1100" dirty="0" smtClean="0">
                <a:solidFill>
                  <a:srgbClr val="4976C7"/>
                </a:solidFill>
              </a:rPr>
              <a:t>　　・水道事業体から、課題のプレゼンテーション</a:t>
            </a:r>
            <a:endParaRPr lang="en-US" altLang="ja-JP" sz="1100" dirty="0" smtClean="0">
              <a:solidFill>
                <a:srgbClr val="4976C7"/>
              </a:solidFill>
            </a:endParaRPr>
          </a:p>
          <a:p>
            <a:r>
              <a:rPr lang="ja-JP" altLang="en-US" sz="1100" dirty="0" smtClean="0">
                <a:solidFill>
                  <a:srgbClr val="4976C7"/>
                </a:solidFill>
              </a:rPr>
              <a:t>　　・民間企業等から、技術、製品等を用いたプレゼンテーション</a:t>
            </a:r>
            <a:endParaRPr lang="en-US" altLang="ja-JP" sz="1100" dirty="0">
              <a:solidFill>
                <a:srgbClr val="4976C7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2481" y="456431"/>
            <a:ext cx="1191497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defPPr>
              <a:defRPr lang="ja-JP"/>
            </a:defPPr>
            <a:lvl1pPr>
              <a:defRPr sz="4800" b="1">
                <a:ln w="6350">
                  <a:solidFill>
                    <a:schemeClr val="accent1"/>
                  </a:solidFill>
                </a:ln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dist"/>
            <a:r>
              <a:rPr lang="ja-JP" altLang="en-US" sz="1600" dirty="0" smtClean="0">
                <a:ln w="6350">
                  <a:solidFill>
                    <a:schemeClr val="accent5"/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活動内容</a:t>
            </a:r>
            <a:endParaRPr lang="ja-JP" altLang="en-US" sz="1600" dirty="0">
              <a:ln w="6350">
                <a:solidFill>
                  <a:schemeClr val="accent5"/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481" y="3092420"/>
            <a:ext cx="1191497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defPPr>
              <a:defRPr lang="ja-JP"/>
            </a:defPPr>
            <a:lvl1pPr>
              <a:defRPr sz="4800" b="1">
                <a:ln w="6350">
                  <a:solidFill>
                    <a:schemeClr val="accent1"/>
                  </a:solidFill>
                </a:ln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dist"/>
            <a:r>
              <a:rPr lang="ja-JP" altLang="en-US" sz="1600" dirty="0" smtClean="0">
                <a:ln w="6350">
                  <a:solidFill>
                    <a:schemeClr val="accent5"/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効果・狙い</a:t>
            </a:r>
            <a:endParaRPr lang="ja-JP" altLang="en-US" sz="1600" dirty="0">
              <a:ln w="6350">
                <a:solidFill>
                  <a:schemeClr val="accent5"/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79579" y="5134843"/>
            <a:ext cx="4982182" cy="289799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400" b="1" dirty="0" smtClean="0">
                <a:solidFill>
                  <a:srgbClr val="FF0000"/>
                </a:solidFill>
              </a:rPr>
              <a:t>水道事業へのＩＣＴ</a:t>
            </a:r>
            <a:r>
              <a:rPr lang="ja-JP" altLang="en-US" sz="1400" b="1" dirty="0">
                <a:solidFill>
                  <a:srgbClr val="FF0000"/>
                </a:solidFill>
              </a:rPr>
              <a:t>などの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新技術の活用、普及を促進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188" y="3706646"/>
            <a:ext cx="1344061" cy="161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右矢印 6"/>
          <p:cNvSpPr/>
          <p:nvPr/>
        </p:nvSpPr>
        <p:spPr>
          <a:xfrm>
            <a:off x="3286137" y="5167941"/>
            <a:ext cx="216085" cy="22360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779" y="822602"/>
            <a:ext cx="2770453" cy="2179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491881" y="5791546"/>
            <a:ext cx="8914499" cy="1040879"/>
          </a:xfrm>
          <a:prstGeom prst="roundRect">
            <a:avLst>
              <a:gd name="adj" fmla="val 13588"/>
            </a:avLst>
          </a:prstGeom>
          <a:solidFill>
            <a:srgbClr val="4472C4">
              <a:alpha val="5000"/>
            </a:srgbClr>
          </a:solidFill>
          <a:ln w="9525" cmpd="dbl">
            <a:solidFill>
              <a:srgbClr val="4472C4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t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endParaRPr lang="en-US" altLang="ja-JP" sz="200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906" y="5484524"/>
            <a:ext cx="1310647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defPPr>
              <a:defRPr lang="ja-JP"/>
            </a:defPPr>
            <a:lvl1pPr>
              <a:defRPr sz="4800" b="1">
                <a:ln w="6350">
                  <a:solidFill>
                    <a:schemeClr val="accent1"/>
                  </a:solidFill>
                </a:ln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dist"/>
            <a:r>
              <a:rPr lang="ja-JP" altLang="en-US" sz="1600" dirty="0">
                <a:ln w="6350">
                  <a:solidFill>
                    <a:schemeClr val="accent5"/>
                  </a:solidFill>
                </a:ln>
                <a:solidFill>
                  <a:schemeClr val="accent5">
                    <a:lumMod val="75000"/>
                  </a:schemeClr>
                </a:solidFill>
              </a:rPr>
              <a:t>スケジュール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0644" y="5915149"/>
            <a:ext cx="1758605" cy="26345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200" b="1" dirty="0" smtClean="0"/>
              <a:t>３</a:t>
            </a:r>
            <a:r>
              <a:rPr lang="en-US" altLang="ja-JP" sz="1200" b="1" dirty="0" smtClean="0"/>
              <a:t>/</a:t>
            </a:r>
            <a:r>
              <a:rPr lang="ja-JP" altLang="en-US" sz="1200" b="1" dirty="0" smtClean="0"/>
              <a:t>２０　プレス発表</a:t>
            </a:r>
            <a:endParaRPr lang="en-US" altLang="ja-JP" sz="12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37774" y="5915149"/>
            <a:ext cx="1758605" cy="26345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200" b="1" dirty="0" smtClean="0"/>
              <a:t>  ３</a:t>
            </a:r>
            <a:r>
              <a:rPr lang="en-US" altLang="ja-JP" sz="1200" b="1" dirty="0" smtClean="0"/>
              <a:t>/</a:t>
            </a:r>
            <a:r>
              <a:rPr lang="ja-JP" altLang="en-US" sz="1200" b="1" dirty="0" smtClean="0"/>
              <a:t>２７　キックオフイベント</a:t>
            </a:r>
            <a:endParaRPr lang="en-US" altLang="ja-JP" sz="12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28667" y="5915149"/>
            <a:ext cx="3115476" cy="263454"/>
          </a:xfrm>
          <a:prstGeom prst="rect">
            <a:avLst/>
          </a:prstGeom>
          <a:noFill/>
          <a:ln w="9525" cmpd="sng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200" b="1" dirty="0" smtClean="0"/>
              <a:t>10</a:t>
            </a:r>
            <a:r>
              <a:rPr lang="ja-JP" altLang="en-US" sz="1200" b="1" dirty="0" smtClean="0"/>
              <a:t>月頃　情報連絡会開催（プレゼン・マッチング）</a:t>
            </a:r>
            <a:endParaRPr lang="en-US" altLang="ja-JP" sz="12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63549" y="6417062"/>
            <a:ext cx="1758605" cy="263454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050" b="1" dirty="0" smtClean="0">
                <a:solidFill>
                  <a:srgbClr val="4976C7"/>
                </a:solidFill>
              </a:rPr>
              <a:t>課題の発信・技術の募集</a:t>
            </a:r>
            <a:endParaRPr lang="en-US" altLang="ja-JP" sz="1050" b="1" dirty="0">
              <a:solidFill>
                <a:srgbClr val="4976C7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37774" y="6329526"/>
            <a:ext cx="1991326" cy="269394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200" b="1" dirty="0" smtClean="0"/>
              <a:t>　３</a:t>
            </a:r>
            <a:r>
              <a:rPr lang="en-US" altLang="ja-JP" sz="1200" b="1" dirty="0" smtClean="0"/>
              <a:t>/</a:t>
            </a:r>
            <a:r>
              <a:rPr lang="ja-JP" altLang="en-US" sz="1200" b="1" dirty="0" smtClean="0"/>
              <a:t>２７　ホームページ開設</a:t>
            </a:r>
            <a:endParaRPr lang="en-US" altLang="ja-JP" sz="12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913713" y="6417062"/>
            <a:ext cx="1758605" cy="263454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050" b="1" dirty="0" smtClean="0">
                <a:solidFill>
                  <a:srgbClr val="4976C7"/>
                </a:solidFill>
              </a:rPr>
              <a:t>継続して発信・募集・定期開催</a:t>
            </a:r>
            <a:endParaRPr lang="en-US" altLang="ja-JP" sz="1050" b="1" dirty="0">
              <a:solidFill>
                <a:srgbClr val="4976C7"/>
              </a:solidFill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1141849" y="6152661"/>
            <a:ext cx="146381" cy="146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2574697" y="6152661"/>
            <a:ext cx="146381" cy="146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6353603" y="6152661"/>
            <a:ext cx="146381" cy="146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647887" y="6640235"/>
            <a:ext cx="3778907" cy="0"/>
          </a:xfrm>
          <a:prstGeom prst="straightConnector1">
            <a:avLst/>
          </a:prstGeom>
          <a:ln w="38100">
            <a:solidFill>
              <a:srgbClr val="4976C7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6426793" y="6640235"/>
            <a:ext cx="2732447" cy="0"/>
          </a:xfrm>
          <a:prstGeom prst="straightConnector1">
            <a:avLst/>
          </a:prstGeom>
          <a:ln w="38100">
            <a:solidFill>
              <a:srgbClr val="4976C7"/>
            </a:solidFill>
            <a:prstDash val="sysDot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7145308" y="6079965"/>
            <a:ext cx="1758605" cy="263454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180000" rIns="180000" rtlCol="0" anchor="ctr" anchorCtr="0">
            <a:noAutofit/>
          </a:bodyPr>
          <a:lstStyle>
            <a:defPPr>
              <a:defRPr lang="ja-JP"/>
            </a:defPPr>
            <a:lvl1pPr>
              <a:lnSpc>
                <a:spcPct val="120000"/>
              </a:lnSpc>
              <a:defRPr sz="2400">
                <a:solidFill>
                  <a:schemeClr val="accent5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900" b="1" dirty="0" smtClean="0"/>
              <a:t>※</a:t>
            </a:r>
            <a:r>
              <a:rPr lang="ja-JP" altLang="en-US" sz="900" b="1" dirty="0" smtClean="0"/>
              <a:t>新技術の採用については個別事業体で判断</a:t>
            </a:r>
            <a:endParaRPr lang="en-US" altLang="ja-JP" sz="900" b="1" dirty="0"/>
          </a:p>
        </p:txBody>
      </p:sp>
      <p:sp>
        <p:nvSpPr>
          <p:cNvPr id="66" name="円/楕円 65"/>
          <p:cNvSpPr/>
          <p:nvPr/>
        </p:nvSpPr>
        <p:spPr>
          <a:xfrm>
            <a:off x="2600518" y="6583706"/>
            <a:ext cx="109978" cy="109978"/>
          </a:xfrm>
          <a:prstGeom prst="ellipse">
            <a:avLst/>
          </a:prstGeom>
          <a:solidFill>
            <a:srgbClr val="4976C7"/>
          </a:solidFill>
          <a:ln>
            <a:solidFill>
              <a:srgbClr val="4976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2019-03-19T06:10:48Z</dcterms:created>
  <dcterms:modified xsi:type="dcterms:W3CDTF">2019-03-19T06:12:20Z</dcterms:modified>
</cp:coreProperties>
</file>