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1"/>
  </p:notesMasterIdLst>
  <p:sldIdLst>
    <p:sldId id="266" r:id="rId2"/>
    <p:sldId id="283" r:id="rId3"/>
    <p:sldId id="281" r:id="rId4"/>
    <p:sldId id="280" r:id="rId5"/>
    <p:sldId id="285" r:id="rId6"/>
    <p:sldId id="269" r:id="rId7"/>
    <p:sldId id="286" r:id="rId8"/>
    <p:sldId id="287" r:id="rId9"/>
    <p:sldId id="288" r:id="rId1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2F7FC"/>
    <a:srgbClr val="FFFFFF"/>
    <a:srgbClr val="FF0066"/>
    <a:srgbClr val="FFEFFF"/>
    <a:srgbClr val="FFCCFF"/>
    <a:srgbClr val="009999"/>
    <a:srgbClr val="FFCC99"/>
    <a:srgbClr val="FF6600"/>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632" autoAdjust="0"/>
    <p:restoredTop sz="94660"/>
  </p:normalViewPr>
  <p:slideViewPr>
    <p:cSldViewPr snapToGrid="0">
      <p:cViewPr varScale="1">
        <p:scale>
          <a:sx n="73" d="100"/>
          <a:sy n="73" d="100"/>
        </p:scale>
        <p:origin x="174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dirty="0"/>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1245E023-AB6C-4B24-8263-EA57D16D1499}" type="datetimeFigureOut">
              <a:rPr kumimoji="1" lang="ja-JP" altLang="en-US" smtClean="0"/>
              <a:t>2024/4/22</a:t>
            </a:fld>
            <a:endParaRPr kumimoji="1" lang="ja-JP" altLang="en-US" dirty="0"/>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dirty="0"/>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dirty="0"/>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3B3EB9EC-AF21-4631-B1CE-A2E3FD9DD1C9}" type="slidenum">
              <a:rPr kumimoji="1" lang="ja-JP" altLang="en-US" smtClean="0"/>
              <a:t>‹#›</a:t>
            </a:fld>
            <a:endParaRPr kumimoji="1" lang="ja-JP" altLang="en-US" dirty="0"/>
          </a:p>
        </p:txBody>
      </p:sp>
    </p:spTree>
    <p:extLst>
      <p:ext uri="{BB962C8B-B14F-4D97-AF65-F5344CB8AC3E}">
        <p14:creationId xmlns:p14="http://schemas.microsoft.com/office/powerpoint/2010/main" val="4570611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C302478-A48F-48FF-929B-CC78ED2936AE}" type="datetime1">
              <a:rPr kumimoji="1" lang="ja-JP" altLang="en-US" smtClean="0"/>
              <a:t>2024/4/22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3CAA059-BC16-4C66-8375-B90F48A61115}" type="slidenum">
              <a:rPr kumimoji="1" lang="ja-JP" altLang="en-US" smtClean="0"/>
              <a:t>‹#›</a:t>
            </a:fld>
            <a:endParaRPr kumimoji="1" lang="ja-JP" altLang="en-US" dirty="0"/>
          </a:p>
        </p:txBody>
      </p:sp>
    </p:spTree>
    <p:extLst>
      <p:ext uri="{BB962C8B-B14F-4D97-AF65-F5344CB8AC3E}">
        <p14:creationId xmlns:p14="http://schemas.microsoft.com/office/powerpoint/2010/main" val="1428085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4B61F82-38E3-47A3-8AEA-D663271613E1}" type="datetime1">
              <a:rPr kumimoji="1" lang="ja-JP" altLang="en-US" smtClean="0"/>
              <a:t>2024/4/22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3CAA059-BC16-4C66-8375-B90F48A61115}" type="slidenum">
              <a:rPr kumimoji="1" lang="ja-JP" altLang="en-US" smtClean="0"/>
              <a:t>‹#›</a:t>
            </a:fld>
            <a:endParaRPr kumimoji="1" lang="ja-JP" altLang="en-US" dirty="0"/>
          </a:p>
        </p:txBody>
      </p:sp>
    </p:spTree>
    <p:extLst>
      <p:ext uri="{BB962C8B-B14F-4D97-AF65-F5344CB8AC3E}">
        <p14:creationId xmlns:p14="http://schemas.microsoft.com/office/powerpoint/2010/main" val="1415865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619BB37-7296-4493-B2A5-D3E9CB8BE946}" type="datetime1">
              <a:rPr kumimoji="1" lang="ja-JP" altLang="en-US" smtClean="0"/>
              <a:t>2024/4/22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3CAA059-BC16-4C66-8375-B90F48A61115}" type="slidenum">
              <a:rPr kumimoji="1" lang="ja-JP" altLang="en-US" smtClean="0"/>
              <a:t>‹#›</a:t>
            </a:fld>
            <a:endParaRPr kumimoji="1" lang="ja-JP" altLang="en-US" dirty="0"/>
          </a:p>
        </p:txBody>
      </p:sp>
    </p:spTree>
    <p:extLst>
      <p:ext uri="{BB962C8B-B14F-4D97-AF65-F5344CB8AC3E}">
        <p14:creationId xmlns:p14="http://schemas.microsoft.com/office/powerpoint/2010/main" val="887912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DC43CD5-82BC-4A3F-ABA7-C4F30DBEE39C}" type="datetime1">
              <a:rPr kumimoji="1" lang="ja-JP" altLang="en-US" smtClean="0"/>
              <a:t>2024/4/22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3CAA059-BC16-4C66-8375-B90F48A61115}" type="slidenum">
              <a:rPr kumimoji="1" lang="ja-JP" altLang="en-US" smtClean="0"/>
              <a:t>‹#›</a:t>
            </a:fld>
            <a:endParaRPr kumimoji="1" lang="ja-JP" altLang="en-US" dirty="0"/>
          </a:p>
        </p:txBody>
      </p:sp>
    </p:spTree>
    <p:extLst>
      <p:ext uri="{BB962C8B-B14F-4D97-AF65-F5344CB8AC3E}">
        <p14:creationId xmlns:p14="http://schemas.microsoft.com/office/powerpoint/2010/main" val="35720472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6DB0DDB1-29CF-4AC4-9C10-B8095566501F}" type="datetime1">
              <a:rPr kumimoji="1" lang="ja-JP" altLang="en-US" smtClean="0"/>
              <a:t>2024/4/22</a:t>
            </a:fld>
            <a:endParaRPr kumimoji="1" lang="ja-JP" altLang="en-US" dirty="0"/>
          </a:p>
        </p:txBody>
      </p:sp>
      <p:sp>
        <p:nvSpPr>
          <p:cNvPr id="5" name="Footer Placeholder 4"/>
          <p:cNvSpPr>
            <a:spLocks noGrp="1"/>
          </p:cNvSpPr>
          <p:nvPr>
            <p:ph type="ftr" sz="quarter" idx="11"/>
          </p:nvPr>
        </p:nvSpPr>
        <p:spPr/>
        <p:txBody>
          <a:bodyPr/>
          <a:lstStyle/>
          <a:p>
            <a:endParaRPr kumimoji="1" lang="ja-JP" altLang="en-US" dirty="0"/>
          </a:p>
        </p:txBody>
      </p:sp>
      <p:sp>
        <p:nvSpPr>
          <p:cNvPr id="6" name="Slide Number Placeholder 5"/>
          <p:cNvSpPr>
            <a:spLocks noGrp="1"/>
          </p:cNvSpPr>
          <p:nvPr>
            <p:ph type="sldNum" sz="quarter" idx="12"/>
          </p:nvPr>
        </p:nvSpPr>
        <p:spPr/>
        <p:txBody>
          <a:bodyPr/>
          <a:lstStyle/>
          <a:p>
            <a:fld id="{D3CAA059-BC16-4C66-8375-B90F48A61115}" type="slidenum">
              <a:rPr kumimoji="1" lang="ja-JP" altLang="en-US" smtClean="0"/>
              <a:t>‹#›</a:t>
            </a:fld>
            <a:endParaRPr kumimoji="1" lang="ja-JP" altLang="en-US" dirty="0"/>
          </a:p>
        </p:txBody>
      </p:sp>
    </p:spTree>
    <p:extLst>
      <p:ext uri="{BB962C8B-B14F-4D97-AF65-F5344CB8AC3E}">
        <p14:creationId xmlns:p14="http://schemas.microsoft.com/office/powerpoint/2010/main" val="1870262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F8065EF-B9A3-45DF-8D9F-5509DFB9E508}" type="datetime1">
              <a:rPr kumimoji="1" lang="ja-JP" altLang="en-US" smtClean="0"/>
              <a:t>2024/4/22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D3CAA059-BC16-4C66-8375-B90F48A61115}" type="slidenum">
              <a:rPr kumimoji="1" lang="ja-JP" altLang="en-US" smtClean="0"/>
              <a:t>‹#›</a:t>
            </a:fld>
            <a:endParaRPr kumimoji="1" lang="ja-JP" altLang="en-US" dirty="0"/>
          </a:p>
        </p:txBody>
      </p:sp>
    </p:spTree>
    <p:extLst>
      <p:ext uri="{BB962C8B-B14F-4D97-AF65-F5344CB8AC3E}">
        <p14:creationId xmlns:p14="http://schemas.microsoft.com/office/powerpoint/2010/main" val="710081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7E25E782-690C-4EB9-8CD0-D6F74D1503E5}" type="datetime1">
              <a:rPr kumimoji="1" lang="ja-JP" altLang="en-US" smtClean="0"/>
              <a:t>2024/4/22</a:t>
            </a:fld>
            <a:endParaRPr kumimoji="1" lang="ja-JP" altLang="en-US" dirty="0"/>
          </a:p>
        </p:txBody>
      </p:sp>
      <p:sp>
        <p:nvSpPr>
          <p:cNvPr id="8" name="Footer Placeholder 7"/>
          <p:cNvSpPr>
            <a:spLocks noGrp="1"/>
          </p:cNvSpPr>
          <p:nvPr>
            <p:ph type="ftr" sz="quarter" idx="11"/>
          </p:nvPr>
        </p:nvSpPr>
        <p:spPr/>
        <p:txBody>
          <a:bodyPr/>
          <a:lstStyle/>
          <a:p>
            <a:endParaRPr kumimoji="1" lang="ja-JP" altLang="en-US" dirty="0"/>
          </a:p>
        </p:txBody>
      </p:sp>
      <p:sp>
        <p:nvSpPr>
          <p:cNvPr id="9" name="Slide Number Placeholder 8"/>
          <p:cNvSpPr>
            <a:spLocks noGrp="1"/>
          </p:cNvSpPr>
          <p:nvPr>
            <p:ph type="sldNum" sz="quarter" idx="12"/>
          </p:nvPr>
        </p:nvSpPr>
        <p:spPr/>
        <p:txBody>
          <a:bodyPr/>
          <a:lstStyle/>
          <a:p>
            <a:fld id="{D3CAA059-BC16-4C66-8375-B90F48A61115}" type="slidenum">
              <a:rPr kumimoji="1" lang="ja-JP" altLang="en-US" smtClean="0"/>
              <a:t>‹#›</a:t>
            </a:fld>
            <a:endParaRPr kumimoji="1" lang="ja-JP" altLang="en-US" dirty="0"/>
          </a:p>
        </p:txBody>
      </p:sp>
    </p:spTree>
    <p:extLst>
      <p:ext uri="{BB962C8B-B14F-4D97-AF65-F5344CB8AC3E}">
        <p14:creationId xmlns:p14="http://schemas.microsoft.com/office/powerpoint/2010/main" val="912091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9BEAAE5-7FC1-4650-BC10-5DF37F784B88}" type="datetime1">
              <a:rPr kumimoji="1" lang="ja-JP" altLang="en-US" smtClean="0"/>
              <a:t>2024/4/22</a:t>
            </a:fld>
            <a:endParaRPr kumimoji="1" lang="ja-JP" altLang="en-US" dirty="0"/>
          </a:p>
        </p:txBody>
      </p:sp>
      <p:sp>
        <p:nvSpPr>
          <p:cNvPr id="4" name="Footer Placeholder 3"/>
          <p:cNvSpPr>
            <a:spLocks noGrp="1"/>
          </p:cNvSpPr>
          <p:nvPr>
            <p:ph type="ftr" sz="quarter" idx="11"/>
          </p:nvPr>
        </p:nvSpPr>
        <p:spPr/>
        <p:txBody>
          <a:bodyPr/>
          <a:lstStyle/>
          <a:p>
            <a:endParaRPr kumimoji="1" lang="ja-JP" altLang="en-US" dirty="0"/>
          </a:p>
        </p:txBody>
      </p:sp>
      <p:sp>
        <p:nvSpPr>
          <p:cNvPr id="5" name="Slide Number Placeholder 4"/>
          <p:cNvSpPr>
            <a:spLocks noGrp="1"/>
          </p:cNvSpPr>
          <p:nvPr>
            <p:ph type="sldNum" sz="quarter" idx="12"/>
          </p:nvPr>
        </p:nvSpPr>
        <p:spPr/>
        <p:txBody>
          <a:bodyPr/>
          <a:lstStyle/>
          <a:p>
            <a:fld id="{D3CAA059-BC16-4C66-8375-B90F48A61115}" type="slidenum">
              <a:rPr kumimoji="1" lang="ja-JP" altLang="en-US" smtClean="0"/>
              <a:t>‹#›</a:t>
            </a:fld>
            <a:endParaRPr kumimoji="1" lang="ja-JP" altLang="en-US" dirty="0"/>
          </a:p>
        </p:txBody>
      </p:sp>
    </p:spTree>
    <p:extLst>
      <p:ext uri="{BB962C8B-B14F-4D97-AF65-F5344CB8AC3E}">
        <p14:creationId xmlns:p14="http://schemas.microsoft.com/office/powerpoint/2010/main" val="3515528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B9C4167-2F97-4FBD-8BA6-5E2EB07DAA7C}" type="datetime1">
              <a:rPr kumimoji="1" lang="ja-JP" altLang="en-US" smtClean="0"/>
              <a:t>2024/4/22</a:t>
            </a:fld>
            <a:endParaRPr kumimoji="1" lang="ja-JP" altLang="en-US" dirty="0"/>
          </a:p>
        </p:txBody>
      </p:sp>
      <p:sp>
        <p:nvSpPr>
          <p:cNvPr id="3" name="Footer Placeholder 2"/>
          <p:cNvSpPr>
            <a:spLocks noGrp="1"/>
          </p:cNvSpPr>
          <p:nvPr>
            <p:ph type="ftr" sz="quarter" idx="11"/>
          </p:nvPr>
        </p:nvSpPr>
        <p:spPr/>
        <p:txBody>
          <a:bodyPr/>
          <a:lstStyle/>
          <a:p>
            <a:endParaRPr kumimoji="1" lang="ja-JP" altLang="en-US" dirty="0"/>
          </a:p>
        </p:txBody>
      </p:sp>
      <p:sp>
        <p:nvSpPr>
          <p:cNvPr id="4" name="Slide Number Placeholder 3"/>
          <p:cNvSpPr>
            <a:spLocks noGrp="1"/>
          </p:cNvSpPr>
          <p:nvPr>
            <p:ph type="sldNum" sz="quarter" idx="12"/>
          </p:nvPr>
        </p:nvSpPr>
        <p:spPr/>
        <p:txBody>
          <a:bodyPr/>
          <a:lstStyle/>
          <a:p>
            <a:fld id="{D3CAA059-BC16-4C66-8375-B90F48A61115}" type="slidenum">
              <a:rPr kumimoji="1" lang="ja-JP" altLang="en-US" smtClean="0"/>
              <a:t>‹#›</a:t>
            </a:fld>
            <a:endParaRPr kumimoji="1" lang="ja-JP" altLang="en-US" dirty="0"/>
          </a:p>
        </p:txBody>
      </p:sp>
    </p:spTree>
    <p:extLst>
      <p:ext uri="{BB962C8B-B14F-4D97-AF65-F5344CB8AC3E}">
        <p14:creationId xmlns:p14="http://schemas.microsoft.com/office/powerpoint/2010/main" val="2115148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6EDC8E03-1DF5-412A-B380-9410B89DF814}" type="datetime1">
              <a:rPr kumimoji="1" lang="ja-JP" altLang="en-US" smtClean="0"/>
              <a:t>2024/4/22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D3CAA059-BC16-4C66-8375-B90F48A61115}" type="slidenum">
              <a:rPr kumimoji="1" lang="ja-JP" altLang="en-US" smtClean="0"/>
              <a:t>‹#›</a:t>
            </a:fld>
            <a:endParaRPr kumimoji="1" lang="ja-JP" altLang="en-US" dirty="0"/>
          </a:p>
        </p:txBody>
      </p:sp>
    </p:spTree>
    <p:extLst>
      <p:ext uri="{BB962C8B-B14F-4D97-AF65-F5344CB8AC3E}">
        <p14:creationId xmlns:p14="http://schemas.microsoft.com/office/powerpoint/2010/main" val="238439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B318528-8A4A-486A-A1E4-4AB253EAE5E1}" type="datetime1">
              <a:rPr kumimoji="1" lang="ja-JP" altLang="en-US" smtClean="0"/>
              <a:t>2024/4/22</a:t>
            </a:fld>
            <a:endParaRPr kumimoji="1" lang="ja-JP" altLang="en-US" dirty="0"/>
          </a:p>
        </p:txBody>
      </p:sp>
      <p:sp>
        <p:nvSpPr>
          <p:cNvPr id="6" name="Footer Placeholder 5"/>
          <p:cNvSpPr>
            <a:spLocks noGrp="1"/>
          </p:cNvSpPr>
          <p:nvPr>
            <p:ph type="ftr" sz="quarter" idx="11"/>
          </p:nvPr>
        </p:nvSpPr>
        <p:spPr/>
        <p:txBody>
          <a:bodyPr/>
          <a:lstStyle/>
          <a:p>
            <a:endParaRPr kumimoji="1" lang="ja-JP" altLang="en-US" dirty="0"/>
          </a:p>
        </p:txBody>
      </p:sp>
      <p:sp>
        <p:nvSpPr>
          <p:cNvPr id="7" name="Slide Number Placeholder 6"/>
          <p:cNvSpPr>
            <a:spLocks noGrp="1"/>
          </p:cNvSpPr>
          <p:nvPr>
            <p:ph type="sldNum" sz="quarter" idx="12"/>
          </p:nvPr>
        </p:nvSpPr>
        <p:spPr/>
        <p:txBody>
          <a:bodyPr/>
          <a:lstStyle/>
          <a:p>
            <a:fld id="{D3CAA059-BC16-4C66-8375-B90F48A61115}" type="slidenum">
              <a:rPr kumimoji="1" lang="ja-JP" altLang="en-US" smtClean="0"/>
              <a:t>‹#›</a:t>
            </a:fld>
            <a:endParaRPr kumimoji="1" lang="ja-JP" altLang="en-US" dirty="0"/>
          </a:p>
        </p:txBody>
      </p:sp>
    </p:spTree>
    <p:extLst>
      <p:ext uri="{BB962C8B-B14F-4D97-AF65-F5344CB8AC3E}">
        <p14:creationId xmlns:p14="http://schemas.microsoft.com/office/powerpoint/2010/main" val="419708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E61CB9-585A-4095-B7AD-D4F54DDBB852}" type="datetime1">
              <a:rPr kumimoji="1" lang="ja-JP" altLang="en-US" smtClean="0"/>
              <a:t>2024/4/22</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CAA059-BC16-4C66-8375-B90F48A61115}" type="slidenum">
              <a:rPr kumimoji="1" lang="ja-JP" altLang="en-US" smtClean="0"/>
              <a:t>‹#›</a:t>
            </a:fld>
            <a:endParaRPr kumimoji="1" lang="ja-JP" altLang="en-US" dirty="0"/>
          </a:p>
        </p:txBody>
      </p:sp>
    </p:spTree>
    <p:extLst>
      <p:ext uri="{BB962C8B-B14F-4D97-AF65-F5344CB8AC3E}">
        <p14:creationId xmlns:p14="http://schemas.microsoft.com/office/powerpoint/2010/main" val="353984613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011766" y="2016837"/>
            <a:ext cx="6862234" cy="2923877"/>
          </a:xfrm>
          <a:prstGeom prst="rect">
            <a:avLst/>
          </a:prstGeom>
          <a:noFill/>
        </p:spPr>
        <p:txBody>
          <a:bodyPr wrap="square" rtlCol="0">
            <a:spAutoFit/>
          </a:bodyPr>
          <a:lstStyle/>
          <a:p>
            <a:pPr algn="ctr"/>
            <a:r>
              <a:rPr lang="ja-JP" altLang="en-US" sz="3600" b="1" dirty="0">
                <a:latin typeface="Meiryo UI" panose="020B0604030504040204" pitchFamily="50" charset="-128"/>
                <a:ea typeface="Meiryo UI" panose="020B0604030504040204" pitchFamily="50" charset="-128"/>
              </a:rPr>
              <a:t>有収率向上</a:t>
            </a:r>
            <a:r>
              <a:rPr lang="ja-JP" altLang="en-US" sz="3600" b="1" dirty="0" smtClean="0">
                <a:latin typeface="Meiryo UI" panose="020B0604030504040204" pitchFamily="50" charset="-128"/>
                <a:ea typeface="Meiryo UI" panose="020B0604030504040204" pitchFamily="50" charset="-128"/>
              </a:rPr>
              <a:t>緊急３か年計画</a:t>
            </a:r>
            <a:endParaRPr lang="en-US" altLang="ja-JP" sz="3600" b="1" dirty="0" smtClean="0">
              <a:latin typeface="Meiryo UI" panose="020B0604030504040204" pitchFamily="50" charset="-128"/>
              <a:ea typeface="Meiryo UI" panose="020B0604030504040204" pitchFamily="50" charset="-128"/>
            </a:endParaRPr>
          </a:p>
          <a:p>
            <a:pPr algn="ctr"/>
            <a:r>
              <a:rPr lang="ja-JP" altLang="en-US" sz="3600" b="1" dirty="0">
                <a:latin typeface="Meiryo UI" panose="020B0604030504040204" pitchFamily="50" charset="-128"/>
                <a:ea typeface="Meiryo UI" panose="020B0604030504040204" pitchFamily="50" charset="-128"/>
              </a:rPr>
              <a:t>取組の概要</a:t>
            </a:r>
            <a:endParaRPr lang="en-US" altLang="ja-JP" sz="3600" b="1" dirty="0">
              <a:latin typeface="Meiryo UI" panose="020B0604030504040204" pitchFamily="50" charset="-128"/>
              <a:ea typeface="Meiryo UI" panose="020B0604030504040204" pitchFamily="50" charset="-128"/>
            </a:endParaRPr>
          </a:p>
          <a:p>
            <a:pPr algn="ctr"/>
            <a:endParaRPr lang="en-US" altLang="ja-JP" sz="2800" b="1" dirty="0" smtClean="0">
              <a:latin typeface="Meiryo UI" panose="020B0604030504040204" pitchFamily="50" charset="-128"/>
              <a:ea typeface="Meiryo UI" panose="020B0604030504040204" pitchFamily="50" charset="-128"/>
            </a:endParaRPr>
          </a:p>
          <a:p>
            <a:pPr algn="ctr"/>
            <a:endParaRPr lang="en-US" altLang="ja-JP" sz="2800" b="1" dirty="0">
              <a:latin typeface="Meiryo UI" panose="020B0604030504040204" pitchFamily="50" charset="-128"/>
              <a:ea typeface="Meiryo UI" panose="020B0604030504040204" pitchFamily="50" charset="-128"/>
            </a:endParaRPr>
          </a:p>
          <a:p>
            <a:pPr algn="ctr"/>
            <a:r>
              <a:rPr lang="ja-JP" altLang="en-US" sz="2800" b="1" dirty="0">
                <a:latin typeface="Meiryo UI" panose="020B0604030504040204" pitchFamily="50" charset="-128"/>
                <a:ea typeface="Meiryo UI" panose="020B0604030504040204" pitchFamily="50" charset="-128"/>
              </a:rPr>
              <a:t>令和</a:t>
            </a:r>
            <a:r>
              <a:rPr lang="ja-JP" altLang="en-US" sz="2800" b="1" dirty="0" smtClean="0">
                <a:latin typeface="Meiryo UI" panose="020B0604030504040204" pitchFamily="50" charset="-128"/>
                <a:ea typeface="Meiryo UI" panose="020B0604030504040204" pitchFamily="50" charset="-128"/>
              </a:rPr>
              <a:t>５年３月</a:t>
            </a:r>
            <a:endParaRPr lang="en-US" altLang="ja-JP" sz="2800" b="1" dirty="0">
              <a:latin typeface="Meiryo UI" panose="020B0604030504040204" pitchFamily="50" charset="-128"/>
              <a:ea typeface="Meiryo UI" panose="020B0604030504040204" pitchFamily="50" charset="-128"/>
            </a:endParaRPr>
          </a:p>
          <a:p>
            <a:pPr algn="ctr"/>
            <a:r>
              <a:rPr lang="ja-JP" altLang="en-US" sz="2800" b="1" dirty="0">
                <a:latin typeface="Meiryo UI" panose="020B0604030504040204" pitchFamily="50" charset="-128"/>
                <a:ea typeface="Meiryo UI" panose="020B0604030504040204" pitchFamily="50" charset="-128"/>
              </a:rPr>
              <a:t>大阪市水道局</a:t>
            </a:r>
            <a:endParaRPr lang="en-US" altLang="ja-JP" sz="2800" b="1" dirty="0">
              <a:latin typeface="Meiryo UI" panose="020B0604030504040204" pitchFamily="50" charset="-128"/>
              <a:ea typeface="Meiryo UI" panose="020B0604030504040204" pitchFamily="50" charset="-128"/>
            </a:endParaRPr>
          </a:p>
        </p:txBody>
      </p:sp>
      <p:sp>
        <p:nvSpPr>
          <p:cNvPr id="4" name="スライド番号プレースホルダー 4"/>
          <p:cNvSpPr>
            <a:spLocks noGrp="1"/>
          </p:cNvSpPr>
          <p:nvPr>
            <p:ph type="sldNum" sz="quarter" idx="12"/>
          </p:nvPr>
        </p:nvSpPr>
        <p:spPr>
          <a:xfrm>
            <a:off x="6358466" y="6424366"/>
            <a:ext cx="2743200" cy="365125"/>
          </a:xfrm>
        </p:spPr>
        <p:txBody>
          <a:bodyPr/>
          <a:lstStyle/>
          <a:p>
            <a:fld id="{3BAB8C8D-D655-4CB9-9317-1659BB5EB925}" type="slidenum">
              <a:rPr lang="ja-JP" altLang="en-US" sz="1800"/>
              <a:t>1</a:t>
            </a:fld>
            <a:endParaRPr lang="ja-JP" altLang="en-US" sz="1800" dirty="0"/>
          </a:p>
        </p:txBody>
      </p:sp>
    </p:spTree>
    <p:extLst>
      <p:ext uri="{BB962C8B-B14F-4D97-AF65-F5344CB8AC3E}">
        <p14:creationId xmlns:p14="http://schemas.microsoft.com/office/powerpoint/2010/main" val="35014325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スライド番号プレースホルダー 4"/>
          <p:cNvSpPr>
            <a:spLocks noGrp="1"/>
          </p:cNvSpPr>
          <p:nvPr>
            <p:ph type="sldNum" sz="quarter" idx="12"/>
          </p:nvPr>
        </p:nvSpPr>
        <p:spPr>
          <a:xfrm>
            <a:off x="6358466" y="6424366"/>
            <a:ext cx="2743200" cy="365125"/>
          </a:xfrm>
        </p:spPr>
        <p:txBody>
          <a:bodyPr/>
          <a:lstStyle/>
          <a:p>
            <a:fld id="{3BAB8C8D-D655-4CB9-9317-1659BB5EB925}" type="slidenum">
              <a:rPr lang="ja-JP" altLang="en-US" sz="1800"/>
              <a:t>2</a:t>
            </a:fld>
            <a:endParaRPr lang="ja-JP" altLang="en-US" sz="1800" dirty="0"/>
          </a:p>
        </p:txBody>
      </p:sp>
      <p:sp>
        <p:nvSpPr>
          <p:cNvPr id="17" name="角丸四角形 16"/>
          <p:cNvSpPr/>
          <p:nvPr/>
        </p:nvSpPr>
        <p:spPr>
          <a:xfrm>
            <a:off x="6873637" y="2400818"/>
            <a:ext cx="1088760" cy="388219"/>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p:cNvSpPr txBox="1"/>
          <p:nvPr/>
        </p:nvSpPr>
        <p:spPr>
          <a:xfrm>
            <a:off x="6873637" y="2425807"/>
            <a:ext cx="1088760" cy="338554"/>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rPr>
              <a:t>連動しない</a:t>
            </a:r>
            <a:endParaRPr lang="ja-JP" altLang="ja-JP" sz="1600" dirty="0">
              <a:latin typeface="Meiryo UI" panose="020B0604030504040204" pitchFamily="50" charset="-128"/>
              <a:ea typeface="Meiryo UI" panose="020B0604030504040204" pitchFamily="50" charset="-128"/>
            </a:endParaRPr>
          </a:p>
        </p:txBody>
      </p:sp>
      <p:sp>
        <p:nvSpPr>
          <p:cNvPr id="31" name="角丸四角形 30"/>
          <p:cNvSpPr/>
          <p:nvPr/>
        </p:nvSpPr>
        <p:spPr>
          <a:xfrm>
            <a:off x="752750" y="5776163"/>
            <a:ext cx="1130315" cy="442455"/>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角丸四角形 21"/>
          <p:cNvSpPr/>
          <p:nvPr/>
        </p:nvSpPr>
        <p:spPr>
          <a:xfrm>
            <a:off x="5774697" y="4140172"/>
            <a:ext cx="3081920" cy="823171"/>
          </a:xfrm>
          <a:prstGeom prst="roundRect">
            <a:avLst/>
          </a:prstGeom>
          <a:solidFill>
            <a:srgbClr val="FFCCFF"/>
          </a:solidFill>
          <a:ln w="28575">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0" y="136840"/>
            <a:ext cx="8962631" cy="461665"/>
          </a:xfrm>
          <a:prstGeom prst="rect">
            <a:avLst/>
          </a:prstGeom>
          <a:noFill/>
        </p:spPr>
        <p:txBody>
          <a:bodyPr wrap="square" rtlCol="0">
            <a:spAutoFit/>
          </a:bodyPr>
          <a:lstStyle/>
          <a:p>
            <a:r>
              <a:rPr lang="ja-JP" altLang="en-US" sz="2400" b="1" u="sng" dirty="0" smtClean="0">
                <a:latin typeface="Meiryo UI" panose="020B0604030504040204" pitchFamily="50" charset="-128"/>
                <a:ea typeface="Meiryo UI" panose="020B0604030504040204" pitchFamily="50" charset="-128"/>
              </a:rPr>
              <a:t>１．背景と目的</a:t>
            </a:r>
            <a:endParaRPr lang="en-US" altLang="ja-JP" sz="2400" b="1" u="sng"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79014" y="782216"/>
            <a:ext cx="1210588" cy="338554"/>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rPr>
              <a:t>〇有収率＝</a:t>
            </a:r>
            <a:endParaRPr lang="ja-JP" altLang="ja-JP" sz="16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1799971" y="589149"/>
            <a:ext cx="2236510" cy="338554"/>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有収</a:t>
            </a:r>
            <a:r>
              <a:rPr kumimoji="1" lang="ja-JP" altLang="en-US" sz="1600" dirty="0" smtClean="0">
                <a:latin typeface="Meiryo UI" panose="020B0604030504040204" pitchFamily="50" charset="-128"/>
                <a:ea typeface="Meiryo UI" panose="020B0604030504040204" pitchFamily="50" charset="-128"/>
              </a:rPr>
              <a:t>水量（料金水量）</a:t>
            </a:r>
            <a:endParaRPr lang="ja-JP" altLang="ja-JP" sz="16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1355138" y="990682"/>
            <a:ext cx="3126177" cy="338554"/>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rPr>
              <a:t>配水量（浄水場からの流出水量）</a:t>
            </a:r>
            <a:endParaRPr lang="ja-JP" altLang="ja-JP" sz="1600" dirty="0">
              <a:latin typeface="Meiryo UI" panose="020B0604030504040204" pitchFamily="50" charset="-128"/>
              <a:ea typeface="Meiryo UI" panose="020B0604030504040204" pitchFamily="50" charset="-128"/>
            </a:endParaRPr>
          </a:p>
        </p:txBody>
      </p:sp>
      <p:cxnSp>
        <p:nvCxnSpPr>
          <p:cNvPr id="9" name="直線コネクタ 8"/>
          <p:cNvCxnSpPr/>
          <p:nvPr/>
        </p:nvCxnSpPr>
        <p:spPr>
          <a:xfrm>
            <a:off x="1397887" y="959833"/>
            <a:ext cx="304067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0" name="図 9"/>
          <p:cNvPicPr>
            <a:picLocks noChangeAspect="1"/>
          </p:cNvPicPr>
          <p:nvPr/>
        </p:nvPicPr>
        <p:blipFill>
          <a:blip r:embed="rId2"/>
          <a:stretch>
            <a:fillRect/>
          </a:stretch>
        </p:blipFill>
        <p:spPr>
          <a:xfrm>
            <a:off x="349735" y="1464816"/>
            <a:ext cx="5181206" cy="3258057"/>
          </a:xfrm>
          <a:prstGeom prst="rect">
            <a:avLst/>
          </a:prstGeom>
        </p:spPr>
      </p:pic>
      <p:sp>
        <p:nvSpPr>
          <p:cNvPr id="12" name="テキスト ボックス 11"/>
          <p:cNvSpPr txBox="1"/>
          <p:nvPr/>
        </p:nvSpPr>
        <p:spPr>
          <a:xfrm>
            <a:off x="6005841" y="2986099"/>
            <a:ext cx="2698175" cy="584775"/>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漏水件数</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顕在化した漏水</a:t>
            </a:r>
            <a:r>
              <a:rPr lang="en-US" altLang="ja-JP" sz="16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は</a:t>
            </a:r>
            <a:endParaRPr lang="en-US" altLang="ja-JP" sz="1600" dirty="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有収率の</a:t>
            </a:r>
            <a:r>
              <a:rPr lang="ja-JP" altLang="en-US" sz="1600" dirty="0">
                <a:latin typeface="Meiryo UI" panose="020B0604030504040204" pitchFamily="50" charset="-128"/>
                <a:ea typeface="Meiryo UI" panose="020B0604030504040204" pitchFamily="50" charset="-128"/>
              </a:rPr>
              <a:t>よう</a:t>
            </a:r>
            <a:r>
              <a:rPr lang="ja-JP" altLang="en-US" sz="1600" dirty="0" smtClean="0">
                <a:latin typeface="Meiryo UI" panose="020B0604030504040204" pitchFamily="50" charset="-128"/>
                <a:ea typeface="Meiryo UI" panose="020B0604030504040204" pitchFamily="50" charset="-128"/>
              </a:rPr>
              <a:t>な傾向</a:t>
            </a:r>
            <a:r>
              <a:rPr lang="ja-JP" altLang="en-US" sz="1600" dirty="0">
                <a:latin typeface="Meiryo UI" panose="020B0604030504040204" pitchFamily="50" charset="-128"/>
                <a:ea typeface="Meiryo UI" panose="020B0604030504040204" pitchFamily="50" charset="-128"/>
              </a:rPr>
              <a:t>がない</a:t>
            </a:r>
            <a:endParaRPr lang="en-US" altLang="ja-JP" sz="1600" dirty="0" smtClean="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6321633" y="1920433"/>
            <a:ext cx="1797287" cy="338554"/>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rPr>
              <a:t>有収率は低下傾向</a:t>
            </a:r>
            <a:endParaRPr lang="ja-JP" altLang="ja-JP" sz="1600" dirty="0">
              <a:latin typeface="Meiryo UI" panose="020B0604030504040204" pitchFamily="50" charset="-128"/>
              <a:ea typeface="Meiryo UI" panose="020B0604030504040204" pitchFamily="50" charset="-128"/>
            </a:endParaRPr>
          </a:p>
        </p:txBody>
      </p:sp>
      <p:sp>
        <p:nvSpPr>
          <p:cNvPr id="15" name="上下矢印 14"/>
          <p:cNvSpPr/>
          <p:nvPr/>
        </p:nvSpPr>
        <p:spPr>
          <a:xfrm>
            <a:off x="6439647" y="2323234"/>
            <a:ext cx="349623" cy="590233"/>
          </a:xfrm>
          <a:prstGeom prst="upDownArrow">
            <a:avLst/>
          </a:prstGeom>
          <a:gradFill flip="none" rotWithShape="1">
            <a:gsLst>
              <a:gs pos="0">
                <a:schemeClr val="bg1"/>
              </a:gs>
              <a:gs pos="50000">
                <a:schemeClr val="accent1">
                  <a:shade val="67500"/>
                  <a:satMod val="115000"/>
                </a:schemeClr>
              </a:gs>
              <a:gs pos="100000">
                <a:schemeClr val="accent1">
                  <a:shade val="100000"/>
                  <a:satMod val="115000"/>
                </a:schemeClr>
              </a:gs>
            </a:gsLst>
            <a:path path="circle">
              <a:fillToRect l="50000" t="50000" r="50000" b="50000"/>
            </a:path>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角丸四角形 17"/>
          <p:cNvSpPr/>
          <p:nvPr/>
        </p:nvSpPr>
        <p:spPr>
          <a:xfrm>
            <a:off x="5774697" y="1607459"/>
            <a:ext cx="3081920" cy="2112551"/>
          </a:xfrm>
          <a:prstGeom prst="roundRect">
            <a:avLst>
              <a:gd name="adj" fmla="val 13579"/>
            </a:avLst>
          </a:prstGeom>
          <a:noFill/>
          <a:ln>
            <a:solidFill>
              <a:srgbClr val="41719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815206" y="5828113"/>
            <a:ext cx="1005403" cy="338554"/>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rPr>
              <a:t>検討項目</a:t>
            </a:r>
            <a:endParaRPr lang="ja-JP" altLang="ja-JP" sz="16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6133528" y="4228591"/>
            <a:ext cx="2012090" cy="646331"/>
          </a:xfrm>
          <a:prstGeom prst="rect">
            <a:avLst/>
          </a:prstGeom>
          <a:noFill/>
        </p:spPr>
        <p:txBody>
          <a:bodyPr wrap="none" rtlCol="0">
            <a:spAutoFit/>
          </a:bodyPr>
          <a:lstStyle/>
          <a:p>
            <a:pPr algn="ctr"/>
            <a:r>
              <a:rPr kumimoji="1" lang="ja-JP" altLang="en-US" b="1" u="sng" dirty="0" smtClean="0">
                <a:solidFill>
                  <a:srgbClr val="FF0000"/>
                </a:solidFill>
                <a:latin typeface="Meiryo UI" panose="020B0604030504040204" pitchFamily="50" charset="-128"/>
                <a:ea typeface="Meiryo UI" panose="020B0604030504040204" pitchFamily="50" charset="-128"/>
              </a:rPr>
              <a:t>有収率低下原因の</a:t>
            </a:r>
            <a:endParaRPr kumimoji="1" lang="en-US" altLang="ja-JP" b="1" u="sng" dirty="0" smtClean="0">
              <a:solidFill>
                <a:srgbClr val="FF0000"/>
              </a:solidFill>
              <a:latin typeface="Meiryo UI" panose="020B0604030504040204" pitchFamily="50" charset="-128"/>
              <a:ea typeface="Meiryo UI" panose="020B0604030504040204" pitchFamily="50" charset="-128"/>
            </a:endParaRPr>
          </a:p>
          <a:p>
            <a:pPr algn="ctr"/>
            <a:r>
              <a:rPr kumimoji="1" lang="ja-JP" altLang="en-US" b="1" u="sng" dirty="0" smtClean="0">
                <a:solidFill>
                  <a:srgbClr val="FF0000"/>
                </a:solidFill>
                <a:latin typeface="Meiryo UI" panose="020B0604030504040204" pitchFamily="50" charset="-128"/>
                <a:ea typeface="Meiryo UI" panose="020B0604030504040204" pitchFamily="50" charset="-128"/>
              </a:rPr>
              <a:t>究明が必要</a:t>
            </a:r>
            <a:endParaRPr lang="ja-JP" altLang="ja-JP" b="1" u="sng" dirty="0">
              <a:solidFill>
                <a:srgbClr val="FF0000"/>
              </a:solidFill>
              <a:latin typeface="Meiryo UI" panose="020B0604030504040204" pitchFamily="50" charset="-128"/>
              <a:ea typeface="Meiryo UI" panose="020B0604030504040204" pitchFamily="50" charset="-128"/>
            </a:endParaRPr>
          </a:p>
        </p:txBody>
      </p:sp>
      <p:sp>
        <p:nvSpPr>
          <p:cNvPr id="21" name="二等辺三角形 20"/>
          <p:cNvSpPr/>
          <p:nvPr/>
        </p:nvSpPr>
        <p:spPr>
          <a:xfrm rot="10800000">
            <a:off x="6339746" y="3806254"/>
            <a:ext cx="1599656" cy="270150"/>
          </a:xfrm>
          <a:prstGeom prst="triangle">
            <a:avLst/>
          </a:prstGeom>
          <a:gradFill flip="none" rotWithShape="1">
            <a:gsLst>
              <a:gs pos="0">
                <a:schemeClr val="bg1"/>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p:cNvSpPr txBox="1"/>
          <p:nvPr/>
        </p:nvSpPr>
        <p:spPr>
          <a:xfrm>
            <a:off x="179014" y="4753725"/>
            <a:ext cx="1620957" cy="338554"/>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rPr>
              <a:t>〇令和２年６月</a:t>
            </a:r>
            <a:endParaRPr lang="ja-JP" altLang="ja-JP" sz="1600" dirty="0">
              <a:latin typeface="Meiryo UI" panose="020B0604030504040204" pitchFamily="50" charset="-128"/>
              <a:ea typeface="Meiryo UI" panose="020B0604030504040204" pitchFamily="50" charset="-128"/>
            </a:endParaRPr>
          </a:p>
        </p:txBody>
      </p:sp>
      <p:sp>
        <p:nvSpPr>
          <p:cNvPr id="25" name="テキスト ボックス 24"/>
          <p:cNvSpPr txBox="1"/>
          <p:nvPr/>
        </p:nvSpPr>
        <p:spPr>
          <a:xfrm>
            <a:off x="273466" y="5079218"/>
            <a:ext cx="5109091" cy="338554"/>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rPr>
              <a:t>「</a:t>
            </a:r>
            <a:r>
              <a:rPr kumimoji="1" lang="ja-JP" altLang="en-US" sz="1600" b="1" u="sng" dirty="0" smtClean="0">
                <a:solidFill>
                  <a:srgbClr val="FF0000"/>
                </a:solidFill>
                <a:latin typeface="Meiryo UI" panose="020B0604030504040204" pitchFamily="50" charset="-128"/>
                <a:ea typeface="Meiryo UI" panose="020B0604030504040204" pitchFamily="50" charset="-128"/>
              </a:rPr>
              <a:t>有収率向上緊急３か年計画（令和２～４年度）</a:t>
            </a:r>
            <a:r>
              <a:rPr kumimoji="1" lang="ja-JP" altLang="en-US" sz="1600" dirty="0" smtClean="0">
                <a:latin typeface="Meiryo UI" panose="020B0604030504040204" pitchFamily="50" charset="-128"/>
                <a:ea typeface="Meiryo UI" panose="020B0604030504040204" pitchFamily="50" charset="-128"/>
              </a:rPr>
              <a:t>」策定</a:t>
            </a:r>
            <a:endParaRPr lang="ja-JP" altLang="ja-JP" sz="16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1985539" y="5658835"/>
            <a:ext cx="2475358" cy="338554"/>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rPr>
              <a:t>✓ 有収率低下の原因究明</a:t>
            </a:r>
            <a:endParaRPr lang="ja-JP" altLang="ja-JP" sz="1600" dirty="0">
              <a:latin typeface="Meiryo UI" panose="020B0604030504040204" pitchFamily="50" charset="-128"/>
              <a:ea typeface="Meiryo UI" panose="020B0604030504040204" pitchFamily="50" charset="-128"/>
            </a:endParaRPr>
          </a:p>
        </p:txBody>
      </p:sp>
      <p:sp>
        <p:nvSpPr>
          <p:cNvPr id="29" name="二等辺三角形 28"/>
          <p:cNvSpPr/>
          <p:nvPr/>
        </p:nvSpPr>
        <p:spPr>
          <a:xfrm rot="5400000">
            <a:off x="355043" y="5876494"/>
            <a:ext cx="442455" cy="241793"/>
          </a:xfrm>
          <a:prstGeom prst="triangle">
            <a:avLst/>
          </a:prstGeom>
          <a:gradFill flip="none" rotWithShape="1">
            <a:gsLst>
              <a:gs pos="0">
                <a:schemeClr val="bg1"/>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29"/>
          <p:cNvSpPr txBox="1"/>
          <p:nvPr/>
        </p:nvSpPr>
        <p:spPr>
          <a:xfrm>
            <a:off x="6240930" y="1458181"/>
            <a:ext cx="1582484" cy="338554"/>
          </a:xfrm>
          <a:prstGeom prst="rect">
            <a:avLst/>
          </a:prstGeom>
          <a:solidFill>
            <a:schemeClr val="bg1"/>
          </a:solidFill>
          <a:ln>
            <a:solidFill>
              <a:srgbClr val="41719C"/>
            </a:solidFill>
          </a:ln>
        </p:spPr>
        <p:txBody>
          <a:bodyPr wrap="none" rtlCol="0">
            <a:spAutoFit/>
          </a:bodyPr>
          <a:lstStyle/>
          <a:p>
            <a:r>
              <a:rPr kumimoji="1" lang="en-US" altLang="ja-JP" sz="1600" dirty="0" smtClean="0">
                <a:latin typeface="Meiryo UI" panose="020B0604030504040204" pitchFamily="50" charset="-128"/>
                <a:ea typeface="Meiryo UI" panose="020B0604030504040204" pitchFamily="50" charset="-128"/>
              </a:rPr>
              <a:t>H28</a:t>
            </a:r>
            <a:r>
              <a:rPr kumimoji="1" lang="ja-JP" altLang="en-US" sz="1600" dirty="0" smtClean="0">
                <a:latin typeface="Meiryo UI" panose="020B0604030504040204" pitchFamily="50" charset="-128"/>
                <a:ea typeface="Meiryo UI" panose="020B0604030504040204" pitchFamily="50" charset="-128"/>
              </a:rPr>
              <a:t>以降の傾向</a:t>
            </a:r>
            <a:endParaRPr lang="ja-JP" altLang="ja-JP" sz="1600" dirty="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4998146" y="5475049"/>
            <a:ext cx="2815194"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■給水量</a:t>
            </a:r>
            <a:r>
              <a:rPr lang="ja-JP" altLang="en-US" sz="1600" dirty="0">
                <a:latin typeface="Meiryo UI" panose="020B0604030504040204" pitchFamily="50" charset="-128"/>
                <a:ea typeface="Meiryo UI" panose="020B0604030504040204" pitchFamily="50" charset="-128"/>
              </a:rPr>
              <a:t>分析項目の精度</a:t>
            </a:r>
            <a:r>
              <a:rPr lang="ja-JP" altLang="en-US" sz="1600" dirty="0" smtClean="0">
                <a:latin typeface="Meiryo UI" panose="020B0604030504040204" pitchFamily="50" charset="-128"/>
                <a:ea typeface="Meiryo UI" panose="020B0604030504040204" pitchFamily="50" charset="-128"/>
              </a:rPr>
              <a:t>調査</a:t>
            </a:r>
            <a:endParaRPr lang="ja-JP" altLang="ja-JP" sz="1600" dirty="0">
              <a:latin typeface="Meiryo UI" panose="020B0604030504040204" pitchFamily="50" charset="-128"/>
              <a:ea typeface="Meiryo UI" panose="020B0604030504040204" pitchFamily="50" charset="-128"/>
            </a:endParaRPr>
          </a:p>
        </p:txBody>
      </p:sp>
      <p:sp>
        <p:nvSpPr>
          <p:cNvPr id="34" name="二等辺三角形 33"/>
          <p:cNvSpPr/>
          <p:nvPr/>
        </p:nvSpPr>
        <p:spPr>
          <a:xfrm rot="5400000">
            <a:off x="4611689" y="5678886"/>
            <a:ext cx="396000" cy="252000"/>
          </a:xfrm>
          <a:prstGeom prst="triangle">
            <a:avLst/>
          </a:prstGeom>
          <a:gradFill flip="none" rotWithShape="1">
            <a:gsLst>
              <a:gs pos="0">
                <a:schemeClr val="bg1"/>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テキスト ボックス 34"/>
          <p:cNvSpPr txBox="1"/>
          <p:nvPr/>
        </p:nvSpPr>
        <p:spPr>
          <a:xfrm>
            <a:off x="4998146" y="5805306"/>
            <a:ext cx="2816797" cy="584775"/>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■漏水事故履歴および</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計画的漏水調査結果の分析</a:t>
            </a:r>
            <a:endParaRPr lang="ja-JP" altLang="ja-JP" sz="1600" dirty="0">
              <a:latin typeface="Meiryo UI" panose="020B0604030504040204" pitchFamily="50" charset="-128"/>
              <a:ea typeface="Meiryo UI" panose="020B0604030504040204" pitchFamily="50" charset="-128"/>
            </a:endParaRPr>
          </a:p>
        </p:txBody>
      </p:sp>
      <p:sp>
        <p:nvSpPr>
          <p:cNvPr id="37" name="テキスト ボックス 36"/>
          <p:cNvSpPr txBox="1"/>
          <p:nvPr/>
        </p:nvSpPr>
        <p:spPr>
          <a:xfrm>
            <a:off x="4376811" y="790753"/>
            <a:ext cx="800219" cy="338554"/>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rPr>
              <a:t>［％］</a:t>
            </a:r>
            <a:endParaRPr lang="ja-JP" altLang="ja-JP" sz="1600" dirty="0">
              <a:latin typeface="Meiryo UI" panose="020B0604030504040204" pitchFamily="50" charset="-128"/>
              <a:ea typeface="Meiryo UI" panose="020B0604030504040204" pitchFamily="50" charset="-128"/>
            </a:endParaRPr>
          </a:p>
        </p:txBody>
      </p:sp>
      <p:sp>
        <p:nvSpPr>
          <p:cNvPr id="38" name="テキスト ボックス 37"/>
          <p:cNvSpPr txBox="1"/>
          <p:nvPr/>
        </p:nvSpPr>
        <p:spPr>
          <a:xfrm>
            <a:off x="5324404" y="782216"/>
            <a:ext cx="1210588" cy="338554"/>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rPr>
              <a:t>〇漏水率＝</a:t>
            </a:r>
            <a:endParaRPr lang="ja-JP" altLang="ja-JP" sz="1600" dirty="0">
              <a:latin typeface="Meiryo UI" panose="020B0604030504040204" pitchFamily="50" charset="-128"/>
              <a:ea typeface="Meiryo UI" panose="020B0604030504040204" pitchFamily="50" charset="-128"/>
            </a:endParaRPr>
          </a:p>
        </p:txBody>
      </p:sp>
      <p:sp>
        <p:nvSpPr>
          <p:cNvPr id="39" name="テキスト ボックス 38"/>
          <p:cNvSpPr txBox="1"/>
          <p:nvPr/>
        </p:nvSpPr>
        <p:spPr>
          <a:xfrm>
            <a:off x="6722945" y="589149"/>
            <a:ext cx="800219" cy="338554"/>
          </a:xfrm>
          <a:prstGeom prst="rect">
            <a:avLst/>
          </a:prstGeom>
          <a:noFill/>
        </p:spPr>
        <p:txBody>
          <a:bodyPr wrap="none" rtlCol="0">
            <a:spAutoFit/>
          </a:bodyPr>
          <a:lstStyle/>
          <a:p>
            <a:r>
              <a:rPr kumimoji="1" lang="ja-JP" altLang="en-US" sz="1600" dirty="0">
                <a:latin typeface="Meiryo UI" panose="020B0604030504040204" pitchFamily="50" charset="-128"/>
                <a:ea typeface="Meiryo UI" panose="020B0604030504040204" pitchFamily="50" charset="-128"/>
              </a:rPr>
              <a:t>漏水量</a:t>
            </a:r>
            <a:endParaRPr lang="ja-JP" altLang="ja-JP" sz="160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6722945" y="990682"/>
            <a:ext cx="800219" cy="338554"/>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rPr>
              <a:t>配水量</a:t>
            </a:r>
            <a:endParaRPr lang="ja-JP" altLang="ja-JP" sz="1600" dirty="0">
              <a:latin typeface="Meiryo UI" panose="020B0604030504040204" pitchFamily="50" charset="-128"/>
              <a:ea typeface="Meiryo UI" panose="020B0604030504040204" pitchFamily="50" charset="-128"/>
            </a:endParaRPr>
          </a:p>
        </p:txBody>
      </p:sp>
      <p:cxnSp>
        <p:nvCxnSpPr>
          <p:cNvPr id="41" name="直線コネクタ 40"/>
          <p:cNvCxnSpPr/>
          <p:nvPr/>
        </p:nvCxnSpPr>
        <p:spPr>
          <a:xfrm>
            <a:off x="6521903" y="959833"/>
            <a:ext cx="1202303"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2" name="テキスト ボックス 41"/>
          <p:cNvSpPr txBox="1"/>
          <p:nvPr/>
        </p:nvSpPr>
        <p:spPr>
          <a:xfrm>
            <a:off x="7743420" y="790753"/>
            <a:ext cx="800219" cy="338554"/>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rPr>
              <a:t>［％］</a:t>
            </a:r>
            <a:endParaRPr lang="ja-JP" altLang="ja-JP" sz="1600" dirty="0">
              <a:latin typeface="Meiryo UI" panose="020B0604030504040204" pitchFamily="50" charset="-128"/>
              <a:ea typeface="Meiryo UI" panose="020B0604030504040204" pitchFamily="50" charset="-128"/>
            </a:endParaRPr>
          </a:p>
        </p:txBody>
      </p:sp>
      <p:sp>
        <p:nvSpPr>
          <p:cNvPr id="44" name="テキスト ボックス 43"/>
          <p:cNvSpPr txBox="1"/>
          <p:nvPr/>
        </p:nvSpPr>
        <p:spPr>
          <a:xfrm>
            <a:off x="4998146" y="6386518"/>
            <a:ext cx="3454792"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■分析に基づく有</a:t>
            </a:r>
            <a:r>
              <a:rPr lang="ja-JP" altLang="en-US" sz="1600" dirty="0">
                <a:latin typeface="Meiryo UI" panose="020B0604030504040204" pitchFamily="50" charset="-128"/>
                <a:ea typeface="Meiryo UI" panose="020B0604030504040204" pitchFamily="50" charset="-128"/>
              </a:rPr>
              <a:t>収率</a:t>
            </a:r>
            <a:r>
              <a:rPr lang="ja-JP" altLang="en-US" sz="1600" dirty="0" smtClean="0">
                <a:latin typeface="Meiryo UI" panose="020B0604030504040204" pitchFamily="50" charset="-128"/>
                <a:ea typeface="Meiryo UI" panose="020B0604030504040204" pitchFamily="50" charset="-128"/>
              </a:rPr>
              <a:t>向上対策</a:t>
            </a:r>
            <a:r>
              <a:rPr lang="ja-JP" altLang="en-US" sz="1600" dirty="0">
                <a:latin typeface="Meiryo UI" panose="020B0604030504040204" pitchFamily="50" charset="-128"/>
                <a:ea typeface="Meiryo UI" panose="020B0604030504040204" pitchFamily="50" charset="-128"/>
              </a:rPr>
              <a:t>の検討</a:t>
            </a:r>
            <a:endParaRPr lang="ja-JP" altLang="ja-JP" sz="1600" dirty="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1963207" y="6386518"/>
            <a:ext cx="2475358" cy="338554"/>
          </a:xfrm>
          <a:prstGeom prst="rect">
            <a:avLst/>
          </a:prstGeom>
          <a:noFill/>
        </p:spPr>
        <p:txBody>
          <a:bodyPr wrap="none" rtlCol="0">
            <a:spAutoFit/>
          </a:bodyPr>
          <a:lstStyle/>
          <a:p>
            <a:r>
              <a:rPr kumimoji="1" lang="ja-JP" altLang="en-US" sz="1600" dirty="0" smtClean="0">
                <a:latin typeface="Meiryo UI" panose="020B0604030504040204" pitchFamily="50" charset="-128"/>
                <a:ea typeface="Meiryo UI" panose="020B0604030504040204" pitchFamily="50" charset="-128"/>
              </a:rPr>
              <a:t>✓ 有収率向上対策の検討</a:t>
            </a:r>
            <a:endParaRPr lang="ja-JP" altLang="ja-JP" sz="1600" dirty="0">
              <a:latin typeface="Meiryo UI" panose="020B0604030504040204" pitchFamily="50" charset="-128"/>
              <a:ea typeface="Meiryo UI" panose="020B0604030504040204" pitchFamily="50" charset="-128"/>
            </a:endParaRPr>
          </a:p>
        </p:txBody>
      </p:sp>
      <p:sp>
        <p:nvSpPr>
          <p:cNvPr id="46" name="二等辺三角形 45"/>
          <p:cNvSpPr/>
          <p:nvPr/>
        </p:nvSpPr>
        <p:spPr>
          <a:xfrm rot="5400000">
            <a:off x="4611689" y="6406568"/>
            <a:ext cx="396000" cy="252000"/>
          </a:xfrm>
          <a:prstGeom prst="triangle">
            <a:avLst/>
          </a:prstGeom>
          <a:gradFill flip="none" rotWithShape="1">
            <a:gsLst>
              <a:gs pos="0">
                <a:schemeClr val="bg1"/>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18644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角丸四角形 120"/>
          <p:cNvSpPr/>
          <p:nvPr/>
        </p:nvSpPr>
        <p:spPr>
          <a:xfrm>
            <a:off x="235131" y="4937760"/>
            <a:ext cx="8569236" cy="1578955"/>
          </a:xfrm>
          <a:prstGeom prst="roundRect">
            <a:avLst>
              <a:gd name="adj" fmla="val 13117"/>
            </a:avLst>
          </a:prstGeom>
          <a:gradFill flip="none" rotWithShape="1">
            <a:gsLst>
              <a:gs pos="0">
                <a:schemeClr val="bg1"/>
              </a:gs>
              <a:gs pos="100000">
                <a:srgbClr val="FFCCFF"/>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角丸四角形 119"/>
          <p:cNvSpPr/>
          <p:nvPr/>
        </p:nvSpPr>
        <p:spPr>
          <a:xfrm>
            <a:off x="235131" y="2074460"/>
            <a:ext cx="8569236" cy="2783809"/>
          </a:xfrm>
          <a:prstGeom prst="roundRect">
            <a:avLst>
              <a:gd name="adj" fmla="val 8350"/>
            </a:avLst>
          </a:prstGeom>
          <a:gradFill flip="none" rotWithShape="1">
            <a:gsLst>
              <a:gs pos="0">
                <a:schemeClr val="bg1"/>
              </a:gs>
              <a:gs pos="100000">
                <a:schemeClr val="accent1">
                  <a:lumMod val="20000"/>
                  <a:lumOff val="80000"/>
                  <a:shade val="100000"/>
                  <a:satMod val="11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角丸四角形 118"/>
          <p:cNvSpPr/>
          <p:nvPr/>
        </p:nvSpPr>
        <p:spPr>
          <a:xfrm>
            <a:off x="235131" y="1043403"/>
            <a:ext cx="8569236" cy="937473"/>
          </a:xfrm>
          <a:prstGeom prst="roundRect">
            <a:avLst/>
          </a:prstGeom>
          <a:gradFill flip="none" rotWithShape="1">
            <a:gsLst>
              <a:gs pos="0">
                <a:schemeClr val="bg1"/>
              </a:gs>
              <a:gs pos="100000">
                <a:schemeClr val="accent1">
                  <a:lumMod val="20000"/>
                  <a:lumOff val="80000"/>
                  <a:shade val="100000"/>
                  <a:satMod val="11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角丸四角形 115"/>
          <p:cNvSpPr/>
          <p:nvPr/>
        </p:nvSpPr>
        <p:spPr>
          <a:xfrm>
            <a:off x="383955" y="1260347"/>
            <a:ext cx="1847212" cy="38214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 name="角丸四角形 116"/>
          <p:cNvSpPr/>
          <p:nvPr/>
        </p:nvSpPr>
        <p:spPr>
          <a:xfrm>
            <a:off x="383955" y="2539319"/>
            <a:ext cx="1847213" cy="38214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8" name="角丸四角形 117"/>
          <p:cNvSpPr/>
          <p:nvPr/>
        </p:nvSpPr>
        <p:spPr>
          <a:xfrm>
            <a:off x="389048" y="5071102"/>
            <a:ext cx="2657766" cy="382148"/>
          </a:xfrm>
          <a:prstGeom prst="roundRect">
            <a:avLst/>
          </a:prstGeom>
          <a:solidFill>
            <a:schemeClr val="bg1"/>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37588" y="609665"/>
            <a:ext cx="5421338"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rPr>
              <a:t>給</a:t>
            </a:r>
            <a:r>
              <a:rPr lang="ja-JP" altLang="en-US" sz="2000" b="1" dirty="0">
                <a:latin typeface="Meiryo UI" panose="020B0604030504040204" pitchFamily="50" charset="-128"/>
                <a:ea typeface="Meiryo UI" panose="020B0604030504040204" pitchFamily="50" charset="-128"/>
              </a:rPr>
              <a:t>水量分析項目の精度</a:t>
            </a:r>
            <a:r>
              <a:rPr lang="ja-JP" altLang="en-US" sz="2000" b="1" dirty="0" smtClean="0">
                <a:latin typeface="Meiryo UI" panose="020B0604030504040204" pitchFamily="50" charset="-128"/>
                <a:ea typeface="Meiryo UI" panose="020B0604030504040204" pitchFamily="50" charset="-128"/>
              </a:rPr>
              <a:t>調査</a:t>
            </a:r>
            <a:endParaRPr lang="ja-JP" altLang="ja-JP" sz="2000" b="1" dirty="0">
              <a:latin typeface="Meiryo UI" panose="020B0604030504040204" pitchFamily="50" charset="-128"/>
              <a:ea typeface="Meiryo UI" panose="020B0604030504040204" pitchFamily="50" charset="-128"/>
            </a:endParaRPr>
          </a:p>
        </p:txBody>
      </p:sp>
      <p:grpSp>
        <p:nvGrpSpPr>
          <p:cNvPr id="3" name="グループ化 2"/>
          <p:cNvGrpSpPr/>
          <p:nvPr/>
        </p:nvGrpSpPr>
        <p:grpSpPr>
          <a:xfrm>
            <a:off x="2636132" y="2172199"/>
            <a:ext cx="5005966" cy="2578325"/>
            <a:chOff x="3737684" y="4407491"/>
            <a:chExt cx="5005966" cy="3048327"/>
          </a:xfrm>
        </p:grpSpPr>
        <p:grpSp>
          <p:nvGrpSpPr>
            <p:cNvPr id="48" name="グループ化 47"/>
            <p:cNvGrpSpPr/>
            <p:nvPr/>
          </p:nvGrpSpPr>
          <p:grpSpPr>
            <a:xfrm>
              <a:off x="3737684" y="4407491"/>
              <a:ext cx="5005966" cy="3048327"/>
              <a:chOff x="1383670" y="337820"/>
              <a:chExt cx="3454405" cy="2061481"/>
            </a:xfrm>
          </p:grpSpPr>
          <p:sp>
            <p:nvSpPr>
              <p:cNvPr id="50" name="AutoShape 5"/>
              <p:cNvSpPr>
                <a:spLocks noChangeArrowheads="1"/>
              </p:cNvSpPr>
              <p:nvPr/>
            </p:nvSpPr>
            <p:spPr bwMode="auto">
              <a:xfrm>
                <a:off x="1383670" y="1405752"/>
                <a:ext cx="528320" cy="25502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FontTx/>
                  <a:buNone/>
                </a:pPr>
                <a:r>
                  <a:rPr lang="ja-JP" altLang="en-US" sz="1300" b="1" dirty="0" smtClean="0">
                    <a:solidFill>
                      <a:schemeClr val="accent1">
                        <a:lumMod val="50000"/>
                      </a:schemeClr>
                    </a:solidFill>
                    <a:effectLst/>
                    <a:latin typeface="Meiryo UI" panose="020B0604030504040204" pitchFamily="50" charset="-128"/>
                    <a:ea typeface="Meiryo UI" panose="020B0604030504040204" pitchFamily="50" charset="-128"/>
                  </a:rPr>
                  <a:t>配水量</a:t>
                </a:r>
                <a:endParaRPr lang="ja-JP" altLang="en-US" sz="1300" b="1" dirty="0">
                  <a:solidFill>
                    <a:schemeClr val="accent1">
                      <a:lumMod val="50000"/>
                    </a:schemeClr>
                  </a:solidFill>
                  <a:effectLst/>
                  <a:latin typeface="Meiryo UI" panose="020B0604030504040204" pitchFamily="50" charset="-128"/>
                  <a:ea typeface="Meiryo UI" panose="020B0604030504040204" pitchFamily="50" charset="-128"/>
                </a:endParaRPr>
              </a:p>
            </p:txBody>
          </p:sp>
          <p:sp>
            <p:nvSpPr>
              <p:cNvPr id="51" name="AutoShape 6"/>
              <p:cNvSpPr>
                <a:spLocks noChangeArrowheads="1"/>
              </p:cNvSpPr>
              <p:nvPr/>
            </p:nvSpPr>
            <p:spPr bwMode="auto">
              <a:xfrm>
                <a:off x="2171249" y="872671"/>
                <a:ext cx="528320" cy="25502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None/>
                </a:pPr>
                <a:r>
                  <a:rPr lang="ja-JP" altLang="en-US" sz="1300" b="1" dirty="0">
                    <a:solidFill>
                      <a:schemeClr val="accent1">
                        <a:lumMod val="50000"/>
                      </a:schemeClr>
                    </a:solidFill>
                    <a:effectLst/>
                    <a:latin typeface="Meiryo UI" panose="020B0604030504040204" pitchFamily="50" charset="-128"/>
                    <a:ea typeface="Meiryo UI" panose="020B0604030504040204" pitchFamily="50" charset="-128"/>
                  </a:rPr>
                  <a:t>有効水量</a:t>
                </a:r>
              </a:p>
            </p:txBody>
          </p:sp>
          <p:sp>
            <p:nvSpPr>
              <p:cNvPr id="52" name="AutoShape 7"/>
              <p:cNvSpPr>
                <a:spLocks noChangeArrowheads="1"/>
              </p:cNvSpPr>
              <p:nvPr/>
            </p:nvSpPr>
            <p:spPr bwMode="auto">
              <a:xfrm>
                <a:off x="2171249" y="2034468"/>
                <a:ext cx="528320" cy="25502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FontTx/>
                  <a:buNone/>
                </a:pPr>
                <a:r>
                  <a:rPr lang="ja-JP" altLang="en-US" sz="1300" b="1" dirty="0">
                    <a:solidFill>
                      <a:schemeClr val="accent1">
                        <a:lumMod val="50000"/>
                      </a:schemeClr>
                    </a:solidFill>
                    <a:effectLst/>
                    <a:latin typeface="Meiryo UI" panose="020B0604030504040204" pitchFamily="50" charset="-128"/>
                    <a:ea typeface="Meiryo UI" panose="020B0604030504040204" pitchFamily="50" charset="-128"/>
                  </a:rPr>
                  <a:t>無効水量</a:t>
                </a:r>
              </a:p>
            </p:txBody>
          </p:sp>
          <p:sp>
            <p:nvSpPr>
              <p:cNvPr id="53" name="Line 9"/>
              <p:cNvSpPr>
                <a:spLocks noChangeShapeType="1"/>
              </p:cNvSpPr>
              <p:nvPr/>
            </p:nvSpPr>
            <p:spPr bwMode="auto">
              <a:xfrm>
                <a:off x="1902466" y="1524411"/>
                <a:ext cx="144000" cy="0"/>
              </a:xfrm>
              <a:prstGeom prst="line">
                <a:avLst/>
              </a:prstGeom>
              <a:noFill/>
              <a:ln w="12700">
                <a:solidFill>
                  <a:schemeClr val="tx1"/>
                </a:solidFill>
                <a:round/>
                <a:headEnd/>
                <a:tailEn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54" name="Line 11"/>
              <p:cNvSpPr>
                <a:spLocks noChangeShapeType="1"/>
              </p:cNvSpPr>
              <p:nvPr/>
            </p:nvSpPr>
            <p:spPr bwMode="auto">
              <a:xfrm>
                <a:off x="2702424" y="999595"/>
                <a:ext cx="158693" cy="0"/>
              </a:xfrm>
              <a:prstGeom prst="line">
                <a:avLst/>
              </a:prstGeom>
              <a:noFill/>
              <a:ln w="12700">
                <a:solidFill>
                  <a:schemeClr val="tx1"/>
                </a:solidFill>
                <a:round/>
                <a:headEnd/>
                <a:tailEn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55" name="AutoShape 12"/>
              <p:cNvSpPr>
                <a:spLocks noChangeArrowheads="1"/>
              </p:cNvSpPr>
              <p:nvPr/>
            </p:nvSpPr>
            <p:spPr bwMode="auto">
              <a:xfrm>
                <a:off x="2963560" y="646570"/>
                <a:ext cx="528320" cy="25502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FontTx/>
                  <a:buNone/>
                </a:pPr>
                <a:r>
                  <a:rPr lang="ja-JP" altLang="en-US" sz="1300" b="1" dirty="0">
                    <a:solidFill>
                      <a:schemeClr val="accent1">
                        <a:lumMod val="50000"/>
                      </a:schemeClr>
                    </a:solidFill>
                    <a:effectLst/>
                    <a:latin typeface="Meiryo UI" panose="020B0604030504040204" pitchFamily="50" charset="-128"/>
                    <a:ea typeface="Meiryo UI" panose="020B0604030504040204" pitchFamily="50" charset="-128"/>
                  </a:rPr>
                  <a:t>有収水量</a:t>
                </a:r>
              </a:p>
            </p:txBody>
          </p:sp>
          <p:sp>
            <p:nvSpPr>
              <p:cNvPr id="56" name="AutoShape 13"/>
              <p:cNvSpPr>
                <a:spLocks noChangeArrowheads="1"/>
              </p:cNvSpPr>
              <p:nvPr/>
            </p:nvSpPr>
            <p:spPr bwMode="auto">
              <a:xfrm>
                <a:off x="2963560" y="1524411"/>
                <a:ext cx="528320" cy="25502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FontTx/>
                  <a:buNone/>
                </a:pPr>
                <a:r>
                  <a:rPr lang="ja-JP" altLang="en-US" sz="1300" b="1">
                    <a:solidFill>
                      <a:schemeClr val="accent1">
                        <a:lumMod val="50000"/>
                      </a:schemeClr>
                    </a:solidFill>
                    <a:effectLst/>
                    <a:latin typeface="Meiryo UI" panose="020B0604030504040204" pitchFamily="50" charset="-128"/>
                    <a:ea typeface="Meiryo UI" panose="020B0604030504040204" pitchFamily="50" charset="-128"/>
                  </a:rPr>
                  <a:t>無収水量</a:t>
                </a:r>
              </a:p>
            </p:txBody>
          </p:sp>
          <p:sp>
            <p:nvSpPr>
              <p:cNvPr id="57" name="Line 15"/>
              <p:cNvSpPr>
                <a:spLocks noChangeShapeType="1"/>
              </p:cNvSpPr>
              <p:nvPr/>
            </p:nvSpPr>
            <p:spPr bwMode="auto">
              <a:xfrm>
                <a:off x="3501405" y="1655467"/>
                <a:ext cx="216000" cy="0"/>
              </a:xfrm>
              <a:prstGeom prst="line">
                <a:avLst/>
              </a:prstGeom>
              <a:noFill/>
              <a:ln w="12700">
                <a:solidFill>
                  <a:schemeClr val="tx1"/>
                </a:solidFill>
                <a:round/>
                <a:headEnd/>
                <a:tailEn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58" name="Freeform 17"/>
              <p:cNvSpPr>
                <a:spLocks/>
              </p:cNvSpPr>
              <p:nvPr/>
            </p:nvSpPr>
            <p:spPr bwMode="auto">
              <a:xfrm>
                <a:off x="3721959" y="1244588"/>
                <a:ext cx="244643" cy="537213"/>
              </a:xfrm>
              <a:custGeom>
                <a:avLst/>
                <a:gdLst/>
                <a:ahLst/>
                <a:cxnLst>
                  <a:cxn ang="0">
                    <a:pos x="155" y="0"/>
                  </a:cxn>
                  <a:cxn ang="0">
                    <a:pos x="0" y="0"/>
                  </a:cxn>
                  <a:cxn ang="0">
                    <a:pos x="0" y="996"/>
                  </a:cxn>
                  <a:cxn ang="0">
                    <a:pos x="155" y="996"/>
                  </a:cxn>
                </a:cxnLst>
                <a:rect l="0" t="0" r="r" b="b"/>
                <a:pathLst>
                  <a:path w="155" h="996">
                    <a:moveTo>
                      <a:pt x="155" y="0"/>
                    </a:moveTo>
                    <a:lnTo>
                      <a:pt x="0" y="0"/>
                    </a:lnTo>
                    <a:lnTo>
                      <a:pt x="0" y="996"/>
                    </a:lnTo>
                    <a:lnTo>
                      <a:pt x="155" y="996"/>
                    </a:lnTo>
                  </a:path>
                </a:pathLst>
              </a:custGeom>
              <a:noFill/>
              <a:ln w="12700" cap="flat" cmpd="sng">
                <a:solidFill>
                  <a:schemeClr val="tx1"/>
                </a:solidFill>
                <a:prstDash val="solid"/>
                <a:round/>
                <a:headEnd type="none" w="med" len="med"/>
                <a:tailEnd type="none" w="med" len="me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59" name="Line 18"/>
              <p:cNvSpPr>
                <a:spLocks noChangeShapeType="1"/>
              </p:cNvSpPr>
              <p:nvPr/>
            </p:nvSpPr>
            <p:spPr bwMode="auto">
              <a:xfrm>
                <a:off x="3725893" y="1510833"/>
                <a:ext cx="252000" cy="0"/>
              </a:xfrm>
              <a:prstGeom prst="line">
                <a:avLst/>
              </a:prstGeom>
              <a:noFill/>
              <a:ln w="12700">
                <a:solidFill>
                  <a:schemeClr val="tx1"/>
                </a:solidFill>
                <a:round/>
                <a:headEnd/>
                <a:tailEn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60" name="AutoShape 20"/>
              <p:cNvSpPr>
                <a:spLocks noChangeArrowheads="1"/>
              </p:cNvSpPr>
              <p:nvPr/>
            </p:nvSpPr>
            <p:spPr bwMode="auto">
              <a:xfrm>
                <a:off x="3975702" y="1671997"/>
                <a:ext cx="528320" cy="20366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FontTx/>
                  <a:buNone/>
                </a:pPr>
                <a:r>
                  <a:rPr lang="ja-JP" altLang="en-US" sz="1300" b="1" dirty="0">
                    <a:solidFill>
                      <a:srgbClr val="003366"/>
                    </a:solidFill>
                    <a:effectLst/>
                    <a:latin typeface="Meiryo UI" panose="020B0604030504040204" pitchFamily="50" charset="-128"/>
                    <a:ea typeface="Meiryo UI" panose="020B0604030504040204" pitchFamily="50" charset="-128"/>
                  </a:rPr>
                  <a:t>そ の 他</a:t>
                </a:r>
              </a:p>
            </p:txBody>
          </p:sp>
          <p:sp>
            <p:nvSpPr>
              <p:cNvPr id="61" name="AutoShape 22"/>
              <p:cNvSpPr>
                <a:spLocks noChangeArrowheads="1"/>
              </p:cNvSpPr>
              <p:nvPr/>
            </p:nvSpPr>
            <p:spPr bwMode="auto">
              <a:xfrm>
                <a:off x="3975702" y="1931158"/>
                <a:ext cx="862373" cy="203669"/>
              </a:xfrm>
              <a:prstGeom prst="cube">
                <a:avLst>
                  <a:gd name="adj" fmla="val 7870"/>
                </a:avLst>
              </a:prstGeom>
              <a:solidFill>
                <a:schemeClr val="bg1"/>
              </a:solidFill>
              <a:ln w="9525">
                <a:solidFill>
                  <a:schemeClr val="tx1"/>
                </a:solidFill>
                <a:miter lim="800000"/>
                <a:headEnd/>
                <a:tailEnd/>
              </a:ln>
            </p:spPr>
            <p:txBody>
              <a:bodyPr wrap="none" anchor="ctr"/>
              <a:lstStyle/>
              <a:p>
                <a:pPr>
                  <a:spcBef>
                    <a:spcPct val="0"/>
                  </a:spcBef>
                  <a:buClrTx/>
                  <a:buSzTx/>
                  <a:buFontTx/>
                  <a:buNone/>
                </a:pPr>
                <a:r>
                  <a:rPr lang="ja-JP" altLang="en-US" sz="1300" b="1" dirty="0" smtClean="0">
                    <a:solidFill>
                      <a:srgbClr val="003366"/>
                    </a:solidFill>
                    <a:effectLst/>
                    <a:latin typeface="Meiryo UI" panose="020B0604030504040204" pitchFamily="50" charset="-128"/>
                    <a:ea typeface="Meiryo UI" panose="020B0604030504040204" pitchFamily="50" charset="-128"/>
                  </a:rPr>
                  <a:t>調</a:t>
                </a:r>
                <a:r>
                  <a:rPr lang="ja-JP" altLang="en-US" sz="1300" b="1" dirty="0">
                    <a:solidFill>
                      <a:srgbClr val="003366"/>
                    </a:solidFill>
                    <a:effectLst/>
                    <a:latin typeface="Meiryo UI" panose="020B0604030504040204" pitchFamily="50" charset="-128"/>
                    <a:ea typeface="Meiryo UI" panose="020B0604030504040204" pitchFamily="50" charset="-128"/>
                  </a:rPr>
                  <a:t>定減額水量</a:t>
                </a:r>
              </a:p>
            </p:txBody>
          </p:sp>
          <p:sp>
            <p:nvSpPr>
              <p:cNvPr id="62" name="Freeform 23"/>
              <p:cNvSpPr>
                <a:spLocks/>
              </p:cNvSpPr>
              <p:nvPr/>
            </p:nvSpPr>
            <p:spPr bwMode="auto">
              <a:xfrm>
                <a:off x="3727204" y="2037420"/>
                <a:ext cx="248421" cy="270967"/>
              </a:xfrm>
              <a:custGeom>
                <a:avLst/>
                <a:gdLst/>
                <a:ahLst/>
                <a:cxnLst>
                  <a:cxn ang="0">
                    <a:pos x="155" y="0"/>
                  </a:cxn>
                  <a:cxn ang="0">
                    <a:pos x="0" y="0"/>
                  </a:cxn>
                  <a:cxn ang="0">
                    <a:pos x="0" y="996"/>
                  </a:cxn>
                  <a:cxn ang="0">
                    <a:pos x="155" y="996"/>
                  </a:cxn>
                </a:cxnLst>
                <a:rect l="0" t="0" r="r" b="b"/>
                <a:pathLst>
                  <a:path w="155" h="996">
                    <a:moveTo>
                      <a:pt x="155" y="0"/>
                    </a:moveTo>
                    <a:lnTo>
                      <a:pt x="0" y="0"/>
                    </a:lnTo>
                    <a:lnTo>
                      <a:pt x="0" y="996"/>
                    </a:lnTo>
                    <a:lnTo>
                      <a:pt x="155" y="996"/>
                    </a:lnTo>
                  </a:path>
                </a:pathLst>
              </a:custGeom>
              <a:noFill/>
              <a:ln w="12700" cap="flat" cmpd="sng">
                <a:solidFill>
                  <a:schemeClr val="tx1"/>
                </a:solidFill>
                <a:prstDash val="solid"/>
                <a:round/>
                <a:headEnd type="none" w="med" len="med"/>
                <a:tailEnd type="none" w="med" len="me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64" name="AutoShape 25"/>
              <p:cNvSpPr>
                <a:spLocks noChangeArrowheads="1"/>
              </p:cNvSpPr>
              <p:nvPr/>
            </p:nvSpPr>
            <p:spPr bwMode="auto">
              <a:xfrm>
                <a:off x="3975702" y="2195632"/>
                <a:ext cx="528320" cy="203669"/>
              </a:xfrm>
              <a:prstGeom prst="cube">
                <a:avLst>
                  <a:gd name="adj" fmla="val 7870"/>
                </a:avLst>
              </a:prstGeom>
              <a:solidFill>
                <a:srgbClr val="0000CC"/>
              </a:solidFill>
              <a:ln w="9525">
                <a:solidFill>
                  <a:schemeClr val="tx1"/>
                </a:solidFill>
                <a:miter lim="800000"/>
                <a:headEnd/>
                <a:tailEnd/>
              </a:ln>
            </p:spPr>
            <p:txBody>
              <a:bodyPr wrap="none" anchor="ctr"/>
              <a:lstStyle/>
              <a:p>
                <a:pPr algn="ctr">
                  <a:spcBef>
                    <a:spcPct val="0"/>
                  </a:spcBef>
                  <a:buClrTx/>
                  <a:buSzTx/>
                  <a:buNone/>
                </a:pPr>
                <a:r>
                  <a:rPr lang="ja-JP" altLang="en-US" sz="1300" b="1" dirty="0">
                    <a:solidFill>
                      <a:schemeClr val="bg1"/>
                    </a:solidFill>
                    <a:effectLst/>
                    <a:latin typeface="Meiryo UI" panose="020B0604030504040204" pitchFamily="50" charset="-128"/>
                    <a:ea typeface="Meiryo UI" panose="020B0604030504040204" pitchFamily="50" charset="-128"/>
                  </a:rPr>
                  <a:t>漏 水 量</a:t>
                </a:r>
              </a:p>
            </p:txBody>
          </p:sp>
          <p:sp>
            <p:nvSpPr>
              <p:cNvPr id="66" name="Line 27"/>
              <p:cNvSpPr>
                <a:spLocks noChangeShapeType="1"/>
              </p:cNvSpPr>
              <p:nvPr/>
            </p:nvSpPr>
            <p:spPr bwMode="auto">
              <a:xfrm>
                <a:off x="2686039" y="2167885"/>
                <a:ext cx="1031507" cy="0"/>
              </a:xfrm>
              <a:prstGeom prst="line">
                <a:avLst/>
              </a:prstGeom>
              <a:noFill/>
              <a:ln w="12700">
                <a:solidFill>
                  <a:schemeClr val="tx1"/>
                </a:solidFill>
                <a:round/>
                <a:headEnd/>
                <a:tailEn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67" name="AutoShape 29"/>
              <p:cNvSpPr>
                <a:spLocks noChangeArrowheads="1"/>
              </p:cNvSpPr>
              <p:nvPr/>
            </p:nvSpPr>
            <p:spPr bwMode="auto">
              <a:xfrm>
                <a:off x="3975702" y="337820"/>
                <a:ext cx="528320" cy="20366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FontTx/>
                  <a:buNone/>
                </a:pPr>
                <a:r>
                  <a:rPr lang="ja-JP" altLang="en-US" sz="1300" b="1" dirty="0">
                    <a:solidFill>
                      <a:schemeClr val="accent1">
                        <a:lumMod val="50000"/>
                      </a:schemeClr>
                    </a:solidFill>
                    <a:effectLst/>
                    <a:latin typeface="Meiryo UI" panose="020B0604030504040204" pitchFamily="50" charset="-128"/>
                    <a:ea typeface="Meiryo UI" panose="020B0604030504040204" pitchFamily="50" charset="-128"/>
                  </a:rPr>
                  <a:t>料金水量</a:t>
                </a:r>
              </a:p>
            </p:txBody>
          </p:sp>
          <p:sp>
            <p:nvSpPr>
              <p:cNvPr id="68" name="Freeform 30"/>
              <p:cNvSpPr>
                <a:spLocks/>
              </p:cNvSpPr>
              <p:nvPr/>
            </p:nvSpPr>
            <p:spPr bwMode="auto">
              <a:xfrm>
                <a:off x="3725386" y="444082"/>
                <a:ext cx="258952" cy="540165"/>
              </a:xfrm>
              <a:custGeom>
                <a:avLst/>
                <a:gdLst/>
                <a:ahLst/>
                <a:cxnLst>
                  <a:cxn ang="0">
                    <a:pos x="155" y="0"/>
                  </a:cxn>
                  <a:cxn ang="0">
                    <a:pos x="0" y="0"/>
                  </a:cxn>
                  <a:cxn ang="0">
                    <a:pos x="0" y="996"/>
                  </a:cxn>
                  <a:cxn ang="0">
                    <a:pos x="155" y="996"/>
                  </a:cxn>
                </a:cxnLst>
                <a:rect l="0" t="0" r="r" b="b"/>
                <a:pathLst>
                  <a:path w="155" h="996">
                    <a:moveTo>
                      <a:pt x="155" y="0"/>
                    </a:moveTo>
                    <a:lnTo>
                      <a:pt x="0" y="0"/>
                    </a:lnTo>
                    <a:lnTo>
                      <a:pt x="0" y="996"/>
                    </a:lnTo>
                    <a:lnTo>
                      <a:pt x="155" y="996"/>
                    </a:lnTo>
                  </a:path>
                </a:pathLst>
              </a:custGeom>
              <a:noFill/>
              <a:ln w="12700" cap="flat" cmpd="sng">
                <a:solidFill>
                  <a:schemeClr val="tx1"/>
                </a:solidFill>
                <a:prstDash val="solid"/>
                <a:round/>
                <a:headEnd type="none" w="med" len="med"/>
                <a:tailEnd type="none" w="med" len="me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69" name="Line 31"/>
              <p:cNvSpPr>
                <a:spLocks noChangeShapeType="1"/>
              </p:cNvSpPr>
              <p:nvPr/>
            </p:nvSpPr>
            <p:spPr bwMode="auto">
              <a:xfrm>
                <a:off x="3729238" y="711508"/>
                <a:ext cx="252000" cy="0"/>
              </a:xfrm>
              <a:prstGeom prst="line">
                <a:avLst/>
              </a:prstGeom>
              <a:noFill/>
              <a:ln w="9525">
                <a:solidFill>
                  <a:schemeClr val="tx1"/>
                </a:solidFill>
                <a:round/>
                <a:headEnd/>
                <a:tailEn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70" name="AutoShape 32"/>
              <p:cNvSpPr>
                <a:spLocks noChangeArrowheads="1"/>
              </p:cNvSpPr>
              <p:nvPr/>
            </p:nvSpPr>
            <p:spPr bwMode="auto">
              <a:xfrm>
                <a:off x="3975702" y="602294"/>
                <a:ext cx="528320" cy="20366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FontTx/>
                  <a:buNone/>
                </a:pPr>
                <a:r>
                  <a:rPr lang="ja-JP" altLang="en-US" sz="1300" b="1" dirty="0">
                    <a:solidFill>
                      <a:srgbClr val="003366"/>
                    </a:solidFill>
                    <a:effectLst/>
                    <a:latin typeface="Meiryo UI" panose="020B0604030504040204" pitchFamily="50" charset="-128"/>
                    <a:ea typeface="Meiryo UI" panose="020B0604030504040204" pitchFamily="50" charset="-128"/>
                  </a:rPr>
                  <a:t>分 水 量</a:t>
                </a:r>
              </a:p>
            </p:txBody>
          </p:sp>
          <p:sp>
            <p:nvSpPr>
              <p:cNvPr id="71" name="AutoShape 33"/>
              <p:cNvSpPr>
                <a:spLocks noChangeArrowheads="1"/>
              </p:cNvSpPr>
              <p:nvPr/>
            </p:nvSpPr>
            <p:spPr bwMode="auto">
              <a:xfrm>
                <a:off x="3975702" y="871491"/>
                <a:ext cx="528320" cy="20366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FontTx/>
                  <a:buNone/>
                </a:pPr>
                <a:r>
                  <a:rPr lang="ja-JP" altLang="en-US" sz="1300" b="1" dirty="0">
                    <a:solidFill>
                      <a:srgbClr val="003366"/>
                    </a:solidFill>
                    <a:effectLst/>
                    <a:latin typeface="Meiryo UI" panose="020B0604030504040204" pitchFamily="50" charset="-128"/>
                    <a:ea typeface="Meiryo UI" panose="020B0604030504040204" pitchFamily="50" charset="-128"/>
                  </a:rPr>
                  <a:t>そ の 他</a:t>
                </a:r>
              </a:p>
            </p:txBody>
          </p:sp>
          <p:sp>
            <p:nvSpPr>
              <p:cNvPr id="72" name="Line 34"/>
              <p:cNvSpPr>
                <a:spLocks noChangeShapeType="1"/>
              </p:cNvSpPr>
              <p:nvPr/>
            </p:nvSpPr>
            <p:spPr bwMode="auto">
              <a:xfrm>
                <a:off x="3494832" y="762841"/>
                <a:ext cx="238040" cy="0"/>
              </a:xfrm>
              <a:prstGeom prst="line">
                <a:avLst/>
              </a:prstGeom>
              <a:noFill/>
              <a:ln w="12700">
                <a:solidFill>
                  <a:schemeClr val="tx1"/>
                </a:solidFill>
                <a:round/>
                <a:headEnd/>
                <a:tailEn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cxnSp>
            <p:nvCxnSpPr>
              <p:cNvPr id="73" name="カギ線コネクタ 72"/>
              <p:cNvCxnSpPr>
                <a:stCxn id="55" idx="2"/>
                <a:endCxn id="56" idx="2"/>
              </p:cNvCxnSpPr>
              <p:nvPr/>
            </p:nvCxnSpPr>
            <p:spPr bwMode="auto">
              <a:xfrm rot="10800000" flipV="1">
                <a:off x="2963560" y="784120"/>
                <a:ext cx="6232" cy="877841"/>
              </a:xfrm>
              <a:prstGeom prst="bentConnector3">
                <a:avLst>
                  <a:gd name="adj1" fmla="val 1570732"/>
                </a:avLst>
              </a:prstGeom>
              <a:noFill/>
              <a:ln w="12700" cap="flat" cmpd="sng" algn="ctr">
                <a:solidFill>
                  <a:schemeClr val="tx1"/>
                </a:solidFill>
                <a:prstDash val="solid"/>
                <a:round/>
                <a:headEnd type="none" w="med" len="med"/>
                <a:tailEnd type="none" w="med" len="med"/>
              </a:ln>
              <a:effectLst/>
            </p:spPr>
          </p:cxnSp>
          <p:cxnSp>
            <p:nvCxnSpPr>
              <p:cNvPr id="74" name="カギ線コネクタ 73"/>
              <p:cNvCxnSpPr>
                <a:stCxn id="51" idx="2"/>
                <a:endCxn id="52" idx="2"/>
              </p:cNvCxnSpPr>
              <p:nvPr/>
            </p:nvCxnSpPr>
            <p:spPr bwMode="auto">
              <a:xfrm rot="10800000" flipV="1">
                <a:off x="2171249" y="1010221"/>
                <a:ext cx="6232" cy="1161796"/>
              </a:xfrm>
              <a:prstGeom prst="bentConnector3">
                <a:avLst>
                  <a:gd name="adj1" fmla="val 1952840"/>
                </a:avLst>
              </a:prstGeom>
              <a:noFill/>
              <a:ln w="12700" cap="flat" cmpd="sng" algn="ctr">
                <a:solidFill>
                  <a:schemeClr val="tx1"/>
                </a:solidFill>
                <a:prstDash val="solid"/>
                <a:round/>
                <a:headEnd type="none" w="med" len="med"/>
                <a:tailEnd type="none" w="med" len="med"/>
              </a:ln>
              <a:effectLst/>
            </p:spPr>
          </p:cxnSp>
        </p:grpSp>
        <p:sp>
          <p:nvSpPr>
            <p:cNvPr id="77" name="AutoShape 16"/>
            <p:cNvSpPr>
              <a:spLocks noChangeArrowheads="1"/>
            </p:cNvSpPr>
            <p:nvPr/>
          </p:nvSpPr>
          <p:spPr bwMode="auto">
            <a:xfrm>
              <a:off x="7476322" y="5625252"/>
              <a:ext cx="1260876" cy="301167"/>
            </a:xfrm>
            <a:prstGeom prst="cube">
              <a:avLst>
                <a:gd name="adj" fmla="val 7870"/>
              </a:avLst>
            </a:prstGeom>
            <a:solidFill>
              <a:schemeClr val="bg1"/>
            </a:solidFill>
            <a:ln w="9525">
              <a:solidFill>
                <a:schemeClr val="tx1"/>
              </a:solidFill>
              <a:miter lim="800000"/>
              <a:headEnd/>
              <a:tailEnd/>
            </a:ln>
          </p:spPr>
          <p:txBody>
            <a:bodyPr wrap="none" anchor="ctr"/>
            <a:lstStyle/>
            <a:p>
              <a:pPr>
                <a:spcBef>
                  <a:spcPct val="0"/>
                </a:spcBef>
                <a:buClrTx/>
                <a:buSzTx/>
                <a:buFontTx/>
                <a:buNone/>
              </a:pPr>
              <a:r>
                <a:rPr lang="ja-JP" altLang="en-US" sz="1300" b="1" dirty="0" smtClean="0">
                  <a:solidFill>
                    <a:schemeClr val="accent1">
                      <a:lumMod val="50000"/>
                    </a:schemeClr>
                  </a:solidFill>
                  <a:effectLst/>
                  <a:latin typeface="Meiryo UI" panose="020B0604030504040204" pitchFamily="50" charset="-128"/>
                  <a:ea typeface="Meiryo UI" panose="020B0604030504040204" pitchFamily="50" charset="-128"/>
                </a:rPr>
                <a:t>メータ</a:t>
              </a:r>
              <a:r>
                <a:rPr lang="ja-JP" altLang="en-US" sz="1300" b="1" dirty="0">
                  <a:solidFill>
                    <a:schemeClr val="accent1">
                      <a:lumMod val="50000"/>
                    </a:schemeClr>
                  </a:solidFill>
                  <a:effectLst/>
                  <a:latin typeface="Meiryo UI" panose="020B0604030504040204" pitchFamily="50" charset="-128"/>
                  <a:ea typeface="Meiryo UI" panose="020B0604030504040204" pitchFamily="50" charset="-128"/>
                </a:rPr>
                <a:t>不感水量</a:t>
              </a:r>
            </a:p>
          </p:txBody>
        </p:sp>
        <p:sp>
          <p:nvSpPr>
            <p:cNvPr id="78" name="AutoShape 19"/>
            <p:cNvSpPr>
              <a:spLocks noChangeArrowheads="1"/>
            </p:cNvSpPr>
            <p:nvPr/>
          </p:nvSpPr>
          <p:spPr bwMode="auto">
            <a:xfrm>
              <a:off x="7476322" y="6010220"/>
              <a:ext cx="1260876" cy="301167"/>
            </a:xfrm>
            <a:prstGeom prst="cube">
              <a:avLst>
                <a:gd name="adj" fmla="val 7870"/>
              </a:avLst>
            </a:prstGeom>
            <a:solidFill>
              <a:schemeClr val="bg1"/>
            </a:solidFill>
            <a:ln w="9525">
              <a:solidFill>
                <a:schemeClr val="tx1"/>
              </a:solidFill>
              <a:miter lim="800000"/>
              <a:headEnd/>
              <a:tailEnd/>
            </a:ln>
          </p:spPr>
          <p:txBody>
            <a:bodyPr wrap="none" anchor="ctr"/>
            <a:lstStyle/>
            <a:p>
              <a:pPr>
                <a:spcBef>
                  <a:spcPct val="0"/>
                </a:spcBef>
                <a:buClrTx/>
                <a:buSzTx/>
                <a:buFontTx/>
                <a:buNone/>
              </a:pPr>
              <a:r>
                <a:rPr lang="ja-JP" altLang="en-US" sz="1300" b="1" dirty="0" smtClean="0">
                  <a:solidFill>
                    <a:schemeClr val="accent1">
                      <a:lumMod val="50000"/>
                    </a:schemeClr>
                  </a:solidFill>
                  <a:effectLst/>
                  <a:latin typeface="Meiryo UI" panose="020B0604030504040204" pitchFamily="50" charset="-128"/>
                  <a:ea typeface="Meiryo UI" panose="020B0604030504040204" pitchFamily="50" charset="-128"/>
                </a:rPr>
                <a:t>局</a:t>
              </a:r>
              <a:r>
                <a:rPr lang="ja-JP" altLang="en-US" sz="1300" b="1" dirty="0">
                  <a:solidFill>
                    <a:schemeClr val="accent1">
                      <a:lumMod val="50000"/>
                    </a:schemeClr>
                  </a:solidFill>
                  <a:effectLst/>
                  <a:latin typeface="Meiryo UI" panose="020B0604030504040204" pitchFamily="50" charset="-128"/>
                  <a:ea typeface="Meiryo UI" panose="020B0604030504040204" pitchFamily="50" charset="-128"/>
                </a:rPr>
                <a:t>事業用水量</a:t>
              </a:r>
            </a:p>
          </p:txBody>
        </p:sp>
      </p:grpSp>
      <p:sp>
        <p:nvSpPr>
          <p:cNvPr id="79" name="テキスト ボックス 78"/>
          <p:cNvSpPr txBox="1"/>
          <p:nvPr/>
        </p:nvSpPr>
        <p:spPr>
          <a:xfrm>
            <a:off x="0" y="136840"/>
            <a:ext cx="8962631" cy="461665"/>
          </a:xfrm>
          <a:prstGeom prst="rect">
            <a:avLst/>
          </a:prstGeom>
          <a:noFill/>
        </p:spPr>
        <p:txBody>
          <a:bodyPr wrap="square" rtlCol="0">
            <a:spAutoFit/>
          </a:bodyPr>
          <a:lstStyle/>
          <a:p>
            <a:r>
              <a:rPr lang="ja-JP" altLang="en-US" sz="2400" b="1" u="sng" dirty="0">
                <a:latin typeface="Meiryo UI" panose="020B0604030504040204" pitchFamily="50" charset="-128"/>
                <a:ea typeface="Meiryo UI" panose="020B0604030504040204" pitchFamily="50" charset="-128"/>
              </a:rPr>
              <a:t>２</a:t>
            </a:r>
            <a:r>
              <a:rPr lang="ja-JP" altLang="en-US" sz="2400" b="1" u="sng" dirty="0" smtClean="0">
                <a:latin typeface="Meiryo UI" panose="020B0604030504040204" pitchFamily="50" charset="-128"/>
                <a:ea typeface="Meiryo UI" panose="020B0604030504040204" pitchFamily="50" charset="-128"/>
              </a:rPr>
              <a:t>．</a:t>
            </a:r>
            <a:r>
              <a:rPr kumimoji="1" lang="ja-JP" altLang="en-US" sz="2400" b="1" u="sng" dirty="0" smtClean="0">
                <a:latin typeface="Meiryo UI" panose="020B0604030504040204" pitchFamily="50" charset="-128"/>
                <a:ea typeface="Meiryo UI" panose="020B0604030504040204" pitchFamily="50" charset="-128"/>
              </a:rPr>
              <a:t>取組内容</a:t>
            </a:r>
            <a:endParaRPr kumimoji="1" lang="en-US" altLang="ja-JP" sz="2400" b="1" u="sng" dirty="0">
              <a:latin typeface="Meiryo UI" panose="020B0604030504040204" pitchFamily="50" charset="-128"/>
              <a:ea typeface="Meiryo UI" panose="020B0604030504040204" pitchFamily="50" charset="-128"/>
            </a:endParaRPr>
          </a:p>
        </p:txBody>
      </p:sp>
      <p:sp>
        <p:nvSpPr>
          <p:cNvPr id="75" name="スライド番号プレースホルダー 4"/>
          <p:cNvSpPr>
            <a:spLocks noGrp="1"/>
          </p:cNvSpPr>
          <p:nvPr>
            <p:ph type="sldNum" sz="quarter" idx="12"/>
          </p:nvPr>
        </p:nvSpPr>
        <p:spPr>
          <a:xfrm>
            <a:off x="6358466" y="6424366"/>
            <a:ext cx="2743200" cy="365125"/>
          </a:xfrm>
        </p:spPr>
        <p:txBody>
          <a:bodyPr/>
          <a:lstStyle/>
          <a:p>
            <a:fld id="{3BAB8C8D-D655-4CB9-9317-1659BB5EB925}" type="slidenum">
              <a:rPr lang="ja-JP" altLang="en-US" sz="1800"/>
              <a:t>3</a:t>
            </a:fld>
            <a:endParaRPr lang="ja-JP" altLang="en-US" sz="1800" dirty="0"/>
          </a:p>
        </p:txBody>
      </p:sp>
      <p:sp>
        <p:nvSpPr>
          <p:cNvPr id="76" name="テキスト ボックス 75"/>
          <p:cNvSpPr txBox="1"/>
          <p:nvPr/>
        </p:nvSpPr>
        <p:spPr>
          <a:xfrm>
            <a:off x="534753" y="1282144"/>
            <a:ext cx="1545616"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給水量分析</a:t>
            </a:r>
            <a:r>
              <a:rPr lang="ja-JP" altLang="en-US" sz="1600" dirty="0">
                <a:latin typeface="Meiryo UI" panose="020B0604030504040204" pitchFamily="50" charset="-128"/>
                <a:ea typeface="Meiryo UI" panose="020B0604030504040204" pitchFamily="50" charset="-128"/>
              </a:rPr>
              <a:t>とは</a:t>
            </a:r>
            <a:endParaRPr lang="ja-JP" altLang="ja-JP" sz="1600" dirty="0">
              <a:latin typeface="Meiryo UI" panose="020B0604030504040204" pitchFamily="50" charset="-128"/>
              <a:ea typeface="Meiryo UI" panose="020B0604030504040204" pitchFamily="50" charset="-128"/>
            </a:endParaRPr>
          </a:p>
        </p:txBody>
      </p:sp>
      <p:sp>
        <p:nvSpPr>
          <p:cNvPr id="80" name="テキスト ボックス 79"/>
          <p:cNvSpPr txBox="1"/>
          <p:nvPr/>
        </p:nvSpPr>
        <p:spPr>
          <a:xfrm>
            <a:off x="2523800" y="1124823"/>
            <a:ext cx="5865708" cy="830997"/>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昭和</a:t>
            </a:r>
            <a:r>
              <a:rPr lang="en-US" altLang="ja-JP" sz="1600" dirty="0" smtClean="0">
                <a:latin typeface="Meiryo UI" panose="020B0604030504040204" pitchFamily="50" charset="-128"/>
                <a:ea typeface="Meiryo UI" panose="020B0604030504040204" pitchFamily="50" charset="-128"/>
              </a:rPr>
              <a:t>51</a:t>
            </a:r>
            <a:r>
              <a:rPr lang="ja-JP" altLang="en-US" sz="1600" dirty="0" smtClean="0">
                <a:latin typeface="Meiryo UI" panose="020B0604030504040204" pitchFamily="50" charset="-128"/>
                <a:ea typeface="Meiryo UI" panose="020B0604030504040204" pitchFamily="50" charset="-128"/>
              </a:rPr>
              <a:t>年</a:t>
            </a:r>
            <a:r>
              <a:rPr lang="en-US" altLang="ja-JP" sz="1600" dirty="0" smtClean="0">
                <a:latin typeface="Meiryo UI" panose="020B0604030504040204" pitchFamily="50" charset="-128"/>
                <a:ea typeface="Meiryo UI" panose="020B0604030504040204" pitchFamily="50" charset="-128"/>
              </a:rPr>
              <a:t>9</a:t>
            </a:r>
            <a:r>
              <a:rPr lang="ja-JP" altLang="en-US" sz="1600" dirty="0" smtClean="0">
                <a:latin typeface="Meiryo UI" panose="020B0604030504040204" pitchFamily="50" charset="-128"/>
                <a:ea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rPr>
              <a:t>4</a:t>
            </a:r>
            <a:r>
              <a:rPr lang="ja-JP" altLang="en-US" sz="1600" dirty="0" smtClean="0">
                <a:latin typeface="Meiryo UI" panose="020B0604030504040204" pitchFamily="50" charset="-128"/>
                <a:ea typeface="Meiryo UI" panose="020B0604030504040204" pitchFamily="50" charset="-128"/>
              </a:rPr>
              <a:t>日の厚生省（現：厚生労働省）通知</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水道の漏水防止対策の強化に</a:t>
            </a:r>
            <a:r>
              <a:rPr lang="ja-JP" altLang="en-US" sz="1600" dirty="0" smtClean="0">
                <a:latin typeface="Meiryo UI" panose="020B0604030504040204" pitchFamily="50" charset="-128"/>
                <a:ea typeface="Meiryo UI" panose="020B0604030504040204" pitchFamily="50" charset="-128"/>
              </a:rPr>
              <a:t>ついて」に定める給水量の分類方法。</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各項目の概要は、この通知に定められている。</a:t>
            </a:r>
            <a:endParaRPr lang="en-US" altLang="ja-JP" sz="1600" dirty="0" smtClean="0">
              <a:latin typeface="Meiryo UI" panose="020B0604030504040204" pitchFamily="50" charset="-128"/>
              <a:ea typeface="Meiryo UI" panose="020B0604030504040204" pitchFamily="50" charset="-128"/>
            </a:endParaRPr>
          </a:p>
        </p:txBody>
      </p:sp>
      <p:sp>
        <p:nvSpPr>
          <p:cNvPr id="81" name="テキスト ボックス 80"/>
          <p:cNvSpPr txBox="1"/>
          <p:nvPr/>
        </p:nvSpPr>
        <p:spPr>
          <a:xfrm>
            <a:off x="412925" y="2561116"/>
            <a:ext cx="1789272"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給水量分析の構成</a:t>
            </a:r>
            <a:endParaRPr lang="ja-JP" altLang="ja-JP" sz="1600" dirty="0">
              <a:latin typeface="Meiryo UI" panose="020B0604030504040204" pitchFamily="50" charset="-128"/>
              <a:ea typeface="Meiryo UI" panose="020B0604030504040204" pitchFamily="50" charset="-128"/>
            </a:endParaRPr>
          </a:p>
        </p:txBody>
      </p:sp>
      <p:sp>
        <p:nvSpPr>
          <p:cNvPr id="109" name="テキスト ボックス 108"/>
          <p:cNvSpPr txBox="1"/>
          <p:nvPr/>
        </p:nvSpPr>
        <p:spPr>
          <a:xfrm>
            <a:off x="412926" y="5092899"/>
            <a:ext cx="2610010"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給水量分析</a:t>
            </a:r>
            <a:r>
              <a:rPr lang="ja-JP" altLang="en-US" sz="1600" dirty="0">
                <a:latin typeface="Meiryo UI" panose="020B0604030504040204" pitchFamily="50" charset="-128"/>
                <a:ea typeface="Meiryo UI" panose="020B0604030504040204" pitchFamily="50" charset="-128"/>
              </a:rPr>
              <a:t>項目</a:t>
            </a:r>
            <a:r>
              <a:rPr lang="ja-JP" altLang="en-US" sz="1600" dirty="0" smtClean="0">
                <a:latin typeface="Meiryo UI" panose="020B0604030504040204" pitchFamily="50" charset="-128"/>
                <a:ea typeface="Meiryo UI" panose="020B0604030504040204" pitchFamily="50" charset="-128"/>
              </a:rPr>
              <a:t>の精度調査</a:t>
            </a:r>
            <a:endParaRPr lang="ja-JP" altLang="ja-JP" sz="1600" dirty="0">
              <a:latin typeface="Meiryo UI" panose="020B0604030504040204" pitchFamily="50" charset="-128"/>
              <a:ea typeface="Meiryo UI" panose="020B0604030504040204" pitchFamily="50" charset="-128"/>
            </a:endParaRPr>
          </a:p>
        </p:txBody>
      </p:sp>
      <p:sp>
        <p:nvSpPr>
          <p:cNvPr id="110" name="テキスト ボックス 109"/>
          <p:cNvSpPr txBox="1"/>
          <p:nvPr/>
        </p:nvSpPr>
        <p:spPr>
          <a:xfrm>
            <a:off x="659217" y="5576399"/>
            <a:ext cx="2007281" cy="830997"/>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漏水量を除く</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各項目のメータ精度や</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算出方法を精査</a:t>
            </a:r>
            <a:endParaRPr lang="ja-JP" altLang="ja-JP" sz="1600" dirty="0">
              <a:latin typeface="Meiryo UI" panose="020B0604030504040204" pitchFamily="50" charset="-128"/>
              <a:ea typeface="Meiryo UI" panose="020B0604030504040204" pitchFamily="50" charset="-128"/>
            </a:endParaRPr>
          </a:p>
        </p:txBody>
      </p:sp>
      <p:sp>
        <p:nvSpPr>
          <p:cNvPr id="111" name="テキスト ボックス 110"/>
          <p:cNvSpPr txBox="1"/>
          <p:nvPr/>
        </p:nvSpPr>
        <p:spPr>
          <a:xfrm>
            <a:off x="3121238" y="5699510"/>
            <a:ext cx="1367682" cy="584775"/>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精度に問題は</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ないことを確認</a:t>
            </a:r>
            <a:endParaRPr lang="ja-JP" altLang="ja-JP" sz="1600" dirty="0">
              <a:latin typeface="Meiryo UI" panose="020B0604030504040204" pitchFamily="50" charset="-128"/>
              <a:ea typeface="Meiryo UI" panose="020B0604030504040204" pitchFamily="50" charset="-128"/>
            </a:endParaRPr>
          </a:p>
        </p:txBody>
      </p:sp>
      <p:sp>
        <p:nvSpPr>
          <p:cNvPr id="112" name="テキスト ボックス 111"/>
          <p:cNvSpPr txBox="1"/>
          <p:nvPr/>
        </p:nvSpPr>
        <p:spPr>
          <a:xfrm>
            <a:off x="5271347" y="5044965"/>
            <a:ext cx="2957861" cy="338554"/>
          </a:xfrm>
          <a:prstGeom prst="rect">
            <a:avLst/>
          </a:prstGeom>
          <a:noFill/>
        </p:spPr>
        <p:txBody>
          <a:bodyPr wrap="none" rtlCol="0">
            <a:spAutoFit/>
          </a:bodyPr>
          <a:lstStyle/>
          <a:p>
            <a:r>
              <a:rPr lang="ja-JP" altLang="en-US" sz="1600" b="1" u="sng" dirty="0">
                <a:solidFill>
                  <a:srgbClr val="FF0000"/>
                </a:solidFill>
                <a:latin typeface="Meiryo UI" panose="020B0604030504040204" pitchFamily="50" charset="-128"/>
                <a:ea typeface="Meiryo UI" panose="020B0604030504040204" pitchFamily="50" charset="-128"/>
              </a:rPr>
              <a:t>有</a:t>
            </a:r>
            <a:r>
              <a:rPr lang="ja-JP" altLang="en-US" sz="1600" b="1" u="sng" dirty="0" smtClean="0">
                <a:solidFill>
                  <a:srgbClr val="FF0000"/>
                </a:solidFill>
                <a:latin typeface="Meiryo UI" panose="020B0604030504040204" pitchFamily="50" charset="-128"/>
                <a:ea typeface="Meiryo UI" panose="020B0604030504040204" pitchFamily="50" charset="-128"/>
              </a:rPr>
              <a:t>収率の低下要因は漏水と判断</a:t>
            </a:r>
            <a:endParaRPr lang="en-US" altLang="ja-JP" sz="1600" b="1" u="sng" dirty="0" smtClean="0">
              <a:solidFill>
                <a:srgbClr val="FF0000"/>
              </a:solidFill>
              <a:latin typeface="Meiryo UI" panose="020B0604030504040204" pitchFamily="50" charset="-128"/>
              <a:ea typeface="Meiryo UI" panose="020B0604030504040204" pitchFamily="50" charset="-128"/>
            </a:endParaRPr>
          </a:p>
        </p:txBody>
      </p:sp>
      <p:sp>
        <p:nvSpPr>
          <p:cNvPr id="113" name="テキスト ボックス 112"/>
          <p:cNvSpPr txBox="1"/>
          <p:nvPr/>
        </p:nvSpPr>
        <p:spPr>
          <a:xfrm>
            <a:off x="5271347" y="5426434"/>
            <a:ext cx="3478837" cy="107721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漏水件数は有収率と連動しないため</a:t>
            </a:r>
            <a:endParaRPr lang="en-US" altLang="ja-JP" sz="1600" dirty="0" smtClean="0">
              <a:latin typeface="Meiryo UI" panose="020B0604030504040204" pitchFamily="50" charset="-128"/>
              <a:ea typeface="Meiryo UI" panose="020B0604030504040204" pitchFamily="50" charset="-128"/>
            </a:endParaRPr>
          </a:p>
          <a:p>
            <a:r>
              <a:rPr lang="ja-JP" altLang="en-US" sz="1600" b="1" u="sng" dirty="0" smtClean="0">
                <a:solidFill>
                  <a:srgbClr val="FF0000"/>
                </a:solidFill>
                <a:latin typeface="Meiryo UI" panose="020B0604030504040204" pitchFamily="50" charset="-128"/>
                <a:ea typeface="Meiryo UI" panose="020B0604030504040204" pitchFamily="50" charset="-128"/>
              </a:rPr>
              <a:t>計画的漏水調査では把握できない</a:t>
            </a:r>
            <a:endParaRPr lang="en-US" altLang="ja-JP" sz="1600" b="1" u="sng" dirty="0" smtClean="0">
              <a:solidFill>
                <a:srgbClr val="FF0000"/>
              </a:solidFill>
              <a:latin typeface="Meiryo UI" panose="020B0604030504040204" pitchFamily="50" charset="-128"/>
              <a:ea typeface="Meiryo UI" panose="020B0604030504040204" pitchFamily="50" charset="-128"/>
            </a:endParaRPr>
          </a:p>
          <a:p>
            <a:r>
              <a:rPr lang="ja-JP" altLang="en-US" sz="1600" b="1" u="sng" dirty="0" smtClean="0">
                <a:solidFill>
                  <a:srgbClr val="FF0000"/>
                </a:solidFill>
                <a:latin typeface="Meiryo UI" panose="020B0604030504040204" pitchFamily="50" charset="-128"/>
                <a:ea typeface="Meiryo UI" panose="020B0604030504040204" pitchFamily="50" charset="-128"/>
              </a:rPr>
              <a:t>微小漏水</a:t>
            </a:r>
            <a:r>
              <a:rPr lang="en-US" altLang="ja-JP" sz="1600" b="1" u="sng" baseline="30000" dirty="0" smtClean="0">
                <a:solidFill>
                  <a:srgbClr val="FF0000"/>
                </a:solidFill>
                <a:latin typeface="Meiryo UI" panose="020B0604030504040204" pitchFamily="50" charset="-128"/>
                <a:ea typeface="Meiryo UI" panose="020B0604030504040204" pitchFamily="50" charset="-128"/>
              </a:rPr>
              <a:t>※</a:t>
            </a:r>
            <a:r>
              <a:rPr lang="ja-JP" altLang="en-US" sz="1600" b="1" u="sng" dirty="0" smtClean="0">
                <a:solidFill>
                  <a:srgbClr val="FF0000"/>
                </a:solidFill>
                <a:latin typeface="Meiryo UI" panose="020B0604030504040204" pitchFamily="50" charset="-128"/>
                <a:ea typeface="Meiryo UI" panose="020B0604030504040204" pitchFamily="50" charset="-128"/>
              </a:rPr>
              <a:t>や中大口径管の地下漏水</a:t>
            </a:r>
            <a:endParaRPr lang="en-US" altLang="ja-JP" sz="1600" b="1" u="sng" dirty="0" smtClean="0">
              <a:solidFill>
                <a:srgbClr val="FF0000"/>
              </a:solidFill>
              <a:latin typeface="Meiryo UI" panose="020B0604030504040204" pitchFamily="50" charset="-128"/>
              <a:ea typeface="Meiryo UI" panose="020B0604030504040204" pitchFamily="50" charset="-128"/>
            </a:endParaRPr>
          </a:p>
          <a:p>
            <a:r>
              <a:rPr lang="ja-JP" altLang="en-US" sz="1600" b="1" u="sng" dirty="0" smtClean="0">
                <a:solidFill>
                  <a:srgbClr val="FF0000"/>
                </a:solidFill>
                <a:latin typeface="Meiryo UI" panose="020B0604030504040204" pitchFamily="50" charset="-128"/>
                <a:ea typeface="Meiryo UI" panose="020B0604030504040204" pitchFamily="50" charset="-128"/>
              </a:rPr>
              <a:t>が主要因</a:t>
            </a:r>
            <a:r>
              <a:rPr lang="ja-JP" altLang="en-US" sz="1600" dirty="0" smtClean="0">
                <a:latin typeface="Meiryo UI" panose="020B0604030504040204" pitchFamily="50" charset="-128"/>
                <a:ea typeface="Meiryo UI" panose="020B0604030504040204" pitchFamily="50" charset="-128"/>
              </a:rPr>
              <a:t>と考えられる</a:t>
            </a:r>
            <a:endParaRPr lang="en-US" altLang="ja-JP" sz="1600" dirty="0" smtClean="0">
              <a:latin typeface="Meiryo UI" panose="020B0604030504040204" pitchFamily="50" charset="-128"/>
              <a:ea typeface="Meiryo UI" panose="020B0604030504040204" pitchFamily="50" charset="-128"/>
            </a:endParaRPr>
          </a:p>
        </p:txBody>
      </p:sp>
      <p:sp>
        <p:nvSpPr>
          <p:cNvPr id="114" name="テキスト ボックス 113"/>
          <p:cNvSpPr txBox="1"/>
          <p:nvPr/>
        </p:nvSpPr>
        <p:spPr>
          <a:xfrm>
            <a:off x="4965514" y="5044965"/>
            <a:ext cx="389850"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p:txBody>
      </p:sp>
      <p:sp>
        <p:nvSpPr>
          <p:cNvPr id="115" name="テキスト ボックス 114"/>
          <p:cNvSpPr txBox="1"/>
          <p:nvPr/>
        </p:nvSpPr>
        <p:spPr>
          <a:xfrm>
            <a:off x="4965514" y="5426434"/>
            <a:ext cx="389850"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p:txBody>
      </p:sp>
      <p:sp>
        <p:nvSpPr>
          <p:cNvPr id="122" name="二等辺三角形 121"/>
          <p:cNvSpPr/>
          <p:nvPr/>
        </p:nvSpPr>
        <p:spPr>
          <a:xfrm rot="5400000">
            <a:off x="2585234" y="5869652"/>
            <a:ext cx="612226" cy="244491"/>
          </a:xfrm>
          <a:prstGeom prst="triangle">
            <a:avLst/>
          </a:prstGeom>
          <a:gradFill flip="none" rotWithShape="1">
            <a:gsLst>
              <a:gs pos="0">
                <a:schemeClr val="bg1"/>
              </a:gs>
              <a:gs pos="50000">
                <a:srgbClr val="FF0066"/>
              </a:gs>
              <a:gs pos="100000">
                <a:srgbClr val="FF0066"/>
              </a:gs>
            </a:gsLst>
            <a:lin ang="16200000" scaled="1"/>
            <a:tileRect/>
          </a:gra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二等辺三角形 122"/>
          <p:cNvSpPr/>
          <p:nvPr/>
        </p:nvSpPr>
        <p:spPr>
          <a:xfrm rot="5400000">
            <a:off x="4471067" y="5869652"/>
            <a:ext cx="612226" cy="244491"/>
          </a:xfrm>
          <a:prstGeom prst="triangle">
            <a:avLst/>
          </a:prstGeom>
          <a:gradFill flip="none" rotWithShape="1">
            <a:gsLst>
              <a:gs pos="0">
                <a:schemeClr val="bg1"/>
              </a:gs>
              <a:gs pos="50000">
                <a:srgbClr val="FF0066"/>
              </a:gs>
              <a:gs pos="100000">
                <a:srgbClr val="FF0066"/>
              </a:gs>
            </a:gsLst>
            <a:lin ang="16200000" scaled="1"/>
            <a:tileRect/>
          </a:gra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213510" y="6542915"/>
            <a:ext cx="7689926" cy="261610"/>
          </a:xfrm>
          <a:prstGeom prst="rect">
            <a:avLst/>
          </a:prstGeom>
          <a:noFill/>
        </p:spPr>
        <p:txBody>
          <a:bodyPr wrap="none" rtlCol="0">
            <a:sp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：地上に現れる地下漏水、漏水調査で把握できる地下漏水のいずれでもなく、現在の技術で把握できない非常に小さな漏水のこと。</a:t>
            </a:r>
            <a:endParaRPr lang="en-US" altLang="ja-JP" sz="11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2362784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テキスト ボックス 34"/>
          <p:cNvSpPr txBox="1"/>
          <p:nvPr/>
        </p:nvSpPr>
        <p:spPr>
          <a:xfrm>
            <a:off x="137588" y="361468"/>
            <a:ext cx="5710218" cy="400110"/>
          </a:xfrm>
          <a:prstGeom prst="rect">
            <a:avLst/>
          </a:prstGeom>
          <a:noFill/>
        </p:spPr>
        <p:txBody>
          <a:bodyPr wrap="none" rtlCol="0">
            <a:spAutoFit/>
          </a:bodyPr>
          <a:lstStyle/>
          <a:p>
            <a:r>
              <a:rPr kumimoji="1" lang="ja-JP" altLang="en-US" sz="2000" b="1" dirty="0" smtClean="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漏水事故履歴</a:t>
            </a:r>
            <a:r>
              <a:rPr lang="ja-JP" altLang="en-US" sz="2000" b="1" dirty="0" smtClean="0">
                <a:latin typeface="Meiryo UI" panose="020B0604030504040204" pitchFamily="50" charset="-128"/>
                <a:ea typeface="Meiryo UI" panose="020B0604030504040204" pitchFamily="50" charset="-128"/>
              </a:rPr>
              <a:t>および計画的</a:t>
            </a:r>
            <a:r>
              <a:rPr lang="ja-JP" altLang="en-US" sz="2000" b="1" dirty="0">
                <a:latin typeface="Meiryo UI" panose="020B0604030504040204" pitchFamily="50" charset="-128"/>
                <a:ea typeface="Meiryo UI" panose="020B0604030504040204" pitchFamily="50" charset="-128"/>
              </a:rPr>
              <a:t>漏水調査結果の分析</a:t>
            </a:r>
            <a:endParaRPr lang="ja-JP" altLang="ja-JP" sz="2000" b="1" dirty="0">
              <a:latin typeface="Meiryo UI" panose="020B0604030504040204" pitchFamily="50" charset="-128"/>
              <a:ea typeface="Meiryo UI" panose="020B0604030504040204" pitchFamily="50" charset="-128"/>
            </a:endParaRPr>
          </a:p>
        </p:txBody>
      </p:sp>
      <p:sp>
        <p:nvSpPr>
          <p:cNvPr id="63" name="角丸四角形 62"/>
          <p:cNvSpPr/>
          <p:nvPr/>
        </p:nvSpPr>
        <p:spPr>
          <a:xfrm>
            <a:off x="235131" y="5046445"/>
            <a:ext cx="8629468" cy="1671095"/>
          </a:xfrm>
          <a:prstGeom prst="roundRect">
            <a:avLst>
              <a:gd name="adj" fmla="val 10246"/>
            </a:avLst>
          </a:prstGeom>
          <a:gradFill flip="none" rotWithShape="1">
            <a:gsLst>
              <a:gs pos="0">
                <a:schemeClr val="bg1"/>
              </a:gs>
              <a:gs pos="100000">
                <a:srgbClr val="FFCCFF"/>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52"/>
          <p:cNvSpPr/>
          <p:nvPr/>
        </p:nvSpPr>
        <p:spPr>
          <a:xfrm>
            <a:off x="235130" y="2331345"/>
            <a:ext cx="8629469" cy="2588184"/>
          </a:xfrm>
          <a:prstGeom prst="roundRect">
            <a:avLst>
              <a:gd name="adj" fmla="val 9722"/>
            </a:avLst>
          </a:prstGeom>
          <a:gradFill flip="none" rotWithShape="1">
            <a:gsLst>
              <a:gs pos="0">
                <a:schemeClr val="bg1"/>
              </a:gs>
              <a:gs pos="100000">
                <a:schemeClr val="accent1">
                  <a:lumMod val="20000"/>
                  <a:lumOff val="80000"/>
                  <a:shade val="100000"/>
                  <a:satMod val="11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スライド番号プレースホルダー 4"/>
          <p:cNvSpPr>
            <a:spLocks noGrp="1"/>
          </p:cNvSpPr>
          <p:nvPr>
            <p:ph type="sldNum" sz="quarter" idx="12"/>
          </p:nvPr>
        </p:nvSpPr>
        <p:spPr>
          <a:xfrm>
            <a:off x="6358466" y="6424366"/>
            <a:ext cx="2743200" cy="365125"/>
          </a:xfrm>
        </p:spPr>
        <p:txBody>
          <a:bodyPr/>
          <a:lstStyle/>
          <a:p>
            <a:fld id="{3BAB8C8D-D655-4CB9-9317-1659BB5EB925}" type="slidenum">
              <a:rPr lang="ja-JP" altLang="en-US" sz="1800"/>
              <a:t>4</a:t>
            </a:fld>
            <a:endParaRPr lang="ja-JP" altLang="en-US" sz="1800" dirty="0"/>
          </a:p>
        </p:txBody>
      </p:sp>
      <p:sp>
        <p:nvSpPr>
          <p:cNvPr id="37" name="角丸四角形 36"/>
          <p:cNvSpPr/>
          <p:nvPr/>
        </p:nvSpPr>
        <p:spPr>
          <a:xfrm>
            <a:off x="235131" y="783231"/>
            <a:ext cx="8629468" cy="1454993"/>
          </a:xfrm>
          <a:prstGeom prst="roundRect">
            <a:avLst/>
          </a:prstGeom>
          <a:gradFill flip="none" rotWithShape="1">
            <a:gsLst>
              <a:gs pos="0">
                <a:schemeClr val="bg1"/>
              </a:gs>
              <a:gs pos="100000">
                <a:schemeClr val="accent1">
                  <a:lumMod val="20000"/>
                  <a:lumOff val="80000"/>
                  <a:shade val="100000"/>
                  <a:satMod val="11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角丸四角形 37"/>
          <p:cNvSpPr/>
          <p:nvPr/>
        </p:nvSpPr>
        <p:spPr>
          <a:xfrm>
            <a:off x="359795" y="1528651"/>
            <a:ext cx="2017883" cy="38214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テキスト ボックス 38"/>
          <p:cNvSpPr txBox="1"/>
          <p:nvPr/>
        </p:nvSpPr>
        <p:spPr>
          <a:xfrm>
            <a:off x="409135" y="1550448"/>
            <a:ext cx="1927131"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計画的漏水調査とは</a:t>
            </a:r>
            <a:endParaRPr lang="ja-JP" altLang="ja-JP" sz="1600" dirty="0">
              <a:latin typeface="Meiryo UI" panose="020B0604030504040204" pitchFamily="50" charset="-128"/>
              <a:ea typeface="Meiryo UI" panose="020B0604030504040204" pitchFamily="50" charset="-128"/>
            </a:endParaRPr>
          </a:p>
        </p:txBody>
      </p:sp>
      <p:sp>
        <p:nvSpPr>
          <p:cNvPr id="40" name="テキスト ボックス 39"/>
          <p:cNvSpPr txBox="1"/>
          <p:nvPr/>
        </p:nvSpPr>
        <p:spPr>
          <a:xfrm>
            <a:off x="2502342" y="1385422"/>
            <a:ext cx="6118983" cy="830997"/>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消火栓</a:t>
            </a:r>
            <a:r>
              <a:rPr lang="ja-JP" altLang="en-US" sz="1600" dirty="0">
                <a:latin typeface="Meiryo UI" panose="020B0604030504040204" pitchFamily="50" charset="-128"/>
                <a:ea typeface="Meiryo UI" panose="020B0604030504040204" pitchFamily="50" charset="-128"/>
              </a:rPr>
              <a:t>など</a:t>
            </a:r>
            <a:r>
              <a:rPr lang="ja-JP" altLang="en-US" sz="1600" dirty="0" smtClean="0">
                <a:latin typeface="Meiryo UI" panose="020B0604030504040204" pitchFamily="50" charset="-128"/>
                <a:ea typeface="Meiryo UI" panose="020B0604030504040204" pitchFamily="50" charset="-128"/>
              </a:rPr>
              <a:t>から漏水音を聞き、地上に現れない地下漏水を検知する調査</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小口径（口径</a:t>
            </a:r>
            <a:r>
              <a:rPr lang="en-US" altLang="ja-JP" sz="1600" dirty="0" smtClean="0">
                <a:latin typeface="Meiryo UI" panose="020B0604030504040204" pitchFamily="50" charset="-128"/>
                <a:ea typeface="Meiryo UI" panose="020B0604030504040204" pitchFamily="50" charset="-128"/>
              </a:rPr>
              <a:t>400mm</a:t>
            </a:r>
            <a:r>
              <a:rPr lang="ja-JP" altLang="en-US" sz="1600" dirty="0" smtClean="0">
                <a:latin typeface="Meiryo UI" panose="020B0604030504040204" pitchFamily="50" charset="-128"/>
                <a:ea typeface="Meiryo UI" panose="020B0604030504040204" pitchFamily="50" charset="-128"/>
              </a:rPr>
              <a:t>以下）の配水管並びに給水管が対象</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これより大きい</a:t>
            </a:r>
            <a:r>
              <a:rPr lang="ja-JP" altLang="en-US" sz="1600" b="1" u="sng" dirty="0" smtClean="0">
                <a:solidFill>
                  <a:srgbClr val="FF0000"/>
                </a:solidFill>
                <a:latin typeface="Meiryo UI" panose="020B0604030504040204" pitchFamily="50" charset="-128"/>
                <a:ea typeface="Meiryo UI" panose="020B0604030504040204" pitchFamily="50" charset="-128"/>
              </a:rPr>
              <a:t>中大口径管は、現在の技術で漏水音を聞き取れない</a:t>
            </a:r>
            <a:endParaRPr lang="en-US" altLang="ja-JP" sz="1600" b="1" u="sng" dirty="0" smtClean="0">
              <a:solidFill>
                <a:srgbClr val="FF0000"/>
              </a:solidFill>
              <a:latin typeface="Meiryo UI" panose="020B0604030504040204" pitchFamily="50" charset="-128"/>
              <a:ea typeface="Meiryo UI" panose="020B0604030504040204" pitchFamily="50" charset="-128"/>
            </a:endParaRPr>
          </a:p>
        </p:txBody>
      </p:sp>
      <p:sp>
        <p:nvSpPr>
          <p:cNvPr id="42" name="角丸四角形 41"/>
          <p:cNvSpPr/>
          <p:nvPr/>
        </p:nvSpPr>
        <p:spPr>
          <a:xfrm>
            <a:off x="399865" y="2473564"/>
            <a:ext cx="2017883" cy="38214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テキスト ボックス 42"/>
          <p:cNvSpPr txBox="1"/>
          <p:nvPr/>
        </p:nvSpPr>
        <p:spPr>
          <a:xfrm>
            <a:off x="429728" y="2487820"/>
            <a:ext cx="1994457"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推計漏水量の</a:t>
            </a:r>
            <a:r>
              <a:rPr lang="ja-JP" altLang="en-US" sz="1600" dirty="0">
                <a:latin typeface="Meiryo UI" panose="020B0604030504040204" pitchFamily="50" charset="-128"/>
                <a:ea typeface="Meiryo UI" panose="020B0604030504040204" pitchFamily="50" charset="-128"/>
              </a:rPr>
              <a:t>分析</a:t>
            </a:r>
            <a:r>
              <a:rPr lang="ja-JP" altLang="en-US" sz="1600" dirty="0" smtClean="0">
                <a:latin typeface="Meiryo UI" panose="020B0604030504040204" pitchFamily="50" charset="-128"/>
                <a:ea typeface="Meiryo UI" panose="020B0604030504040204" pitchFamily="50" charset="-128"/>
              </a:rPr>
              <a:t>１</a:t>
            </a:r>
            <a:endParaRPr lang="ja-JP" altLang="ja-JP" sz="1600" dirty="0">
              <a:latin typeface="Meiryo UI" panose="020B0604030504040204" pitchFamily="50" charset="-128"/>
              <a:ea typeface="Meiryo UI" panose="020B0604030504040204" pitchFamily="50" charset="-128"/>
            </a:endParaRPr>
          </a:p>
        </p:txBody>
      </p:sp>
      <p:sp>
        <p:nvSpPr>
          <p:cNvPr id="5" name="正方形/長方形 4"/>
          <p:cNvSpPr/>
          <p:nvPr/>
        </p:nvSpPr>
        <p:spPr>
          <a:xfrm>
            <a:off x="584200" y="2964526"/>
            <a:ext cx="1736400" cy="972442"/>
          </a:xfrm>
          <a:prstGeom prst="rect">
            <a:avLst/>
          </a:prstGeom>
          <a:gradFill flip="none" rotWithShape="1">
            <a:gsLst>
              <a:gs pos="0">
                <a:srgbClr val="FFFF00"/>
              </a:gs>
              <a:gs pos="50000">
                <a:srgbClr val="FFFF99"/>
              </a:gs>
              <a:gs pos="100000">
                <a:srgbClr val="FFFF00">
                  <a:shade val="100000"/>
                  <a:satMod val="115000"/>
                </a:srgbClr>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p:cNvSpPr/>
          <p:nvPr/>
        </p:nvSpPr>
        <p:spPr>
          <a:xfrm>
            <a:off x="584200" y="3965267"/>
            <a:ext cx="1736400" cy="415564"/>
          </a:xfrm>
          <a:prstGeom prst="rect">
            <a:avLst/>
          </a:prstGeom>
          <a:gradFill flip="none" rotWithShape="1">
            <a:gsLst>
              <a:gs pos="0">
                <a:srgbClr val="009999"/>
              </a:gs>
              <a:gs pos="50000">
                <a:schemeClr val="accent6">
                  <a:lumMod val="20000"/>
                  <a:lumOff val="80000"/>
                </a:schemeClr>
              </a:gs>
              <a:gs pos="100000">
                <a:srgbClr val="009999"/>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664364" y="3315395"/>
            <a:ext cx="1576072" cy="307777"/>
          </a:xfrm>
          <a:prstGeom prst="rect">
            <a:avLst/>
          </a:prstGeom>
          <a:solidFill>
            <a:schemeClr val="bg1"/>
          </a:solid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給水管から：</a:t>
            </a:r>
            <a:r>
              <a:rPr lang="en-US" altLang="ja-JP" sz="1400" dirty="0" smtClean="0">
                <a:latin typeface="Meiryo UI" panose="020B0604030504040204" pitchFamily="50" charset="-128"/>
                <a:ea typeface="Meiryo UI" panose="020B0604030504040204" pitchFamily="50" charset="-128"/>
              </a:rPr>
              <a:t>75</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664364" y="4027658"/>
            <a:ext cx="1576072" cy="307777"/>
          </a:xfrm>
          <a:prstGeom prst="rect">
            <a:avLst/>
          </a:prstGeom>
          <a:solidFill>
            <a:schemeClr val="bg1"/>
          </a:solid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配水管から：</a:t>
            </a:r>
            <a:r>
              <a:rPr lang="en-US" altLang="ja-JP" sz="1400" dirty="0">
                <a:latin typeface="Meiryo UI" panose="020B0604030504040204" pitchFamily="50" charset="-128"/>
                <a:ea typeface="Meiryo UI" panose="020B0604030504040204" pitchFamily="50" charset="-128"/>
              </a:rPr>
              <a:t>25</a:t>
            </a:r>
            <a:r>
              <a:rPr lang="ja-JP" altLang="en-US" sz="1400" dirty="0" smtClean="0">
                <a:latin typeface="Meiryo UI" panose="020B0604030504040204" pitchFamily="50" charset="-128"/>
                <a:ea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2382415" y="2482705"/>
            <a:ext cx="5322291" cy="584775"/>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：地上漏水、計画的漏水調査で発見された地下漏水に対し、</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漏水量を推計・分析</a:t>
            </a:r>
            <a:endParaRPr lang="en-US" altLang="ja-JP" sz="1600" dirty="0" smtClean="0">
              <a:latin typeface="Meiryo UI" panose="020B0604030504040204" pitchFamily="50" charset="-128"/>
              <a:ea typeface="Meiryo UI" panose="020B0604030504040204" pitchFamily="50" charset="-128"/>
            </a:endParaRPr>
          </a:p>
        </p:txBody>
      </p:sp>
      <p:sp>
        <p:nvSpPr>
          <p:cNvPr id="48" name="テキスト ボックス 47"/>
          <p:cNvSpPr txBox="1"/>
          <p:nvPr/>
        </p:nvSpPr>
        <p:spPr>
          <a:xfrm>
            <a:off x="2400764" y="3977586"/>
            <a:ext cx="2541080" cy="338554"/>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rPr>
              <a:t>内、</a:t>
            </a:r>
            <a:r>
              <a:rPr lang="en-US" altLang="ja-JP" sz="1600" b="1" u="sng" dirty="0" smtClean="0">
                <a:solidFill>
                  <a:srgbClr val="FF0000"/>
                </a:solidFill>
                <a:latin typeface="Meiryo UI" panose="020B0604030504040204" pitchFamily="50" charset="-128"/>
                <a:ea typeface="Meiryo UI" panose="020B0604030504040204" pitchFamily="50" charset="-128"/>
              </a:rPr>
              <a:t>50</a:t>
            </a:r>
            <a:r>
              <a:rPr lang="ja-JP" altLang="en-US" sz="1600" b="1" u="sng" dirty="0" smtClean="0">
                <a:solidFill>
                  <a:srgbClr val="FF0000"/>
                </a:solidFill>
                <a:latin typeface="Meiryo UI" panose="020B0604030504040204" pitchFamily="50" charset="-128"/>
                <a:ea typeface="Meiryo UI" panose="020B0604030504040204" pitchFamily="50" charset="-128"/>
              </a:rPr>
              <a:t>％</a:t>
            </a:r>
            <a:r>
              <a:rPr lang="ja-JP" altLang="en-US" sz="1600" b="1" u="sng" dirty="0">
                <a:solidFill>
                  <a:srgbClr val="FF0000"/>
                </a:solidFill>
                <a:latin typeface="Meiryo UI" panose="020B0604030504040204" pitchFamily="50" charset="-128"/>
                <a:ea typeface="Meiryo UI" panose="020B0604030504040204" pitchFamily="50" charset="-128"/>
              </a:rPr>
              <a:t>程度</a:t>
            </a:r>
            <a:r>
              <a:rPr lang="ja-JP" altLang="en-US" sz="1600" b="1" u="sng" dirty="0" smtClean="0">
                <a:solidFill>
                  <a:srgbClr val="FF0000"/>
                </a:solidFill>
                <a:latin typeface="Meiryo UI" panose="020B0604030504040204" pitchFamily="50" charset="-128"/>
                <a:ea typeface="Meiryo UI" panose="020B0604030504040204" pitchFamily="50" charset="-128"/>
              </a:rPr>
              <a:t>が鋳鉄管</a:t>
            </a:r>
            <a:r>
              <a:rPr lang="ja-JP" altLang="en-US" sz="1600" dirty="0">
                <a:latin typeface="Meiryo UI" panose="020B0604030504040204" pitchFamily="50" charset="-128"/>
                <a:ea typeface="Meiryo UI" panose="020B0604030504040204" pitchFamily="50" charset="-128"/>
              </a:rPr>
              <a:t>から</a:t>
            </a:r>
            <a:endParaRPr lang="en-US" altLang="ja-JP" sz="1600" dirty="0">
              <a:latin typeface="Meiryo UI" panose="020B0604030504040204" pitchFamily="50" charset="-128"/>
              <a:ea typeface="Meiryo UI" panose="020B0604030504040204" pitchFamily="50" charset="-128"/>
            </a:endParaRPr>
          </a:p>
        </p:txBody>
      </p:sp>
      <p:sp>
        <p:nvSpPr>
          <p:cNvPr id="49" name="テキスト ボックス 48"/>
          <p:cNvSpPr txBox="1"/>
          <p:nvPr/>
        </p:nvSpPr>
        <p:spPr>
          <a:xfrm>
            <a:off x="2400764" y="3263637"/>
            <a:ext cx="2335896"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内、</a:t>
            </a:r>
            <a:r>
              <a:rPr lang="en-US" altLang="ja-JP" sz="1600" b="1" u="sng" dirty="0" smtClean="0">
                <a:solidFill>
                  <a:srgbClr val="FF0000"/>
                </a:solidFill>
                <a:latin typeface="Meiryo UI" panose="020B0604030504040204" pitchFamily="50" charset="-128"/>
                <a:ea typeface="Meiryo UI" panose="020B0604030504040204" pitchFamily="50" charset="-128"/>
              </a:rPr>
              <a:t>55</a:t>
            </a:r>
            <a:r>
              <a:rPr lang="ja-JP" altLang="en-US" sz="1600" b="1" u="sng" dirty="0" smtClean="0">
                <a:solidFill>
                  <a:srgbClr val="FF0000"/>
                </a:solidFill>
                <a:latin typeface="Meiryo UI" panose="020B0604030504040204" pitchFamily="50" charset="-128"/>
                <a:ea typeface="Meiryo UI" panose="020B0604030504040204" pitchFamily="50" charset="-128"/>
              </a:rPr>
              <a:t>％程度が鉛管</a:t>
            </a:r>
            <a:r>
              <a:rPr lang="ja-JP" altLang="en-US" sz="1600" dirty="0" smtClean="0">
                <a:latin typeface="Meiryo UI" panose="020B0604030504040204" pitchFamily="50" charset="-128"/>
                <a:ea typeface="Meiryo UI" panose="020B0604030504040204" pitchFamily="50" charset="-128"/>
              </a:rPr>
              <a:t>から</a:t>
            </a:r>
            <a:endParaRPr lang="en-US" altLang="ja-JP" sz="1600" dirty="0" smtClean="0">
              <a:latin typeface="Meiryo UI" panose="020B0604030504040204" pitchFamily="50" charset="-128"/>
              <a:ea typeface="Meiryo UI" panose="020B0604030504040204" pitchFamily="50" charset="-128"/>
            </a:endParaRPr>
          </a:p>
        </p:txBody>
      </p:sp>
      <p:sp>
        <p:nvSpPr>
          <p:cNvPr id="50" name="角丸四角形 49"/>
          <p:cNvSpPr/>
          <p:nvPr/>
        </p:nvSpPr>
        <p:spPr>
          <a:xfrm>
            <a:off x="5576996" y="2969667"/>
            <a:ext cx="3047577" cy="1535096"/>
          </a:xfrm>
          <a:prstGeom prst="roundRect">
            <a:avLst/>
          </a:prstGeom>
          <a:solidFill>
            <a:schemeClr val="bg1"/>
          </a:solid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テキスト ボックス 50"/>
          <p:cNvSpPr txBox="1"/>
          <p:nvPr/>
        </p:nvSpPr>
        <p:spPr>
          <a:xfrm>
            <a:off x="5766124" y="3068712"/>
            <a:ext cx="2795958" cy="584775"/>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鉛管・鋳鉄管はともに、従前から</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解消を目指し</a:t>
            </a:r>
            <a:r>
              <a:rPr lang="ja-JP" altLang="en-US" sz="1600" b="1" dirty="0" smtClean="0">
                <a:solidFill>
                  <a:srgbClr val="FF0000"/>
                </a:solidFill>
                <a:latin typeface="Meiryo UI" panose="020B0604030504040204" pitchFamily="50" charset="-128"/>
                <a:ea typeface="Meiryo UI" panose="020B0604030504040204" pitchFamily="50" charset="-128"/>
              </a:rPr>
              <a:t>計画的</a:t>
            </a:r>
            <a:r>
              <a:rPr lang="ja-JP" altLang="en-US" sz="1600" b="1" dirty="0">
                <a:solidFill>
                  <a:srgbClr val="FF0000"/>
                </a:solidFill>
                <a:latin typeface="Meiryo UI" panose="020B0604030504040204" pitchFamily="50" charset="-128"/>
                <a:ea typeface="Meiryo UI" panose="020B0604030504040204" pitchFamily="50" charset="-128"/>
              </a:rPr>
              <a:t>に</a:t>
            </a:r>
            <a:r>
              <a:rPr lang="ja-JP" altLang="en-US" sz="1600" b="1" dirty="0" smtClean="0">
                <a:solidFill>
                  <a:srgbClr val="FF0000"/>
                </a:solidFill>
                <a:latin typeface="Meiryo UI" panose="020B0604030504040204" pitchFamily="50" charset="-128"/>
                <a:ea typeface="Meiryo UI" panose="020B0604030504040204" pitchFamily="50" charset="-128"/>
              </a:rPr>
              <a:t>更新中</a:t>
            </a:r>
            <a:endParaRPr lang="en-US" altLang="ja-JP" sz="1600" b="1" dirty="0" smtClean="0">
              <a:solidFill>
                <a:srgbClr val="FF0000"/>
              </a:solidFill>
              <a:latin typeface="Meiryo UI" panose="020B0604030504040204" pitchFamily="50" charset="-128"/>
              <a:ea typeface="Meiryo UI" panose="020B0604030504040204" pitchFamily="50" charset="-128"/>
            </a:endParaRPr>
          </a:p>
        </p:txBody>
      </p:sp>
      <p:sp>
        <p:nvSpPr>
          <p:cNvPr id="52" name="二等辺三角形 51"/>
          <p:cNvSpPr/>
          <p:nvPr/>
        </p:nvSpPr>
        <p:spPr>
          <a:xfrm rot="5400000">
            <a:off x="5044347" y="3718713"/>
            <a:ext cx="612000" cy="244800"/>
          </a:xfrm>
          <a:prstGeom prst="triangle">
            <a:avLst/>
          </a:prstGeom>
          <a:gradFill flip="none" rotWithShape="1">
            <a:gsLst>
              <a:gs pos="0">
                <a:schemeClr val="bg1"/>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角丸四角形 53"/>
          <p:cNvSpPr/>
          <p:nvPr/>
        </p:nvSpPr>
        <p:spPr>
          <a:xfrm>
            <a:off x="425712" y="5135775"/>
            <a:ext cx="2017883" cy="382148"/>
          </a:xfrm>
          <a:prstGeom prst="roundRect">
            <a:avLst/>
          </a:prstGeom>
          <a:solidFill>
            <a:schemeClr val="bg1"/>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テキスト ボックス 54"/>
          <p:cNvSpPr txBox="1"/>
          <p:nvPr/>
        </p:nvSpPr>
        <p:spPr>
          <a:xfrm>
            <a:off x="457844" y="5157572"/>
            <a:ext cx="1994457" cy="338554"/>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rPr>
              <a:t>推計漏水量</a:t>
            </a:r>
            <a:r>
              <a:rPr lang="ja-JP" altLang="en-US" sz="1600" dirty="0" smtClean="0">
                <a:latin typeface="Meiryo UI" panose="020B0604030504040204" pitchFamily="50" charset="-128"/>
                <a:ea typeface="Meiryo UI" panose="020B0604030504040204" pitchFamily="50" charset="-128"/>
              </a:rPr>
              <a:t>の分析２</a:t>
            </a:r>
            <a:endParaRPr lang="ja-JP" altLang="ja-JP" sz="1600" dirty="0">
              <a:latin typeface="Meiryo UI" panose="020B0604030504040204" pitchFamily="50" charset="-128"/>
              <a:ea typeface="Meiryo UI" panose="020B0604030504040204" pitchFamily="50" charset="-128"/>
            </a:endParaRPr>
          </a:p>
        </p:txBody>
      </p:sp>
      <p:sp>
        <p:nvSpPr>
          <p:cNvPr id="56" name="テキスト ボックス 55"/>
          <p:cNvSpPr txBox="1"/>
          <p:nvPr/>
        </p:nvSpPr>
        <p:spPr>
          <a:xfrm>
            <a:off x="2463899" y="5154694"/>
            <a:ext cx="5291833"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：地上漏水、漏水調査で発見された漏水について、さらに分析</a:t>
            </a:r>
            <a:endParaRPr lang="en-US" altLang="ja-JP" sz="1600" dirty="0" smtClean="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436965" y="5542441"/>
            <a:ext cx="4984057" cy="107721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配水管の漏水件数は鋳鉄管が多いが、</a:t>
            </a:r>
            <a:endParaRPr lang="en-US" altLang="ja-JP" sz="1600" dirty="0" smtClean="0">
              <a:latin typeface="Meiryo UI" panose="020B0604030504040204" pitchFamily="50" charset="-128"/>
              <a:ea typeface="Meiryo UI" panose="020B0604030504040204" pitchFamily="50" charset="-128"/>
            </a:endParaRPr>
          </a:p>
          <a:p>
            <a:r>
              <a:rPr lang="ja-JP" altLang="en-US" sz="1600" b="1" u="sng" dirty="0">
                <a:solidFill>
                  <a:srgbClr val="FF0000"/>
                </a:solidFill>
                <a:latin typeface="Meiryo UI" panose="020B0604030504040204" pitchFamily="50" charset="-128"/>
                <a:ea typeface="Meiryo UI" panose="020B0604030504040204" pitchFamily="50" charset="-128"/>
              </a:rPr>
              <a:t>硬質塩化</a:t>
            </a:r>
            <a:r>
              <a:rPr lang="ja-JP" altLang="en-US" sz="1600" b="1" u="sng" dirty="0" smtClean="0">
                <a:solidFill>
                  <a:srgbClr val="FF0000"/>
                </a:solidFill>
                <a:latin typeface="Meiryo UI" panose="020B0604030504040204" pitchFamily="50" charset="-128"/>
                <a:ea typeface="Meiryo UI" panose="020B0604030504040204" pitchFamily="50" charset="-128"/>
              </a:rPr>
              <a:t>ビニル管の単位延長あたり漏水件数は</a:t>
            </a:r>
            <a:endParaRPr lang="en-US" altLang="ja-JP" sz="1600" b="1" u="sng" dirty="0" smtClean="0">
              <a:solidFill>
                <a:srgbClr val="FF0000"/>
              </a:solidFill>
              <a:latin typeface="Meiryo UI" panose="020B0604030504040204" pitchFamily="50" charset="-128"/>
              <a:ea typeface="Meiryo UI" panose="020B0604030504040204" pitchFamily="50" charset="-128"/>
            </a:endParaRPr>
          </a:p>
          <a:p>
            <a:r>
              <a:rPr lang="ja-JP" altLang="en-US" sz="1600" b="1" u="sng" dirty="0" smtClean="0">
                <a:solidFill>
                  <a:srgbClr val="FF0000"/>
                </a:solidFill>
                <a:latin typeface="Meiryo UI" panose="020B0604030504040204" pitchFamily="50" charset="-128"/>
                <a:ea typeface="Meiryo UI" panose="020B0604030504040204" pitchFamily="50" charset="-128"/>
              </a:rPr>
              <a:t>鋳鉄管と同程度</a:t>
            </a:r>
            <a:endParaRPr lang="en-US" altLang="ja-JP" sz="1600" b="1" u="sng" dirty="0" smtClean="0">
              <a:solidFill>
                <a:srgbClr val="FF0000"/>
              </a:solidFill>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給</a:t>
            </a:r>
            <a:r>
              <a:rPr lang="ja-JP" altLang="en-US" sz="1600" dirty="0" smtClean="0">
                <a:latin typeface="Meiryo UI" panose="020B0604030504040204" pitchFamily="50" charset="-128"/>
                <a:ea typeface="Meiryo UI" panose="020B0604030504040204" pitchFamily="50" charset="-128"/>
              </a:rPr>
              <a:t>水管の漏水も鉛管の次に</a:t>
            </a:r>
            <a:r>
              <a:rPr lang="ja-JP" altLang="en-US" sz="1600" b="1" u="sng" dirty="0" smtClean="0">
                <a:solidFill>
                  <a:srgbClr val="FF0000"/>
                </a:solidFill>
                <a:latin typeface="Meiryo UI" panose="020B0604030504040204" pitchFamily="50" charset="-128"/>
                <a:ea typeface="Meiryo UI" panose="020B0604030504040204" pitchFamily="50" charset="-128"/>
              </a:rPr>
              <a:t>硬質塩化ビニル管が多い傾向</a:t>
            </a:r>
            <a:endParaRPr lang="en-US" altLang="ja-JP" sz="1600" b="1" u="sng" dirty="0" smtClean="0">
              <a:solidFill>
                <a:srgbClr val="FF0000"/>
              </a:solidFill>
              <a:latin typeface="Meiryo UI" panose="020B0604030504040204" pitchFamily="50" charset="-128"/>
              <a:ea typeface="Meiryo UI" panose="020B0604030504040204" pitchFamily="50" charset="-128"/>
            </a:endParaRPr>
          </a:p>
        </p:txBody>
      </p:sp>
      <p:sp>
        <p:nvSpPr>
          <p:cNvPr id="59" name="角丸四角形 58"/>
          <p:cNvSpPr/>
          <p:nvPr/>
        </p:nvSpPr>
        <p:spPr>
          <a:xfrm>
            <a:off x="5603122" y="5512151"/>
            <a:ext cx="3047577" cy="1088013"/>
          </a:xfrm>
          <a:prstGeom prst="roundRect">
            <a:avLst/>
          </a:prstGeom>
          <a:solidFill>
            <a:schemeClr val="bg1"/>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テキスト ボックス 59"/>
          <p:cNvSpPr txBox="1"/>
          <p:nvPr/>
        </p:nvSpPr>
        <p:spPr>
          <a:xfrm>
            <a:off x="5764197" y="5517548"/>
            <a:ext cx="2725426" cy="1077218"/>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配水管の鋳鉄管と</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給水管の鉛管の解消後、</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管路</a:t>
            </a:r>
            <a:r>
              <a:rPr lang="ja-JP" altLang="en-US" sz="1600" dirty="0" smtClean="0">
                <a:latin typeface="Meiryo UI" panose="020B0604030504040204" pitchFamily="50" charset="-128"/>
                <a:ea typeface="Meiryo UI" panose="020B0604030504040204" pitchFamily="50" charset="-128"/>
              </a:rPr>
              <a:t>更新に合わせた合理的な</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硬質塩化ビニル管更新を検討</a:t>
            </a:r>
            <a:endParaRPr lang="en-US" altLang="ja-JP" sz="1600" dirty="0" smtClean="0">
              <a:latin typeface="Meiryo UI" panose="020B0604030504040204" pitchFamily="50" charset="-128"/>
              <a:ea typeface="Meiryo UI" panose="020B0604030504040204" pitchFamily="50" charset="-128"/>
            </a:endParaRPr>
          </a:p>
        </p:txBody>
      </p:sp>
      <p:sp>
        <p:nvSpPr>
          <p:cNvPr id="61" name="二等辺三角形 60"/>
          <p:cNvSpPr/>
          <p:nvPr/>
        </p:nvSpPr>
        <p:spPr>
          <a:xfrm rot="5400000">
            <a:off x="5058917" y="5818073"/>
            <a:ext cx="612000" cy="244800"/>
          </a:xfrm>
          <a:prstGeom prst="triangle">
            <a:avLst/>
          </a:prstGeom>
          <a:gradFill flip="none" rotWithShape="1">
            <a:gsLst>
              <a:gs pos="0">
                <a:schemeClr val="bg1"/>
              </a:gs>
              <a:gs pos="50000">
                <a:srgbClr val="FF0066"/>
              </a:gs>
              <a:gs pos="100000">
                <a:srgbClr val="FF0066"/>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角丸四角形 29"/>
          <p:cNvSpPr/>
          <p:nvPr/>
        </p:nvSpPr>
        <p:spPr>
          <a:xfrm>
            <a:off x="352485" y="900654"/>
            <a:ext cx="2017883" cy="38214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753018" y="922451"/>
            <a:ext cx="1311578"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地上漏水とは</a:t>
            </a:r>
            <a:endParaRPr lang="ja-JP" altLang="ja-JP" sz="1600" dirty="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2605232" y="929492"/>
            <a:ext cx="4876656"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配水管や給水管から漏れて地上に現れて発見される漏水</a:t>
            </a:r>
            <a:endParaRPr lang="en-US" altLang="ja-JP" sz="1600" dirty="0" smtClean="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2437793" y="4363115"/>
            <a:ext cx="2348720" cy="261610"/>
          </a:xfrm>
          <a:prstGeom prst="rect">
            <a:avLst/>
          </a:prstGeom>
          <a:noFill/>
        </p:spPr>
        <p:txBody>
          <a:bodyPr wrap="none" rtlCol="0">
            <a:sp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R3</a:t>
            </a:r>
            <a:r>
              <a:rPr lang="ja-JP" altLang="en-US" sz="1100" dirty="0" smtClean="0">
                <a:latin typeface="Meiryo UI" panose="020B0604030504040204" pitchFamily="50" charset="-128"/>
                <a:ea typeface="Meiryo UI" panose="020B0604030504040204" pitchFamily="50" charset="-128"/>
              </a:rPr>
              <a:t>年度給水量分析結果より試算</a:t>
            </a:r>
            <a:endParaRPr lang="en-US" altLang="ja-JP" sz="1100" dirty="0" smtClean="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5810206" y="3598972"/>
            <a:ext cx="2581156" cy="769441"/>
          </a:xfrm>
          <a:prstGeom prst="rect">
            <a:avLst/>
          </a:prstGeom>
          <a:noFill/>
        </p:spPr>
        <p:txBody>
          <a:bodyPr wrap="none" rtlCol="0">
            <a:spAutoFit/>
          </a:bodyPr>
          <a:lstStyle/>
          <a:p>
            <a:r>
              <a:rPr lang="ja-JP" altLang="en-US" sz="1100" b="1" dirty="0" smtClean="0">
                <a:latin typeface="Meiryo UI" panose="020B0604030504040204" pitchFamily="50" charset="-128"/>
                <a:ea typeface="Meiryo UI" panose="020B0604030504040204" pitchFamily="50" charset="-128"/>
              </a:rPr>
              <a:t>大阪市水道経営戦略</a:t>
            </a:r>
            <a:r>
              <a:rPr lang="ja-JP" altLang="en-US" sz="1100" b="1" dirty="0">
                <a:latin typeface="Meiryo UI" panose="020B0604030504040204" pitchFamily="50" charset="-128"/>
                <a:ea typeface="Meiryo UI" panose="020B0604030504040204" pitchFamily="50" charset="-128"/>
              </a:rPr>
              <a:t>（</a:t>
            </a:r>
            <a:r>
              <a:rPr lang="en-US" altLang="ja-JP" sz="1100" b="1" dirty="0">
                <a:latin typeface="Meiryo UI" panose="020B0604030504040204" pitchFamily="50" charset="-128"/>
                <a:ea typeface="Meiryo UI" panose="020B0604030504040204" pitchFamily="50" charset="-128"/>
              </a:rPr>
              <a:t>2018-2027</a:t>
            </a:r>
            <a:r>
              <a:rPr lang="ja-JP" altLang="en-US" sz="1100" b="1" dirty="0" smtClean="0">
                <a:latin typeface="Meiryo UI" panose="020B0604030504040204" pitchFamily="50" charset="-128"/>
                <a:ea typeface="Meiryo UI" panose="020B0604030504040204" pitchFamily="50" charset="-128"/>
              </a:rPr>
              <a:t>）</a:t>
            </a:r>
            <a:endParaRPr lang="en-US" altLang="ja-JP" sz="1100" b="1" dirty="0" smtClean="0">
              <a:latin typeface="Meiryo UI" panose="020B0604030504040204" pitchFamily="50" charset="-128"/>
              <a:ea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rPr>
              <a:t>　基本方針１</a:t>
            </a:r>
            <a:endParaRPr lang="en-US" altLang="ja-JP" sz="1100" b="1" dirty="0" smtClean="0">
              <a:latin typeface="Meiryo UI" panose="020B0604030504040204" pitchFamily="50" charset="-128"/>
              <a:ea typeface="Meiryo UI" panose="020B0604030504040204" pitchFamily="50" charset="-128"/>
            </a:endParaRPr>
          </a:p>
          <a:p>
            <a:r>
              <a:rPr lang="ja-JP" altLang="en-US" sz="1100" b="1" dirty="0">
                <a:latin typeface="Meiryo UI" panose="020B0604030504040204" pitchFamily="50" charset="-128"/>
                <a:ea typeface="Meiryo UI" panose="020B0604030504040204" pitchFamily="50" charset="-128"/>
              </a:rPr>
              <a:t>　</a:t>
            </a:r>
            <a:r>
              <a:rPr lang="ja-JP" altLang="en-US" sz="1100" b="1"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安全</a:t>
            </a:r>
            <a:r>
              <a:rPr lang="ja-JP" altLang="en-US" sz="1100" dirty="0">
                <a:latin typeface="Meiryo UI" panose="020B0604030504040204" pitchFamily="50" charset="-128"/>
                <a:ea typeface="Meiryo UI" panose="020B0604030504040204" pitchFamily="50" charset="-128"/>
              </a:rPr>
              <a:t>でおいしい水道水の安定的な</a:t>
            </a:r>
            <a:r>
              <a:rPr lang="ja-JP" altLang="en-US" sz="1100" dirty="0" smtClean="0">
                <a:latin typeface="Meiryo UI" panose="020B0604030504040204" pitchFamily="50" charset="-128"/>
                <a:ea typeface="Meiryo UI" panose="020B0604030504040204" pitchFamily="50" charset="-128"/>
              </a:rPr>
              <a:t>供給</a:t>
            </a:r>
            <a:endParaRPr lang="en-US" altLang="ja-JP" sz="1100" dirty="0" smtClean="0">
              <a:latin typeface="Meiryo UI" panose="020B0604030504040204" pitchFamily="50" charset="-128"/>
              <a:ea typeface="Meiryo UI" panose="020B0604030504040204" pitchFamily="50" charset="-128"/>
            </a:endParaRPr>
          </a:p>
          <a:p>
            <a:r>
              <a:rPr lang="ja-JP" altLang="en-US" sz="1100" b="1" dirty="0" smtClean="0">
                <a:latin typeface="Meiryo UI" panose="020B0604030504040204" pitchFamily="50" charset="-128"/>
                <a:ea typeface="Meiryo UI" panose="020B0604030504040204" pitchFamily="50" charset="-128"/>
              </a:rPr>
              <a:t>上記の方針に基づき計画的に更新</a:t>
            </a:r>
            <a:endParaRPr lang="en-US" altLang="ja-JP" sz="1100" b="1" dirty="0" smtClean="0">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2437793" y="4592966"/>
            <a:ext cx="4597734" cy="261610"/>
          </a:xfrm>
          <a:prstGeom prst="rect">
            <a:avLst/>
          </a:prstGeom>
          <a:noFill/>
        </p:spPr>
        <p:txBody>
          <a:bodyPr wrap="none" rtlCol="0">
            <a:sp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　現在の技術で把握できない微小漏水、中大口径管の地下漏水は</a:t>
            </a:r>
            <a:r>
              <a:rPr lang="ja-JP" altLang="en-US" sz="1100" dirty="0">
                <a:latin typeface="Meiryo UI" panose="020B0604030504040204" pitchFamily="50" charset="-128"/>
                <a:ea typeface="Meiryo UI" panose="020B0604030504040204" pitchFamily="50" charset="-128"/>
              </a:rPr>
              <a:t>含まない</a:t>
            </a:r>
            <a:endParaRPr lang="en-US" altLang="ja-JP" sz="11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093999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 name="角丸四角形 108"/>
          <p:cNvSpPr/>
          <p:nvPr/>
        </p:nvSpPr>
        <p:spPr>
          <a:xfrm>
            <a:off x="235131" y="5179611"/>
            <a:ext cx="8569236" cy="1055728"/>
          </a:xfrm>
          <a:prstGeom prst="roundRect">
            <a:avLst>
              <a:gd name="adj" fmla="val 15915"/>
            </a:avLst>
          </a:prstGeom>
          <a:gradFill flip="none" rotWithShape="1">
            <a:gsLst>
              <a:gs pos="0">
                <a:schemeClr val="bg1"/>
              </a:gs>
              <a:gs pos="100000">
                <a:srgbClr val="FFCCFF"/>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角丸四角形 61"/>
          <p:cNvSpPr/>
          <p:nvPr/>
        </p:nvSpPr>
        <p:spPr>
          <a:xfrm>
            <a:off x="227443" y="3655472"/>
            <a:ext cx="8569236" cy="1432498"/>
          </a:xfrm>
          <a:prstGeom prst="roundRect">
            <a:avLst>
              <a:gd name="adj" fmla="val 12480"/>
            </a:avLst>
          </a:prstGeom>
          <a:gradFill flip="none" rotWithShape="1">
            <a:gsLst>
              <a:gs pos="0">
                <a:schemeClr val="bg1"/>
              </a:gs>
              <a:gs pos="100000">
                <a:schemeClr val="accent1">
                  <a:lumMod val="20000"/>
                  <a:lumOff val="80000"/>
                  <a:shade val="100000"/>
                  <a:satMod val="11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角丸四角形 107"/>
          <p:cNvSpPr/>
          <p:nvPr/>
        </p:nvSpPr>
        <p:spPr>
          <a:xfrm>
            <a:off x="239188" y="767808"/>
            <a:ext cx="8569236" cy="2783809"/>
          </a:xfrm>
          <a:prstGeom prst="roundRect">
            <a:avLst>
              <a:gd name="adj" fmla="val 8350"/>
            </a:avLst>
          </a:prstGeom>
          <a:gradFill flip="none" rotWithShape="1">
            <a:gsLst>
              <a:gs pos="0">
                <a:schemeClr val="bg1"/>
              </a:gs>
              <a:gs pos="100000">
                <a:schemeClr val="accent1">
                  <a:lumMod val="20000"/>
                  <a:lumOff val="80000"/>
                  <a:shade val="100000"/>
                  <a:satMod val="11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6" name="角丸四角形 105"/>
          <p:cNvSpPr/>
          <p:nvPr/>
        </p:nvSpPr>
        <p:spPr>
          <a:xfrm>
            <a:off x="5806948" y="5262072"/>
            <a:ext cx="2717553" cy="860056"/>
          </a:xfrm>
          <a:prstGeom prst="roundRect">
            <a:avLst/>
          </a:prstGeom>
          <a:solidFill>
            <a:schemeClr val="bg1"/>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7" name="角丸四角形 106"/>
          <p:cNvSpPr/>
          <p:nvPr/>
        </p:nvSpPr>
        <p:spPr>
          <a:xfrm>
            <a:off x="5806948" y="4003798"/>
            <a:ext cx="2717553" cy="860056"/>
          </a:xfrm>
          <a:prstGeom prst="roundRect">
            <a:avLst/>
          </a:prstGeom>
          <a:solidFill>
            <a:schemeClr val="bg1"/>
          </a:solidFill>
          <a:ln>
            <a:solidFill>
              <a:srgbClr val="5B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137588" y="361468"/>
            <a:ext cx="5421338"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rPr>
              <a:t>■</a:t>
            </a:r>
            <a:r>
              <a:rPr lang="ja-JP" altLang="en-US" sz="2000" b="1" dirty="0">
                <a:latin typeface="Meiryo UI" panose="020B0604030504040204" pitchFamily="50" charset="-128"/>
                <a:ea typeface="Meiryo UI" panose="020B0604030504040204" pitchFamily="50" charset="-128"/>
              </a:rPr>
              <a:t>分析に基づく有収率向上対策の検討</a:t>
            </a:r>
            <a:endParaRPr lang="ja-JP" altLang="ja-JP" sz="2000" b="1" dirty="0">
              <a:latin typeface="Meiryo UI" panose="020B0604030504040204" pitchFamily="50" charset="-128"/>
              <a:ea typeface="Meiryo UI" panose="020B0604030504040204" pitchFamily="50" charset="-128"/>
            </a:endParaRPr>
          </a:p>
        </p:txBody>
      </p:sp>
      <p:sp>
        <p:nvSpPr>
          <p:cNvPr id="61" name="スライド番号プレースホルダー 4"/>
          <p:cNvSpPr>
            <a:spLocks noGrp="1"/>
          </p:cNvSpPr>
          <p:nvPr>
            <p:ph type="sldNum" sz="quarter" idx="12"/>
          </p:nvPr>
        </p:nvSpPr>
        <p:spPr>
          <a:xfrm>
            <a:off x="6358466" y="6424366"/>
            <a:ext cx="2743200" cy="365125"/>
          </a:xfrm>
        </p:spPr>
        <p:txBody>
          <a:bodyPr/>
          <a:lstStyle/>
          <a:p>
            <a:fld id="{3BAB8C8D-D655-4CB9-9317-1659BB5EB925}" type="slidenum">
              <a:rPr lang="ja-JP" altLang="en-US" sz="1800"/>
              <a:t>5</a:t>
            </a:fld>
            <a:endParaRPr lang="ja-JP" altLang="en-US" sz="1800" dirty="0"/>
          </a:p>
        </p:txBody>
      </p:sp>
      <p:sp>
        <p:nvSpPr>
          <p:cNvPr id="63" name="角丸四角形 62"/>
          <p:cNvSpPr/>
          <p:nvPr/>
        </p:nvSpPr>
        <p:spPr>
          <a:xfrm>
            <a:off x="438812" y="1245367"/>
            <a:ext cx="2076325" cy="38214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5" name="グループ化 64"/>
          <p:cNvGrpSpPr/>
          <p:nvPr/>
        </p:nvGrpSpPr>
        <p:grpSpPr>
          <a:xfrm>
            <a:off x="2538589" y="865547"/>
            <a:ext cx="5005966" cy="2578325"/>
            <a:chOff x="1383670" y="337820"/>
            <a:chExt cx="3454405" cy="2061481"/>
          </a:xfrm>
        </p:grpSpPr>
        <p:sp>
          <p:nvSpPr>
            <p:cNvPr id="68" name="AutoShape 5"/>
            <p:cNvSpPr>
              <a:spLocks noChangeArrowheads="1"/>
            </p:cNvSpPr>
            <p:nvPr/>
          </p:nvSpPr>
          <p:spPr bwMode="auto">
            <a:xfrm>
              <a:off x="1383670" y="1405752"/>
              <a:ext cx="528320" cy="255029"/>
            </a:xfrm>
            <a:prstGeom prst="cube">
              <a:avLst>
                <a:gd name="adj" fmla="val 7870"/>
              </a:avLst>
            </a:prstGeom>
            <a:solidFill>
              <a:srgbClr val="0000CC"/>
            </a:solidFill>
            <a:ln w="9525">
              <a:solidFill>
                <a:schemeClr val="tx1"/>
              </a:solidFill>
              <a:miter lim="800000"/>
              <a:headEnd/>
              <a:tailEnd/>
            </a:ln>
          </p:spPr>
          <p:txBody>
            <a:bodyPr wrap="none" anchor="ctr"/>
            <a:lstStyle/>
            <a:p>
              <a:pPr algn="ctr">
                <a:spcBef>
                  <a:spcPct val="0"/>
                </a:spcBef>
                <a:buClrTx/>
                <a:buSzTx/>
                <a:buFontTx/>
                <a:buNone/>
              </a:pPr>
              <a:r>
                <a:rPr lang="ja-JP" altLang="en-US" sz="1300" b="1" dirty="0" smtClean="0">
                  <a:solidFill>
                    <a:schemeClr val="bg1"/>
                  </a:solidFill>
                  <a:effectLst/>
                  <a:latin typeface="Meiryo UI" panose="020B0604030504040204" pitchFamily="50" charset="-128"/>
                  <a:ea typeface="Meiryo UI" panose="020B0604030504040204" pitchFamily="50" charset="-128"/>
                </a:rPr>
                <a:t>配水量</a:t>
              </a:r>
              <a:endParaRPr lang="ja-JP" altLang="en-US" sz="1300" b="1" dirty="0">
                <a:solidFill>
                  <a:schemeClr val="bg1"/>
                </a:solidFill>
                <a:effectLst/>
                <a:latin typeface="Meiryo UI" panose="020B0604030504040204" pitchFamily="50" charset="-128"/>
                <a:ea typeface="Meiryo UI" panose="020B0604030504040204" pitchFamily="50" charset="-128"/>
              </a:endParaRPr>
            </a:p>
          </p:txBody>
        </p:sp>
        <p:sp>
          <p:nvSpPr>
            <p:cNvPr id="69" name="AutoShape 6"/>
            <p:cNvSpPr>
              <a:spLocks noChangeArrowheads="1"/>
            </p:cNvSpPr>
            <p:nvPr/>
          </p:nvSpPr>
          <p:spPr bwMode="auto">
            <a:xfrm>
              <a:off x="2171249" y="872671"/>
              <a:ext cx="528320" cy="25502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None/>
              </a:pPr>
              <a:r>
                <a:rPr lang="ja-JP" altLang="en-US" sz="1300" b="1" dirty="0">
                  <a:solidFill>
                    <a:schemeClr val="accent1">
                      <a:lumMod val="50000"/>
                    </a:schemeClr>
                  </a:solidFill>
                  <a:effectLst/>
                  <a:latin typeface="Meiryo UI" panose="020B0604030504040204" pitchFamily="50" charset="-128"/>
                  <a:ea typeface="Meiryo UI" panose="020B0604030504040204" pitchFamily="50" charset="-128"/>
                </a:rPr>
                <a:t>有効水量</a:t>
              </a:r>
            </a:p>
          </p:txBody>
        </p:sp>
        <p:sp>
          <p:nvSpPr>
            <p:cNvPr id="70" name="AutoShape 7"/>
            <p:cNvSpPr>
              <a:spLocks noChangeArrowheads="1"/>
            </p:cNvSpPr>
            <p:nvPr/>
          </p:nvSpPr>
          <p:spPr bwMode="auto">
            <a:xfrm>
              <a:off x="2171249" y="2034468"/>
              <a:ext cx="528320" cy="25502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FontTx/>
                <a:buNone/>
              </a:pPr>
              <a:r>
                <a:rPr lang="ja-JP" altLang="en-US" sz="1300" b="1" dirty="0">
                  <a:solidFill>
                    <a:schemeClr val="accent1">
                      <a:lumMod val="50000"/>
                    </a:schemeClr>
                  </a:solidFill>
                  <a:effectLst/>
                  <a:latin typeface="Meiryo UI" panose="020B0604030504040204" pitchFamily="50" charset="-128"/>
                  <a:ea typeface="Meiryo UI" panose="020B0604030504040204" pitchFamily="50" charset="-128"/>
                </a:rPr>
                <a:t>無効水量</a:t>
              </a:r>
            </a:p>
          </p:txBody>
        </p:sp>
        <p:sp>
          <p:nvSpPr>
            <p:cNvPr id="71" name="Line 9"/>
            <p:cNvSpPr>
              <a:spLocks noChangeShapeType="1"/>
            </p:cNvSpPr>
            <p:nvPr/>
          </p:nvSpPr>
          <p:spPr bwMode="auto">
            <a:xfrm>
              <a:off x="1911230" y="1524411"/>
              <a:ext cx="144000" cy="0"/>
            </a:xfrm>
            <a:prstGeom prst="line">
              <a:avLst/>
            </a:prstGeom>
            <a:noFill/>
            <a:ln w="12700">
              <a:solidFill>
                <a:schemeClr val="tx1"/>
              </a:solidFill>
              <a:round/>
              <a:headEnd/>
              <a:tailEn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72" name="Line 11"/>
            <p:cNvSpPr>
              <a:spLocks noChangeShapeType="1"/>
            </p:cNvSpPr>
            <p:nvPr/>
          </p:nvSpPr>
          <p:spPr bwMode="auto">
            <a:xfrm>
              <a:off x="2706806" y="999595"/>
              <a:ext cx="158693" cy="0"/>
            </a:xfrm>
            <a:prstGeom prst="line">
              <a:avLst/>
            </a:prstGeom>
            <a:noFill/>
            <a:ln w="12700">
              <a:solidFill>
                <a:schemeClr val="tx1"/>
              </a:solidFill>
              <a:round/>
              <a:headEnd/>
              <a:tailEn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73" name="AutoShape 12"/>
            <p:cNvSpPr>
              <a:spLocks noChangeArrowheads="1"/>
            </p:cNvSpPr>
            <p:nvPr/>
          </p:nvSpPr>
          <p:spPr bwMode="auto">
            <a:xfrm>
              <a:off x="2963560" y="646570"/>
              <a:ext cx="528320" cy="25502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FontTx/>
                <a:buNone/>
              </a:pPr>
              <a:r>
                <a:rPr lang="ja-JP" altLang="en-US" sz="1300" b="1" dirty="0">
                  <a:solidFill>
                    <a:schemeClr val="accent1">
                      <a:lumMod val="50000"/>
                    </a:schemeClr>
                  </a:solidFill>
                  <a:effectLst/>
                  <a:latin typeface="Meiryo UI" panose="020B0604030504040204" pitchFamily="50" charset="-128"/>
                  <a:ea typeface="Meiryo UI" panose="020B0604030504040204" pitchFamily="50" charset="-128"/>
                </a:rPr>
                <a:t>有収水量</a:t>
              </a:r>
            </a:p>
          </p:txBody>
        </p:sp>
        <p:sp>
          <p:nvSpPr>
            <p:cNvPr id="74" name="AutoShape 13"/>
            <p:cNvSpPr>
              <a:spLocks noChangeArrowheads="1"/>
            </p:cNvSpPr>
            <p:nvPr/>
          </p:nvSpPr>
          <p:spPr bwMode="auto">
            <a:xfrm>
              <a:off x="2963560" y="1524411"/>
              <a:ext cx="528320" cy="25502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FontTx/>
                <a:buNone/>
              </a:pPr>
              <a:r>
                <a:rPr lang="ja-JP" altLang="en-US" sz="1300" b="1">
                  <a:solidFill>
                    <a:schemeClr val="accent1">
                      <a:lumMod val="50000"/>
                    </a:schemeClr>
                  </a:solidFill>
                  <a:effectLst/>
                  <a:latin typeface="Meiryo UI" panose="020B0604030504040204" pitchFamily="50" charset="-128"/>
                  <a:ea typeface="Meiryo UI" panose="020B0604030504040204" pitchFamily="50" charset="-128"/>
                </a:rPr>
                <a:t>無収水量</a:t>
              </a:r>
            </a:p>
          </p:txBody>
        </p:sp>
        <p:sp>
          <p:nvSpPr>
            <p:cNvPr id="75" name="Line 15"/>
            <p:cNvSpPr>
              <a:spLocks noChangeShapeType="1"/>
            </p:cNvSpPr>
            <p:nvPr/>
          </p:nvSpPr>
          <p:spPr bwMode="auto">
            <a:xfrm>
              <a:off x="3505787" y="1655467"/>
              <a:ext cx="216000" cy="0"/>
            </a:xfrm>
            <a:prstGeom prst="line">
              <a:avLst/>
            </a:prstGeom>
            <a:noFill/>
            <a:ln w="12700">
              <a:solidFill>
                <a:schemeClr val="tx1"/>
              </a:solidFill>
              <a:round/>
              <a:headEnd/>
              <a:tailEn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76" name="Freeform 17"/>
            <p:cNvSpPr>
              <a:spLocks/>
            </p:cNvSpPr>
            <p:nvPr/>
          </p:nvSpPr>
          <p:spPr bwMode="auto">
            <a:xfrm>
              <a:off x="3728532" y="1244588"/>
              <a:ext cx="244643" cy="537213"/>
            </a:xfrm>
            <a:custGeom>
              <a:avLst/>
              <a:gdLst/>
              <a:ahLst/>
              <a:cxnLst>
                <a:cxn ang="0">
                  <a:pos x="155" y="0"/>
                </a:cxn>
                <a:cxn ang="0">
                  <a:pos x="0" y="0"/>
                </a:cxn>
                <a:cxn ang="0">
                  <a:pos x="0" y="996"/>
                </a:cxn>
                <a:cxn ang="0">
                  <a:pos x="155" y="996"/>
                </a:cxn>
              </a:cxnLst>
              <a:rect l="0" t="0" r="r" b="b"/>
              <a:pathLst>
                <a:path w="155" h="996">
                  <a:moveTo>
                    <a:pt x="155" y="0"/>
                  </a:moveTo>
                  <a:lnTo>
                    <a:pt x="0" y="0"/>
                  </a:lnTo>
                  <a:lnTo>
                    <a:pt x="0" y="996"/>
                  </a:lnTo>
                  <a:lnTo>
                    <a:pt x="155" y="996"/>
                  </a:lnTo>
                </a:path>
              </a:pathLst>
            </a:custGeom>
            <a:noFill/>
            <a:ln w="12700" cap="flat" cmpd="sng">
              <a:solidFill>
                <a:schemeClr val="tx1"/>
              </a:solidFill>
              <a:prstDash val="solid"/>
              <a:round/>
              <a:headEnd type="none" w="med" len="med"/>
              <a:tailEnd type="none" w="med" len="me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77" name="Line 18"/>
            <p:cNvSpPr>
              <a:spLocks noChangeShapeType="1"/>
            </p:cNvSpPr>
            <p:nvPr/>
          </p:nvSpPr>
          <p:spPr bwMode="auto">
            <a:xfrm>
              <a:off x="3725893" y="1510833"/>
              <a:ext cx="252000" cy="0"/>
            </a:xfrm>
            <a:prstGeom prst="line">
              <a:avLst/>
            </a:prstGeom>
            <a:noFill/>
            <a:ln w="12700">
              <a:solidFill>
                <a:schemeClr val="tx1"/>
              </a:solidFill>
              <a:round/>
              <a:headEnd/>
              <a:tailEn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78" name="AutoShape 20"/>
            <p:cNvSpPr>
              <a:spLocks noChangeArrowheads="1"/>
            </p:cNvSpPr>
            <p:nvPr/>
          </p:nvSpPr>
          <p:spPr bwMode="auto">
            <a:xfrm>
              <a:off x="3975702" y="1671997"/>
              <a:ext cx="528320" cy="20366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FontTx/>
                <a:buNone/>
              </a:pPr>
              <a:r>
                <a:rPr lang="ja-JP" altLang="en-US" sz="1300" b="1" dirty="0">
                  <a:solidFill>
                    <a:srgbClr val="003366"/>
                  </a:solidFill>
                  <a:effectLst/>
                  <a:latin typeface="Meiryo UI" panose="020B0604030504040204" pitchFamily="50" charset="-128"/>
                  <a:ea typeface="Meiryo UI" panose="020B0604030504040204" pitchFamily="50" charset="-128"/>
                </a:rPr>
                <a:t>そ の 他</a:t>
              </a:r>
            </a:p>
          </p:txBody>
        </p:sp>
        <p:sp>
          <p:nvSpPr>
            <p:cNvPr id="80" name="AutoShape 22"/>
            <p:cNvSpPr>
              <a:spLocks noChangeArrowheads="1"/>
            </p:cNvSpPr>
            <p:nvPr/>
          </p:nvSpPr>
          <p:spPr bwMode="auto">
            <a:xfrm>
              <a:off x="3975702" y="1931158"/>
              <a:ext cx="862373" cy="203669"/>
            </a:xfrm>
            <a:prstGeom prst="cube">
              <a:avLst>
                <a:gd name="adj" fmla="val 7870"/>
              </a:avLst>
            </a:prstGeom>
            <a:solidFill>
              <a:schemeClr val="bg1"/>
            </a:solidFill>
            <a:ln w="9525">
              <a:solidFill>
                <a:schemeClr val="tx1"/>
              </a:solidFill>
              <a:miter lim="800000"/>
              <a:headEnd/>
              <a:tailEnd/>
            </a:ln>
          </p:spPr>
          <p:txBody>
            <a:bodyPr wrap="none" anchor="ctr"/>
            <a:lstStyle/>
            <a:p>
              <a:pPr>
                <a:spcBef>
                  <a:spcPct val="0"/>
                </a:spcBef>
                <a:buClrTx/>
                <a:buSzTx/>
                <a:buFontTx/>
                <a:buNone/>
              </a:pPr>
              <a:r>
                <a:rPr lang="ja-JP" altLang="en-US" sz="1300" b="1" dirty="0" smtClean="0">
                  <a:solidFill>
                    <a:srgbClr val="003366"/>
                  </a:solidFill>
                  <a:effectLst/>
                  <a:latin typeface="Meiryo UI" panose="020B0604030504040204" pitchFamily="50" charset="-128"/>
                  <a:ea typeface="Meiryo UI" panose="020B0604030504040204" pitchFamily="50" charset="-128"/>
                </a:rPr>
                <a:t>調</a:t>
              </a:r>
              <a:r>
                <a:rPr lang="ja-JP" altLang="en-US" sz="1300" b="1" dirty="0">
                  <a:solidFill>
                    <a:srgbClr val="003366"/>
                  </a:solidFill>
                  <a:effectLst/>
                  <a:latin typeface="Meiryo UI" panose="020B0604030504040204" pitchFamily="50" charset="-128"/>
                  <a:ea typeface="Meiryo UI" panose="020B0604030504040204" pitchFamily="50" charset="-128"/>
                </a:rPr>
                <a:t>定減額水量</a:t>
              </a:r>
            </a:p>
          </p:txBody>
        </p:sp>
        <p:sp>
          <p:nvSpPr>
            <p:cNvPr id="81" name="Freeform 23"/>
            <p:cNvSpPr>
              <a:spLocks/>
            </p:cNvSpPr>
            <p:nvPr/>
          </p:nvSpPr>
          <p:spPr bwMode="auto">
            <a:xfrm>
              <a:off x="3722822" y="2037420"/>
              <a:ext cx="248421" cy="270967"/>
            </a:xfrm>
            <a:custGeom>
              <a:avLst/>
              <a:gdLst/>
              <a:ahLst/>
              <a:cxnLst>
                <a:cxn ang="0">
                  <a:pos x="155" y="0"/>
                </a:cxn>
                <a:cxn ang="0">
                  <a:pos x="0" y="0"/>
                </a:cxn>
                <a:cxn ang="0">
                  <a:pos x="0" y="996"/>
                </a:cxn>
                <a:cxn ang="0">
                  <a:pos x="155" y="996"/>
                </a:cxn>
              </a:cxnLst>
              <a:rect l="0" t="0" r="r" b="b"/>
              <a:pathLst>
                <a:path w="155" h="996">
                  <a:moveTo>
                    <a:pt x="155" y="0"/>
                  </a:moveTo>
                  <a:lnTo>
                    <a:pt x="0" y="0"/>
                  </a:lnTo>
                  <a:lnTo>
                    <a:pt x="0" y="996"/>
                  </a:lnTo>
                  <a:lnTo>
                    <a:pt x="155" y="996"/>
                  </a:lnTo>
                </a:path>
              </a:pathLst>
            </a:custGeom>
            <a:noFill/>
            <a:ln w="12700" cap="flat" cmpd="sng">
              <a:solidFill>
                <a:schemeClr val="tx1"/>
              </a:solidFill>
              <a:prstDash val="solid"/>
              <a:round/>
              <a:headEnd type="none" w="med" len="med"/>
              <a:tailEnd type="none" w="med" len="me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82" name="AutoShape 25"/>
            <p:cNvSpPr>
              <a:spLocks noChangeArrowheads="1"/>
            </p:cNvSpPr>
            <p:nvPr/>
          </p:nvSpPr>
          <p:spPr bwMode="auto">
            <a:xfrm>
              <a:off x="3975702" y="2195632"/>
              <a:ext cx="528320" cy="203669"/>
            </a:xfrm>
            <a:prstGeom prst="cube">
              <a:avLst>
                <a:gd name="adj" fmla="val 7870"/>
              </a:avLst>
            </a:prstGeom>
            <a:solidFill>
              <a:srgbClr val="FF0000"/>
            </a:solidFill>
            <a:ln w="9525">
              <a:solidFill>
                <a:schemeClr val="tx1"/>
              </a:solidFill>
              <a:miter lim="800000"/>
              <a:headEnd/>
              <a:tailEnd/>
            </a:ln>
          </p:spPr>
          <p:txBody>
            <a:bodyPr wrap="none" anchor="ctr"/>
            <a:lstStyle/>
            <a:p>
              <a:pPr algn="ctr">
                <a:spcBef>
                  <a:spcPct val="0"/>
                </a:spcBef>
                <a:buClrTx/>
                <a:buSzTx/>
                <a:buNone/>
              </a:pPr>
              <a:r>
                <a:rPr lang="ja-JP" altLang="en-US" sz="1300" b="1" dirty="0">
                  <a:solidFill>
                    <a:schemeClr val="bg1"/>
                  </a:solidFill>
                  <a:effectLst/>
                  <a:latin typeface="Meiryo UI" panose="020B0604030504040204" pitchFamily="50" charset="-128"/>
                  <a:ea typeface="Meiryo UI" panose="020B0604030504040204" pitchFamily="50" charset="-128"/>
                </a:rPr>
                <a:t>漏 水 量</a:t>
              </a:r>
            </a:p>
          </p:txBody>
        </p:sp>
        <p:sp>
          <p:nvSpPr>
            <p:cNvPr id="83" name="Line 27"/>
            <p:cNvSpPr>
              <a:spLocks noChangeShapeType="1"/>
            </p:cNvSpPr>
            <p:nvPr/>
          </p:nvSpPr>
          <p:spPr bwMode="auto">
            <a:xfrm>
              <a:off x="2692611" y="2167885"/>
              <a:ext cx="1031507" cy="0"/>
            </a:xfrm>
            <a:prstGeom prst="line">
              <a:avLst/>
            </a:prstGeom>
            <a:noFill/>
            <a:ln w="12700">
              <a:solidFill>
                <a:schemeClr val="tx1"/>
              </a:solidFill>
              <a:round/>
              <a:headEnd/>
              <a:tailEn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84" name="AutoShape 29"/>
            <p:cNvSpPr>
              <a:spLocks noChangeArrowheads="1"/>
            </p:cNvSpPr>
            <p:nvPr/>
          </p:nvSpPr>
          <p:spPr bwMode="auto">
            <a:xfrm>
              <a:off x="3975702" y="337820"/>
              <a:ext cx="528320" cy="20366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FontTx/>
                <a:buNone/>
              </a:pPr>
              <a:r>
                <a:rPr lang="ja-JP" altLang="en-US" sz="1300" b="1" dirty="0">
                  <a:solidFill>
                    <a:schemeClr val="accent1">
                      <a:lumMod val="50000"/>
                    </a:schemeClr>
                  </a:solidFill>
                  <a:effectLst/>
                  <a:latin typeface="Meiryo UI" panose="020B0604030504040204" pitchFamily="50" charset="-128"/>
                  <a:ea typeface="Meiryo UI" panose="020B0604030504040204" pitchFamily="50" charset="-128"/>
                </a:rPr>
                <a:t>料金水量</a:t>
              </a:r>
            </a:p>
          </p:txBody>
        </p:sp>
        <p:sp>
          <p:nvSpPr>
            <p:cNvPr id="85" name="Freeform 30"/>
            <p:cNvSpPr>
              <a:spLocks/>
            </p:cNvSpPr>
            <p:nvPr/>
          </p:nvSpPr>
          <p:spPr bwMode="auto">
            <a:xfrm>
              <a:off x="3725386" y="444082"/>
              <a:ext cx="258952" cy="540165"/>
            </a:xfrm>
            <a:custGeom>
              <a:avLst/>
              <a:gdLst/>
              <a:ahLst/>
              <a:cxnLst>
                <a:cxn ang="0">
                  <a:pos x="155" y="0"/>
                </a:cxn>
                <a:cxn ang="0">
                  <a:pos x="0" y="0"/>
                </a:cxn>
                <a:cxn ang="0">
                  <a:pos x="0" y="996"/>
                </a:cxn>
                <a:cxn ang="0">
                  <a:pos x="155" y="996"/>
                </a:cxn>
              </a:cxnLst>
              <a:rect l="0" t="0" r="r" b="b"/>
              <a:pathLst>
                <a:path w="155" h="996">
                  <a:moveTo>
                    <a:pt x="155" y="0"/>
                  </a:moveTo>
                  <a:lnTo>
                    <a:pt x="0" y="0"/>
                  </a:lnTo>
                  <a:lnTo>
                    <a:pt x="0" y="996"/>
                  </a:lnTo>
                  <a:lnTo>
                    <a:pt x="155" y="996"/>
                  </a:lnTo>
                </a:path>
              </a:pathLst>
            </a:custGeom>
            <a:noFill/>
            <a:ln w="12700" cap="flat" cmpd="sng">
              <a:solidFill>
                <a:schemeClr val="tx1"/>
              </a:solidFill>
              <a:prstDash val="solid"/>
              <a:round/>
              <a:headEnd type="none" w="med" len="med"/>
              <a:tailEnd type="none" w="med" len="me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86" name="Line 31"/>
            <p:cNvSpPr>
              <a:spLocks noChangeShapeType="1"/>
            </p:cNvSpPr>
            <p:nvPr/>
          </p:nvSpPr>
          <p:spPr bwMode="auto">
            <a:xfrm>
              <a:off x="3729238" y="711508"/>
              <a:ext cx="252000" cy="0"/>
            </a:xfrm>
            <a:prstGeom prst="line">
              <a:avLst/>
            </a:prstGeom>
            <a:noFill/>
            <a:ln w="12700">
              <a:solidFill>
                <a:schemeClr val="tx1"/>
              </a:solidFill>
              <a:round/>
              <a:headEnd/>
              <a:tailEn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sp>
          <p:nvSpPr>
            <p:cNvPr id="87" name="AutoShape 32"/>
            <p:cNvSpPr>
              <a:spLocks noChangeArrowheads="1"/>
            </p:cNvSpPr>
            <p:nvPr/>
          </p:nvSpPr>
          <p:spPr bwMode="auto">
            <a:xfrm>
              <a:off x="3975702" y="602294"/>
              <a:ext cx="528320" cy="20366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FontTx/>
                <a:buNone/>
              </a:pPr>
              <a:r>
                <a:rPr lang="ja-JP" altLang="en-US" sz="1300" b="1" dirty="0">
                  <a:solidFill>
                    <a:srgbClr val="003366"/>
                  </a:solidFill>
                  <a:effectLst/>
                  <a:latin typeface="Meiryo UI" panose="020B0604030504040204" pitchFamily="50" charset="-128"/>
                  <a:ea typeface="Meiryo UI" panose="020B0604030504040204" pitchFamily="50" charset="-128"/>
                </a:rPr>
                <a:t>分 水 量</a:t>
              </a:r>
            </a:p>
          </p:txBody>
        </p:sp>
        <p:sp>
          <p:nvSpPr>
            <p:cNvPr id="88" name="AutoShape 33"/>
            <p:cNvSpPr>
              <a:spLocks noChangeArrowheads="1"/>
            </p:cNvSpPr>
            <p:nvPr/>
          </p:nvSpPr>
          <p:spPr bwMode="auto">
            <a:xfrm>
              <a:off x="3975702" y="871491"/>
              <a:ext cx="528320" cy="203669"/>
            </a:xfrm>
            <a:prstGeom prst="cube">
              <a:avLst>
                <a:gd name="adj" fmla="val 7870"/>
              </a:avLst>
            </a:prstGeom>
            <a:solidFill>
              <a:schemeClr val="bg1"/>
            </a:solidFill>
            <a:ln w="9525">
              <a:solidFill>
                <a:schemeClr val="tx1"/>
              </a:solidFill>
              <a:miter lim="800000"/>
              <a:headEnd/>
              <a:tailEnd/>
            </a:ln>
          </p:spPr>
          <p:txBody>
            <a:bodyPr wrap="none" anchor="ctr"/>
            <a:lstStyle/>
            <a:p>
              <a:pPr algn="ctr">
                <a:spcBef>
                  <a:spcPct val="0"/>
                </a:spcBef>
                <a:buClrTx/>
                <a:buSzTx/>
                <a:buFontTx/>
                <a:buNone/>
              </a:pPr>
              <a:r>
                <a:rPr lang="ja-JP" altLang="en-US" sz="1300" b="1" dirty="0">
                  <a:solidFill>
                    <a:srgbClr val="003366"/>
                  </a:solidFill>
                  <a:effectLst/>
                  <a:latin typeface="Meiryo UI" panose="020B0604030504040204" pitchFamily="50" charset="-128"/>
                  <a:ea typeface="Meiryo UI" panose="020B0604030504040204" pitchFamily="50" charset="-128"/>
                </a:rPr>
                <a:t>そ の 他</a:t>
              </a:r>
            </a:p>
          </p:txBody>
        </p:sp>
        <p:sp>
          <p:nvSpPr>
            <p:cNvPr id="89" name="Line 34"/>
            <p:cNvSpPr>
              <a:spLocks noChangeShapeType="1"/>
            </p:cNvSpPr>
            <p:nvPr/>
          </p:nvSpPr>
          <p:spPr bwMode="auto">
            <a:xfrm>
              <a:off x="3489440" y="774084"/>
              <a:ext cx="238040" cy="0"/>
            </a:xfrm>
            <a:prstGeom prst="line">
              <a:avLst/>
            </a:prstGeom>
            <a:noFill/>
            <a:ln w="12700">
              <a:solidFill>
                <a:schemeClr val="tx1"/>
              </a:solidFill>
              <a:round/>
              <a:headEnd/>
              <a:tailEnd/>
            </a:ln>
            <a:effectLst/>
          </p:spPr>
          <p:txBody>
            <a:bodyPr wrap="none" anchor="ctr"/>
            <a:lstStyle/>
            <a:p>
              <a:pPr>
                <a:defRPr/>
              </a:pPr>
              <a:endParaRPr lang="ja-JP" altLang="en-US" sz="1300" b="1">
                <a:latin typeface="Meiryo UI" panose="020B0604030504040204" pitchFamily="50" charset="-128"/>
                <a:ea typeface="Meiryo UI" panose="020B0604030504040204" pitchFamily="50" charset="-128"/>
              </a:endParaRPr>
            </a:p>
          </p:txBody>
        </p:sp>
        <p:cxnSp>
          <p:nvCxnSpPr>
            <p:cNvPr id="90" name="カギ線コネクタ 89"/>
            <p:cNvCxnSpPr>
              <a:stCxn id="73" idx="2"/>
              <a:endCxn id="74" idx="2"/>
            </p:cNvCxnSpPr>
            <p:nvPr/>
          </p:nvCxnSpPr>
          <p:spPr bwMode="auto">
            <a:xfrm rot="10800000" flipV="1">
              <a:off x="2963560" y="784120"/>
              <a:ext cx="6232" cy="877841"/>
            </a:xfrm>
            <a:prstGeom prst="bentConnector3">
              <a:avLst>
                <a:gd name="adj1" fmla="val 1570732"/>
              </a:avLst>
            </a:prstGeom>
            <a:noFill/>
            <a:ln w="12700" cap="flat" cmpd="sng" algn="ctr">
              <a:solidFill>
                <a:schemeClr val="tx1"/>
              </a:solidFill>
              <a:prstDash val="solid"/>
              <a:round/>
              <a:headEnd type="none" w="med" len="med"/>
              <a:tailEnd type="none" w="med" len="med"/>
            </a:ln>
            <a:effectLst/>
          </p:spPr>
        </p:cxnSp>
        <p:cxnSp>
          <p:nvCxnSpPr>
            <p:cNvPr id="91" name="カギ線コネクタ 90"/>
            <p:cNvCxnSpPr>
              <a:stCxn id="69" idx="2"/>
              <a:endCxn id="70" idx="2"/>
            </p:cNvCxnSpPr>
            <p:nvPr/>
          </p:nvCxnSpPr>
          <p:spPr bwMode="auto">
            <a:xfrm rot="10800000" flipV="1">
              <a:off x="2171249" y="1010221"/>
              <a:ext cx="6232" cy="1161796"/>
            </a:xfrm>
            <a:prstGeom prst="bentConnector3">
              <a:avLst>
                <a:gd name="adj1" fmla="val 1952840"/>
              </a:avLst>
            </a:prstGeom>
            <a:noFill/>
            <a:ln w="12700" cap="flat" cmpd="sng" algn="ctr">
              <a:solidFill>
                <a:schemeClr val="tx1"/>
              </a:solidFill>
              <a:prstDash val="solid"/>
              <a:round/>
              <a:headEnd type="none" w="med" len="med"/>
              <a:tailEnd type="none" w="med" len="med"/>
            </a:ln>
            <a:effectLst/>
          </p:spPr>
        </p:cxnSp>
      </p:grpSp>
      <p:sp>
        <p:nvSpPr>
          <p:cNvPr id="66" name="AutoShape 16"/>
          <p:cNvSpPr>
            <a:spLocks noChangeArrowheads="1"/>
          </p:cNvSpPr>
          <p:nvPr/>
        </p:nvSpPr>
        <p:spPr bwMode="auto">
          <a:xfrm>
            <a:off x="6277227" y="1895549"/>
            <a:ext cx="1260876" cy="254732"/>
          </a:xfrm>
          <a:prstGeom prst="cube">
            <a:avLst>
              <a:gd name="adj" fmla="val 7870"/>
            </a:avLst>
          </a:prstGeom>
          <a:solidFill>
            <a:schemeClr val="bg1"/>
          </a:solidFill>
          <a:ln w="9525">
            <a:solidFill>
              <a:schemeClr val="tx1"/>
            </a:solidFill>
            <a:miter lim="800000"/>
            <a:headEnd/>
            <a:tailEnd/>
          </a:ln>
        </p:spPr>
        <p:txBody>
          <a:bodyPr wrap="none" anchor="ctr"/>
          <a:lstStyle/>
          <a:p>
            <a:pPr>
              <a:spcBef>
                <a:spcPct val="0"/>
              </a:spcBef>
              <a:buClrTx/>
              <a:buSzTx/>
              <a:buFontTx/>
              <a:buNone/>
            </a:pPr>
            <a:r>
              <a:rPr lang="ja-JP" altLang="en-US" sz="1300" b="1" dirty="0" smtClean="0">
                <a:solidFill>
                  <a:schemeClr val="accent1">
                    <a:lumMod val="50000"/>
                  </a:schemeClr>
                </a:solidFill>
                <a:effectLst/>
                <a:latin typeface="Meiryo UI" panose="020B0604030504040204" pitchFamily="50" charset="-128"/>
                <a:ea typeface="Meiryo UI" panose="020B0604030504040204" pitchFamily="50" charset="-128"/>
              </a:rPr>
              <a:t>メータ</a:t>
            </a:r>
            <a:r>
              <a:rPr lang="ja-JP" altLang="en-US" sz="1300" b="1" dirty="0">
                <a:solidFill>
                  <a:schemeClr val="accent1">
                    <a:lumMod val="50000"/>
                  </a:schemeClr>
                </a:solidFill>
                <a:effectLst/>
                <a:latin typeface="Meiryo UI" panose="020B0604030504040204" pitchFamily="50" charset="-128"/>
                <a:ea typeface="Meiryo UI" panose="020B0604030504040204" pitchFamily="50" charset="-128"/>
              </a:rPr>
              <a:t>不感水量</a:t>
            </a:r>
          </a:p>
        </p:txBody>
      </p:sp>
      <p:sp>
        <p:nvSpPr>
          <p:cNvPr id="67" name="AutoShape 19"/>
          <p:cNvSpPr>
            <a:spLocks noChangeArrowheads="1"/>
          </p:cNvSpPr>
          <p:nvPr/>
        </p:nvSpPr>
        <p:spPr bwMode="auto">
          <a:xfrm>
            <a:off x="6277227" y="2221161"/>
            <a:ext cx="1260876" cy="254732"/>
          </a:xfrm>
          <a:prstGeom prst="cube">
            <a:avLst>
              <a:gd name="adj" fmla="val 7870"/>
            </a:avLst>
          </a:prstGeom>
          <a:solidFill>
            <a:srgbClr val="0000CC"/>
          </a:solidFill>
          <a:ln w="9525">
            <a:solidFill>
              <a:schemeClr val="tx1"/>
            </a:solidFill>
            <a:miter lim="800000"/>
            <a:headEnd/>
            <a:tailEnd/>
          </a:ln>
        </p:spPr>
        <p:txBody>
          <a:bodyPr wrap="none" anchor="ctr"/>
          <a:lstStyle/>
          <a:p>
            <a:pPr>
              <a:spcBef>
                <a:spcPct val="0"/>
              </a:spcBef>
              <a:buClrTx/>
              <a:buSzTx/>
              <a:buFontTx/>
              <a:buNone/>
            </a:pPr>
            <a:r>
              <a:rPr lang="ja-JP" altLang="en-US" sz="1300" b="1" dirty="0" smtClean="0">
                <a:solidFill>
                  <a:schemeClr val="bg1"/>
                </a:solidFill>
                <a:effectLst/>
                <a:latin typeface="Meiryo UI" panose="020B0604030504040204" pitchFamily="50" charset="-128"/>
                <a:ea typeface="Meiryo UI" panose="020B0604030504040204" pitchFamily="50" charset="-128"/>
              </a:rPr>
              <a:t>局</a:t>
            </a:r>
            <a:r>
              <a:rPr lang="ja-JP" altLang="en-US" sz="1300" b="1" dirty="0">
                <a:solidFill>
                  <a:schemeClr val="bg1"/>
                </a:solidFill>
                <a:effectLst/>
                <a:latin typeface="Meiryo UI" panose="020B0604030504040204" pitchFamily="50" charset="-128"/>
                <a:ea typeface="Meiryo UI" panose="020B0604030504040204" pitchFamily="50" charset="-128"/>
              </a:rPr>
              <a:t>事業用水量</a:t>
            </a:r>
          </a:p>
        </p:txBody>
      </p:sp>
      <p:sp>
        <p:nvSpPr>
          <p:cNvPr id="92" name="テキスト ボックス 91"/>
          <p:cNvSpPr txBox="1"/>
          <p:nvPr/>
        </p:nvSpPr>
        <p:spPr>
          <a:xfrm>
            <a:off x="467782" y="1267164"/>
            <a:ext cx="2047355" cy="338554"/>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rPr>
              <a:t>対策の対象と</a:t>
            </a:r>
            <a:r>
              <a:rPr lang="ja-JP" altLang="en-US" sz="1600" dirty="0" smtClean="0">
                <a:latin typeface="Meiryo UI" panose="020B0604030504040204" pitchFamily="50" charset="-128"/>
                <a:ea typeface="Meiryo UI" panose="020B0604030504040204" pitchFamily="50" charset="-128"/>
              </a:rPr>
              <a:t>なる項目</a:t>
            </a:r>
            <a:endParaRPr lang="ja-JP" altLang="ja-JP" sz="1600" dirty="0">
              <a:latin typeface="Meiryo UI" panose="020B0604030504040204" pitchFamily="50" charset="-128"/>
              <a:ea typeface="Meiryo UI" panose="020B0604030504040204" pitchFamily="50" charset="-128"/>
            </a:endParaRPr>
          </a:p>
        </p:txBody>
      </p:sp>
      <p:sp>
        <p:nvSpPr>
          <p:cNvPr id="93" name="テキスト ボックス 92"/>
          <p:cNvSpPr txBox="1"/>
          <p:nvPr/>
        </p:nvSpPr>
        <p:spPr>
          <a:xfrm>
            <a:off x="1610887" y="3819813"/>
            <a:ext cx="3570208" cy="584775"/>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：一部の配水場で、水使用に影響しない</a:t>
            </a:r>
            <a:endParaRPr lang="en-US" altLang="ja-JP" sz="1600" dirty="0" smtClean="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レベルで水圧を下げ、漏水を削減</a:t>
            </a:r>
            <a:endParaRPr lang="en-US" altLang="ja-JP" sz="1600" dirty="0" smtClean="0">
              <a:latin typeface="Meiryo UI" panose="020B0604030504040204" pitchFamily="50" charset="-128"/>
              <a:ea typeface="Meiryo UI" panose="020B0604030504040204" pitchFamily="50" charset="-128"/>
            </a:endParaRPr>
          </a:p>
        </p:txBody>
      </p:sp>
      <p:sp>
        <p:nvSpPr>
          <p:cNvPr id="94" name="AutoShape 5"/>
          <p:cNvSpPr>
            <a:spLocks noChangeArrowheads="1"/>
          </p:cNvSpPr>
          <p:nvPr/>
        </p:nvSpPr>
        <p:spPr bwMode="auto">
          <a:xfrm>
            <a:off x="416686" y="3838863"/>
            <a:ext cx="1188000" cy="318969"/>
          </a:xfrm>
          <a:prstGeom prst="cube">
            <a:avLst>
              <a:gd name="adj" fmla="val 7870"/>
            </a:avLst>
          </a:prstGeom>
          <a:solidFill>
            <a:srgbClr val="0000CC"/>
          </a:solidFill>
          <a:ln w="9525">
            <a:solidFill>
              <a:schemeClr val="tx1"/>
            </a:solidFill>
            <a:miter lim="800000"/>
            <a:headEnd/>
            <a:tailEnd/>
          </a:ln>
        </p:spPr>
        <p:txBody>
          <a:bodyPr wrap="none" anchor="ctr"/>
          <a:lstStyle/>
          <a:p>
            <a:pPr algn="ctr">
              <a:spcBef>
                <a:spcPct val="0"/>
              </a:spcBef>
              <a:buClrTx/>
              <a:buSzTx/>
              <a:buFontTx/>
              <a:buNone/>
            </a:pPr>
            <a:r>
              <a:rPr lang="ja-JP" altLang="en-US" sz="1300" b="1" dirty="0" smtClean="0">
                <a:solidFill>
                  <a:schemeClr val="bg1"/>
                </a:solidFill>
                <a:effectLst/>
                <a:latin typeface="Meiryo UI" panose="020B0604030504040204" pitchFamily="50" charset="-128"/>
                <a:ea typeface="Meiryo UI" panose="020B0604030504040204" pitchFamily="50" charset="-128"/>
              </a:rPr>
              <a:t>配水量</a:t>
            </a:r>
            <a:endParaRPr lang="ja-JP" altLang="en-US" sz="1300" b="1" dirty="0">
              <a:solidFill>
                <a:schemeClr val="bg1"/>
              </a:solidFill>
              <a:effectLst/>
              <a:latin typeface="Meiryo UI" panose="020B0604030504040204" pitchFamily="50" charset="-128"/>
              <a:ea typeface="Meiryo UI" panose="020B0604030504040204" pitchFamily="50" charset="-128"/>
            </a:endParaRPr>
          </a:p>
        </p:txBody>
      </p:sp>
      <p:sp>
        <p:nvSpPr>
          <p:cNvPr id="95" name="AutoShape 19"/>
          <p:cNvSpPr>
            <a:spLocks noChangeArrowheads="1"/>
          </p:cNvSpPr>
          <p:nvPr/>
        </p:nvSpPr>
        <p:spPr bwMode="auto">
          <a:xfrm>
            <a:off x="416686" y="4445793"/>
            <a:ext cx="1188000" cy="320400"/>
          </a:xfrm>
          <a:prstGeom prst="cube">
            <a:avLst>
              <a:gd name="adj" fmla="val 7870"/>
            </a:avLst>
          </a:prstGeom>
          <a:solidFill>
            <a:srgbClr val="0000CC"/>
          </a:solidFill>
          <a:ln w="9525">
            <a:solidFill>
              <a:schemeClr val="tx1"/>
            </a:solidFill>
            <a:miter lim="800000"/>
            <a:headEnd/>
            <a:tailEnd/>
          </a:ln>
        </p:spPr>
        <p:txBody>
          <a:bodyPr wrap="none" anchor="ctr"/>
          <a:lstStyle/>
          <a:p>
            <a:pPr>
              <a:spcBef>
                <a:spcPct val="0"/>
              </a:spcBef>
              <a:buClrTx/>
              <a:buSzTx/>
              <a:buFontTx/>
              <a:buNone/>
            </a:pPr>
            <a:r>
              <a:rPr lang="ja-JP" altLang="en-US" sz="1300" b="1" dirty="0" smtClean="0">
                <a:solidFill>
                  <a:schemeClr val="bg1"/>
                </a:solidFill>
                <a:effectLst/>
                <a:latin typeface="Meiryo UI" panose="020B0604030504040204" pitchFamily="50" charset="-128"/>
                <a:ea typeface="Meiryo UI" panose="020B0604030504040204" pitchFamily="50" charset="-128"/>
              </a:rPr>
              <a:t>局</a:t>
            </a:r>
            <a:r>
              <a:rPr lang="ja-JP" altLang="en-US" sz="1300" b="1" dirty="0">
                <a:solidFill>
                  <a:schemeClr val="bg1"/>
                </a:solidFill>
                <a:effectLst/>
                <a:latin typeface="Meiryo UI" panose="020B0604030504040204" pitchFamily="50" charset="-128"/>
                <a:ea typeface="Meiryo UI" panose="020B0604030504040204" pitchFamily="50" charset="-128"/>
              </a:rPr>
              <a:t>事業用水量</a:t>
            </a:r>
          </a:p>
        </p:txBody>
      </p:sp>
      <p:sp>
        <p:nvSpPr>
          <p:cNvPr id="97" name="テキスト ボックス 96"/>
          <p:cNvSpPr txBox="1"/>
          <p:nvPr/>
        </p:nvSpPr>
        <p:spPr>
          <a:xfrm>
            <a:off x="5872421" y="4137549"/>
            <a:ext cx="2584362" cy="584775"/>
          </a:xfrm>
          <a:prstGeom prst="rect">
            <a:avLst/>
          </a:prstGeom>
          <a:noFill/>
        </p:spPr>
        <p:txBody>
          <a:bodyPr wrap="none" rtlCol="0">
            <a:spAutoFit/>
          </a:bodyPr>
          <a:lstStyle/>
          <a:p>
            <a:pPr algn="ctr"/>
            <a:r>
              <a:rPr lang="ja-JP" altLang="en-US" sz="1600" b="1" u="sng" dirty="0" smtClean="0">
                <a:solidFill>
                  <a:srgbClr val="FF0000"/>
                </a:solidFill>
                <a:latin typeface="Meiryo UI" panose="020B0604030504040204" pitchFamily="50" charset="-128"/>
                <a:ea typeface="Meiryo UI" panose="020B0604030504040204" pitchFamily="50" charset="-128"/>
              </a:rPr>
              <a:t>令和４年度末で対策を完了</a:t>
            </a:r>
            <a:endParaRPr lang="en-US" altLang="ja-JP" sz="1600" b="1" u="sng" dirty="0" smtClean="0">
              <a:solidFill>
                <a:srgbClr val="FF0000"/>
              </a:solidFill>
              <a:latin typeface="Meiryo UI" panose="020B0604030504040204" pitchFamily="50" charset="-128"/>
              <a:ea typeface="Meiryo UI" panose="020B0604030504040204" pitchFamily="50" charset="-128"/>
            </a:endParaRPr>
          </a:p>
          <a:p>
            <a:pPr algn="ctr"/>
            <a:r>
              <a:rPr lang="ja-JP" altLang="en-US" sz="1600" b="1" u="sng" dirty="0" smtClean="0">
                <a:solidFill>
                  <a:srgbClr val="FF0000"/>
                </a:solidFill>
                <a:latin typeface="Meiryo UI" panose="020B0604030504040204" pitchFamily="50" charset="-128"/>
                <a:ea typeface="Meiryo UI" panose="020B0604030504040204" pitchFamily="50" charset="-128"/>
              </a:rPr>
              <a:t>（この対策は継続する）</a:t>
            </a:r>
            <a:endParaRPr lang="en-US" altLang="ja-JP" sz="1600" b="1" u="sng" dirty="0" smtClean="0">
              <a:solidFill>
                <a:srgbClr val="FF0000"/>
              </a:solidFill>
              <a:latin typeface="Meiryo UI" panose="020B0604030504040204" pitchFamily="50" charset="-128"/>
              <a:ea typeface="Meiryo UI" panose="020B0604030504040204" pitchFamily="50" charset="-128"/>
            </a:endParaRPr>
          </a:p>
        </p:txBody>
      </p:sp>
      <p:sp>
        <p:nvSpPr>
          <p:cNvPr id="98" name="AutoShape 25"/>
          <p:cNvSpPr>
            <a:spLocks noChangeArrowheads="1"/>
          </p:cNvSpPr>
          <p:nvPr/>
        </p:nvSpPr>
        <p:spPr bwMode="auto">
          <a:xfrm>
            <a:off x="416686" y="5372516"/>
            <a:ext cx="1188000" cy="320400"/>
          </a:xfrm>
          <a:prstGeom prst="cube">
            <a:avLst>
              <a:gd name="adj" fmla="val 7870"/>
            </a:avLst>
          </a:prstGeom>
          <a:solidFill>
            <a:srgbClr val="FF0000"/>
          </a:solidFill>
          <a:ln w="9525">
            <a:solidFill>
              <a:schemeClr val="tx1"/>
            </a:solidFill>
            <a:miter lim="800000"/>
            <a:headEnd/>
            <a:tailEnd/>
          </a:ln>
        </p:spPr>
        <p:txBody>
          <a:bodyPr wrap="none" anchor="ctr"/>
          <a:lstStyle/>
          <a:p>
            <a:pPr algn="ctr">
              <a:spcBef>
                <a:spcPct val="0"/>
              </a:spcBef>
              <a:buClrTx/>
              <a:buSzTx/>
              <a:buNone/>
            </a:pPr>
            <a:r>
              <a:rPr lang="ja-JP" altLang="en-US" sz="1300" b="1" dirty="0">
                <a:solidFill>
                  <a:schemeClr val="bg1"/>
                </a:solidFill>
                <a:effectLst/>
                <a:latin typeface="Meiryo UI" panose="020B0604030504040204" pitchFamily="50" charset="-128"/>
                <a:ea typeface="Meiryo UI" panose="020B0604030504040204" pitchFamily="50" charset="-128"/>
              </a:rPr>
              <a:t>漏 水 量</a:t>
            </a:r>
          </a:p>
        </p:txBody>
      </p:sp>
      <p:sp>
        <p:nvSpPr>
          <p:cNvPr id="100" name="テキスト ボックス 99"/>
          <p:cNvSpPr txBox="1"/>
          <p:nvPr/>
        </p:nvSpPr>
        <p:spPr>
          <a:xfrm>
            <a:off x="1604686" y="5173233"/>
            <a:ext cx="3826689" cy="1323439"/>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rPr>
              <a:t>：これまでの取組の</a:t>
            </a:r>
            <a:r>
              <a:rPr lang="ja-JP" altLang="en-US" sz="1600" b="1" u="sng" dirty="0">
                <a:solidFill>
                  <a:srgbClr val="FF0000"/>
                </a:solidFill>
                <a:latin typeface="Meiryo UI" panose="020B0604030504040204" pitchFamily="50" charset="-128"/>
                <a:ea typeface="Meiryo UI" panose="020B0604030504040204" pitchFamily="50" charset="-128"/>
              </a:rPr>
              <a:t>計画的漏水調査は継続</a:t>
            </a:r>
            <a:endParaRPr lang="en-US" altLang="ja-JP" sz="1600" b="1" u="sng" dirty="0">
              <a:solidFill>
                <a:srgbClr val="FF0000"/>
              </a:solidFill>
              <a:latin typeface="Meiryo UI" panose="020B0604030504040204" pitchFamily="50" charset="-128"/>
              <a:ea typeface="Meiryo UI" panose="020B0604030504040204" pitchFamily="50" charset="-128"/>
            </a:endParaRPr>
          </a:p>
          <a:p>
            <a:r>
              <a:rPr lang="ja-JP" altLang="en-US" sz="1600" b="1" dirty="0" smtClean="0">
                <a:solidFill>
                  <a:srgbClr val="FF0000"/>
                </a:solidFill>
                <a:latin typeface="Meiryo UI" panose="020B0604030504040204" pitchFamily="50" charset="-128"/>
                <a:ea typeface="Meiryo UI" panose="020B0604030504040204" pitchFamily="50" charset="-128"/>
              </a:rPr>
              <a:t>　 </a:t>
            </a:r>
            <a:r>
              <a:rPr lang="ja-JP" altLang="en-US" sz="1600" b="1" u="sng" dirty="0" smtClean="0">
                <a:solidFill>
                  <a:srgbClr val="FF0000"/>
                </a:solidFill>
                <a:latin typeface="Meiryo UI" panose="020B0604030504040204" pitchFamily="50" charset="-128"/>
                <a:ea typeface="Meiryo UI" panose="020B0604030504040204" pitchFamily="50" charset="-128"/>
              </a:rPr>
              <a:t>する一方、計画的漏水調査で把握できな</a:t>
            </a:r>
            <a:endParaRPr lang="en-US" altLang="ja-JP" sz="1600" b="1" u="sng" dirty="0" smtClean="0">
              <a:solidFill>
                <a:srgbClr val="FF0000"/>
              </a:solidFill>
              <a:latin typeface="Meiryo UI" panose="020B0604030504040204" pitchFamily="50" charset="-128"/>
              <a:ea typeface="Meiryo UI" panose="020B0604030504040204" pitchFamily="50" charset="-128"/>
            </a:endParaRPr>
          </a:p>
          <a:p>
            <a:r>
              <a:rPr lang="ja-JP" altLang="en-US" sz="1600" b="1" dirty="0">
                <a:solidFill>
                  <a:srgbClr val="FF0000"/>
                </a:solidFill>
                <a:latin typeface="Meiryo UI" panose="020B0604030504040204" pitchFamily="50" charset="-128"/>
                <a:ea typeface="Meiryo UI" panose="020B0604030504040204" pitchFamily="50" charset="-128"/>
              </a:rPr>
              <a:t>　 </a:t>
            </a:r>
            <a:r>
              <a:rPr lang="ja-JP" altLang="en-US" sz="1600" b="1" u="sng" dirty="0" err="1" smtClean="0">
                <a:solidFill>
                  <a:srgbClr val="FF0000"/>
                </a:solidFill>
                <a:latin typeface="Meiryo UI" panose="020B0604030504040204" pitchFamily="50" charset="-128"/>
                <a:ea typeface="Meiryo UI" panose="020B0604030504040204" pitchFamily="50" charset="-128"/>
              </a:rPr>
              <a:t>い微</a:t>
            </a:r>
            <a:r>
              <a:rPr lang="ja-JP" altLang="en-US" sz="1600" b="1" u="sng" dirty="0" smtClean="0">
                <a:solidFill>
                  <a:srgbClr val="FF0000"/>
                </a:solidFill>
                <a:latin typeface="Meiryo UI" panose="020B0604030504040204" pitchFamily="50" charset="-128"/>
                <a:ea typeface="Meiryo UI" panose="020B0604030504040204" pitchFamily="50" charset="-128"/>
              </a:rPr>
              <a:t>小漏水、中大口径管の地下漏水に</a:t>
            </a:r>
            <a:endParaRPr lang="en-US" altLang="ja-JP" sz="1600" b="1" u="sng" dirty="0" smtClean="0">
              <a:solidFill>
                <a:srgbClr val="FF0000"/>
              </a:solidFill>
              <a:latin typeface="Meiryo UI" panose="020B0604030504040204" pitchFamily="50" charset="-128"/>
              <a:ea typeface="Meiryo UI" panose="020B0604030504040204" pitchFamily="50" charset="-128"/>
            </a:endParaRPr>
          </a:p>
          <a:p>
            <a:r>
              <a:rPr lang="ja-JP" altLang="en-US" sz="1600" b="1" dirty="0" smtClean="0">
                <a:solidFill>
                  <a:srgbClr val="FF0000"/>
                </a:solidFill>
                <a:latin typeface="Meiryo UI" panose="020B0604030504040204" pitchFamily="50" charset="-128"/>
                <a:ea typeface="Meiryo UI" panose="020B0604030504040204" pitchFamily="50" charset="-128"/>
              </a:rPr>
              <a:t>   </a:t>
            </a:r>
            <a:r>
              <a:rPr lang="ja-JP" altLang="en-US" sz="1600" b="1" u="sng" dirty="0" smtClean="0">
                <a:solidFill>
                  <a:srgbClr val="FF0000"/>
                </a:solidFill>
                <a:latin typeface="Meiryo UI" panose="020B0604030504040204" pitchFamily="50" charset="-128"/>
                <a:ea typeface="Meiryo UI" panose="020B0604030504040204" pitchFamily="50" charset="-128"/>
              </a:rPr>
              <a:t>ついて継続して調査が必要</a:t>
            </a:r>
            <a:endParaRPr lang="en-US" altLang="ja-JP" sz="1600" b="1" u="sng" dirty="0" smtClean="0">
              <a:solidFill>
                <a:srgbClr val="FF0000"/>
              </a:solidFill>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endParaRPr lang="en-US" altLang="ja-JP" sz="1600" b="1" u="sng" dirty="0" smtClean="0">
              <a:solidFill>
                <a:srgbClr val="FF0000"/>
              </a:solidFill>
              <a:latin typeface="Meiryo UI" panose="020B0604030504040204" pitchFamily="50" charset="-128"/>
              <a:ea typeface="Meiryo UI" panose="020B0604030504040204" pitchFamily="50" charset="-128"/>
            </a:endParaRPr>
          </a:p>
        </p:txBody>
      </p:sp>
      <p:sp>
        <p:nvSpPr>
          <p:cNvPr id="101" name="二等辺三角形 100"/>
          <p:cNvSpPr/>
          <p:nvPr/>
        </p:nvSpPr>
        <p:spPr>
          <a:xfrm rot="5400000">
            <a:off x="5274299" y="4311426"/>
            <a:ext cx="612000" cy="244800"/>
          </a:xfrm>
          <a:prstGeom prst="triangle">
            <a:avLst/>
          </a:prstGeom>
          <a:gradFill flip="none" rotWithShape="1">
            <a:gsLst>
              <a:gs pos="0">
                <a:schemeClr val="bg1"/>
              </a:gs>
              <a:gs pos="50000">
                <a:schemeClr val="accent1">
                  <a:shade val="67500"/>
                  <a:satMod val="115000"/>
                </a:schemeClr>
              </a:gs>
              <a:gs pos="100000">
                <a:schemeClr val="accent1">
                  <a:shade val="100000"/>
                  <a:satMod val="115000"/>
                </a:scheme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2" name="二等辺三角形 101"/>
          <p:cNvSpPr/>
          <p:nvPr/>
        </p:nvSpPr>
        <p:spPr>
          <a:xfrm rot="5400000">
            <a:off x="5308407" y="5595100"/>
            <a:ext cx="612000" cy="244800"/>
          </a:xfrm>
          <a:prstGeom prst="triangle">
            <a:avLst/>
          </a:prstGeom>
          <a:gradFill flip="none" rotWithShape="1">
            <a:gsLst>
              <a:gs pos="0">
                <a:schemeClr val="bg1"/>
              </a:gs>
              <a:gs pos="50000">
                <a:srgbClr val="FF0066"/>
              </a:gs>
              <a:gs pos="100000">
                <a:srgbClr val="FF0066"/>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テキスト ボックス 102"/>
          <p:cNvSpPr txBox="1"/>
          <p:nvPr/>
        </p:nvSpPr>
        <p:spPr>
          <a:xfrm>
            <a:off x="1610887" y="4419667"/>
            <a:ext cx="3517310" cy="584775"/>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：末端部の残留塩素濃度確保のための</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排水量</a:t>
            </a:r>
            <a:r>
              <a:rPr lang="en-US" altLang="ja-JP" sz="1600" baseline="30000" dirty="0" smtClean="0">
                <a:latin typeface="Meiryo UI" panose="020B0604030504040204" pitchFamily="50" charset="-128"/>
                <a:ea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rPr>
              <a:t>を最適化し、排水量を削減</a:t>
            </a:r>
            <a:endParaRPr lang="en-US" altLang="ja-JP" sz="1600" dirty="0" smtClean="0">
              <a:latin typeface="Meiryo UI" panose="020B0604030504040204" pitchFamily="50" charset="-128"/>
              <a:ea typeface="Meiryo UI" panose="020B0604030504040204" pitchFamily="50" charset="-128"/>
            </a:endParaRPr>
          </a:p>
        </p:txBody>
      </p:sp>
      <p:sp>
        <p:nvSpPr>
          <p:cNvPr id="104" name="テキスト ボックス 103"/>
          <p:cNvSpPr txBox="1"/>
          <p:nvPr/>
        </p:nvSpPr>
        <p:spPr>
          <a:xfrm>
            <a:off x="5897821" y="5425113"/>
            <a:ext cx="2454518" cy="584775"/>
          </a:xfrm>
          <a:prstGeom prst="rect">
            <a:avLst/>
          </a:prstGeom>
          <a:noFill/>
        </p:spPr>
        <p:txBody>
          <a:bodyPr wrap="none" rtlCol="0">
            <a:spAutoFit/>
          </a:bodyPr>
          <a:lstStyle/>
          <a:p>
            <a:r>
              <a:rPr lang="ja-JP" altLang="en-US" sz="1600" b="1" u="sng" dirty="0" smtClean="0">
                <a:solidFill>
                  <a:srgbClr val="FF0000"/>
                </a:solidFill>
                <a:latin typeface="Meiryo UI" panose="020B0604030504040204" pitchFamily="50" charset="-128"/>
                <a:ea typeface="Meiryo UI" panose="020B0604030504040204" pitchFamily="50" charset="-128"/>
              </a:rPr>
              <a:t>令和５年度以降</a:t>
            </a:r>
            <a:endParaRPr lang="en-US" altLang="ja-JP" sz="1600" b="1" u="sng" dirty="0" smtClean="0">
              <a:solidFill>
                <a:srgbClr val="FF0000"/>
              </a:solidFill>
              <a:latin typeface="Meiryo UI" panose="020B0604030504040204" pitchFamily="50" charset="-128"/>
              <a:ea typeface="Meiryo UI" panose="020B0604030504040204" pitchFamily="50" charset="-128"/>
            </a:endParaRPr>
          </a:p>
          <a:p>
            <a:r>
              <a:rPr lang="ja-JP" altLang="en-US" sz="1600" b="1" u="sng" dirty="0">
                <a:solidFill>
                  <a:srgbClr val="FF0000"/>
                </a:solidFill>
                <a:latin typeface="Meiryo UI" panose="020B0604030504040204" pitchFamily="50" charset="-128"/>
                <a:ea typeface="Meiryo UI" panose="020B0604030504040204" pitchFamily="50" charset="-128"/>
              </a:rPr>
              <a:t>漏水に特化</a:t>
            </a:r>
            <a:r>
              <a:rPr lang="ja-JP" altLang="en-US" sz="1600" b="1" u="sng" dirty="0" smtClean="0">
                <a:solidFill>
                  <a:srgbClr val="FF0000"/>
                </a:solidFill>
                <a:latin typeface="Meiryo UI" panose="020B0604030504040204" pitchFamily="50" charset="-128"/>
                <a:ea typeface="Meiryo UI" panose="020B0604030504040204" pitchFamily="50" charset="-128"/>
              </a:rPr>
              <a:t>して検討を継続</a:t>
            </a:r>
            <a:endParaRPr lang="en-US" altLang="ja-JP" sz="1600" b="1" u="sng" dirty="0" smtClean="0">
              <a:solidFill>
                <a:srgbClr val="FF0000"/>
              </a:solidFill>
              <a:latin typeface="Meiryo UI" panose="020B0604030504040204" pitchFamily="50" charset="-128"/>
              <a:ea typeface="Meiryo UI" panose="020B0604030504040204" pitchFamily="50" charset="-128"/>
            </a:endParaRPr>
          </a:p>
        </p:txBody>
      </p:sp>
      <p:sp>
        <p:nvSpPr>
          <p:cNvPr id="110" name="テキスト ボックス 109"/>
          <p:cNvSpPr txBox="1"/>
          <p:nvPr/>
        </p:nvSpPr>
        <p:spPr>
          <a:xfrm>
            <a:off x="213510" y="6336213"/>
            <a:ext cx="8574783" cy="430887"/>
          </a:xfrm>
          <a:prstGeom prst="rect">
            <a:avLst/>
          </a:prstGeom>
          <a:noFill/>
        </p:spPr>
        <p:txBody>
          <a:bodyPr wrap="none" rtlCol="0">
            <a:spAutoFit/>
          </a:bodyPr>
          <a:lstStyle/>
          <a:p>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：市域の末端部では、浄配水場から出た水が蛇口で使われるまでに時間を要する地域があり、その場合、水道水は消毒用の残留塩素濃度が少なく</a:t>
            </a:r>
            <a:endParaRPr lang="en-US" altLang="ja-JP" sz="1100" dirty="0" smtClean="0">
              <a:latin typeface="Meiryo UI" panose="020B0604030504040204" pitchFamily="50" charset="-128"/>
              <a:ea typeface="Meiryo UI" panose="020B0604030504040204" pitchFamily="50" charset="-128"/>
            </a:endParaRPr>
          </a:p>
          <a:p>
            <a:r>
              <a:rPr lang="ja-JP" altLang="en-US" sz="1100" dirty="0" smtClean="0">
                <a:latin typeface="Meiryo UI" panose="020B0604030504040204" pitchFamily="50" charset="-128"/>
                <a:ea typeface="Meiryo UI" panose="020B0604030504040204" pitchFamily="50" charset="-128"/>
              </a:rPr>
              <a:t>　　　なることから、当該地域の水道管から排水して残留塩素濃度を確保している。</a:t>
            </a:r>
            <a:endParaRPr lang="en-US" altLang="ja-JP" sz="11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024164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 name="角丸四角形 133"/>
          <p:cNvSpPr/>
          <p:nvPr/>
        </p:nvSpPr>
        <p:spPr>
          <a:xfrm>
            <a:off x="196697" y="2452605"/>
            <a:ext cx="8569236" cy="4305975"/>
          </a:xfrm>
          <a:prstGeom prst="roundRect">
            <a:avLst>
              <a:gd name="adj" fmla="val 5569"/>
            </a:avLst>
          </a:prstGeom>
          <a:gradFill flip="none" rotWithShape="1">
            <a:gsLst>
              <a:gs pos="0">
                <a:schemeClr val="bg1"/>
              </a:gs>
              <a:gs pos="100000">
                <a:srgbClr val="FFCCFF"/>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9" name="角丸四角形 128"/>
          <p:cNvSpPr/>
          <p:nvPr/>
        </p:nvSpPr>
        <p:spPr>
          <a:xfrm>
            <a:off x="4736997" y="5384307"/>
            <a:ext cx="2306833" cy="382148"/>
          </a:xfrm>
          <a:prstGeom prst="roundRect">
            <a:avLst/>
          </a:prstGeom>
          <a:solidFill>
            <a:schemeClr val="bg1"/>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0" name="テキスト ボックス 129"/>
          <p:cNvSpPr txBox="1"/>
          <p:nvPr/>
        </p:nvSpPr>
        <p:spPr>
          <a:xfrm>
            <a:off x="4811746" y="5413842"/>
            <a:ext cx="2199641"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有収率向上対策の検討</a:t>
            </a:r>
            <a:endParaRPr lang="en-US" altLang="ja-JP" sz="1600" dirty="0" smtClean="0">
              <a:latin typeface="Meiryo UI" panose="020B0604030504040204" pitchFamily="50" charset="-128"/>
              <a:ea typeface="Meiryo UI" panose="020B0604030504040204" pitchFamily="50" charset="-128"/>
            </a:endParaRPr>
          </a:p>
        </p:txBody>
      </p:sp>
      <p:sp>
        <p:nvSpPr>
          <p:cNvPr id="41" name="角丸四角形 40"/>
          <p:cNvSpPr/>
          <p:nvPr/>
        </p:nvSpPr>
        <p:spPr>
          <a:xfrm>
            <a:off x="408181" y="2886485"/>
            <a:ext cx="2103029" cy="382148"/>
          </a:xfrm>
          <a:prstGeom prst="roundRect">
            <a:avLst/>
          </a:prstGeom>
          <a:solidFill>
            <a:schemeClr val="bg1"/>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196697" y="995944"/>
            <a:ext cx="8569236" cy="1052615"/>
          </a:xfrm>
          <a:prstGeom prst="roundRect">
            <a:avLst>
              <a:gd name="adj" fmla="val 12820"/>
            </a:avLst>
          </a:prstGeom>
          <a:gradFill flip="none" rotWithShape="1">
            <a:gsLst>
              <a:gs pos="0">
                <a:schemeClr val="bg1"/>
              </a:gs>
              <a:gs pos="100000">
                <a:schemeClr val="accent1">
                  <a:lumMod val="20000"/>
                  <a:lumOff val="80000"/>
                  <a:shade val="100000"/>
                  <a:satMod val="115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0" y="136840"/>
            <a:ext cx="8962631" cy="461665"/>
          </a:xfrm>
          <a:prstGeom prst="rect">
            <a:avLst/>
          </a:prstGeom>
          <a:noFill/>
        </p:spPr>
        <p:txBody>
          <a:bodyPr wrap="square" rtlCol="0">
            <a:spAutoFit/>
          </a:bodyPr>
          <a:lstStyle/>
          <a:p>
            <a:r>
              <a:rPr lang="ja-JP" altLang="en-US" sz="2400" b="1" u="sng" dirty="0" smtClean="0">
                <a:latin typeface="Meiryo UI" panose="020B0604030504040204" pitchFamily="50" charset="-128"/>
                <a:ea typeface="Meiryo UI" panose="020B0604030504040204" pitchFamily="50" charset="-128"/>
              </a:rPr>
              <a:t>３．検討</a:t>
            </a:r>
            <a:r>
              <a:rPr lang="ja-JP" altLang="en-US" sz="2400" b="1" u="sng" dirty="0">
                <a:latin typeface="Meiryo UI" panose="020B0604030504040204" pitchFamily="50" charset="-128"/>
                <a:ea typeface="Meiryo UI" panose="020B0604030504040204" pitchFamily="50" charset="-128"/>
              </a:rPr>
              <a:t>結果まとめ</a:t>
            </a:r>
            <a:endParaRPr lang="en-US" altLang="ja-JP" sz="2400" b="1" u="sng"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348819" y="1045782"/>
            <a:ext cx="6752169" cy="584775"/>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 給水量分析の各項目の精度は確認しており、</a:t>
            </a:r>
            <a:endParaRPr lang="en-US" altLang="ja-JP" sz="1600" dirty="0" smtClean="0">
              <a:latin typeface="Meiryo UI" panose="020B0604030504040204" pitchFamily="50" charset="-128"/>
              <a:ea typeface="Meiryo UI" panose="020B0604030504040204" pitchFamily="50" charset="-128"/>
            </a:endParaRPr>
          </a:p>
          <a:p>
            <a:r>
              <a:rPr lang="ja-JP" altLang="en-US" sz="1600" b="1" dirty="0" smtClean="0">
                <a:solidFill>
                  <a:srgbClr val="FF0000"/>
                </a:solidFill>
                <a:latin typeface="Meiryo UI" panose="020B0604030504040204" pitchFamily="50" charset="-128"/>
                <a:ea typeface="Meiryo UI" panose="020B0604030504040204" pitchFamily="50" charset="-128"/>
              </a:rPr>
              <a:t>　　</a:t>
            </a:r>
            <a:r>
              <a:rPr lang="ja-JP" altLang="en-US" sz="1600" b="1" u="sng" dirty="0" smtClean="0">
                <a:solidFill>
                  <a:srgbClr val="FF0000"/>
                </a:solidFill>
                <a:latin typeface="Meiryo UI" panose="020B0604030504040204" pitchFamily="50" charset="-128"/>
                <a:ea typeface="Meiryo UI" panose="020B0604030504040204" pitchFamily="50" charset="-128"/>
              </a:rPr>
              <a:t>有収率低下要因は微小漏水、中大口径管の地下漏水</a:t>
            </a:r>
            <a:r>
              <a:rPr lang="ja-JP" altLang="en-US" sz="1600" dirty="0" smtClean="0">
                <a:latin typeface="Meiryo UI" panose="020B0604030504040204" pitchFamily="50" charset="-128"/>
                <a:ea typeface="Meiryo UI" panose="020B0604030504040204" pitchFamily="50" charset="-128"/>
              </a:rPr>
              <a:t>であると考えられる</a:t>
            </a:r>
            <a:endParaRPr lang="en-US" altLang="ja-JP" sz="1600"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137588" y="2083273"/>
            <a:ext cx="5351145" cy="369332"/>
          </a:xfrm>
          <a:prstGeom prst="rect">
            <a:avLst/>
          </a:prstGeom>
          <a:noFill/>
        </p:spPr>
        <p:txBody>
          <a:bodyPr wrap="none" rtlCol="0">
            <a:spAutoFit/>
          </a:bodyPr>
          <a:lstStyle/>
          <a:p>
            <a:r>
              <a:rPr lang="ja-JP" altLang="en-US" b="1" dirty="0" smtClean="0">
                <a:latin typeface="Meiryo UI" panose="020B0604030504040204" pitchFamily="50" charset="-128"/>
                <a:ea typeface="Meiryo UI" panose="020B0604030504040204" pitchFamily="50" charset="-128"/>
              </a:rPr>
              <a:t>■漏水に関する今後の取組（令和５～６年度予定）</a:t>
            </a:r>
            <a:endParaRPr lang="en-US" altLang="ja-JP" b="1" dirty="0">
              <a:latin typeface="Meiryo UI" panose="020B0604030504040204" pitchFamily="50" charset="-128"/>
              <a:ea typeface="Meiryo UI" panose="020B0604030504040204" pitchFamily="50" charset="-128"/>
            </a:endParaRPr>
          </a:p>
        </p:txBody>
      </p:sp>
      <p:sp>
        <p:nvSpPr>
          <p:cNvPr id="36" name="テキスト ボックス 35"/>
          <p:cNvSpPr txBox="1"/>
          <p:nvPr/>
        </p:nvSpPr>
        <p:spPr>
          <a:xfrm>
            <a:off x="348819" y="1623199"/>
            <a:ext cx="6038833"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 令和</a:t>
            </a:r>
            <a:r>
              <a:rPr lang="en-US" altLang="ja-JP" sz="1600" dirty="0" smtClean="0">
                <a:latin typeface="Meiryo UI" panose="020B0604030504040204" pitchFamily="50" charset="-128"/>
                <a:ea typeface="Meiryo UI" panose="020B0604030504040204" pitchFamily="50" charset="-128"/>
              </a:rPr>
              <a:t>4</a:t>
            </a:r>
            <a:r>
              <a:rPr lang="ja-JP" altLang="en-US" sz="1600" dirty="0" smtClean="0">
                <a:latin typeface="Meiryo UI" panose="020B0604030504040204" pitchFamily="50" charset="-128"/>
                <a:ea typeface="Meiryo UI" panose="020B0604030504040204" pitchFamily="50" charset="-128"/>
              </a:rPr>
              <a:t>年度末をもって、</a:t>
            </a:r>
            <a:r>
              <a:rPr lang="ja-JP" altLang="en-US" sz="1600" b="1" u="sng" dirty="0" smtClean="0">
                <a:solidFill>
                  <a:srgbClr val="FF0000"/>
                </a:solidFill>
                <a:latin typeface="Meiryo UI" panose="020B0604030504040204" pitchFamily="50" charset="-128"/>
                <a:ea typeface="Meiryo UI" panose="020B0604030504040204" pitchFamily="50" charset="-128"/>
              </a:rPr>
              <a:t>有収率向上緊急３か年計画の検討を完了</a:t>
            </a:r>
            <a:endParaRPr lang="en-US" altLang="ja-JP" sz="1600" b="1" u="sng" dirty="0">
              <a:solidFill>
                <a:srgbClr val="FF0000"/>
              </a:solidFill>
              <a:latin typeface="Meiryo UI" panose="020B0604030504040204" pitchFamily="50" charset="-128"/>
              <a:ea typeface="Meiryo UI" panose="020B0604030504040204" pitchFamily="50" charset="-128"/>
            </a:endParaRPr>
          </a:p>
        </p:txBody>
      </p:sp>
      <p:sp>
        <p:nvSpPr>
          <p:cNvPr id="27" name="スライド番号プレースホルダー 4"/>
          <p:cNvSpPr>
            <a:spLocks noGrp="1"/>
          </p:cNvSpPr>
          <p:nvPr>
            <p:ph type="sldNum" sz="quarter" idx="12"/>
          </p:nvPr>
        </p:nvSpPr>
        <p:spPr>
          <a:xfrm>
            <a:off x="6358466" y="6424366"/>
            <a:ext cx="2743200" cy="365125"/>
          </a:xfrm>
        </p:spPr>
        <p:txBody>
          <a:bodyPr/>
          <a:lstStyle/>
          <a:p>
            <a:fld id="{3BAB8C8D-D655-4CB9-9317-1659BB5EB925}" type="slidenum">
              <a:rPr lang="ja-JP" altLang="en-US" sz="1800"/>
              <a:t>6</a:t>
            </a:fld>
            <a:endParaRPr lang="ja-JP" altLang="en-US" sz="1800" dirty="0"/>
          </a:p>
        </p:txBody>
      </p:sp>
      <p:sp>
        <p:nvSpPr>
          <p:cNvPr id="31" name="テキスト ボックス 30"/>
          <p:cNvSpPr txBox="1"/>
          <p:nvPr/>
        </p:nvSpPr>
        <p:spPr>
          <a:xfrm>
            <a:off x="478653" y="2908282"/>
            <a:ext cx="1994457" cy="338554"/>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rPr>
              <a:t>微小漏水</a:t>
            </a:r>
            <a:r>
              <a:rPr lang="ja-JP" altLang="en-US" sz="1600" dirty="0" smtClean="0">
                <a:latin typeface="Meiryo UI" panose="020B0604030504040204" pitchFamily="50" charset="-128"/>
                <a:ea typeface="Meiryo UI" panose="020B0604030504040204" pitchFamily="50" charset="-128"/>
              </a:rPr>
              <a:t>の実態把握</a:t>
            </a:r>
            <a:endParaRPr lang="en-US" altLang="ja-JP" sz="1600" dirty="0" smtClean="0">
              <a:latin typeface="Meiryo UI" panose="020B0604030504040204" pitchFamily="50" charset="-128"/>
              <a:ea typeface="Meiryo UI" panose="020B0604030504040204" pitchFamily="50" charset="-128"/>
            </a:endParaRPr>
          </a:p>
        </p:txBody>
      </p:sp>
      <p:sp>
        <p:nvSpPr>
          <p:cNvPr id="42" name="テキスト ボックス 41"/>
          <p:cNvSpPr txBox="1"/>
          <p:nvPr/>
        </p:nvSpPr>
        <p:spPr>
          <a:xfrm>
            <a:off x="658612" y="3316677"/>
            <a:ext cx="3480440" cy="830997"/>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rPr>
              <a:t>影響</a:t>
            </a:r>
            <a:r>
              <a:rPr lang="ja-JP" altLang="en-US" sz="1600" dirty="0" smtClean="0">
                <a:latin typeface="Meiryo UI" panose="020B0604030504040204" pitchFamily="50" charset="-128"/>
                <a:ea typeface="Meiryo UI" panose="020B0604030504040204" pitchFamily="50" charset="-128"/>
              </a:rPr>
              <a:t>要因が少ない狭い範囲</a:t>
            </a:r>
            <a:endParaRPr lang="en-US" altLang="ja-JP" sz="1600"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（２次配水ブロック）で水収支を監視し</a:t>
            </a:r>
            <a:endParaRPr lang="en-US" altLang="ja-JP" sz="1600" dirty="0" smtClean="0">
              <a:latin typeface="Meiryo UI" panose="020B0604030504040204" pitchFamily="50" charset="-128"/>
              <a:ea typeface="Meiryo UI" panose="020B0604030504040204" pitchFamily="50" charset="-128"/>
            </a:endParaRPr>
          </a:p>
          <a:p>
            <a:r>
              <a:rPr lang="ja-JP" altLang="en-US" sz="1600" b="1" u="sng" dirty="0" smtClean="0">
                <a:solidFill>
                  <a:srgbClr val="FF0000"/>
                </a:solidFill>
                <a:latin typeface="Meiryo UI" panose="020B0604030504040204" pitchFamily="50" charset="-128"/>
                <a:ea typeface="Meiryo UI" panose="020B0604030504040204" pitchFamily="50" charset="-128"/>
              </a:rPr>
              <a:t>微小漏水の実態把握</a:t>
            </a:r>
            <a:endParaRPr lang="en-US" altLang="ja-JP" sz="1600" b="1" u="sng" dirty="0" smtClean="0">
              <a:solidFill>
                <a:srgbClr val="FF0000"/>
              </a:solidFill>
              <a:latin typeface="Meiryo UI" panose="020B0604030504040204" pitchFamily="50" charset="-128"/>
              <a:ea typeface="Meiryo UI" panose="020B0604030504040204" pitchFamily="50" charset="-128"/>
            </a:endParaRPr>
          </a:p>
        </p:txBody>
      </p:sp>
      <p:sp>
        <p:nvSpPr>
          <p:cNvPr id="43" name="角丸四角形 42"/>
          <p:cNvSpPr/>
          <p:nvPr/>
        </p:nvSpPr>
        <p:spPr>
          <a:xfrm>
            <a:off x="4449567" y="2899185"/>
            <a:ext cx="3874719" cy="413838"/>
          </a:xfrm>
          <a:prstGeom prst="roundRect">
            <a:avLst/>
          </a:prstGeom>
          <a:solidFill>
            <a:schemeClr val="bg1"/>
          </a:solidFill>
          <a:ln>
            <a:solidFill>
              <a:srgbClr val="FF006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p:cNvSpPr txBox="1"/>
          <p:nvPr/>
        </p:nvSpPr>
        <p:spPr>
          <a:xfrm>
            <a:off x="4520039" y="2920982"/>
            <a:ext cx="3767378" cy="338554"/>
          </a:xfrm>
          <a:prstGeom prst="rect">
            <a:avLst/>
          </a:prstGeom>
          <a:noFill/>
        </p:spPr>
        <p:txBody>
          <a:bodyPr wrap="none" rtlCol="0">
            <a:spAutoFit/>
          </a:bodyPr>
          <a:lstStyle/>
          <a:p>
            <a:r>
              <a:rPr lang="ja-JP" altLang="en-US" sz="1600" dirty="0">
                <a:latin typeface="Meiryo UI" panose="020B0604030504040204" pitchFamily="50" charset="-128"/>
                <a:ea typeface="Meiryo UI" panose="020B0604030504040204" pitchFamily="50" charset="-128"/>
              </a:rPr>
              <a:t>中</a:t>
            </a:r>
            <a:r>
              <a:rPr lang="ja-JP" altLang="en-US" sz="1600" dirty="0" smtClean="0">
                <a:latin typeface="Meiryo UI" panose="020B0604030504040204" pitchFamily="50" charset="-128"/>
                <a:ea typeface="Meiryo UI" panose="020B0604030504040204" pitchFamily="50" charset="-128"/>
              </a:rPr>
              <a:t>大口径管の地下漏水の検知技術の調査</a:t>
            </a:r>
            <a:endParaRPr lang="en-US" altLang="ja-JP" sz="1600" dirty="0" smtClean="0">
              <a:latin typeface="Meiryo UI" panose="020B0604030504040204" pitchFamily="50" charset="-128"/>
              <a:ea typeface="Meiryo UI" panose="020B0604030504040204" pitchFamily="50" charset="-128"/>
            </a:endParaRPr>
          </a:p>
        </p:txBody>
      </p:sp>
      <p:sp>
        <p:nvSpPr>
          <p:cNvPr id="45" name="テキスト ボックス 44"/>
          <p:cNvSpPr txBox="1"/>
          <p:nvPr/>
        </p:nvSpPr>
        <p:spPr>
          <a:xfrm>
            <a:off x="4475373" y="3382638"/>
            <a:ext cx="4290560" cy="1077218"/>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rPr>
              <a:t>現在</a:t>
            </a:r>
            <a:r>
              <a:rPr lang="ja-JP" altLang="en-US" sz="1600" dirty="0" smtClean="0">
                <a:latin typeface="Meiryo UI" panose="020B0604030504040204" pitchFamily="50" charset="-128"/>
                <a:ea typeface="Meiryo UI" panose="020B0604030504040204" pitchFamily="50" charset="-128"/>
              </a:rPr>
              <a:t>の小口径管の計画的漏水調査は継続しつつ、口径</a:t>
            </a:r>
            <a:r>
              <a:rPr lang="en-US" altLang="ja-JP" sz="1600" dirty="0" smtClean="0">
                <a:latin typeface="Meiryo UI" panose="020B0604030504040204" pitchFamily="50" charset="-128"/>
                <a:ea typeface="Meiryo UI" panose="020B0604030504040204" pitchFamily="50" charset="-128"/>
              </a:rPr>
              <a:t>400</a:t>
            </a:r>
            <a:r>
              <a:rPr lang="ja-JP" altLang="en-US" sz="1600" dirty="0" smtClean="0">
                <a:latin typeface="Meiryo UI" panose="020B0604030504040204" pitchFamily="50" charset="-128"/>
                <a:ea typeface="Meiryo UI" panose="020B0604030504040204" pitchFamily="50" charset="-128"/>
              </a:rPr>
              <a:t>ｍｍを超える中大口径管を対象にした</a:t>
            </a:r>
            <a:r>
              <a:rPr lang="ja-JP" altLang="en-US" sz="1600" b="1" u="sng" dirty="0" smtClean="0">
                <a:solidFill>
                  <a:srgbClr val="FF0000"/>
                </a:solidFill>
                <a:latin typeface="Meiryo UI" panose="020B0604030504040204" pitchFamily="50" charset="-128"/>
                <a:ea typeface="Meiryo UI" panose="020B0604030504040204" pitchFamily="50" charset="-128"/>
              </a:rPr>
              <a:t>新しい漏水検知技術について情報収集し</a:t>
            </a:r>
            <a:r>
              <a:rPr lang="ja-JP" altLang="en-US" sz="1600" dirty="0" smtClean="0">
                <a:latin typeface="Meiryo UI" panose="020B0604030504040204" pitchFamily="50" charset="-128"/>
                <a:ea typeface="Meiryo UI" panose="020B0604030504040204" pitchFamily="50" charset="-128"/>
              </a:rPr>
              <a:t>可能なものがあれば</a:t>
            </a:r>
            <a:r>
              <a:rPr lang="ja-JP" altLang="en-US" sz="1600" b="1" u="sng" dirty="0" smtClean="0">
                <a:solidFill>
                  <a:srgbClr val="FF0000"/>
                </a:solidFill>
                <a:latin typeface="Meiryo UI" panose="020B0604030504040204" pitchFamily="50" charset="-128"/>
                <a:ea typeface="Meiryo UI" panose="020B0604030504040204" pitchFamily="50" charset="-128"/>
              </a:rPr>
              <a:t>導入検討（導入後、実態把握）</a:t>
            </a:r>
            <a:endParaRPr lang="en-US" altLang="ja-JP" sz="1600" b="1" u="sng" dirty="0" smtClean="0">
              <a:solidFill>
                <a:srgbClr val="FF0000"/>
              </a:solidFill>
              <a:latin typeface="Meiryo UI" panose="020B0604030504040204" pitchFamily="50" charset="-128"/>
              <a:ea typeface="Meiryo UI" panose="020B0604030504040204" pitchFamily="50" charset="-128"/>
            </a:endParaRPr>
          </a:p>
        </p:txBody>
      </p:sp>
      <p:sp>
        <p:nvSpPr>
          <p:cNvPr id="84" name="正方形/長方形 83"/>
          <p:cNvSpPr/>
          <p:nvPr/>
        </p:nvSpPr>
        <p:spPr>
          <a:xfrm>
            <a:off x="1005887" y="4849560"/>
            <a:ext cx="2009008" cy="1516494"/>
          </a:xfrm>
          <a:prstGeom prst="rect">
            <a:avLst/>
          </a:prstGeom>
          <a:solidFill>
            <a:schemeClr val="bg1"/>
          </a:solidFill>
          <a:ln w="28575">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85" name="直線コネクタ 84"/>
          <p:cNvCxnSpPr>
            <a:stCxn id="84" idx="0"/>
          </p:cNvCxnSpPr>
          <p:nvPr/>
        </p:nvCxnSpPr>
        <p:spPr>
          <a:xfrm flipV="1">
            <a:off x="2010391" y="4556046"/>
            <a:ext cx="0" cy="293515"/>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rot="16200000" flipV="1">
            <a:off x="908677" y="5535057"/>
            <a:ext cx="0" cy="19442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rot="16200000" flipV="1">
            <a:off x="3112104" y="5535056"/>
            <a:ext cx="0" cy="19442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89" name="直線コネクタ 88"/>
          <p:cNvCxnSpPr/>
          <p:nvPr/>
        </p:nvCxnSpPr>
        <p:spPr>
          <a:xfrm>
            <a:off x="1491937" y="4849560"/>
            <a:ext cx="0" cy="1516494"/>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直線コネクタ 89"/>
          <p:cNvCxnSpPr/>
          <p:nvPr/>
        </p:nvCxnSpPr>
        <p:spPr>
          <a:xfrm>
            <a:off x="2006939" y="4849560"/>
            <a:ext cx="0" cy="1516494"/>
          </a:xfrm>
          <a:prstGeom prst="line">
            <a:avLst/>
          </a:prstGeom>
        </p:spPr>
        <p:style>
          <a:lnRef idx="1">
            <a:schemeClr val="accent1"/>
          </a:lnRef>
          <a:fillRef idx="0">
            <a:schemeClr val="accent1"/>
          </a:fillRef>
          <a:effectRef idx="0">
            <a:schemeClr val="accent1"/>
          </a:effectRef>
          <a:fontRef idx="minor">
            <a:schemeClr val="tx1"/>
          </a:fontRef>
        </p:style>
      </p:cxnSp>
      <p:cxnSp>
        <p:nvCxnSpPr>
          <p:cNvPr id="91" name="直線コネクタ 90"/>
          <p:cNvCxnSpPr/>
          <p:nvPr/>
        </p:nvCxnSpPr>
        <p:spPr>
          <a:xfrm>
            <a:off x="2496441" y="4849560"/>
            <a:ext cx="0" cy="1516494"/>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直線コネクタ 91"/>
          <p:cNvCxnSpPr/>
          <p:nvPr/>
        </p:nvCxnSpPr>
        <p:spPr>
          <a:xfrm>
            <a:off x="1005887" y="5289833"/>
            <a:ext cx="2009008"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3" name="直線コネクタ 92"/>
          <p:cNvCxnSpPr/>
          <p:nvPr/>
        </p:nvCxnSpPr>
        <p:spPr>
          <a:xfrm>
            <a:off x="1005887" y="5876863"/>
            <a:ext cx="2009008" cy="0"/>
          </a:xfrm>
          <a:prstGeom prst="line">
            <a:avLst/>
          </a:prstGeom>
        </p:spPr>
        <p:style>
          <a:lnRef idx="1">
            <a:schemeClr val="accent1"/>
          </a:lnRef>
          <a:fillRef idx="0">
            <a:schemeClr val="accent1"/>
          </a:fillRef>
          <a:effectRef idx="0">
            <a:schemeClr val="accent1"/>
          </a:effectRef>
          <a:fontRef idx="minor">
            <a:schemeClr val="tx1"/>
          </a:fontRef>
        </p:style>
      </p:cxnSp>
      <p:sp>
        <p:nvSpPr>
          <p:cNvPr id="94" name="楕円 93"/>
          <p:cNvSpPr/>
          <p:nvPr/>
        </p:nvSpPr>
        <p:spPr>
          <a:xfrm>
            <a:off x="3209315" y="5485509"/>
            <a:ext cx="258766" cy="26465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M</a:t>
            </a:r>
            <a:endParaRPr lang="ja-JP" altLang="en-US" dirty="0">
              <a:solidFill>
                <a:schemeClr val="tx1"/>
              </a:solidFill>
            </a:endParaRPr>
          </a:p>
        </p:txBody>
      </p:sp>
      <p:sp>
        <p:nvSpPr>
          <p:cNvPr id="95" name="楕円 94"/>
          <p:cNvSpPr/>
          <p:nvPr/>
        </p:nvSpPr>
        <p:spPr>
          <a:xfrm>
            <a:off x="1872633" y="4319541"/>
            <a:ext cx="268611" cy="236849"/>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M</a:t>
            </a:r>
            <a:endParaRPr lang="ja-JP" altLang="en-US" dirty="0">
              <a:solidFill>
                <a:schemeClr val="tx1"/>
              </a:solidFill>
            </a:endParaRPr>
          </a:p>
        </p:txBody>
      </p:sp>
      <p:sp>
        <p:nvSpPr>
          <p:cNvPr id="96" name="楕円 95"/>
          <p:cNvSpPr/>
          <p:nvPr/>
        </p:nvSpPr>
        <p:spPr>
          <a:xfrm>
            <a:off x="550863" y="5485509"/>
            <a:ext cx="260603" cy="26465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M</a:t>
            </a:r>
            <a:endParaRPr lang="ja-JP" altLang="en-US" dirty="0">
              <a:solidFill>
                <a:schemeClr val="tx1"/>
              </a:solidFill>
            </a:endParaRPr>
          </a:p>
        </p:txBody>
      </p:sp>
      <p:cxnSp>
        <p:nvCxnSpPr>
          <p:cNvPr id="100" name="直線矢印コネクタ 99"/>
          <p:cNvCxnSpPr/>
          <p:nvPr/>
        </p:nvCxnSpPr>
        <p:spPr>
          <a:xfrm flipH="1">
            <a:off x="3092220" y="5436590"/>
            <a:ext cx="16201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p:nvPr/>
        </p:nvCxnSpPr>
        <p:spPr>
          <a:xfrm>
            <a:off x="805067" y="5442033"/>
            <a:ext cx="16201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2" name="直線矢印コネクタ 101"/>
          <p:cNvCxnSpPr/>
          <p:nvPr/>
        </p:nvCxnSpPr>
        <p:spPr>
          <a:xfrm rot="5400000">
            <a:off x="1742472" y="4678344"/>
            <a:ext cx="244596"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3" name="楕円 102"/>
          <p:cNvSpPr/>
          <p:nvPr/>
        </p:nvSpPr>
        <p:spPr>
          <a:xfrm>
            <a:off x="2207419" y="5628384"/>
            <a:ext cx="195287" cy="19567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m</a:t>
            </a:r>
            <a:endParaRPr lang="ja-JP" altLang="en-US" dirty="0">
              <a:solidFill>
                <a:schemeClr val="tx1"/>
              </a:solidFill>
            </a:endParaRPr>
          </a:p>
        </p:txBody>
      </p:sp>
      <p:cxnSp>
        <p:nvCxnSpPr>
          <p:cNvPr id="104" name="直線コネクタ 103"/>
          <p:cNvCxnSpPr/>
          <p:nvPr/>
        </p:nvCxnSpPr>
        <p:spPr>
          <a:xfrm flipH="1">
            <a:off x="2401839" y="5726223"/>
            <a:ext cx="97644" cy="0"/>
          </a:xfrm>
          <a:prstGeom prst="line">
            <a:avLst/>
          </a:prstGeom>
        </p:spPr>
        <p:style>
          <a:lnRef idx="1">
            <a:schemeClr val="accent1"/>
          </a:lnRef>
          <a:fillRef idx="0">
            <a:schemeClr val="accent1"/>
          </a:fillRef>
          <a:effectRef idx="0">
            <a:schemeClr val="accent1"/>
          </a:effectRef>
          <a:fontRef idx="minor">
            <a:schemeClr val="tx1"/>
          </a:fontRef>
        </p:style>
      </p:cxnSp>
      <p:sp>
        <p:nvSpPr>
          <p:cNvPr id="105" name="楕円 104"/>
          <p:cNvSpPr/>
          <p:nvPr/>
        </p:nvSpPr>
        <p:spPr>
          <a:xfrm>
            <a:off x="1711842" y="4996318"/>
            <a:ext cx="194853" cy="19567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m</a:t>
            </a:r>
            <a:endParaRPr lang="ja-JP" altLang="en-US" dirty="0">
              <a:solidFill>
                <a:schemeClr val="tx1"/>
              </a:solidFill>
            </a:endParaRPr>
          </a:p>
        </p:txBody>
      </p:sp>
      <p:cxnSp>
        <p:nvCxnSpPr>
          <p:cNvPr id="106" name="直線コネクタ 105"/>
          <p:cNvCxnSpPr/>
          <p:nvPr/>
        </p:nvCxnSpPr>
        <p:spPr>
          <a:xfrm flipH="1">
            <a:off x="1906262" y="5094156"/>
            <a:ext cx="97644" cy="0"/>
          </a:xfrm>
          <a:prstGeom prst="line">
            <a:avLst/>
          </a:prstGeom>
        </p:spPr>
        <p:style>
          <a:lnRef idx="1">
            <a:schemeClr val="accent1"/>
          </a:lnRef>
          <a:fillRef idx="0">
            <a:schemeClr val="accent1"/>
          </a:fillRef>
          <a:effectRef idx="0">
            <a:schemeClr val="accent1"/>
          </a:effectRef>
          <a:fontRef idx="minor">
            <a:schemeClr val="tx1"/>
          </a:fontRef>
        </p:style>
      </p:cxnSp>
      <p:sp>
        <p:nvSpPr>
          <p:cNvPr id="107" name="楕円 106"/>
          <p:cNvSpPr/>
          <p:nvPr/>
        </p:nvSpPr>
        <p:spPr>
          <a:xfrm>
            <a:off x="1716605" y="5628384"/>
            <a:ext cx="195287" cy="19567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m</a:t>
            </a:r>
            <a:endParaRPr lang="ja-JP" altLang="en-US" dirty="0">
              <a:solidFill>
                <a:schemeClr val="tx1"/>
              </a:solidFill>
            </a:endParaRPr>
          </a:p>
        </p:txBody>
      </p:sp>
      <p:cxnSp>
        <p:nvCxnSpPr>
          <p:cNvPr id="108" name="直線コネクタ 107"/>
          <p:cNvCxnSpPr/>
          <p:nvPr/>
        </p:nvCxnSpPr>
        <p:spPr>
          <a:xfrm flipH="1">
            <a:off x="1911025" y="5726223"/>
            <a:ext cx="97644" cy="0"/>
          </a:xfrm>
          <a:prstGeom prst="line">
            <a:avLst/>
          </a:prstGeom>
        </p:spPr>
        <p:style>
          <a:lnRef idx="1">
            <a:schemeClr val="accent1"/>
          </a:lnRef>
          <a:fillRef idx="0">
            <a:schemeClr val="accent1"/>
          </a:fillRef>
          <a:effectRef idx="0">
            <a:schemeClr val="accent1"/>
          </a:effectRef>
          <a:fontRef idx="minor">
            <a:schemeClr val="tx1"/>
          </a:fontRef>
        </p:style>
      </p:cxnSp>
      <p:sp>
        <p:nvSpPr>
          <p:cNvPr id="115" name="星 16 114"/>
          <p:cNvSpPr/>
          <p:nvPr/>
        </p:nvSpPr>
        <p:spPr>
          <a:xfrm>
            <a:off x="2663053" y="5803500"/>
            <a:ext cx="123921" cy="149791"/>
          </a:xfrm>
          <a:prstGeom prst="star16">
            <a:avLst>
              <a:gd name="adj" fmla="val 30885"/>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latin typeface="Meiryo UI" panose="020B0604030504040204" pitchFamily="50" charset="-128"/>
              <a:ea typeface="Meiryo UI" panose="020B0604030504040204" pitchFamily="50" charset="-128"/>
            </a:endParaRPr>
          </a:p>
        </p:txBody>
      </p:sp>
      <p:sp>
        <p:nvSpPr>
          <p:cNvPr id="112" name="星 16 111"/>
          <p:cNvSpPr/>
          <p:nvPr/>
        </p:nvSpPr>
        <p:spPr>
          <a:xfrm>
            <a:off x="1261337" y="5795881"/>
            <a:ext cx="123921" cy="149791"/>
          </a:xfrm>
          <a:prstGeom prst="star16">
            <a:avLst>
              <a:gd name="adj" fmla="val 30885"/>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latin typeface="Meiryo UI" panose="020B0604030504040204" pitchFamily="50" charset="-128"/>
              <a:ea typeface="Meiryo UI" panose="020B0604030504040204" pitchFamily="50" charset="-128"/>
            </a:endParaRPr>
          </a:p>
        </p:txBody>
      </p:sp>
      <p:sp>
        <p:nvSpPr>
          <p:cNvPr id="118" name="テキスト ボックス 117"/>
          <p:cNvSpPr txBox="1"/>
          <p:nvPr/>
        </p:nvSpPr>
        <p:spPr>
          <a:xfrm>
            <a:off x="137588" y="609665"/>
            <a:ext cx="6369051" cy="369332"/>
          </a:xfrm>
          <a:prstGeom prst="rect">
            <a:avLst/>
          </a:prstGeom>
          <a:noFill/>
        </p:spPr>
        <p:txBody>
          <a:bodyPr wrap="none" rtlCol="0">
            <a:spAutoFit/>
          </a:bodyPr>
          <a:lstStyle/>
          <a:p>
            <a:r>
              <a:rPr kumimoji="1" lang="ja-JP" altLang="en-US" b="1" dirty="0" smtClean="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有収率向上緊急３か年計画（令和２～</a:t>
            </a:r>
            <a:r>
              <a:rPr kumimoji="1" lang="ja-JP" altLang="en-US" b="1" dirty="0" smtClean="0">
                <a:latin typeface="Meiryo UI" panose="020B0604030504040204" pitchFamily="50" charset="-128"/>
                <a:ea typeface="Meiryo UI" panose="020B0604030504040204" pitchFamily="50" charset="-128"/>
              </a:rPr>
              <a:t>４年度）の取組結果</a:t>
            </a:r>
            <a:endParaRPr lang="en-US" altLang="ja-JP" b="1" dirty="0">
              <a:latin typeface="Meiryo UI" panose="020B0604030504040204" pitchFamily="50" charset="-128"/>
              <a:ea typeface="Meiryo UI" panose="020B0604030504040204" pitchFamily="50" charset="-128"/>
            </a:endParaRPr>
          </a:p>
        </p:txBody>
      </p:sp>
      <p:sp>
        <p:nvSpPr>
          <p:cNvPr id="83" name="星 16 82"/>
          <p:cNvSpPr/>
          <p:nvPr/>
        </p:nvSpPr>
        <p:spPr>
          <a:xfrm>
            <a:off x="2532564" y="5212050"/>
            <a:ext cx="123921" cy="149791"/>
          </a:xfrm>
          <a:prstGeom prst="star16">
            <a:avLst>
              <a:gd name="adj" fmla="val 30885"/>
            </a:avLst>
          </a:prstGeom>
          <a:solidFill>
            <a:srgbClr val="FFFF00"/>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600">
              <a:latin typeface="Meiryo UI" panose="020B0604030504040204" pitchFamily="50" charset="-128"/>
              <a:ea typeface="Meiryo UI" panose="020B0604030504040204" pitchFamily="50" charset="-128"/>
            </a:endParaRPr>
          </a:p>
        </p:txBody>
      </p:sp>
      <p:sp>
        <p:nvSpPr>
          <p:cNvPr id="3" name="稲妻 2"/>
          <p:cNvSpPr/>
          <p:nvPr/>
        </p:nvSpPr>
        <p:spPr>
          <a:xfrm rot="20091667" flipH="1">
            <a:off x="2571110" y="5017279"/>
            <a:ext cx="115672" cy="152987"/>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稲妻 118"/>
          <p:cNvSpPr/>
          <p:nvPr/>
        </p:nvSpPr>
        <p:spPr>
          <a:xfrm rot="20091667" flipH="1">
            <a:off x="2683456" y="5604707"/>
            <a:ext cx="115672" cy="152987"/>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0" name="稲妻 119"/>
          <p:cNvSpPr/>
          <p:nvPr/>
        </p:nvSpPr>
        <p:spPr>
          <a:xfrm rot="20091667" flipH="1">
            <a:off x="1287777" y="5587062"/>
            <a:ext cx="115672" cy="152987"/>
          </a:xfrm>
          <a:prstGeom prst="lightningBol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角丸四角形吹き出し 5"/>
          <p:cNvSpPr/>
          <p:nvPr/>
        </p:nvSpPr>
        <p:spPr>
          <a:xfrm>
            <a:off x="2350333" y="4236635"/>
            <a:ext cx="1609283" cy="540918"/>
          </a:xfrm>
          <a:prstGeom prst="wedgeRoundRectCallout">
            <a:avLst>
              <a:gd name="adj1" fmla="val -62581"/>
              <a:gd name="adj2" fmla="val 7582"/>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3" name="テキスト ボックス 122"/>
          <p:cNvSpPr txBox="1"/>
          <p:nvPr/>
        </p:nvSpPr>
        <p:spPr>
          <a:xfrm>
            <a:off x="2405229" y="4276261"/>
            <a:ext cx="1535998" cy="461665"/>
          </a:xfrm>
          <a:prstGeom prst="rect">
            <a:avLst/>
          </a:prstGeom>
          <a:noFill/>
        </p:spPr>
        <p:txBody>
          <a:bodyPr wrap="none" rtlCol="0">
            <a:spAutoFit/>
          </a:bodyPr>
          <a:lstStyle/>
          <a:p>
            <a:r>
              <a:rPr lang="ja-JP" altLang="en-US" sz="1200" dirty="0" smtClean="0">
                <a:latin typeface="Meiryo UI" panose="020B0604030504040204" pitchFamily="50" charset="-128"/>
                <a:ea typeface="Meiryo UI" panose="020B0604030504040204" pitchFamily="50" charset="-128"/>
              </a:rPr>
              <a:t>配水管に流量計設置</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流入量を把握</a:t>
            </a:r>
            <a:endParaRPr lang="en-US" altLang="ja-JP" sz="1200" dirty="0" smtClean="0">
              <a:latin typeface="Meiryo UI" panose="020B0604030504040204" pitchFamily="50" charset="-128"/>
              <a:ea typeface="Meiryo UI" panose="020B0604030504040204" pitchFamily="50" charset="-128"/>
            </a:endParaRPr>
          </a:p>
        </p:txBody>
      </p:sp>
      <p:sp>
        <p:nvSpPr>
          <p:cNvPr id="124" name="角丸四角形吹き出し 123"/>
          <p:cNvSpPr/>
          <p:nvPr/>
        </p:nvSpPr>
        <p:spPr>
          <a:xfrm>
            <a:off x="437719" y="4238509"/>
            <a:ext cx="1236351" cy="540918"/>
          </a:xfrm>
          <a:prstGeom prst="wedgeRoundRectCallout">
            <a:avLst>
              <a:gd name="adj1" fmla="val 50413"/>
              <a:gd name="adj2" fmla="val 92105"/>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5" name="テキスト ボックス 124"/>
          <p:cNvSpPr txBox="1"/>
          <p:nvPr/>
        </p:nvSpPr>
        <p:spPr>
          <a:xfrm>
            <a:off x="526817" y="4279470"/>
            <a:ext cx="1095172" cy="461665"/>
          </a:xfrm>
          <a:prstGeom prst="rect">
            <a:avLst/>
          </a:prstGeom>
          <a:noFill/>
        </p:spPr>
        <p:txBody>
          <a:bodyPr wrap="none" rtlCol="0">
            <a:spAutoFit/>
          </a:bodyPr>
          <a:lstStyle/>
          <a:p>
            <a:r>
              <a:rPr lang="ja-JP" altLang="en-US" sz="1200" dirty="0" smtClean="0">
                <a:latin typeface="Meiryo UI" panose="020B0604030504040204" pitchFamily="50" charset="-128"/>
                <a:ea typeface="Meiryo UI" panose="020B0604030504040204" pitchFamily="50" charset="-128"/>
              </a:rPr>
              <a:t>各戸メータで</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使用量を把握</a:t>
            </a:r>
            <a:endParaRPr lang="en-US" altLang="ja-JP" sz="1200" dirty="0" smtClean="0">
              <a:latin typeface="Meiryo UI" panose="020B0604030504040204" pitchFamily="50" charset="-128"/>
              <a:ea typeface="Meiryo UI" panose="020B0604030504040204" pitchFamily="50" charset="-128"/>
            </a:endParaRPr>
          </a:p>
        </p:txBody>
      </p:sp>
      <p:sp>
        <p:nvSpPr>
          <p:cNvPr id="126" name="角丸四角形吹き出し 125"/>
          <p:cNvSpPr/>
          <p:nvPr/>
        </p:nvSpPr>
        <p:spPr>
          <a:xfrm>
            <a:off x="439141" y="6107139"/>
            <a:ext cx="1378561" cy="540918"/>
          </a:xfrm>
          <a:prstGeom prst="wedgeRoundRectCallout">
            <a:avLst>
              <a:gd name="adj1" fmla="val 16482"/>
              <a:gd name="adj2" fmla="val -79289"/>
              <a:gd name="adj3" fmla="val 16667"/>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7" name="テキスト ボックス 126"/>
          <p:cNvSpPr txBox="1"/>
          <p:nvPr/>
        </p:nvSpPr>
        <p:spPr>
          <a:xfrm>
            <a:off x="486888" y="6159681"/>
            <a:ext cx="1330814" cy="461665"/>
          </a:xfrm>
          <a:prstGeom prst="rect">
            <a:avLst/>
          </a:prstGeom>
          <a:noFill/>
        </p:spPr>
        <p:txBody>
          <a:bodyPr wrap="none" rtlCol="0">
            <a:spAutoFit/>
          </a:bodyPr>
          <a:lstStyle/>
          <a:p>
            <a:r>
              <a:rPr lang="ja-JP" altLang="en-US" sz="1200" dirty="0" smtClean="0">
                <a:latin typeface="Meiryo UI" panose="020B0604030504040204" pitchFamily="50" charset="-128"/>
                <a:ea typeface="Meiryo UI" panose="020B0604030504040204" pitchFamily="50" charset="-128"/>
              </a:rPr>
              <a:t>地上・地下漏水は</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事前に調査、修繕</a:t>
            </a:r>
            <a:endParaRPr lang="en-US" altLang="ja-JP" sz="1200" dirty="0" smtClean="0">
              <a:latin typeface="Meiryo UI" panose="020B0604030504040204" pitchFamily="50" charset="-128"/>
              <a:ea typeface="Meiryo UI" panose="020B0604030504040204" pitchFamily="50" charset="-128"/>
            </a:endParaRPr>
          </a:p>
        </p:txBody>
      </p:sp>
      <p:sp>
        <p:nvSpPr>
          <p:cNvPr id="128" name="テキスト ボックス 127"/>
          <p:cNvSpPr txBox="1"/>
          <p:nvPr/>
        </p:nvSpPr>
        <p:spPr>
          <a:xfrm>
            <a:off x="2590177" y="6024066"/>
            <a:ext cx="1441420" cy="646331"/>
          </a:xfrm>
          <a:prstGeom prst="rect">
            <a:avLst/>
          </a:prstGeom>
          <a:solidFill>
            <a:srgbClr val="FFEFFF"/>
          </a:solidFill>
          <a:ln w="38100">
            <a:solidFill>
              <a:srgbClr val="FF0066"/>
            </a:solidFill>
          </a:ln>
        </p:spPr>
        <p:txBody>
          <a:bodyPr wrap="none" rtlCol="0">
            <a:spAutoFit/>
          </a:bodyPr>
          <a:lstStyle/>
          <a:p>
            <a:r>
              <a:rPr lang="ja-JP" altLang="en-US" sz="1200" dirty="0" smtClean="0">
                <a:latin typeface="Meiryo UI" panose="020B0604030504040204" pitchFamily="50" charset="-128"/>
                <a:ea typeface="Meiryo UI" panose="020B0604030504040204" pitchFamily="50" charset="-128"/>
              </a:rPr>
              <a:t>この状態での</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流入量－使用量</a:t>
            </a:r>
            <a:endParaRPr lang="en-US" altLang="ja-JP" sz="1200" dirty="0" smtClean="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＝微小漏水と考える</a:t>
            </a:r>
            <a:endParaRPr lang="en-US" altLang="ja-JP" sz="1200" dirty="0" smtClean="0">
              <a:latin typeface="Meiryo UI" panose="020B0604030504040204" pitchFamily="50" charset="-128"/>
              <a:ea typeface="Meiryo UI" panose="020B0604030504040204" pitchFamily="50" charset="-128"/>
            </a:endParaRPr>
          </a:p>
        </p:txBody>
      </p:sp>
      <p:sp>
        <p:nvSpPr>
          <p:cNvPr id="131" name="テキスト ボックス 130"/>
          <p:cNvSpPr txBox="1"/>
          <p:nvPr/>
        </p:nvSpPr>
        <p:spPr>
          <a:xfrm>
            <a:off x="4725581" y="5795881"/>
            <a:ext cx="3931677" cy="830997"/>
          </a:xfrm>
          <a:prstGeom prst="rect">
            <a:avLst/>
          </a:prstGeom>
          <a:noFill/>
        </p:spPr>
        <p:txBody>
          <a:bodyPr wrap="square" rtlCol="0">
            <a:spAutoFit/>
          </a:bodyPr>
          <a:lstStyle/>
          <a:p>
            <a:r>
              <a:rPr lang="ja-JP" altLang="en-US" sz="1600" b="1" u="sng" dirty="0">
                <a:solidFill>
                  <a:srgbClr val="FF0000"/>
                </a:solidFill>
                <a:latin typeface="Meiryo UI" panose="020B0604030504040204" pitchFamily="50" charset="-128"/>
                <a:ea typeface="Meiryo UI" panose="020B0604030504040204" pitchFamily="50" charset="-128"/>
              </a:rPr>
              <a:t>現在実施中の鉛管・</a:t>
            </a:r>
            <a:r>
              <a:rPr lang="ja-JP" altLang="en-US" sz="1600" b="1" u="sng" dirty="0" smtClean="0">
                <a:solidFill>
                  <a:srgbClr val="FF0000"/>
                </a:solidFill>
                <a:latin typeface="Meiryo UI" panose="020B0604030504040204" pitchFamily="50" charset="-128"/>
                <a:ea typeface="Meiryo UI" panose="020B0604030504040204" pitchFamily="50" charset="-128"/>
              </a:rPr>
              <a:t>鋳鉄管の更新工事に加え、これらの取組を通じて有収率向上対策を検討し、費用対</a:t>
            </a:r>
            <a:r>
              <a:rPr lang="ja-JP" altLang="en-US" sz="1600" b="1" u="sng" dirty="0">
                <a:solidFill>
                  <a:srgbClr val="FF0000"/>
                </a:solidFill>
                <a:latin typeface="Meiryo UI" panose="020B0604030504040204" pitchFamily="50" charset="-128"/>
                <a:ea typeface="Meiryo UI" panose="020B0604030504040204" pitchFamily="50" charset="-128"/>
              </a:rPr>
              <a:t>効果を考慮</a:t>
            </a:r>
            <a:r>
              <a:rPr lang="ja-JP" altLang="en-US" sz="1600" b="1" u="sng" dirty="0" smtClean="0">
                <a:solidFill>
                  <a:srgbClr val="FF0000"/>
                </a:solidFill>
                <a:latin typeface="Meiryo UI" panose="020B0604030504040204" pitchFamily="50" charset="-128"/>
                <a:ea typeface="Meiryo UI" panose="020B0604030504040204" pitchFamily="50" charset="-128"/>
              </a:rPr>
              <a:t>して対策を実施</a:t>
            </a:r>
            <a:endParaRPr lang="en-US" altLang="ja-JP" sz="1600" b="1" u="sng" dirty="0" smtClean="0">
              <a:solidFill>
                <a:srgbClr val="FF0000"/>
              </a:solidFill>
              <a:latin typeface="Meiryo UI" panose="020B0604030504040204" pitchFamily="50" charset="-128"/>
              <a:ea typeface="Meiryo UI" panose="020B0604030504040204" pitchFamily="50" charset="-128"/>
            </a:endParaRPr>
          </a:p>
        </p:txBody>
      </p:sp>
      <p:sp>
        <p:nvSpPr>
          <p:cNvPr id="133" name="テキスト ボックス 132"/>
          <p:cNvSpPr txBox="1"/>
          <p:nvPr/>
        </p:nvSpPr>
        <p:spPr>
          <a:xfrm>
            <a:off x="4566682" y="4423517"/>
            <a:ext cx="3762568" cy="584775"/>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例）</a:t>
            </a:r>
            <a:r>
              <a:rPr kumimoji="1" lang="ja-JP" altLang="en-US" sz="1600" dirty="0" smtClean="0">
                <a:latin typeface="Meiryo UI" panose="020B0604030504040204" pitchFamily="50" charset="-128"/>
                <a:ea typeface="Meiryo UI" panose="020B0604030504040204" pitchFamily="50" charset="-128"/>
              </a:rPr>
              <a:t>工業用水道運営権者による</a:t>
            </a:r>
            <a:endParaRPr kumimoji="1" lang="en-US" altLang="ja-JP" sz="1600" dirty="0" smtClean="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管</a:t>
            </a:r>
            <a:r>
              <a:rPr kumimoji="1" lang="ja-JP" altLang="en-US" sz="1600" dirty="0">
                <a:latin typeface="Meiryo UI" panose="020B0604030504040204" pitchFamily="50" charset="-128"/>
                <a:ea typeface="Meiryo UI" panose="020B0604030504040204" pitchFamily="50" charset="-128"/>
              </a:rPr>
              <a:t>路の状態監視保全の</a:t>
            </a:r>
            <a:r>
              <a:rPr kumimoji="1" lang="ja-JP" altLang="en-US" sz="1600" dirty="0" smtClean="0">
                <a:latin typeface="Meiryo UI" panose="020B0604030504040204" pitchFamily="50" charset="-128"/>
                <a:ea typeface="Meiryo UI" panose="020B0604030504040204" pitchFamily="50" charset="-128"/>
              </a:rPr>
              <a:t>モニタリングなど</a:t>
            </a:r>
            <a:endParaRPr kumimoji="1" lang="en-US" altLang="ja-JP" sz="1600" dirty="0" smtClean="0">
              <a:latin typeface="Meiryo UI" panose="020B0604030504040204" pitchFamily="50" charset="-128"/>
              <a:ea typeface="Meiryo UI" panose="020B0604030504040204" pitchFamily="50" charset="-128"/>
            </a:endParaRPr>
          </a:p>
        </p:txBody>
      </p:sp>
      <p:sp>
        <p:nvSpPr>
          <p:cNvPr id="7" name="右矢印 6"/>
          <p:cNvSpPr/>
          <p:nvPr/>
        </p:nvSpPr>
        <p:spPr>
          <a:xfrm>
            <a:off x="4179360" y="5267135"/>
            <a:ext cx="437967" cy="828130"/>
          </a:xfrm>
          <a:prstGeom prst="rightArrow">
            <a:avLst>
              <a:gd name="adj1" fmla="val 50000"/>
              <a:gd name="adj2" fmla="val 58318"/>
            </a:avLst>
          </a:prstGeom>
          <a:gradFill flip="none" rotWithShape="1">
            <a:gsLst>
              <a:gs pos="0">
                <a:srgbClr val="FF0066"/>
              </a:gs>
              <a:gs pos="100000">
                <a:srgbClr val="FFFFFF"/>
              </a:gs>
            </a:gsLst>
            <a:lin ang="108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5" name="テキスト ボックス 134"/>
          <p:cNvSpPr txBox="1"/>
          <p:nvPr/>
        </p:nvSpPr>
        <p:spPr>
          <a:xfrm>
            <a:off x="4617327" y="5070974"/>
            <a:ext cx="2712602"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・・・把握した漏水実態を踏まえ</a:t>
            </a:r>
            <a:endParaRPr lang="en-US" altLang="ja-JP" sz="1600" dirty="0" smtClean="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319633" y="2494685"/>
            <a:ext cx="6559809" cy="338554"/>
          </a:xfrm>
          <a:prstGeom prst="rect">
            <a:avLst/>
          </a:prstGeom>
          <a:noFill/>
        </p:spPr>
        <p:txBody>
          <a:bodyPr wrap="none" rtlCol="0">
            <a:spAutoFit/>
          </a:bodyPr>
          <a:lstStyle/>
          <a:p>
            <a:r>
              <a:rPr lang="ja-JP" altLang="en-US" sz="1600" dirty="0" smtClean="0">
                <a:latin typeface="Meiryo UI" panose="020B0604030504040204" pitchFamily="50" charset="-128"/>
                <a:ea typeface="Meiryo UI" panose="020B0604030504040204" pitchFamily="50" charset="-128"/>
              </a:rPr>
              <a:t>✓ 今後、微小漏水と中大口径管の地下漏水の</a:t>
            </a:r>
            <a:r>
              <a:rPr lang="ja-JP" altLang="en-US" sz="1600" dirty="0">
                <a:latin typeface="Meiryo UI" panose="020B0604030504040204" pitchFamily="50" charset="-128"/>
                <a:ea typeface="Meiryo UI" panose="020B0604030504040204" pitchFamily="50" charset="-128"/>
              </a:rPr>
              <a:t>調査</a:t>
            </a:r>
            <a:r>
              <a:rPr lang="ja-JP" altLang="en-US" sz="1600" dirty="0" smtClean="0">
                <a:latin typeface="Meiryo UI" panose="020B0604030504040204" pitchFamily="50" charset="-128"/>
                <a:ea typeface="Meiryo UI" panose="020B0604030504040204" pitchFamily="50" charset="-128"/>
              </a:rPr>
              <a:t>に特化した取組を実施</a:t>
            </a:r>
            <a:endParaRPr lang="en-US" altLang="ja-JP" sz="1600" dirty="0">
              <a:latin typeface="Meiryo UI" panose="020B0604030504040204" pitchFamily="50" charset="-128"/>
              <a:ea typeface="Meiryo UI" panose="020B0604030504040204" pitchFamily="50" charset="-128"/>
            </a:endParaRPr>
          </a:p>
        </p:txBody>
      </p:sp>
      <p:sp>
        <p:nvSpPr>
          <p:cNvPr id="61" name="楕円 60"/>
          <p:cNvSpPr/>
          <p:nvPr/>
        </p:nvSpPr>
        <p:spPr>
          <a:xfrm>
            <a:off x="2203426" y="5914746"/>
            <a:ext cx="195287" cy="19567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m</a:t>
            </a:r>
            <a:endParaRPr lang="ja-JP" altLang="en-US" dirty="0">
              <a:solidFill>
                <a:schemeClr val="tx1"/>
              </a:solidFill>
            </a:endParaRPr>
          </a:p>
        </p:txBody>
      </p:sp>
      <p:cxnSp>
        <p:nvCxnSpPr>
          <p:cNvPr id="62" name="直線コネクタ 61"/>
          <p:cNvCxnSpPr/>
          <p:nvPr/>
        </p:nvCxnSpPr>
        <p:spPr>
          <a:xfrm flipH="1">
            <a:off x="2397846" y="6012585"/>
            <a:ext cx="97644" cy="0"/>
          </a:xfrm>
          <a:prstGeom prst="line">
            <a:avLst/>
          </a:prstGeom>
        </p:spPr>
        <p:style>
          <a:lnRef idx="1">
            <a:schemeClr val="accent1"/>
          </a:lnRef>
          <a:fillRef idx="0">
            <a:schemeClr val="accent1"/>
          </a:fillRef>
          <a:effectRef idx="0">
            <a:schemeClr val="accent1"/>
          </a:effectRef>
          <a:fontRef idx="minor">
            <a:schemeClr val="tx1"/>
          </a:fontRef>
        </p:style>
      </p:cxnSp>
      <p:sp>
        <p:nvSpPr>
          <p:cNvPr id="63" name="楕円 62"/>
          <p:cNvSpPr/>
          <p:nvPr/>
        </p:nvSpPr>
        <p:spPr>
          <a:xfrm>
            <a:off x="2204406" y="4998471"/>
            <a:ext cx="195287" cy="19567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m</a:t>
            </a:r>
            <a:endParaRPr lang="ja-JP" altLang="en-US" dirty="0">
              <a:solidFill>
                <a:schemeClr val="tx1"/>
              </a:solidFill>
            </a:endParaRPr>
          </a:p>
        </p:txBody>
      </p:sp>
      <p:cxnSp>
        <p:nvCxnSpPr>
          <p:cNvPr id="64" name="直線コネクタ 63"/>
          <p:cNvCxnSpPr/>
          <p:nvPr/>
        </p:nvCxnSpPr>
        <p:spPr>
          <a:xfrm flipH="1">
            <a:off x="2398826" y="5096310"/>
            <a:ext cx="97644" cy="0"/>
          </a:xfrm>
          <a:prstGeom prst="line">
            <a:avLst/>
          </a:prstGeom>
        </p:spPr>
        <p:style>
          <a:lnRef idx="1">
            <a:schemeClr val="accent1"/>
          </a:lnRef>
          <a:fillRef idx="0">
            <a:schemeClr val="accent1"/>
          </a:fillRef>
          <a:effectRef idx="0">
            <a:schemeClr val="accent1"/>
          </a:effectRef>
          <a:fontRef idx="minor">
            <a:schemeClr val="tx1"/>
          </a:fontRef>
        </p:style>
      </p:cxnSp>
      <p:sp>
        <p:nvSpPr>
          <p:cNvPr id="65" name="楕円 64"/>
          <p:cNvSpPr/>
          <p:nvPr/>
        </p:nvSpPr>
        <p:spPr>
          <a:xfrm>
            <a:off x="1202031" y="4971410"/>
            <a:ext cx="195287" cy="19567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m</a:t>
            </a:r>
            <a:endParaRPr lang="ja-JP" altLang="en-US" dirty="0">
              <a:solidFill>
                <a:schemeClr val="tx1"/>
              </a:solidFill>
            </a:endParaRPr>
          </a:p>
        </p:txBody>
      </p:sp>
      <p:cxnSp>
        <p:nvCxnSpPr>
          <p:cNvPr id="66" name="直線コネクタ 65"/>
          <p:cNvCxnSpPr/>
          <p:nvPr/>
        </p:nvCxnSpPr>
        <p:spPr>
          <a:xfrm flipH="1">
            <a:off x="1396451" y="5069249"/>
            <a:ext cx="97644" cy="0"/>
          </a:xfrm>
          <a:prstGeom prst="line">
            <a:avLst/>
          </a:prstGeom>
        </p:spPr>
        <p:style>
          <a:lnRef idx="1">
            <a:schemeClr val="accent1"/>
          </a:lnRef>
          <a:fillRef idx="0">
            <a:schemeClr val="accent1"/>
          </a:fillRef>
          <a:effectRef idx="0">
            <a:schemeClr val="accent1"/>
          </a:effectRef>
          <a:fontRef idx="minor">
            <a:schemeClr val="tx1"/>
          </a:fontRef>
        </p:style>
      </p:cxnSp>
      <p:sp>
        <p:nvSpPr>
          <p:cNvPr id="67" name="楕円 66"/>
          <p:cNvSpPr/>
          <p:nvPr/>
        </p:nvSpPr>
        <p:spPr>
          <a:xfrm>
            <a:off x="1100967" y="5388033"/>
            <a:ext cx="195287" cy="19567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m</a:t>
            </a:r>
            <a:endParaRPr lang="ja-JP" altLang="en-US" dirty="0">
              <a:solidFill>
                <a:schemeClr val="tx1"/>
              </a:solidFill>
            </a:endParaRPr>
          </a:p>
        </p:txBody>
      </p:sp>
      <p:cxnSp>
        <p:nvCxnSpPr>
          <p:cNvPr id="68" name="直線コネクタ 67"/>
          <p:cNvCxnSpPr/>
          <p:nvPr/>
        </p:nvCxnSpPr>
        <p:spPr>
          <a:xfrm flipH="1">
            <a:off x="1202851" y="5286468"/>
            <a:ext cx="867" cy="97839"/>
          </a:xfrm>
          <a:prstGeom prst="line">
            <a:avLst/>
          </a:prstGeom>
        </p:spPr>
        <p:style>
          <a:lnRef idx="1">
            <a:schemeClr val="accent1"/>
          </a:lnRef>
          <a:fillRef idx="0">
            <a:schemeClr val="accent1"/>
          </a:fillRef>
          <a:effectRef idx="0">
            <a:schemeClr val="accent1"/>
          </a:effectRef>
          <a:fontRef idx="minor">
            <a:schemeClr val="tx1"/>
          </a:fontRef>
        </p:style>
      </p:cxnSp>
      <p:sp>
        <p:nvSpPr>
          <p:cNvPr id="69" name="楕円 68"/>
          <p:cNvSpPr/>
          <p:nvPr/>
        </p:nvSpPr>
        <p:spPr>
          <a:xfrm>
            <a:off x="1529836" y="5391226"/>
            <a:ext cx="195287" cy="19567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m</a:t>
            </a:r>
            <a:endParaRPr lang="ja-JP" altLang="en-US" dirty="0">
              <a:solidFill>
                <a:schemeClr val="tx1"/>
              </a:solidFill>
            </a:endParaRPr>
          </a:p>
        </p:txBody>
      </p:sp>
      <p:cxnSp>
        <p:nvCxnSpPr>
          <p:cNvPr id="70" name="直線コネクタ 69"/>
          <p:cNvCxnSpPr/>
          <p:nvPr/>
        </p:nvCxnSpPr>
        <p:spPr>
          <a:xfrm flipH="1">
            <a:off x="1631720" y="5289661"/>
            <a:ext cx="867" cy="97839"/>
          </a:xfrm>
          <a:prstGeom prst="line">
            <a:avLst/>
          </a:prstGeom>
        </p:spPr>
        <p:style>
          <a:lnRef idx="1">
            <a:schemeClr val="accent1"/>
          </a:lnRef>
          <a:fillRef idx="0">
            <a:schemeClr val="accent1"/>
          </a:fillRef>
          <a:effectRef idx="0">
            <a:schemeClr val="accent1"/>
          </a:effectRef>
          <a:fontRef idx="minor">
            <a:schemeClr val="tx1"/>
          </a:fontRef>
        </p:style>
      </p:cxnSp>
      <p:sp>
        <p:nvSpPr>
          <p:cNvPr id="71" name="楕円 70"/>
          <p:cNvSpPr/>
          <p:nvPr/>
        </p:nvSpPr>
        <p:spPr>
          <a:xfrm>
            <a:off x="2042049" y="5384308"/>
            <a:ext cx="197608" cy="20401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m</a:t>
            </a:r>
            <a:endParaRPr lang="ja-JP" altLang="en-US" dirty="0">
              <a:solidFill>
                <a:schemeClr val="tx1"/>
              </a:solidFill>
            </a:endParaRPr>
          </a:p>
        </p:txBody>
      </p:sp>
      <p:cxnSp>
        <p:nvCxnSpPr>
          <p:cNvPr id="72" name="直線コネクタ 71"/>
          <p:cNvCxnSpPr/>
          <p:nvPr/>
        </p:nvCxnSpPr>
        <p:spPr>
          <a:xfrm flipH="1">
            <a:off x="2143933" y="5291077"/>
            <a:ext cx="867" cy="97839"/>
          </a:xfrm>
          <a:prstGeom prst="line">
            <a:avLst/>
          </a:prstGeom>
        </p:spPr>
        <p:style>
          <a:lnRef idx="1">
            <a:schemeClr val="accent1"/>
          </a:lnRef>
          <a:fillRef idx="0">
            <a:schemeClr val="accent1"/>
          </a:fillRef>
          <a:effectRef idx="0">
            <a:schemeClr val="accent1"/>
          </a:effectRef>
          <a:fontRef idx="minor">
            <a:schemeClr val="tx1"/>
          </a:fontRef>
        </p:style>
      </p:cxnSp>
      <p:sp>
        <p:nvSpPr>
          <p:cNvPr id="73" name="楕円 72"/>
          <p:cNvSpPr/>
          <p:nvPr/>
        </p:nvSpPr>
        <p:spPr>
          <a:xfrm>
            <a:off x="1710976" y="5909339"/>
            <a:ext cx="195287" cy="19567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m</a:t>
            </a:r>
            <a:endParaRPr lang="ja-JP" altLang="en-US" dirty="0">
              <a:solidFill>
                <a:schemeClr val="tx1"/>
              </a:solidFill>
            </a:endParaRPr>
          </a:p>
        </p:txBody>
      </p:sp>
      <p:cxnSp>
        <p:nvCxnSpPr>
          <p:cNvPr id="74" name="直線コネクタ 73"/>
          <p:cNvCxnSpPr/>
          <p:nvPr/>
        </p:nvCxnSpPr>
        <p:spPr>
          <a:xfrm flipH="1">
            <a:off x="1905396" y="6007178"/>
            <a:ext cx="97644" cy="0"/>
          </a:xfrm>
          <a:prstGeom prst="line">
            <a:avLst/>
          </a:prstGeom>
        </p:spPr>
        <p:style>
          <a:lnRef idx="1">
            <a:schemeClr val="accent1"/>
          </a:lnRef>
          <a:fillRef idx="0">
            <a:schemeClr val="accent1"/>
          </a:fillRef>
          <a:effectRef idx="0">
            <a:schemeClr val="accent1"/>
          </a:effectRef>
          <a:fontRef idx="minor">
            <a:schemeClr val="tx1"/>
          </a:fontRef>
        </p:style>
      </p:cxnSp>
      <p:sp>
        <p:nvSpPr>
          <p:cNvPr id="75" name="楕円 74"/>
          <p:cNvSpPr/>
          <p:nvPr/>
        </p:nvSpPr>
        <p:spPr>
          <a:xfrm>
            <a:off x="2045996" y="6088676"/>
            <a:ext cx="197608" cy="20401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m</a:t>
            </a:r>
            <a:endParaRPr lang="ja-JP" altLang="en-US" dirty="0">
              <a:solidFill>
                <a:schemeClr val="tx1"/>
              </a:solidFill>
            </a:endParaRPr>
          </a:p>
        </p:txBody>
      </p:sp>
      <p:cxnSp>
        <p:nvCxnSpPr>
          <p:cNvPr id="76" name="直線コネクタ 75"/>
          <p:cNvCxnSpPr/>
          <p:nvPr/>
        </p:nvCxnSpPr>
        <p:spPr>
          <a:xfrm flipH="1">
            <a:off x="2140853" y="6298311"/>
            <a:ext cx="1" cy="79287"/>
          </a:xfrm>
          <a:prstGeom prst="line">
            <a:avLst/>
          </a:prstGeom>
        </p:spPr>
        <p:style>
          <a:lnRef idx="1">
            <a:schemeClr val="accent1"/>
          </a:lnRef>
          <a:fillRef idx="0">
            <a:schemeClr val="accent1"/>
          </a:fillRef>
          <a:effectRef idx="0">
            <a:schemeClr val="accent1"/>
          </a:effectRef>
          <a:fontRef idx="minor">
            <a:schemeClr val="tx1"/>
          </a:fontRef>
        </p:style>
      </p:cxnSp>
      <p:sp>
        <p:nvSpPr>
          <p:cNvPr id="78" name="楕円 77"/>
          <p:cNvSpPr/>
          <p:nvPr/>
        </p:nvSpPr>
        <p:spPr>
          <a:xfrm>
            <a:off x="2716249" y="5311690"/>
            <a:ext cx="195287" cy="19567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m</a:t>
            </a:r>
            <a:endParaRPr lang="ja-JP" altLang="en-US" dirty="0">
              <a:solidFill>
                <a:schemeClr val="tx1"/>
              </a:solidFill>
            </a:endParaRPr>
          </a:p>
        </p:txBody>
      </p:sp>
      <p:cxnSp>
        <p:nvCxnSpPr>
          <p:cNvPr id="79" name="直線コネクタ 78"/>
          <p:cNvCxnSpPr/>
          <p:nvPr/>
        </p:nvCxnSpPr>
        <p:spPr>
          <a:xfrm flipH="1">
            <a:off x="2910669" y="5409529"/>
            <a:ext cx="97644" cy="0"/>
          </a:xfrm>
          <a:prstGeom prst="line">
            <a:avLst/>
          </a:prstGeom>
        </p:spPr>
        <p:style>
          <a:lnRef idx="1">
            <a:schemeClr val="accent1"/>
          </a:lnRef>
          <a:fillRef idx="0">
            <a:schemeClr val="accent1"/>
          </a:fillRef>
          <a:effectRef idx="0">
            <a:schemeClr val="accent1"/>
          </a:effectRef>
          <a:fontRef idx="minor">
            <a:schemeClr val="tx1"/>
          </a:fontRef>
        </p:style>
      </p:cxnSp>
      <p:sp>
        <p:nvSpPr>
          <p:cNvPr id="80" name="楕円 79"/>
          <p:cNvSpPr/>
          <p:nvPr/>
        </p:nvSpPr>
        <p:spPr>
          <a:xfrm>
            <a:off x="2710835" y="4900297"/>
            <a:ext cx="195287" cy="195677"/>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m</a:t>
            </a:r>
            <a:endParaRPr lang="ja-JP" altLang="en-US" dirty="0">
              <a:solidFill>
                <a:schemeClr val="tx1"/>
              </a:solidFill>
            </a:endParaRPr>
          </a:p>
        </p:txBody>
      </p:sp>
      <p:cxnSp>
        <p:nvCxnSpPr>
          <p:cNvPr id="81" name="直線コネクタ 80"/>
          <p:cNvCxnSpPr/>
          <p:nvPr/>
        </p:nvCxnSpPr>
        <p:spPr>
          <a:xfrm flipH="1">
            <a:off x="2905255" y="4998136"/>
            <a:ext cx="97644"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559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テキスト ボックス 22"/>
          <p:cNvSpPr txBox="1"/>
          <p:nvPr/>
        </p:nvSpPr>
        <p:spPr>
          <a:xfrm>
            <a:off x="0" y="136840"/>
            <a:ext cx="8962631" cy="461665"/>
          </a:xfrm>
          <a:prstGeom prst="rect">
            <a:avLst/>
          </a:prstGeom>
          <a:noFill/>
        </p:spPr>
        <p:txBody>
          <a:bodyPr wrap="square" rtlCol="0">
            <a:spAutoFit/>
          </a:bodyPr>
          <a:lstStyle/>
          <a:p>
            <a:r>
              <a:rPr lang="ja-JP" altLang="en-US" sz="2400" b="1" u="sng" dirty="0">
                <a:latin typeface="Meiryo UI" panose="020B0604030504040204" pitchFamily="50" charset="-128"/>
                <a:ea typeface="Meiryo UI" panose="020B0604030504040204" pitchFamily="50" charset="-128"/>
              </a:rPr>
              <a:t>４．</a:t>
            </a:r>
            <a:r>
              <a:rPr lang="en-US" altLang="ja-JP" sz="2400" b="1" u="sng" dirty="0">
                <a:latin typeface="Meiryo UI" panose="020B0604030504040204" pitchFamily="50" charset="-128"/>
                <a:ea typeface="Meiryo UI" panose="020B0604030504040204" pitchFamily="50" charset="-128"/>
              </a:rPr>
              <a:t>R5</a:t>
            </a:r>
            <a:r>
              <a:rPr lang="ja-JP" altLang="en-US" sz="2400" b="1" u="sng" dirty="0">
                <a:latin typeface="Meiryo UI" panose="020B0604030504040204" pitchFamily="50" charset="-128"/>
                <a:ea typeface="Meiryo UI" panose="020B0604030504040204" pitchFamily="50" charset="-128"/>
              </a:rPr>
              <a:t>年度以降の取組スケジュール</a:t>
            </a:r>
            <a:endParaRPr lang="en-US" altLang="ja-JP" sz="2400" b="1" u="sng" dirty="0">
              <a:latin typeface="Meiryo UI" panose="020B0604030504040204" pitchFamily="50" charset="-128"/>
              <a:ea typeface="Meiryo UI" panose="020B0604030504040204" pitchFamily="50" charset="-128"/>
            </a:endParaRPr>
          </a:p>
        </p:txBody>
      </p:sp>
      <p:sp>
        <p:nvSpPr>
          <p:cNvPr id="27" name="スライド番号プレースホルダー 4"/>
          <p:cNvSpPr>
            <a:spLocks noGrp="1"/>
          </p:cNvSpPr>
          <p:nvPr>
            <p:ph type="sldNum" sz="quarter" idx="12"/>
          </p:nvPr>
        </p:nvSpPr>
        <p:spPr>
          <a:xfrm>
            <a:off x="6358466" y="6424366"/>
            <a:ext cx="2743200" cy="365125"/>
          </a:xfrm>
        </p:spPr>
        <p:txBody>
          <a:bodyPr/>
          <a:lstStyle/>
          <a:p>
            <a:fld id="{3BAB8C8D-D655-4CB9-9317-1659BB5EB925}" type="slidenum">
              <a:rPr lang="ja-JP" altLang="en-US" sz="1800"/>
              <a:t>7</a:t>
            </a:fld>
            <a:endParaRPr lang="ja-JP" altLang="en-US" sz="1800" dirty="0"/>
          </a:p>
        </p:txBody>
      </p:sp>
      <p:graphicFrame>
        <p:nvGraphicFramePr>
          <p:cNvPr id="2" name="表 1"/>
          <p:cNvGraphicFramePr>
            <a:graphicFrameLocks noGrp="1"/>
          </p:cNvGraphicFramePr>
          <p:nvPr>
            <p:extLst>
              <p:ext uri="{D42A27DB-BD31-4B8C-83A1-F6EECF244321}">
                <p14:modId xmlns:p14="http://schemas.microsoft.com/office/powerpoint/2010/main" val="1106718317"/>
              </p:ext>
            </p:extLst>
          </p:nvPr>
        </p:nvGraphicFramePr>
        <p:xfrm>
          <a:off x="439780" y="887548"/>
          <a:ext cx="8273146" cy="5471502"/>
        </p:xfrm>
        <a:graphic>
          <a:graphicData uri="http://schemas.openxmlformats.org/drawingml/2006/table">
            <a:tbl>
              <a:tblPr firstRow="1" bandRow="1">
                <a:tableStyleId>{5C22544A-7EE6-4342-B048-85BDC9FD1C3A}</a:tableStyleId>
              </a:tblPr>
              <a:tblGrid>
                <a:gridCol w="1480460">
                  <a:extLst>
                    <a:ext uri="{9D8B030D-6E8A-4147-A177-3AD203B41FA5}">
                      <a16:colId xmlns:a16="http://schemas.microsoft.com/office/drawing/2014/main" val="3964919261"/>
                    </a:ext>
                  </a:extLst>
                </a:gridCol>
                <a:gridCol w="3291840">
                  <a:extLst>
                    <a:ext uri="{9D8B030D-6E8A-4147-A177-3AD203B41FA5}">
                      <a16:colId xmlns:a16="http://schemas.microsoft.com/office/drawing/2014/main" val="4012906502"/>
                    </a:ext>
                  </a:extLst>
                </a:gridCol>
                <a:gridCol w="3500846">
                  <a:extLst>
                    <a:ext uri="{9D8B030D-6E8A-4147-A177-3AD203B41FA5}">
                      <a16:colId xmlns:a16="http://schemas.microsoft.com/office/drawing/2014/main" val="2690905707"/>
                    </a:ext>
                  </a:extLst>
                </a:gridCol>
              </a:tblGrid>
              <a:tr h="711682">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accent1">
                        <a:lumMod val="50000"/>
                      </a:schemeClr>
                    </a:solidFill>
                  </a:tcPr>
                </a:tc>
                <a:tc>
                  <a:txBody>
                    <a:bodyPr/>
                    <a:lstStyle/>
                    <a:p>
                      <a:pPr algn="ctr"/>
                      <a:r>
                        <a:rPr lang="ja-JP" altLang="en-US" dirty="0" smtClean="0">
                          <a:latin typeface="Meiryo UI" panose="020B0604030504040204" pitchFamily="50" charset="-128"/>
                          <a:ea typeface="Meiryo UI" panose="020B0604030504040204" pitchFamily="50" charset="-128"/>
                        </a:rPr>
                        <a:t>令和５年度</a:t>
                      </a:r>
                      <a:endParaRPr lang="ja-JP" altLang="en-US" dirty="0">
                        <a:latin typeface="Meiryo UI" panose="020B0604030504040204" pitchFamily="50" charset="-128"/>
                        <a:ea typeface="Meiryo UI" panose="020B0604030504040204" pitchFamily="50" charset="-128"/>
                      </a:endParaRPr>
                    </a:p>
                  </a:txBody>
                  <a:tcPr anchor="ctr">
                    <a:solidFill>
                      <a:schemeClr val="accent1">
                        <a:lumMod val="50000"/>
                      </a:schemeClr>
                    </a:solidFill>
                  </a:tcPr>
                </a:tc>
                <a:tc>
                  <a:txBody>
                    <a:bodyPr/>
                    <a:lstStyle/>
                    <a:p>
                      <a:pPr algn="ctr"/>
                      <a:r>
                        <a:rPr lang="ja-JP" altLang="en-US" dirty="0" smtClean="0">
                          <a:latin typeface="Meiryo UI" panose="020B0604030504040204" pitchFamily="50" charset="-128"/>
                          <a:ea typeface="Meiryo UI" panose="020B0604030504040204" pitchFamily="50" charset="-128"/>
                        </a:rPr>
                        <a:t>令和６年度</a:t>
                      </a:r>
                      <a:endParaRPr lang="ja-JP" altLang="en-US" dirty="0">
                        <a:latin typeface="Meiryo UI" panose="020B0604030504040204" pitchFamily="50" charset="-128"/>
                        <a:ea typeface="Meiryo UI" panose="020B0604030504040204" pitchFamily="50" charset="-128"/>
                      </a:endParaRPr>
                    </a:p>
                  </a:txBody>
                  <a:tcPr anchor="ctr">
                    <a:solidFill>
                      <a:schemeClr val="accent1">
                        <a:lumMod val="50000"/>
                      </a:schemeClr>
                    </a:solidFill>
                  </a:tcPr>
                </a:tc>
                <a:extLst>
                  <a:ext uri="{0D108BD9-81ED-4DB2-BD59-A6C34878D82A}">
                    <a16:rowId xmlns:a16="http://schemas.microsoft.com/office/drawing/2014/main" val="4214456902"/>
                  </a:ext>
                </a:extLst>
              </a:tr>
              <a:tr h="1189955">
                <a:tc>
                  <a:txBody>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微小漏水の実態把握</a:t>
                      </a:r>
                      <a:endParaRPr kumimoji="1" lang="ja-JP" altLang="en-US" b="1" dirty="0">
                        <a:solidFill>
                          <a:schemeClr val="bg1"/>
                        </a:solidFill>
                        <a:latin typeface="Meiryo UI" panose="020B0604030504040204" pitchFamily="50" charset="-128"/>
                        <a:ea typeface="Meiryo UI" panose="020B0604030504040204" pitchFamily="50" charset="-128"/>
                      </a:endParaRPr>
                    </a:p>
                  </a:txBody>
                  <a:tcPr anchor="ctr">
                    <a:solidFill>
                      <a:schemeClr val="accent1">
                        <a:lumMod val="5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978864530"/>
                  </a:ext>
                </a:extLst>
              </a:tr>
              <a:tr h="1189955">
                <a:tc>
                  <a:txBody>
                    <a:bodyPr/>
                    <a:lstStyle/>
                    <a:p>
                      <a:pPr algn="ctr"/>
                      <a:r>
                        <a:rPr lang="ja-JP" altLang="en-US" sz="1600" b="1" dirty="0" smtClean="0">
                          <a:solidFill>
                            <a:schemeClr val="bg1"/>
                          </a:solidFill>
                          <a:latin typeface="Meiryo UI" panose="020B0604030504040204" pitchFamily="50" charset="-128"/>
                          <a:ea typeface="Meiryo UI" panose="020B0604030504040204" pitchFamily="50" charset="-128"/>
                        </a:rPr>
                        <a:t>中大口径管</a:t>
                      </a:r>
                      <a:endParaRPr lang="en-US" altLang="ja-JP" sz="1600" b="1" dirty="0" smtClean="0">
                        <a:solidFill>
                          <a:schemeClr val="bg1"/>
                        </a:solidFill>
                        <a:latin typeface="Meiryo UI" panose="020B0604030504040204" pitchFamily="50" charset="-128"/>
                        <a:ea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rPr>
                        <a:t>地下漏水</a:t>
                      </a:r>
                      <a:endParaRPr lang="en-US" altLang="ja-JP" sz="1600" b="1" dirty="0" smtClean="0">
                        <a:solidFill>
                          <a:schemeClr val="bg1"/>
                        </a:solidFill>
                        <a:latin typeface="Meiryo UI" panose="020B0604030504040204" pitchFamily="50" charset="-128"/>
                        <a:ea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rPr>
                        <a:t>検知技術</a:t>
                      </a:r>
                      <a:endParaRPr lang="en-US" altLang="ja-JP" sz="1600" b="1" dirty="0" smtClean="0">
                        <a:solidFill>
                          <a:schemeClr val="bg1"/>
                        </a:solidFill>
                        <a:latin typeface="Meiryo UI" panose="020B0604030504040204" pitchFamily="50" charset="-128"/>
                        <a:ea typeface="Meiryo UI" panose="020B0604030504040204" pitchFamily="50" charset="-128"/>
                      </a:endParaRPr>
                    </a:p>
                    <a:p>
                      <a:pPr algn="ctr"/>
                      <a:r>
                        <a:rPr lang="ja-JP" altLang="en-US" sz="1600" b="1" dirty="0" smtClean="0">
                          <a:solidFill>
                            <a:schemeClr val="bg1"/>
                          </a:solidFill>
                          <a:latin typeface="Meiryo UI" panose="020B0604030504040204" pitchFamily="50" charset="-128"/>
                          <a:ea typeface="Meiryo UI" panose="020B0604030504040204" pitchFamily="50" charset="-128"/>
                        </a:rPr>
                        <a:t>調査</a:t>
                      </a:r>
                      <a:endParaRPr lang="en-US" altLang="ja-JP" sz="1600" b="1" dirty="0" smtClean="0">
                        <a:solidFill>
                          <a:schemeClr val="bg1"/>
                        </a:solidFill>
                        <a:latin typeface="Meiryo UI" panose="020B0604030504040204" pitchFamily="50" charset="-128"/>
                        <a:ea typeface="Meiryo UI" panose="020B0604030504040204" pitchFamily="50" charset="-128"/>
                      </a:endParaRPr>
                    </a:p>
                  </a:txBody>
                  <a:tcPr anchor="ctr">
                    <a:solidFill>
                      <a:schemeClr val="accent1">
                        <a:lumMod val="5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511011845"/>
                  </a:ext>
                </a:extLst>
              </a:tr>
              <a:tr h="1189955">
                <a:tc>
                  <a:txBody>
                    <a:bodyPr/>
                    <a:lstStyle/>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小口径管</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計画的</a:t>
                      </a:r>
                      <a:endParaRPr kumimoji="1" lang="en-US" altLang="ja-JP" sz="1600"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sz="1600" b="1" dirty="0" smtClean="0">
                          <a:solidFill>
                            <a:schemeClr val="bg1"/>
                          </a:solidFill>
                          <a:latin typeface="Meiryo UI" panose="020B0604030504040204" pitchFamily="50" charset="-128"/>
                          <a:ea typeface="Meiryo UI" panose="020B0604030504040204" pitchFamily="50" charset="-128"/>
                        </a:rPr>
                        <a:t>漏水調査</a:t>
                      </a:r>
                      <a:endParaRPr kumimoji="1" lang="ja-JP" altLang="en-US" sz="1600" b="1" dirty="0">
                        <a:solidFill>
                          <a:schemeClr val="bg1"/>
                        </a:solidFill>
                        <a:latin typeface="Meiryo UI" panose="020B0604030504040204" pitchFamily="50" charset="-128"/>
                        <a:ea typeface="Meiryo UI" panose="020B0604030504040204" pitchFamily="50" charset="-128"/>
                      </a:endParaRPr>
                    </a:p>
                  </a:txBody>
                  <a:tcPr anchor="ctr">
                    <a:solidFill>
                      <a:schemeClr val="accent1">
                        <a:lumMod val="5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1563333074"/>
                  </a:ext>
                </a:extLst>
              </a:tr>
              <a:tr h="1189955">
                <a:tc>
                  <a:txBody>
                    <a:bodyPr/>
                    <a:lstStyle/>
                    <a:p>
                      <a:pPr algn="ctr"/>
                      <a:r>
                        <a:rPr kumimoji="1" lang="ja-JP" altLang="en-US" b="1" dirty="0" smtClean="0">
                          <a:solidFill>
                            <a:schemeClr val="bg1"/>
                          </a:solidFill>
                          <a:latin typeface="Meiryo UI" panose="020B0604030504040204" pitchFamily="50" charset="-128"/>
                          <a:ea typeface="Meiryo UI" panose="020B0604030504040204" pitchFamily="50" charset="-128"/>
                        </a:rPr>
                        <a:t>更新も含めた</a:t>
                      </a:r>
                      <a:endParaRPr kumimoji="1" lang="en-US" altLang="ja-JP"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b="1" dirty="0" smtClean="0">
                          <a:solidFill>
                            <a:schemeClr val="bg1"/>
                          </a:solidFill>
                          <a:latin typeface="Meiryo UI" panose="020B0604030504040204" pitchFamily="50" charset="-128"/>
                          <a:ea typeface="Meiryo UI" panose="020B0604030504040204" pitchFamily="50" charset="-128"/>
                        </a:rPr>
                        <a:t>有収率向上</a:t>
                      </a:r>
                      <a:endParaRPr kumimoji="1" lang="en-US" altLang="ja-JP" b="1" dirty="0" smtClean="0">
                        <a:solidFill>
                          <a:schemeClr val="bg1"/>
                        </a:solidFill>
                        <a:latin typeface="Meiryo UI" panose="020B0604030504040204" pitchFamily="50" charset="-128"/>
                        <a:ea typeface="Meiryo UI" panose="020B0604030504040204" pitchFamily="50" charset="-128"/>
                      </a:endParaRPr>
                    </a:p>
                    <a:p>
                      <a:pPr algn="ctr"/>
                      <a:r>
                        <a:rPr kumimoji="1" lang="ja-JP" altLang="en-US" b="1" dirty="0" smtClean="0">
                          <a:solidFill>
                            <a:schemeClr val="bg1"/>
                          </a:solidFill>
                          <a:latin typeface="Meiryo UI" panose="020B0604030504040204" pitchFamily="50" charset="-128"/>
                          <a:ea typeface="Meiryo UI" panose="020B0604030504040204" pitchFamily="50" charset="-128"/>
                        </a:rPr>
                        <a:t>対策の検討</a:t>
                      </a:r>
                      <a:endParaRPr kumimoji="1" lang="ja-JP" altLang="en-US" b="1" dirty="0">
                        <a:solidFill>
                          <a:schemeClr val="bg1"/>
                        </a:solidFill>
                        <a:latin typeface="Meiryo UI" panose="020B0604030504040204" pitchFamily="50" charset="-128"/>
                        <a:ea typeface="Meiryo UI" panose="020B0604030504040204" pitchFamily="50" charset="-128"/>
                      </a:endParaRPr>
                    </a:p>
                  </a:txBody>
                  <a:tcPr anchor="ctr">
                    <a:solidFill>
                      <a:schemeClr val="accent1">
                        <a:lumMod val="5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tc>
                  <a:txBody>
                    <a:bodyPr/>
                    <a:lstStyle/>
                    <a:p>
                      <a:endParaRPr kumimoji="1" lang="ja-JP" altLang="en-US" dirty="0">
                        <a:latin typeface="Meiryo UI" panose="020B0604030504040204" pitchFamily="50" charset="-128"/>
                        <a:ea typeface="Meiryo UI" panose="020B0604030504040204" pitchFamily="50" charset="-128"/>
                      </a:endParaRPr>
                    </a:p>
                  </a:txBody>
                  <a:tcPr>
                    <a:solidFill>
                      <a:schemeClr val="accent1">
                        <a:lumMod val="20000"/>
                        <a:lumOff val="80000"/>
                      </a:schemeClr>
                    </a:solidFill>
                  </a:tcPr>
                </a:tc>
                <a:extLst>
                  <a:ext uri="{0D108BD9-81ED-4DB2-BD59-A6C34878D82A}">
                    <a16:rowId xmlns:a16="http://schemas.microsoft.com/office/drawing/2014/main" val="3295986385"/>
                  </a:ext>
                </a:extLst>
              </a:tr>
            </a:tbl>
          </a:graphicData>
        </a:graphic>
      </p:graphicFrame>
      <p:sp>
        <p:nvSpPr>
          <p:cNvPr id="4" name="星 5 3"/>
          <p:cNvSpPr/>
          <p:nvPr/>
        </p:nvSpPr>
        <p:spPr>
          <a:xfrm>
            <a:off x="4921387" y="1663198"/>
            <a:ext cx="548640" cy="483326"/>
          </a:xfrm>
          <a:prstGeom prst="star5">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星 5 59"/>
          <p:cNvSpPr/>
          <p:nvPr/>
        </p:nvSpPr>
        <p:spPr>
          <a:xfrm>
            <a:off x="4910605" y="2924195"/>
            <a:ext cx="548640" cy="483326"/>
          </a:xfrm>
          <a:prstGeom prst="star5">
            <a:avLst/>
          </a:prstGeom>
          <a:solidFill>
            <a:srgbClr val="0000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右矢印 4"/>
          <p:cNvSpPr/>
          <p:nvPr/>
        </p:nvSpPr>
        <p:spPr>
          <a:xfrm>
            <a:off x="1971033" y="1708624"/>
            <a:ext cx="1432203" cy="520700"/>
          </a:xfrm>
          <a:prstGeom prst="rightArrow">
            <a:avLst>
              <a:gd name="adj1" fmla="val 50000"/>
              <a:gd name="adj2" fmla="val 93902"/>
            </a:avLst>
          </a:prstGeom>
          <a:gradFill flip="none" rotWithShape="1">
            <a:gsLst>
              <a:gs pos="0">
                <a:schemeClr val="bg1"/>
              </a:gs>
              <a:gs pos="100000">
                <a:srgbClr val="0000CC"/>
              </a:gs>
            </a:gsLst>
            <a:lin ang="2700000" scaled="1"/>
            <a:tileRect/>
          </a:gra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右矢印 61"/>
          <p:cNvSpPr/>
          <p:nvPr/>
        </p:nvSpPr>
        <p:spPr>
          <a:xfrm>
            <a:off x="5533691" y="1708624"/>
            <a:ext cx="3089245" cy="520700"/>
          </a:xfrm>
          <a:prstGeom prst="rightArrow">
            <a:avLst>
              <a:gd name="adj1" fmla="val 50000"/>
              <a:gd name="adj2" fmla="val 93902"/>
            </a:avLst>
          </a:prstGeom>
          <a:gradFill flip="none" rotWithShape="1">
            <a:gsLst>
              <a:gs pos="0">
                <a:schemeClr val="bg1"/>
              </a:gs>
              <a:gs pos="100000">
                <a:srgbClr val="0000CC"/>
              </a:gs>
            </a:gsLst>
            <a:lin ang="2700000" scaled="1"/>
            <a:tileRect/>
          </a:grad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右矢印 62"/>
          <p:cNvSpPr/>
          <p:nvPr/>
        </p:nvSpPr>
        <p:spPr>
          <a:xfrm>
            <a:off x="3403236" y="1708624"/>
            <a:ext cx="1555627" cy="520700"/>
          </a:xfrm>
          <a:prstGeom prst="rightArrow">
            <a:avLst>
              <a:gd name="adj1" fmla="val 50000"/>
              <a:gd name="adj2" fmla="val 93902"/>
            </a:avLst>
          </a:prstGeom>
          <a:gradFill flip="none" rotWithShape="1">
            <a:gsLst>
              <a:gs pos="0">
                <a:schemeClr val="bg1"/>
              </a:gs>
              <a:gs pos="100000">
                <a:srgbClr val="0000CC"/>
              </a:gs>
            </a:gsLst>
            <a:lin ang="2700000" scaled="1"/>
            <a:tileRect/>
          </a:gra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テキスト ボックス 63"/>
          <p:cNvSpPr txBox="1"/>
          <p:nvPr/>
        </p:nvSpPr>
        <p:spPr>
          <a:xfrm>
            <a:off x="2115901" y="2279364"/>
            <a:ext cx="958917" cy="307777"/>
          </a:xfrm>
          <a:prstGeom prst="rect">
            <a:avLst/>
          </a:prstGeom>
          <a:no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データ取得</a:t>
            </a:r>
            <a:endParaRPr lang="en-US" altLang="ja-JP" sz="1400" dirty="0" smtClean="0">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3695417" y="2279364"/>
            <a:ext cx="958917" cy="307777"/>
          </a:xfrm>
          <a:prstGeom prst="rect">
            <a:avLst/>
          </a:prstGeom>
          <a:no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データ分析</a:t>
            </a:r>
            <a:endParaRPr lang="en-US" altLang="ja-JP" sz="1400" dirty="0" smtClean="0">
              <a:latin typeface="Meiryo UI" panose="020B0604030504040204" pitchFamily="50" charset="-128"/>
              <a:ea typeface="Meiryo UI" panose="020B0604030504040204" pitchFamily="50" charset="-128"/>
            </a:endParaRPr>
          </a:p>
        </p:txBody>
      </p:sp>
      <p:sp>
        <p:nvSpPr>
          <p:cNvPr id="66" name="テキスト ボックス 65"/>
          <p:cNvSpPr txBox="1"/>
          <p:nvPr/>
        </p:nvSpPr>
        <p:spPr>
          <a:xfrm>
            <a:off x="5533691" y="2279364"/>
            <a:ext cx="3028393" cy="307777"/>
          </a:xfrm>
          <a:prstGeom prst="rect">
            <a:avLst/>
          </a:prstGeom>
          <a:no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（データが不十分な場合は継続検討）</a:t>
            </a:r>
            <a:endParaRPr lang="en-US" altLang="ja-JP" sz="1400" dirty="0" smtClean="0">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4930288" y="2279364"/>
            <a:ext cx="543739" cy="307777"/>
          </a:xfrm>
          <a:prstGeom prst="rect">
            <a:avLst/>
          </a:prstGeom>
          <a:solidFill>
            <a:schemeClr val="bg1"/>
          </a:solid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評価</a:t>
            </a:r>
            <a:endParaRPr lang="en-US" altLang="ja-JP" sz="1400" dirty="0" smtClean="0">
              <a:latin typeface="Meiryo UI" panose="020B0604030504040204" pitchFamily="50" charset="-128"/>
              <a:ea typeface="Meiryo UI" panose="020B0604030504040204" pitchFamily="50" charset="-128"/>
            </a:endParaRPr>
          </a:p>
        </p:txBody>
      </p:sp>
      <p:sp>
        <p:nvSpPr>
          <p:cNvPr id="68" name="右矢印 67"/>
          <p:cNvSpPr/>
          <p:nvPr/>
        </p:nvSpPr>
        <p:spPr>
          <a:xfrm>
            <a:off x="1949370" y="4288734"/>
            <a:ext cx="6651903" cy="520700"/>
          </a:xfrm>
          <a:prstGeom prst="rightArrow">
            <a:avLst>
              <a:gd name="adj1" fmla="val 50000"/>
              <a:gd name="adj2" fmla="val 93902"/>
            </a:avLst>
          </a:prstGeom>
          <a:gradFill flip="none" rotWithShape="1">
            <a:gsLst>
              <a:gs pos="0">
                <a:schemeClr val="bg1"/>
              </a:gs>
              <a:gs pos="100000">
                <a:srgbClr val="0000CC"/>
              </a:gs>
            </a:gsLst>
            <a:lin ang="2700000" scaled="1"/>
            <a:tileRect/>
          </a:gra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p:cNvSpPr txBox="1"/>
          <p:nvPr/>
        </p:nvSpPr>
        <p:spPr>
          <a:xfrm>
            <a:off x="2928457" y="4772124"/>
            <a:ext cx="4471096" cy="307777"/>
          </a:xfrm>
          <a:prstGeom prst="rect">
            <a:avLst/>
          </a:prstGeom>
          <a:no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継続実施：さらに効率的な調査サイクル等についても検討</a:t>
            </a:r>
            <a:endParaRPr lang="en-US" altLang="ja-JP" sz="1400" dirty="0" smtClean="0">
              <a:latin typeface="Meiryo UI" panose="020B0604030504040204" pitchFamily="50" charset="-128"/>
              <a:ea typeface="Meiryo UI" panose="020B0604030504040204" pitchFamily="50" charset="-128"/>
            </a:endParaRPr>
          </a:p>
        </p:txBody>
      </p:sp>
      <p:sp>
        <p:nvSpPr>
          <p:cNvPr id="70" name="右矢印 69"/>
          <p:cNvSpPr/>
          <p:nvPr/>
        </p:nvSpPr>
        <p:spPr>
          <a:xfrm>
            <a:off x="1955489" y="2983886"/>
            <a:ext cx="2950354" cy="520700"/>
          </a:xfrm>
          <a:prstGeom prst="rightArrow">
            <a:avLst>
              <a:gd name="adj1" fmla="val 50000"/>
              <a:gd name="adj2" fmla="val 93902"/>
            </a:avLst>
          </a:prstGeom>
          <a:gradFill flip="none" rotWithShape="1">
            <a:gsLst>
              <a:gs pos="0">
                <a:schemeClr val="bg1"/>
              </a:gs>
              <a:gs pos="100000">
                <a:srgbClr val="0000CC"/>
              </a:gs>
            </a:gsLst>
            <a:lin ang="2700000" scaled="1"/>
            <a:tileRect/>
          </a:gra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右矢印 70"/>
          <p:cNvSpPr/>
          <p:nvPr/>
        </p:nvSpPr>
        <p:spPr>
          <a:xfrm>
            <a:off x="5533691" y="2967600"/>
            <a:ext cx="3089245" cy="520700"/>
          </a:xfrm>
          <a:prstGeom prst="rightArrow">
            <a:avLst>
              <a:gd name="adj1" fmla="val 50000"/>
              <a:gd name="adj2" fmla="val 93902"/>
            </a:avLst>
          </a:prstGeom>
          <a:gradFill flip="none" rotWithShape="1">
            <a:gsLst>
              <a:gs pos="0">
                <a:schemeClr val="bg1"/>
              </a:gs>
              <a:gs pos="100000">
                <a:srgbClr val="0000CC"/>
              </a:gs>
            </a:gsLst>
            <a:lin ang="2700000" scaled="1"/>
            <a:tileRect/>
          </a:grad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1950727" y="3422444"/>
            <a:ext cx="2467342" cy="523220"/>
          </a:xfrm>
          <a:prstGeom prst="rect">
            <a:avLst/>
          </a:prstGeom>
          <a:no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工水</a:t>
            </a:r>
            <a:r>
              <a:rPr lang="en-US" altLang="ja-JP" sz="1400" dirty="0" smtClean="0">
                <a:latin typeface="Meiryo UI" panose="020B0604030504040204" pitchFamily="50" charset="-128"/>
                <a:ea typeface="Meiryo UI" panose="020B0604030504040204" pitchFamily="50" charset="-128"/>
              </a:rPr>
              <a:t>SPC</a:t>
            </a:r>
            <a:r>
              <a:rPr lang="ja-JP" altLang="en-US" sz="1400" dirty="0" smtClean="0">
                <a:latin typeface="Meiryo UI" panose="020B0604030504040204" pitchFamily="50" charset="-128"/>
                <a:ea typeface="Meiryo UI" panose="020B0604030504040204" pitchFamily="50" charset="-128"/>
              </a:rPr>
              <a:t>の状態監視保全技術</a:t>
            </a:r>
            <a:endParaRPr lang="en-US" altLang="ja-JP" sz="1400" dirty="0" smtClean="0">
              <a:latin typeface="Meiryo UI" panose="020B0604030504040204" pitchFamily="50" charset="-128"/>
              <a:ea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rPr>
              <a:t>モニタリング・情報収集</a:t>
            </a:r>
            <a:endParaRPr lang="en-US" altLang="ja-JP" sz="1400" dirty="0" smtClean="0">
              <a:latin typeface="Meiryo UI" panose="020B0604030504040204" pitchFamily="50" charset="-128"/>
              <a:ea typeface="Meiryo UI" panose="020B0604030504040204" pitchFamily="50" charset="-128"/>
            </a:endParaRPr>
          </a:p>
        </p:txBody>
      </p:sp>
      <p:sp>
        <p:nvSpPr>
          <p:cNvPr id="73" name="テキスト ボックス 72"/>
          <p:cNvSpPr txBox="1"/>
          <p:nvPr/>
        </p:nvSpPr>
        <p:spPr>
          <a:xfrm>
            <a:off x="5531210" y="3405480"/>
            <a:ext cx="2045753" cy="307777"/>
          </a:xfrm>
          <a:prstGeom prst="rect">
            <a:avLst/>
          </a:prstGeom>
          <a:no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有効性があれば導入検討</a:t>
            </a:r>
            <a:endParaRPr lang="en-US" altLang="ja-JP" sz="1400" dirty="0" smtClean="0">
              <a:latin typeface="Meiryo UI" panose="020B0604030504040204" pitchFamily="50" charset="-128"/>
              <a:ea typeface="Meiryo UI" panose="020B0604030504040204" pitchFamily="50" charset="-128"/>
            </a:endParaRPr>
          </a:p>
        </p:txBody>
      </p:sp>
      <p:sp>
        <p:nvSpPr>
          <p:cNvPr id="74" name="右矢印 73"/>
          <p:cNvSpPr/>
          <p:nvPr/>
        </p:nvSpPr>
        <p:spPr>
          <a:xfrm>
            <a:off x="1966271" y="5290323"/>
            <a:ext cx="6651903" cy="520700"/>
          </a:xfrm>
          <a:prstGeom prst="rightArrow">
            <a:avLst>
              <a:gd name="adj1" fmla="val 50000"/>
              <a:gd name="adj2" fmla="val 93902"/>
            </a:avLst>
          </a:prstGeom>
          <a:gradFill flip="none" rotWithShape="1">
            <a:gsLst>
              <a:gs pos="0">
                <a:schemeClr val="bg1"/>
              </a:gs>
              <a:gs pos="100000">
                <a:srgbClr val="0000CC"/>
              </a:gs>
            </a:gsLst>
            <a:lin ang="2700000" scaled="1"/>
            <a:tileRect/>
          </a:gra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テキスト ボックス 74"/>
          <p:cNvSpPr txBox="1"/>
          <p:nvPr/>
        </p:nvSpPr>
        <p:spPr>
          <a:xfrm>
            <a:off x="2742509" y="5731401"/>
            <a:ext cx="4842992" cy="307777"/>
          </a:xfrm>
          <a:prstGeom prst="rect">
            <a:avLst/>
          </a:prstGeom>
          <a:no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これまでの全ての検討結果を踏まえ、費用対効果も考慮して検討</a:t>
            </a:r>
            <a:endParaRPr lang="en-US" altLang="ja-JP" sz="1400" dirty="0" smtClean="0">
              <a:latin typeface="Meiryo UI" panose="020B0604030504040204" pitchFamily="50" charset="-128"/>
              <a:ea typeface="Meiryo UI" panose="020B0604030504040204" pitchFamily="50" charset="-128"/>
            </a:endParaRPr>
          </a:p>
        </p:txBody>
      </p:sp>
      <p:sp>
        <p:nvSpPr>
          <p:cNvPr id="76" name="テキスト ボックス 75"/>
          <p:cNvSpPr txBox="1"/>
          <p:nvPr/>
        </p:nvSpPr>
        <p:spPr>
          <a:xfrm>
            <a:off x="4922913" y="3497043"/>
            <a:ext cx="543739" cy="307777"/>
          </a:xfrm>
          <a:prstGeom prst="rect">
            <a:avLst/>
          </a:prstGeom>
          <a:solidFill>
            <a:schemeClr val="bg1"/>
          </a:solid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評価</a:t>
            </a:r>
            <a:endParaRPr lang="en-US" altLang="ja-JP" sz="14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6340385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662974" y="2265681"/>
            <a:ext cx="5715000" cy="1077218"/>
          </a:xfrm>
          <a:prstGeom prst="rect">
            <a:avLst/>
          </a:prstGeom>
          <a:noFill/>
        </p:spPr>
        <p:txBody>
          <a:bodyPr wrap="square" rtlCol="0">
            <a:spAutoFit/>
          </a:bodyPr>
          <a:lstStyle/>
          <a:p>
            <a:pPr algn="ctr"/>
            <a:r>
              <a:rPr kumimoji="1" lang="ja-JP" altLang="en-US" sz="3200" b="1" dirty="0" smtClean="0">
                <a:latin typeface="Meiryo UI" panose="020B0604030504040204" pitchFamily="50" charset="-128"/>
                <a:ea typeface="Meiryo UI" panose="020B0604030504040204" pitchFamily="50" charset="-128"/>
              </a:rPr>
              <a:t>参考資料</a:t>
            </a:r>
            <a:endParaRPr kumimoji="1" lang="en-US" altLang="ja-JP" sz="3200" b="1" dirty="0" smtClean="0">
              <a:latin typeface="Meiryo UI" panose="020B0604030504040204" pitchFamily="50" charset="-128"/>
              <a:ea typeface="Meiryo UI" panose="020B0604030504040204" pitchFamily="50" charset="-128"/>
            </a:endParaRPr>
          </a:p>
          <a:p>
            <a:pPr algn="ctr"/>
            <a:r>
              <a:rPr kumimoji="1" lang="ja-JP" altLang="en-US" sz="3200" b="1" dirty="0" smtClean="0">
                <a:latin typeface="Meiryo UI" panose="020B0604030504040204" pitchFamily="50" charset="-128"/>
                <a:ea typeface="Meiryo UI" panose="020B0604030504040204" pitchFamily="50" charset="-128"/>
              </a:rPr>
              <a:t>（他都市比較）</a:t>
            </a:r>
            <a:endParaRPr kumimoji="1" lang="ja-JP" altLang="en-US" sz="3200" b="1" dirty="0">
              <a:latin typeface="Meiryo UI" panose="020B0604030504040204" pitchFamily="50" charset="-128"/>
              <a:ea typeface="Meiryo UI" panose="020B0604030504040204" pitchFamily="50" charset="-128"/>
            </a:endParaRPr>
          </a:p>
        </p:txBody>
      </p:sp>
      <p:sp>
        <p:nvSpPr>
          <p:cNvPr id="4" name="スライド番号プレースホルダー 4"/>
          <p:cNvSpPr>
            <a:spLocks noGrp="1"/>
          </p:cNvSpPr>
          <p:nvPr>
            <p:ph type="sldNum" sz="quarter" idx="12"/>
          </p:nvPr>
        </p:nvSpPr>
        <p:spPr>
          <a:xfrm>
            <a:off x="6358466" y="6424366"/>
            <a:ext cx="2743200" cy="365125"/>
          </a:xfrm>
        </p:spPr>
        <p:txBody>
          <a:bodyPr/>
          <a:lstStyle/>
          <a:p>
            <a:fld id="{3BAB8C8D-D655-4CB9-9317-1659BB5EB925}" type="slidenum">
              <a:rPr lang="ja-JP" altLang="en-US" sz="1800"/>
              <a:t>8</a:t>
            </a:fld>
            <a:endParaRPr lang="ja-JP" altLang="en-US" sz="1800" dirty="0"/>
          </a:p>
        </p:txBody>
      </p:sp>
    </p:spTree>
    <p:extLst>
      <p:ext uri="{BB962C8B-B14F-4D97-AF65-F5344CB8AC3E}">
        <p14:creationId xmlns:p14="http://schemas.microsoft.com/office/powerpoint/2010/main" val="267989937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4027135927"/>
              </p:ext>
            </p:extLst>
          </p:nvPr>
        </p:nvGraphicFramePr>
        <p:xfrm>
          <a:off x="595360" y="513172"/>
          <a:ext cx="7741050" cy="2956909"/>
        </p:xfrm>
        <a:graphic>
          <a:graphicData uri="http://schemas.openxmlformats.org/drawingml/2006/table">
            <a:tbl>
              <a:tblPr>
                <a:tableStyleId>{5940675A-B579-460E-94D1-54222C63F5DA}</a:tableStyleId>
              </a:tblPr>
              <a:tblGrid>
                <a:gridCol w="355215">
                  <a:extLst>
                    <a:ext uri="{9D8B030D-6E8A-4147-A177-3AD203B41FA5}">
                      <a16:colId xmlns:a16="http://schemas.microsoft.com/office/drawing/2014/main" val="443301323"/>
                    </a:ext>
                  </a:extLst>
                </a:gridCol>
                <a:gridCol w="944900">
                  <a:extLst>
                    <a:ext uri="{9D8B030D-6E8A-4147-A177-3AD203B41FA5}">
                      <a16:colId xmlns:a16="http://schemas.microsoft.com/office/drawing/2014/main" val="2474762358"/>
                    </a:ext>
                  </a:extLst>
                </a:gridCol>
                <a:gridCol w="1288187">
                  <a:extLst>
                    <a:ext uri="{9D8B030D-6E8A-4147-A177-3AD203B41FA5}">
                      <a16:colId xmlns:a16="http://schemas.microsoft.com/office/drawing/2014/main" val="3995626069"/>
                    </a:ext>
                  </a:extLst>
                </a:gridCol>
                <a:gridCol w="1288187">
                  <a:extLst>
                    <a:ext uri="{9D8B030D-6E8A-4147-A177-3AD203B41FA5}">
                      <a16:colId xmlns:a16="http://schemas.microsoft.com/office/drawing/2014/main" val="3625519427"/>
                    </a:ext>
                  </a:extLst>
                </a:gridCol>
                <a:gridCol w="1288187">
                  <a:extLst>
                    <a:ext uri="{9D8B030D-6E8A-4147-A177-3AD203B41FA5}">
                      <a16:colId xmlns:a16="http://schemas.microsoft.com/office/drawing/2014/main" val="2895879780"/>
                    </a:ext>
                  </a:extLst>
                </a:gridCol>
                <a:gridCol w="1288187">
                  <a:extLst>
                    <a:ext uri="{9D8B030D-6E8A-4147-A177-3AD203B41FA5}">
                      <a16:colId xmlns:a16="http://schemas.microsoft.com/office/drawing/2014/main" val="3634946786"/>
                    </a:ext>
                  </a:extLst>
                </a:gridCol>
                <a:gridCol w="1288187">
                  <a:extLst>
                    <a:ext uri="{9D8B030D-6E8A-4147-A177-3AD203B41FA5}">
                      <a16:colId xmlns:a16="http://schemas.microsoft.com/office/drawing/2014/main" val="4064859463"/>
                    </a:ext>
                  </a:extLst>
                </a:gridCol>
              </a:tblGrid>
              <a:tr h="239415">
                <a:tc>
                  <a:txBody>
                    <a:bodyPr/>
                    <a:lstStyle/>
                    <a:p>
                      <a:pPr algn="l" fontAlgn="ctr"/>
                      <a:r>
                        <a:rPr lang="ja-JP" altLang="en-US" sz="1000" u="none" strike="noStrike" dirty="0">
                          <a:effectLst/>
                          <a:latin typeface="Meiryo UI" panose="020B0604030504040204" pitchFamily="50" charset="-128"/>
                          <a:ea typeface="Meiryo UI" panose="020B0604030504040204" pitchFamily="50" charset="-128"/>
                        </a:rPr>
                        <a:t>　</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solidFill>
                      <a:schemeClr val="bg1">
                        <a:lumMod val="75000"/>
                      </a:schemeClr>
                    </a:solidFill>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都市名</a:t>
                      </a:r>
                      <a:endParaRPr lang="ja-JP" altLang="en-US" sz="9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solidFill>
                      <a:schemeClr val="bg1">
                        <a:lumMod val="75000"/>
                      </a:schemeClr>
                    </a:solidFill>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有収率（％）</a:t>
                      </a:r>
                      <a:endParaRPr lang="ja-JP" altLang="en-US" sz="9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solidFill>
                      <a:schemeClr val="bg1">
                        <a:lumMod val="75000"/>
                      </a:schemeClr>
                    </a:solidFill>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漏水率（％）</a:t>
                      </a:r>
                      <a:endParaRPr lang="ja-JP" altLang="en-US" sz="9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solidFill>
                      <a:schemeClr val="bg1">
                        <a:lumMod val="75000"/>
                      </a:schemeClr>
                    </a:solidFill>
                  </a:tcPr>
                </a:tc>
                <a:tc>
                  <a:txBody>
                    <a:bodyPr/>
                    <a:lstStyle/>
                    <a:p>
                      <a:pPr algn="ctr" fontAlgn="ctr"/>
                      <a:r>
                        <a:rPr lang="zh-CN" altLang="en-US" sz="900" u="none" strike="noStrike" dirty="0">
                          <a:effectLst/>
                          <a:latin typeface="Meiryo UI" panose="020B0604030504040204" pitchFamily="50" charset="-128"/>
                          <a:ea typeface="Meiryo UI" panose="020B0604030504040204" pitchFamily="50" charset="-128"/>
                        </a:rPr>
                        <a:t>鋳鉄管残存率（％）</a:t>
                      </a:r>
                      <a:endParaRPr lang="zh-CN" altLang="en-US" sz="9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solidFill>
                      <a:schemeClr val="bg1">
                        <a:lumMod val="75000"/>
                      </a:schemeClr>
                    </a:solidFill>
                  </a:tcPr>
                </a:tc>
                <a:tc>
                  <a:txBody>
                    <a:bodyPr/>
                    <a:lstStyle/>
                    <a:p>
                      <a:pPr algn="ctr" fontAlgn="ctr"/>
                      <a:r>
                        <a:rPr lang="en-US" altLang="zh-TW" sz="900" u="none" strike="noStrike" dirty="0">
                          <a:effectLst/>
                          <a:latin typeface="Meiryo UI" panose="020B0604030504040204" pitchFamily="50" charset="-128"/>
                          <a:ea typeface="Meiryo UI" panose="020B0604030504040204" pitchFamily="50" charset="-128"/>
                        </a:rPr>
                        <a:t>40</a:t>
                      </a:r>
                      <a:r>
                        <a:rPr lang="zh-TW" altLang="en-US" sz="900" u="none" strike="noStrike" dirty="0">
                          <a:effectLst/>
                          <a:latin typeface="Meiryo UI" panose="020B0604030504040204" pitchFamily="50" charset="-128"/>
                          <a:ea typeface="Meiryo UI" panose="020B0604030504040204" pitchFamily="50" charset="-128"/>
                        </a:rPr>
                        <a:t>年経過管路率（％）</a:t>
                      </a:r>
                      <a:endParaRPr lang="zh-TW" altLang="en-US" sz="9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solidFill>
                      <a:schemeClr val="bg1">
                        <a:lumMod val="75000"/>
                      </a:schemeClr>
                    </a:solidFill>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非耐震管率（％）</a:t>
                      </a:r>
                      <a:endParaRPr lang="ja-JP" altLang="en-US" sz="9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solidFill>
                      <a:schemeClr val="bg1">
                        <a:lumMod val="75000"/>
                      </a:schemeClr>
                    </a:solidFill>
                  </a:tcPr>
                </a:tc>
                <a:extLst>
                  <a:ext uri="{0D108BD9-81ED-4DB2-BD59-A6C34878D82A}">
                    <a16:rowId xmlns:a16="http://schemas.microsoft.com/office/drawing/2014/main" val="2415779989"/>
                  </a:ext>
                </a:extLst>
              </a:tr>
              <a:tr h="195399">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rPr>
                        <a:t>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A</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96.5 </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1.9 </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0.0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28.7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b"/>
                      <a:r>
                        <a:rPr lang="en-US" altLang="ja-JP" sz="1000" u="none" strike="noStrike" dirty="0">
                          <a:effectLst/>
                          <a:latin typeface="Meiryo UI" panose="020B0604030504040204" pitchFamily="50" charset="-128"/>
                          <a:ea typeface="Meiryo UI" panose="020B0604030504040204" pitchFamily="50" charset="-128"/>
                        </a:rPr>
                        <a:t>78.4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extLst>
                  <a:ext uri="{0D108BD9-81ED-4DB2-BD59-A6C34878D82A}">
                    <a16:rowId xmlns:a16="http://schemas.microsoft.com/office/drawing/2014/main" val="4232445137"/>
                  </a:ext>
                </a:extLst>
              </a:tr>
              <a:tr h="195399">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rPr>
                        <a:t>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B</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95.7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0.2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0.1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18.8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b"/>
                      <a:r>
                        <a:rPr lang="en-US" altLang="ja-JP" sz="1000" u="none" strike="noStrike" dirty="0">
                          <a:effectLst/>
                          <a:latin typeface="Meiryo UI" panose="020B0604030504040204" pitchFamily="50" charset="-128"/>
                          <a:ea typeface="Meiryo UI" panose="020B0604030504040204" pitchFamily="50" charset="-128"/>
                        </a:rPr>
                        <a:t>53.5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extLst>
                  <a:ext uri="{0D108BD9-81ED-4DB2-BD59-A6C34878D82A}">
                    <a16:rowId xmlns:a16="http://schemas.microsoft.com/office/drawing/2014/main" val="646237106"/>
                  </a:ext>
                </a:extLst>
              </a:tr>
              <a:tr h="195399">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rPr>
                        <a:t>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C</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95.2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2.3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0.2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8.8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b"/>
                      <a:r>
                        <a:rPr lang="en-US" altLang="ja-JP" sz="1000" u="none" strike="noStrike" dirty="0">
                          <a:effectLst/>
                          <a:latin typeface="Meiryo UI" panose="020B0604030504040204" pitchFamily="50" charset="-128"/>
                          <a:ea typeface="Meiryo UI" panose="020B0604030504040204" pitchFamily="50" charset="-128"/>
                        </a:rPr>
                        <a:t>49.1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extLst>
                  <a:ext uri="{0D108BD9-81ED-4DB2-BD59-A6C34878D82A}">
                    <a16:rowId xmlns:a16="http://schemas.microsoft.com/office/drawing/2014/main" val="4059132639"/>
                  </a:ext>
                </a:extLst>
              </a:tr>
              <a:tr h="195399">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rPr>
                        <a:t>4</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D</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95.0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2.2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0.2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21.0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b"/>
                      <a:r>
                        <a:rPr lang="en-US" altLang="ja-JP" sz="1000" u="none" strike="noStrike" dirty="0">
                          <a:effectLst/>
                          <a:latin typeface="Meiryo UI" panose="020B0604030504040204" pitchFamily="50" charset="-128"/>
                          <a:ea typeface="Meiryo UI" panose="020B0604030504040204" pitchFamily="50" charset="-128"/>
                        </a:rPr>
                        <a:t>69.4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extLst>
                  <a:ext uri="{0D108BD9-81ED-4DB2-BD59-A6C34878D82A}">
                    <a16:rowId xmlns:a16="http://schemas.microsoft.com/office/drawing/2014/main" val="453865509"/>
                  </a:ext>
                </a:extLst>
              </a:tr>
              <a:tr h="195399">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rPr>
                        <a:t>5</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E</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94.7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2.5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2.4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25.6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b"/>
                      <a:r>
                        <a:rPr lang="en-US" altLang="ja-JP" sz="1000" u="none" strike="noStrike" dirty="0">
                          <a:effectLst/>
                          <a:latin typeface="Meiryo UI" panose="020B0604030504040204" pitchFamily="50" charset="-128"/>
                          <a:ea typeface="Meiryo UI" panose="020B0604030504040204" pitchFamily="50" charset="-128"/>
                        </a:rPr>
                        <a:t>72.2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extLst>
                  <a:ext uri="{0D108BD9-81ED-4DB2-BD59-A6C34878D82A}">
                    <a16:rowId xmlns:a16="http://schemas.microsoft.com/office/drawing/2014/main" val="303479302"/>
                  </a:ext>
                </a:extLst>
              </a:tr>
              <a:tr h="195399">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rPr>
                        <a:t>6</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F</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94.4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3.1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12.6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23.9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b"/>
                      <a:r>
                        <a:rPr lang="en-US" altLang="ja-JP" sz="1000" u="none" strike="noStrike" dirty="0">
                          <a:effectLst/>
                          <a:latin typeface="Meiryo UI" panose="020B0604030504040204" pitchFamily="50" charset="-128"/>
                          <a:ea typeface="Meiryo UI" panose="020B0604030504040204" pitchFamily="50" charset="-128"/>
                        </a:rPr>
                        <a:t>64.6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extLst>
                  <a:ext uri="{0D108BD9-81ED-4DB2-BD59-A6C34878D82A}">
                    <a16:rowId xmlns:a16="http://schemas.microsoft.com/office/drawing/2014/main" val="2599838204"/>
                  </a:ext>
                </a:extLst>
              </a:tr>
              <a:tr h="195399">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rPr>
                        <a:t>7</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G</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93.6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2.1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0.0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15.1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b"/>
                      <a:r>
                        <a:rPr lang="en-US" altLang="ja-JP" sz="1000" u="none" strike="noStrike" dirty="0">
                          <a:effectLst/>
                          <a:latin typeface="Meiryo UI" panose="020B0604030504040204" pitchFamily="50" charset="-128"/>
                          <a:ea typeface="Meiryo UI" panose="020B0604030504040204" pitchFamily="50" charset="-128"/>
                        </a:rPr>
                        <a:t>72.0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extLst>
                  <a:ext uri="{0D108BD9-81ED-4DB2-BD59-A6C34878D82A}">
                    <a16:rowId xmlns:a16="http://schemas.microsoft.com/office/drawing/2014/main" val="1800033561"/>
                  </a:ext>
                </a:extLst>
              </a:tr>
              <a:tr h="195399">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rPr>
                        <a:t>8</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H</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92.8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4.8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1.7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26.7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b"/>
                      <a:r>
                        <a:rPr lang="en-US" altLang="ja-JP" sz="1000" u="none" strike="noStrike" dirty="0">
                          <a:effectLst/>
                          <a:latin typeface="Meiryo UI" panose="020B0604030504040204" pitchFamily="50" charset="-128"/>
                          <a:ea typeface="Meiryo UI" panose="020B0604030504040204" pitchFamily="50" charset="-128"/>
                        </a:rPr>
                        <a:t>70.6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extLst>
                  <a:ext uri="{0D108BD9-81ED-4DB2-BD59-A6C34878D82A}">
                    <a16:rowId xmlns:a16="http://schemas.microsoft.com/office/drawing/2014/main" val="316042148"/>
                  </a:ext>
                </a:extLst>
              </a:tr>
              <a:tr h="195399">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rPr>
                        <a:t>9</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I</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92.8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4.8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0.7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28.0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b"/>
                      <a:r>
                        <a:rPr lang="en-US" altLang="ja-JP" sz="1000" u="none" strike="noStrike" dirty="0">
                          <a:effectLst/>
                          <a:latin typeface="Meiryo UI" panose="020B0604030504040204" pitchFamily="50" charset="-128"/>
                          <a:ea typeface="Meiryo UI" panose="020B0604030504040204" pitchFamily="50" charset="-128"/>
                        </a:rPr>
                        <a:t>63.2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extLst>
                  <a:ext uri="{0D108BD9-81ED-4DB2-BD59-A6C34878D82A}">
                    <a16:rowId xmlns:a16="http://schemas.microsoft.com/office/drawing/2014/main" val="1531973874"/>
                  </a:ext>
                </a:extLst>
              </a:tr>
              <a:tr h="195399">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rPr>
                        <a:t>10</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J</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92.3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4.4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2.5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32.3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b"/>
                      <a:r>
                        <a:rPr lang="en-US" altLang="ja-JP" sz="1000" u="none" strike="noStrike" dirty="0">
                          <a:effectLst/>
                          <a:latin typeface="Meiryo UI" panose="020B0604030504040204" pitchFamily="50" charset="-128"/>
                          <a:ea typeface="Meiryo UI" panose="020B0604030504040204" pitchFamily="50" charset="-128"/>
                        </a:rPr>
                        <a:t>60.7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extLst>
                  <a:ext uri="{0D108BD9-81ED-4DB2-BD59-A6C34878D82A}">
                    <a16:rowId xmlns:a16="http://schemas.microsoft.com/office/drawing/2014/main" val="484226448"/>
                  </a:ext>
                </a:extLst>
              </a:tr>
              <a:tr h="195399">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rPr>
                        <a:t>11</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K</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91.1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4.4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0.0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37.2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b"/>
                      <a:r>
                        <a:rPr lang="en-US" altLang="ja-JP" sz="1000" u="none" strike="noStrike" dirty="0">
                          <a:effectLst/>
                          <a:latin typeface="Meiryo UI" panose="020B0604030504040204" pitchFamily="50" charset="-128"/>
                          <a:ea typeface="Meiryo UI" panose="020B0604030504040204" pitchFamily="50" charset="-128"/>
                        </a:rPr>
                        <a:t>85.7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extLst>
                  <a:ext uri="{0D108BD9-81ED-4DB2-BD59-A6C34878D82A}">
                    <a16:rowId xmlns:a16="http://schemas.microsoft.com/office/drawing/2014/main" val="1023186288"/>
                  </a:ext>
                </a:extLst>
              </a:tr>
              <a:tr h="195399">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rPr>
                        <a:t>12</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solidFill>
                      <a:srgbClr val="FFFF00"/>
                    </a:solidFill>
                  </a:tcPr>
                </a:tc>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大阪市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solidFill>
                      <a:srgbClr val="FFFF00"/>
                    </a:solidFill>
                  </a:tcP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90.9 </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solidFill>
                      <a:srgbClr val="FFFF00"/>
                    </a:solidFill>
                  </a:tcP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6.3 </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solidFill>
                      <a:srgbClr val="FFFF00"/>
                    </a:solidFill>
                  </a:tcP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8.6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solidFill>
                      <a:srgbClr val="FFFF00"/>
                    </a:solidFill>
                  </a:tcP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51.0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solidFill>
                      <a:srgbClr val="FFFF00"/>
                    </a:solidFill>
                  </a:tcPr>
                </a:tc>
                <a:tc>
                  <a:txBody>
                    <a:bodyPr/>
                    <a:lstStyle/>
                    <a:p>
                      <a:pPr algn="r" fontAlgn="b"/>
                      <a:r>
                        <a:rPr lang="en-US" altLang="ja-JP" sz="1000" u="none" strike="noStrike" dirty="0">
                          <a:effectLst/>
                          <a:latin typeface="Meiryo UI" panose="020B0604030504040204" pitchFamily="50" charset="-128"/>
                          <a:ea typeface="Meiryo UI" panose="020B0604030504040204" pitchFamily="50" charset="-128"/>
                        </a:rPr>
                        <a:t>68.4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solidFill>
                      <a:srgbClr val="FFFF00"/>
                    </a:solidFill>
                  </a:tcPr>
                </a:tc>
                <a:extLst>
                  <a:ext uri="{0D108BD9-81ED-4DB2-BD59-A6C34878D82A}">
                    <a16:rowId xmlns:a16="http://schemas.microsoft.com/office/drawing/2014/main" val="2413011635"/>
                  </a:ext>
                </a:extLst>
              </a:tr>
              <a:tr h="195399">
                <a:tc>
                  <a:txBody>
                    <a:bodyPr/>
                    <a:lstStyle/>
                    <a:p>
                      <a:pPr algn="ctr" fontAlgn="ctr"/>
                      <a:r>
                        <a:rPr lang="en-US" altLang="ja-JP" sz="1000" u="none" strike="noStrike" dirty="0">
                          <a:effectLst/>
                          <a:latin typeface="Meiryo UI" panose="020B0604030504040204" pitchFamily="50" charset="-128"/>
                          <a:ea typeface="Meiryo UI" panose="020B0604030504040204" pitchFamily="50" charset="-128"/>
                        </a:rPr>
                        <a:t>13</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L</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90.8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6.1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1.3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24.9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b"/>
                      <a:r>
                        <a:rPr lang="en-US" altLang="ja-JP" sz="1000" u="none" strike="noStrike" dirty="0">
                          <a:effectLst/>
                          <a:latin typeface="Meiryo UI" panose="020B0604030504040204" pitchFamily="50" charset="-128"/>
                          <a:ea typeface="Meiryo UI" panose="020B0604030504040204" pitchFamily="50" charset="-128"/>
                        </a:rPr>
                        <a:t>86.9 </a:t>
                      </a:r>
                      <a:endParaRPr lang="en-US" altLang="ja-JP"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extLst>
                  <a:ext uri="{0D108BD9-81ED-4DB2-BD59-A6C34878D82A}">
                    <a16:rowId xmlns:a16="http://schemas.microsoft.com/office/drawing/2014/main" val="3264874064"/>
                  </a:ext>
                </a:extLst>
              </a:tr>
              <a:tr h="177307">
                <a:tc gridSpan="2">
                  <a:txBody>
                    <a:bodyPr/>
                    <a:lstStyle/>
                    <a:p>
                      <a:pPr algn="ctr" fontAlgn="ctr"/>
                      <a:r>
                        <a:rPr lang="ja-JP" altLang="en-US" sz="1000" u="none" strike="noStrike" dirty="0" smtClean="0">
                          <a:effectLst/>
                          <a:latin typeface="Meiryo UI" panose="020B0604030504040204" pitchFamily="50" charset="-128"/>
                          <a:ea typeface="Meiryo UI" panose="020B0604030504040204" pitchFamily="50" charset="-128"/>
                        </a:rPr>
                        <a:t>本市を除く</a:t>
                      </a:r>
                      <a:r>
                        <a:rPr lang="en-US" altLang="ja-JP" sz="1000" u="none" strike="noStrike" dirty="0" smtClean="0">
                          <a:effectLst/>
                          <a:latin typeface="Meiryo UI" panose="020B0604030504040204" pitchFamily="50" charset="-128"/>
                          <a:ea typeface="Meiryo UI" panose="020B0604030504040204" pitchFamily="50" charset="-128"/>
                        </a:rPr>
                        <a:t>12</a:t>
                      </a:r>
                      <a:r>
                        <a:rPr lang="ja-JP" altLang="en-US" sz="1000" u="none" strike="noStrike" dirty="0" smtClean="0">
                          <a:effectLst/>
                          <a:latin typeface="Meiryo UI" panose="020B0604030504040204" pitchFamily="50" charset="-128"/>
                          <a:ea typeface="Meiryo UI" panose="020B0604030504040204" pitchFamily="50" charset="-128"/>
                        </a:rPr>
                        <a:t>都市</a:t>
                      </a:r>
                      <a:r>
                        <a:rPr lang="ja-JP" altLang="en-US" sz="1000" u="none" strike="noStrike" dirty="0">
                          <a:effectLst/>
                          <a:latin typeface="Meiryo UI" panose="020B0604030504040204" pitchFamily="50" charset="-128"/>
                          <a:ea typeface="Meiryo UI" panose="020B0604030504040204" pitchFamily="50" charset="-128"/>
                        </a:rPr>
                        <a:t>平均</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hMerge="1">
                  <a:txBody>
                    <a:bodyPr/>
                    <a:lstStyle/>
                    <a:p>
                      <a:pPr algn="ctr" fontAlgn="ct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93.7 </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3.2 </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1.8 </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24.3 </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r" fontAlgn="ctr"/>
                      <a:r>
                        <a:rPr lang="en-US" altLang="ja-JP" sz="1000" u="none" strike="noStrike" dirty="0">
                          <a:effectLst/>
                          <a:latin typeface="Meiryo UI" panose="020B0604030504040204" pitchFamily="50" charset="-128"/>
                          <a:ea typeface="Meiryo UI" panose="020B0604030504040204" pitchFamily="50" charset="-128"/>
                        </a:rPr>
                        <a:t>68.9 </a:t>
                      </a:r>
                      <a:endParaRPr lang="en-US" altLang="ja-JP" sz="10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extLst>
                  <a:ext uri="{0D108BD9-81ED-4DB2-BD59-A6C34878D82A}">
                    <a16:rowId xmlns:a16="http://schemas.microsoft.com/office/drawing/2014/main" val="3755798788"/>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3637699296"/>
              </p:ext>
            </p:extLst>
          </p:nvPr>
        </p:nvGraphicFramePr>
        <p:xfrm>
          <a:off x="595361" y="3829126"/>
          <a:ext cx="7741049" cy="2488246"/>
        </p:xfrm>
        <a:graphic>
          <a:graphicData uri="http://schemas.openxmlformats.org/drawingml/2006/table">
            <a:tbl>
              <a:tblPr>
                <a:tableStyleId>{5940675A-B579-460E-94D1-54222C63F5DA}</a:tableStyleId>
              </a:tblPr>
              <a:tblGrid>
                <a:gridCol w="1309639">
                  <a:extLst>
                    <a:ext uri="{9D8B030D-6E8A-4147-A177-3AD203B41FA5}">
                      <a16:colId xmlns:a16="http://schemas.microsoft.com/office/drawing/2014/main" val="1407760995"/>
                    </a:ext>
                  </a:extLst>
                </a:gridCol>
                <a:gridCol w="1286282">
                  <a:extLst>
                    <a:ext uri="{9D8B030D-6E8A-4147-A177-3AD203B41FA5}">
                      <a16:colId xmlns:a16="http://schemas.microsoft.com/office/drawing/2014/main" val="995350896"/>
                    </a:ext>
                  </a:extLst>
                </a:gridCol>
                <a:gridCol w="1286282">
                  <a:extLst>
                    <a:ext uri="{9D8B030D-6E8A-4147-A177-3AD203B41FA5}">
                      <a16:colId xmlns:a16="http://schemas.microsoft.com/office/drawing/2014/main" val="3774260847"/>
                    </a:ext>
                  </a:extLst>
                </a:gridCol>
                <a:gridCol w="1286282">
                  <a:extLst>
                    <a:ext uri="{9D8B030D-6E8A-4147-A177-3AD203B41FA5}">
                      <a16:colId xmlns:a16="http://schemas.microsoft.com/office/drawing/2014/main" val="1990985206"/>
                    </a:ext>
                  </a:extLst>
                </a:gridCol>
                <a:gridCol w="1286282">
                  <a:extLst>
                    <a:ext uri="{9D8B030D-6E8A-4147-A177-3AD203B41FA5}">
                      <a16:colId xmlns:a16="http://schemas.microsoft.com/office/drawing/2014/main" val="1621949236"/>
                    </a:ext>
                  </a:extLst>
                </a:gridCol>
                <a:gridCol w="1286282">
                  <a:extLst>
                    <a:ext uri="{9D8B030D-6E8A-4147-A177-3AD203B41FA5}">
                      <a16:colId xmlns:a16="http://schemas.microsoft.com/office/drawing/2014/main" val="3855326094"/>
                    </a:ext>
                  </a:extLst>
                </a:gridCol>
              </a:tblGrid>
              <a:tr h="200168">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都市名</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solidFill>
                      <a:schemeClr val="bg1">
                        <a:lumMod val="75000"/>
                      </a:schemeClr>
                    </a:solidFill>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有収率（％）</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solidFill>
                      <a:schemeClr val="bg1">
                        <a:lumMod val="75000"/>
                      </a:schemeClr>
                    </a:solidFill>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漏水率（％）</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solidFill>
                      <a:schemeClr val="bg1">
                        <a:lumMod val="75000"/>
                      </a:schemeClr>
                    </a:solidFill>
                  </a:tcPr>
                </a:tc>
                <a:tc>
                  <a:txBody>
                    <a:bodyPr/>
                    <a:lstStyle/>
                    <a:p>
                      <a:pPr algn="ctr" fontAlgn="ctr"/>
                      <a:r>
                        <a:rPr lang="zh-CN" altLang="en-US" sz="900" u="none" strike="noStrike" dirty="0">
                          <a:effectLst/>
                          <a:latin typeface="Meiryo UI" panose="020B0604030504040204" pitchFamily="50" charset="-128"/>
                          <a:ea typeface="Meiryo UI" panose="020B0604030504040204" pitchFamily="50" charset="-128"/>
                        </a:rPr>
                        <a:t>鋳鉄管残存率（％）</a:t>
                      </a:r>
                      <a:endParaRPr lang="zh-CN"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solidFill>
                      <a:schemeClr val="bg1">
                        <a:lumMod val="75000"/>
                      </a:schemeClr>
                    </a:solidFill>
                  </a:tcPr>
                </a:tc>
                <a:tc>
                  <a:txBody>
                    <a:bodyPr/>
                    <a:lstStyle/>
                    <a:p>
                      <a:pPr algn="ctr" fontAlgn="ctr"/>
                      <a:r>
                        <a:rPr lang="en-US" altLang="zh-TW" sz="900" u="none" strike="noStrike" dirty="0">
                          <a:effectLst/>
                          <a:latin typeface="Meiryo UI" panose="020B0604030504040204" pitchFamily="50" charset="-128"/>
                          <a:ea typeface="Meiryo UI" panose="020B0604030504040204" pitchFamily="50" charset="-128"/>
                        </a:rPr>
                        <a:t>40</a:t>
                      </a:r>
                      <a:r>
                        <a:rPr lang="zh-TW" altLang="en-US" sz="900" u="none" strike="noStrike" dirty="0">
                          <a:effectLst/>
                          <a:latin typeface="Meiryo UI" panose="020B0604030504040204" pitchFamily="50" charset="-128"/>
                          <a:ea typeface="Meiryo UI" panose="020B0604030504040204" pitchFamily="50" charset="-128"/>
                        </a:rPr>
                        <a:t>年経過管路率（％）</a:t>
                      </a:r>
                      <a:endParaRPr lang="zh-TW"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solidFill>
                      <a:schemeClr val="bg1">
                        <a:lumMod val="75000"/>
                      </a:schemeClr>
                    </a:solidFill>
                  </a:tcPr>
                </a:tc>
                <a:tc>
                  <a:txBody>
                    <a:bodyPr/>
                    <a:lstStyle/>
                    <a:p>
                      <a:pPr algn="ctr" fontAlgn="ctr"/>
                      <a:r>
                        <a:rPr lang="ja-JP" altLang="en-US" sz="900" u="none" strike="noStrike" dirty="0">
                          <a:effectLst/>
                          <a:latin typeface="Meiryo UI" panose="020B0604030504040204" pitchFamily="50" charset="-128"/>
                          <a:ea typeface="Meiryo UI" panose="020B0604030504040204" pitchFamily="50" charset="-128"/>
                        </a:rPr>
                        <a:t>非耐震管率（％）</a:t>
                      </a:r>
                      <a:endParaRPr lang="ja-JP" altLang="en-US" sz="9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solidFill>
                      <a:schemeClr val="bg1">
                        <a:lumMod val="75000"/>
                      </a:schemeClr>
                    </a:solidFill>
                  </a:tcPr>
                </a:tc>
                <a:extLst>
                  <a:ext uri="{0D108BD9-81ED-4DB2-BD59-A6C34878D82A}">
                    <a16:rowId xmlns:a16="http://schemas.microsoft.com/office/drawing/2014/main" val="3782593945"/>
                  </a:ext>
                </a:extLst>
              </a:tr>
              <a:tr h="171558">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A</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1"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b"/>
                      <a:r>
                        <a:rPr lang="en-US" altLang="ja-JP" sz="1100" u="none" strike="noStrike" dirty="0">
                          <a:effectLst/>
                          <a:latin typeface="Meiryo UI" panose="020B0604030504040204" pitchFamily="50" charset="-128"/>
                          <a:ea typeface="Meiryo UI" panose="020B0604030504040204" pitchFamily="50" charset="-128"/>
                        </a:rPr>
                        <a:t>12</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extLst>
                  <a:ext uri="{0D108BD9-81ED-4DB2-BD59-A6C34878D82A}">
                    <a16:rowId xmlns:a16="http://schemas.microsoft.com/office/drawing/2014/main" val="2624865670"/>
                  </a:ext>
                </a:extLst>
              </a:tr>
              <a:tr h="171558">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B</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b"/>
                      <a:r>
                        <a:rPr lang="en-US" altLang="ja-JP" sz="1100" u="none" strike="noStrike" dirty="0">
                          <a:effectLst/>
                          <a:latin typeface="Meiryo UI" panose="020B0604030504040204" pitchFamily="50" charset="-128"/>
                          <a:ea typeface="Meiryo UI" panose="020B0604030504040204" pitchFamily="50" charset="-128"/>
                        </a:rPr>
                        <a:t>13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12</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extLst>
                  <a:ext uri="{0D108BD9-81ED-4DB2-BD59-A6C34878D82A}">
                    <a16:rowId xmlns:a16="http://schemas.microsoft.com/office/drawing/2014/main" val="535082886"/>
                  </a:ext>
                </a:extLst>
              </a:tr>
              <a:tr h="171558">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C</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b"/>
                      <a:r>
                        <a:rPr lang="en-US" altLang="ja-JP" sz="1100" u="none" strike="noStrike" dirty="0">
                          <a:effectLst/>
                          <a:latin typeface="Meiryo UI" panose="020B0604030504040204" pitchFamily="50" charset="-128"/>
                          <a:ea typeface="Meiryo UI" panose="020B0604030504040204" pitchFamily="50" charset="-128"/>
                        </a:rPr>
                        <a:t>9</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b="0" i="0" u="none" strike="noStrike" dirty="0" smtClean="0">
                          <a:solidFill>
                            <a:srgbClr val="000000"/>
                          </a:solidFill>
                          <a:effectLst/>
                          <a:latin typeface="Meiryo UI" panose="020B0604030504040204" pitchFamily="50" charset="-128"/>
                          <a:ea typeface="Meiryo UI" panose="020B0604030504040204" pitchFamily="50" charset="-128"/>
                        </a:rPr>
                        <a:t>8</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extLst>
                  <a:ext uri="{0D108BD9-81ED-4DB2-BD59-A6C34878D82A}">
                    <a16:rowId xmlns:a16="http://schemas.microsoft.com/office/drawing/2014/main" val="3262161227"/>
                  </a:ext>
                </a:extLst>
              </a:tr>
              <a:tr h="171558">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D</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b"/>
                      <a:r>
                        <a:rPr lang="en-US" altLang="ja-JP" sz="1100" u="none" strike="noStrike" dirty="0">
                          <a:effectLst/>
                          <a:latin typeface="Meiryo UI" panose="020B0604030504040204" pitchFamily="50" charset="-128"/>
                          <a:ea typeface="Meiryo UI" panose="020B0604030504040204" pitchFamily="50" charset="-128"/>
                        </a:rPr>
                        <a:t>10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8</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7</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extLst>
                  <a:ext uri="{0D108BD9-81ED-4DB2-BD59-A6C34878D82A}">
                    <a16:rowId xmlns:a16="http://schemas.microsoft.com/office/drawing/2014/main" val="1043885572"/>
                  </a:ext>
                </a:extLst>
              </a:tr>
              <a:tr h="171558">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E</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b"/>
                      <a:r>
                        <a:rPr lang="en-US" altLang="ja-JP" sz="1100" u="none" strike="noStrike" dirty="0">
                          <a:effectLst/>
                          <a:latin typeface="Meiryo UI" panose="020B0604030504040204" pitchFamily="50" charset="-128"/>
                          <a:ea typeface="Meiryo UI" panose="020B0604030504040204" pitchFamily="50" charset="-128"/>
                        </a:rPr>
                        <a:t>8</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7</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4</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extLst>
                  <a:ext uri="{0D108BD9-81ED-4DB2-BD59-A6C34878D82A}">
                    <a16:rowId xmlns:a16="http://schemas.microsoft.com/office/drawing/2014/main" val="15011212"/>
                  </a:ext>
                </a:extLst>
              </a:tr>
              <a:tr h="171558">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F</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6</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b"/>
                      <a:r>
                        <a:rPr lang="en-US" altLang="ja-JP" sz="1100" u="none" strike="noStrike" dirty="0">
                          <a:effectLst/>
                          <a:latin typeface="Meiryo UI" panose="020B0604030504040204" pitchFamily="50" charset="-128"/>
                          <a:ea typeface="Meiryo UI" panose="020B0604030504040204" pitchFamily="50" charset="-128"/>
                        </a:rPr>
                        <a:t>7</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9</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9</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extLst>
                  <a:ext uri="{0D108BD9-81ED-4DB2-BD59-A6C34878D82A}">
                    <a16:rowId xmlns:a16="http://schemas.microsoft.com/office/drawing/2014/main" val="3186603691"/>
                  </a:ext>
                </a:extLst>
              </a:tr>
              <a:tr h="171558">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G</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7</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b"/>
                      <a:r>
                        <a:rPr lang="en-US" altLang="ja-JP" sz="1100" u="none" strike="noStrike" dirty="0">
                          <a:effectLst/>
                          <a:latin typeface="Meiryo UI" panose="020B0604030504040204" pitchFamily="50" charset="-128"/>
                          <a:ea typeface="Meiryo UI" panose="020B0604030504040204" pitchFamily="50" charset="-128"/>
                        </a:rPr>
                        <a:t>11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smtClean="0">
                          <a:effectLst/>
                          <a:latin typeface="Meiryo UI" panose="020B0604030504040204" pitchFamily="50" charset="-128"/>
                          <a:ea typeface="Meiryo UI" panose="020B0604030504040204" pitchFamily="50" charset="-128"/>
                        </a:rPr>
                        <a:t>11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12</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extLst>
                  <a:ext uri="{0D108BD9-81ED-4DB2-BD59-A6C34878D82A}">
                    <a16:rowId xmlns:a16="http://schemas.microsoft.com/office/drawing/2014/main" val="55468725"/>
                  </a:ext>
                </a:extLst>
              </a:tr>
              <a:tr h="171558">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H</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8</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b"/>
                      <a:r>
                        <a:rPr lang="en-US" altLang="ja-JP" sz="1100" u="none" strike="noStrike" dirty="0">
                          <a:effectLst/>
                          <a:latin typeface="Meiryo UI" panose="020B0604030504040204" pitchFamily="50" charset="-128"/>
                          <a:ea typeface="Meiryo UI" panose="020B0604030504040204" pitchFamily="50" charset="-128"/>
                        </a:rPr>
                        <a:t>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6</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6</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extLst>
                  <a:ext uri="{0D108BD9-81ED-4DB2-BD59-A6C34878D82A}">
                    <a16:rowId xmlns:a16="http://schemas.microsoft.com/office/drawing/2014/main" val="2813135008"/>
                  </a:ext>
                </a:extLst>
              </a:tr>
              <a:tr h="171558">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I</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9</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b"/>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7</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extLst>
                  <a:ext uri="{0D108BD9-81ED-4DB2-BD59-A6C34878D82A}">
                    <a16:rowId xmlns:a16="http://schemas.microsoft.com/office/drawing/2014/main" val="1696453543"/>
                  </a:ext>
                </a:extLst>
              </a:tr>
              <a:tr h="171558">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J</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10</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b"/>
                      <a:r>
                        <a:rPr lang="en-US" altLang="ja-JP" sz="1100" u="none" strike="noStrike" dirty="0">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extLst>
                  <a:ext uri="{0D108BD9-81ED-4DB2-BD59-A6C34878D82A}">
                    <a16:rowId xmlns:a16="http://schemas.microsoft.com/office/drawing/2014/main" val="2630084805"/>
                  </a:ext>
                </a:extLst>
              </a:tr>
              <a:tr h="171558">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K</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b"/>
                      <a:r>
                        <a:rPr lang="en-US" altLang="ja-JP" sz="1100" b="0" i="0" u="none" strike="noStrike" dirty="0">
                          <a:solidFill>
                            <a:schemeClr val="tx1"/>
                          </a:solidFill>
                          <a:effectLst/>
                          <a:latin typeface="Meiryo UI" panose="020B0604030504040204" pitchFamily="50" charset="-128"/>
                          <a:ea typeface="Meiryo UI" panose="020B0604030504040204" pitchFamily="50" charset="-128"/>
                        </a:rPr>
                        <a:t>5</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smtClean="0">
                          <a:effectLst/>
                          <a:latin typeface="Meiryo UI" panose="020B0604030504040204" pitchFamily="50" charset="-128"/>
                          <a:ea typeface="Meiryo UI" panose="020B0604030504040204" pitchFamily="50" charset="-128"/>
                        </a:rPr>
                        <a:t>11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extLst>
                  <a:ext uri="{0D108BD9-81ED-4DB2-BD59-A6C34878D82A}">
                    <a16:rowId xmlns:a16="http://schemas.microsoft.com/office/drawing/2014/main" val="1165409315"/>
                  </a:ext>
                </a:extLst>
              </a:tr>
              <a:tr h="171558">
                <a:tc>
                  <a:txBody>
                    <a:bodyPr/>
                    <a:lstStyle/>
                    <a:p>
                      <a:pPr algn="ctr" fontAlgn="ctr"/>
                      <a:r>
                        <a:rPr lang="ja-JP" altLang="en-US" sz="1000" u="none" strike="noStrike" dirty="0">
                          <a:effectLst/>
                          <a:latin typeface="Meiryo UI" panose="020B0604030504040204" pitchFamily="50" charset="-128"/>
                          <a:ea typeface="Meiryo UI" panose="020B0604030504040204" pitchFamily="50" charset="-128"/>
                        </a:rPr>
                        <a:t>大阪市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solidFill>
                      <a:srgbClr val="FFFF00"/>
                    </a:solidFill>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12</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solidFill>
                      <a:srgbClr val="FFFF00"/>
                    </a:solidFill>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solidFill>
                      <a:srgbClr val="FFFF00"/>
                    </a:solidFill>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2</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solidFill>
                      <a:srgbClr val="FFFF00"/>
                    </a:solidFill>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solidFill>
                      <a:srgbClr val="FFFF00"/>
                    </a:solidFill>
                  </a:tcP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8</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solidFill>
                      <a:srgbClr val="FFFF00"/>
                    </a:solidFill>
                  </a:tcPr>
                </a:tc>
                <a:extLst>
                  <a:ext uri="{0D108BD9-81ED-4DB2-BD59-A6C34878D82A}">
                    <a16:rowId xmlns:a16="http://schemas.microsoft.com/office/drawing/2014/main" val="285595412"/>
                  </a:ext>
                </a:extLst>
              </a:tr>
              <a:tr h="171558">
                <a:tc>
                  <a:txBody>
                    <a:bodyPr/>
                    <a:lstStyle/>
                    <a:p>
                      <a:pPr algn="ctr" fontAlgn="ctr"/>
                      <a:r>
                        <a:rPr lang="en-US" altLang="ja-JP" sz="1000" u="none" strike="noStrike" dirty="0" smtClean="0">
                          <a:effectLst/>
                          <a:latin typeface="Meiryo UI" panose="020B0604030504040204" pitchFamily="50" charset="-128"/>
                          <a:ea typeface="Meiryo UI" panose="020B0604030504040204" pitchFamily="50" charset="-128"/>
                        </a:rPr>
                        <a:t>L</a:t>
                      </a:r>
                      <a:r>
                        <a:rPr lang="ja-JP" altLang="en-US" sz="1000" u="none" strike="noStrike" dirty="0" smtClean="0">
                          <a:effectLst/>
                          <a:latin typeface="Meiryo UI" panose="020B0604030504040204" pitchFamily="50" charset="-128"/>
                          <a:ea typeface="Meiryo UI" panose="020B0604030504040204" pitchFamily="50" charset="-128"/>
                        </a:rPr>
                        <a:t>市</a:t>
                      </a:r>
                      <a:endParaRPr lang="ja-JP" altLang="en-US" sz="1000" b="0" i="0" u="none" strike="noStrike" dirty="0">
                        <a:solidFill>
                          <a:srgbClr val="000000"/>
                        </a:solidFill>
                        <a:effectLst/>
                        <a:latin typeface="Meiryo UI" panose="020B0604030504040204" pitchFamily="50" charset="-128"/>
                        <a:ea typeface="Meiryo UI" panose="020B0604030504040204" pitchFamily="50" charset="-128"/>
                      </a:endParaRPr>
                    </a:p>
                  </a:txBody>
                  <a:tcPr marL="8037" marR="8037" marT="8037"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13</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b"/>
                      <a:r>
                        <a:rPr lang="en-US" altLang="ja-JP" sz="1100" u="none" strike="noStrike" dirty="0">
                          <a:effectLst/>
                          <a:latin typeface="Meiryo UI" panose="020B0604030504040204" pitchFamily="50" charset="-128"/>
                          <a:ea typeface="Meiryo UI" panose="020B0604030504040204" pitchFamily="50" charset="-128"/>
                        </a:rPr>
                        <a:t>2</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6</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8</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tc>
                  <a:txBody>
                    <a:bodyPr/>
                    <a:lstStyle/>
                    <a:p>
                      <a:pPr algn="ctr" fontAlgn="ctr"/>
                      <a:r>
                        <a:rPr lang="en-US" altLang="ja-JP" sz="1100" u="none" strike="noStrike" dirty="0">
                          <a:effectLst/>
                          <a:latin typeface="Meiryo UI" panose="020B0604030504040204" pitchFamily="50" charset="-128"/>
                          <a:ea typeface="Meiryo UI" panose="020B0604030504040204" pitchFamily="50" charset="-128"/>
                        </a:rPr>
                        <a:t>1</a:t>
                      </a:r>
                      <a:endParaRPr lang="en-US" altLang="ja-JP" sz="1100" b="0" i="0" u="none" strike="noStrike" dirty="0">
                        <a:solidFill>
                          <a:srgbClr val="000000"/>
                        </a:solidFill>
                        <a:effectLst/>
                        <a:latin typeface="Meiryo UI" panose="020B0604030504040204" pitchFamily="50" charset="-128"/>
                        <a:ea typeface="Meiryo UI" panose="020B0604030504040204" pitchFamily="50" charset="-128"/>
                      </a:endParaRPr>
                    </a:p>
                  </a:txBody>
                  <a:tcPr marL="8366" marR="8366" marT="8366" marB="0" anchor="ctr"/>
                </a:tc>
                <a:extLst>
                  <a:ext uri="{0D108BD9-81ED-4DB2-BD59-A6C34878D82A}">
                    <a16:rowId xmlns:a16="http://schemas.microsoft.com/office/drawing/2014/main" val="1489364290"/>
                  </a:ext>
                </a:extLst>
              </a:tr>
            </a:tbl>
          </a:graphicData>
        </a:graphic>
      </p:graphicFrame>
      <p:sp>
        <p:nvSpPr>
          <p:cNvPr id="7" name="テキスト ボックス 6"/>
          <p:cNvSpPr txBox="1"/>
          <p:nvPr/>
        </p:nvSpPr>
        <p:spPr>
          <a:xfrm>
            <a:off x="370244" y="3943"/>
            <a:ext cx="7501216" cy="307777"/>
          </a:xfrm>
          <a:prstGeom prst="rect">
            <a:avLst/>
          </a:prstGeom>
          <a:noFill/>
        </p:spPr>
        <p:txBody>
          <a:bodyPr wrap="square" rtlCol="0">
            <a:spAutoFit/>
          </a:bodyPr>
          <a:lstStyle/>
          <a:p>
            <a:r>
              <a:rPr kumimoji="1" lang="ja-JP" altLang="en-US" sz="1400" b="1" u="sng" dirty="0">
                <a:latin typeface="Meiryo UI" panose="020B0604030504040204" pitchFamily="50" charset="-128"/>
                <a:ea typeface="Meiryo UI" panose="020B0604030504040204" pitchFamily="50" charset="-128"/>
              </a:rPr>
              <a:t>■</a:t>
            </a:r>
            <a:r>
              <a:rPr kumimoji="1" lang="ja-JP" altLang="en-US" sz="1400" b="1" u="sng" dirty="0" smtClean="0">
                <a:latin typeface="Meiryo UI" panose="020B0604030504040204" pitchFamily="50" charset="-128"/>
                <a:ea typeface="Meiryo UI" panose="020B0604030504040204" pitchFamily="50" charset="-128"/>
              </a:rPr>
              <a:t>大都市の</a:t>
            </a:r>
            <a:r>
              <a:rPr kumimoji="1" lang="ja-JP" altLang="en-US" sz="1400" b="1" u="sng" dirty="0">
                <a:latin typeface="Meiryo UI" panose="020B0604030504040204" pitchFamily="50" charset="-128"/>
                <a:ea typeface="Meiryo UI" panose="020B0604030504040204" pitchFamily="50" charset="-128"/>
              </a:rPr>
              <a:t>有</a:t>
            </a:r>
            <a:r>
              <a:rPr kumimoji="1" lang="ja-JP" altLang="en-US" sz="1400" b="1" u="sng" dirty="0" smtClean="0">
                <a:latin typeface="Meiryo UI" panose="020B0604030504040204" pitchFamily="50" charset="-128"/>
                <a:ea typeface="Meiryo UI" panose="020B0604030504040204" pitchFamily="50" charset="-128"/>
              </a:rPr>
              <a:t>収率と各種指標と</a:t>
            </a:r>
            <a:r>
              <a:rPr kumimoji="1" lang="ja-JP" altLang="en-US" sz="1400" b="1" u="sng" dirty="0">
                <a:latin typeface="Meiryo UI" panose="020B0604030504040204" pitchFamily="50" charset="-128"/>
                <a:ea typeface="Meiryo UI" panose="020B0604030504040204" pitchFamily="50" charset="-128"/>
              </a:rPr>
              <a:t>の関連性</a:t>
            </a:r>
            <a:r>
              <a:rPr kumimoji="1" lang="en-US" altLang="ja-JP" sz="1400" b="1" u="sng" dirty="0" smtClean="0">
                <a:latin typeface="Meiryo UI" panose="020B0604030504040204" pitchFamily="50" charset="-128"/>
                <a:ea typeface="Meiryo UI" panose="020B0604030504040204" pitchFamily="50" charset="-128"/>
              </a:rPr>
              <a:t>【</a:t>
            </a:r>
            <a:r>
              <a:rPr kumimoji="1" lang="ja-JP" altLang="en-US" sz="1400" b="1" u="sng" dirty="0" smtClean="0">
                <a:latin typeface="Meiryo UI" panose="020B0604030504040204" pitchFamily="50" charset="-128"/>
                <a:ea typeface="Meiryo UI" panose="020B0604030504040204" pitchFamily="50" charset="-128"/>
              </a:rPr>
              <a:t>本市調べ 令和</a:t>
            </a:r>
            <a:r>
              <a:rPr kumimoji="1" lang="ja-JP" altLang="en-US" sz="1400" b="1" u="sng" dirty="0">
                <a:latin typeface="Meiryo UI" panose="020B0604030504040204" pitchFamily="50" charset="-128"/>
                <a:ea typeface="Meiryo UI" panose="020B0604030504040204" pitchFamily="50" charset="-128"/>
              </a:rPr>
              <a:t>２年度水道統計</a:t>
            </a:r>
            <a:r>
              <a:rPr kumimoji="1" lang="ja-JP" altLang="en-US" sz="1400" b="1" u="sng" dirty="0" smtClean="0">
                <a:latin typeface="Meiryo UI" panose="020B0604030504040204" pitchFamily="50" charset="-128"/>
                <a:ea typeface="Meiryo UI" panose="020B0604030504040204" pitchFamily="50" charset="-128"/>
              </a:rPr>
              <a:t>より試算</a:t>
            </a:r>
            <a:r>
              <a:rPr kumimoji="1" lang="en-US" altLang="ja-JP" sz="1400" b="1" u="sng" dirty="0" smtClean="0">
                <a:latin typeface="Meiryo UI" panose="020B0604030504040204" pitchFamily="50" charset="-128"/>
                <a:ea typeface="Meiryo UI" panose="020B0604030504040204" pitchFamily="50" charset="-128"/>
              </a:rPr>
              <a:t>】</a:t>
            </a:r>
            <a:endParaRPr kumimoji="1" lang="ja-JP" altLang="en-US" sz="1400" b="1" u="sng"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370244" y="3495223"/>
            <a:ext cx="2496457" cy="307777"/>
          </a:xfrm>
          <a:prstGeom prst="rect">
            <a:avLst/>
          </a:prstGeom>
          <a:noFill/>
        </p:spPr>
        <p:txBody>
          <a:bodyPr wrap="square" rtlCol="0">
            <a:spAutoFit/>
          </a:bodyPr>
          <a:lstStyle/>
          <a:p>
            <a:r>
              <a:rPr kumimoji="1" lang="ja-JP" altLang="en-US" sz="1400" b="1" u="sng" dirty="0">
                <a:latin typeface="Meiryo UI" panose="020B0604030504040204" pitchFamily="50" charset="-128"/>
                <a:ea typeface="Meiryo UI" panose="020B0604030504040204" pitchFamily="50" charset="-128"/>
              </a:rPr>
              <a:t>■</a:t>
            </a:r>
            <a:r>
              <a:rPr kumimoji="1" lang="en-US" altLang="ja-JP" sz="1400" b="1" u="sng" dirty="0" smtClean="0">
                <a:latin typeface="Meiryo UI" panose="020B0604030504040204" pitchFamily="50" charset="-128"/>
                <a:ea typeface="Meiryo UI" panose="020B0604030504040204" pitchFamily="50" charset="-128"/>
              </a:rPr>
              <a:t>13</a:t>
            </a:r>
            <a:r>
              <a:rPr kumimoji="1" lang="ja-JP" altLang="en-US" sz="1400" b="1" u="sng" dirty="0">
                <a:latin typeface="Meiryo UI" panose="020B0604030504040204" pitchFamily="50" charset="-128"/>
                <a:ea typeface="Meiryo UI" panose="020B0604030504040204" pitchFamily="50" charset="-128"/>
              </a:rPr>
              <a:t>都市比較（順位）</a:t>
            </a:r>
          </a:p>
        </p:txBody>
      </p:sp>
      <p:sp>
        <p:nvSpPr>
          <p:cNvPr id="9" name="テキスト ボックス 8"/>
          <p:cNvSpPr txBox="1"/>
          <p:nvPr/>
        </p:nvSpPr>
        <p:spPr>
          <a:xfrm>
            <a:off x="602137" y="6356561"/>
            <a:ext cx="7988753" cy="461665"/>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有収率（漏水率）の傾向として、</a:t>
            </a:r>
            <a:r>
              <a:rPr kumimoji="1" lang="en-US" altLang="ja-JP" sz="1200" dirty="0">
                <a:latin typeface="Meiryo UI" panose="020B0604030504040204" pitchFamily="50" charset="-128"/>
                <a:ea typeface="Meiryo UI" panose="020B0604030504040204" pitchFamily="50" charset="-128"/>
              </a:rPr>
              <a:t>40</a:t>
            </a:r>
            <a:r>
              <a:rPr kumimoji="1" lang="ja-JP" altLang="en-US" sz="1200" dirty="0">
                <a:latin typeface="Meiryo UI" panose="020B0604030504040204" pitchFamily="50" charset="-128"/>
                <a:ea typeface="Meiryo UI" panose="020B0604030504040204" pitchFamily="50" charset="-128"/>
              </a:rPr>
              <a:t>年経過管率に相関関係</a:t>
            </a:r>
            <a:r>
              <a:rPr kumimoji="1" lang="ja-JP" altLang="en-US" sz="1200" dirty="0" smtClean="0">
                <a:latin typeface="Meiryo UI" panose="020B0604030504040204" pitchFamily="50" charset="-128"/>
                <a:ea typeface="Meiryo UI" panose="020B0604030504040204" pitchFamily="50" charset="-128"/>
              </a:rPr>
              <a:t>あり</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古い管路を有する事業体は有収率が低い）鋳鉄管残存率ではやや傾向が薄い</a:t>
            </a:r>
          </a:p>
        </p:txBody>
      </p:sp>
      <p:sp>
        <p:nvSpPr>
          <p:cNvPr id="2" name="正方形/長方形 1"/>
          <p:cNvSpPr/>
          <p:nvPr/>
        </p:nvSpPr>
        <p:spPr>
          <a:xfrm>
            <a:off x="5738017" y="3819463"/>
            <a:ext cx="1310483" cy="2497910"/>
          </a:xfrm>
          <a:prstGeom prst="rect">
            <a:avLst/>
          </a:prstGeom>
          <a:noFill/>
          <a:ln w="254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p:cNvSpPr txBox="1"/>
          <p:nvPr/>
        </p:nvSpPr>
        <p:spPr>
          <a:xfrm>
            <a:off x="7962660" y="62290"/>
            <a:ext cx="1117174" cy="369332"/>
          </a:xfrm>
          <a:prstGeom prst="rect">
            <a:avLst/>
          </a:prstGeom>
          <a:noFill/>
          <a:ln>
            <a:solidFill>
              <a:schemeClr val="tx1"/>
            </a:solidFill>
          </a:ln>
        </p:spPr>
        <p:txBody>
          <a:bodyPr wrap="square" rtlCol="0">
            <a:spAutoFit/>
          </a:bodyPr>
          <a:lstStyle/>
          <a:p>
            <a:pPr algn="ctr"/>
            <a:r>
              <a:rPr kumimoji="1" lang="ja-JP" altLang="en-US" b="1" dirty="0">
                <a:latin typeface="Meiryo UI" panose="020B0604030504040204" pitchFamily="50" charset="-128"/>
                <a:ea typeface="Meiryo UI" panose="020B0604030504040204" pitchFamily="50" charset="-128"/>
              </a:rPr>
              <a:t>参考資料</a:t>
            </a:r>
            <a:endParaRPr kumimoji="1" lang="en-US" altLang="ja-JP" b="1" dirty="0">
              <a:latin typeface="Meiryo UI" panose="020B0604030504040204" pitchFamily="50" charset="-128"/>
              <a:ea typeface="Meiryo UI" panose="020B0604030504040204" pitchFamily="50" charset="-128"/>
            </a:endParaRPr>
          </a:p>
        </p:txBody>
      </p:sp>
      <p:sp>
        <p:nvSpPr>
          <p:cNvPr id="12" name="スライド番号プレースホルダー 4"/>
          <p:cNvSpPr>
            <a:spLocks noGrp="1"/>
          </p:cNvSpPr>
          <p:nvPr>
            <p:ph type="sldNum" sz="quarter" idx="12"/>
          </p:nvPr>
        </p:nvSpPr>
        <p:spPr>
          <a:xfrm>
            <a:off x="6358466" y="6424366"/>
            <a:ext cx="2743200" cy="365125"/>
          </a:xfrm>
        </p:spPr>
        <p:txBody>
          <a:bodyPr/>
          <a:lstStyle/>
          <a:p>
            <a:fld id="{3BAB8C8D-D655-4CB9-9317-1659BB5EB925}" type="slidenum">
              <a:rPr lang="ja-JP" altLang="en-US" sz="1800"/>
              <a:t>9</a:t>
            </a:fld>
            <a:endParaRPr lang="ja-JP" altLang="en-US" sz="1800" dirty="0"/>
          </a:p>
        </p:txBody>
      </p:sp>
      <p:sp>
        <p:nvSpPr>
          <p:cNvPr id="10" name="テキスト ボックス 9"/>
          <p:cNvSpPr txBox="1"/>
          <p:nvPr/>
        </p:nvSpPr>
        <p:spPr>
          <a:xfrm>
            <a:off x="4038968" y="285488"/>
            <a:ext cx="4297440" cy="253916"/>
          </a:xfrm>
          <a:prstGeom prst="rect">
            <a:avLst/>
          </a:prstGeom>
          <a:noFill/>
        </p:spPr>
        <p:txBody>
          <a:bodyPr wrap="square" rtlCol="0">
            <a:spAutoFit/>
          </a:bodyPr>
          <a:lstStyle/>
          <a:p>
            <a:r>
              <a:rPr kumimoji="1" lang="ja-JP" altLang="en-US" sz="1050" dirty="0" smtClean="0">
                <a:latin typeface="Meiryo UI" panose="020B0604030504040204" pitchFamily="50" charset="-128"/>
                <a:ea typeface="Meiryo UI" panose="020B0604030504040204" pitchFamily="50" charset="-128"/>
              </a:rPr>
              <a:t>大都市は、東京都及び給水人口概ね</a:t>
            </a:r>
            <a:r>
              <a:rPr kumimoji="1" lang="en-US" altLang="ja-JP" sz="1050" dirty="0" smtClean="0">
                <a:latin typeface="Meiryo UI" panose="020B0604030504040204" pitchFamily="50" charset="-128"/>
                <a:ea typeface="Meiryo UI" panose="020B0604030504040204" pitchFamily="50" charset="-128"/>
              </a:rPr>
              <a:t>100</a:t>
            </a:r>
            <a:r>
              <a:rPr kumimoji="1" lang="ja-JP" altLang="en-US" sz="1050" dirty="0" smtClean="0">
                <a:latin typeface="Meiryo UI" panose="020B0604030504040204" pitchFamily="50" charset="-128"/>
                <a:ea typeface="Meiryo UI" panose="020B0604030504040204" pitchFamily="50" charset="-128"/>
              </a:rPr>
              <a:t>万人以上の政令市としている</a:t>
            </a:r>
            <a:endParaRPr kumimoji="1" lang="en-US" altLang="ja-JP" sz="105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9721579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rgbClr val="FF0000"/>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kumimoji="1" sz="1400" dirty="0" smtClean="0"/>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2505</TotalTime>
  <Words>1623</Words>
  <PresentationFormat>画面に合わせる (4:3)</PresentationFormat>
  <Paragraphs>402</Paragraphs>
  <Slides>9</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9</vt:i4>
      </vt:variant>
    </vt:vector>
  </HeadingPairs>
  <TitlesOfParts>
    <vt:vector size="16"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2023-02-01T09:47:57Z</cp:lastPrinted>
  <dcterms:created xsi:type="dcterms:W3CDTF">2022-12-20T01:47:35Z</dcterms:created>
  <dcterms:modified xsi:type="dcterms:W3CDTF">2024-04-22T08:11:12Z</dcterms:modified>
</cp:coreProperties>
</file>