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66" r:id="rId2"/>
    <p:sldId id="294" r:id="rId3"/>
    <p:sldId id="298" r:id="rId4"/>
    <p:sldId id="295" r:id="rId5"/>
    <p:sldId id="296" r:id="rId6"/>
    <p:sldId id="289" r:id="rId7"/>
    <p:sldId id="269" r:id="rId8"/>
    <p:sldId id="291" r:id="rId9"/>
    <p:sldId id="297" r:id="rId10"/>
    <p:sldId id="293" r:id="rId11"/>
    <p:sldId id="292" r:id="rId1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5F86CD"/>
    <a:srgbClr val="000066"/>
    <a:srgbClr val="FFFFFF"/>
    <a:srgbClr val="000099"/>
    <a:srgbClr val="00FFFF"/>
    <a:srgbClr val="41719C"/>
    <a:srgbClr val="FF6699"/>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32" autoAdjust="0"/>
    <p:restoredTop sz="94660"/>
  </p:normalViewPr>
  <p:slideViewPr>
    <p:cSldViewPr snapToGrid="0">
      <p:cViewPr varScale="1">
        <p:scale>
          <a:sx n="73" d="100"/>
          <a:sy n="73" d="100"/>
        </p:scale>
        <p:origin x="17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245E023-AB6C-4B24-8263-EA57D16D1499}" type="datetimeFigureOut">
              <a:rPr kumimoji="1" lang="ja-JP" altLang="en-US" smtClean="0"/>
              <a:t>2024/4/22</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B3EB9EC-AF21-4631-B1CE-A2E3FD9DD1C9}" type="slidenum">
              <a:rPr kumimoji="1" lang="ja-JP" altLang="en-US" smtClean="0"/>
              <a:t>‹#›</a:t>
            </a:fld>
            <a:endParaRPr kumimoji="1" lang="ja-JP" altLang="en-US" dirty="0"/>
          </a:p>
        </p:txBody>
      </p:sp>
    </p:spTree>
    <p:extLst>
      <p:ext uri="{BB962C8B-B14F-4D97-AF65-F5344CB8AC3E}">
        <p14:creationId xmlns:p14="http://schemas.microsoft.com/office/powerpoint/2010/main" val="4570611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C302478-A48F-48FF-929B-CC78ED2936AE}" type="datetime1">
              <a:rPr kumimoji="1" lang="ja-JP" altLang="en-US" smtClean="0"/>
              <a:t>2024/4/22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142808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4B61F82-38E3-47A3-8AEA-D663271613E1}" type="datetime1">
              <a:rPr kumimoji="1" lang="ja-JP" altLang="en-US" smtClean="0"/>
              <a:t>2024/4/22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141586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619BB37-7296-4493-B2A5-D3E9CB8BE946}" type="datetime1">
              <a:rPr kumimoji="1" lang="ja-JP" altLang="en-US" smtClean="0"/>
              <a:t>2024/4/22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88791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DC43CD5-82BC-4A3F-ABA7-C4F30DBEE39C}" type="datetime1">
              <a:rPr kumimoji="1" lang="ja-JP" altLang="en-US" smtClean="0"/>
              <a:t>2024/4/22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357204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DB0DDB1-29CF-4AC4-9C10-B8095566501F}" type="datetime1">
              <a:rPr kumimoji="1" lang="ja-JP" altLang="en-US" smtClean="0"/>
              <a:t>2024/4/22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187026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F8065EF-B9A3-45DF-8D9F-5509DFB9E508}" type="datetime1">
              <a:rPr kumimoji="1" lang="ja-JP" altLang="en-US" smtClean="0"/>
              <a:t>2024/4/22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71008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E25E782-690C-4EB9-8CD0-D6F74D1503E5}" type="datetime1">
              <a:rPr kumimoji="1" lang="ja-JP" altLang="en-US" smtClean="0"/>
              <a:t>2024/4/22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91209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9BEAAE5-7FC1-4650-BC10-5DF37F784B88}" type="datetime1">
              <a:rPr kumimoji="1" lang="ja-JP" altLang="en-US" smtClean="0"/>
              <a:t>2024/4/22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351552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C4167-2F97-4FBD-8BA6-5E2EB07DAA7C}" type="datetime1">
              <a:rPr kumimoji="1" lang="ja-JP" altLang="en-US" smtClean="0"/>
              <a:t>2024/4/22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211514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EDC8E03-1DF5-412A-B380-9410B89DF814}" type="datetime1">
              <a:rPr kumimoji="1" lang="ja-JP" altLang="en-US" smtClean="0"/>
              <a:t>2024/4/22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238439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B318528-8A4A-486A-A1E4-4AB253EAE5E1}" type="datetime1">
              <a:rPr kumimoji="1" lang="ja-JP" altLang="en-US" smtClean="0"/>
              <a:t>2024/4/22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41970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61CB9-585A-4095-B7AD-D4F54DDBB852}" type="datetime1">
              <a:rPr kumimoji="1" lang="ja-JP" altLang="en-US" smtClean="0"/>
              <a:t>2024/4/22</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AA059-BC16-4C66-8375-B90F48A61115}" type="slidenum">
              <a:rPr kumimoji="1" lang="ja-JP" altLang="en-US" smtClean="0"/>
              <a:t>‹#›</a:t>
            </a:fld>
            <a:endParaRPr kumimoji="1" lang="ja-JP" altLang="en-US" dirty="0"/>
          </a:p>
        </p:txBody>
      </p:sp>
    </p:spTree>
    <p:extLst>
      <p:ext uri="{BB962C8B-B14F-4D97-AF65-F5344CB8AC3E}">
        <p14:creationId xmlns:p14="http://schemas.microsoft.com/office/powerpoint/2010/main" val="35398461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city.osaka.lg.jp/suido/page/0000597298.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67753" y="1958555"/>
            <a:ext cx="7808495" cy="2923877"/>
          </a:xfrm>
          <a:prstGeom prst="rect">
            <a:avLst/>
          </a:prstGeom>
          <a:noFill/>
        </p:spPr>
        <p:txBody>
          <a:bodyPr wrap="square" rtlCol="0">
            <a:spAutoFit/>
          </a:bodyPr>
          <a:lstStyle/>
          <a:p>
            <a:pPr algn="ctr"/>
            <a:r>
              <a:rPr lang="ja-JP" altLang="en-US" sz="3600" b="1" dirty="0" smtClean="0">
                <a:latin typeface="Meiryo UI" panose="020B0604030504040204" pitchFamily="50" charset="-128"/>
                <a:ea typeface="Meiryo UI" panose="020B0604030504040204" pitchFamily="50" charset="-128"/>
              </a:rPr>
              <a:t>有収率低下要因となる</a:t>
            </a:r>
            <a:endParaRPr lang="en-US" altLang="ja-JP" sz="3600" b="1" dirty="0" smtClean="0">
              <a:latin typeface="Meiryo UI" panose="020B0604030504040204" pitchFamily="50" charset="-128"/>
              <a:ea typeface="Meiryo UI" panose="020B0604030504040204" pitchFamily="50" charset="-128"/>
            </a:endParaRPr>
          </a:p>
          <a:p>
            <a:pPr algn="ctr"/>
            <a:r>
              <a:rPr lang="ja-JP" altLang="en-US" sz="3600" b="1" dirty="0" smtClean="0">
                <a:latin typeface="Meiryo UI" panose="020B0604030504040204" pitchFamily="50" charset="-128"/>
                <a:ea typeface="Meiryo UI" panose="020B0604030504040204" pitchFamily="50" charset="-128"/>
              </a:rPr>
              <a:t>漏水への対策について</a:t>
            </a:r>
            <a:endParaRPr lang="en-US" altLang="ja-JP" sz="3600" b="1" dirty="0" smtClean="0">
              <a:latin typeface="Meiryo UI" panose="020B0604030504040204" pitchFamily="50" charset="-128"/>
              <a:ea typeface="Meiryo UI" panose="020B0604030504040204" pitchFamily="50" charset="-128"/>
            </a:endParaRPr>
          </a:p>
          <a:p>
            <a:pPr algn="ctr"/>
            <a:endParaRPr lang="en-US" altLang="ja-JP" sz="2800" b="1" dirty="0" smtClean="0">
              <a:latin typeface="Meiryo UI" panose="020B0604030504040204" pitchFamily="50" charset="-128"/>
              <a:ea typeface="Meiryo UI" panose="020B0604030504040204" pitchFamily="50" charset="-128"/>
            </a:endParaRPr>
          </a:p>
          <a:p>
            <a:pPr algn="ctr"/>
            <a:endParaRPr lang="en-US" altLang="ja-JP" sz="2800" b="1" dirty="0">
              <a:latin typeface="Meiryo UI" panose="020B0604030504040204" pitchFamily="50" charset="-128"/>
              <a:ea typeface="Meiryo UI" panose="020B0604030504040204" pitchFamily="50" charset="-128"/>
            </a:endParaRPr>
          </a:p>
          <a:p>
            <a:pPr algn="ctr"/>
            <a:r>
              <a:rPr lang="ja-JP" altLang="en-US" sz="2800" b="1" dirty="0" smtClean="0">
                <a:latin typeface="Meiryo UI" panose="020B0604030504040204" pitchFamily="50" charset="-128"/>
                <a:ea typeface="Meiryo UI" panose="020B0604030504040204" pitchFamily="50" charset="-128"/>
              </a:rPr>
              <a:t>令和</a:t>
            </a:r>
            <a:r>
              <a:rPr lang="ja-JP" altLang="en-US" sz="2800" b="1" dirty="0">
                <a:latin typeface="Meiryo UI" panose="020B0604030504040204" pitchFamily="50" charset="-128"/>
                <a:ea typeface="Meiryo UI" panose="020B0604030504040204" pitchFamily="50" charset="-128"/>
              </a:rPr>
              <a:t>６</a:t>
            </a:r>
            <a:r>
              <a:rPr lang="ja-JP" altLang="en-US" sz="2800" b="1" dirty="0" smtClean="0">
                <a:latin typeface="Meiryo UI" panose="020B0604030504040204" pitchFamily="50" charset="-128"/>
                <a:ea typeface="Meiryo UI" panose="020B0604030504040204" pitchFamily="50" charset="-128"/>
              </a:rPr>
              <a:t>年３月</a:t>
            </a:r>
            <a:endParaRPr lang="en-US" altLang="ja-JP" sz="2800" b="1" dirty="0">
              <a:latin typeface="Meiryo UI" panose="020B0604030504040204" pitchFamily="50" charset="-128"/>
              <a:ea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rPr>
              <a:t>大阪市水道局</a:t>
            </a:r>
            <a:endParaRPr lang="en-US" altLang="ja-JP" sz="28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8676820" y="6424366"/>
            <a:ext cx="393095" cy="365125"/>
          </a:xfrm>
          <a:solidFill>
            <a:srgbClr val="000099"/>
          </a:solidFill>
        </p:spPr>
        <p:txBody>
          <a:bodyPr/>
          <a:lstStyle/>
          <a:p>
            <a:fld id="{3BAB8C8D-D655-4CB9-9317-1659BB5EB925}" type="slidenum">
              <a:rPr lang="ja-JP" altLang="en-US" sz="1800" b="1">
                <a:solidFill>
                  <a:srgbClr val="FFFFFF"/>
                </a:solidFill>
                <a:latin typeface="Meiryo UI" panose="020B0604030504040204" pitchFamily="50" charset="-128"/>
                <a:ea typeface="Meiryo UI" panose="020B0604030504040204" pitchFamily="50" charset="-128"/>
              </a:rPr>
              <a:t>1</a:t>
            </a:fld>
            <a:endParaRPr lang="ja-JP" altLang="en-US" sz="1800" b="1" dirty="0">
              <a:solidFill>
                <a:srgbClr val="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1432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角丸四角形 145"/>
          <p:cNvSpPr/>
          <p:nvPr/>
        </p:nvSpPr>
        <p:spPr>
          <a:xfrm>
            <a:off x="235681" y="526924"/>
            <a:ext cx="8691755" cy="1876157"/>
          </a:xfrm>
          <a:prstGeom prst="roundRect">
            <a:avLst>
              <a:gd name="adj" fmla="val 10328"/>
            </a:avLst>
          </a:prstGeom>
          <a:gradFill flip="none" rotWithShape="1">
            <a:gsLst>
              <a:gs pos="0">
                <a:schemeClr val="bg1"/>
              </a:gs>
              <a:gs pos="100000">
                <a:srgbClr val="DCEBF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50" dirty="0" smtClean="0"/>
              <a:t>ｘ</a:t>
            </a:r>
            <a:endParaRPr kumimoji="1" lang="ja-JP" altLang="en-US" sz="1550" dirty="0"/>
          </a:p>
        </p:txBody>
      </p:sp>
      <p:sp>
        <p:nvSpPr>
          <p:cNvPr id="62" name="楕円 61"/>
          <p:cNvSpPr/>
          <p:nvPr/>
        </p:nvSpPr>
        <p:spPr>
          <a:xfrm>
            <a:off x="8202671" y="973591"/>
            <a:ext cx="311821" cy="278689"/>
          </a:xfrm>
          <a:prstGeom prst="ellipse">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7504207" y="1270405"/>
            <a:ext cx="0" cy="709880"/>
          </a:xfrm>
          <a:prstGeom prst="straightConnector1">
            <a:avLst/>
          </a:prstGeom>
          <a:ln w="57150">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8355407" y="1270405"/>
            <a:ext cx="6349" cy="709880"/>
          </a:xfrm>
          <a:prstGeom prst="straightConnector1">
            <a:avLst/>
          </a:prstGeom>
          <a:ln w="5715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楕円 62"/>
          <p:cNvSpPr/>
          <p:nvPr/>
        </p:nvSpPr>
        <p:spPr>
          <a:xfrm>
            <a:off x="7348297" y="973591"/>
            <a:ext cx="311821" cy="278689"/>
          </a:xfrm>
          <a:prstGeom prst="ellipse">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p:cNvSpPr/>
          <p:nvPr/>
        </p:nvSpPr>
        <p:spPr>
          <a:xfrm>
            <a:off x="8202671" y="2002437"/>
            <a:ext cx="311821" cy="278689"/>
          </a:xfrm>
          <a:prstGeom prst="ellipse">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p:cNvSpPr/>
          <p:nvPr/>
        </p:nvSpPr>
        <p:spPr>
          <a:xfrm>
            <a:off x="7348297" y="2002437"/>
            <a:ext cx="311821" cy="278689"/>
          </a:xfrm>
          <a:prstGeom prst="ellipse">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7961790" y="658814"/>
            <a:ext cx="791021" cy="267449"/>
          </a:xfrm>
          <a:prstGeom prst="roundRect">
            <a:avLst/>
          </a:prstGeom>
          <a:solidFill>
            <a:schemeClr val="bg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7050703" y="658814"/>
            <a:ext cx="863765" cy="267449"/>
          </a:xfrm>
          <a:prstGeom prst="roundRect">
            <a:avLst/>
          </a:prstGeom>
          <a:solidFill>
            <a:schemeClr val="bg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7919670" y="667604"/>
            <a:ext cx="889987" cy="261610"/>
          </a:xfrm>
          <a:prstGeom prst="rect">
            <a:avLst/>
          </a:prstGeom>
          <a:noFill/>
          <a:ln>
            <a:noFill/>
          </a:ln>
        </p:spPr>
        <p:txBody>
          <a:bodyPr wrap="none" rtlCol="0">
            <a:spAutoFit/>
          </a:bodyPr>
          <a:lstStyle/>
          <a:p>
            <a:pPr algn="ctr"/>
            <a:r>
              <a:rPr kumimoji="1" lang="ja-JP" altLang="en-US" sz="1050" dirty="0" smtClean="0">
                <a:latin typeface="Meiryo UI" panose="020B0604030504040204" pitchFamily="50" charset="-128"/>
                <a:ea typeface="Meiryo UI" panose="020B0604030504040204" pitchFamily="50" charset="-128"/>
              </a:rPr>
              <a:t>全体漏水量</a:t>
            </a:r>
            <a:endParaRPr kumimoji="1" lang="en-US" altLang="ja-JP" sz="1050"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007683" y="664653"/>
            <a:ext cx="954107" cy="261610"/>
          </a:xfrm>
          <a:prstGeom prst="rect">
            <a:avLst/>
          </a:prstGeom>
          <a:noFill/>
          <a:ln>
            <a:noFill/>
          </a:ln>
        </p:spPr>
        <p:txBody>
          <a:bodyPr wrap="none" rtlCol="0">
            <a:spAutoFit/>
          </a:bodyPr>
          <a:lstStyle/>
          <a:p>
            <a:pPr algn="ctr"/>
            <a:r>
              <a:rPr kumimoji="1" lang="ja-JP" altLang="en-US" sz="1050" dirty="0" smtClean="0">
                <a:latin typeface="Meiryo UI" panose="020B0604030504040204" pitchFamily="50" charset="-128"/>
                <a:ea typeface="Meiryo UI" panose="020B0604030504040204" pitchFamily="50" charset="-128"/>
              </a:rPr>
              <a:t>漏水規模</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件</a:t>
            </a:r>
            <a:endParaRPr kumimoji="1" lang="en-US" altLang="ja-JP" sz="1050" dirty="0" smtClean="0">
              <a:latin typeface="Meiryo UI" panose="020B0604030504040204" pitchFamily="50" charset="-128"/>
              <a:ea typeface="Meiryo UI" panose="020B0604030504040204" pitchFamily="50" charset="-128"/>
            </a:endParaRPr>
          </a:p>
        </p:txBody>
      </p:sp>
      <p:sp>
        <p:nvSpPr>
          <p:cNvPr id="38" name="角丸四角形 37"/>
          <p:cNvSpPr/>
          <p:nvPr/>
        </p:nvSpPr>
        <p:spPr>
          <a:xfrm>
            <a:off x="235681" y="2758040"/>
            <a:ext cx="8691755" cy="3904018"/>
          </a:xfrm>
          <a:prstGeom prst="roundRect">
            <a:avLst>
              <a:gd name="adj" fmla="val 6678"/>
            </a:avLst>
          </a:prstGeom>
          <a:gradFill flip="none" rotWithShape="1">
            <a:gsLst>
              <a:gs pos="0">
                <a:schemeClr val="bg1"/>
              </a:gs>
              <a:gs pos="100000">
                <a:srgbClr val="DCEBF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ｘ</a:t>
            </a:r>
            <a:endParaRPr kumimoji="1" lang="ja-JP" altLang="en-US" dirty="0"/>
          </a:p>
        </p:txBody>
      </p:sp>
      <p:sp>
        <p:nvSpPr>
          <p:cNvPr id="26" name="テキスト ボックス 25"/>
          <p:cNvSpPr txBox="1"/>
          <p:nvPr/>
        </p:nvSpPr>
        <p:spPr>
          <a:xfrm>
            <a:off x="414858" y="4409646"/>
            <a:ext cx="1245854"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④ 地上漏水</a:t>
            </a:r>
            <a:endParaRPr kumimoji="1" lang="ja-JP" altLang="en-US" sz="155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049473" y="4409646"/>
            <a:ext cx="6098144" cy="330860"/>
          </a:xfrm>
          <a:prstGeom prst="rect">
            <a:avLst/>
          </a:prstGeom>
          <a:noFill/>
        </p:spPr>
        <p:txBody>
          <a:bodyPr wrap="none" rtlCol="0">
            <a:spAutoFit/>
          </a:bodyPr>
          <a:lstStyle/>
          <a:p>
            <a:r>
              <a:rPr kumimoji="1" lang="ja-JP" altLang="en-US" sz="1550" b="1" u="sng" dirty="0" smtClean="0">
                <a:solidFill>
                  <a:srgbClr val="FF0066"/>
                </a:solidFill>
                <a:latin typeface="Meiryo UI" panose="020B0604030504040204" pitchFamily="50" charset="-128"/>
                <a:ea typeface="Meiryo UI" panose="020B0604030504040204" pitchFamily="50" charset="-128"/>
              </a:rPr>
              <a:t>即時</a:t>
            </a:r>
            <a:r>
              <a:rPr kumimoji="1" lang="ja-JP" altLang="en-US" sz="1550" b="1" u="sng" dirty="0">
                <a:solidFill>
                  <a:srgbClr val="FF0066"/>
                </a:solidFill>
                <a:latin typeface="Meiryo UI" panose="020B0604030504040204" pitchFamily="50" charset="-128"/>
                <a:ea typeface="Meiryo UI" panose="020B0604030504040204" pitchFamily="50" charset="-128"/>
              </a:rPr>
              <a:t>修繕体制</a:t>
            </a:r>
            <a:r>
              <a:rPr kumimoji="1" lang="ja-JP" altLang="en-US" sz="1550" b="1" u="sng" dirty="0" smtClean="0">
                <a:solidFill>
                  <a:srgbClr val="FF0066"/>
                </a:solidFill>
                <a:latin typeface="Meiryo UI" panose="020B0604030504040204" pitchFamily="50" charset="-128"/>
                <a:ea typeface="Meiryo UI" panose="020B0604030504040204" pitchFamily="50" charset="-128"/>
              </a:rPr>
              <a:t>を構築</a:t>
            </a:r>
            <a:r>
              <a:rPr kumimoji="1" lang="ja-JP" altLang="en-US" sz="1550" dirty="0">
                <a:latin typeface="Meiryo UI" panose="020B0604030504040204" pitchFamily="50" charset="-128"/>
                <a:ea typeface="Meiryo UI" panose="020B0604030504040204" pitchFamily="50" charset="-128"/>
              </a:rPr>
              <a:t>し、特に</a:t>
            </a:r>
            <a:r>
              <a:rPr kumimoji="1" lang="ja-JP" altLang="en-US" sz="1550" b="1" u="sng" dirty="0">
                <a:solidFill>
                  <a:srgbClr val="FF0066"/>
                </a:solidFill>
                <a:latin typeface="Meiryo UI" panose="020B0604030504040204" pitchFamily="50" charset="-128"/>
                <a:ea typeface="Meiryo UI" panose="020B0604030504040204" pitchFamily="50" charset="-128"/>
              </a:rPr>
              <a:t>基幹管路は巡視を行い</a:t>
            </a:r>
            <a:r>
              <a:rPr kumimoji="1" lang="ja-JP" altLang="en-US" sz="1550" dirty="0">
                <a:latin typeface="Meiryo UI" panose="020B0604030504040204" pitchFamily="50" charset="-128"/>
                <a:ea typeface="Meiryo UI" panose="020B0604030504040204" pitchFamily="50" charset="-128"/>
              </a:rPr>
              <a:t>早期発見に努める</a:t>
            </a:r>
            <a:r>
              <a:rPr kumimoji="1" lang="ja-JP" altLang="en-US" sz="1550" dirty="0" smtClean="0">
                <a:latin typeface="Meiryo UI" panose="020B0604030504040204" pitchFamily="50" charset="-128"/>
                <a:ea typeface="Meiryo UI" panose="020B0604030504040204" pitchFamily="50" charset="-128"/>
              </a:rPr>
              <a:t>。</a:t>
            </a:r>
            <a:endParaRPr kumimoji="1" lang="en-US" altLang="ja-JP" sz="15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038424" y="3814627"/>
            <a:ext cx="6402715" cy="569387"/>
          </a:xfrm>
          <a:prstGeom prst="rect">
            <a:avLst/>
          </a:prstGeom>
          <a:noFill/>
        </p:spPr>
        <p:txBody>
          <a:bodyPr wrap="none" rtlCol="0">
            <a:spAutoFit/>
          </a:bodyPr>
          <a:lstStyle/>
          <a:p>
            <a:r>
              <a:rPr kumimoji="1" lang="ja-JP" altLang="en-US" sz="1550" dirty="0">
                <a:latin typeface="Meiryo UI" panose="020B0604030504040204" pitchFamily="50" charset="-128"/>
                <a:ea typeface="Meiryo UI" panose="020B0604030504040204" pitchFamily="50" charset="-128"/>
              </a:rPr>
              <a:t>②基幹管路　　 </a:t>
            </a:r>
            <a:r>
              <a:rPr kumimoji="1" lang="ja-JP" altLang="en-US" sz="1550" b="1" u="sng" dirty="0">
                <a:solidFill>
                  <a:srgbClr val="FF0066"/>
                </a:solidFill>
                <a:latin typeface="Meiryo UI" panose="020B0604030504040204" pitchFamily="50" charset="-128"/>
                <a:ea typeface="Meiryo UI" panose="020B0604030504040204" pitchFamily="50" charset="-128"/>
              </a:rPr>
              <a:t>漏水検知技術開発</a:t>
            </a:r>
            <a:r>
              <a:rPr kumimoji="1" lang="ja-JP" altLang="en-US" sz="1550" dirty="0">
                <a:latin typeface="Meiryo UI" panose="020B0604030504040204" pitchFamily="50" charset="-128"/>
                <a:ea typeface="Meiryo UI" panose="020B0604030504040204" pitchFamily="50" charset="-128"/>
              </a:rPr>
              <a:t>に取り組む。</a:t>
            </a:r>
            <a:endParaRPr kumimoji="1" lang="en-US" altLang="ja-JP" sz="1550" dirty="0">
              <a:latin typeface="Meiryo UI" panose="020B0604030504040204" pitchFamily="50" charset="-128"/>
              <a:ea typeface="Meiryo UI" panose="020B0604030504040204" pitchFamily="50" charset="-128"/>
            </a:endParaRPr>
          </a:p>
          <a:p>
            <a:r>
              <a:rPr kumimoji="1" lang="ja-JP" altLang="en-US" sz="1550" dirty="0" smtClean="0">
                <a:latin typeface="Meiryo UI" panose="020B0604030504040204" pitchFamily="50" charset="-128"/>
                <a:ea typeface="Meiryo UI" panose="020B0604030504040204" pitchFamily="50" charset="-128"/>
              </a:rPr>
              <a:t>③配水支管等　</a:t>
            </a:r>
            <a:r>
              <a:rPr kumimoji="1" lang="ja-JP" altLang="en-US" sz="1550" b="1" u="sng" dirty="0" smtClean="0">
                <a:solidFill>
                  <a:srgbClr val="FF0066"/>
                </a:solidFill>
                <a:latin typeface="Meiryo UI" panose="020B0604030504040204" pitchFamily="50" charset="-128"/>
                <a:ea typeface="Meiryo UI" panose="020B0604030504040204" pitchFamily="50" charset="-128"/>
              </a:rPr>
              <a:t>計画的漏水調査</a:t>
            </a:r>
            <a:r>
              <a:rPr kumimoji="1" lang="ja-JP" altLang="en-US" sz="1550" dirty="0" smtClean="0">
                <a:latin typeface="Meiryo UI" panose="020B0604030504040204" pitchFamily="50" charset="-128"/>
                <a:ea typeface="Meiryo UI" panose="020B0604030504040204" pitchFamily="50" charset="-128"/>
              </a:rPr>
              <a:t>に取り組み、発見した</a:t>
            </a:r>
            <a:r>
              <a:rPr kumimoji="1" lang="ja-JP" altLang="en-US" sz="1550" b="1" u="sng" dirty="0" smtClean="0">
                <a:solidFill>
                  <a:srgbClr val="FF0066"/>
                </a:solidFill>
                <a:latin typeface="Meiryo UI" panose="020B0604030504040204" pitchFamily="50" charset="-128"/>
                <a:ea typeface="Meiryo UI" panose="020B0604030504040204" pitchFamily="50" charset="-128"/>
              </a:rPr>
              <a:t>漏水は即時修繕</a:t>
            </a:r>
            <a:r>
              <a:rPr kumimoji="1" lang="ja-JP" altLang="en-US" sz="1550" dirty="0" smtClean="0">
                <a:latin typeface="Meiryo UI" panose="020B0604030504040204" pitchFamily="50" charset="-128"/>
                <a:ea typeface="Meiryo UI" panose="020B0604030504040204" pitchFamily="50" charset="-128"/>
              </a:rPr>
              <a:t>する。</a:t>
            </a:r>
            <a:endParaRPr kumimoji="1" lang="en-US" altLang="ja-JP" sz="155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14858" y="3218640"/>
            <a:ext cx="1245854"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① 微小漏水</a:t>
            </a:r>
            <a:endParaRPr kumimoji="1" lang="ja-JP" altLang="en-US" sz="15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038424" y="3218640"/>
            <a:ext cx="6612708" cy="569387"/>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位置特定ができないため、</a:t>
            </a:r>
            <a:r>
              <a:rPr kumimoji="1" lang="ja-JP" altLang="en-US" sz="1550" b="1" u="sng" dirty="0" smtClean="0">
                <a:solidFill>
                  <a:srgbClr val="FF0066"/>
                </a:solidFill>
                <a:latin typeface="Meiryo UI" panose="020B0604030504040204" pitchFamily="50" charset="-128"/>
                <a:ea typeface="Meiryo UI" panose="020B0604030504040204" pitchFamily="50" charset="-128"/>
              </a:rPr>
              <a:t>現在進めている管路更新を着実に実施</a:t>
            </a:r>
            <a:r>
              <a:rPr kumimoji="1" lang="ja-JP" altLang="en-US" sz="1550" dirty="0" smtClean="0">
                <a:latin typeface="Meiryo UI" panose="020B0604030504040204" pitchFamily="50" charset="-128"/>
                <a:ea typeface="Meiryo UI" panose="020B0604030504040204" pitchFamily="50" charset="-128"/>
              </a:rPr>
              <a:t>し対応</a:t>
            </a:r>
            <a:r>
              <a:rPr kumimoji="1" lang="ja-JP" altLang="en-US" sz="1550" dirty="0">
                <a:latin typeface="Meiryo UI" panose="020B0604030504040204" pitchFamily="50" charset="-128"/>
                <a:ea typeface="Meiryo UI" panose="020B0604030504040204" pitchFamily="50" charset="-128"/>
              </a:rPr>
              <a:t>する</a:t>
            </a:r>
            <a:r>
              <a:rPr kumimoji="1" lang="ja-JP" altLang="en-US" sz="1550" dirty="0" smtClean="0">
                <a:latin typeface="Meiryo UI" panose="020B0604030504040204" pitchFamily="50" charset="-128"/>
                <a:ea typeface="Meiryo UI" panose="020B0604030504040204" pitchFamily="50" charset="-128"/>
              </a:rPr>
              <a:t>。</a:t>
            </a:r>
            <a:endParaRPr kumimoji="1" lang="en-US" altLang="ja-JP" sz="1550" dirty="0" smtClean="0">
              <a:latin typeface="Meiryo UI" panose="020B0604030504040204" pitchFamily="50" charset="-128"/>
              <a:ea typeface="Meiryo UI" panose="020B0604030504040204" pitchFamily="50" charset="-128"/>
            </a:endParaRPr>
          </a:p>
          <a:p>
            <a:r>
              <a:rPr kumimoji="1" lang="ja-JP" altLang="en-US" sz="1550" dirty="0">
                <a:latin typeface="Meiryo UI" panose="020B0604030504040204" pitchFamily="50" charset="-128"/>
                <a:ea typeface="Meiryo UI" panose="020B0604030504040204" pitchFamily="50" charset="-128"/>
              </a:rPr>
              <a:t>最も漏水量が</a:t>
            </a:r>
            <a:r>
              <a:rPr kumimoji="1" lang="ja-JP" altLang="en-US" sz="1550" dirty="0" smtClean="0">
                <a:latin typeface="Meiryo UI" panose="020B0604030504040204" pitchFamily="50" charset="-128"/>
                <a:ea typeface="Meiryo UI" panose="020B0604030504040204" pitchFamily="50" charset="-128"/>
              </a:rPr>
              <a:t>多いため、有収率向上対策としては最も効果的。</a:t>
            </a:r>
            <a:endParaRPr kumimoji="1" lang="ja-JP" altLang="en-US" sz="155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326134" y="562547"/>
            <a:ext cx="3078087"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◆漏水の種類と規模は以下のとおり</a:t>
            </a:r>
            <a:endParaRPr kumimoji="1" lang="en-US" altLang="ja-JP" sz="1550" dirty="0" smtClean="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89821" y="905471"/>
            <a:ext cx="1789272"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 検知できない漏水</a:t>
            </a:r>
            <a:endParaRPr kumimoji="1" lang="en-US" altLang="ja-JP" sz="155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89821" y="1465387"/>
            <a:ext cx="1656223"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 検知できる漏水</a:t>
            </a:r>
            <a:endParaRPr kumimoji="1" lang="en-US" altLang="ja-JP" sz="155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26134" y="2876129"/>
            <a:ext cx="4071949"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◆それぞれの漏水に対し、以下のように対応する。</a:t>
            </a:r>
            <a:endParaRPr kumimoji="1" lang="ja-JP" altLang="en-US" sz="15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138520" y="905471"/>
            <a:ext cx="5016117" cy="569387"/>
          </a:xfrm>
          <a:prstGeom prst="rect">
            <a:avLst/>
          </a:prstGeom>
          <a:noFill/>
        </p:spPr>
        <p:txBody>
          <a:bodyPr wrap="none" rtlCol="0">
            <a:spAutoFit/>
          </a:bodyPr>
          <a:lstStyle/>
          <a:p>
            <a:r>
              <a:rPr kumimoji="1" lang="ja-JP" altLang="en-US" sz="1550" dirty="0">
                <a:latin typeface="Meiryo UI" panose="020B0604030504040204" pitchFamily="50" charset="-128"/>
                <a:ea typeface="Meiryo UI" panose="020B0604030504040204" pitchFamily="50" charset="-128"/>
              </a:rPr>
              <a:t>①</a:t>
            </a:r>
            <a:r>
              <a:rPr kumimoji="1" lang="ja-JP" altLang="en-US" sz="1550" dirty="0" smtClean="0">
                <a:latin typeface="Meiryo UI" panose="020B0604030504040204" pitchFamily="50" charset="-128"/>
                <a:ea typeface="Meiryo UI" panose="020B0604030504040204" pitchFamily="50" charset="-128"/>
              </a:rPr>
              <a:t> 計画的漏水調査で検知できない</a:t>
            </a:r>
            <a:r>
              <a:rPr kumimoji="1" lang="ja-JP" altLang="en-US" sz="1550" b="1" u="sng" dirty="0" smtClean="0">
                <a:solidFill>
                  <a:srgbClr val="FF0066"/>
                </a:solidFill>
                <a:latin typeface="Meiryo UI" panose="020B0604030504040204" pitchFamily="50" charset="-128"/>
                <a:ea typeface="Meiryo UI" panose="020B0604030504040204" pitchFamily="50" charset="-128"/>
              </a:rPr>
              <a:t>配水支管</a:t>
            </a:r>
            <a:r>
              <a:rPr kumimoji="1" lang="ja-JP" altLang="en-US" sz="1550" b="1" u="sng" dirty="0">
                <a:solidFill>
                  <a:srgbClr val="FF0066"/>
                </a:solidFill>
                <a:latin typeface="Meiryo UI" panose="020B0604030504040204" pitchFamily="50" charset="-128"/>
                <a:ea typeface="Meiryo UI" panose="020B0604030504040204" pitchFamily="50" charset="-128"/>
              </a:rPr>
              <a:t>等</a:t>
            </a:r>
            <a:r>
              <a:rPr kumimoji="1" lang="ja-JP" altLang="en-US" sz="1550" b="1" u="sng" dirty="0" smtClean="0">
                <a:solidFill>
                  <a:srgbClr val="FF0066"/>
                </a:solidFill>
                <a:latin typeface="Meiryo UI" panose="020B0604030504040204" pitchFamily="50" charset="-128"/>
                <a:ea typeface="Meiryo UI" panose="020B0604030504040204" pitchFamily="50" charset="-128"/>
              </a:rPr>
              <a:t>の微小漏水</a:t>
            </a:r>
            <a:endParaRPr kumimoji="1" lang="en-US" altLang="ja-JP" sz="1550" b="1" u="sng" dirty="0" smtClean="0">
              <a:solidFill>
                <a:srgbClr val="FF0066"/>
              </a:solidFill>
              <a:latin typeface="Meiryo UI" panose="020B0604030504040204" pitchFamily="50" charset="-128"/>
              <a:ea typeface="Meiryo UI" panose="020B0604030504040204" pitchFamily="50" charset="-128"/>
            </a:endParaRPr>
          </a:p>
          <a:p>
            <a:r>
              <a:rPr kumimoji="1" lang="ja-JP" altLang="en-US" sz="1550" dirty="0">
                <a:latin typeface="Meiryo UI" panose="020B0604030504040204" pitchFamily="50" charset="-128"/>
                <a:ea typeface="Meiryo UI" panose="020B0604030504040204" pitchFamily="50" charset="-128"/>
              </a:rPr>
              <a:t>②</a:t>
            </a:r>
            <a:r>
              <a:rPr kumimoji="1" lang="ja-JP" altLang="en-US" sz="1550" dirty="0" smtClean="0">
                <a:latin typeface="Meiryo UI" panose="020B0604030504040204" pitchFamily="50" charset="-128"/>
                <a:ea typeface="Meiryo UI" panose="020B0604030504040204" pitchFamily="50" charset="-128"/>
              </a:rPr>
              <a:t> </a:t>
            </a:r>
            <a:r>
              <a:rPr kumimoji="1" lang="ja-JP" altLang="en-US" sz="1550" dirty="0">
                <a:latin typeface="Meiryo UI" panose="020B0604030504040204" pitchFamily="50" charset="-128"/>
                <a:ea typeface="Meiryo UI" panose="020B0604030504040204" pitchFamily="50" charset="-128"/>
              </a:rPr>
              <a:t>検知方法が確立できていない</a:t>
            </a:r>
            <a:r>
              <a:rPr kumimoji="1" lang="ja-JP" altLang="en-US" sz="1550" b="1" u="sng" dirty="0">
                <a:solidFill>
                  <a:srgbClr val="FF0066"/>
                </a:solidFill>
                <a:latin typeface="Meiryo UI" panose="020B0604030504040204" pitchFamily="50" charset="-128"/>
                <a:ea typeface="Meiryo UI" panose="020B0604030504040204" pitchFamily="50" charset="-128"/>
              </a:rPr>
              <a:t>基幹管路の地下</a:t>
            </a:r>
            <a:r>
              <a:rPr kumimoji="1" lang="ja-JP" altLang="en-US" sz="1550" b="1" u="sng" dirty="0" smtClean="0">
                <a:solidFill>
                  <a:srgbClr val="FF0066"/>
                </a:solidFill>
                <a:latin typeface="Meiryo UI" panose="020B0604030504040204" pitchFamily="50" charset="-128"/>
                <a:ea typeface="Meiryo UI" panose="020B0604030504040204" pitchFamily="50" charset="-128"/>
              </a:rPr>
              <a:t>漏水</a:t>
            </a:r>
            <a:endParaRPr kumimoji="1" lang="en-US" altLang="ja-JP" sz="1550" b="1" u="sng" dirty="0">
              <a:solidFill>
                <a:srgbClr val="FF0066"/>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138520" y="1465387"/>
            <a:ext cx="4883068" cy="807913"/>
          </a:xfrm>
          <a:prstGeom prst="rect">
            <a:avLst/>
          </a:prstGeom>
          <a:noFill/>
        </p:spPr>
        <p:txBody>
          <a:bodyPr wrap="none" rtlCol="0">
            <a:spAutoFit/>
          </a:bodyPr>
          <a:lstStyle/>
          <a:p>
            <a:r>
              <a:rPr kumimoji="1" lang="ja-JP" altLang="en-US" sz="1550" dirty="0">
                <a:latin typeface="Meiryo UI" panose="020B0604030504040204" pitchFamily="50" charset="-128"/>
                <a:ea typeface="Meiryo UI" panose="020B0604030504040204" pitchFamily="50" charset="-128"/>
              </a:rPr>
              <a:t>③</a:t>
            </a:r>
            <a:r>
              <a:rPr kumimoji="1" lang="ja-JP" altLang="en-US" sz="1550" dirty="0" smtClean="0">
                <a:latin typeface="Meiryo UI" panose="020B0604030504040204" pitchFamily="50" charset="-128"/>
                <a:ea typeface="Meiryo UI" panose="020B0604030504040204" pitchFamily="50" charset="-128"/>
              </a:rPr>
              <a:t> 非顕在だが計画的漏水調査で検知できる</a:t>
            </a:r>
            <a:endParaRPr kumimoji="1" lang="en-US" altLang="ja-JP" sz="1550" dirty="0" smtClean="0">
              <a:latin typeface="Meiryo UI" panose="020B0604030504040204" pitchFamily="50" charset="-128"/>
              <a:ea typeface="Meiryo UI" panose="020B0604030504040204" pitchFamily="50" charset="-128"/>
            </a:endParaRPr>
          </a:p>
          <a:p>
            <a:r>
              <a:rPr kumimoji="1" lang="ja-JP" altLang="en-US" sz="1550" dirty="0">
                <a:solidFill>
                  <a:srgbClr val="FF0066"/>
                </a:solidFill>
                <a:latin typeface="Meiryo UI" panose="020B0604030504040204" pitchFamily="50" charset="-128"/>
                <a:ea typeface="Meiryo UI" panose="020B0604030504040204" pitchFamily="50" charset="-128"/>
              </a:rPr>
              <a:t>　</a:t>
            </a:r>
            <a:r>
              <a:rPr kumimoji="1" lang="ja-JP" altLang="en-US" sz="1550" dirty="0" smtClean="0">
                <a:solidFill>
                  <a:srgbClr val="FF0066"/>
                </a:solidFill>
                <a:latin typeface="Meiryo UI" panose="020B0604030504040204" pitchFamily="50" charset="-128"/>
                <a:ea typeface="Meiryo UI" panose="020B0604030504040204" pitchFamily="50" charset="-128"/>
              </a:rPr>
              <a:t>　</a:t>
            </a:r>
            <a:r>
              <a:rPr kumimoji="1" lang="ja-JP" altLang="en-US" sz="1550" b="1" u="sng" dirty="0" smtClean="0">
                <a:solidFill>
                  <a:srgbClr val="FF0066"/>
                </a:solidFill>
                <a:latin typeface="Meiryo UI" panose="020B0604030504040204" pitchFamily="50" charset="-128"/>
                <a:ea typeface="Meiryo UI" panose="020B0604030504040204" pitchFamily="50" charset="-128"/>
              </a:rPr>
              <a:t>配水支管等の地下漏水</a:t>
            </a:r>
            <a:endParaRPr kumimoji="1" lang="en-US" altLang="ja-JP" sz="1550" b="1" u="sng" dirty="0" smtClean="0">
              <a:solidFill>
                <a:srgbClr val="FF0066"/>
              </a:solidFill>
              <a:latin typeface="Meiryo UI" panose="020B0604030504040204" pitchFamily="50" charset="-128"/>
              <a:ea typeface="Meiryo UI" panose="020B0604030504040204" pitchFamily="50" charset="-128"/>
            </a:endParaRPr>
          </a:p>
          <a:p>
            <a:r>
              <a:rPr kumimoji="1" lang="ja-JP" altLang="en-US" sz="1550" dirty="0" smtClean="0">
                <a:latin typeface="Meiryo UI" panose="020B0604030504040204" pitchFamily="50" charset="-128"/>
                <a:ea typeface="Meiryo UI" panose="020B0604030504040204" pitchFamily="50" charset="-128"/>
              </a:rPr>
              <a:t>④ </a:t>
            </a:r>
            <a:r>
              <a:rPr kumimoji="1" lang="ja-JP" altLang="en-US" sz="1550" dirty="0">
                <a:latin typeface="Meiryo UI" panose="020B0604030504040204" pitchFamily="50" charset="-128"/>
                <a:ea typeface="Meiryo UI" panose="020B0604030504040204" pitchFamily="50" charset="-128"/>
              </a:rPr>
              <a:t>顕在化している</a:t>
            </a:r>
            <a:r>
              <a:rPr kumimoji="1" lang="ja-JP" altLang="en-US" sz="1550" b="1" u="sng" dirty="0">
                <a:solidFill>
                  <a:srgbClr val="FF0066"/>
                </a:solidFill>
                <a:latin typeface="Meiryo UI" panose="020B0604030504040204" pitchFamily="50" charset="-128"/>
                <a:ea typeface="Meiryo UI" panose="020B0604030504040204" pitchFamily="50" charset="-128"/>
              </a:rPr>
              <a:t>地上漏水（基幹管路、配水支管とも</a:t>
            </a:r>
            <a:r>
              <a:rPr kumimoji="1" lang="ja-JP" altLang="en-US" sz="1550" b="1" u="sng" dirty="0" smtClean="0">
                <a:solidFill>
                  <a:srgbClr val="FF0066"/>
                </a:solidFill>
                <a:latin typeface="Meiryo UI" panose="020B0604030504040204" pitchFamily="50" charset="-128"/>
                <a:ea typeface="Meiryo UI" panose="020B0604030504040204" pitchFamily="50" charset="-128"/>
              </a:rPr>
              <a:t>）</a:t>
            </a:r>
            <a:endParaRPr kumimoji="1" lang="en-US" altLang="ja-JP" sz="1550" b="1" u="sng" dirty="0">
              <a:solidFill>
                <a:srgbClr val="FF0066"/>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14858" y="3814627"/>
            <a:ext cx="1513556"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②</a:t>
            </a:r>
            <a:r>
              <a:rPr kumimoji="1" lang="en-US" altLang="ja-JP" sz="1550" dirty="0" smtClean="0">
                <a:latin typeface="Meiryo UI" panose="020B0604030504040204" pitchFamily="50" charset="-128"/>
                <a:ea typeface="Meiryo UI" panose="020B0604030504040204" pitchFamily="50" charset="-128"/>
              </a:rPr>
              <a:t>,</a:t>
            </a:r>
            <a:r>
              <a:rPr kumimoji="1" lang="ja-JP" altLang="en-US" sz="1550" dirty="0" smtClean="0">
                <a:latin typeface="Meiryo UI" panose="020B0604030504040204" pitchFamily="50" charset="-128"/>
                <a:ea typeface="Meiryo UI" panose="020B0604030504040204" pitchFamily="50" charset="-128"/>
              </a:rPr>
              <a:t>③ 地下漏水</a:t>
            </a:r>
            <a:endParaRPr kumimoji="1" lang="ja-JP" altLang="en-US" sz="155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773254" y="4409646"/>
            <a:ext cx="389850" cy="338554"/>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a:t>
            </a:r>
            <a:endParaRPr kumimoji="1" lang="ja-JP" altLang="en-US" sz="155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773254" y="3218640"/>
            <a:ext cx="389850" cy="338554"/>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a:t>
            </a:r>
            <a:endParaRPr kumimoji="1" lang="ja-JP" altLang="en-US" sz="1550" dirty="0">
              <a:latin typeface="Meiryo UI" panose="020B0604030504040204" pitchFamily="50" charset="-128"/>
              <a:ea typeface="Meiryo UI" panose="020B0604030504040204" pitchFamily="50" charset="-128"/>
            </a:endParaRPr>
          </a:p>
        </p:txBody>
      </p:sp>
      <p:sp>
        <p:nvSpPr>
          <p:cNvPr id="44" name="二等辺三角形 43"/>
          <p:cNvSpPr/>
          <p:nvPr/>
        </p:nvSpPr>
        <p:spPr>
          <a:xfrm rot="10800000">
            <a:off x="3295155" y="2416981"/>
            <a:ext cx="2584882" cy="244800"/>
          </a:xfrm>
          <a:prstGeom prst="triangle">
            <a:avLst/>
          </a:prstGeom>
          <a:gradFill flip="none" rotWithShape="1">
            <a:gsLst>
              <a:gs pos="0">
                <a:schemeClr val="bg1"/>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70340" y="56536"/>
            <a:ext cx="6649577"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５</a:t>
            </a:r>
            <a:r>
              <a:rPr lang="ja-JP" altLang="en-US" sz="2400" b="1" dirty="0" smtClean="0">
                <a:latin typeface="Meiryo UI" panose="020B0604030504040204" pitchFamily="50" charset="-128"/>
                <a:ea typeface="Meiryo UI" panose="020B0604030504040204" pitchFamily="50" charset="-128"/>
              </a:rPr>
              <a:t> 今後の漏水への対策 </a:t>
            </a:r>
            <a:r>
              <a:rPr lang="ja-JP" altLang="en-US" sz="2000" dirty="0" smtClean="0">
                <a:latin typeface="Meiryo UI" panose="020B0604030504040204" pitchFamily="50" charset="-128"/>
                <a:ea typeface="Meiryo UI" panose="020B0604030504040204" pitchFamily="50" charset="-128"/>
              </a:rPr>
              <a:t>－日常管理対策の項目整理－</a:t>
            </a:r>
            <a:endParaRPr lang="en-US" altLang="ja-JP" sz="2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7322106" y="1992985"/>
            <a:ext cx="364202"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大</a:t>
            </a:r>
            <a:endParaRPr kumimoji="1" lang="en-US" altLang="ja-JP" sz="1400" dirty="0" smtClean="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8176480" y="1980285"/>
            <a:ext cx="3642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小</a:t>
            </a:r>
            <a:endParaRPr kumimoji="1" lang="en-US" altLang="ja-JP" sz="1400" dirty="0" smtClean="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8176480" y="962628"/>
            <a:ext cx="3642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大</a:t>
            </a:r>
            <a:endParaRPr kumimoji="1" lang="en-US" altLang="ja-JP" sz="1400" dirty="0" smtClean="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7322106" y="951613"/>
            <a:ext cx="36420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小</a:t>
            </a:r>
            <a:endParaRPr kumimoji="1" lang="en-US" altLang="ja-JP" sz="1400" dirty="0" smtClean="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1773254" y="3814627"/>
            <a:ext cx="389850" cy="338554"/>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a:t>
            </a:r>
            <a:endParaRPr kumimoji="1" lang="ja-JP" altLang="en-US" sz="155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2038424" y="4688772"/>
            <a:ext cx="6954148" cy="569387"/>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②～④全体の漏水量は①</a:t>
            </a:r>
            <a:r>
              <a:rPr kumimoji="1" lang="ja-JP" altLang="en-US" sz="1550" dirty="0" err="1" smtClean="0">
                <a:latin typeface="Meiryo UI" panose="020B0604030504040204" pitchFamily="50" charset="-128"/>
                <a:ea typeface="Meiryo UI" panose="020B0604030504040204" pitchFamily="50" charset="-128"/>
              </a:rPr>
              <a:t>ほど</a:t>
            </a:r>
            <a:r>
              <a:rPr kumimoji="1" lang="ja-JP" altLang="en-US" sz="1550" dirty="0" smtClean="0">
                <a:latin typeface="Meiryo UI" panose="020B0604030504040204" pitchFamily="50" charset="-128"/>
                <a:ea typeface="Meiryo UI" panose="020B0604030504040204" pitchFamily="50" charset="-128"/>
              </a:rPr>
              <a:t>多くないため、有収率向上対策としては①ほど効果的で</a:t>
            </a:r>
            <a:endParaRPr kumimoji="1" lang="en-US" altLang="ja-JP" sz="1550" dirty="0" smtClean="0">
              <a:latin typeface="Meiryo UI" panose="020B0604030504040204" pitchFamily="50" charset="-128"/>
              <a:ea typeface="Meiryo UI" panose="020B0604030504040204" pitchFamily="50" charset="-128"/>
            </a:endParaRPr>
          </a:p>
          <a:p>
            <a:r>
              <a:rPr kumimoji="1" lang="ja-JP" altLang="en-US" sz="1550" dirty="0" smtClean="0">
                <a:latin typeface="Meiryo UI" panose="020B0604030504040204" pitchFamily="50" charset="-128"/>
                <a:ea typeface="Meiryo UI" panose="020B0604030504040204" pitchFamily="50" charset="-128"/>
              </a:rPr>
              <a:t>ないが、漏水による水</a:t>
            </a:r>
            <a:r>
              <a:rPr kumimoji="1" lang="ja-JP" altLang="en-US" sz="1550" dirty="0">
                <a:latin typeface="Meiryo UI" panose="020B0604030504040204" pitchFamily="50" charset="-128"/>
                <a:ea typeface="Meiryo UI" panose="020B0604030504040204" pitchFamily="50" charset="-128"/>
              </a:rPr>
              <a:t>使用や</a:t>
            </a:r>
            <a:r>
              <a:rPr kumimoji="1" lang="ja-JP" altLang="en-US" sz="1550" dirty="0" smtClean="0">
                <a:latin typeface="Meiryo UI" panose="020B0604030504040204" pitchFamily="50" charset="-128"/>
                <a:ea typeface="Meiryo UI" panose="020B0604030504040204" pitchFamily="50" charset="-128"/>
              </a:rPr>
              <a:t>社会への影響抑制のため、</a:t>
            </a:r>
            <a:r>
              <a:rPr kumimoji="1" lang="ja-JP" altLang="en-US" sz="1550" dirty="0">
                <a:latin typeface="Meiryo UI" panose="020B0604030504040204" pitchFamily="50" charset="-128"/>
                <a:ea typeface="Meiryo UI" panose="020B0604030504040204" pitchFamily="50" charset="-128"/>
              </a:rPr>
              <a:t>適切</a:t>
            </a:r>
            <a:r>
              <a:rPr kumimoji="1" lang="ja-JP" altLang="en-US" sz="1550" dirty="0" smtClean="0">
                <a:latin typeface="Meiryo UI" panose="020B0604030504040204" pitchFamily="50" charset="-128"/>
                <a:ea typeface="Meiryo UI" panose="020B0604030504040204" pitchFamily="50" charset="-128"/>
              </a:rPr>
              <a:t>に対応</a:t>
            </a:r>
            <a:r>
              <a:rPr kumimoji="1" lang="ja-JP" altLang="en-US" sz="1550" dirty="0">
                <a:latin typeface="Meiryo UI" panose="020B0604030504040204" pitchFamily="50" charset="-128"/>
                <a:ea typeface="Meiryo UI" panose="020B0604030504040204" pitchFamily="50" charset="-128"/>
              </a:rPr>
              <a:t>する</a:t>
            </a:r>
            <a:r>
              <a:rPr kumimoji="1" lang="ja-JP" altLang="en-US" sz="1550" dirty="0" smtClean="0">
                <a:latin typeface="Meiryo UI" panose="020B0604030504040204" pitchFamily="50" charset="-128"/>
                <a:ea typeface="Meiryo UI" panose="020B0604030504040204" pitchFamily="50" charset="-128"/>
              </a:rPr>
              <a:t>。</a:t>
            </a:r>
            <a:endParaRPr kumimoji="1" lang="en-US" altLang="ja-JP" sz="1550" dirty="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322959" y="5306630"/>
            <a:ext cx="3793026"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◆漏水対策をまとめると、以下のとおりとなる。</a:t>
            </a:r>
            <a:endParaRPr kumimoji="1" lang="ja-JP" altLang="en-US" sz="155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473302" y="5667450"/>
            <a:ext cx="8329524"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 </a:t>
            </a:r>
            <a:r>
              <a:rPr kumimoji="1" lang="ja-JP" altLang="en-US" sz="1550" b="1" u="sng" dirty="0" smtClean="0">
                <a:solidFill>
                  <a:srgbClr val="FF0066"/>
                </a:solidFill>
                <a:latin typeface="Meiryo UI" panose="020B0604030504040204" pitchFamily="50" charset="-128"/>
                <a:ea typeface="Meiryo UI" panose="020B0604030504040204" pitchFamily="50" charset="-128"/>
              </a:rPr>
              <a:t>検知できる漏水は即時修繕</a:t>
            </a:r>
            <a:r>
              <a:rPr kumimoji="1" lang="ja-JP" altLang="en-US" sz="1550" dirty="0" smtClean="0">
                <a:latin typeface="Meiryo UI" panose="020B0604030504040204" pitchFamily="50" charset="-128"/>
                <a:ea typeface="Meiryo UI" panose="020B0604030504040204" pitchFamily="50" charset="-128"/>
              </a:rPr>
              <a:t>し、</a:t>
            </a:r>
            <a:r>
              <a:rPr kumimoji="1" lang="ja-JP" altLang="en-US" sz="1550" b="1" u="sng" dirty="0" smtClean="0">
                <a:solidFill>
                  <a:srgbClr val="FF0066"/>
                </a:solidFill>
                <a:latin typeface="Meiryo UI" panose="020B0604030504040204" pitchFamily="50" charset="-128"/>
                <a:ea typeface="Meiryo UI" panose="020B0604030504040204" pitchFamily="50" charset="-128"/>
              </a:rPr>
              <a:t>検知できない</a:t>
            </a:r>
            <a:r>
              <a:rPr kumimoji="1" lang="ja-JP" altLang="en-US" sz="1550" b="1" u="sng" dirty="0">
                <a:solidFill>
                  <a:srgbClr val="FF0066"/>
                </a:solidFill>
                <a:latin typeface="Meiryo UI" panose="020B0604030504040204" pitchFamily="50" charset="-128"/>
                <a:ea typeface="Meiryo UI" panose="020B0604030504040204" pitchFamily="50" charset="-128"/>
              </a:rPr>
              <a:t>漏水は技術</a:t>
            </a:r>
            <a:r>
              <a:rPr kumimoji="1" lang="ja-JP" altLang="en-US" sz="1550" b="1" u="sng" dirty="0" smtClean="0">
                <a:solidFill>
                  <a:srgbClr val="FF0066"/>
                </a:solidFill>
                <a:latin typeface="Meiryo UI" panose="020B0604030504040204" pitchFamily="50" charset="-128"/>
                <a:ea typeface="Meiryo UI" panose="020B0604030504040204" pitchFamily="50" charset="-128"/>
              </a:rPr>
              <a:t>開発</a:t>
            </a:r>
            <a:r>
              <a:rPr kumimoji="1" lang="ja-JP" altLang="en-US" sz="1550" dirty="0" smtClean="0">
                <a:latin typeface="Meiryo UI" panose="020B0604030504040204" pitchFamily="50" charset="-128"/>
                <a:ea typeface="Meiryo UI" panose="020B0604030504040204" pitchFamily="50" charset="-128"/>
              </a:rPr>
              <a:t>とともに</a:t>
            </a:r>
            <a:r>
              <a:rPr kumimoji="1" lang="ja-JP" altLang="en-US" sz="1550" b="1" u="sng" dirty="0" smtClean="0">
                <a:solidFill>
                  <a:srgbClr val="FF0066"/>
                </a:solidFill>
                <a:latin typeface="Meiryo UI" panose="020B0604030504040204" pitchFamily="50" charset="-128"/>
                <a:ea typeface="Meiryo UI" panose="020B0604030504040204" pitchFamily="50" charset="-128"/>
              </a:rPr>
              <a:t>以下に示す対策</a:t>
            </a:r>
            <a:r>
              <a:rPr kumimoji="1" lang="ja-JP" altLang="en-US" sz="1550" dirty="0" smtClean="0">
                <a:latin typeface="Meiryo UI" panose="020B0604030504040204" pitchFamily="50" charset="-128"/>
                <a:ea typeface="Meiryo UI" panose="020B0604030504040204" pitchFamily="50" charset="-128"/>
              </a:rPr>
              <a:t>に取り組む。</a:t>
            </a:r>
            <a:endParaRPr kumimoji="1" lang="ja-JP" altLang="en-US" sz="1550" dirty="0">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645950" y="5990127"/>
            <a:ext cx="8329524" cy="569387"/>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配水支管等の微小漏水対策として、</a:t>
            </a:r>
            <a:r>
              <a:rPr kumimoji="1" lang="ja-JP" altLang="en-US" sz="1550" b="1" u="sng" dirty="0" smtClean="0">
                <a:solidFill>
                  <a:srgbClr val="FF0066"/>
                </a:solidFill>
                <a:latin typeface="Meiryo UI" panose="020B0604030504040204" pitchFamily="50" charset="-128"/>
                <a:ea typeface="Meiryo UI" panose="020B0604030504040204" pitchFamily="50" charset="-128"/>
              </a:rPr>
              <a:t>漏水リスクの高い管路</a:t>
            </a:r>
            <a:r>
              <a:rPr kumimoji="1" lang="en-US" altLang="ja-JP" sz="1550" b="1" u="sng" dirty="0" smtClean="0">
                <a:solidFill>
                  <a:srgbClr val="FF0066"/>
                </a:solidFill>
                <a:latin typeface="Meiryo UI" panose="020B0604030504040204" pitchFamily="50" charset="-128"/>
                <a:ea typeface="Meiryo UI" panose="020B0604030504040204" pitchFamily="50" charset="-128"/>
              </a:rPr>
              <a:t>(</a:t>
            </a:r>
            <a:r>
              <a:rPr kumimoji="1" lang="ja-JP" altLang="en-US" sz="1550" b="1" u="sng" dirty="0" smtClean="0">
                <a:solidFill>
                  <a:srgbClr val="FF0066"/>
                </a:solidFill>
                <a:latin typeface="Meiryo UI" panose="020B0604030504040204" pitchFamily="50" charset="-128"/>
                <a:ea typeface="Meiryo UI" panose="020B0604030504040204" pitchFamily="50" charset="-128"/>
              </a:rPr>
              <a:t>漏水が多い管種や</a:t>
            </a:r>
            <a:r>
              <a:rPr kumimoji="1" lang="en-US" altLang="ja-JP" sz="1550" b="1" u="sng" dirty="0" smtClean="0">
                <a:solidFill>
                  <a:srgbClr val="FF0066"/>
                </a:solidFill>
                <a:latin typeface="Meiryo UI" panose="020B0604030504040204" pitchFamily="50" charset="-128"/>
                <a:ea typeface="Meiryo UI" panose="020B0604030504040204" pitchFamily="50" charset="-128"/>
              </a:rPr>
              <a:t>VP</a:t>
            </a:r>
            <a:r>
              <a:rPr kumimoji="1" lang="ja-JP" altLang="en-US" sz="1550" b="1" u="sng" dirty="0" smtClean="0">
                <a:solidFill>
                  <a:srgbClr val="FF0066"/>
                </a:solidFill>
                <a:latin typeface="Meiryo UI" panose="020B0604030504040204" pitchFamily="50" charset="-128"/>
                <a:ea typeface="Meiryo UI" panose="020B0604030504040204" pitchFamily="50" charset="-128"/>
              </a:rPr>
              <a:t>分岐の有無</a:t>
            </a:r>
            <a:r>
              <a:rPr kumimoji="1" lang="en-US" altLang="ja-JP" sz="1550" b="1" u="sng" dirty="0" smtClean="0">
                <a:solidFill>
                  <a:srgbClr val="FF0066"/>
                </a:solidFill>
                <a:latin typeface="Meiryo UI" panose="020B0604030504040204" pitchFamily="50" charset="-128"/>
                <a:ea typeface="Meiryo UI" panose="020B0604030504040204" pitchFamily="50" charset="-128"/>
              </a:rPr>
              <a:t>)</a:t>
            </a:r>
            <a:r>
              <a:rPr kumimoji="1" lang="ja-JP" altLang="en-US" sz="1550" b="1" u="sng" dirty="0" smtClean="0">
                <a:solidFill>
                  <a:srgbClr val="FF0066"/>
                </a:solidFill>
                <a:latin typeface="Meiryo UI" panose="020B0604030504040204" pitchFamily="50" charset="-128"/>
                <a:ea typeface="Meiryo UI" panose="020B0604030504040204" pitchFamily="50" charset="-128"/>
              </a:rPr>
              <a:t>と</a:t>
            </a:r>
            <a:endParaRPr kumimoji="1" lang="en-US" altLang="ja-JP" sz="1550" b="1" u="sng" dirty="0" smtClean="0">
              <a:solidFill>
                <a:srgbClr val="FF0066"/>
              </a:solidFill>
              <a:latin typeface="Meiryo UI" panose="020B0604030504040204" pitchFamily="50" charset="-128"/>
              <a:ea typeface="Meiryo UI" panose="020B0604030504040204" pitchFamily="50" charset="-128"/>
            </a:endParaRPr>
          </a:p>
          <a:p>
            <a:r>
              <a:rPr kumimoji="1" lang="ja-JP" altLang="en-US" sz="1550" b="1" u="sng" dirty="0">
                <a:solidFill>
                  <a:srgbClr val="FF0066"/>
                </a:solidFill>
                <a:latin typeface="Meiryo UI" panose="020B0604030504040204" pitchFamily="50" charset="-128"/>
                <a:ea typeface="Meiryo UI" panose="020B0604030504040204" pitchFamily="50" charset="-128"/>
              </a:rPr>
              <a:t>いう要素</a:t>
            </a:r>
            <a:r>
              <a:rPr kumimoji="1" lang="ja-JP" altLang="en-US" sz="1550" b="1" u="sng" dirty="0" smtClean="0">
                <a:solidFill>
                  <a:srgbClr val="FF0066"/>
                </a:solidFill>
                <a:latin typeface="Meiryo UI" panose="020B0604030504040204" pitchFamily="50" charset="-128"/>
                <a:ea typeface="Meiryo UI" panose="020B0604030504040204" pitchFamily="50" charset="-128"/>
              </a:rPr>
              <a:t>を路線選定時に考慮</a:t>
            </a:r>
            <a:r>
              <a:rPr kumimoji="1" lang="ja-JP" altLang="en-US" sz="1550" dirty="0" smtClean="0">
                <a:latin typeface="Meiryo UI" panose="020B0604030504040204" pitchFamily="50" charset="-128"/>
                <a:ea typeface="Meiryo UI" panose="020B0604030504040204" pitchFamily="50" charset="-128"/>
              </a:rPr>
              <a:t>しつつ、</a:t>
            </a:r>
            <a:r>
              <a:rPr kumimoji="1" lang="ja-JP" altLang="en-US" sz="1550" b="1" u="sng" dirty="0" smtClean="0">
                <a:solidFill>
                  <a:srgbClr val="FF0066"/>
                </a:solidFill>
                <a:latin typeface="Meiryo UI" panose="020B0604030504040204" pitchFamily="50" charset="-128"/>
                <a:ea typeface="Meiryo UI" panose="020B0604030504040204" pitchFamily="50" charset="-128"/>
              </a:rPr>
              <a:t>管路更新を進める</a:t>
            </a:r>
            <a:r>
              <a:rPr kumimoji="1" lang="ja-JP" altLang="en-US" sz="1550" dirty="0" smtClean="0">
                <a:latin typeface="Meiryo UI" panose="020B0604030504040204" pitchFamily="50" charset="-128"/>
                <a:ea typeface="Meiryo UI" panose="020B0604030504040204" pitchFamily="50" charset="-128"/>
              </a:rPr>
              <a:t>。</a:t>
            </a:r>
            <a:endParaRPr kumimoji="1" lang="ja-JP" altLang="en-US" sz="155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473302" y="5990127"/>
            <a:ext cx="284052"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a:t>
            </a:r>
            <a:endParaRPr kumimoji="1" lang="ja-JP" altLang="en-US" sz="1550" dirty="0">
              <a:latin typeface="Meiryo UI" panose="020B0604030504040204" pitchFamily="50" charset="-128"/>
              <a:ea typeface="Meiryo UI" panose="020B0604030504040204" pitchFamily="50" charset="-128"/>
            </a:endParaRPr>
          </a:p>
        </p:txBody>
      </p:sp>
      <p:sp>
        <p:nvSpPr>
          <p:cNvPr id="42" name="スライド番号プレースホルダー 4"/>
          <p:cNvSpPr>
            <a:spLocks noGrp="1"/>
          </p:cNvSpPr>
          <p:nvPr>
            <p:ph type="sldNum" sz="quarter" idx="12"/>
          </p:nvPr>
        </p:nvSpPr>
        <p:spPr>
          <a:xfrm>
            <a:off x="8561952" y="6424366"/>
            <a:ext cx="504000" cy="365125"/>
          </a:xfrm>
          <a:solidFill>
            <a:srgbClr val="000099"/>
          </a:solidFill>
        </p:spPr>
        <p:txBody>
          <a:bodyPr/>
          <a:lstStyle/>
          <a:p>
            <a:fld id="{3BAB8C8D-D655-4CB9-9317-1659BB5EB925}" type="slidenum">
              <a:rPr lang="ja-JP" altLang="en-US" sz="1800" b="1">
                <a:solidFill>
                  <a:srgbClr val="FFFFFF"/>
                </a:solidFill>
                <a:latin typeface="Meiryo UI" panose="020B0604030504040204" pitchFamily="50" charset="-128"/>
                <a:ea typeface="Meiryo UI" panose="020B0604030504040204" pitchFamily="50" charset="-128"/>
              </a:rPr>
              <a:pPr/>
              <a:t>10</a:t>
            </a:fld>
            <a:endParaRPr lang="ja-JP" altLang="en-US" sz="1800" b="1" dirty="0">
              <a:solidFill>
                <a:srgbClr val="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75774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角丸四角形 145"/>
          <p:cNvSpPr/>
          <p:nvPr/>
        </p:nvSpPr>
        <p:spPr>
          <a:xfrm>
            <a:off x="221167" y="518202"/>
            <a:ext cx="8734147" cy="6032776"/>
          </a:xfrm>
          <a:prstGeom prst="roundRect">
            <a:avLst>
              <a:gd name="adj" fmla="val 4253"/>
            </a:avLst>
          </a:prstGeom>
          <a:gradFill flip="none" rotWithShape="1">
            <a:gsLst>
              <a:gs pos="0">
                <a:schemeClr val="bg1"/>
              </a:gs>
              <a:gs pos="100000">
                <a:srgbClr val="DCEBF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ｘ</a:t>
            </a:r>
            <a:endParaRPr kumimoji="1" lang="ja-JP" altLang="en-US" dirty="0"/>
          </a:p>
        </p:txBody>
      </p:sp>
      <p:sp>
        <p:nvSpPr>
          <p:cNvPr id="28" name="テキスト ボックス 27"/>
          <p:cNvSpPr txBox="1"/>
          <p:nvPr/>
        </p:nvSpPr>
        <p:spPr>
          <a:xfrm>
            <a:off x="600065" y="855152"/>
            <a:ext cx="7886700" cy="907941"/>
          </a:xfrm>
          <a:prstGeom prst="rect">
            <a:avLst/>
          </a:prstGeom>
          <a:gradFill>
            <a:gsLst>
              <a:gs pos="98639">
                <a:srgbClr val="FFCCFF"/>
              </a:gs>
              <a:gs pos="2000">
                <a:srgbClr val="FFCCFF"/>
              </a:gs>
              <a:gs pos="48000">
                <a:srgbClr val="FFF3F9"/>
              </a:gs>
            </a:gsLst>
            <a:lin ang="5400000" scaled="1"/>
          </a:gradFill>
          <a:ln w="25400" cmpd="dbl">
            <a:solidFill>
              <a:srgbClr val="FF0000"/>
            </a:solidFill>
            <a:prstDash val="solid"/>
          </a:ln>
        </p:spPr>
        <p:txBody>
          <a:bodyPr wrap="square" rtlCol="0">
            <a:spAutoFit/>
          </a:bodyPr>
          <a:lstStyle/>
          <a:p>
            <a:pPr algn="ctr">
              <a:spcAft>
                <a:spcPts val="300"/>
              </a:spcAft>
            </a:pPr>
            <a:r>
              <a:rPr kumimoji="1" lang="ja-JP" altLang="en-US" dirty="0" smtClean="0">
                <a:latin typeface="Meiryo UI" panose="020B0604030504040204" pitchFamily="50" charset="-128"/>
                <a:ea typeface="Meiryo UI" panose="020B0604030504040204" pitchFamily="50" charset="-128"/>
              </a:rPr>
              <a:t>更新の実施</a:t>
            </a:r>
            <a:endParaRPr kumimoji="1" lang="en-US" altLang="ja-JP" dirty="0" smtClean="0">
              <a:latin typeface="Meiryo UI" panose="020B0604030504040204" pitchFamily="50" charset="-128"/>
              <a:ea typeface="Meiryo UI" panose="020B0604030504040204" pitchFamily="50" charset="-128"/>
            </a:endParaRPr>
          </a:p>
          <a:p>
            <a:pPr algn="ctr">
              <a:spcAft>
                <a:spcPts val="300"/>
              </a:spcAft>
            </a:pPr>
            <a:r>
              <a:rPr kumimoji="1" lang="ja-JP" altLang="en-US" sz="1500" dirty="0" smtClean="0">
                <a:latin typeface="Meiryo UI" panose="020B0604030504040204" pitchFamily="50" charset="-128"/>
                <a:ea typeface="Meiryo UI" panose="020B0604030504040204" pitchFamily="50" charset="-128"/>
              </a:rPr>
              <a:t>漏水箇所のある管路を削減していくことが有収率の向上に向けた現実的な対応</a:t>
            </a:r>
            <a:endParaRPr kumimoji="1" lang="en-US" altLang="ja-JP" sz="1500" dirty="0" smtClean="0">
              <a:latin typeface="Meiryo UI" panose="020B0604030504040204" pitchFamily="50" charset="-128"/>
              <a:ea typeface="Meiryo UI" panose="020B0604030504040204" pitchFamily="50" charset="-128"/>
            </a:endParaRPr>
          </a:p>
          <a:p>
            <a:pPr algn="ctr">
              <a:spcAft>
                <a:spcPts val="300"/>
              </a:spcAft>
            </a:pPr>
            <a:r>
              <a:rPr kumimoji="1" lang="ja-JP" altLang="en-US" sz="1500" dirty="0" smtClean="0">
                <a:latin typeface="Meiryo UI" panose="020B0604030504040204" pitchFamily="50" charset="-128"/>
                <a:ea typeface="Meiryo UI" panose="020B0604030504040204" pitchFamily="50" charset="-128"/>
              </a:rPr>
              <a:t>漏水の多い管種の有無等を考慮して管路更新路線を選定</a:t>
            </a:r>
            <a:endParaRPr kumimoji="1" lang="en-US" altLang="ja-JP" sz="1500" dirty="0" smtClean="0">
              <a:latin typeface="Meiryo UI" panose="020B0604030504040204" pitchFamily="50" charset="-128"/>
              <a:ea typeface="Meiryo UI" panose="020B0604030504040204" pitchFamily="50" charset="-128"/>
            </a:endParaRPr>
          </a:p>
        </p:txBody>
      </p:sp>
      <p:sp>
        <p:nvSpPr>
          <p:cNvPr id="29" name="加算 28"/>
          <p:cNvSpPr/>
          <p:nvPr/>
        </p:nvSpPr>
        <p:spPr>
          <a:xfrm>
            <a:off x="4214970" y="1798075"/>
            <a:ext cx="656890" cy="37226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730709" y="5980628"/>
            <a:ext cx="5655715" cy="369332"/>
          </a:xfrm>
          <a:prstGeom prst="rect">
            <a:avLst/>
          </a:prstGeom>
          <a:noFill/>
        </p:spPr>
        <p:txBody>
          <a:bodyPr wrap="none" rtlCol="0">
            <a:spAutoFit/>
          </a:bodyPr>
          <a:lstStyle/>
          <a:p>
            <a:r>
              <a:rPr kumimoji="1" lang="ja-JP" altLang="en-US" b="1" u="sng" dirty="0">
                <a:solidFill>
                  <a:srgbClr val="FF0066"/>
                </a:solidFill>
                <a:latin typeface="Meiryo UI" panose="020B0604030504040204" pitchFamily="50" charset="-128"/>
                <a:ea typeface="Meiryo UI" panose="020B0604030504040204" pitchFamily="50" charset="-128"/>
              </a:rPr>
              <a:t>全て</a:t>
            </a:r>
            <a:r>
              <a:rPr kumimoji="1" lang="ja-JP" altLang="en-US" b="1" u="sng" dirty="0" smtClean="0">
                <a:solidFill>
                  <a:srgbClr val="FF0066"/>
                </a:solidFill>
                <a:latin typeface="Meiryo UI" panose="020B0604030504040204" pitchFamily="50" charset="-128"/>
                <a:ea typeface="Meiryo UI" panose="020B0604030504040204" pitchFamily="50" charset="-128"/>
              </a:rPr>
              <a:t>の漏水に対して、効率的に漏水リスク低減対策を実施</a:t>
            </a:r>
            <a:endParaRPr kumimoji="1" lang="en-US" altLang="ja-JP" b="1" u="sng" dirty="0" smtClean="0">
              <a:solidFill>
                <a:srgbClr val="FF0066"/>
              </a:solidFill>
              <a:latin typeface="Meiryo UI" panose="020B0604030504040204" pitchFamily="50" charset="-128"/>
              <a:ea typeface="Meiryo UI" panose="020B0604030504040204" pitchFamily="50" charset="-128"/>
            </a:endParaRPr>
          </a:p>
        </p:txBody>
      </p:sp>
      <p:graphicFrame>
        <p:nvGraphicFramePr>
          <p:cNvPr id="32" name="コンテンツ プレースホルダー 4"/>
          <p:cNvGraphicFramePr>
            <a:graphicFrameLocks/>
          </p:cNvGraphicFramePr>
          <p:nvPr>
            <p:extLst>
              <p:ext uri="{D42A27DB-BD31-4B8C-83A1-F6EECF244321}">
                <p14:modId xmlns:p14="http://schemas.microsoft.com/office/powerpoint/2010/main" val="452240365"/>
              </p:ext>
            </p:extLst>
          </p:nvPr>
        </p:nvGraphicFramePr>
        <p:xfrm>
          <a:off x="633049" y="2229761"/>
          <a:ext cx="7886700" cy="3299647"/>
        </p:xfrm>
        <a:graphic>
          <a:graphicData uri="http://schemas.openxmlformats.org/drawingml/2006/table">
            <a:tbl>
              <a:tblPr firstRow="1" bandRow="1">
                <a:tableStyleId>{5C22544A-7EE6-4342-B048-85BDC9FD1C3A}</a:tableStyleId>
              </a:tblPr>
              <a:tblGrid>
                <a:gridCol w="1555750">
                  <a:extLst>
                    <a:ext uri="{9D8B030D-6E8A-4147-A177-3AD203B41FA5}">
                      <a16:colId xmlns:a16="http://schemas.microsoft.com/office/drawing/2014/main" val="2788011650"/>
                    </a:ext>
                  </a:extLst>
                </a:gridCol>
                <a:gridCol w="3810000">
                  <a:extLst>
                    <a:ext uri="{9D8B030D-6E8A-4147-A177-3AD203B41FA5}">
                      <a16:colId xmlns:a16="http://schemas.microsoft.com/office/drawing/2014/main" val="2915035241"/>
                    </a:ext>
                  </a:extLst>
                </a:gridCol>
                <a:gridCol w="2520950">
                  <a:extLst>
                    <a:ext uri="{9D8B030D-6E8A-4147-A177-3AD203B41FA5}">
                      <a16:colId xmlns:a16="http://schemas.microsoft.com/office/drawing/2014/main" val="1863149379"/>
                    </a:ext>
                  </a:extLst>
                </a:gridCol>
              </a:tblGrid>
              <a:tr h="382319">
                <a:tc gridSpan="3">
                  <a:txBody>
                    <a:bodyPr/>
                    <a:lstStyle/>
                    <a:p>
                      <a:pPr algn="ctr"/>
                      <a:r>
                        <a:rPr kumimoji="1" lang="ja-JP" altLang="en-US" sz="1600" dirty="0" smtClean="0">
                          <a:latin typeface="Meiryo UI" panose="020B0604030504040204" pitchFamily="50" charset="-128"/>
                          <a:ea typeface="Meiryo UI" panose="020B0604030504040204" pitchFamily="50" charset="-128"/>
                        </a:rPr>
                        <a:t>　　日常管理対策（点検、修繕）</a:t>
                      </a:r>
                      <a:endParaRPr kumimoji="1" lang="ja-JP" altLang="en-US" sz="1600" dirty="0">
                        <a:latin typeface="Meiryo UI" panose="020B0604030504040204" pitchFamily="50" charset="-128"/>
                        <a:ea typeface="Meiryo UI" panose="020B0604030504040204" pitchFamily="50" charset="-128"/>
                      </a:endParaRPr>
                    </a:p>
                  </a:txBody>
                  <a:tcP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tcPr>
                </a:tc>
                <a:extLst>
                  <a:ext uri="{0D108BD9-81ED-4DB2-BD59-A6C34878D82A}">
                    <a16:rowId xmlns:a16="http://schemas.microsoft.com/office/drawing/2014/main" val="1075352293"/>
                  </a:ext>
                </a:extLst>
              </a:tr>
              <a:tr h="382319">
                <a:tc>
                  <a:txBody>
                    <a:bodyPr/>
                    <a:lstStyle/>
                    <a:p>
                      <a:pPr algn="ctr"/>
                      <a:r>
                        <a:rPr kumimoji="1" lang="ja-JP" altLang="en-US" sz="1600" dirty="0" smtClean="0">
                          <a:latin typeface="Meiryo UI" panose="020B0604030504040204" pitchFamily="50" charset="-128"/>
                          <a:ea typeface="Meiryo UI" panose="020B0604030504040204" pitchFamily="50" charset="-128"/>
                        </a:rPr>
                        <a:t>漏水の種類</a:t>
                      </a:r>
                      <a:endParaRPr kumimoji="1" lang="ja-JP" altLang="en-US" sz="1600" dirty="0">
                        <a:latin typeface="Meiryo UI" panose="020B0604030504040204" pitchFamily="50" charset="-128"/>
                        <a:ea typeface="Meiryo UI" panose="020B0604030504040204" pitchFamily="50" charset="-128"/>
                      </a:endParaRPr>
                    </a:p>
                  </a:txBody>
                  <a:tcP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rPr>
                        <a:t>配水支管等</a:t>
                      </a:r>
                      <a:endParaRPr kumimoji="1" lang="ja-JP" altLang="en-US" sz="1600" dirty="0">
                        <a:latin typeface="Meiryo UI" panose="020B0604030504040204" pitchFamily="50" charset="-128"/>
                        <a:ea typeface="Meiryo UI" panose="020B0604030504040204" pitchFamily="50" charset="-128"/>
                      </a:endParaRPr>
                    </a:p>
                  </a:txBody>
                  <a:tcP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rPr>
                        <a:t>基幹管路</a:t>
                      </a:r>
                      <a:endParaRPr kumimoji="1" lang="ja-JP" altLang="en-US" sz="1600" dirty="0">
                        <a:latin typeface="Meiryo UI" panose="020B0604030504040204" pitchFamily="50" charset="-128"/>
                        <a:ea typeface="Meiryo UI" panose="020B0604030504040204" pitchFamily="50" charset="-128"/>
                      </a:endParaRPr>
                    </a:p>
                  </a:txBody>
                  <a:tcP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tcPr>
                </a:tc>
                <a:extLst>
                  <a:ext uri="{0D108BD9-81ED-4DB2-BD59-A6C34878D82A}">
                    <a16:rowId xmlns:a16="http://schemas.microsoft.com/office/drawing/2014/main" val="3143400306"/>
                  </a:ext>
                </a:extLst>
              </a:tr>
              <a:tr h="845003">
                <a:tc rowSpan="2">
                  <a:txBody>
                    <a:bodyPr/>
                    <a:lstStyle/>
                    <a:p>
                      <a:pPr algn="ctr"/>
                      <a:r>
                        <a:rPr kumimoji="1" lang="ja-JP" altLang="en-US" sz="1600" dirty="0" smtClean="0">
                          <a:latin typeface="Meiryo UI" panose="020B0604030504040204" pitchFamily="50" charset="-128"/>
                          <a:ea typeface="Meiryo UI" panose="020B0604030504040204" pitchFamily="50" charset="-128"/>
                        </a:rPr>
                        <a:t>非顕在の漏水</a:t>
                      </a:r>
                      <a:endParaRPr kumimoji="1" lang="ja-JP" altLang="en-US" sz="1600" dirty="0">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tc>
                  <a:txBody>
                    <a:bodyPr/>
                    <a:lstStyle/>
                    <a:p>
                      <a:pPr algn="ctr">
                        <a:spcBef>
                          <a:spcPts val="0"/>
                        </a:spcBef>
                      </a:pPr>
                      <a:endParaRPr kumimoji="1" lang="ja-JP" altLang="en-US" sz="1400" b="1" i="1" u="none" dirty="0" smtClean="0">
                        <a:solidFill>
                          <a:srgbClr val="0000FF"/>
                        </a:solidFill>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tc rowSpan="2">
                  <a:txBody>
                    <a:bodyPr/>
                    <a:lstStyle/>
                    <a:p>
                      <a:pPr algn="ctr">
                        <a:spcBef>
                          <a:spcPts val="0"/>
                        </a:spcBef>
                      </a:pPr>
                      <a:endParaRPr kumimoji="1" lang="en-US" altLang="ja-JP" sz="1400" b="1" u="sng" dirty="0" smtClean="0">
                        <a:solidFill>
                          <a:srgbClr val="0000FF"/>
                        </a:solidFill>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extLst>
                  <a:ext uri="{0D108BD9-81ED-4DB2-BD59-A6C34878D82A}">
                    <a16:rowId xmlns:a16="http://schemas.microsoft.com/office/drawing/2014/main" val="3791397758"/>
                  </a:ext>
                </a:extLst>
              </a:tr>
              <a:tr h="845003">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spcBef>
                          <a:spcPts val="0"/>
                        </a:spcBef>
                      </a:pPr>
                      <a:endParaRPr kumimoji="1" lang="en-US" altLang="ja-JP" sz="1400" b="1" u="sng" dirty="0" smtClean="0">
                        <a:solidFill>
                          <a:srgbClr val="0000FF"/>
                        </a:solidFill>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75043827"/>
                  </a:ext>
                </a:extLst>
              </a:tr>
              <a:tr h="845003">
                <a:tc>
                  <a:txBody>
                    <a:bodyPr/>
                    <a:lstStyle/>
                    <a:p>
                      <a:pPr algn="ctr"/>
                      <a:r>
                        <a:rPr kumimoji="1" lang="ja-JP" altLang="en-US" sz="1600" dirty="0" smtClean="0">
                          <a:latin typeface="Meiryo UI" panose="020B0604030504040204" pitchFamily="50" charset="-128"/>
                          <a:ea typeface="Meiryo UI" panose="020B0604030504040204" pitchFamily="50" charset="-128"/>
                        </a:rPr>
                        <a:t>顕在化した漏水</a:t>
                      </a:r>
                      <a:endParaRPr kumimoji="1" lang="ja-JP" altLang="en-US" sz="1600" dirty="0">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tc>
                  <a:txBody>
                    <a:bodyPr/>
                    <a:lstStyle/>
                    <a:p>
                      <a:pPr algn="ctr"/>
                      <a:endParaRPr kumimoji="1" lang="ja-JP" altLang="en-US" sz="1400" b="1" u="sng" dirty="0">
                        <a:solidFill>
                          <a:srgbClr val="0000FF"/>
                        </a:solidFill>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tc>
                  <a:txBody>
                    <a:bodyPr/>
                    <a:lstStyle/>
                    <a:p>
                      <a:pPr algn="ctr"/>
                      <a:endParaRPr kumimoji="1" lang="ja-JP" altLang="en-US" sz="1400" b="1" u="sng" dirty="0" smtClean="0">
                        <a:solidFill>
                          <a:srgbClr val="0000FF"/>
                        </a:solidFill>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extLst>
                  <a:ext uri="{0D108BD9-81ED-4DB2-BD59-A6C34878D82A}">
                    <a16:rowId xmlns:a16="http://schemas.microsoft.com/office/drawing/2014/main" val="855626073"/>
                  </a:ext>
                </a:extLst>
              </a:tr>
            </a:tbl>
          </a:graphicData>
        </a:graphic>
      </p:graphicFrame>
      <p:sp>
        <p:nvSpPr>
          <p:cNvPr id="33" name="テキスト ボックス 32"/>
          <p:cNvSpPr txBox="1"/>
          <p:nvPr/>
        </p:nvSpPr>
        <p:spPr>
          <a:xfrm>
            <a:off x="6084221" y="4766101"/>
            <a:ext cx="2348047" cy="306000"/>
          </a:xfrm>
          <a:prstGeom prst="rect">
            <a:avLst/>
          </a:prstGeom>
          <a:solidFill>
            <a:srgbClr val="DEEBF7"/>
          </a:solidFill>
          <a:ln>
            <a:solidFill>
              <a:srgbClr val="002060"/>
            </a:solidFill>
          </a:ln>
        </p:spPr>
        <p:txBody>
          <a:bodyPr wrap="square" rtlCol="0" anchor="ctr">
            <a:noAutofit/>
          </a:bodyPr>
          <a:lstStyle/>
          <a:p>
            <a:pPr algn="ctr"/>
            <a:r>
              <a:rPr kumimoji="1" lang="ja-JP" altLang="en-US" sz="1600" dirty="0" smtClean="0">
                <a:latin typeface="Meiryo UI" panose="020B0604030504040204" pitchFamily="50" charset="-128"/>
                <a:ea typeface="Meiryo UI" panose="020B0604030504040204" pitchFamily="50" charset="-128"/>
              </a:rPr>
              <a:t>管路巡視</a:t>
            </a:r>
            <a:endParaRPr kumimoji="1" lang="ja-JP" altLang="en-US" sz="1600" baseline="300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258834" y="3081100"/>
            <a:ext cx="3679430" cy="691863"/>
          </a:xfrm>
          <a:prstGeom prst="rect">
            <a:avLst/>
          </a:prstGeom>
          <a:gradFill>
            <a:gsLst>
              <a:gs pos="98639">
                <a:srgbClr val="203864"/>
              </a:gs>
              <a:gs pos="2000">
                <a:schemeClr val="accent1">
                  <a:lumMod val="5000"/>
                  <a:lumOff val="95000"/>
                </a:schemeClr>
              </a:gs>
              <a:gs pos="48000">
                <a:srgbClr val="203864"/>
              </a:gs>
            </a:gsLst>
            <a:lin ang="5400000" scaled="1"/>
          </a:gradFill>
          <a:ln>
            <a:solidFill>
              <a:srgbClr val="002060"/>
            </a:solidFill>
          </a:ln>
        </p:spPr>
        <p:txBody>
          <a:bodyPr wrap="square" rtlCol="0" anchor="ctr" anchorCtr="1">
            <a:noAutofit/>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微小漏水対策</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500" b="1" dirty="0" smtClean="0">
                <a:solidFill>
                  <a:schemeClr val="bg1"/>
                </a:solidFill>
                <a:latin typeface="Meiryo UI" panose="020B0604030504040204" pitchFamily="50" charset="-128"/>
                <a:ea typeface="Meiryo UI" panose="020B0604030504040204" pitchFamily="50" charset="-128"/>
              </a:rPr>
              <a:t>（日常管理対策なし；管路更新で対応）</a:t>
            </a:r>
            <a:endParaRPr kumimoji="1" lang="en-US" altLang="ja-JP" sz="1500" b="1" dirty="0" smtClean="0">
              <a:solidFill>
                <a:schemeClr val="bg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6084221" y="3084728"/>
            <a:ext cx="2348047" cy="1515651"/>
          </a:xfrm>
          <a:prstGeom prst="rect">
            <a:avLst/>
          </a:prstGeom>
          <a:gradFill>
            <a:gsLst>
              <a:gs pos="98639">
                <a:srgbClr val="006666"/>
              </a:gs>
              <a:gs pos="2000">
                <a:schemeClr val="accent1">
                  <a:lumMod val="5000"/>
                  <a:lumOff val="95000"/>
                </a:schemeClr>
              </a:gs>
              <a:gs pos="48000">
                <a:srgbClr val="006666"/>
              </a:gs>
            </a:gsLst>
            <a:lin ang="5400000" scaled="1"/>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地下漏水対策</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地下漏水の</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検知技術開発</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258834" y="4766101"/>
            <a:ext cx="3679430" cy="650246"/>
          </a:xfrm>
          <a:prstGeom prst="rect">
            <a:avLst/>
          </a:prstGeom>
          <a:solidFill>
            <a:srgbClr val="99FF99"/>
          </a:solidFill>
          <a:ln>
            <a:solidFill>
              <a:srgbClr val="002060"/>
            </a:solidFill>
          </a:ln>
        </p:spPr>
        <p:txBody>
          <a:bodyPr wrap="square" rtlCol="0" anchor="ctr">
            <a:noAutofit/>
          </a:bodyPr>
          <a:lstStyle/>
          <a:p>
            <a:pPr algn="ctr"/>
            <a:r>
              <a:rPr kumimoji="1" lang="ja-JP" altLang="en-US" sz="1600" dirty="0" smtClean="0">
                <a:latin typeface="Meiryo UI" panose="020B0604030504040204" pitchFamily="50" charset="-128"/>
                <a:ea typeface="Meiryo UI" panose="020B0604030504040204" pitchFamily="50" charset="-128"/>
              </a:rPr>
              <a:t>地上漏水対策</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即時修繕体制の構築</a:t>
            </a:r>
            <a:endParaRPr kumimoji="1" lang="ja-JP" altLang="en-US" sz="1600" dirty="0">
              <a:latin typeface="Meiryo UI" panose="020B0604030504040204" pitchFamily="50" charset="-128"/>
              <a:ea typeface="Meiryo UI" panose="020B0604030504040204" pitchFamily="50" charset="-128"/>
            </a:endParaRPr>
          </a:p>
        </p:txBody>
      </p:sp>
      <p:sp>
        <p:nvSpPr>
          <p:cNvPr id="37" name="正方形/長方形 36"/>
          <p:cNvSpPr/>
          <p:nvPr/>
        </p:nvSpPr>
        <p:spPr>
          <a:xfrm>
            <a:off x="2258834" y="3928613"/>
            <a:ext cx="3679430" cy="671766"/>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地下漏水対策</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rPr>
              <a:t>計画的漏水調査および</a:t>
            </a:r>
            <a:r>
              <a:rPr kumimoji="1" lang="ja-JP" altLang="en-US" sz="1600" dirty="0">
                <a:solidFill>
                  <a:schemeClr val="tx1"/>
                </a:solidFill>
                <a:latin typeface="Meiryo UI" panose="020B0604030504040204" pitchFamily="50" charset="-128"/>
                <a:ea typeface="Meiryo UI" panose="020B0604030504040204" pitchFamily="50" charset="-128"/>
              </a:rPr>
              <a:t>修繕</a:t>
            </a:r>
          </a:p>
        </p:txBody>
      </p:sp>
      <p:sp>
        <p:nvSpPr>
          <p:cNvPr id="38" name="テキスト ボックス 37"/>
          <p:cNvSpPr txBox="1"/>
          <p:nvPr/>
        </p:nvSpPr>
        <p:spPr>
          <a:xfrm>
            <a:off x="6084221" y="5110347"/>
            <a:ext cx="2348047" cy="306000"/>
          </a:xfrm>
          <a:prstGeom prst="rect">
            <a:avLst/>
          </a:prstGeom>
          <a:solidFill>
            <a:srgbClr val="99FF99"/>
          </a:solidFill>
          <a:ln>
            <a:solidFill>
              <a:srgbClr val="002060"/>
            </a:solidFill>
          </a:ln>
        </p:spPr>
        <p:txBody>
          <a:bodyPr wrap="square" rtlCol="0" anchor="ctr">
            <a:noAutofit/>
          </a:bodyPr>
          <a:lstStyle/>
          <a:p>
            <a:pPr algn="ctr"/>
            <a:r>
              <a:rPr kumimoji="1" lang="ja-JP" altLang="en-US" sz="1600" dirty="0">
                <a:latin typeface="Meiryo UI" panose="020B0604030504040204" pitchFamily="50" charset="-128"/>
                <a:ea typeface="Meiryo UI" panose="020B0604030504040204" pitchFamily="50" charset="-128"/>
              </a:rPr>
              <a:t>即時</a:t>
            </a:r>
            <a:r>
              <a:rPr kumimoji="1" lang="ja-JP" altLang="en-US" sz="1600" dirty="0" smtClean="0">
                <a:latin typeface="Meiryo UI" panose="020B0604030504040204" pitchFamily="50" charset="-128"/>
                <a:ea typeface="Meiryo UI" panose="020B0604030504040204" pitchFamily="50" charset="-128"/>
              </a:rPr>
              <a:t>修繕体制の構築</a:t>
            </a:r>
            <a:endParaRPr kumimoji="1" lang="ja-JP" altLang="en-US" sz="1600" dirty="0">
              <a:latin typeface="Meiryo UI" panose="020B0604030504040204" pitchFamily="50" charset="-128"/>
              <a:ea typeface="Meiryo UI" panose="020B0604030504040204" pitchFamily="50" charset="-128"/>
            </a:endParaRPr>
          </a:p>
        </p:txBody>
      </p:sp>
      <p:sp>
        <p:nvSpPr>
          <p:cNvPr id="39" name="正方形/長方形 38"/>
          <p:cNvSpPr/>
          <p:nvPr/>
        </p:nvSpPr>
        <p:spPr>
          <a:xfrm>
            <a:off x="4226958" y="3434561"/>
            <a:ext cx="1495662" cy="286657"/>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10800000">
            <a:off x="3266127" y="5690409"/>
            <a:ext cx="2584882" cy="244800"/>
          </a:xfrm>
          <a:prstGeom prst="triangle">
            <a:avLst/>
          </a:prstGeom>
          <a:gradFill flip="none" rotWithShape="1">
            <a:gsLst>
              <a:gs pos="0">
                <a:schemeClr val="bg1"/>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2224174" y="4743072"/>
            <a:ext cx="38985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④</a:t>
            </a:r>
          </a:p>
        </p:txBody>
      </p:sp>
      <p:sp>
        <p:nvSpPr>
          <p:cNvPr id="46" name="テキスト ボックス 45"/>
          <p:cNvSpPr txBox="1"/>
          <p:nvPr/>
        </p:nvSpPr>
        <p:spPr>
          <a:xfrm>
            <a:off x="6050080" y="5094626"/>
            <a:ext cx="38985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④</a:t>
            </a:r>
          </a:p>
        </p:txBody>
      </p:sp>
      <p:sp>
        <p:nvSpPr>
          <p:cNvPr id="47" name="テキスト ボックス 46"/>
          <p:cNvSpPr txBox="1"/>
          <p:nvPr/>
        </p:nvSpPr>
        <p:spPr>
          <a:xfrm>
            <a:off x="6050080" y="4760698"/>
            <a:ext cx="38985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④</a:t>
            </a:r>
          </a:p>
        </p:txBody>
      </p:sp>
      <p:sp>
        <p:nvSpPr>
          <p:cNvPr id="50" name="テキスト ボックス 49"/>
          <p:cNvSpPr txBox="1"/>
          <p:nvPr/>
        </p:nvSpPr>
        <p:spPr>
          <a:xfrm>
            <a:off x="2224174" y="3906892"/>
            <a:ext cx="38985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③</a:t>
            </a:r>
          </a:p>
        </p:txBody>
      </p:sp>
      <p:sp>
        <p:nvSpPr>
          <p:cNvPr id="51" name="テキスト ボックス 50"/>
          <p:cNvSpPr txBox="1"/>
          <p:nvPr/>
        </p:nvSpPr>
        <p:spPr>
          <a:xfrm>
            <a:off x="6046427" y="3050313"/>
            <a:ext cx="38985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②</a:t>
            </a:r>
          </a:p>
        </p:txBody>
      </p:sp>
      <p:sp>
        <p:nvSpPr>
          <p:cNvPr id="52" name="テキスト ボックス 51"/>
          <p:cNvSpPr txBox="1"/>
          <p:nvPr/>
        </p:nvSpPr>
        <p:spPr>
          <a:xfrm>
            <a:off x="2214649" y="3041795"/>
            <a:ext cx="38985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①</a:t>
            </a:r>
          </a:p>
        </p:txBody>
      </p:sp>
      <p:sp>
        <p:nvSpPr>
          <p:cNvPr id="48" name="テキスト ボックス 47"/>
          <p:cNvSpPr txBox="1"/>
          <p:nvPr/>
        </p:nvSpPr>
        <p:spPr>
          <a:xfrm>
            <a:off x="70340" y="56536"/>
            <a:ext cx="5157181"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６</a:t>
            </a:r>
            <a:r>
              <a:rPr lang="ja-JP" altLang="en-US" sz="2400" b="1" dirty="0" smtClean="0">
                <a:latin typeface="Meiryo UI" panose="020B0604030504040204" pitchFamily="50" charset="-128"/>
                <a:ea typeface="Meiryo UI" panose="020B0604030504040204" pitchFamily="50" charset="-128"/>
              </a:rPr>
              <a:t> 今後の漏水への対策 </a:t>
            </a:r>
            <a:r>
              <a:rPr lang="ja-JP" altLang="en-US" sz="2000" dirty="0" smtClean="0">
                <a:latin typeface="Meiryo UI" panose="020B0604030504040204" pitchFamily="50" charset="-128"/>
                <a:ea typeface="Meiryo UI" panose="020B0604030504040204" pitchFamily="50" charset="-128"/>
              </a:rPr>
              <a:t>－全体概念図－</a:t>
            </a:r>
            <a:endParaRPr lang="en-US" altLang="ja-JP" sz="2000" dirty="0">
              <a:latin typeface="Meiryo UI" panose="020B0604030504040204" pitchFamily="50" charset="-128"/>
              <a:ea typeface="Meiryo UI" panose="020B0604030504040204" pitchFamily="50" charset="-128"/>
            </a:endParaRPr>
          </a:p>
        </p:txBody>
      </p:sp>
      <p:sp>
        <p:nvSpPr>
          <p:cNvPr id="49" name="スライド番号プレースホルダー 4"/>
          <p:cNvSpPr>
            <a:spLocks noGrp="1"/>
          </p:cNvSpPr>
          <p:nvPr>
            <p:ph type="sldNum" sz="quarter" idx="12"/>
          </p:nvPr>
        </p:nvSpPr>
        <p:spPr>
          <a:xfrm>
            <a:off x="8561952" y="6424366"/>
            <a:ext cx="504000" cy="365125"/>
          </a:xfrm>
          <a:solidFill>
            <a:srgbClr val="000099"/>
          </a:solidFill>
        </p:spPr>
        <p:txBody>
          <a:bodyPr/>
          <a:lstStyle/>
          <a:p>
            <a:fld id="{3BAB8C8D-D655-4CB9-9317-1659BB5EB925}" type="slidenum">
              <a:rPr lang="ja-JP" altLang="en-US" sz="1800" b="1">
                <a:solidFill>
                  <a:srgbClr val="FFFFFF"/>
                </a:solidFill>
                <a:latin typeface="Meiryo UI" panose="020B0604030504040204" pitchFamily="50" charset="-128"/>
                <a:ea typeface="Meiryo UI" panose="020B0604030504040204" pitchFamily="50" charset="-128"/>
              </a:rPr>
              <a:pPr/>
              <a:t>11</a:t>
            </a:fld>
            <a:endParaRPr lang="ja-JP" altLang="en-US" sz="1800" b="1" dirty="0">
              <a:solidFill>
                <a:srgbClr val="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980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角丸四角形 88"/>
          <p:cNvSpPr/>
          <p:nvPr/>
        </p:nvSpPr>
        <p:spPr>
          <a:xfrm>
            <a:off x="221087" y="611662"/>
            <a:ext cx="8701826" cy="5155357"/>
          </a:xfrm>
          <a:prstGeom prst="roundRect">
            <a:avLst>
              <a:gd name="adj" fmla="val 5909"/>
            </a:avLst>
          </a:prstGeom>
          <a:gradFill flip="none" rotWithShape="1">
            <a:gsLst>
              <a:gs pos="0">
                <a:schemeClr val="bg1"/>
              </a:gs>
              <a:gs pos="100000">
                <a:srgbClr val="DCEBF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ｘ</a:t>
            </a:r>
            <a:endParaRPr kumimoji="1" lang="ja-JP" altLang="en-US" dirty="0"/>
          </a:p>
        </p:txBody>
      </p:sp>
      <p:sp>
        <p:nvSpPr>
          <p:cNvPr id="97" name="角丸四角形 96"/>
          <p:cNvSpPr/>
          <p:nvPr/>
        </p:nvSpPr>
        <p:spPr>
          <a:xfrm>
            <a:off x="414468" y="828341"/>
            <a:ext cx="1534273" cy="38214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0"/>
          </a:p>
        </p:txBody>
      </p:sp>
      <p:sp>
        <p:nvSpPr>
          <p:cNvPr id="105" name="テキスト ボックス 104"/>
          <p:cNvSpPr txBox="1"/>
          <p:nvPr/>
        </p:nvSpPr>
        <p:spPr>
          <a:xfrm>
            <a:off x="415836" y="837075"/>
            <a:ext cx="1590500" cy="330860"/>
          </a:xfrm>
          <a:prstGeom prst="rect">
            <a:avLst/>
          </a:prstGeom>
          <a:noFill/>
        </p:spPr>
        <p:txBody>
          <a:bodyPr wrap="none" rtlCol="0">
            <a:spAutoFit/>
          </a:bodyPr>
          <a:lstStyle/>
          <a:p>
            <a:r>
              <a:rPr lang="ja-JP" altLang="en-US" sz="1550" dirty="0" smtClean="0">
                <a:latin typeface="Meiryo UI" panose="020B0604030504040204" pitchFamily="50" charset="-128"/>
                <a:ea typeface="Meiryo UI" panose="020B0604030504040204" pitchFamily="50" charset="-128"/>
              </a:rPr>
              <a:t>要因分析の結果</a:t>
            </a:r>
            <a:endParaRPr lang="ja-JP" altLang="ja-JP" sz="1550" dirty="0">
              <a:latin typeface="Meiryo UI" panose="020B0604030504040204" pitchFamily="50" charset="-128"/>
              <a:ea typeface="Meiryo UI" panose="020B0604030504040204" pitchFamily="50" charset="-128"/>
            </a:endParaRPr>
          </a:p>
        </p:txBody>
      </p:sp>
      <p:sp>
        <p:nvSpPr>
          <p:cNvPr id="211" name="スライド番号プレースホルダー 4"/>
          <p:cNvSpPr>
            <a:spLocks noGrp="1"/>
          </p:cNvSpPr>
          <p:nvPr>
            <p:ph type="sldNum" sz="quarter" idx="12"/>
          </p:nvPr>
        </p:nvSpPr>
        <p:spPr>
          <a:xfrm>
            <a:off x="8676820" y="6440331"/>
            <a:ext cx="393095" cy="365125"/>
          </a:xfrm>
          <a:solidFill>
            <a:srgbClr val="000099"/>
          </a:solidFill>
        </p:spPr>
        <p:txBody>
          <a:bodyPr/>
          <a:lstStyle/>
          <a:p>
            <a:fld id="{3BAB8C8D-D655-4CB9-9317-1659BB5EB925}" type="slidenum">
              <a:rPr lang="ja-JP" altLang="en-US" sz="1800" b="1">
                <a:solidFill>
                  <a:srgbClr val="FFFFFF"/>
                </a:solidFill>
                <a:latin typeface="Meiryo UI" panose="020B0604030504040204" pitchFamily="50" charset="-128"/>
                <a:ea typeface="Meiryo UI" panose="020B0604030504040204" pitchFamily="50" charset="-128"/>
              </a:rPr>
              <a:t>2</a:t>
            </a:fld>
            <a:endParaRPr lang="ja-JP" altLang="en-US" sz="1800" b="1" dirty="0">
              <a:solidFill>
                <a:srgbClr val="FFFFFF"/>
              </a:solidFill>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70340" y="56536"/>
            <a:ext cx="5993949"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rPr>
              <a:t>１ 有収率低下の要因分析の結果と対策方針</a:t>
            </a:r>
            <a:endParaRPr lang="en-US" altLang="ja-JP" sz="2000" dirty="0">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545997" y="2610674"/>
            <a:ext cx="7993947" cy="807913"/>
          </a:xfrm>
          <a:prstGeom prst="rect">
            <a:avLst/>
          </a:prstGeom>
          <a:noFill/>
        </p:spPr>
        <p:txBody>
          <a:bodyPr wrap="square" rtlCol="0">
            <a:spAutoFit/>
          </a:bodyPr>
          <a:lstStyle/>
          <a:p>
            <a:r>
              <a:rPr lang="ja-JP" altLang="en-US" sz="1550" dirty="0" smtClean="0">
                <a:latin typeface="Meiryo UI" panose="020B0604030504040204" pitchFamily="50" charset="-128"/>
                <a:ea typeface="Meiryo UI" panose="020B0604030504040204" pitchFamily="50" charset="-128"/>
              </a:rPr>
              <a:t>このよう</a:t>
            </a:r>
            <a:r>
              <a:rPr lang="ja-JP" altLang="en-US" sz="1550" dirty="0">
                <a:latin typeface="Meiryo UI" panose="020B0604030504040204" pitchFamily="50" charset="-128"/>
                <a:ea typeface="Meiryo UI" panose="020B0604030504040204" pitchFamily="50" charset="-128"/>
              </a:rPr>
              <a:t>な</a:t>
            </a:r>
            <a:r>
              <a:rPr lang="ja-JP" altLang="en-US" sz="1550" dirty="0" smtClean="0">
                <a:latin typeface="Meiryo UI" panose="020B0604030504040204" pitchFamily="50" charset="-128"/>
                <a:ea typeface="Meiryo UI" panose="020B0604030504040204" pitchFamily="50" charset="-128"/>
              </a:rPr>
              <a:t>位置特定できない検知不能な漏水には、現在進めている</a:t>
            </a:r>
            <a:r>
              <a:rPr lang="ja-JP" altLang="en-US" sz="1550" b="1" u="sng" dirty="0" smtClean="0">
                <a:solidFill>
                  <a:srgbClr val="FF0066"/>
                </a:solidFill>
                <a:latin typeface="Meiryo UI" panose="020B0604030504040204" pitchFamily="50" charset="-128"/>
                <a:ea typeface="Meiryo UI" panose="020B0604030504040204" pitchFamily="50" charset="-128"/>
              </a:rPr>
              <a:t>管路更新</a:t>
            </a:r>
            <a:r>
              <a:rPr lang="ja-JP" altLang="en-US" sz="1550" dirty="0" smtClean="0">
                <a:latin typeface="Meiryo UI" panose="020B0604030504040204" pitchFamily="50" charset="-128"/>
                <a:ea typeface="Meiryo UI" panose="020B0604030504040204" pitchFamily="50" charset="-128"/>
              </a:rPr>
              <a:t>で漏水のある管路を削減して</a:t>
            </a:r>
            <a:r>
              <a:rPr lang="ja-JP" altLang="en-US" sz="1550" dirty="0">
                <a:latin typeface="Meiryo UI" panose="020B0604030504040204" pitchFamily="50" charset="-128"/>
                <a:ea typeface="Meiryo UI" panose="020B0604030504040204" pitchFamily="50" charset="-128"/>
              </a:rPr>
              <a:t>いくこと</a:t>
            </a:r>
            <a:r>
              <a:rPr lang="ja-JP" altLang="en-US" sz="1550" dirty="0" smtClean="0">
                <a:latin typeface="Meiryo UI" panose="020B0604030504040204" pitchFamily="50" charset="-128"/>
                <a:ea typeface="Meiryo UI" panose="020B0604030504040204" pitchFamily="50" charset="-128"/>
              </a:rPr>
              <a:t>が</a:t>
            </a:r>
            <a:r>
              <a:rPr lang="ja-JP" altLang="en-US" sz="1550" b="1" u="sng" dirty="0" smtClean="0">
                <a:solidFill>
                  <a:srgbClr val="FF0066"/>
                </a:solidFill>
                <a:latin typeface="Meiryo UI" panose="020B0604030504040204" pitchFamily="50" charset="-128"/>
                <a:ea typeface="Meiryo UI" panose="020B0604030504040204" pitchFamily="50" charset="-128"/>
              </a:rPr>
              <a:t>現実的な対応</a:t>
            </a:r>
            <a:r>
              <a:rPr lang="ja-JP" altLang="en-US" sz="1550" dirty="0" smtClean="0">
                <a:latin typeface="Meiryo UI" panose="020B0604030504040204" pitchFamily="50" charset="-128"/>
                <a:ea typeface="Meiryo UI" panose="020B0604030504040204" pitchFamily="50" charset="-128"/>
              </a:rPr>
              <a:t>であり、更新路線を選定する際に「漏水の可能性が高い箇所であるか」について</a:t>
            </a:r>
            <a:r>
              <a:rPr lang="ja-JP" altLang="en-US" sz="1550" dirty="0">
                <a:latin typeface="Meiryo UI" panose="020B0604030504040204" pitchFamily="50" charset="-128"/>
                <a:ea typeface="Meiryo UI" panose="020B0604030504040204" pitchFamily="50" charset="-128"/>
              </a:rPr>
              <a:t>も一</a:t>
            </a:r>
            <a:r>
              <a:rPr lang="ja-JP" altLang="en-US" sz="1550" dirty="0" smtClean="0">
                <a:latin typeface="Meiryo UI" panose="020B0604030504040204" pitchFamily="50" charset="-128"/>
                <a:ea typeface="Meiryo UI" panose="020B0604030504040204" pitchFamily="50" charset="-128"/>
              </a:rPr>
              <a:t>要素として考慮することを基本とする。</a:t>
            </a:r>
            <a:endParaRPr lang="en-US" altLang="ja-JP" sz="1550" dirty="0" smtClean="0">
              <a:latin typeface="Meiryo UI" panose="020B0604030504040204" pitchFamily="50" charset="-128"/>
              <a:ea typeface="Meiryo UI" panose="020B0604030504040204" pitchFamily="50" charset="-128"/>
            </a:endParaRPr>
          </a:p>
        </p:txBody>
      </p:sp>
      <p:sp>
        <p:nvSpPr>
          <p:cNvPr id="86" name="テキスト ボックス 85"/>
          <p:cNvSpPr txBox="1"/>
          <p:nvPr/>
        </p:nvSpPr>
        <p:spPr>
          <a:xfrm>
            <a:off x="306710" y="5889221"/>
            <a:ext cx="8097300"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１　令和２～</a:t>
            </a:r>
            <a:r>
              <a:rPr kumimoji="1" lang="en-US" altLang="ja-JP" sz="1200" dirty="0" smtClean="0">
                <a:latin typeface="Meiryo UI" panose="020B0604030504040204" pitchFamily="50" charset="-128"/>
                <a:ea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rPr>
              <a:t>年度の取組はこちら：</a:t>
            </a:r>
            <a:r>
              <a:rPr kumimoji="1" lang="en-US" altLang="ja-JP" sz="1200" dirty="0" smtClean="0">
                <a:latin typeface="Meiryo UI" panose="020B0604030504040204" pitchFamily="50" charset="-128"/>
                <a:ea typeface="Meiryo UI" panose="020B0604030504040204" pitchFamily="50" charset="-128"/>
                <a:hlinkClick r:id="rId2"/>
              </a:rPr>
              <a:t>https://www.city.osaka.lg.jp/suido/page/0000597298.html</a:t>
            </a:r>
            <a:endParaRPr kumimoji="1" lang="en-US" altLang="ja-JP" sz="1200" dirty="0" smtClean="0">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514991" y="1276478"/>
            <a:ext cx="8179673" cy="807913"/>
          </a:xfrm>
          <a:prstGeom prst="rect">
            <a:avLst/>
          </a:prstGeom>
          <a:noFill/>
        </p:spPr>
        <p:txBody>
          <a:bodyPr wrap="square" rtlCol="0">
            <a:spAutoFit/>
          </a:bodyPr>
          <a:lstStyle/>
          <a:p>
            <a:r>
              <a:rPr lang="ja-JP" altLang="en-US" sz="1550" dirty="0" smtClean="0">
                <a:latin typeface="Meiryo UI" panose="020B0604030504040204" pitchFamily="50" charset="-128"/>
                <a:ea typeface="Meiryo UI" panose="020B0604030504040204" pitchFamily="50" charset="-128"/>
              </a:rPr>
              <a:t>本市有収率が他の大都市と比較して低い要因は、「有</a:t>
            </a:r>
            <a:r>
              <a:rPr lang="ja-JP" altLang="en-US" sz="1550" dirty="0">
                <a:latin typeface="Meiryo UI" panose="020B0604030504040204" pitchFamily="50" charset="-128"/>
                <a:ea typeface="Meiryo UI" panose="020B0604030504040204" pitchFamily="50" charset="-128"/>
              </a:rPr>
              <a:t>収率向上緊急</a:t>
            </a:r>
            <a:r>
              <a:rPr lang="ja-JP" altLang="en-US" sz="1550" dirty="0" smtClean="0">
                <a:latin typeface="Meiryo UI" panose="020B0604030504040204" pitchFamily="50" charset="-128"/>
                <a:ea typeface="Meiryo UI" panose="020B0604030504040204" pitchFamily="50" charset="-128"/>
              </a:rPr>
              <a:t>３か年計画</a:t>
            </a:r>
            <a:r>
              <a:rPr lang="en-US" altLang="ja-JP" sz="1550" baseline="30000" dirty="0" smtClean="0">
                <a:latin typeface="Meiryo UI" panose="020B0604030504040204" pitchFamily="50" charset="-128"/>
                <a:ea typeface="Meiryo UI" panose="020B0604030504040204" pitchFamily="50" charset="-128"/>
              </a:rPr>
              <a:t>※</a:t>
            </a:r>
            <a:r>
              <a:rPr lang="ja-JP" altLang="en-US" sz="1550" baseline="30000" dirty="0" smtClean="0">
                <a:latin typeface="Meiryo UI" panose="020B0604030504040204" pitchFamily="50" charset="-128"/>
                <a:ea typeface="Meiryo UI" panose="020B0604030504040204" pitchFamily="50" charset="-128"/>
              </a:rPr>
              <a:t>１</a:t>
            </a:r>
            <a:r>
              <a:rPr lang="ja-JP" altLang="en-US" sz="1550" dirty="0" smtClean="0">
                <a:latin typeface="Meiryo UI" panose="020B0604030504040204" pitchFamily="50" charset="-128"/>
                <a:ea typeface="Meiryo UI" panose="020B0604030504040204" pitchFamily="50" charset="-128"/>
              </a:rPr>
              <a:t>（令和</a:t>
            </a:r>
            <a:r>
              <a:rPr lang="en-US" altLang="ja-JP" sz="1550" dirty="0" smtClean="0">
                <a:latin typeface="Meiryo UI" panose="020B0604030504040204" pitchFamily="50" charset="-128"/>
                <a:ea typeface="Meiryo UI" panose="020B0604030504040204" pitchFamily="50" charset="-128"/>
              </a:rPr>
              <a:t>2</a:t>
            </a:r>
            <a:r>
              <a:rPr lang="ja-JP" altLang="en-US" sz="1550" dirty="0" smtClean="0">
                <a:latin typeface="Meiryo UI" panose="020B0604030504040204" pitchFamily="50" charset="-128"/>
                <a:ea typeface="Meiryo UI" panose="020B0604030504040204" pitchFamily="50" charset="-128"/>
              </a:rPr>
              <a:t>～</a:t>
            </a:r>
            <a:r>
              <a:rPr lang="en-US" altLang="ja-JP" sz="1550" dirty="0" smtClean="0">
                <a:latin typeface="Meiryo UI" panose="020B0604030504040204" pitchFamily="50" charset="-128"/>
                <a:ea typeface="Meiryo UI" panose="020B0604030504040204" pitchFamily="50" charset="-128"/>
              </a:rPr>
              <a:t>4</a:t>
            </a:r>
            <a:r>
              <a:rPr lang="ja-JP" altLang="en-US" sz="1550" dirty="0" smtClean="0">
                <a:latin typeface="Meiryo UI" panose="020B0604030504040204" pitchFamily="50" charset="-128"/>
                <a:ea typeface="Meiryo UI" panose="020B0604030504040204" pitchFamily="50" charset="-128"/>
              </a:rPr>
              <a:t>年度</a:t>
            </a:r>
            <a:r>
              <a:rPr lang="ja-JP" altLang="en-US" sz="1550" dirty="0">
                <a:latin typeface="Meiryo UI" panose="020B0604030504040204" pitchFamily="50" charset="-128"/>
                <a:ea typeface="Meiryo UI" panose="020B0604030504040204" pitchFamily="50" charset="-128"/>
              </a:rPr>
              <a:t>）</a:t>
            </a:r>
            <a:r>
              <a:rPr lang="ja-JP" altLang="en-US" sz="1550" dirty="0" smtClean="0">
                <a:latin typeface="Meiryo UI" panose="020B0604030504040204" pitchFamily="50" charset="-128"/>
                <a:ea typeface="Meiryo UI" panose="020B0604030504040204" pitchFamily="50" charset="-128"/>
              </a:rPr>
              <a:t>」の検討で給水量分析</a:t>
            </a:r>
            <a:r>
              <a:rPr lang="en-US" altLang="ja-JP" sz="1550" baseline="30000" dirty="0" smtClean="0">
                <a:latin typeface="Meiryo UI" panose="020B0604030504040204" pitchFamily="50" charset="-128"/>
                <a:ea typeface="Meiryo UI" panose="020B0604030504040204" pitchFamily="50" charset="-128"/>
              </a:rPr>
              <a:t>※</a:t>
            </a:r>
            <a:r>
              <a:rPr lang="ja-JP" altLang="en-US" sz="1550" baseline="30000" dirty="0" smtClean="0">
                <a:latin typeface="Meiryo UI" panose="020B0604030504040204" pitchFamily="50" charset="-128"/>
                <a:ea typeface="Meiryo UI" panose="020B0604030504040204" pitchFamily="50" charset="-128"/>
              </a:rPr>
              <a:t>２</a:t>
            </a:r>
            <a:r>
              <a:rPr lang="ja-JP" altLang="en-US" sz="1550" dirty="0" smtClean="0">
                <a:latin typeface="Meiryo UI" panose="020B0604030504040204" pitchFamily="50" charset="-128"/>
                <a:ea typeface="Meiryo UI" panose="020B0604030504040204" pitchFamily="50" charset="-128"/>
              </a:rPr>
              <a:t>の各項目</a:t>
            </a:r>
            <a:r>
              <a:rPr lang="ja-JP" altLang="en-US" sz="1550" dirty="0">
                <a:latin typeface="Meiryo UI" panose="020B0604030504040204" pitchFamily="50" charset="-128"/>
                <a:ea typeface="Meiryo UI" panose="020B0604030504040204" pitchFamily="50" charset="-128"/>
              </a:rPr>
              <a:t>の</a:t>
            </a:r>
            <a:r>
              <a:rPr lang="ja-JP" altLang="en-US" sz="1550" dirty="0" smtClean="0">
                <a:latin typeface="Meiryo UI" panose="020B0604030504040204" pitchFamily="50" charset="-128"/>
                <a:ea typeface="Meiryo UI" panose="020B0604030504040204" pitchFamily="50" charset="-128"/>
              </a:rPr>
              <a:t>精度を確認した結果、現在の技術で検知できない</a:t>
            </a:r>
            <a:r>
              <a:rPr lang="ja-JP" altLang="en-US" sz="1550" b="1" u="sng" dirty="0">
                <a:solidFill>
                  <a:srgbClr val="FF0066"/>
                </a:solidFill>
                <a:latin typeface="Meiryo UI" panose="020B0604030504040204" pitchFamily="50" charset="-128"/>
                <a:ea typeface="Meiryo UI" panose="020B0604030504040204" pitchFamily="50" charset="-128"/>
              </a:rPr>
              <a:t>配水支管等</a:t>
            </a:r>
            <a:r>
              <a:rPr lang="ja-JP" altLang="en-US" sz="1550" b="1" u="sng" dirty="0" smtClean="0">
                <a:solidFill>
                  <a:srgbClr val="FF0066"/>
                </a:solidFill>
                <a:latin typeface="Meiryo UI" panose="020B0604030504040204" pitchFamily="50" charset="-128"/>
                <a:ea typeface="Meiryo UI" panose="020B0604030504040204" pitchFamily="50" charset="-128"/>
              </a:rPr>
              <a:t>の微小漏水</a:t>
            </a:r>
            <a:r>
              <a:rPr lang="ja-JP" altLang="en-US" sz="1550" dirty="0" smtClean="0">
                <a:latin typeface="Meiryo UI" panose="020B0604030504040204" pitchFamily="50" charset="-128"/>
                <a:ea typeface="Meiryo UI" panose="020B0604030504040204" pitchFamily="50" charset="-128"/>
              </a:rPr>
              <a:t>、</a:t>
            </a:r>
            <a:r>
              <a:rPr lang="ja-JP" altLang="en-US" sz="1550" b="1" u="sng" dirty="0" smtClean="0">
                <a:solidFill>
                  <a:srgbClr val="FF0066"/>
                </a:solidFill>
                <a:latin typeface="Meiryo UI" panose="020B0604030504040204" pitchFamily="50" charset="-128"/>
                <a:ea typeface="Meiryo UI" panose="020B0604030504040204" pitchFamily="50" charset="-128"/>
              </a:rPr>
              <a:t>基幹管路の地下漏水</a:t>
            </a:r>
            <a:r>
              <a:rPr lang="ja-JP" altLang="en-US" sz="1550" dirty="0" smtClean="0">
                <a:latin typeface="Meiryo UI" panose="020B0604030504040204" pitchFamily="50" charset="-128"/>
                <a:ea typeface="Meiryo UI" panose="020B0604030504040204" pitchFamily="50" charset="-128"/>
              </a:rPr>
              <a:t>であると考えられる。</a:t>
            </a:r>
            <a:endParaRPr lang="en-US" altLang="ja-JP" sz="1550" dirty="0" smtClean="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14991" y="3952565"/>
            <a:ext cx="7752256" cy="807913"/>
          </a:xfrm>
          <a:prstGeom prst="rect">
            <a:avLst/>
          </a:prstGeom>
          <a:noFill/>
        </p:spPr>
        <p:txBody>
          <a:bodyPr wrap="square" rtlCol="0">
            <a:spAutoFit/>
          </a:bodyPr>
          <a:lstStyle/>
          <a:p>
            <a:r>
              <a:rPr lang="ja-JP" altLang="en-US" sz="1550" dirty="0">
                <a:latin typeface="Meiryo UI" panose="020B0604030504040204" pitchFamily="50" charset="-128"/>
                <a:ea typeface="Meiryo UI" panose="020B0604030504040204" pitchFamily="50" charset="-128"/>
              </a:rPr>
              <a:t>◆</a:t>
            </a:r>
            <a:r>
              <a:rPr lang="ja-JP" altLang="en-US" sz="1550" dirty="0" smtClean="0">
                <a:latin typeface="Meiryo UI" panose="020B0604030504040204" pitchFamily="50" charset="-128"/>
                <a:ea typeface="Meiryo UI" panose="020B0604030504040204" pitchFamily="50" charset="-128"/>
              </a:rPr>
              <a:t>基幹管路</a:t>
            </a:r>
            <a:endParaRPr lang="en-US" altLang="ja-JP" sz="1550" dirty="0" smtClean="0">
              <a:latin typeface="Meiryo UI" panose="020B0604030504040204" pitchFamily="50" charset="-128"/>
              <a:ea typeface="Meiryo UI" panose="020B0604030504040204" pitchFamily="50" charset="-128"/>
            </a:endParaRPr>
          </a:p>
          <a:p>
            <a:r>
              <a:rPr lang="ja-JP" altLang="en-US" sz="1550" dirty="0" smtClean="0">
                <a:latin typeface="Meiryo UI" panose="020B0604030504040204" pitchFamily="50" charset="-128"/>
                <a:ea typeface="Meiryo UI" panose="020B0604030504040204" pitchFamily="50" charset="-128"/>
              </a:rPr>
              <a:t>　　「非顕在の漏水」に対しては、地下漏水の検知技術の情報収集や調査検討を行う。</a:t>
            </a:r>
            <a:endParaRPr lang="en-US" altLang="ja-JP" sz="1550" dirty="0" smtClean="0">
              <a:latin typeface="Meiryo UI" panose="020B0604030504040204" pitchFamily="50" charset="-128"/>
              <a:ea typeface="Meiryo UI" panose="020B0604030504040204" pitchFamily="50" charset="-128"/>
            </a:endParaRPr>
          </a:p>
          <a:p>
            <a:r>
              <a:rPr lang="ja-JP" altLang="en-US" sz="1550" dirty="0">
                <a:latin typeface="Meiryo UI" panose="020B0604030504040204" pitchFamily="50" charset="-128"/>
                <a:ea typeface="Meiryo UI" panose="020B0604030504040204" pitchFamily="50" charset="-128"/>
              </a:rPr>
              <a:t>　</a:t>
            </a:r>
            <a:r>
              <a:rPr lang="ja-JP" altLang="en-US" sz="1550" dirty="0" smtClean="0">
                <a:latin typeface="Meiryo UI" panose="020B0604030504040204" pitchFamily="50" charset="-128"/>
                <a:ea typeface="Meiryo UI" panose="020B0604030504040204" pitchFamily="50" charset="-128"/>
              </a:rPr>
              <a:t>　「顕在化した漏水」に対しては、管路巡視</a:t>
            </a:r>
            <a:r>
              <a:rPr lang="en-US" altLang="ja-JP" sz="1550" baseline="30000" dirty="0" smtClean="0">
                <a:latin typeface="Meiryo UI" panose="020B0604030504040204" pitchFamily="50" charset="-128"/>
                <a:ea typeface="Meiryo UI" panose="020B0604030504040204" pitchFamily="50" charset="-128"/>
              </a:rPr>
              <a:t>※3</a:t>
            </a:r>
            <a:r>
              <a:rPr lang="ja-JP" altLang="en-US" sz="1550" dirty="0" smtClean="0">
                <a:latin typeface="Meiryo UI" panose="020B0604030504040204" pitchFamily="50" charset="-128"/>
                <a:ea typeface="Meiryo UI" panose="020B0604030504040204" pitchFamily="50" charset="-128"/>
              </a:rPr>
              <a:t>と即時修繕体制の構築により対応する。</a:t>
            </a:r>
            <a:endParaRPr lang="en-US" altLang="ja-JP" sz="1550" dirty="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306710" y="6310425"/>
            <a:ext cx="8480124"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３</a:t>
            </a:r>
            <a:r>
              <a:rPr kumimoji="1" lang="ja-JP" altLang="en-US" sz="1200" dirty="0">
                <a:latin typeface="Meiryo UI" panose="020B0604030504040204" pitchFamily="50" charset="-128"/>
                <a:ea typeface="Meiryo UI" panose="020B0604030504040204" pitchFamily="50" charset="-128"/>
              </a:rPr>
              <a:t>　基幹管路は、地下漏水の段階で、発見・修繕する手段が無いことなどから顕在化した地上漏水対策として管路巡視対策を行う</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306710" y="6113703"/>
            <a:ext cx="8097300"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２</a:t>
            </a:r>
            <a:r>
              <a:rPr kumimoji="1" lang="ja-JP" altLang="en-US" sz="1200" dirty="0" smtClean="0">
                <a:latin typeface="Meiryo UI" panose="020B0604030504040204" pitchFamily="50" charset="-128"/>
                <a:ea typeface="Meiryo UI" panose="020B0604030504040204" pitchFamily="50" charset="-128"/>
              </a:rPr>
              <a:t>　次ページ（３ページ）参照。</a:t>
            </a:r>
            <a:endParaRPr kumimoji="1" lang="en-US" altLang="ja-JP" sz="1200" dirty="0" smtClean="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306710" y="6512903"/>
            <a:ext cx="8480124"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４</a:t>
            </a:r>
            <a:r>
              <a:rPr kumimoji="1" lang="ja-JP" altLang="en-US" sz="1200" dirty="0" smtClean="0">
                <a:latin typeface="Meiryo UI" panose="020B0604030504040204" pitchFamily="50" charset="-128"/>
                <a:ea typeface="Meiryo UI" panose="020B0604030504040204" pitchFamily="50" charset="-128"/>
              </a:rPr>
              <a:t>　配水支管等については音聴調査、相関調査等調査手法が</a:t>
            </a:r>
            <a:r>
              <a:rPr kumimoji="1" lang="ja-JP" altLang="en-US" sz="1200" dirty="0">
                <a:latin typeface="Meiryo UI" panose="020B0604030504040204" pitchFamily="50" charset="-128"/>
                <a:ea typeface="Meiryo UI" panose="020B0604030504040204" pitchFamily="50" charset="-128"/>
              </a:rPr>
              <a:t>確立</a:t>
            </a:r>
            <a:r>
              <a:rPr kumimoji="1" lang="ja-JP" altLang="en-US" sz="1200" dirty="0" smtClean="0">
                <a:latin typeface="Meiryo UI" panose="020B0604030504040204" pitchFamily="50" charset="-128"/>
                <a:ea typeface="Meiryo UI" panose="020B0604030504040204" pitchFamily="50" charset="-128"/>
              </a:rPr>
              <a:t>されて</a:t>
            </a:r>
            <a:r>
              <a:rPr kumimoji="1" lang="ja-JP" altLang="en-US" sz="1200" dirty="0">
                <a:latin typeface="Meiryo UI" panose="020B0604030504040204" pitchFamily="50" charset="-128"/>
                <a:ea typeface="Meiryo UI" panose="020B0604030504040204" pitchFamily="50" charset="-128"/>
              </a:rPr>
              <a:t>おり</a:t>
            </a:r>
            <a:r>
              <a:rPr kumimoji="1" lang="ja-JP" altLang="en-US" sz="1200" dirty="0" smtClean="0">
                <a:latin typeface="Meiryo UI" panose="020B0604030504040204" pitchFamily="50" charset="-128"/>
                <a:ea typeface="Meiryo UI" panose="020B0604030504040204" pitchFamily="50" charset="-128"/>
              </a:rPr>
              <a:t>、地上漏水へ進展する前段階で検知、対応する。</a:t>
            </a:r>
            <a:endParaRPr kumimoji="1" lang="en-US" altLang="ja-JP" sz="1200" dirty="0" smtClean="0">
              <a:latin typeface="Meiryo UI" panose="020B0604030504040204" pitchFamily="50" charset="-128"/>
              <a:ea typeface="Meiryo UI" panose="020B0604030504040204" pitchFamily="50" charset="-128"/>
            </a:endParaRPr>
          </a:p>
        </p:txBody>
      </p:sp>
      <p:sp>
        <p:nvSpPr>
          <p:cNvPr id="106" name="角丸四角形 105"/>
          <p:cNvSpPr/>
          <p:nvPr/>
        </p:nvSpPr>
        <p:spPr>
          <a:xfrm>
            <a:off x="414468" y="2199789"/>
            <a:ext cx="1534273" cy="38214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0"/>
          </a:p>
        </p:txBody>
      </p:sp>
      <p:sp>
        <p:nvSpPr>
          <p:cNvPr id="107" name="テキスト ボックス 106"/>
          <p:cNvSpPr txBox="1"/>
          <p:nvPr/>
        </p:nvSpPr>
        <p:spPr>
          <a:xfrm>
            <a:off x="691727" y="2223037"/>
            <a:ext cx="979755" cy="330860"/>
          </a:xfrm>
          <a:prstGeom prst="rect">
            <a:avLst/>
          </a:prstGeom>
          <a:noFill/>
        </p:spPr>
        <p:txBody>
          <a:bodyPr wrap="none" rtlCol="0">
            <a:spAutoFit/>
          </a:bodyPr>
          <a:lstStyle/>
          <a:p>
            <a:r>
              <a:rPr lang="ja-JP" altLang="en-US" sz="1550" dirty="0">
                <a:latin typeface="Meiryo UI" panose="020B0604030504040204" pitchFamily="50" charset="-128"/>
                <a:ea typeface="Meiryo UI" panose="020B0604030504040204" pitchFamily="50" charset="-128"/>
              </a:rPr>
              <a:t>対策方針</a:t>
            </a:r>
            <a:endParaRPr lang="ja-JP" altLang="ja-JP" sz="1550" dirty="0">
              <a:latin typeface="Meiryo UI" panose="020B0604030504040204" pitchFamily="50" charset="-128"/>
              <a:ea typeface="Meiryo UI" panose="020B0604030504040204" pitchFamily="50" charset="-128"/>
            </a:endParaRPr>
          </a:p>
        </p:txBody>
      </p:sp>
      <p:sp>
        <p:nvSpPr>
          <p:cNvPr id="111" name="角丸四角形 110"/>
          <p:cNvSpPr/>
          <p:nvPr/>
        </p:nvSpPr>
        <p:spPr>
          <a:xfrm>
            <a:off x="414468" y="3504957"/>
            <a:ext cx="1534273" cy="38214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0"/>
          </a:p>
        </p:txBody>
      </p:sp>
      <p:sp>
        <p:nvSpPr>
          <p:cNvPr id="112" name="テキスト ボックス 111"/>
          <p:cNvSpPr txBox="1"/>
          <p:nvPr/>
        </p:nvSpPr>
        <p:spPr>
          <a:xfrm>
            <a:off x="472115" y="3530601"/>
            <a:ext cx="1418978" cy="330860"/>
          </a:xfrm>
          <a:prstGeom prst="rect">
            <a:avLst/>
          </a:prstGeom>
          <a:noFill/>
        </p:spPr>
        <p:txBody>
          <a:bodyPr wrap="none" rtlCol="0">
            <a:spAutoFit/>
          </a:bodyPr>
          <a:lstStyle/>
          <a:p>
            <a:r>
              <a:rPr lang="ja-JP" altLang="en-US" sz="1550" dirty="0" smtClean="0">
                <a:latin typeface="Meiryo UI" panose="020B0604030504040204" pitchFamily="50" charset="-128"/>
                <a:ea typeface="Meiryo UI" panose="020B0604030504040204" pitchFamily="50" charset="-128"/>
              </a:rPr>
              <a:t>管路ごとの対応</a:t>
            </a:r>
            <a:endParaRPr lang="ja-JP" altLang="ja-JP" sz="1550" dirty="0">
              <a:latin typeface="Meiryo UI" panose="020B0604030504040204" pitchFamily="50" charset="-128"/>
              <a:ea typeface="Meiryo UI" panose="020B0604030504040204" pitchFamily="50" charset="-128"/>
            </a:endParaRPr>
          </a:p>
        </p:txBody>
      </p:sp>
      <p:sp>
        <p:nvSpPr>
          <p:cNvPr id="115" name="テキスト ボックス 114"/>
          <p:cNvSpPr txBox="1"/>
          <p:nvPr/>
        </p:nvSpPr>
        <p:spPr>
          <a:xfrm>
            <a:off x="514991" y="4802033"/>
            <a:ext cx="8271843" cy="807913"/>
          </a:xfrm>
          <a:prstGeom prst="rect">
            <a:avLst/>
          </a:prstGeom>
          <a:noFill/>
        </p:spPr>
        <p:txBody>
          <a:bodyPr wrap="square" rtlCol="0">
            <a:spAutoFit/>
          </a:bodyPr>
          <a:lstStyle/>
          <a:p>
            <a:r>
              <a:rPr lang="ja-JP" altLang="en-US" sz="1550" dirty="0">
                <a:latin typeface="Meiryo UI" panose="020B0604030504040204" pitchFamily="50" charset="-128"/>
                <a:ea typeface="Meiryo UI" panose="020B0604030504040204" pitchFamily="50" charset="-128"/>
              </a:rPr>
              <a:t>◆</a:t>
            </a:r>
            <a:r>
              <a:rPr lang="ja-JP" altLang="en-US" sz="1550" dirty="0" smtClean="0">
                <a:latin typeface="Meiryo UI" panose="020B0604030504040204" pitchFamily="50" charset="-128"/>
                <a:ea typeface="Meiryo UI" panose="020B0604030504040204" pitchFamily="50" charset="-128"/>
              </a:rPr>
              <a:t>配水支管等</a:t>
            </a:r>
            <a:endParaRPr lang="en-US" altLang="ja-JP" sz="1550" dirty="0" smtClean="0">
              <a:latin typeface="Meiryo UI" panose="020B0604030504040204" pitchFamily="50" charset="-128"/>
              <a:ea typeface="Meiryo UI" panose="020B0604030504040204" pitchFamily="50" charset="-128"/>
            </a:endParaRPr>
          </a:p>
          <a:p>
            <a:r>
              <a:rPr lang="ja-JP" altLang="en-US" sz="1550" dirty="0" smtClean="0">
                <a:latin typeface="Meiryo UI" panose="020B0604030504040204" pitchFamily="50" charset="-128"/>
                <a:ea typeface="Meiryo UI" panose="020B0604030504040204" pitchFamily="50" charset="-128"/>
              </a:rPr>
              <a:t>　　「非顕在の漏水」</a:t>
            </a:r>
            <a:r>
              <a:rPr lang="ja-JP" altLang="en-US" sz="1550" dirty="0">
                <a:latin typeface="Meiryo UI" panose="020B0604030504040204" pitchFamily="50" charset="-128"/>
                <a:ea typeface="Meiryo UI" panose="020B0604030504040204" pitchFamily="50" charset="-128"/>
              </a:rPr>
              <a:t>のうち</a:t>
            </a:r>
            <a:r>
              <a:rPr lang="ja-JP" altLang="en-US" sz="1550" dirty="0" smtClean="0">
                <a:latin typeface="Meiryo UI" panose="020B0604030504040204" pitchFamily="50" charset="-128"/>
                <a:ea typeface="Meiryo UI" panose="020B0604030504040204" pitchFamily="50" charset="-128"/>
              </a:rPr>
              <a:t>、微小漏水は管路更新で、地下漏水は計画的漏水調査</a:t>
            </a:r>
            <a:r>
              <a:rPr lang="en-US" altLang="ja-JP" sz="1550" baseline="30000" dirty="0" smtClean="0">
                <a:latin typeface="Meiryo UI" panose="020B0604030504040204" pitchFamily="50" charset="-128"/>
                <a:ea typeface="Meiryo UI" panose="020B0604030504040204" pitchFamily="50" charset="-128"/>
              </a:rPr>
              <a:t>※4</a:t>
            </a:r>
            <a:r>
              <a:rPr lang="ja-JP" altLang="en-US" sz="1550" dirty="0" smtClean="0">
                <a:latin typeface="Meiryo UI" panose="020B0604030504040204" pitchFamily="50" charset="-128"/>
                <a:ea typeface="Meiryo UI" panose="020B0604030504040204" pitchFamily="50" charset="-128"/>
              </a:rPr>
              <a:t>・修繕で対応。</a:t>
            </a:r>
            <a:endParaRPr lang="en-US" altLang="ja-JP" sz="1550" dirty="0" smtClean="0">
              <a:latin typeface="Meiryo UI" panose="020B0604030504040204" pitchFamily="50" charset="-128"/>
              <a:ea typeface="Meiryo UI" panose="020B0604030504040204" pitchFamily="50" charset="-128"/>
            </a:endParaRPr>
          </a:p>
          <a:p>
            <a:r>
              <a:rPr lang="ja-JP" altLang="en-US" sz="1550" dirty="0">
                <a:latin typeface="Meiryo UI" panose="020B0604030504040204" pitchFamily="50" charset="-128"/>
                <a:ea typeface="Meiryo UI" panose="020B0604030504040204" pitchFamily="50" charset="-128"/>
              </a:rPr>
              <a:t>　</a:t>
            </a:r>
            <a:r>
              <a:rPr lang="ja-JP" altLang="en-US" sz="1550" dirty="0" smtClean="0">
                <a:latin typeface="Meiryo UI" panose="020B0604030504040204" pitchFamily="50" charset="-128"/>
                <a:ea typeface="Meiryo UI" panose="020B0604030504040204" pitchFamily="50" charset="-128"/>
              </a:rPr>
              <a:t>　「顕在化した漏水」に対しては即時修繕体制の構築により対応する。</a:t>
            </a:r>
            <a:endParaRPr lang="en-US" altLang="ja-JP" sz="155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3922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角丸四角形 88"/>
          <p:cNvSpPr/>
          <p:nvPr/>
        </p:nvSpPr>
        <p:spPr>
          <a:xfrm>
            <a:off x="221087" y="611663"/>
            <a:ext cx="8701826" cy="4802166"/>
          </a:xfrm>
          <a:prstGeom prst="roundRect">
            <a:avLst>
              <a:gd name="adj" fmla="val 5909"/>
            </a:avLst>
          </a:prstGeom>
          <a:gradFill flip="none" rotWithShape="1">
            <a:gsLst>
              <a:gs pos="0">
                <a:schemeClr val="bg1"/>
              </a:gs>
              <a:gs pos="100000">
                <a:srgbClr val="DCEBF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ｘ</a:t>
            </a:r>
            <a:endParaRPr kumimoji="1" lang="ja-JP" altLang="en-US" dirty="0"/>
          </a:p>
        </p:txBody>
      </p:sp>
      <p:sp>
        <p:nvSpPr>
          <p:cNvPr id="211" name="スライド番号プレースホルダー 4"/>
          <p:cNvSpPr>
            <a:spLocks noGrp="1"/>
          </p:cNvSpPr>
          <p:nvPr>
            <p:ph type="sldNum" sz="quarter" idx="12"/>
          </p:nvPr>
        </p:nvSpPr>
        <p:spPr>
          <a:xfrm>
            <a:off x="8676820" y="6440331"/>
            <a:ext cx="393095" cy="365125"/>
          </a:xfrm>
          <a:solidFill>
            <a:srgbClr val="000099"/>
          </a:solidFill>
        </p:spPr>
        <p:txBody>
          <a:bodyPr/>
          <a:lstStyle/>
          <a:p>
            <a:fld id="{3BAB8C8D-D655-4CB9-9317-1659BB5EB925}" type="slidenum">
              <a:rPr lang="ja-JP" altLang="en-US" sz="1800" b="1">
                <a:solidFill>
                  <a:srgbClr val="FFFFFF"/>
                </a:solidFill>
                <a:latin typeface="Meiryo UI" panose="020B0604030504040204" pitchFamily="50" charset="-128"/>
                <a:ea typeface="Meiryo UI" panose="020B0604030504040204" pitchFamily="50" charset="-128"/>
              </a:rPr>
              <a:t>3</a:t>
            </a:fld>
            <a:endParaRPr lang="ja-JP" altLang="en-US" sz="1800" b="1" dirty="0">
              <a:solidFill>
                <a:srgbClr val="FFFFFF"/>
              </a:solidFill>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70340" y="56536"/>
            <a:ext cx="5993949"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rPr>
              <a:t>１ 有収率低下の要因分析の結果と対策方針</a:t>
            </a:r>
            <a:endParaRPr lang="en-US" altLang="ja-JP" sz="2000" dirty="0">
              <a:latin typeface="Meiryo UI" panose="020B0604030504040204" pitchFamily="50" charset="-128"/>
              <a:ea typeface="Meiryo UI" panose="020B0604030504040204" pitchFamily="50" charset="-128"/>
            </a:endParaRPr>
          </a:p>
        </p:txBody>
      </p:sp>
      <p:sp>
        <p:nvSpPr>
          <p:cNvPr id="91" name="AutoShape 5"/>
          <p:cNvSpPr>
            <a:spLocks noChangeArrowheads="1"/>
          </p:cNvSpPr>
          <p:nvPr/>
        </p:nvSpPr>
        <p:spPr bwMode="auto">
          <a:xfrm>
            <a:off x="571306" y="3640770"/>
            <a:ext cx="1230336"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FontTx/>
              <a:buNone/>
            </a:pPr>
            <a:r>
              <a:rPr lang="ja-JP" altLang="en-US" sz="1400" dirty="0" smtClean="0">
                <a:effectLst/>
                <a:latin typeface="Meiryo UI" panose="020B0604030504040204" pitchFamily="50" charset="-128"/>
                <a:ea typeface="Meiryo UI" panose="020B0604030504040204" pitchFamily="50" charset="-128"/>
              </a:rPr>
              <a:t>配水量</a:t>
            </a:r>
            <a:endParaRPr lang="ja-JP" altLang="en-US" sz="1400" dirty="0">
              <a:effectLst/>
              <a:latin typeface="Meiryo UI" panose="020B0604030504040204" pitchFamily="50" charset="-128"/>
              <a:ea typeface="Meiryo UI" panose="020B0604030504040204" pitchFamily="50" charset="-128"/>
            </a:endParaRPr>
          </a:p>
        </p:txBody>
      </p:sp>
      <p:sp>
        <p:nvSpPr>
          <p:cNvPr id="92" name="AutoShape 6"/>
          <p:cNvSpPr>
            <a:spLocks noChangeArrowheads="1"/>
          </p:cNvSpPr>
          <p:nvPr/>
        </p:nvSpPr>
        <p:spPr bwMode="auto">
          <a:xfrm>
            <a:off x="2238323" y="2783995"/>
            <a:ext cx="1231200"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None/>
            </a:pPr>
            <a:r>
              <a:rPr lang="ja-JP" altLang="en-US" sz="1400" dirty="0">
                <a:effectLst/>
                <a:latin typeface="Meiryo UI" panose="020B0604030504040204" pitchFamily="50" charset="-128"/>
                <a:ea typeface="Meiryo UI" panose="020B0604030504040204" pitchFamily="50" charset="-128"/>
              </a:rPr>
              <a:t>有効水量</a:t>
            </a:r>
          </a:p>
        </p:txBody>
      </p:sp>
      <p:sp>
        <p:nvSpPr>
          <p:cNvPr id="93" name="AutoShape 7"/>
          <p:cNvSpPr>
            <a:spLocks noChangeArrowheads="1"/>
          </p:cNvSpPr>
          <p:nvPr/>
        </p:nvSpPr>
        <p:spPr bwMode="auto">
          <a:xfrm>
            <a:off x="2238323" y="4548643"/>
            <a:ext cx="1231200"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FontTx/>
              <a:buNone/>
            </a:pPr>
            <a:r>
              <a:rPr lang="ja-JP" altLang="en-US" sz="1400" dirty="0">
                <a:effectLst/>
                <a:latin typeface="Meiryo UI" panose="020B0604030504040204" pitchFamily="50" charset="-128"/>
                <a:ea typeface="Meiryo UI" panose="020B0604030504040204" pitchFamily="50" charset="-128"/>
              </a:rPr>
              <a:t>無効水量</a:t>
            </a:r>
          </a:p>
        </p:txBody>
      </p:sp>
      <p:sp>
        <p:nvSpPr>
          <p:cNvPr id="94" name="Line 9"/>
          <p:cNvSpPr>
            <a:spLocks noChangeShapeType="1"/>
          </p:cNvSpPr>
          <p:nvPr/>
        </p:nvSpPr>
        <p:spPr bwMode="auto">
          <a:xfrm>
            <a:off x="1805504" y="3800431"/>
            <a:ext cx="216000" cy="0"/>
          </a:xfrm>
          <a:prstGeom prst="line">
            <a:avLst/>
          </a:prstGeom>
          <a:noFill/>
          <a:ln w="12700">
            <a:solidFill>
              <a:schemeClr val="tx1"/>
            </a:solidFill>
            <a:round/>
            <a:headEnd/>
            <a:tailEn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95" name="Line 11"/>
          <p:cNvSpPr>
            <a:spLocks noChangeShapeType="1"/>
          </p:cNvSpPr>
          <p:nvPr/>
        </p:nvSpPr>
        <p:spPr bwMode="auto">
          <a:xfrm>
            <a:off x="3466664" y="2946519"/>
            <a:ext cx="216000" cy="0"/>
          </a:xfrm>
          <a:prstGeom prst="line">
            <a:avLst/>
          </a:prstGeom>
          <a:noFill/>
          <a:ln w="12700">
            <a:solidFill>
              <a:schemeClr val="tx1"/>
            </a:solidFill>
            <a:round/>
            <a:headEnd/>
            <a:tailEn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96" name="AutoShape 12"/>
          <p:cNvSpPr>
            <a:spLocks noChangeArrowheads="1"/>
          </p:cNvSpPr>
          <p:nvPr/>
        </p:nvSpPr>
        <p:spPr bwMode="auto">
          <a:xfrm>
            <a:off x="3883876" y="2178531"/>
            <a:ext cx="1231200"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FontTx/>
              <a:buNone/>
            </a:pPr>
            <a:r>
              <a:rPr lang="ja-JP" altLang="en-US" sz="1400" dirty="0">
                <a:effectLst/>
                <a:latin typeface="Meiryo UI" panose="020B0604030504040204" pitchFamily="50" charset="-128"/>
                <a:ea typeface="Meiryo UI" panose="020B0604030504040204" pitchFamily="50" charset="-128"/>
              </a:rPr>
              <a:t>有収水量</a:t>
            </a:r>
          </a:p>
        </p:txBody>
      </p:sp>
      <p:sp>
        <p:nvSpPr>
          <p:cNvPr id="98" name="AutoShape 13"/>
          <p:cNvSpPr>
            <a:spLocks noChangeArrowheads="1"/>
          </p:cNvSpPr>
          <p:nvPr/>
        </p:nvSpPr>
        <p:spPr bwMode="auto">
          <a:xfrm>
            <a:off x="3883876" y="3443891"/>
            <a:ext cx="1231200"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FontTx/>
              <a:buNone/>
            </a:pPr>
            <a:r>
              <a:rPr lang="ja-JP" altLang="en-US" sz="1400" dirty="0">
                <a:effectLst/>
                <a:latin typeface="Meiryo UI" panose="020B0604030504040204" pitchFamily="50" charset="-128"/>
                <a:ea typeface="Meiryo UI" panose="020B0604030504040204" pitchFamily="50" charset="-128"/>
              </a:rPr>
              <a:t>無収水量</a:t>
            </a:r>
          </a:p>
        </p:txBody>
      </p:sp>
      <p:sp>
        <p:nvSpPr>
          <p:cNvPr id="99" name="Freeform 17"/>
          <p:cNvSpPr>
            <a:spLocks/>
          </p:cNvSpPr>
          <p:nvPr/>
        </p:nvSpPr>
        <p:spPr bwMode="auto">
          <a:xfrm>
            <a:off x="5330303" y="3170801"/>
            <a:ext cx="216000" cy="830574"/>
          </a:xfrm>
          <a:custGeom>
            <a:avLst/>
            <a:gdLst/>
            <a:ahLst/>
            <a:cxnLst>
              <a:cxn ang="0">
                <a:pos x="155" y="0"/>
              </a:cxn>
              <a:cxn ang="0">
                <a:pos x="0" y="0"/>
              </a:cxn>
              <a:cxn ang="0">
                <a:pos x="0" y="996"/>
              </a:cxn>
              <a:cxn ang="0">
                <a:pos x="155" y="996"/>
              </a:cxn>
            </a:cxnLst>
            <a:rect l="0" t="0" r="r" b="b"/>
            <a:pathLst>
              <a:path w="155" h="996">
                <a:moveTo>
                  <a:pt x="155" y="0"/>
                </a:moveTo>
                <a:lnTo>
                  <a:pt x="0" y="0"/>
                </a:lnTo>
                <a:lnTo>
                  <a:pt x="0" y="996"/>
                </a:lnTo>
                <a:lnTo>
                  <a:pt x="155" y="996"/>
                </a:lnTo>
              </a:path>
            </a:pathLst>
          </a:custGeom>
          <a:noFill/>
          <a:ln w="12700" cap="flat" cmpd="sng">
            <a:solidFill>
              <a:schemeClr val="tx1"/>
            </a:solidFill>
            <a:prstDash val="solid"/>
            <a:round/>
            <a:headEnd type="none" w="med" len="med"/>
            <a:tailEnd type="none" w="med" len="me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00" name="Line 18"/>
          <p:cNvSpPr>
            <a:spLocks noChangeShapeType="1"/>
          </p:cNvSpPr>
          <p:nvPr/>
        </p:nvSpPr>
        <p:spPr bwMode="auto">
          <a:xfrm flipV="1">
            <a:off x="5110313" y="3609931"/>
            <a:ext cx="432000" cy="0"/>
          </a:xfrm>
          <a:prstGeom prst="line">
            <a:avLst/>
          </a:prstGeom>
          <a:noFill/>
          <a:ln w="12700">
            <a:solidFill>
              <a:schemeClr val="tx1"/>
            </a:solidFill>
            <a:round/>
            <a:headEnd/>
            <a:tailEn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01" name="AutoShape 20"/>
          <p:cNvSpPr>
            <a:spLocks noChangeArrowheads="1"/>
          </p:cNvSpPr>
          <p:nvPr/>
        </p:nvSpPr>
        <p:spPr bwMode="auto">
          <a:xfrm>
            <a:off x="5547819" y="3852039"/>
            <a:ext cx="1260876"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FontTx/>
              <a:buNone/>
            </a:pPr>
            <a:r>
              <a:rPr lang="ja-JP" altLang="en-US" sz="1400" dirty="0">
                <a:effectLst/>
                <a:latin typeface="Meiryo UI" panose="020B0604030504040204" pitchFamily="50" charset="-128"/>
                <a:ea typeface="Meiryo UI" panose="020B0604030504040204" pitchFamily="50" charset="-128"/>
              </a:rPr>
              <a:t>そ の </a:t>
            </a:r>
            <a:r>
              <a:rPr lang="ja-JP" altLang="en-US" sz="1400" dirty="0" smtClean="0">
                <a:effectLst/>
                <a:latin typeface="Meiryo UI" panose="020B0604030504040204" pitchFamily="50" charset="-128"/>
                <a:ea typeface="Meiryo UI" panose="020B0604030504040204" pitchFamily="50" charset="-128"/>
              </a:rPr>
              <a:t>他</a:t>
            </a:r>
            <a:endParaRPr lang="ja-JP" altLang="en-US" sz="1400" baseline="30000" dirty="0">
              <a:effectLst/>
              <a:latin typeface="Meiryo UI" panose="020B0604030504040204" pitchFamily="50" charset="-128"/>
              <a:ea typeface="Meiryo UI" panose="020B0604030504040204" pitchFamily="50" charset="-128"/>
            </a:endParaRPr>
          </a:p>
        </p:txBody>
      </p:sp>
      <p:sp>
        <p:nvSpPr>
          <p:cNvPr id="102" name="AutoShape 22"/>
          <p:cNvSpPr>
            <a:spLocks noChangeArrowheads="1"/>
          </p:cNvSpPr>
          <p:nvPr/>
        </p:nvSpPr>
        <p:spPr bwMode="auto">
          <a:xfrm>
            <a:off x="5556627" y="4345687"/>
            <a:ext cx="1243260"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FontTx/>
              <a:buNone/>
            </a:pPr>
            <a:r>
              <a:rPr lang="ja-JP" altLang="en-US" sz="1400" dirty="0" smtClean="0">
                <a:effectLst/>
                <a:latin typeface="Meiryo UI" panose="020B0604030504040204" pitchFamily="50" charset="-128"/>
                <a:ea typeface="Meiryo UI" panose="020B0604030504040204" pitchFamily="50" charset="-128"/>
              </a:rPr>
              <a:t>調</a:t>
            </a:r>
            <a:r>
              <a:rPr lang="ja-JP" altLang="en-US" sz="1400" dirty="0">
                <a:effectLst/>
                <a:latin typeface="Meiryo UI" panose="020B0604030504040204" pitchFamily="50" charset="-128"/>
                <a:ea typeface="Meiryo UI" panose="020B0604030504040204" pitchFamily="50" charset="-128"/>
              </a:rPr>
              <a:t>定減額水量</a:t>
            </a:r>
          </a:p>
        </p:txBody>
      </p:sp>
      <p:sp>
        <p:nvSpPr>
          <p:cNvPr id="103" name="Freeform 23"/>
          <p:cNvSpPr>
            <a:spLocks/>
          </p:cNvSpPr>
          <p:nvPr/>
        </p:nvSpPr>
        <p:spPr bwMode="auto">
          <a:xfrm>
            <a:off x="5336654" y="4479801"/>
            <a:ext cx="216000" cy="473834"/>
          </a:xfrm>
          <a:custGeom>
            <a:avLst/>
            <a:gdLst/>
            <a:ahLst/>
            <a:cxnLst>
              <a:cxn ang="0">
                <a:pos x="155" y="0"/>
              </a:cxn>
              <a:cxn ang="0">
                <a:pos x="0" y="0"/>
              </a:cxn>
              <a:cxn ang="0">
                <a:pos x="0" y="996"/>
              </a:cxn>
              <a:cxn ang="0">
                <a:pos x="155" y="996"/>
              </a:cxn>
            </a:cxnLst>
            <a:rect l="0" t="0" r="r" b="b"/>
            <a:pathLst>
              <a:path w="155" h="996">
                <a:moveTo>
                  <a:pt x="155" y="0"/>
                </a:moveTo>
                <a:lnTo>
                  <a:pt x="0" y="0"/>
                </a:lnTo>
                <a:lnTo>
                  <a:pt x="0" y="996"/>
                </a:lnTo>
                <a:lnTo>
                  <a:pt x="155" y="996"/>
                </a:lnTo>
              </a:path>
            </a:pathLst>
          </a:custGeom>
          <a:noFill/>
          <a:ln w="12700" cap="flat" cmpd="sng">
            <a:solidFill>
              <a:schemeClr val="tx1"/>
            </a:solidFill>
            <a:prstDash val="solid"/>
            <a:round/>
            <a:headEnd type="none" w="med" len="med"/>
            <a:tailEnd type="none" w="med" len="me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04" name="AutoShape 25"/>
          <p:cNvSpPr>
            <a:spLocks noChangeArrowheads="1"/>
          </p:cNvSpPr>
          <p:nvPr/>
        </p:nvSpPr>
        <p:spPr bwMode="auto">
          <a:xfrm>
            <a:off x="5556627" y="4771315"/>
            <a:ext cx="1243260" cy="324000"/>
          </a:xfrm>
          <a:prstGeom prst="cube">
            <a:avLst>
              <a:gd name="adj" fmla="val 391"/>
            </a:avLst>
          </a:prstGeom>
          <a:solidFill>
            <a:srgbClr val="002060"/>
          </a:solidFill>
          <a:ln w="9525">
            <a:solidFill>
              <a:schemeClr val="tx1"/>
            </a:solidFill>
            <a:miter lim="800000"/>
            <a:headEnd/>
            <a:tailEnd/>
          </a:ln>
        </p:spPr>
        <p:txBody>
          <a:bodyPr wrap="none" anchor="ctr"/>
          <a:lstStyle/>
          <a:p>
            <a:pPr algn="ctr">
              <a:spcBef>
                <a:spcPct val="0"/>
              </a:spcBef>
              <a:buClrTx/>
              <a:buSzTx/>
              <a:buNone/>
            </a:pPr>
            <a:r>
              <a:rPr lang="ja-JP" altLang="en-US" sz="1400" b="1" dirty="0">
                <a:solidFill>
                  <a:schemeClr val="bg1"/>
                </a:solidFill>
                <a:effectLst/>
                <a:latin typeface="Meiryo UI" panose="020B0604030504040204" pitchFamily="50" charset="-128"/>
                <a:ea typeface="Meiryo UI" panose="020B0604030504040204" pitchFamily="50" charset="-128"/>
              </a:rPr>
              <a:t>漏 水 量</a:t>
            </a:r>
          </a:p>
        </p:txBody>
      </p:sp>
      <p:sp>
        <p:nvSpPr>
          <p:cNvPr id="110" name="Line 27"/>
          <p:cNvSpPr>
            <a:spLocks noChangeShapeType="1"/>
          </p:cNvSpPr>
          <p:nvPr/>
        </p:nvSpPr>
        <p:spPr bwMode="auto">
          <a:xfrm>
            <a:off x="3481759" y="4710643"/>
            <a:ext cx="1848543" cy="0"/>
          </a:xfrm>
          <a:prstGeom prst="line">
            <a:avLst/>
          </a:prstGeom>
          <a:noFill/>
          <a:ln w="12700">
            <a:solidFill>
              <a:schemeClr val="tx1"/>
            </a:solidFill>
            <a:round/>
            <a:headEnd/>
            <a:tailEn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13" name="AutoShape 29"/>
          <p:cNvSpPr>
            <a:spLocks noChangeArrowheads="1"/>
          </p:cNvSpPr>
          <p:nvPr/>
        </p:nvSpPr>
        <p:spPr bwMode="auto">
          <a:xfrm>
            <a:off x="5547819" y="1773910"/>
            <a:ext cx="1260876"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FontTx/>
              <a:buNone/>
            </a:pPr>
            <a:r>
              <a:rPr lang="ja-JP" altLang="en-US" sz="1400" dirty="0">
                <a:effectLst/>
                <a:latin typeface="Meiryo UI" panose="020B0604030504040204" pitchFamily="50" charset="-128"/>
                <a:ea typeface="Meiryo UI" panose="020B0604030504040204" pitchFamily="50" charset="-128"/>
              </a:rPr>
              <a:t>料金水量</a:t>
            </a:r>
          </a:p>
        </p:txBody>
      </p:sp>
      <p:sp>
        <p:nvSpPr>
          <p:cNvPr id="114" name="Freeform 30"/>
          <p:cNvSpPr>
            <a:spLocks/>
          </p:cNvSpPr>
          <p:nvPr/>
        </p:nvSpPr>
        <p:spPr bwMode="auto">
          <a:xfrm>
            <a:off x="5329509" y="1934034"/>
            <a:ext cx="216000" cy="827043"/>
          </a:xfrm>
          <a:custGeom>
            <a:avLst/>
            <a:gdLst/>
            <a:ahLst/>
            <a:cxnLst>
              <a:cxn ang="0">
                <a:pos x="155" y="0"/>
              </a:cxn>
              <a:cxn ang="0">
                <a:pos x="0" y="0"/>
              </a:cxn>
              <a:cxn ang="0">
                <a:pos x="0" y="996"/>
              </a:cxn>
              <a:cxn ang="0">
                <a:pos x="155" y="996"/>
              </a:cxn>
            </a:cxnLst>
            <a:rect l="0" t="0" r="r" b="b"/>
            <a:pathLst>
              <a:path w="155" h="996">
                <a:moveTo>
                  <a:pt x="155" y="0"/>
                </a:moveTo>
                <a:lnTo>
                  <a:pt x="0" y="0"/>
                </a:lnTo>
                <a:lnTo>
                  <a:pt x="0" y="996"/>
                </a:lnTo>
                <a:lnTo>
                  <a:pt x="155" y="996"/>
                </a:lnTo>
              </a:path>
            </a:pathLst>
          </a:custGeom>
          <a:noFill/>
          <a:ln w="12700" cap="flat" cmpd="sng">
            <a:solidFill>
              <a:schemeClr val="tx1"/>
            </a:solidFill>
            <a:prstDash val="solid"/>
            <a:round/>
            <a:headEnd type="none" w="med" len="med"/>
            <a:tailEnd type="none" w="med" len="me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16" name="AutoShape 32"/>
          <p:cNvSpPr>
            <a:spLocks noChangeArrowheads="1"/>
          </p:cNvSpPr>
          <p:nvPr/>
        </p:nvSpPr>
        <p:spPr bwMode="auto">
          <a:xfrm>
            <a:off x="5547819" y="2178531"/>
            <a:ext cx="1260876"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FontTx/>
              <a:buNone/>
            </a:pPr>
            <a:r>
              <a:rPr lang="ja-JP" altLang="en-US" sz="1400" dirty="0">
                <a:effectLst/>
                <a:latin typeface="Meiryo UI" panose="020B0604030504040204" pitchFamily="50" charset="-128"/>
                <a:ea typeface="Meiryo UI" panose="020B0604030504040204" pitchFamily="50" charset="-128"/>
              </a:rPr>
              <a:t>分 水 量</a:t>
            </a:r>
          </a:p>
        </p:txBody>
      </p:sp>
      <p:sp>
        <p:nvSpPr>
          <p:cNvPr id="117" name="AutoShape 33"/>
          <p:cNvSpPr>
            <a:spLocks noChangeArrowheads="1"/>
          </p:cNvSpPr>
          <p:nvPr/>
        </p:nvSpPr>
        <p:spPr bwMode="auto">
          <a:xfrm>
            <a:off x="5547819" y="2577963"/>
            <a:ext cx="1260876"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FontTx/>
              <a:buNone/>
            </a:pPr>
            <a:r>
              <a:rPr lang="ja-JP" altLang="en-US" sz="1400" dirty="0">
                <a:effectLst/>
                <a:latin typeface="Meiryo UI" panose="020B0604030504040204" pitchFamily="50" charset="-128"/>
                <a:ea typeface="Meiryo UI" panose="020B0604030504040204" pitchFamily="50" charset="-128"/>
              </a:rPr>
              <a:t>そ の </a:t>
            </a:r>
            <a:r>
              <a:rPr lang="ja-JP" altLang="en-US" sz="1400" dirty="0" smtClean="0">
                <a:effectLst/>
                <a:latin typeface="Meiryo UI" panose="020B0604030504040204" pitchFamily="50" charset="-128"/>
                <a:ea typeface="Meiryo UI" panose="020B0604030504040204" pitchFamily="50" charset="-128"/>
              </a:rPr>
              <a:t>他</a:t>
            </a:r>
            <a:endParaRPr lang="ja-JP" altLang="en-US" sz="1400" baseline="30000" dirty="0">
              <a:effectLst/>
              <a:latin typeface="Meiryo UI" panose="020B0604030504040204" pitchFamily="50" charset="-128"/>
              <a:ea typeface="Meiryo UI" panose="020B0604030504040204" pitchFamily="50" charset="-128"/>
            </a:endParaRPr>
          </a:p>
        </p:txBody>
      </p:sp>
      <p:sp>
        <p:nvSpPr>
          <p:cNvPr id="121" name="Line 34"/>
          <p:cNvSpPr>
            <a:spLocks noChangeShapeType="1"/>
          </p:cNvSpPr>
          <p:nvPr/>
        </p:nvSpPr>
        <p:spPr bwMode="auto">
          <a:xfrm>
            <a:off x="5110313" y="2340531"/>
            <a:ext cx="432000" cy="0"/>
          </a:xfrm>
          <a:prstGeom prst="line">
            <a:avLst/>
          </a:prstGeom>
          <a:noFill/>
          <a:ln w="12700">
            <a:solidFill>
              <a:schemeClr val="tx1"/>
            </a:solidFill>
            <a:round/>
            <a:headEnd/>
            <a:tailEn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22" name="AutoShape 16"/>
          <p:cNvSpPr>
            <a:spLocks noChangeArrowheads="1"/>
          </p:cNvSpPr>
          <p:nvPr/>
        </p:nvSpPr>
        <p:spPr bwMode="auto">
          <a:xfrm>
            <a:off x="5547819" y="3021281"/>
            <a:ext cx="1260876"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FontTx/>
              <a:buNone/>
            </a:pPr>
            <a:r>
              <a:rPr lang="ja-JP" altLang="en-US" sz="1400" dirty="0" smtClean="0">
                <a:effectLst/>
                <a:latin typeface="Meiryo UI" panose="020B0604030504040204" pitchFamily="50" charset="-128"/>
                <a:ea typeface="Meiryo UI" panose="020B0604030504040204" pitchFamily="50" charset="-128"/>
              </a:rPr>
              <a:t>メータ</a:t>
            </a:r>
            <a:r>
              <a:rPr lang="ja-JP" altLang="en-US" sz="1400" dirty="0">
                <a:effectLst/>
                <a:latin typeface="Meiryo UI" panose="020B0604030504040204" pitchFamily="50" charset="-128"/>
                <a:ea typeface="Meiryo UI" panose="020B0604030504040204" pitchFamily="50" charset="-128"/>
              </a:rPr>
              <a:t>不感水量</a:t>
            </a:r>
          </a:p>
        </p:txBody>
      </p:sp>
      <p:sp>
        <p:nvSpPr>
          <p:cNvPr id="128" name="AutoShape 19"/>
          <p:cNvSpPr>
            <a:spLocks noChangeArrowheads="1"/>
          </p:cNvSpPr>
          <p:nvPr/>
        </p:nvSpPr>
        <p:spPr bwMode="auto">
          <a:xfrm>
            <a:off x="5547819" y="3443891"/>
            <a:ext cx="1260876" cy="324000"/>
          </a:xfrm>
          <a:prstGeom prst="cube">
            <a:avLst>
              <a:gd name="adj" fmla="val 0"/>
            </a:avLst>
          </a:prstGeom>
          <a:solidFill>
            <a:schemeClr val="bg1"/>
          </a:solidFill>
          <a:ln w="9525">
            <a:solidFill>
              <a:schemeClr val="tx1"/>
            </a:solidFill>
            <a:miter lim="800000"/>
            <a:headEnd/>
            <a:tailEnd/>
          </a:ln>
        </p:spPr>
        <p:txBody>
          <a:bodyPr wrap="none" anchor="ctr"/>
          <a:lstStyle/>
          <a:p>
            <a:pPr algn="ctr">
              <a:spcBef>
                <a:spcPct val="0"/>
              </a:spcBef>
              <a:buClrTx/>
              <a:buSzTx/>
              <a:buFontTx/>
              <a:buNone/>
            </a:pPr>
            <a:r>
              <a:rPr lang="ja-JP" altLang="en-US" sz="1400" dirty="0" smtClean="0">
                <a:effectLst/>
                <a:latin typeface="Meiryo UI" panose="020B0604030504040204" pitchFamily="50" charset="-128"/>
                <a:ea typeface="Meiryo UI" panose="020B0604030504040204" pitchFamily="50" charset="-128"/>
              </a:rPr>
              <a:t>局</a:t>
            </a:r>
            <a:r>
              <a:rPr lang="ja-JP" altLang="en-US" sz="1400" dirty="0">
                <a:effectLst/>
                <a:latin typeface="Meiryo UI" panose="020B0604030504040204" pitchFamily="50" charset="-128"/>
                <a:ea typeface="Meiryo UI" panose="020B0604030504040204" pitchFamily="50" charset="-128"/>
              </a:rPr>
              <a:t>事業用水量</a:t>
            </a:r>
          </a:p>
        </p:txBody>
      </p:sp>
      <p:sp>
        <p:nvSpPr>
          <p:cNvPr id="129" name="Line 11"/>
          <p:cNvSpPr>
            <a:spLocks noChangeShapeType="1"/>
          </p:cNvSpPr>
          <p:nvPr/>
        </p:nvSpPr>
        <p:spPr bwMode="auto">
          <a:xfrm>
            <a:off x="3678706" y="2361800"/>
            <a:ext cx="205170" cy="0"/>
          </a:xfrm>
          <a:prstGeom prst="line">
            <a:avLst/>
          </a:prstGeom>
          <a:noFill/>
          <a:ln w="12700">
            <a:solidFill>
              <a:schemeClr val="tx1"/>
            </a:solidFill>
            <a:round/>
            <a:headEnd/>
            <a:tailEn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31" name="Line 11"/>
          <p:cNvSpPr>
            <a:spLocks noChangeShapeType="1"/>
          </p:cNvSpPr>
          <p:nvPr/>
        </p:nvSpPr>
        <p:spPr bwMode="auto">
          <a:xfrm>
            <a:off x="3673944" y="3556591"/>
            <a:ext cx="209932" cy="0"/>
          </a:xfrm>
          <a:prstGeom prst="line">
            <a:avLst/>
          </a:prstGeom>
          <a:noFill/>
          <a:ln w="12700">
            <a:solidFill>
              <a:schemeClr val="tx1"/>
            </a:solidFill>
            <a:round/>
            <a:headEnd/>
            <a:tailEn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32" name="Line 11"/>
          <p:cNvSpPr>
            <a:spLocks noChangeShapeType="1"/>
          </p:cNvSpPr>
          <p:nvPr/>
        </p:nvSpPr>
        <p:spPr bwMode="auto">
          <a:xfrm>
            <a:off x="3664101" y="2368150"/>
            <a:ext cx="0" cy="1194792"/>
          </a:xfrm>
          <a:prstGeom prst="line">
            <a:avLst/>
          </a:prstGeom>
          <a:noFill/>
          <a:ln w="12700">
            <a:solidFill>
              <a:schemeClr val="tx1"/>
            </a:solidFill>
            <a:round/>
            <a:headEnd/>
            <a:tailEn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34" name="Line 11"/>
          <p:cNvSpPr>
            <a:spLocks noChangeShapeType="1"/>
          </p:cNvSpPr>
          <p:nvPr/>
        </p:nvSpPr>
        <p:spPr bwMode="auto">
          <a:xfrm>
            <a:off x="2020487" y="2971801"/>
            <a:ext cx="216000" cy="0"/>
          </a:xfrm>
          <a:prstGeom prst="line">
            <a:avLst/>
          </a:prstGeom>
          <a:noFill/>
          <a:ln w="12700">
            <a:solidFill>
              <a:schemeClr val="tx1"/>
            </a:solidFill>
            <a:round/>
            <a:headEnd/>
            <a:tailEn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36" name="Line 11"/>
          <p:cNvSpPr>
            <a:spLocks noChangeShapeType="1"/>
          </p:cNvSpPr>
          <p:nvPr/>
        </p:nvSpPr>
        <p:spPr bwMode="auto">
          <a:xfrm>
            <a:off x="2020487" y="4710643"/>
            <a:ext cx="216000" cy="0"/>
          </a:xfrm>
          <a:prstGeom prst="line">
            <a:avLst/>
          </a:prstGeom>
          <a:noFill/>
          <a:ln w="12700">
            <a:solidFill>
              <a:schemeClr val="tx1"/>
            </a:solidFill>
            <a:round/>
            <a:headEnd/>
            <a:tailEn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37" name="Line 11"/>
          <p:cNvSpPr>
            <a:spLocks noChangeShapeType="1"/>
          </p:cNvSpPr>
          <p:nvPr/>
        </p:nvSpPr>
        <p:spPr bwMode="auto">
          <a:xfrm>
            <a:off x="2022868" y="2977505"/>
            <a:ext cx="0" cy="1733138"/>
          </a:xfrm>
          <a:prstGeom prst="line">
            <a:avLst/>
          </a:prstGeom>
          <a:noFill/>
          <a:ln w="12700">
            <a:solidFill>
              <a:schemeClr val="tx1"/>
            </a:solidFill>
            <a:round/>
            <a:headEnd/>
            <a:tailEnd/>
          </a:ln>
          <a:effectLst/>
        </p:spPr>
        <p:txBody>
          <a:bodyPr wrap="none" anchor="ctr"/>
          <a:lstStyle/>
          <a:p>
            <a:pPr>
              <a:defRPr/>
            </a:pPr>
            <a:endParaRPr lang="ja-JP" altLang="en-US" sz="1300">
              <a:latin typeface="Meiryo UI" panose="020B0604030504040204" pitchFamily="50" charset="-128"/>
              <a:ea typeface="Meiryo UI" panose="020B0604030504040204" pitchFamily="50" charset="-128"/>
            </a:endParaRPr>
          </a:p>
        </p:txBody>
      </p:sp>
      <p:sp>
        <p:nvSpPr>
          <p:cNvPr id="138" name="テキスト ボックス 137"/>
          <p:cNvSpPr txBox="1"/>
          <p:nvPr/>
        </p:nvSpPr>
        <p:spPr>
          <a:xfrm>
            <a:off x="497022" y="3960386"/>
            <a:ext cx="1378904"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398,463</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681368" y="4188092"/>
            <a:ext cx="1010213"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100.0</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2170757" y="2272484"/>
            <a:ext cx="1378904"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374,502</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41" name="テキスト ボックス 140"/>
          <p:cNvSpPr txBox="1"/>
          <p:nvPr/>
        </p:nvSpPr>
        <p:spPr>
          <a:xfrm>
            <a:off x="2481736" y="2500190"/>
            <a:ext cx="92204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94.5</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42" name="テキスト ボックス 141"/>
          <p:cNvSpPr txBox="1"/>
          <p:nvPr/>
        </p:nvSpPr>
        <p:spPr>
          <a:xfrm>
            <a:off x="2245320" y="4055780"/>
            <a:ext cx="1290738"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21,961</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43" name="テキスト ボックス 142"/>
          <p:cNvSpPr txBox="1"/>
          <p:nvPr/>
        </p:nvSpPr>
        <p:spPr>
          <a:xfrm>
            <a:off x="2473748" y="4283486"/>
            <a:ext cx="833883"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5</a:t>
            </a: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grpSp>
        <p:nvGrpSpPr>
          <p:cNvPr id="144" name="グループ化 143"/>
          <p:cNvGrpSpPr/>
          <p:nvPr/>
        </p:nvGrpSpPr>
        <p:grpSpPr>
          <a:xfrm>
            <a:off x="3817477" y="2583711"/>
            <a:ext cx="1378904" cy="422369"/>
            <a:chOff x="3468713" y="2866132"/>
            <a:chExt cx="1378904" cy="422369"/>
          </a:xfrm>
        </p:grpSpPr>
        <p:sp>
          <p:nvSpPr>
            <p:cNvPr id="145" name="テキスト ボックス 144"/>
            <p:cNvSpPr txBox="1"/>
            <p:nvPr/>
          </p:nvSpPr>
          <p:spPr>
            <a:xfrm>
              <a:off x="3468713" y="2866132"/>
              <a:ext cx="1378904"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363,709</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46" name="テキスト ボックス 145"/>
            <p:cNvSpPr txBox="1"/>
            <p:nvPr/>
          </p:nvSpPr>
          <p:spPr>
            <a:xfrm>
              <a:off x="3684073" y="3026891"/>
              <a:ext cx="92204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91.6</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grpSp>
      <p:sp>
        <p:nvSpPr>
          <p:cNvPr id="147" name="テキスト ボックス 146"/>
          <p:cNvSpPr txBox="1"/>
          <p:nvPr/>
        </p:nvSpPr>
        <p:spPr>
          <a:xfrm>
            <a:off x="3848491" y="3761742"/>
            <a:ext cx="1290738"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11,424</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49" name="テキスト ボックス 148"/>
          <p:cNvSpPr txBox="1"/>
          <p:nvPr/>
        </p:nvSpPr>
        <p:spPr>
          <a:xfrm>
            <a:off x="4076919" y="3948173"/>
            <a:ext cx="833883"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2.9</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50" name="テキスト ボックス 149"/>
          <p:cNvSpPr txBox="1"/>
          <p:nvPr/>
        </p:nvSpPr>
        <p:spPr>
          <a:xfrm>
            <a:off x="6663755" y="1805105"/>
            <a:ext cx="1378904" cy="261610"/>
          </a:xfrm>
          <a:prstGeom prst="rect">
            <a:avLst/>
          </a:prstGeom>
          <a:noFill/>
        </p:spPr>
        <p:txBody>
          <a:bodyPr wrap="none" rtlCol="0">
            <a:spAutoFit/>
          </a:bodyPr>
          <a:lstStyle/>
          <a:p>
            <a:pPr algn="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356,337</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51" name="テキスト ボックス 150"/>
          <p:cNvSpPr txBox="1"/>
          <p:nvPr/>
        </p:nvSpPr>
        <p:spPr>
          <a:xfrm>
            <a:off x="6840086" y="2209726"/>
            <a:ext cx="1202573" cy="261610"/>
          </a:xfrm>
          <a:prstGeom prst="rect">
            <a:avLst/>
          </a:prstGeom>
          <a:noFill/>
        </p:spPr>
        <p:txBody>
          <a:bodyPr wrap="none" rtlCol="0">
            <a:spAutoFit/>
          </a:bodyPr>
          <a:lstStyle/>
          <a:p>
            <a:pPr algn="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3,022</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52" name="テキスト ボックス 151"/>
          <p:cNvSpPr txBox="1"/>
          <p:nvPr/>
        </p:nvSpPr>
        <p:spPr>
          <a:xfrm>
            <a:off x="6840086" y="2609158"/>
            <a:ext cx="1202573" cy="261610"/>
          </a:xfrm>
          <a:prstGeom prst="rect">
            <a:avLst/>
          </a:prstGeom>
          <a:noFill/>
        </p:spPr>
        <p:txBody>
          <a:bodyPr wrap="none" rtlCol="0">
            <a:spAutoFit/>
          </a:bodyPr>
          <a:lstStyle/>
          <a:p>
            <a:pPr algn="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3,719</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53" name="テキスト ボックス 152"/>
          <p:cNvSpPr txBox="1"/>
          <p:nvPr/>
        </p:nvSpPr>
        <p:spPr>
          <a:xfrm>
            <a:off x="6840086" y="3004878"/>
            <a:ext cx="1202573" cy="261610"/>
          </a:xfrm>
          <a:prstGeom prst="rect">
            <a:avLst/>
          </a:prstGeom>
          <a:noFill/>
        </p:spPr>
        <p:txBody>
          <a:bodyPr wrap="none" rtlCol="0">
            <a:spAutoFit/>
          </a:bodyPr>
          <a:lstStyle/>
          <a:p>
            <a:pPr algn="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8,841</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54" name="テキスト ボックス 153"/>
          <p:cNvSpPr txBox="1"/>
          <p:nvPr/>
        </p:nvSpPr>
        <p:spPr>
          <a:xfrm>
            <a:off x="6977944" y="3475086"/>
            <a:ext cx="1064715" cy="261610"/>
          </a:xfrm>
          <a:prstGeom prst="rect">
            <a:avLst/>
          </a:prstGeom>
          <a:noFill/>
        </p:spPr>
        <p:txBody>
          <a:bodyPr wrap="none" rtlCol="0">
            <a:spAutoFit/>
          </a:bodyPr>
          <a:lstStyle/>
          <a:p>
            <a:pPr algn="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951</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55" name="テキスト ボックス 154"/>
          <p:cNvSpPr txBox="1"/>
          <p:nvPr/>
        </p:nvSpPr>
        <p:spPr>
          <a:xfrm>
            <a:off x="6840086" y="3848600"/>
            <a:ext cx="1202573" cy="261610"/>
          </a:xfrm>
          <a:prstGeom prst="rect">
            <a:avLst/>
          </a:prstGeom>
          <a:noFill/>
        </p:spPr>
        <p:txBody>
          <a:bodyPr wrap="none" rtlCol="0">
            <a:spAutoFit/>
          </a:bodyPr>
          <a:lstStyle/>
          <a:p>
            <a:pPr algn="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1,631</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56" name="テキスト ボックス 155"/>
          <p:cNvSpPr txBox="1"/>
          <p:nvPr/>
        </p:nvSpPr>
        <p:spPr>
          <a:xfrm>
            <a:off x="6884970" y="4345687"/>
            <a:ext cx="1157689" cy="261610"/>
          </a:xfrm>
          <a:prstGeom prst="rect">
            <a:avLst/>
          </a:prstGeom>
          <a:noFill/>
        </p:spPr>
        <p:txBody>
          <a:bodyPr wrap="none" rtlCol="0">
            <a:spAutoFit/>
          </a:bodyPr>
          <a:lstStyle/>
          <a:p>
            <a:pPr algn="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5,00</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71" name="テキスト ボックス 170"/>
          <p:cNvSpPr txBox="1"/>
          <p:nvPr/>
        </p:nvSpPr>
        <p:spPr>
          <a:xfrm>
            <a:off x="6751921" y="4761526"/>
            <a:ext cx="1290738" cy="261610"/>
          </a:xfrm>
          <a:prstGeom prst="rect">
            <a:avLst/>
          </a:prstGeom>
          <a:noFill/>
        </p:spPr>
        <p:txBody>
          <a:bodyPr wrap="none" rtlCol="0">
            <a:spAutoFit/>
          </a:bodyPr>
          <a:lstStyle/>
          <a:p>
            <a:pPr algn="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21,461</a:t>
            </a:r>
            <a:r>
              <a:rPr kumimoji="1" lang="ja-JP" altLang="en-US" sz="1100" dirty="0" smtClean="0">
                <a:latin typeface="Meiryo UI" panose="020B0604030504040204" pitchFamily="50" charset="-128"/>
                <a:ea typeface="Meiryo UI" panose="020B0604030504040204" pitchFamily="50" charset="-128"/>
              </a:rPr>
              <a:t>千</a:t>
            </a:r>
            <a:r>
              <a:rPr kumimoji="1" lang="en-US" altLang="ja-JP" sz="1100" dirty="0" smtClean="0">
                <a:latin typeface="Meiryo UI" panose="020B0604030504040204" pitchFamily="50" charset="-128"/>
                <a:ea typeface="Meiryo UI" panose="020B0604030504040204" pitchFamily="50" charset="-128"/>
              </a:rPr>
              <a:t>m</a:t>
            </a:r>
            <a:r>
              <a:rPr kumimoji="1" lang="en-US" altLang="ja-JP" sz="1100" baseline="30000" dirty="0" smtClean="0">
                <a:latin typeface="Meiryo UI" panose="020B0604030504040204" pitchFamily="50" charset="-128"/>
                <a:ea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73" name="テキスト ボックス 172"/>
          <p:cNvSpPr txBox="1"/>
          <p:nvPr/>
        </p:nvSpPr>
        <p:spPr>
          <a:xfrm>
            <a:off x="7776755" y="1805105"/>
            <a:ext cx="922047" cy="261610"/>
          </a:xfrm>
          <a:prstGeom prst="rect">
            <a:avLst/>
          </a:prstGeom>
          <a:noFill/>
        </p:spPr>
        <p:txBody>
          <a:bodyPr wrap="none" rtlCol="0">
            <a:spAutoFit/>
          </a:bodyPr>
          <a:lstStyle/>
          <a:p>
            <a:pPr algn="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89.9</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74" name="テキスト ボックス 173"/>
          <p:cNvSpPr txBox="1"/>
          <p:nvPr/>
        </p:nvSpPr>
        <p:spPr>
          <a:xfrm>
            <a:off x="7816829" y="2209726"/>
            <a:ext cx="881973" cy="261610"/>
          </a:xfrm>
          <a:prstGeom prst="rect">
            <a:avLst/>
          </a:prstGeom>
          <a:noFill/>
        </p:spPr>
        <p:txBody>
          <a:bodyPr wrap="none" rtlCol="0">
            <a:spAutoFit/>
          </a:bodyPr>
          <a:lstStyle/>
          <a:p>
            <a:pPr algn="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0.8</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92" name="テキスト ボックス 191"/>
          <p:cNvSpPr txBox="1"/>
          <p:nvPr/>
        </p:nvSpPr>
        <p:spPr>
          <a:xfrm>
            <a:off x="7816829" y="2609158"/>
            <a:ext cx="881973" cy="261610"/>
          </a:xfrm>
          <a:prstGeom prst="rect">
            <a:avLst/>
          </a:prstGeom>
          <a:noFill/>
        </p:spPr>
        <p:txBody>
          <a:bodyPr wrap="none" rtlCol="0">
            <a:spAutoFit/>
          </a:bodyPr>
          <a:lstStyle/>
          <a:p>
            <a:pPr algn="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0.9</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p:txBody>
      </p:sp>
      <p:sp>
        <p:nvSpPr>
          <p:cNvPr id="203" name="テキスト ボックス 202"/>
          <p:cNvSpPr txBox="1"/>
          <p:nvPr/>
        </p:nvSpPr>
        <p:spPr>
          <a:xfrm>
            <a:off x="7816829" y="3004878"/>
            <a:ext cx="881973" cy="261610"/>
          </a:xfrm>
          <a:prstGeom prst="rect">
            <a:avLst/>
          </a:prstGeom>
          <a:noFill/>
        </p:spPr>
        <p:txBody>
          <a:bodyPr wrap="none" rtlCol="0">
            <a:spAutoFit/>
          </a:bodyPr>
          <a:lstStyle/>
          <a:p>
            <a:pPr algn="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2.2</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p:txBody>
      </p:sp>
      <p:sp>
        <p:nvSpPr>
          <p:cNvPr id="208" name="テキスト ボックス 207"/>
          <p:cNvSpPr txBox="1"/>
          <p:nvPr/>
        </p:nvSpPr>
        <p:spPr>
          <a:xfrm>
            <a:off x="7816830" y="3475086"/>
            <a:ext cx="881972" cy="261610"/>
          </a:xfrm>
          <a:prstGeom prst="rect">
            <a:avLst/>
          </a:prstGeom>
          <a:noFill/>
        </p:spPr>
        <p:txBody>
          <a:bodyPr wrap="none" rtlCol="0">
            <a:spAutoFit/>
          </a:bodyPr>
          <a:lstStyle/>
          <a:p>
            <a:pPr algn="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0.2</a:t>
            </a:r>
            <a:r>
              <a:rPr kumimoji="1" lang="ja-JP" altLang="en-US" sz="1100" dirty="0">
                <a:latin typeface="Meiryo UI" panose="020B0604030504040204" pitchFamily="50" charset="-128"/>
                <a:ea typeface="Meiryo UI" panose="020B0604030504040204" pitchFamily="50" charset="-128"/>
              </a:rPr>
              <a:t>％）</a:t>
            </a:r>
          </a:p>
        </p:txBody>
      </p:sp>
      <p:sp>
        <p:nvSpPr>
          <p:cNvPr id="209" name="テキスト ボックス 208"/>
          <p:cNvSpPr txBox="1"/>
          <p:nvPr/>
        </p:nvSpPr>
        <p:spPr>
          <a:xfrm>
            <a:off x="7816829" y="3848600"/>
            <a:ext cx="881973" cy="261610"/>
          </a:xfrm>
          <a:prstGeom prst="rect">
            <a:avLst/>
          </a:prstGeom>
          <a:noFill/>
        </p:spPr>
        <p:txBody>
          <a:bodyPr wrap="none" rtlCol="0">
            <a:spAutoFit/>
          </a:bodyPr>
          <a:lstStyle/>
          <a:p>
            <a:pPr algn="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0.4</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p:txBody>
      </p:sp>
      <p:sp>
        <p:nvSpPr>
          <p:cNvPr id="210" name="テキスト ボックス 209"/>
          <p:cNvSpPr txBox="1"/>
          <p:nvPr/>
        </p:nvSpPr>
        <p:spPr>
          <a:xfrm>
            <a:off x="7816829" y="4345687"/>
            <a:ext cx="881973" cy="261610"/>
          </a:xfrm>
          <a:prstGeom prst="rect">
            <a:avLst/>
          </a:prstGeom>
          <a:noFill/>
        </p:spPr>
        <p:txBody>
          <a:bodyPr wrap="none" rtlCol="0">
            <a:spAutoFit/>
          </a:bodyPr>
          <a:lstStyle/>
          <a:p>
            <a:pPr algn="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0.1</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p:txBody>
      </p:sp>
      <p:sp>
        <p:nvSpPr>
          <p:cNvPr id="212" name="テキスト ボックス 211"/>
          <p:cNvSpPr txBox="1"/>
          <p:nvPr/>
        </p:nvSpPr>
        <p:spPr>
          <a:xfrm>
            <a:off x="7801589" y="4769146"/>
            <a:ext cx="881973" cy="261610"/>
          </a:xfrm>
          <a:prstGeom prst="rect">
            <a:avLst/>
          </a:prstGeom>
          <a:noFill/>
        </p:spPr>
        <p:txBody>
          <a:bodyPr wrap="none" rtlCol="0">
            <a:spAutoFit/>
          </a:bodyPr>
          <a:lstStyle/>
          <a:p>
            <a:pPr algn="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5.4</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p:txBody>
      </p:sp>
      <p:grpSp>
        <p:nvGrpSpPr>
          <p:cNvPr id="2" name="グループ化 1"/>
          <p:cNvGrpSpPr/>
          <p:nvPr/>
        </p:nvGrpSpPr>
        <p:grpSpPr>
          <a:xfrm>
            <a:off x="409738" y="1914340"/>
            <a:ext cx="1540220" cy="617058"/>
            <a:chOff x="409738" y="4418422"/>
            <a:chExt cx="1540220" cy="617058"/>
          </a:xfrm>
        </p:grpSpPr>
        <p:sp>
          <p:nvSpPr>
            <p:cNvPr id="214" name="角丸四角形 213"/>
            <p:cNvSpPr/>
            <p:nvPr/>
          </p:nvSpPr>
          <p:spPr>
            <a:xfrm>
              <a:off x="409738" y="4418422"/>
              <a:ext cx="1540220" cy="617058"/>
            </a:xfrm>
            <a:prstGeom prst="roundRect">
              <a:avLst>
                <a:gd name="adj" fmla="val 12551"/>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0"/>
            </a:p>
          </p:txBody>
        </p:sp>
        <p:sp>
          <p:nvSpPr>
            <p:cNvPr id="215" name="テキスト ボックス 214"/>
            <p:cNvSpPr txBox="1"/>
            <p:nvPr/>
          </p:nvSpPr>
          <p:spPr>
            <a:xfrm>
              <a:off x="574554" y="4429062"/>
              <a:ext cx="1210588" cy="584775"/>
            </a:xfrm>
            <a:prstGeom prst="rect">
              <a:avLst/>
            </a:prstGeom>
            <a:noFill/>
          </p:spPr>
          <p:txBody>
            <a:bodyPr wrap="none" rtlCol="0">
              <a:spAutoFit/>
            </a:bodyPr>
            <a:lstStyle/>
            <a:p>
              <a:r>
                <a:rPr lang="ja-JP" altLang="en-US" sz="1550" dirty="0" smtClean="0">
                  <a:latin typeface="Meiryo UI" panose="020B0604030504040204" pitchFamily="50" charset="-128"/>
                  <a:ea typeface="Meiryo UI" panose="020B0604030504040204" pitchFamily="50" charset="-128"/>
                </a:rPr>
                <a:t>令和４年度</a:t>
              </a:r>
              <a:endParaRPr lang="en-US" altLang="ja-JP" sz="1550" dirty="0" smtClean="0">
                <a:latin typeface="Meiryo UI" panose="020B0604030504040204" pitchFamily="50" charset="-128"/>
                <a:ea typeface="Meiryo UI" panose="020B0604030504040204" pitchFamily="50" charset="-128"/>
              </a:endParaRPr>
            </a:p>
            <a:p>
              <a:r>
                <a:rPr lang="ja-JP" altLang="en-US" sz="1550" dirty="0" smtClean="0">
                  <a:latin typeface="Meiryo UI" panose="020B0604030504040204" pitchFamily="50" charset="-128"/>
                  <a:ea typeface="Meiryo UI" panose="020B0604030504040204" pitchFamily="50" charset="-128"/>
                </a:rPr>
                <a:t>給水量分析</a:t>
              </a:r>
              <a:endParaRPr lang="ja-JP" altLang="ja-JP" sz="1550" dirty="0">
                <a:latin typeface="Meiryo UI" panose="020B0604030504040204" pitchFamily="50" charset="-128"/>
                <a:ea typeface="Meiryo UI" panose="020B0604030504040204" pitchFamily="50" charset="-128"/>
              </a:endParaRPr>
            </a:p>
          </p:txBody>
        </p:sp>
      </p:grpSp>
      <p:grpSp>
        <p:nvGrpSpPr>
          <p:cNvPr id="3" name="グループ化 2"/>
          <p:cNvGrpSpPr/>
          <p:nvPr/>
        </p:nvGrpSpPr>
        <p:grpSpPr>
          <a:xfrm>
            <a:off x="414468" y="944155"/>
            <a:ext cx="1534273" cy="382148"/>
            <a:chOff x="414468" y="3791538"/>
            <a:chExt cx="1534273" cy="382148"/>
          </a:xfrm>
        </p:grpSpPr>
        <p:sp>
          <p:nvSpPr>
            <p:cNvPr id="77" name="角丸四角形 76"/>
            <p:cNvSpPr/>
            <p:nvPr/>
          </p:nvSpPr>
          <p:spPr>
            <a:xfrm>
              <a:off x="414468" y="3791538"/>
              <a:ext cx="1534273" cy="38214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0"/>
            </a:p>
          </p:txBody>
        </p:sp>
        <p:sp>
          <p:nvSpPr>
            <p:cNvPr id="78" name="テキスト ボックス 77"/>
            <p:cNvSpPr txBox="1"/>
            <p:nvPr/>
          </p:nvSpPr>
          <p:spPr>
            <a:xfrm>
              <a:off x="444864" y="3800272"/>
              <a:ext cx="1473480" cy="330860"/>
            </a:xfrm>
            <a:prstGeom prst="rect">
              <a:avLst/>
            </a:prstGeom>
            <a:noFill/>
          </p:spPr>
          <p:txBody>
            <a:bodyPr wrap="none" rtlCol="0">
              <a:spAutoFit/>
            </a:bodyPr>
            <a:lstStyle/>
            <a:p>
              <a:r>
                <a:rPr lang="ja-JP" altLang="en-US" sz="1550" dirty="0" smtClean="0">
                  <a:latin typeface="Meiryo UI" panose="020B0604030504040204" pitchFamily="50" charset="-128"/>
                  <a:ea typeface="Meiryo UI" panose="020B0604030504040204" pitchFamily="50" charset="-128"/>
                </a:rPr>
                <a:t>給水量分析</a:t>
              </a:r>
              <a:r>
                <a:rPr lang="ja-JP" altLang="en-US" sz="1550" dirty="0">
                  <a:latin typeface="Meiryo UI" panose="020B0604030504040204" pitchFamily="50" charset="-128"/>
                  <a:ea typeface="Meiryo UI" panose="020B0604030504040204" pitchFamily="50" charset="-128"/>
                </a:rPr>
                <a:t>とは</a:t>
              </a:r>
              <a:endParaRPr lang="ja-JP" altLang="ja-JP" sz="1550" dirty="0">
                <a:latin typeface="Meiryo UI" panose="020B0604030504040204" pitchFamily="50" charset="-128"/>
                <a:ea typeface="Meiryo UI" panose="020B0604030504040204" pitchFamily="50" charset="-128"/>
              </a:endParaRPr>
            </a:p>
          </p:txBody>
        </p:sp>
      </p:grpSp>
      <p:sp>
        <p:nvSpPr>
          <p:cNvPr id="79" name="テキスト ボックス 78"/>
          <p:cNvSpPr txBox="1"/>
          <p:nvPr/>
        </p:nvSpPr>
        <p:spPr>
          <a:xfrm>
            <a:off x="2148898" y="908248"/>
            <a:ext cx="6527922" cy="569387"/>
          </a:xfrm>
          <a:prstGeom prst="rect">
            <a:avLst/>
          </a:prstGeom>
          <a:noFill/>
        </p:spPr>
        <p:txBody>
          <a:bodyPr wrap="square" rtlCol="0">
            <a:spAutoFit/>
          </a:bodyPr>
          <a:lstStyle/>
          <a:p>
            <a:r>
              <a:rPr lang="ja-JP" altLang="en-US" sz="1550" dirty="0" smtClean="0">
                <a:latin typeface="Meiryo UI" panose="020B0604030504040204" pitchFamily="50" charset="-128"/>
                <a:ea typeface="Meiryo UI" panose="020B0604030504040204" pitchFamily="50" charset="-128"/>
              </a:rPr>
              <a:t>昭和</a:t>
            </a:r>
            <a:r>
              <a:rPr lang="en-US" altLang="ja-JP" sz="1550" dirty="0" smtClean="0">
                <a:latin typeface="Meiryo UI" panose="020B0604030504040204" pitchFamily="50" charset="-128"/>
                <a:ea typeface="Meiryo UI" panose="020B0604030504040204" pitchFamily="50" charset="-128"/>
              </a:rPr>
              <a:t>51</a:t>
            </a:r>
            <a:r>
              <a:rPr lang="ja-JP" altLang="en-US" sz="1550" dirty="0" smtClean="0">
                <a:latin typeface="Meiryo UI" panose="020B0604030504040204" pitchFamily="50" charset="-128"/>
                <a:ea typeface="Meiryo UI" panose="020B0604030504040204" pitchFamily="50" charset="-128"/>
              </a:rPr>
              <a:t>年</a:t>
            </a:r>
            <a:r>
              <a:rPr lang="en-US" altLang="ja-JP" sz="1550" dirty="0" smtClean="0">
                <a:latin typeface="Meiryo UI" panose="020B0604030504040204" pitchFamily="50" charset="-128"/>
                <a:ea typeface="Meiryo UI" panose="020B0604030504040204" pitchFamily="50" charset="-128"/>
              </a:rPr>
              <a:t>9</a:t>
            </a:r>
            <a:r>
              <a:rPr lang="ja-JP" altLang="en-US" sz="1550" dirty="0" smtClean="0">
                <a:latin typeface="Meiryo UI" panose="020B0604030504040204" pitchFamily="50" charset="-128"/>
                <a:ea typeface="Meiryo UI" panose="020B0604030504040204" pitchFamily="50" charset="-128"/>
              </a:rPr>
              <a:t>月</a:t>
            </a:r>
            <a:r>
              <a:rPr lang="en-US" altLang="ja-JP" sz="1550" dirty="0" smtClean="0">
                <a:latin typeface="Meiryo UI" panose="020B0604030504040204" pitchFamily="50" charset="-128"/>
                <a:ea typeface="Meiryo UI" panose="020B0604030504040204" pitchFamily="50" charset="-128"/>
              </a:rPr>
              <a:t>4</a:t>
            </a:r>
            <a:r>
              <a:rPr lang="ja-JP" altLang="en-US" sz="1550" dirty="0" smtClean="0">
                <a:latin typeface="Meiryo UI" panose="020B0604030504040204" pitchFamily="50" charset="-128"/>
                <a:ea typeface="Meiryo UI" panose="020B0604030504040204" pitchFamily="50" charset="-128"/>
              </a:rPr>
              <a:t>日の厚生省（現：厚生労働省）通知（前ページ</a:t>
            </a:r>
            <a:r>
              <a:rPr lang="en-US" altLang="ja-JP" sz="1550" dirty="0" smtClean="0">
                <a:latin typeface="Meiryo UI" panose="020B0604030504040204" pitchFamily="50" charset="-128"/>
                <a:ea typeface="Meiryo UI" panose="020B0604030504040204" pitchFamily="50" charset="-128"/>
              </a:rPr>
              <a:t>※</a:t>
            </a:r>
            <a:r>
              <a:rPr lang="ja-JP" altLang="en-US" sz="1550" dirty="0" smtClean="0">
                <a:latin typeface="Meiryo UI" panose="020B0604030504040204" pitchFamily="50" charset="-128"/>
                <a:ea typeface="Meiryo UI" panose="020B0604030504040204" pitchFamily="50" charset="-128"/>
              </a:rPr>
              <a:t>２）</a:t>
            </a:r>
            <a:endParaRPr lang="en-US" altLang="ja-JP" sz="1550" dirty="0" smtClean="0">
              <a:latin typeface="Meiryo UI" panose="020B0604030504040204" pitchFamily="50" charset="-128"/>
              <a:ea typeface="Meiryo UI" panose="020B0604030504040204" pitchFamily="50" charset="-128"/>
            </a:endParaRPr>
          </a:p>
          <a:p>
            <a:r>
              <a:rPr lang="ja-JP" altLang="en-US" sz="1550" dirty="0" smtClean="0">
                <a:latin typeface="Meiryo UI" panose="020B0604030504040204" pitchFamily="50" charset="-128"/>
                <a:ea typeface="Meiryo UI" panose="020B0604030504040204" pitchFamily="50" charset="-128"/>
              </a:rPr>
              <a:t>「</a:t>
            </a:r>
            <a:r>
              <a:rPr lang="ja-JP" altLang="en-US" sz="1550" dirty="0">
                <a:latin typeface="Meiryo UI" panose="020B0604030504040204" pitchFamily="50" charset="-128"/>
                <a:ea typeface="Meiryo UI" panose="020B0604030504040204" pitchFamily="50" charset="-128"/>
              </a:rPr>
              <a:t>水道の漏水</a:t>
            </a:r>
            <a:r>
              <a:rPr lang="ja-JP" altLang="en-US" sz="1550" dirty="0" smtClean="0">
                <a:latin typeface="Meiryo UI" panose="020B0604030504040204" pitchFamily="50" charset="-128"/>
                <a:ea typeface="Meiryo UI" panose="020B0604030504040204" pitchFamily="50" charset="-128"/>
              </a:rPr>
              <a:t>防止対策</a:t>
            </a:r>
            <a:r>
              <a:rPr lang="ja-JP" altLang="en-US" sz="1550" dirty="0">
                <a:latin typeface="Meiryo UI" panose="020B0604030504040204" pitchFamily="50" charset="-128"/>
                <a:ea typeface="Meiryo UI" panose="020B0604030504040204" pitchFamily="50" charset="-128"/>
              </a:rPr>
              <a:t>の強化に</a:t>
            </a:r>
            <a:r>
              <a:rPr lang="ja-JP" altLang="en-US" sz="1550" dirty="0" smtClean="0">
                <a:latin typeface="Meiryo UI" panose="020B0604030504040204" pitchFamily="50" charset="-128"/>
                <a:ea typeface="Meiryo UI" panose="020B0604030504040204" pitchFamily="50" charset="-128"/>
              </a:rPr>
              <a:t>ついて」に定める給水量の分類方法。</a:t>
            </a:r>
            <a:endParaRPr lang="en-US" altLang="ja-JP" sz="155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1237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221087" y="611663"/>
            <a:ext cx="8701826" cy="2480192"/>
          </a:xfrm>
          <a:prstGeom prst="roundRect">
            <a:avLst>
              <a:gd name="adj" fmla="val 10946"/>
            </a:avLst>
          </a:prstGeom>
          <a:gradFill flip="none" rotWithShape="1">
            <a:gsLst>
              <a:gs pos="0">
                <a:schemeClr val="bg1"/>
              </a:gs>
              <a:gs pos="100000">
                <a:srgbClr val="DCEBF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ｘ</a:t>
            </a:r>
            <a:endParaRPr kumimoji="1" lang="ja-JP" altLang="en-US" dirty="0"/>
          </a:p>
        </p:txBody>
      </p:sp>
      <p:graphicFrame>
        <p:nvGraphicFramePr>
          <p:cNvPr id="72" name="コンテンツ プレースホルダー 4"/>
          <p:cNvGraphicFramePr>
            <a:graphicFrameLocks/>
          </p:cNvGraphicFramePr>
          <p:nvPr>
            <p:extLst>
              <p:ext uri="{D42A27DB-BD31-4B8C-83A1-F6EECF244321}">
                <p14:modId xmlns:p14="http://schemas.microsoft.com/office/powerpoint/2010/main" val="739684530"/>
              </p:ext>
            </p:extLst>
          </p:nvPr>
        </p:nvGraphicFramePr>
        <p:xfrm>
          <a:off x="475023" y="1344856"/>
          <a:ext cx="8213360" cy="1501443"/>
        </p:xfrm>
        <a:graphic>
          <a:graphicData uri="http://schemas.openxmlformats.org/drawingml/2006/table">
            <a:tbl>
              <a:tblPr firstRow="1" bandRow="1">
                <a:tableStyleId>{5C22544A-7EE6-4342-B048-85BDC9FD1C3A}</a:tableStyleId>
              </a:tblPr>
              <a:tblGrid>
                <a:gridCol w="1509486">
                  <a:extLst>
                    <a:ext uri="{9D8B030D-6E8A-4147-A177-3AD203B41FA5}">
                      <a16:colId xmlns:a16="http://schemas.microsoft.com/office/drawing/2014/main" val="2788011650"/>
                    </a:ext>
                  </a:extLst>
                </a:gridCol>
                <a:gridCol w="4064000">
                  <a:extLst>
                    <a:ext uri="{9D8B030D-6E8A-4147-A177-3AD203B41FA5}">
                      <a16:colId xmlns:a16="http://schemas.microsoft.com/office/drawing/2014/main" val="2915035241"/>
                    </a:ext>
                  </a:extLst>
                </a:gridCol>
                <a:gridCol w="2639874">
                  <a:extLst>
                    <a:ext uri="{9D8B030D-6E8A-4147-A177-3AD203B41FA5}">
                      <a16:colId xmlns:a16="http://schemas.microsoft.com/office/drawing/2014/main" val="1863149379"/>
                    </a:ext>
                  </a:extLst>
                </a:gridCol>
              </a:tblGrid>
              <a:tr h="345882">
                <a:tc>
                  <a:txBody>
                    <a:bodyPr/>
                    <a:lstStyle/>
                    <a:p>
                      <a:pPr algn="ctr"/>
                      <a:r>
                        <a:rPr kumimoji="1" lang="ja-JP" altLang="en-US" sz="1600" dirty="0" smtClean="0">
                          <a:latin typeface="Meiryo UI" panose="020B0604030504040204" pitchFamily="50" charset="-128"/>
                          <a:ea typeface="Meiryo UI" panose="020B0604030504040204" pitchFamily="50" charset="-128"/>
                        </a:rPr>
                        <a:t>漏水の種類</a:t>
                      </a:r>
                      <a:endParaRPr kumimoji="1" lang="ja-JP" altLang="en-US" sz="1600" dirty="0">
                        <a:latin typeface="Meiryo UI" panose="020B0604030504040204" pitchFamily="50" charset="-128"/>
                        <a:ea typeface="Meiryo UI" panose="020B0604030504040204" pitchFamily="50" charset="-128"/>
                      </a:endParaRPr>
                    </a:p>
                  </a:txBody>
                  <a:tcP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rPr>
                        <a:t>配水支管等</a:t>
                      </a:r>
                      <a:r>
                        <a:rPr kumimoji="1" lang="ja-JP" altLang="en-US" sz="1300" dirty="0" smtClean="0">
                          <a:latin typeface="Meiryo UI" panose="020B0604030504040204" pitchFamily="50" charset="-128"/>
                          <a:ea typeface="Meiryo UI" panose="020B0604030504040204" pitchFamily="50" charset="-128"/>
                        </a:rPr>
                        <a:t>（口径</a:t>
                      </a:r>
                      <a:r>
                        <a:rPr kumimoji="1" lang="en-US" altLang="ja-JP" sz="1300" dirty="0" smtClean="0">
                          <a:latin typeface="Meiryo UI" panose="020B0604030504040204" pitchFamily="50" charset="-128"/>
                          <a:ea typeface="Meiryo UI" panose="020B0604030504040204" pitchFamily="50" charset="-128"/>
                        </a:rPr>
                        <a:t>400</a:t>
                      </a:r>
                      <a:r>
                        <a:rPr kumimoji="1" lang="ja-JP" altLang="en-US" sz="1300" dirty="0" smtClean="0">
                          <a:latin typeface="Meiryo UI" panose="020B0604030504040204" pitchFamily="50" charset="-128"/>
                          <a:ea typeface="Meiryo UI" panose="020B0604030504040204" pitchFamily="50" charset="-128"/>
                        </a:rPr>
                        <a:t>㎜未満＋給水管）</a:t>
                      </a:r>
                      <a:endParaRPr kumimoji="1" lang="ja-JP" altLang="en-US" sz="1300" dirty="0">
                        <a:latin typeface="Meiryo UI" panose="020B0604030504040204" pitchFamily="50" charset="-128"/>
                        <a:ea typeface="Meiryo UI" panose="020B0604030504040204" pitchFamily="50" charset="-128"/>
                      </a:endParaRPr>
                    </a:p>
                  </a:txBody>
                  <a:tcP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基幹管路</a:t>
                      </a:r>
                      <a:r>
                        <a:rPr kumimoji="1" lang="ja-JP" altLang="en-US" sz="1300" dirty="0" smtClean="0">
                          <a:latin typeface="Meiryo UI" panose="020B0604030504040204" pitchFamily="50" charset="-128"/>
                          <a:ea typeface="Meiryo UI" panose="020B0604030504040204" pitchFamily="50" charset="-128"/>
                        </a:rPr>
                        <a:t>（口径</a:t>
                      </a:r>
                      <a:r>
                        <a:rPr kumimoji="1" lang="en-US" altLang="ja-JP" sz="1300" dirty="0" smtClean="0">
                          <a:latin typeface="Meiryo UI" panose="020B0604030504040204" pitchFamily="50" charset="-128"/>
                          <a:ea typeface="Meiryo UI" panose="020B0604030504040204" pitchFamily="50" charset="-128"/>
                        </a:rPr>
                        <a:t>400</a:t>
                      </a:r>
                      <a:r>
                        <a:rPr kumimoji="1" lang="ja-JP" altLang="en-US" sz="1300" dirty="0" smtClean="0">
                          <a:latin typeface="Meiryo UI" panose="020B0604030504040204" pitchFamily="50" charset="-128"/>
                          <a:ea typeface="Meiryo UI" panose="020B0604030504040204" pitchFamily="50" charset="-128"/>
                        </a:rPr>
                        <a:t>㎜以上）</a:t>
                      </a:r>
                    </a:p>
                  </a:txBody>
                  <a:tcP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tcPr>
                </a:tc>
                <a:extLst>
                  <a:ext uri="{0D108BD9-81ED-4DB2-BD59-A6C34878D82A}">
                    <a16:rowId xmlns:a16="http://schemas.microsoft.com/office/drawing/2014/main" val="3143400306"/>
                  </a:ext>
                </a:extLst>
              </a:tr>
              <a:tr h="345882">
                <a:tc rowSpan="2">
                  <a:txBody>
                    <a:bodyPr/>
                    <a:lstStyle/>
                    <a:p>
                      <a:pPr algn="ctr"/>
                      <a:r>
                        <a:rPr kumimoji="1" lang="ja-JP" altLang="en-US" sz="1600" dirty="0" smtClean="0">
                          <a:latin typeface="Meiryo UI" panose="020B0604030504040204" pitchFamily="50" charset="-128"/>
                          <a:ea typeface="Meiryo UI" panose="020B0604030504040204" pitchFamily="50" charset="-128"/>
                        </a:rPr>
                        <a:t>非顕在の漏水</a:t>
                      </a:r>
                      <a:endParaRPr kumimoji="1" lang="ja-JP" altLang="en-US" sz="1600" dirty="0">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tc>
                  <a:txBody>
                    <a:bodyPr/>
                    <a:lstStyle/>
                    <a:p>
                      <a:pPr algn="ctr">
                        <a:spcBef>
                          <a:spcPts val="0"/>
                        </a:spcBef>
                      </a:pPr>
                      <a:r>
                        <a:rPr kumimoji="1" lang="ja-JP" altLang="en-US" sz="1600" dirty="0" smtClean="0">
                          <a:latin typeface="Meiryo UI" panose="020B0604030504040204" pitchFamily="50" charset="-128"/>
                          <a:ea typeface="Meiryo UI" panose="020B0604030504040204" pitchFamily="50" charset="-128"/>
                        </a:rPr>
                        <a:t>   微小漏水</a:t>
                      </a:r>
                      <a:r>
                        <a:rPr kumimoji="1" lang="ja-JP" altLang="en-US" sz="1400" dirty="0" smtClean="0">
                          <a:latin typeface="Meiryo UI" panose="020B0604030504040204" pitchFamily="50" charset="-128"/>
                          <a:ea typeface="Meiryo UI" panose="020B0604030504040204" pitchFamily="50" charset="-128"/>
                        </a:rPr>
                        <a:t>（計画的漏水調査</a:t>
                      </a:r>
                      <a:r>
                        <a:rPr kumimoji="1" lang="en-US" altLang="ja-JP" sz="1400" baseline="300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で検知不能）</a:t>
                      </a:r>
                      <a:endParaRPr kumimoji="1" lang="en-US" altLang="ja-JP" sz="1400" dirty="0" smtClean="0">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tc rowSpan="2">
                  <a:txBody>
                    <a:bodyPr/>
                    <a:lstStyle/>
                    <a:p>
                      <a:pPr algn="ctr">
                        <a:spcBef>
                          <a:spcPts val="0"/>
                        </a:spcBef>
                      </a:pPr>
                      <a:r>
                        <a:rPr kumimoji="1" lang="ja-JP" altLang="en-US" sz="1600" dirty="0" smtClean="0">
                          <a:latin typeface="Meiryo UI" panose="020B0604030504040204" pitchFamily="50" charset="-128"/>
                          <a:ea typeface="Meiryo UI" panose="020B0604030504040204" pitchFamily="50" charset="-128"/>
                        </a:rPr>
                        <a:t>地下漏水</a:t>
                      </a:r>
                      <a:endParaRPr kumimoji="1" lang="en-US" altLang="ja-JP" sz="1600" dirty="0" smtClean="0">
                        <a:latin typeface="Meiryo UI" panose="020B0604030504040204" pitchFamily="50" charset="-128"/>
                        <a:ea typeface="Meiryo UI" panose="020B0604030504040204" pitchFamily="50" charset="-128"/>
                      </a:endParaRPr>
                    </a:p>
                    <a:p>
                      <a:pPr algn="ctr">
                        <a:spcBef>
                          <a:spcPts val="0"/>
                        </a:spcBef>
                      </a:pPr>
                      <a:r>
                        <a:rPr kumimoji="1" lang="ja-JP" altLang="en-US" sz="1400" dirty="0" smtClean="0">
                          <a:latin typeface="Meiryo UI" panose="020B0604030504040204" pitchFamily="50" charset="-128"/>
                          <a:ea typeface="Meiryo UI" panose="020B0604030504040204" pitchFamily="50" charset="-128"/>
                        </a:rPr>
                        <a:t>（微小漏水規模の漏水含む）</a:t>
                      </a:r>
                      <a:r>
                        <a:rPr kumimoji="1" lang="ja-JP" altLang="en-US" sz="1400" b="1" i="0" u="none" strike="noStrike" kern="1200" cap="none" spc="0" normalizeH="0" baseline="0" dirty="0" smtClean="0">
                          <a:ln>
                            <a:noFill/>
                          </a:ln>
                          <a:solidFill>
                            <a:srgbClr val="FF0066"/>
                          </a:solidFill>
                          <a:effectLst/>
                          <a:uLnTx/>
                          <a:uFillTx/>
                          <a:latin typeface="Meiryo UI" panose="020B0604030504040204" pitchFamily="50" charset="-128"/>
                          <a:ea typeface="Meiryo UI" panose="020B0604030504040204" pitchFamily="50" charset="-128"/>
                          <a:cs typeface="+mn-cs"/>
                        </a:rPr>
                        <a:t>⇒</a:t>
                      </a:r>
                      <a:r>
                        <a:rPr kumimoji="1" lang="en-US" altLang="ja-JP" sz="1400" b="1" i="0" u="sng" strike="noStrike" kern="1200" cap="none" spc="0" normalizeH="0" baseline="0" noProof="0" dirty="0" smtClean="0">
                          <a:ln>
                            <a:noFill/>
                          </a:ln>
                          <a:solidFill>
                            <a:srgbClr val="FF0066"/>
                          </a:solidFill>
                          <a:effectLst/>
                          <a:uLnTx/>
                          <a:uFillTx/>
                          <a:latin typeface="Meiryo UI" panose="020B0604030504040204" pitchFamily="50" charset="-128"/>
                          <a:ea typeface="Meiryo UI" panose="020B0604030504040204" pitchFamily="50" charset="-128"/>
                          <a:cs typeface="+mn-cs"/>
                        </a:rPr>
                        <a:t>(3-1</a:t>
                      </a:r>
                      <a:r>
                        <a:rPr kumimoji="1" lang="ja-JP" altLang="en-US" sz="1400" b="1" i="0" u="sng" strike="noStrike" kern="1200" cap="none" spc="0" normalizeH="0" baseline="0" noProof="0" dirty="0" smtClean="0">
                          <a:ln>
                            <a:noFill/>
                          </a:ln>
                          <a:solidFill>
                            <a:srgbClr val="FF0066"/>
                          </a:solidFill>
                          <a:effectLst/>
                          <a:uLnTx/>
                          <a:uFillTx/>
                          <a:latin typeface="Meiryo UI" panose="020B0604030504040204" pitchFamily="50" charset="-128"/>
                          <a:ea typeface="Meiryo UI" panose="020B0604030504040204" pitchFamily="50" charset="-128"/>
                          <a:cs typeface="+mn-cs"/>
                        </a:rPr>
                        <a:t>）</a:t>
                      </a:r>
                      <a:endParaRPr kumimoji="1" lang="ja-JP" altLang="en-US" sz="1400" dirty="0" smtClean="0">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extLst>
                  <a:ext uri="{0D108BD9-81ED-4DB2-BD59-A6C34878D82A}">
                    <a16:rowId xmlns:a16="http://schemas.microsoft.com/office/drawing/2014/main" val="3791397758"/>
                  </a:ext>
                </a:extLst>
              </a:tr>
              <a:tr h="463797">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spcBef>
                          <a:spcPts val="0"/>
                        </a:spcBef>
                      </a:pPr>
                      <a:r>
                        <a:rPr kumimoji="1" lang="ja-JP" altLang="en-US" sz="1600" dirty="0" smtClean="0">
                          <a:latin typeface="Meiryo UI" panose="020B0604030504040204" pitchFamily="50" charset="-128"/>
                          <a:ea typeface="Meiryo UI" panose="020B0604030504040204" pitchFamily="50" charset="-128"/>
                        </a:rPr>
                        <a:t>   地下漏水</a:t>
                      </a:r>
                      <a:r>
                        <a:rPr kumimoji="1" lang="ja-JP" altLang="en-US" sz="1400" dirty="0" smtClean="0">
                          <a:latin typeface="Meiryo UI" panose="020B0604030504040204" pitchFamily="50" charset="-128"/>
                          <a:ea typeface="Meiryo UI" panose="020B0604030504040204" pitchFamily="50" charset="-128"/>
                        </a:rPr>
                        <a:t>（計画的漏水調査</a:t>
                      </a:r>
                      <a:r>
                        <a:rPr kumimoji="1" lang="en-US" altLang="ja-JP" sz="1400" baseline="300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で検知可能）</a:t>
                      </a:r>
                      <a:endParaRPr kumimoji="1" lang="en-US" altLang="ja-JP" sz="1400" dirty="0" smtClean="0">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75043827"/>
                  </a:ext>
                </a:extLst>
              </a:tr>
              <a:tr h="345882">
                <a:tc>
                  <a:txBody>
                    <a:bodyPr/>
                    <a:lstStyle/>
                    <a:p>
                      <a:pPr algn="ctr"/>
                      <a:r>
                        <a:rPr kumimoji="1" lang="ja-JP" altLang="en-US" sz="1600" dirty="0" smtClean="0">
                          <a:latin typeface="Meiryo UI" panose="020B0604030504040204" pitchFamily="50" charset="-128"/>
                          <a:ea typeface="Meiryo UI" panose="020B0604030504040204" pitchFamily="50" charset="-128"/>
                        </a:rPr>
                        <a:t>顕在化した漏水</a:t>
                      </a:r>
                      <a:endParaRPr kumimoji="1" lang="ja-JP" altLang="en-US" sz="1600" dirty="0">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地上漏水</a:t>
                      </a:r>
                      <a:endParaRPr kumimoji="1" lang="en-US" altLang="ja-JP" sz="1600" dirty="0" smtClean="0">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地上漏水</a:t>
                      </a:r>
                      <a:endParaRPr kumimoji="1" lang="en-US" altLang="ja-JP" sz="1600" dirty="0" smtClean="0">
                        <a:latin typeface="Meiryo UI" panose="020B0604030504040204" pitchFamily="50" charset="-128"/>
                        <a:ea typeface="Meiryo UI" panose="020B0604030504040204" pitchFamily="50" charset="-128"/>
                      </a:endParaRPr>
                    </a:p>
                  </a:txBody>
                  <a:tcPr anchor="ctr">
                    <a:lnL w="28575" cap="flat" cmpd="sng" algn="ctr">
                      <a:solidFill>
                        <a:srgbClr val="41719C"/>
                      </a:solidFill>
                      <a:prstDash val="solid"/>
                      <a:round/>
                      <a:headEnd type="none" w="med" len="med"/>
                      <a:tailEnd type="none" w="med" len="med"/>
                    </a:lnL>
                    <a:lnR w="28575" cap="flat" cmpd="sng" algn="ctr">
                      <a:solidFill>
                        <a:srgbClr val="41719C"/>
                      </a:solidFill>
                      <a:prstDash val="solid"/>
                      <a:round/>
                      <a:headEnd type="none" w="med" len="med"/>
                      <a:tailEnd type="none" w="med" len="med"/>
                    </a:lnR>
                    <a:lnT w="28575" cap="flat" cmpd="sng" algn="ctr">
                      <a:solidFill>
                        <a:srgbClr val="41719C"/>
                      </a:solidFill>
                      <a:prstDash val="solid"/>
                      <a:round/>
                      <a:headEnd type="none" w="med" len="med"/>
                      <a:tailEnd type="none" w="med" len="med"/>
                    </a:lnT>
                    <a:lnB w="28575" cap="flat" cmpd="sng" algn="ctr">
                      <a:solidFill>
                        <a:srgbClr val="41719C"/>
                      </a:solidFill>
                      <a:prstDash val="solid"/>
                      <a:round/>
                      <a:headEnd type="none" w="med" len="med"/>
                      <a:tailEnd type="none" w="med" len="med"/>
                    </a:lnB>
                    <a:solidFill>
                      <a:schemeClr val="bg1"/>
                    </a:solidFill>
                  </a:tcPr>
                </a:tc>
                <a:extLst>
                  <a:ext uri="{0D108BD9-81ED-4DB2-BD59-A6C34878D82A}">
                    <a16:rowId xmlns:a16="http://schemas.microsoft.com/office/drawing/2014/main" val="855626073"/>
                  </a:ext>
                </a:extLst>
              </a:tr>
            </a:tbl>
          </a:graphicData>
        </a:graphic>
      </p:graphicFrame>
      <p:sp>
        <p:nvSpPr>
          <p:cNvPr id="74" name="角丸四角形 1"/>
          <p:cNvSpPr/>
          <p:nvPr/>
        </p:nvSpPr>
        <p:spPr>
          <a:xfrm>
            <a:off x="2031684" y="1721077"/>
            <a:ext cx="6607151" cy="743323"/>
          </a:xfrm>
          <a:custGeom>
            <a:avLst/>
            <a:gdLst>
              <a:gd name="connsiteX0" fmla="*/ 0 w 6704838"/>
              <a:gd name="connsiteY0" fmla="*/ 103165 h 618978"/>
              <a:gd name="connsiteX1" fmla="*/ 103165 w 6704838"/>
              <a:gd name="connsiteY1" fmla="*/ 0 h 618978"/>
              <a:gd name="connsiteX2" fmla="*/ 6601673 w 6704838"/>
              <a:gd name="connsiteY2" fmla="*/ 0 h 618978"/>
              <a:gd name="connsiteX3" fmla="*/ 6704838 w 6704838"/>
              <a:gd name="connsiteY3" fmla="*/ 103165 h 618978"/>
              <a:gd name="connsiteX4" fmla="*/ 6704838 w 6704838"/>
              <a:gd name="connsiteY4" fmla="*/ 515813 h 618978"/>
              <a:gd name="connsiteX5" fmla="*/ 6601673 w 6704838"/>
              <a:gd name="connsiteY5" fmla="*/ 618978 h 618978"/>
              <a:gd name="connsiteX6" fmla="*/ 103165 w 6704838"/>
              <a:gd name="connsiteY6" fmla="*/ 618978 h 618978"/>
              <a:gd name="connsiteX7" fmla="*/ 0 w 6704838"/>
              <a:gd name="connsiteY7" fmla="*/ 515813 h 618978"/>
              <a:gd name="connsiteX8" fmla="*/ 0 w 6704838"/>
              <a:gd name="connsiteY8" fmla="*/ 103165 h 618978"/>
              <a:gd name="connsiteX0" fmla="*/ 0 w 6704838"/>
              <a:gd name="connsiteY0" fmla="*/ 103165 h 618978"/>
              <a:gd name="connsiteX1" fmla="*/ 103165 w 6704838"/>
              <a:gd name="connsiteY1" fmla="*/ 0 h 618978"/>
              <a:gd name="connsiteX2" fmla="*/ 6601673 w 6704838"/>
              <a:gd name="connsiteY2" fmla="*/ 0 h 618978"/>
              <a:gd name="connsiteX3" fmla="*/ 6704838 w 6704838"/>
              <a:gd name="connsiteY3" fmla="*/ 103165 h 618978"/>
              <a:gd name="connsiteX4" fmla="*/ 6704838 w 6704838"/>
              <a:gd name="connsiteY4" fmla="*/ 515813 h 618978"/>
              <a:gd name="connsiteX5" fmla="*/ 6601673 w 6704838"/>
              <a:gd name="connsiteY5" fmla="*/ 618978 h 618978"/>
              <a:gd name="connsiteX6" fmla="*/ 4068005 w 6704838"/>
              <a:gd name="connsiteY6" fmla="*/ 317988 h 618978"/>
              <a:gd name="connsiteX7" fmla="*/ 103165 w 6704838"/>
              <a:gd name="connsiteY7" fmla="*/ 618978 h 618978"/>
              <a:gd name="connsiteX8" fmla="*/ 0 w 6704838"/>
              <a:gd name="connsiteY8" fmla="*/ 515813 h 618978"/>
              <a:gd name="connsiteX9" fmla="*/ 0 w 6704838"/>
              <a:gd name="connsiteY9" fmla="*/ 103165 h 618978"/>
              <a:gd name="connsiteX0" fmla="*/ 0 w 6704838"/>
              <a:gd name="connsiteY0" fmla="*/ 103165 h 661862"/>
              <a:gd name="connsiteX1" fmla="*/ 103165 w 6704838"/>
              <a:gd name="connsiteY1" fmla="*/ 0 h 661862"/>
              <a:gd name="connsiteX2" fmla="*/ 6601673 w 6704838"/>
              <a:gd name="connsiteY2" fmla="*/ 0 h 661862"/>
              <a:gd name="connsiteX3" fmla="*/ 6704838 w 6704838"/>
              <a:gd name="connsiteY3" fmla="*/ 103165 h 661862"/>
              <a:gd name="connsiteX4" fmla="*/ 6704838 w 6704838"/>
              <a:gd name="connsiteY4" fmla="*/ 515813 h 661862"/>
              <a:gd name="connsiteX5" fmla="*/ 6601673 w 6704838"/>
              <a:gd name="connsiteY5" fmla="*/ 618978 h 661862"/>
              <a:gd name="connsiteX6" fmla="*/ 4087055 w 6704838"/>
              <a:gd name="connsiteY6" fmla="*/ 648188 h 661862"/>
              <a:gd name="connsiteX7" fmla="*/ 4068005 w 6704838"/>
              <a:gd name="connsiteY7" fmla="*/ 317988 h 661862"/>
              <a:gd name="connsiteX8" fmla="*/ 103165 w 6704838"/>
              <a:gd name="connsiteY8" fmla="*/ 618978 h 661862"/>
              <a:gd name="connsiteX9" fmla="*/ 0 w 6704838"/>
              <a:gd name="connsiteY9" fmla="*/ 515813 h 661862"/>
              <a:gd name="connsiteX10" fmla="*/ 0 w 6704838"/>
              <a:gd name="connsiteY10" fmla="*/ 103165 h 661862"/>
              <a:gd name="connsiteX0" fmla="*/ 0 w 6704838"/>
              <a:gd name="connsiteY0" fmla="*/ 103165 h 661862"/>
              <a:gd name="connsiteX1" fmla="*/ 103165 w 6704838"/>
              <a:gd name="connsiteY1" fmla="*/ 0 h 661862"/>
              <a:gd name="connsiteX2" fmla="*/ 6601673 w 6704838"/>
              <a:gd name="connsiteY2" fmla="*/ 0 h 661862"/>
              <a:gd name="connsiteX3" fmla="*/ 6704838 w 6704838"/>
              <a:gd name="connsiteY3" fmla="*/ 103165 h 661862"/>
              <a:gd name="connsiteX4" fmla="*/ 6704838 w 6704838"/>
              <a:gd name="connsiteY4" fmla="*/ 515813 h 661862"/>
              <a:gd name="connsiteX5" fmla="*/ 6601673 w 6704838"/>
              <a:gd name="connsiteY5" fmla="*/ 618978 h 661862"/>
              <a:gd name="connsiteX6" fmla="*/ 4061655 w 6704838"/>
              <a:gd name="connsiteY6" fmla="*/ 648188 h 661862"/>
              <a:gd name="connsiteX7" fmla="*/ 4068005 w 6704838"/>
              <a:gd name="connsiteY7" fmla="*/ 317988 h 661862"/>
              <a:gd name="connsiteX8" fmla="*/ 103165 w 6704838"/>
              <a:gd name="connsiteY8" fmla="*/ 618978 h 661862"/>
              <a:gd name="connsiteX9" fmla="*/ 0 w 6704838"/>
              <a:gd name="connsiteY9" fmla="*/ 515813 h 661862"/>
              <a:gd name="connsiteX10" fmla="*/ 0 w 6704838"/>
              <a:gd name="connsiteY10" fmla="*/ 103165 h 661862"/>
              <a:gd name="connsiteX0" fmla="*/ 0 w 6704838"/>
              <a:gd name="connsiteY0" fmla="*/ 103165 h 648188"/>
              <a:gd name="connsiteX1" fmla="*/ 103165 w 6704838"/>
              <a:gd name="connsiteY1" fmla="*/ 0 h 648188"/>
              <a:gd name="connsiteX2" fmla="*/ 6601673 w 6704838"/>
              <a:gd name="connsiteY2" fmla="*/ 0 h 648188"/>
              <a:gd name="connsiteX3" fmla="*/ 6704838 w 6704838"/>
              <a:gd name="connsiteY3" fmla="*/ 103165 h 648188"/>
              <a:gd name="connsiteX4" fmla="*/ 6704838 w 6704838"/>
              <a:gd name="connsiteY4" fmla="*/ 515813 h 648188"/>
              <a:gd name="connsiteX5" fmla="*/ 6601673 w 6704838"/>
              <a:gd name="connsiteY5" fmla="*/ 618978 h 648188"/>
              <a:gd name="connsiteX6" fmla="*/ 4061655 w 6704838"/>
              <a:gd name="connsiteY6" fmla="*/ 648188 h 648188"/>
              <a:gd name="connsiteX7" fmla="*/ 4068005 w 6704838"/>
              <a:gd name="connsiteY7" fmla="*/ 317988 h 648188"/>
              <a:gd name="connsiteX8" fmla="*/ 103165 w 6704838"/>
              <a:gd name="connsiteY8" fmla="*/ 618978 h 648188"/>
              <a:gd name="connsiteX9" fmla="*/ 0 w 6704838"/>
              <a:gd name="connsiteY9" fmla="*/ 515813 h 648188"/>
              <a:gd name="connsiteX10" fmla="*/ 0 w 6704838"/>
              <a:gd name="connsiteY10" fmla="*/ 103165 h 648188"/>
              <a:gd name="connsiteX0" fmla="*/ 0 w 6704838"/>
              <a:gd name="connsiteY0" fmla="*/ 103165 h 648188"/>
              <a:gd name="connsiteX1" fmla="*/ 103165 w 6704838"/>
              <a:gd name="connsiteY1" fmla="*/ 0 h 648188"/>
              <a:gd name="connsiteX2" fmla="*/ 6601673 w 6704838"/>
              <a:gd name="connsiteY2" fmla="*/ 0 h 648188"/>
              <a:gd name="connsiteX3" fmla="*/ 6704838 w 6704838"/>
              <a:gd name="connsiteY3" fmla="*/ 103165 h 648188"/>
              <a:gd name="connsiteX4" fmla="*/ 6704838 w 6704838"/>
              <a:gd name="connsiteY4" fmla="*/ 515813 h 648188"/>
              <a:gd name="connsiteX5" fmla="*/ 6601673 w 6704838"/>
              <a:gd name="connsiteY5" fmla="*/ 618978 h 648188"/>
              <a:gd name="connsiteX6" fmla="*/ 4061655 w 6704838"/>
              <a:gd name="connsiteY6" fmla="*/ 648188 h 648188"/>
              <a:gd name="connsiteX7" fmla="*/ 4068005 w 6704838"/>
              <a:gd name="connsiteY7" fmla="*/ 317988 h 648188"/>
              <a:gd name="connsiteX8" fmla="*/ 103165 w 6704838"/>
              <a:gd name="connsiteY8" fmla="*/ 618978 h 648188"/>
              <a:gd name="connsiteX9" fmla="*/ 0 w 6704838"/>
              <a:gd name="connsiteY9" fmla="*/ 515813 h 648188"/>
              <a:gd name="connsiteX10" fmla="*/ 0 w 6704838"/>
              <a:gd name="connsiteY10" fmla="*/ 103165 h 648188"/>
              <a:gd name="connsiteX0" fmla="*/ 0 w 6704838"/>
              <a:gd name="connsiteY0" fmla="*/ 103165 h 648188"/>
              <a:gd name="connsiteX1" fmla="*/ 103165 w 6704838"/>
              <a:gd name="connsiteY1" fmla="*/ 0 h 648188"/>
              <a:gd name="connsiteX2" fmla="*/ 6601673 w 6704838"/>
              <a:gd name="connsiteY2" fmla="*/ 0 h 648188"/>
              <a:gd name="connsiteX3" fmla="*/ 6704838 w 6704838"/>
              <a:gd name="connsiteY3" fmla="*/ 103165 h 648188"/>
              <a:gd name="connsiteX4" fmla="*/ 6704838 w 6704838"/>
              <a:gd name="connsiteY4" fmla="*/ 515813 h 648188"/>
              <a:gd name="connsiteX5" fmla="*/ 6601673 w 6704838"/>
              <a:gd name="connsiteY5" fmla="*/ 618978 h 648188"/>
              <a:gd name="connsiteX6" fmla="*/ 4061655 w 6704838"/>
              <a:gd name="connsiteY6" fmla="*/ 648188 h 648188"/>
              <a:gd name="connsiteX7" fmla="*/ 4068005 w 6704838"/>
              <a:gd name="connsiteY7" fmla="*/ 317988 h 648188"/>
              <a:gd name="connsiteX8" fmla="*/ 103165 w 6704838"/>
              <a:gd name="connsiteY8" fmla="*/ 618978 h 648188"/>
              <a:gd name="connsiteX9" fmla="*/ 0 w 6704838"/>
              <a:gd name="connsiteY9" fmla="*/ 515813 h 648188"/>
              <a:gd name="connsiteX10" fmla="*/ 0 w 6704838"/>
              <a:gd name="connsiteY10" fmla="*/ 103165 h 648188"/>
              <a:gd name="connsiteX0" fmla="*/ 0 w 6704838"/>
              <a:gd name="connsiteY0" fmla="*/ 103165 h 648188"/>
              <a:gd name="connsiteX1" fmla="*/ 103165 w 6704838"/>
              <a:gd name="connsiteY1" fmla="*/ 0 h 648188"/>
              <a:gd name="connsiteX2" fmla="*/ 6601673 w 6704838"/>
              <a:gd name="connsiteY2" fmla="*/ 0 h 648188"/>
              <a:gd name="connsiteX3" fmla="*/ 6704838 w 6704838"/>
              <a:gd name="connsiteY3" fmla="*/ 103165 h 648188"/>
              <a:gd name="connsiteX4" fmla="*/ 6704838 w 6704838"/>
              <a:gd name="connsiteY4" fmla="*/ 515813 h 648188"/>
              <a:gd name="connsiteX5" fmla="*/ 6601673 w 6704838"/>
              <a:gd name="connsiteY5" fmla="*/ 618978 h 648188"/>
              <a:gd name="connsiteX6" fmla="*/ 4061655 w 6704838"/>
              <a:gd name="connsiteY6" fmla="*/ 648188 h 648188"/>
              <a:gd name="connsiteX7" fmla="*/ 4068005 w 6704838"/>
              <a:gd name="connsiteY7" fmla="*/ 317988 h 648188"/>
              <a:gd name="connsiteX8" fmla="*/ 103165 w 6704838"/>
              <a:gd name="connsiteY8" fmla="*/ 618978 h 648188"/>
              <a:gd name="connsiteX9" fmla="*/ 0 w 6704838"/>
              <a:gd name="connsiteY9" fmla="*/ 515813 h 648188"/>
              <a:gd name="connsiteX10" fmla="*/ 0 w 6704838"/>
              <a:gd name="connsiteY10" fmla="*/ 103165 h 648188"/>
              <a:gd name="connsiteX0" fmla="*/ 0 w 6704838"/>
              <a:gd name="connsiteY0" fmla="*/ 103165 h 648188"/>
              <a:gd name="connsiteX1" fmla="*/ 103165 w 6704838"/>
              <a:gd name="connsiteY1" fmla="*/ 0 h 648188"/>
              <a:gd name="connsiteX2" fmla="*/ 6601673 w 6704838"/>
              <a:gd name="connsiteY2" fmla="*/ 0 h 648188"/>
              <a:gd name="connsiteX3" fmla="*/ 6704838 w 6704838"/>
              <a:gd name="connsiteY3" fmla="*/ 103165 h 648188"/>
              <a:gd name="connsiteX4" fmla="*/ 6704838 w 6704838"/>
              <a:gd name="connsiteY4" fmla="*/ 515813 h 648188"/>
              <a:gd name="connsiteX5" fmla="*/ 6601673 w 6704838"/>
              <a:gd name="connsiteY5" fmla="*/ 618978 h 648188"/>
              <a:gd name="connsiteX6" fmla="*/ 4061655 w 6704838"/>
              <a:gd name="connsiteY6" fmla="*/ 648188 h 648188"/>
              <a:gd name="connsiteX7" fmla="*/ 4061655 w 6704838"/>
              <a:gd name="connsiteY7" fmla="*/ 317988 h 648188"/>
              <a:gd name="connsiteX8" fmla="*/ 103165 w 6704838"/>
              <a:gd name="connsiteY8" fmla="*/ 618978 h 648188"/>
              <a:gd name="connsiteX9" fmla="*/ 0 w 6704838"/>
              <a:gd name="connsiteY9" fmla="*/ 515813 h 648188"/>
              <a:gd name="connsiteX10" fmla="*/ 0 w 6704838"/>
              <a:gd name="connsiteY10" fmla="*/ 103165 h 64818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061655 w 6704838"/>
              <a:gd name="connsiteY6" fmla="*/ 648188 h 650728"/>
              <a:gd name="connsiteX7" fmla="*/ 4061655 w 6704838"/>
              <a:gd name="connsiteY7" fmla="*/ 317988 h 650728"/>
              <a:gd name="connsiteX8" fmla="*/ 103165 w 6704838"/>
              <a:gd name="connsiteY8" fmla="*/ 618978 h 650728"/>
              <a:gd name="connsiteX9" fmla="*/ 0 w 6704838"/>
              <a:gd name="connsiteY9" fmla="*/ 515813 h 650728"/>
              <a:gd name="connsiteX10" fmla="*/ 0 w 6704838"/>
              <a:gd name="connsiteY10"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061655 w 6704838"/>
              <a:gd name="connsiteY6" fmla="*/ 648188 h 650728"/>
              <a:gd name="connsiteX7" fmla="*/ 4061655 w 6704838"/>
              <a:gd name="connsiteY7" fmla="*/ 317988 h 650728"/>
              <a:gd name="connsiteX8" fmla="*/ 103165 w 6704838"/>
              <a:gd name="connsiteY8" fmla="*/ 618978 h 650728"/>
              <a:gd name="connsiteX9" fmla="*/ 0 w 6704838"/>
              <a:gd name="connsiteY9" fmla="*/ 515813 h 650728"/>
              <a:gd name="connsiteX10" fmla="*/ 0 w 6704838"/>
              <a:gd name="connsiteY10" fmla="*/ 103165 h 650728"/>
              <a:gd name="connsiteX0" fmla="*/ 12700 w 6717538"/>
              <a:gd name="connsiteY0" fmla="*/ 103165 h 650728"/>
              <a:gd name="connsiteX1" fmla="*/ 115865 w 6717538"/>
              <a:gd name="connsiteY1" fmla="*/ 0 h 650728"/>
              <a:gd name="connsiteX2" fmla="*/ 6614373 w 6717538"/>
              <a:gd name="connsiteY2" fmla="*/ 0 h 650728"/>
              <a:gd name="connsiteX3" fmla="*/ 6717538 w 6717538"/>
              <a:gd name="connsiteY3" fmla="*/ 103165 h 650728"/>
              <a:gd name="connsiteX4" fmla="*/ 6717538 w 6717538"/>
              <a:gd name="connsiteY4" fmla="*/ 515813 h 650728"/>
              <a:gd name="connsiteX5" fmla="*/ 6614373 w 6717538"/>
              <a:gd name="connsiteY5" fmla="*/ 650728 h 650728"/>
              <a:gd name="connsiteX6" fmla="*/ 4074355 w 6717538"/>
              <a:gd name="connsiteY6" fmla="*/ 648188 h 650728"/>
              <a:gd name="connsiteX7" fmla="*/ 4074355 w 6717538"/>
              <a:gd name="connsiteY7" fmla="*/ 317988 h 650728"/>
              <a:gd name="connsiteX8" fmla="*/ 115865 w 6717538"/>
              <a:gd name="connsiteY8" fmla="*/ 618978 h 650728"/>
              <a:gd name="connsiteX9" fmla="*/ 0 w 6717538"/>
              <a:gd name="connsiteY9" fmla="*/ 211013 h 650728"/>
              <a:gd name="connsiteX10" fmla="*/ 12700 w 6717538"/>
              <a:gd name="connsiteY10" fmla="*/ 103165 h 650728"/>
              <a:gd name="connsiteX0" fmla="*/ 12700 w 6717538"/>
              <a:gd name="connsiteY0" fmla="*/ 103165 h 650728"/>
              <a:gd name="connsiteX1" fmla="*/ 115865 w 6717538"/>
              <a:gd name="connsiteY1" fmla="*/ 0 h 650728"/>
              <a:gd name="connsiteX2" fmla="*/ 6614373 w 6717538"/>
              <a:gd name="connsiteY2" fmla="*/ 0 h 650728"/>
              <a:gd name="connsiteX3" fmla="*/ 6717538 w 6717538"/>
              <a:gd name="connsiteY3" fmla="*/ 103165 h 650728"/>
              <a:gd name="connsiteX4" fmla="*/ 6717538 w 6717538"/>
              <a:gd name="connsiteY4" fmla="*/ 515813 h 650728"/>
              <a:gd name="connsiteX5" fmla="*/ 6614373 w 6717538"/>
              <a:gd name="connsiteY5" fmla="*/ 650728 h 650728"/>
              <a:gd name="connsiteX6" fmla="*/ 4074355 w 6717538"/>
              <a:gd name="connsiteY6" fmla="*/ 648188 h 650728"/>
              <a:gd name="connsiteX7" fmla="*/ 4074355 w 6717538"/>
              <a:gd name="connsiteY7" fmla="*/ 317988 h 650728"/>
              <a:gd name="connsiteX8" fmla="*/ 122215 w 6717538"/>
              <a:gd name="connsiteY8" fmla="*/ 320528 h 650728"/>
              <a:gd name="connsiteX9" fmla="*/ 0 w 6717538"/>
              <a:gd name="connsiteY9" fmla="*/ 211013 h 650728"/>
              <a:gd name="connsiteX10" fmla="*/ 12700 w 6717538"/>
              <a:gd name="connsiteY10"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061655 w 6704838"/>
              <a:gd name="connsiteY6" fmla="*/ 648188 h 650728"/>
              <a:gd name="connsiteX7" fmla="*/ 4061655 w 6704838"/>
              <a:gd name="connsiteY7" fmla="*/ 317988 h 650728"/>
              <a:gd name="connsiteX8" fmla="*/ 109515 w 6704838"/>
              <a:gd name="connsiteY8" fmla="*/ 320528 h 650728"/>
              <a:gd name="connsiteX9" fmla="*/ 6350 w 6704838"/>
              <a:gd name="connsiteY9" fmla="*/ 204663 h 650728"/>
              <a:gd name="connsiteX10" fmla="*/ 0 w 6704838"/>
              <a:gd name="connsiteY10"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061655 w 6704838"/>
              <a:gd name="connsiteY6" fmla="*/ 648188 h 650728"/>
              <a:gd name="connsiteX7" fmla="*/ 4068005 w 6704838"/>
              <a:gd name="connsiteY7" fmla="*/ 4894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061655 w 6704838"/>
              <a:gd name="connsiteY6" fmla="*/ 648188 h 650728"/>
              <a:gd name="connsiteX7" fmla="*/ 4068005 w 6704838"/>
              <a:gd name="connsiteY7" fmla="*/ 4894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061655 w 6704838"/>
              <a:gd name="connsiteY6" fmla="*/ 648188 h 650728"/>
              <a:gd name="connsiteX7" fmla="*/ 4068005 w 6704838"/>
              <a:gd name="connsiteY7" fmla="*/ 4894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4894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4894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4894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807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0466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6350 w 6704838"/>
              <a:gd name="connsiteY10" fmla="*/ 21101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061655 w 6704838"/>
              <a:gd name="connsiteY8" fmla="*/ 317988 h 650728"/>
              <a:gd name="connsiteX9" fmla="*/ 109515 w 6704838"/>
              <a:gd name="connsiteY9" fmla="*/ 320528 h 650728"/>
              <a:gd name="connsiteX10" fmla="*/ 0 w 6704838"/>
              <a:gd name="connsiteY10" fmla="*/ 21101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068005 w 6704838"/>
              <a:gd name="connsiteY7" fmla="*/ 527538 h 650728"/>
              <a:gd name="connsiteX8" fmla="*/ 4100322 w 6704838"/>
              <a:gd name="connsiteY8" fmla="*/ 317988 h 650728"/>
              <a:gd name="connsiteX9" fmla="*/ 109515 w 6704838"/>
              <a:gd name="connsiteY9" fmla="*/ 320528 h 650728"/>
              <a:gd name="connsiteX10" fmla="*/ 0 w 6704838"/>
              <a:gd name="connsiteY10" fmla="*/ 21101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101839 w 6704838"/>
              <a:gd name="connsiteY7" fmla="*/ 522000 h 650728"/>
              <a:gd name="connsiteX8" fmla="*/ 4100322 w 6704838"/>
              <a:gd name="connsiteY8" fmla="*/ 317988 h 650728"/>
              <a:gd name="connsiteX9" fmla="*/ 109515 w 6704838"/>
              <a:gd name="connsiteY9" fmla="*/ 320528 h 650728"/>
              <a:gd name="connsiteX10" fmla="*/ 0 w 6704838"/>
              <a:gd name="connsiteY10" fmla="*/ 21101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106672 w 6704838"/>
              <a:gd name="connsiteY7" fmla="*/ 571828 h 650728"/>
              <a:gd name="connsiteX8" fmla="*/ 4100322 w 6704838"/>
              <a:gd name="connsiteY8" fmla="*/ 317988 h 650728"/>
              <a:gd name="connsiteX9" fmla="*/ 109515 w 6704838"/>
              <a:gd name="connsiteY9" fmla="*/ 320528 h 650728"/>
              <a:gd name="connsiteX10" fmla="*/ 0 w 6704838"/>
              <a:gd name="connsiteY10" fmla="*/ 21101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106672 w 6704838"/>
              <a:gd name="connsiteY7" fmla="*/ 571828 h 650728"/>
              <a:gd name="connsiteX8" fmla="*/ 4100322 w 6704838"/>
              <a:gd name="connsiteY8" fmla="*/ 317988 h 650728"/>
              <a:gd name="connsiteX9" fmla="*/ 109515 w 6704838"/>
              <a:gd name="connsiteY9" fmla="*/ 320528 h 650728"/>
              <a:gd name="connsiteX10" fmla="*/ 0 w 6704838"/>
              <a:gd name="connsiteY10" fmla="*/ 21101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106672 w 6704838"/>
              <a:gd name="connsiteY7" fmla="*/ 571828 h 650728"/>
              <a:gd name="connsiteX8" fmla="*/ 4129322 w 6704838"/>
              <a:gd name="connsiteY8" fmla="*/ 306915 h 650728"/>
              <a:gd name="connsiteX9" fmla="*/ 109515 w 6704838"/>
              <a:gd name="connsiteY9" fmla="*/ 320528 h 650728"/>
              <a:gd name="connsiteX10" fmla="*/ 0 w 6704838"/>
              <a:gd name="connsiteY10" fmla="*/ 21101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121172 w 6704838"/>
              <a:gd name="connsiteY7" fmla="*/ 577364 h 650728"/>
              <a:gd name="connsiteX8" fmla="*/ 4129322 w 6704838"/>
              <a:gd name="connsiteY8" fmla="*/ 306915 h 650728"/>
              <a:gd name="connsiteX9" fmla="*/ 109515 w 6704838"/>
              <a:gd name="connsiteY9" fmla="*/ 320528 h 650728"/>
              <a:gd name="connsiteX10" fmla="*/ 0 w 6704838"/>
              <a:gd name="connsiteY10" fmla="*/ 21101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121172 w 6704838"/>
              <a:gd name="connsiteY7" fmla="*/ 577364 h 650728"/>
              <a:gd name="connsiteX8" fmla="*/ 4114822 w 6704838"/>
              <a:gd name="connsiteY8" fmla="*/ 306915 h 650728"/>
              <a:gd name="connsiteX9" fmla="*/ 109515 w 6704838"/>
              <a:gd name="connsiteY9" fmla="*/ 320528 h 650728"/>
              <a:gd name="connsiteX10" fmla="*/ 0 w 6704838"/>
              <a:gd name="connsiteY10" fmla="*/ 211013 h 650728"/>
              <a:gd name="connsiteX11" fmla="*/ 0 w 6704838"/>
              <a:gd name="connsiteY11" fmla="*/ 103165 h 650728"/>
              <a:gd name="connsiteX0" fmla="*/ 0 w 6704838"/>
              <a:gd name="connsiteY0" fmla="*/ 103165 h 650728"/>
              <a:gd name="connsiteX1" fmla="*/ 103165 w 6704838"/>
              <a:gd name="connsiteY1" fmla="*/ 0 h 650728"/>
              <a:gd name="connsiteX2" fmla="*/ 6601673 w 6704838"/>
              <a:gd name="connsiteY2" fmla="*/ 0 h 650728"/>
              <a:gd name="connsiteX3" fmla="*/ 6704838 w 6704838"/>
              <a:gd name="connsiteY3" fmla="*/ 103165 h 650728"/>
              <a:gd name="connsiteX4" fmla="*/ 6704838 w 6704838"/>
              <a:gd name="connsiteY4" fmla="*/ 515813 h 650728"/>
              <a:gd name="connsiteX5" fmla="*/ 6601673 w 6704838"/>
              <a:gd name="connsiteY5" fmla="*/ 650728 h 650728"/>
              <a:gd name="connsiteX6" fmla="*/ 4188655 w 6704838"/>
              <a:gd name="connsiteY6" fmla="*/ 648188 h 650728"/>
              <a:gd name="connsiteX7" fmla="*/ 4121172 w 6704838"/>
              <a:gd name="connsiteY7" fmla="*/ 577364 h 650728"/>
              <a:gd name="connsiteX8" fmla="*/ 4114822 w 6704838"/>
              <a:gd name="connsiteY8" fmla="*/ 306915 h 650728"/>
              <a:gd name="connsiteX9" fmla="*/ 109515 w 6704838"/>
              <a:gd name="connsiteY9" fmla="*/ 320528 h 650728"/>
              <a:gd name="connsiteX10" fmla="*/ 0 w 6704838"/>
              <a:gd name="connsiteY10" fmla="*/ 211013 h 650728"/>
              <a:gd name="connsiteX11" fmla="*/ 0 w 6704838"/>
              <a:gd name="connsiteY11" fmla="*/ 103165 h 650728"/>
              <a:gd name="connsiteX0" fmla="*/ 0 w 6818108"/>
              <a:gd name="connsiteY0" fmla="*/ 103165 h 692480"/>
              <a:gd name="connsiteX1" fmla="*/ 103165 w 6818108"/>
              <a:gd name="connsiteY1" fmla="*/ 0 h 692480"/>
              <a:gd name="connsiteX2" fmla="*/ 6601673 w 6818108"/>
              <a:gd name="connsiteY2" fmla="*/ 0 h 692480"/>
              <a:gd name="connsiteX3" fmla="*/ 6704838 w 6818108"/>
              <a:gd name="connsiteY3" fmla="*/ 103165 h 692480"/>
              <a:gd name="connsiteX4" fmla="*/ 6704838 w 6818108"/>
              <a:gd name="connsiteY4" fmla="*/ 515813 h 692480"/>
              <a:gd name="connsiteX5" fmla="*/ 6601673 w 6818108"/>
              <a:gd name="connsiteY5" fmla="*/ 650728 h 692480"/>
              <a:gd name="connsiteX6" fmla="*/ 4203155 w 6818108"/>
              <a:gd name="connsiteY6" fmla="*/ 692480 h 692480"/>
              <a:gd name="connsiteX7" fmla="*/ 4121172 w 6818108"/>
              <a:gd name="connsiteY7" fmla="*/ 577364 h 692480"/>
              <a:gd name="connsiteX8" fmla="*/ 4114822 w 6818108"/>
              <a:gd name="connsiteY8" fmla="*/ 306915 h 692480"/>
              <a:gd name="connsiteX9" fmla="*/ 109515 w 6818108"/>
              <a:gd name="connsiteY9" fmla="*/ 320528 h 692480"/>
              <a:gd name="connsiteX10" fmla="*/ 0 w 6818108"/>
              <a:gd name="connsiteY10" fmla="*/ 211013 h 692480"/>
              <a:gd name="connsiteX11" fmla="*/ 0 w 6818108"/>
              <a:gd name="connsiteY11" fmla="*/ 103165 h 692480"/>
              <a:gd name="connsiteX0" fmla="*/ 0 w 6805769"/>
              <a:gd name="connsiteY0" fmla="*/ 103165 h 696260"/>
              <a:gd name="connsiteX1" fmla="*/ 103165 w 6805769"/>
              <a:gd name="connsiteY1" fmla="*/ 0 h 696260"/>
              <a:gd name="connsiteX2" fmla="*/ 6601673 w 6805769"/>
              <a:gd name="connsiteY2" fmla="*/ 0 h 696260"/>
              <a:gd name="connsiteX3" fmla="*/ 6704838 w 6805769"/>
              <a:gd name="connsiteY3" fmla="*/ 103165 h 696260"/>
              <a:gd name="connsiteX4" fmla="*/ 6704838 w 6805769"/>
              <a:gd name="connsiteY4" fmla="*/ 515813 h 696260"/>
              <a:gd name="connsiteX5" fmla="*/ 6582339 w 6805769"/>
              <a:gd name="connsiteY5" fmla="*/ 678410 h 696260"/>
              <a:gd name="connsiteX6" fmla="*/ 4203155 w 6805769"/>
              <a:gd name="connsiteY6" fmla="*/ 692480 h 696260"/>
              <a:gd name="connsiteX7" fmla="*/ 4121172 w 6805769"/>
              <a:gd name="connsiteY7" fmla="*/ 577364 h 696260"/>
              <a:gd name="connsiteX8" fmla="*/ 4114822 w 6805769"/>
              <a:gd name="connsiteY8" fmla="*/ 306915 h 696260"/>
              <a:gd name="connsiteX9" fmla="*/ 109515 w 6805769"/>
              <a:gd name="connsiteY9" fmla="*/ 320528 h 696260"/>
              <a:gd name="connsiteX10" fmla="*/ 0 w 6805769"/>
              <a:gd name="connsiteY10" fmla="*/ 211013 h 696260"/>
              <a:gd name="connsiteX11" fmla="*/ 0 w 6805769"/>
              <a:gd name="connsiteY11" fmla="*/ 103165 h 696260"/>
              <a:gd name="connsiteX0" fmla="*/ 0 w 6805769"/>
              <a:gd name="connsiteY0" fmla="*/ 103165 h 703239"/>
              <a:gd name="connsiteX1" fmla="*/ 103165 w 6805769"/>
              <a:gd name="connsiteY1" fmla="*/ 0 h 703239"/>
              <a:gd name="connsiteX2" fmla="*/ 6601673 w 6805769"/>
              <a:gd name="connsiteY2" fmla="*/ 0 h 703239"/>
              <a:gd name="connsiteX3" fmla="*/ 6704838 w 6805769"/>
              <a:gd name="connsiteY3" fmla="*/ 103165 h 703239"/>
              <a:gd name="connsiteX4" fmla="*/ 6704838 w 6805769"/>
              <a:gd name="connsiteY4" fmla="*/ 515813 h 703239"/>
              <a:gd name="connsiteX5" fmla="*/ 6582339 w 6805769"/>
              <a:gd name="connsiteY5" fmla="*/ 689483 h 703239"/>
              <a:gd name="connsiteX6" fmla="*/ 4203155 w 6805769"/>
              <a:gd name="connsiteY6" fmla="*/ 692480 h 703239"/>
              <a:gd name="connsiteX7" fmla="*/ 4121172 w 6805769"/>
              <a:gd name="connsiteY7" fmla="*/ 577364 h 703239"/>
              <a:gd name="connsiteX8" fmla="*/ 4114822 w 6805769"/>
              <a:gd name="connsiteY8" fmla="*/ 306915 h 703239"/>
              <a:gd name="connsiteX9" fmla="*/ 109515 w 6805769"/>
              <a:gd name="connsiteY9" fmla="*/ 320528 h 703239"/>
              <a:gd name="connsiteX10" fmla="*/ 0 w 6805769"/>
              <a:gd name="connsiteY10" fmla="*/ 211013 h 703239"/>
              <a:gd name="connsiteX11" fmla="*/ 0 w 6805769"/>
              <a:gd name="connsiteY11" fmla="*/ 103165 h 703239"/>
              <a:gd name="connsiteX0" fmla="*/ 0 w 6806210"/>
              <a:gd name="connsiteY0" fmla="*/ 103165 h 692480"/>
              <a:gd name="connsiteX1" fmla="*/ 103165 w 6806210"/>
              <a:gd name="connsiteY1" fmla="*/ 0 h 692480"/>
              <a:gd name="connsiteX2" fmla="*/ 6601673 w 6806210"/>
              <a:gd name="connsiteY2" fmla="*/ 0 h 692480"/>
              <a:gd name="connsiteX3" fmla="*/ 6704838 w 6806210"/>
              <a:gd name="connsiteY3" fmla="*/ 103165 h 692480"/>
              <a:gd name="connsiteX4" fmla="*/ 6704838 w 6806210"/>
              <a:gd name="connsiteY4" fmla="*/ 515813 h 692480"/>
              <a:gd name="connsiteX5" fmla="*/ 6582339 w 6806210"/>
              <a:gd name="connsiteY5" fmla="*/ 689483 h 692480"/>
              <a:gd name="connsiteX6" fmla="*/ 4203155 w 6806210"/>
              <a:gd name="connsiteY6" fmla="*/ 692480 h 692480"/>
              <a:gd name="connsiteX7" fmla="*/ 4121172 w 6806210"/>
              <a:gd name="connsiteY7" fmla="*/ 577364 h 692480"/>
              <a:gd name="connsiteX8" fmla="*/ 4114822 w 6806210"/>
              <a:gd name="connsiteY8" fmla="*/ 306915 h 692480"/>
              <a:gd name="connsiteX9" fmla="*/ 109515 w 6806210"/>
              <a:gd name="connsiteY9" fmla="*/ 320528 h 692480"/>
              <a:gd name="connsiteX10" fmla="*/ 0 w 6806210"/>
              <a:gd name="connsiteY10" fmla="*/ 211013 h 692480"/>
              <a:gd name="connsiteX11" fmla="*/ 0 w 6806210"/>
              <a:gd name="connsiteY11" fmla="*/ 103165 h 692480"/>
              <a:gd name="connsiteX0" fmla="*/ 0 w 6705330"/>
              <a:gd name="connsiteY0" fmla="*/ 103165 h 694646"/>
              <a:gd name="connsiteX1" fmla="*/ 103165 w 6705330"/>
              <a:gd name="connsiteY1" fmla="*/ 0 h 694646"/>
              <a:gd name="connsiteX2" fmla="*/ 6601673 w 6705330"/>
              <a:gd name="connsiteY2" fmla="*/ 0 h 694646"/>
              <a:gd name="connsiteX3" fmla="*/ 6704838 w 6705330"/>
              <a:gd name="connsiteY3" fmla="*/ 103165 h 694646"/>
              <a:gd name="connsiteX4" fmla="*/ 6704838 w 6705330"/>
              <a:gd name="connsiteY4" fmla="*/ 515813 h 694646"/>
              <a:gd name="connsiteX5" fmla="*/ 6582339 w 6705330"/>
              <a:gd name="connsiteY5" fmla="*/ 689483 h 694646"/>
              <a:gd name="connsiteX6" fmla="*/ 4203155 w 6705330"/>
              <a:gd name="connsiteY6" fmla="*/ 692480 h 694646"/>
              <a:gd name="connsiteX7" fmla="*/ 4121172 w 6705330"/>
              <a:gd name="connsiteY7" fmla="*/ 577364 h 694646"/>
              <a:gd name="connsiteX8" fmla="*/ 4114822 w 6705330"/>
              <a:gd name="connsiteY8" fmla="*/ 306915 h 694646"/>
              <a:gd name="connsiteX9" fmla="*/ 109515 w 6705330"/>
              <a:gd name="connsiteY9" fmla="*/ 320528 h 694646"/>
              <a:gd name="connsiteX10" fmla="*/ 0 w 6705330"/>
              <a:gd name="connsiteY10" fmla="*/ 211013 h 694646"/>
              <a:gd name="connsiteX11" fmla="*/ 0 w 6705330"/>
              <a:gd name="connsiteY11" fmla="*/ 103165 h 694646"/>
              <a:gd name="connsiteX0" fmla="*/ 0 w 6705330"/>
              <a:gd name="connsiteY0" fmla="*/ 103165 h 694646"/>
              <a:gd name="connsiteX1" fmla="*/ 103165 w 6705330"/>
              <a:gd name="connsiteY1" fmla="*/ 0 h 694646"/>
              <a:gd name="connsiteX2" fmla="*/ 6601673 w 6705330"/>
              <a:gd name="connsiteY2" fmla="*/ 0 h 694646"/>
              <a:gd name="connsiteX3" fmla="*/ 6704838 w 6705330"/>
              <a:gd name="connsiteY3" fmla="*/ 103165 h 694646"/>
              <a:gd name="connsiteX4" fmla="*/ 6704838 w 6705330"/>
              <a:gd name="connsiteY4" fmla="*/ 515813 h 694646"/>
              <a:gd name="connsiteX5" fmla="*/ 6582339 w 6705330"/>
              <a:gd name="connsiteY5" fmla="*/ 689483 h 694646"/>
              <a:gd name="connsiteX6" fmla="*/ 4203155 w 6705330"/>
              <a:gd name="connsiteY6" fmla="*/ 692480 h 694646"/>
              <a:gd name="connsiteX7" fmla="*/ 4121172 w 6705330"/>
              <a:gd name="connsiteY7" fmla="*/ 577364 h 694646"/>
              <a:gd name="connsiteX8" fmla="*/ 4129321 w 6705330"/>
              <a:gd name="connsiteY8" fmla="*/ 306915 h 694646"/>
              <a:gd name="connsiteX9" fmla="*/ 109515 w 6705330"/>
              <a:gd name="connsiteY9" fmla="*/ 320528 h 694646"/>
              <a:gd name="connsiteX10" fmla="*/ 0 w 6705330"/>
              <a:gd name="connsiteY10" fmla="*/ 211013 h 694646"/>
              <a:gd name="connsiteX11" fmla="*/ 0 w 6705330"/>
              <a:gd name="connsiteY11" fmla="*/ 103165 h 694646"/>
              <a:gd name="connsiteX0" fmla="*/ 0 w 6705330"/>
              <a:gd name="connsiteY0" fmla="*/ 103165 h 694646"/>
              <a:gd name="connsiteX1" fmla="*/ 103165 w 6705330"/>
              <a:gd name="connsiteY1" fmla="*/ 0 h 694646"/>
              <a:gd name="connsiteX2" fmla="*/ 6601673 w 6705330"/>
              <a:gd name="connsiteY2" fmla="*/ 0 h 694646"/>
              <a:gd name="connsiteX3" fmla="*/ 6704838 w 6705330"/>
              <a:gd name="connsiteY3" fmla="*/ 103165 h 694646"/>
              <a:gd name="connsiteX4" fmla="*/ 6704838 w 6705330"/>
              <a:gd name="connsiteY4" fmla="*/ 515813 h 694646"/>
              <a:gd name="connsiteX5" fmla="*/ 6582339 w 6705330"/>
              <a:gd name="connsiteY5" fmla="*/ 689483 h 694646"/>
              <a:gd name="connsiteX6" fmla="*/ 4203155 w 6705330"/>
              <a:gd name="connsiteY6" fmla="*/ 692480 h 694646"/>
              <a:gd name="connsiteX7" fmla="*/ 4121172 w 6705330"/>
              <a:gd name="connsiteY7" fmla="*/ 577364 h 694646"/>
              <a:gd name="connsiteX8" fmla="*/ 4119655 w 6705330"/>
              <a:gd name="connsiteY8" fmla="*/ 306915 h 694646"/>
              <a:gd name="connsiteX9" fmla="*/ 109515 w 6705330"/>
              <a:gd name="connsiteY9" fmla="*/ 320528 h 694646"/>
              <a:gd name="connsiteX10" fmla="*/ 0 w 6705330"/>
              <a:gd name="connsiteY10" fmla="*/ 211013 h 694646"/>
              <a:gd name="connsiteX11" fmla="*/ 0 w 6705330"/>
              <a:gd name="connsiteY11" fmla="*/ 103165 h 694646"/>
              <a:gd name="connsiteX0" fmla="*/ 0 w 6705330"/>
              <a:gd name="connsiteY0" fmla="*/ 103165 h 694646"/>
              <a:gd name="connsiteX1" fmla="*/ 103165 w 6705330"/>
              <a:gd name="connsiteY1" fmla="*/ 0 h 694646"/>
              <a:gd name="connsiteX2" fmla="*/ 6601673 w 6705330"/>
              <a:gd name="connsiteY2" fmla="*/ 0 h 694646"/>
              <a:gd name="connsiteX3" fmla="*/ 6704838 w 6705330"/>
              <a:gd name="connsiteY3" fmla="*/ 103165 h 694646"/>
              <a:gd name="connsiteX4" fmla="*/ 6704838 w 6705330"/>
              <a:gd name="connsiteY4" fmla="*/ 515813 h 694646"/>
              <a:gd name="connsiteX5" fmla="*/ 6582339 w 6705330"/>
              <a:gd name="connsiteY5" fmla="*/ 689483 h 694646"/>
              <a:gd name="connsiteX6" fmla="*/ 4203155 w 6705330"/>
              <a:gd name="connsiteY6" fmla="*/ 692480 h 694646"/>
              <a:gd name="connsiteX7" fmla="*/ 4121172 w 6705330"/>
              <a:gd name="connsiteY7" fmla="*/ 577364 h 694646"/>
              <a:gd name="connsiteX8" fmla="*/ 4119656 w 6705330"/>
              <a:gd name="connsiteY8" fmla="*/ 306915 h 694646"/>
              <a:gd name="connsiteX9" fmla="*/ 109515 w 6705330"/>
              <a:gd name="connsiteY9" fmla="*/ 320528 h 694646"/>
              <a:gd name="connsiteX10" fmla="*/ 0 w 6705330"/>
              <a:gd name="connsiteY10" fmla="*/ 211013 h 694646"/>
              <a:gd name="connsiteX11" fmla="*/ 0 w 6705330"/>
              <a:gd name="connsiteY11" fmla="*/ 103165 h 694646"/>
              <a:gd name="connsiteX0" fmla="*/ 0 w 6805770"/>
              <a:gd name="connsiteY0" fmla="*/ 103165 h 773390"/>
              <a:gd name="connsiteX1" fmla="*/ 103165 w 6805770"/>
              <a:gd name="connsiteY1" fmla="*/ 0 h 773390"/>
              <a:gd name="connsiteX2" fmla="*/ 6601673 w 6805770"/>
              <a:gd name="connsiteY2" fmla="*/ 0 h 773390"/>
              <a:gd name="connsiteX3" fmla="*/ 6704838 w 6805770"/>
              <a:gd name="connsiteY3" fmla="*/ 103165 h 773390"/>
              <a:gd name="connsiteX4" fmla="*/ 6704838 w 6805770"/>
              <a:gd name="connsiteY4" fmla="*/ 515813 h 773390"/>
              <a:gd name="connsiteX5" fmla="*/ 6582339 w 6805770"/>
              <a:gd name="connsiteY5" fmla="*/ 689483 h 773390"/>
              <a:gd name="connsiteX6" fmla="*/ 4203155 w 6805770"/>
              <a:gd name="connsiteY6" fmla="*/ 773390 h 773390"/>
              <a:gd name="connsiteX7" fmla="*/ 4121172 w 6805770"/>
              <a:gd name="connsiteY7" fmla="*/ 577364 h 773390"/>
              <a:gd name="connsiteX8" fmla="*/ 4119656 w 6805770"/>
              <a:gd name="connsiteY8" fmla="*/ 306915 h 773390"/>
              <a:gd name="connsiteX9" fmla="*/ 109515 w 6805770"/>
              <a:gd name="connsiteY9" fmla="*/ 320528 h 773390"/>
              <a:gd name="connsiteX10" fmla="*/ 0 w 6805770"/>
              <a:gd name="connsiteY10" fmla="*/ 211013 h 773390"/>
              <a:gd name="connsiteX11" fmla="*/ 0 w 6805770"/>
              <a:gd name="connsiteY11" fmla="*/ 103165 h 773390"/>
              <a:gd name="connsiteX0" fmla="*/ 0 w 6811885"/>
              <a:gd name="connsiteY0" fmla="*/ 103165 h 777516"/>
              <a:gd name="connsiteX1" fmla="*/ 103165 w 6811885"/>
              <a:gd name="connsiteY1" fmla="*/ 0 h 777516"/>
              <a:gd name="connsiteX2" fmla="*/ 6601673 w 6811885"/>
              <a:gd name="connsiteY2" fmla="*/ 0 h 777516"/>
              <a:gd name="connsiteX3" fmla="*/ 6704838 w 6811885"/>
              <a:gd name="connsiteY3" fmla="*/ 103165 h 777516"/>
              <a:gd name="connsiteX4" fmla="*/ 6704838 w 6811885"/>
              <a:gd name="connsiteY4" fmla="*/ 515813 h 777516"/>
              <a:gd name="connsiteX5" fmla="*/ 6592006 w 6811885"/>
              <a:gd name="connsiteY5" fmla="*/ 750166 h 777516"/>
              <a:gd name="connsiteX6" fmla="*/ 4203155 w 6811885"/>
              <a:gd name="connsiteY6" fmla="*/ 773390 h 777516"/>
              <a:gd name="connsiteX7" fmla="*/ 4121172 w 6811885"/>
              <a:gd name="connsiteY7" fmla="*/ 577364 h 777516"/>
              <a:gd name="connsiteX8" fmla="*/ 4119656 w 6811885"/>
              <a:gd name="connsiteY8" fmla="*/ 306915 h 777516"/>
              <a:gd name="connsiteX9" fmla="*/ 109515 w 6811885"/>
              <a:gd name="connsiteY9" fmla="*/ 320528 h 777516"/>
              <a:gd name="connsiteX10" fmla="*/ 0 w 6811885"/>
              <a:gd name="connsiteY10" fmla="*/ 211013 h 777516"/>
              <a:gd name="connsiteX11" fmla="*/ 0 w 6811885"/>
              <a:gd name="connsiteY11" fmla="*/ 103165 h 777516"/>
              <a:gd name="connsiteX0" fmla="*/ 0 w 6811885"/>
              <a:gd name="connsiteY0" fmla="*/ 103165 h 783169"/>
              <a:gd name="connsiteX1" fmla="*/ 103165 w 6811885"/>
              <a:gd name="connsiteY1" fmla="*/ 0 h 783169"/>
              <a:gd name="connsiteX2" fmla="*/ 6601673 w 6811885"/>
              <a:gd name="connsiteY2" fmla="*/ 0 h 783169"/>
              <a:gd name="connsiteX3" fmla="*/ 6704838 w 6811885"/>
              <a:gd name="connsiteY3" fmla="*/ 103165 h 783169"/>
              <a:gd name="connsiteX4" fmla="*/ 6704838 w 6811885"/>
              <a:gd name="connsiteY4" fmla="*/ 515813 h 783169"/>
              <a:gd name="connsiteX5" fmla="*/ 6592006 w 6811885"/>
              <a:gd name="connsiteY5" fmla="*/ 760280 h 783169"/>
              <a:gd name="connsiteX6" fmla="*/ 4203155 w 6811885"/>
              <a:gd name="connsiteY6" fmla="*/ 773390 h 783169"/>
              <a:gd name="connsiteX7" fmla="*/ 4121172 w 6811885"/>
              <a:gd name="connsiteY7" fmla="*/ 577364 h 783169"/>
              <a:gd name="connsiteX8" fmla="*/ 4119656 w 6811885"/>
              <a:gd name="connsiteY8" fmla="*/ 306915 h 783169"/>
              <a:gd name="connsiteX9" fmla="*/ 109515 w 6811885"/>
              <a:gd name="connsiteY9" fmla="*/ 320528 h 783169"/>
              <a:gd name="connsiteX10" fmla="*/ 0 w 6811885"/>
              <a:gd name="connsiteY10" fmla="*/ 211013 h 783169"/>
              <a:gd name="connsiteX11" fmla="*/ 0 w 6811885"/>
              <a:gd name="connsiteY11" fmla="*/ 103165 h 783169"/>
              <a:gd name="connsiteX0" fmla="*/ 0 w 6812553"/>
              <a:gd name="connsiteY0" fmla="*/ 103165 h 775002"/>
              <a:gd name="connsiteX1" fmla="*/ 103165 w 6812553"/>
              <a:gd name="connsiteY1" fmla="*/ 0 h 775002"/>
              <a:gd name="connsiteX2" fmla="*/ 6601673 w 6812553"/>
              <a:gd name="connsiteY2" fmla="*/ 0 h 775002"/>
              <a:gd name="connsiteX3" fmla="*/ 6704838 w 6812553"/>
              <a:gd name="connsiteY3" fmla="*/ 103165 h 775002"/>
              <a:gd name="connsiteX4" fmla="*/ 6704838 w 6812553"/>
              <a:gd name="connsiteY4" fmla="*/ 515813 h 775002"/>
              <a:gd name="connsiteX5" fmla="*/ 6592006 w 6812553"/>
              <a:gd name="connsiteY5" fmla="*/ 760280 h 775002"/>
              <a:gd name="connsiteX6" fmla="*/ 4203155 w 6812553"/>
              <a:gd name="connsiteY6" fmla="*/ 773390 h 775002"/>
              <a:gd name="connsiteX7" fmla="*/ 4121172 w 6812553"/>
              <a:gd name="connsiteY7" fmla="*/ 577364 h 775002"/>
              <a:gd name="connsiteX8" fmla="*/ 4119656 w 6812553"/>
              <a:gd name="connsiteY8" fmla="*/ 306915 h 775002"/>
              <a:gd name="connsiteX9" fmla="*/ 109515 w 6812553"/>
              <a:gd name="connsiteY9" fmla="*/ 320528 h 775002"/>
              <a:gd name="connsiteX10" fmla="*/ 0 w 6812553"/>
              <a:gd name="connsiteY10" fmla="*/ 211013 h 775002"/>
              <a:gd name="connsiteX11" fmla="*/ 0 w 6812553"/>
              <a:gd name="connsiteY11" fmla="*/ 103165 h 775002"/>
              <a:gd name="connsiteX0" fmla="*/ 0 w 6800423"/>
              <a:gd name="connsiteY0" fmla="*/ 103165 h 781073"/>
              <a:gd name="connsiteX1" fmla="*/ 103165 w 6800423"/>
              <a:gd name="connsiteY1" fmla="*/ 0 h 781073"/>
              <a:gd name="connsiteX2" fmla="*/ 6601673 w 6800423"/>
              <a:gd name="connsiteY2" fmla="*/ 0 h 781073"/>
              <a:gd name="connsiteX3" fmla="*/ 6704838 w 6800423"/>
              <a:gd name="connsiteY3" fmla="*/ 103165 h 781073"/>
              <a:gd name="connsiteX4" fmla="*/ 6704838 w 6800423"/>
              <a:gd name="connsiteY4" fmla="*/ 515813 h 781073"/>
              <a:gd name="connsiteX5" fmla="*/ 6572673 w 6800423"/>
              <a:gd name="connsiteY5" fmla="*/ 770394 h 781073"/>
              <a:gd name="connsiteX6" fmla="*/ 4203155 w 6800423"/>
              <a:gd name="connsiteY6" fmla="*/ 773390 h 781073"/>
              <a:gd name="connsiteX7" fmla="*/ 4121172 w 6800423"/>
              <a:gd name="connsiteY7" fmla="*/ 577364 h 781073"/>
              <a:gd name="connsiteX8" fmla="*/ 4119656 w 6800423"/>
              <a:gd name="connsiteY8" fmla="*/ 306915 h 781073"/>
              <a:gd name="connsiteX9" fmla="*/ 109515 w 6800423"/>
              <a:gd name="connsiteY9" fmla="*/ 320528 h 781073"/>
              <a:gd name="connsiteX10" fmla="*/ 0 w 6800423"/>
              <a:gd name="connsiteY10" fmla="*/ 211013 h 781073"/>
              <a:gd name="connsiteX11" fmla="*/ 0 w 6800423"/>
              <a:gd name="connsiteY11" fmla="*/ 103165 h 781073"/>
              <a:gd name="connsiteX0" fmla="*/ 0 w 6800423"/>
              <a:gd name="connsiteY0" fmla="*/ 103165 h 775002"/>
              <a:gd name="connsiteX1" fmla="*/ 103165 w 6800423"/>
              <a:gd name="connsiteY1" fmla="*/ 0 h 775002"/>
              <a:gd name="connsiteX2" fmla="*/ 6601673 w 6800423"/>
              <a:gd name="connsiteY2" fmla="*/ 0 h 775002"/>
              <a:gd name="connsiteX3" fmla="*/ 6704838 w 6800423"/>
              <a:gd name="connsiteY3" fmla="*/ 103165 h 775002"/>
              <a:gd name="connsiteX4" fmla="*/ 6704838 w 6800423"/>
              <a:gd name="connsiteY4" fmla="*/ 515813 h 775002"/>
              <a:gd name="connsiteX5" fmla="*/ 6572673 w 6800423"/>
              <a:gd name="connsiteY5" fmla="*/ 760281 h 775002"/>
              <a:gd name="connsiteX6" fmla="*/ 4203155 w 6800423"/>
              <a:gd name="connsiteY6" fmla="*/ 773390 h 775002"/>
              <a:gd name="connsiteX7" fmla="*/ 4121172 w 6800423"/>
              <a:gd name="connsiteY7" fmla="*/ 577364 h 775002"/>
              <a:gd name="connsiteX8" fmla="*/ 4119656 w 6800423"/>
              <a:gd name="connsiteY8" fmla="*/ 306915 h 775002"/>
              <a:gd name="connsiteX9" fmla="*/ 109515 w 6800423"/>
              <a:gd name="connsiteY9" fmla="*/ 320528 h 775002"/>
              <a:gd name="connsiteX10" fmla="*/ 0 w 6800423"/>
              <a:gd name="connsiteY10" fmla="*/ 211013 h 775002"/>
              <a:gd name="connsiteX11" fmla="*/ 0 w 6800423"/>
              <a:gd name="connsiteY11" fmla="*/ 103165 h 775002"/>
              <a:gd name="connsiteX0" fmla="*/ 0 w 6800423"/>
              <a:gd name="connsiteY0" fmla="*/ 103165 h 775002"/>
              <a:gd name="connsiteX1" fmla="*/ 103165 w 6800423"/>
              <a:gd name="connsiteY1" fmla="*/ 0 h 775002"/>
              <a:gd name="connsiteX2" fmla="*/ 6601673 w 6800423"/>
              <a:gd name="connsiteY2" fmla="*/ 0 h 775002"/>
              <a:gd name="connsiteX3" fmla="*/ 6704838 w 6800423"/>
              <a:gd name="connsiteY3" fmla="*/ 103165 h 775002"/>
              <a:gd name="connsiteX4" fmla="*/ 6704838 w 6800423"/>
              <a:gd name="connsiteY4" fmla="*/ 515813 h 775002"/>
              <a:gd name="connsiteX5" fmla="*/ 6572673 w 6800423"/>
              <a:gd name="connsiteY5" fmla="*/ 760281 h 775002"/>
              <a:gd name="connsiteX6" fmla="*/ 4203155 w 6800423"/>
              <a:gd name="connsiteY6" fmla="*/ 773390 h 775002"/>
              <a:gd name="connsiteX7" fmla="*/ 4121172 w 6800423"/>
              <a:gd name="connsiteY7" fmla="*/ 577364 h 775002"/>
              <a:gd name="connsiteX8" fmla="*/ 4119656 w 6800423"/>
              <a:gd name="connsiteY8" fmla="*/ 306915 h 775002"/>
              <a:gd name="connsiteX9" fmla="*/ 109515 w 6800423"/>
              <a:gd name="connsiteY9" fmla="*/ 320528 h 775002"/>
              <a:gd name="connsiteX10" fmla="*/ 0 w 6800423"/>
              <a:gd name="connsiteY10" fmla="*/ 211013 h 775002"/>
              <a:gd name="connsiteX11" fmla="*/ 0 w 6800423"/>
              <a:gd name="connsiteY11" fmla="*/ 103165 h 775002"/>
              <a:gd name="connsiteX0" fmla="*/ 0 w 6720688"/>
              <a:gd name="connsiteY0" fmla="*/ 103165 h 773390"/>
              <a:gd name="connsiteX1" fmla="*/ 103165 w 6720688"/>
              <a:gd name="connsiteY1" fmla="*/ 0 h 773390"/>
              <a:gd name="connsiteX2" fmla="*/ 6601673 w 6720688"/>
              <a:gd name="connsiteY2" fmla="*/ 0 h 773390"/>
              <a:gd name="connsiteX3" fmla="*/ 6704838 w 6720688"/>
              <a:gd name="connsiteY3" fmla="*/ 103165 h 773390"/>
              <a:gd name="connsiteX4" fmla="*/ 6704838 w 6720688"/>
              <a:gd name="connsiteY4" fmla="*/ 515813 h 773390"/>
              <a:gd name="connsiteX5" fmla="*/ 6572673 w 6720688"/>
              <a:gd name="connsiteY5" fmla="*/ 760281 h 773390"/>
              <a:gd name="connsiteX6" fmla="*/ 4203155 w 6720688"/>
              <a:gd name="connsiteY6" fmla="*/ 773390 h 773390"/>
              <a:gd name="connsiteX7" fmla="*/ 4121172 w 6720688"/>
              <a:gd name="connsiteY7" fmla="*/ 577364 h 773390"/>
              <a:gd name="connsiteX8" fmla="*/ 4119656 w 6720688"/>
              <a:gd name="connsiteY8" fmla="*/ 306915 h 773390"/>
              <a:gd name="connsiteX9" fmla="*/ 109515 w 6720688"/>
              <a:gd name="connsiteY9" fmla="*/ 320528 h 773390"/>
              <a:gd name="connsiteX10" fmla="*/ 0 w 6720688"/>
              <a:gd name="connsiteY10" fmla="*/ 211013 h 773390"/>
              <a:gd name="connsiteX11" fmla="*/ 0 w 6720688"/>
              <a:gd name="connsiteY11" fmla="*/ 103165 h 773390"/>
              <a:gd name="connsiteX0" fmla="*/ 0 w 6706339"/>
              <a:gd name="connsiteY0" fmla="*/ 103165 h 773390"/>
              <a:gd name="connsiteX1" fmla="*/ 103165 w 6706339"/>
              <a:gd name="connsiteY1" fmla="*/ 0 h 773390"/>
              <a:gd name="connsiteX2" fmla="*/ 6601673 w 6706339"/>
              <a:gd name="connsiteY2" fmla="*/ 0 h 773390"/>
              <a:gd name="connsiteX3" fmla="*/ 6704838 w 6706339"/>
              <a:gd name="connsiteY3" fmla="*/ 103165 h 773390"/>
              <a:gd name="connsiteX4" fmla="*/ 6704838 w 6706339"/>
              <a:gd name="connsiteY4" fmla="*/ 515813 h 773390"/>
              <a:gd name="connsiteX5" fmla="*/ 6572673 w 6706339"/>
              <a:gd name="connsiteY5" fmla="*/ 760281 h 773390"/>
              <a:gd name="connsiteX6" fmla="*/ 4203155 w 6706339"/>
              <a:gd name="connsiteY6" fmla="*/ 773390 h 773390"/>
              <a:gd name="connsiteX7" fmla="*/ 4121172 w 6706339"/>
              <a:gd name="connsiteY7" fmla="*/ 577364 h 773390"/>
              <a:gd name="connsiteX8" fmla="*/ 4119656 w 6706339"/>
              <a:gd name="connsiteY8" fmla="*/ 306915 h 773390"/>
              <a:gd name="connsiteX9" fmla="*/ 109515 w 6706339"/>
              <a:gd name="connsiteY9" fmla="*/ 320528 h 773390"/>
              <a:gd name="connsiteX10" fmla="*/ 0 w 6706339"/>
              <a:gd name="connsiteY10" fmla="*/ 211013 h 773390"/>
              <a:gd name="connsiteX11" fmla="*/ 0 w 6706339"/>
              <a:gd name="connsiteY11" fmla="*/ 103165 h 773390"/>
              <a:gd name="connsiteX0" fmla="*/ 0 w 6799765"/>
              <a:gd name="connsiteY0" fmla="*/ 103165 h 778923"/>
              <a:gd name="connsiteX1" fmla="*/ 103165 w 6799765"/>
              <a:gd name="connsiteY1" fmla="*/ 0 h 778923"/>
              <a:gd name="connsiteX2" fmla="*/ 6601673 w 6799765"/>
              <a:gd name="connsiteY2" fmla="*/ 0 h 778923"/>
              <a:gd name="connsiteX3" fmla="*/ 6704838 w 6799765"/>
              <a:gd name="connsiteY3" fmla="*/ 103165 h 778923"/>
              <a:gd name="connsiteX4" fmla="*/ 6704838 w 6799765"/>
              <a:gd name="connsiteY4" fmla="*/ 576496 h 778923"/>
              <a:gd name="connsiteX5" fmla="*/ 6572673 w 6799765"/>
              <a:gd name="connsiteY5" fmla="*/ 760281 h 778923"/>
              <a:gd name="connsiteX6" fmla="*/ 4203155 w 6799765"/>
              <a:gd name="connsiteY6" fmla="*/ 773390 h 778923"/>
              <a:gd name="connsiteX7" fmla="*/ 4121172 w 6799765"/>
              <a:gd name="connsiteY7" fmla="*/ 577364 h 778923"/>
              <a:gd name="connsiteX8" fmla="*/ 4119656 w 6799765"/>
              <a:gd name="connsiteY8" fmla="*/ 306915 h 778923"/>
              <a:gd name="connsiteX9" fmla="*/ 109515 w 6799765"/>
              <a:gd name="connsiteY9" fmla="*/ 320528 h 778923"/>
              <a:gd name="connsiteX10" fmla="*/ 0 w 6799765"/>
              <a:gd name="connsiteY10" fmla="*/ 211013 h 778923"/>
              <a:gd name="connsiteX11" fmla="*/ 0 w 6799765"/>
              <a:gd name="connsiteY11" fmla="*/ 103165 h 778923"/>
              <a:gd name="connsiteX0" fmla="*/ 0 w 6799765"/>
              <a:gd name="connsiteY0" fmla="*/ 103165 h 778923"/>
              <a:gd name="connsiteX1" fmla="*/ 103165 w 6799765"/>
              <a:gd name="connsiteY1" fmla="*/ 0 h 778923"/>
              <a:gd name="connsiteX2" fmla="*/ 6601673 w 6799765"/>
              <a:gd name="connsiteY2" fmla="*/ 0 h 778923"/>
              <a:gd name="connsiteX3" fmla="*/ 6704838 w 6799765"/>
              <a:gd name="connsiteY3" fmla="*/ 103165 h 778923"/>
              <a:gd name="connsiteX4" fmla="*/ 6704838 w 6799765"/>
              <a:gd name="connsiteY4" fmla="*/ 576496 h 778923"/>
              <a:gd name="connsiteX5" fmla="*/ 6572673 w 6799765"/>
              <a:gd name="connsiteY5" fmla="*/ 760281 h 778923"/>
              <a:gd name="connsiteX6" fmla="*/ 4203155 w 6799765"/>
              <a:gd name="connsiteY6" fmla="*/ 773390 h 778923"/>
              <a:gd name="connsiteX7" fmla="*/ 4108283 w 6799765"/>
              <a:gd name="connsiteY7" fmla="*/ 665017 h 778923"/>
              <a:gd name="connsiteX8" fmla="*/ 4119656 w 6799765"/>
              <a:gd name="connsiteY8" fmla="*/ 306915 h 778923"/>
              <a:gd name="connsiteX9" fmla="*/ 109515 w 6799765"/>
              <a:gd name="connsiteY9" fmla="*/ 320528 h 778923"/>
              <a:gd name="connsiteX10" fmla="*/ 0 w 6799765"/>
              <a:gd name="connsiteY10" fmla="*/ 211013 h 778923"/>
              <a:gd name="connsiteX11" fmla="*/ 0 w 6799765"/>
              <a:gd name="connsiteY11" fmla="*/ 103165 h 778923"/>
              <a:gd name="connsiteX0" fmla="*/ 0 w 6799765"/>
              <a:gd name="connsiteY0" fmla="*/ 103165 h 778923"/>
              <a:gd name="connsiteX1" fmla="*/ 103165 w 6799765"/>
              <a:gd name="connsiteY1" fmla="*/ 0 h 778923"/>
              <a:gd name="connsiteX2" fmla="*/ 6601673 w 6799765"/>
              <a:gd name="connsiteY2" fmla="*/ 0 h 778923"/>
              <a:gd name="connsiteX3" fmla="*/ 6704838 w 6799765"/>
              <a:gd name="connsiteY3" fmla="*/ 103165 h 778923"/>
              <a:gd name="connsiteX4" fmla="*/ 6704838 w 6799765"/>
              <a:gd name="connsiteY4" fmla="*/ 576496 h 778923"/>
              <a:gd name="connsiteX5" fmla="*/ 6572673 w 6799765"/>
              <a:gd name="connsiteY5" fmla="*/ 760281 h 778923"/>
              <a:gd name="connsiteX6" fmla="*/ 4203155 w 6799765"/>
              <a:gd name="connsiteY6" fmla="*/ 773390 h 778923"/>
              <a:gd name="connsiteX7" fmla="*/ 4114727 w 6799765"/>
              <a:gd name="connsiteY7" fmla="*/ 665017 h 778923"/>
              <a:gd name="connsiteX8" fmla="*/ 4119656 w 6799765"/>
              <a:gd name="connsiteY8" fmla="*/ 306915 h 778923"/>
              <a:gd name="connsiteX9" fmla="*/ 109515 w 6799765"/>
              <a:gd name="connsiteY9" fmla="*/ 320528 h 778923"/>
              <a:gd name="connsiteX10" fmla="*/ 0 w 6799765"/>
              <a:gd name="connsiteY10" fmla="*/ 211013 h 778923"/>
              <a:gd name="connsiteX11" fmla="*/ 0 w 6799765"/>
              <a:gd name="connsiteY11" fmla="*/ 103165 h 778923"/>
              <a:gd name="connsiteX0" fmla="*/ 0 w 6799766"/>
              <a:gd name="connsiteY0" fmla="*/ 103165 h 785558"/>
              <a:gd name="connsiteX1" fmla="*/ 103165 w 6799766"/>
              <a:gd name="connsiteY1" fmla="*/ 0 h 785558"/>
              <a:gd name="connsiteX2" fmla="*/ 6601673 w 6799766"/>
              <a:gd name="connsiteY2" fmla="*/ 0 h 785558"/>
              <a:gd name="connsiteX3" fmla="*/ 6704838 w 6799766"/>
              <a:gd name="connsiteY3" fmla="*/ 103165 h 785558"/>
              <a:gd name="connsiteX4" fmla="*/ 6704838 w 6799766"/>
              <a:gd name="connsiteY4" fmla="*/ 576496 h 785558"/>
              <a:gd name="connsiteX5" fmla="*/ 6572674 w 6799766"/>
              <a:gd name="connsiteY5" fmla="*/ 770395 h 785558"/>
              <a:gd name="connsiteX6" fmla="*/ 4203155 w 6799766"/>
              <a:gd name="connsiteY6" fmla="*/ 773390 h 785558"/>
              <a:gd name="connsiteX7" fmla="*/ 4114727 w 6799766"/>
              <a:gd name="connsiteY7" fmla="*/ 665017 h 785558"/>
              <a:gd name="connsiteX8" fmla="*/ 4119656 w 6799766"/>
              <a:gd name="connsiteY8" fmla="*/ 306915 h 785558"/>
              <a:gd name="connsiteX9" fmla="*/ 109515 w 6799766"/>
              <a:gd name="connsiteY9" fmla="*/ 320528 h 785558"/>
              <a:gd name="connsiteX10" fmla="*/ 0 w 6799766"/>
              <a:gd name="connsiteY10" fmla="*/ 211013 h 785558"/>
              <a:gd name="connsiteX11" fmla="*/ 0 w 6799766"/>
              <a:gd name="connsiteY11" fmla="*/ 103165 h 785558"/>
              <a:gd name="connsiteX0" fmla="*/ 0 w 6800080"/>
              <a:gd name="connsiteY0" fmla="*/ 103165 h 776611"/>
              <a:gd name="connsiteX1" fmla="*/ 103165 w 6800080"/>
              <a:gd name="connsiteY1" fmla="*/ 0 h 776611"/>
              <a:gd name="connsiteX2" fmla="*/ 6601673 w 6800080"/>
              <a:gd name="connsiteY2" fmla="*/ 0 h 776611"/>
              <a:gd name="connsiteX3" fmla="*/ 6704838 w 6800080"/>
              <a:gd name="connsiteY3" fmla="*/ 103165 h 776611"/>
              <a:gd name="connsiteX4" fmla="*/ 6704838 w 6800080"/>
              <a:gd name="connsiteY4" fmla="*/ 576496 h 776611"/>
              <a:gd name="connsiteX5" fmla="*/ 6572674 w 6800080"/>
              <a:gd name="connsiteY5" fmla="*/ 770395 h 776611"/>
              <a:gd name="connsiteX6" fmla="*/ 4203155 w 6800080"/>
              <a:gd name="connsiteY6" fmla="*/ 773390 h 776611"/>
              <a:gd name="connsiteX7" fmla="*/ 4114727 w 6800080"/>
              <a:gd name="connsiteY7" fmla="*/ 665017 h 776611"/>
              <a:gd name="connsiteX8" fmla="*/ 4119656 w 6800080"/>
              <a:gd name="connsiteY8" fmla="*/ 306915 h 776611"/>
              <a:gd name="connsiteX9" fmla="*/ 109515 w 6800080"/>
              <a:gd name="connsiteY9" fmla="*/ 320528 h 776611"/>
              <a:gd name="connsiteX10" fmla="*/ 0 w 6800080"/>
              <a:gd name="connsiteY10" fmla="*/ 211013 h 776611"/>
              <a:gd name="connsiteX11" fmla="*/ 0 w 6800080"/>
              <a:gd name="connsiteY11" fmla="*/ 103165 h 776611"/>
              <a:gd name="connsiteX0" fmla="*/ 0 w 6705063"/>
              <a:gd name="connsiteY0" fmla="*/ 103165 h 774499"/>
              <a:gd name="connsiteX1" fmla="*/ 103165 w 6705063"/>
              <a:gd name="connsiteY1" fmla="*/ 0 h 774499"/>
              <a:gd name="connsiteX2" fmla="*/ 6601673 w 6705063"/>
              <a:gd name="connsiteY2" fmla="*/ 0 h 774499"/>
              <a:gd name="connsiteX3" fmla="*/ 6704838 w 6705063"/>
              <a:gd name="connsiteY3" fmla="*/ 103165 h 774499"/>
              <a:gd name="connsiteX4" fmla="*/ 6704838 w 6705063"/>
              <a:gd name="connsiteY4" fmla="*/ 576496 h 774499"/>
              <a:gd name="connsiteX5" fmla="*/ 6572674 w 6705063"/>
              <a:gd name="connsiteY5" fmla="*/ 770395 h 774499"/>
              <a:gd name="connsiteX6" fmla="*/ 4203155 w 6705063"/>
              <a:gd name="connsiteY6" fmla="*/ 773390 h 774499"/>
              <a:gd name="connsiteX7" fmla="*/ 4114727 w 6705063"/>
              <a:gd name="connsiteY7" fmla="*/ 665017 h 774499"/>
              <a:gd name="connsiteX8" fmla="*/ 4119656 w 6705063"/>
              <a:gd name="connsiteY8" fmla="*/ 306915 h 774499"/>
              <a:gd name="connsiteX9" fmla="*/ 109515 w 6705063"/>
              <a:gd name="connsiteY9" fmla="*/ 320528 h 774499"/>
              <a:gd name="connsiteX10" fmla="*/ 0 w 6705063"/>
              <a:gd name="connsiteY10" fmla="*/ 211013 h 774499"/>
              <a:gd name="connsiteX11" fmla="*/ 0 w 6705063"/>
              <a:gd name="connsiteY11" fmla="*/ 103165 h 774499"/>
              <a:gd name="connsiteX0" fmla="*/ 0 w 6799766"/>
              <a:gd name="connsiteY0" fmla="*/ 103165 h 782816"/>
              <a:gd name="connsiteX1" fmla="*/ 103165 w 6799766"/>
              <a:gd name="connsiteY1" fmla="*/ 0 h 782816"/>
              <a:gd name="connsiteX2" fmla="*/ 6601673 w 6799766"/>
              <a:gd name="connsiteY2" fmla="*/ 0 h 782816"/>
              <a:gd name="connsiteX3" fmla="*/ 6704838 w 6799766"/>
              <a:gd name="connsiteY3" fmla="*/ 103165 h 782816"/>
              <a:gd name="connsiteX4" fmla="*/ 6704839 w 6799766"/>
              <a:gd name="connsiteY4" fmla="*/ 613580 h 782816"/>
              <a:gd name="connsiteX5" fmla="*/ 6572674 w 6799766"/>
              <a:gd name="connsiteY5" fmla="*/ 770395 h 782816"/>
              <a:gd name="connsiteX6" fmla="*/ 4203155 w 6799766"/>
              <a:gd name="connsiteY6" fmla="*/ 773390 h 782816"/>
              <a:gd name="connsiteX7" fmla="*/ 4114727 w 6799766"/>
              <a:gd name="connsiteY7" fmla="*/ 665017 h 782816"/>
              <a:gd name="connsiteX8" fmla="*/ 4119656 w 6799766"/>
              <a:gd name="connsiteY8" fmla="*/ 306915 h 782816"/>
              <a:gd name="connsiteX9" fmla="*/ 109515 w 6799766"/>
              <a:gd name="connsiteY9" fmla="*/ 320528 h 782816"/>
              <a:gd name="connsiteX10" fmla="*/ 0 w 6799766"/>
              <a:gd name="connsiteY10" fmla="*/ 211013 h 782816"/>
              <a:gd name="connsiteX11" fmla="*/ 0 w 6799766"/>
              <a:gd name="connsiteY11" fmla="*/ 103165 h 782816"/>
              <a:gd name="connsiteX0" fmla="*/ 0 w 6799766"/>
              <a:gd name="connsiteY0" fmla="*/ 103165 h 782816"/>
              <a:gd name="connsiteX1" fmla="*/ 103165 w 6799766"/>
              <a:gd name="connsiteY1" fmla="*/ 0 h 782816"/>
              <a:gd name="connsiteX2" fmla="*/ 6601673 w 6799766"/>
              <a:gd name="connsiteY2" fmla="*/ 0 h 782816"/>
              <a:gd name="connsiteX3" fmla="*/ 6704838 w 6799766"/>
              <a:gd name="connsiteY3" fmla="*/ 103165 h 782816"/>
              <a:gd name="connsiteX4" fmla="*/ 6704839 w 6799766"/>
              <a:gd name="connsiteY4" fmla="*/ 613580 h 782816"/>
              <a:gd name="connsiteX5" fmla="*/ 6572674 w 6799766"/>
              <a:gd name="connsiteY5" fmla="*/ 770395 h 782816"/>
              <a:gd name="connsiteX6" fmla="*/ 4203155 w 6799766"/>
              <a:gd name="connsiteY6" fmla="*/ 773390 h 782816"/>
              <a:gd name="connsiteX7" fmla="*/ 4114727 w 6799766"/>
              <a:gd name="connsiteY7" fmla="*/ 665017 h 782816"/>
              <a:gd name="connsiteX8" fmla="*/ 4119656 w 6799766"/>
              <a:gd name="connsiteY8" fmla="*/ 306915 h 782816"/>
              <a:gd name="connsiteX9" fmla="*/ 109515 w 6799766"/>
              <a:gd name="connsiteY9" fmla="*/ 320528 h 782816"/>
              <a:gd name="connsiteX10" fmla="*/ 0 w 6799766"/>
              <a:gd name="connsiteY10" fmla="*/ 211013 h 782816"/>
              <a:gd name="connsiteX11" fmla="*/ 0 w 6799766"/>
              <a:gd name="connsiteY11" fmla="*/ 103165 h 782816"/>
              <a:gd name="connsiteX0" fmla="*/ 0 w 6707063"/>
              <a:gd name="connsiteY0" fmla="*/ 103165 h 773390"/>
              <a:gd name="connsiteX1" fmla="*/ 103165 w 6707063"/>
              <a:gd name="connsiteY1" fmla="*/ 0 h 773390"/>
              <a:gd name="connsiteX2" fmla="*/ 6601673 w 6707063"/>
              <a:gd name="connsiteY2" fmla="*/ 0 h 773390"/>
              <a:gd name="connsiteX3" fmla="*/ 6704838 w 6707063"/>
              <a:gd name="connsiteY3" fmla="*/ 103165 h 773390"/>
              <a:gd name="connsiteX4" fmla="*/ 6704839 w 6707063"/>
              <a:gd name="connsiteY4" fmla="*/ 613580 h 773390"/>
              <a:gd name="connsiteX5" fmla="*/ 6572674 w 6707063"/>
              <a:gd name="connsiteY5" fmla="*/ 770395 h 773390"/>
              <a:gd name="connsiteX6" fmla="*/ 4203155 w 6707063"/>
              <a:gd name="connsiteY6" fmla="*/ 773390 h 773390"/>
              <a:gd name="connsiteX7" fmla="*/ 4114727 w 6707063"/>
              <a:gd name="connsiteY7" fmla="*/ 665017 h 773390"/>
              <a:gd name="connsiteX8" fmla="*/ 4119656 w 6707063"/>
              <a:gd name="connsiteY8" fmla="*/ 306915 h 773390"/>
              <a:gd name="connsiteX9" fmla="*/ 109515 w 6707063"/>
              <a:gd name="connsiteY9" fmla="*/ 320528 h 773390"/>
              <a:gd name="connsiteX10" fmla="*/ 0 w 6707063"/>
              <a:gd name="connsiteY10" fmla="*/ 211013 h 773390"/>
              <a:gd name="connsiteX11" fmla="*/ 0 w 6707063"/>
              <a:gd name="connsiteY11" fmla="*/ 103165 h 773390"/>
              <a:gd name="connsiteX0" fmla="*/ 0 w 6799426"/>
              <a:gd name="connsiteY0" fmla="*/ 103165 h 794193"/>
              <a:gd name="connsiteX1" fmla="*/ 103165 w 6799426"/>
              <a:gd name="connsiteY1" fmla="*/ 0 h 794193"/>
              <a:gd name="connsiteX2" fmla="*/ 6601673 w 6799426"/>
              <a:gd name="connsiteY2" fmla="*/ 0 h 794193"/>
              <a:gd name="connsiteX3" fmla="*/ 6704838 w 6799426"/>
              <a:gd name="connsiteY3" fmla="*/ 103165 h 794193"/>
              <a:gd name="connsiteX4" fmla="*/ 6704839 w 6799426"/>
              <a:gd name="connsiteY4" fmla="*/ 613580 h 794193"/>
              <a:gd name="connsiteX5" fmla="*/ 6572674 w 6799426"/>
              <a:gd name="connsiteY5" fmla="*/ 770395 h 794193"/>
              <a:gd name="connsiteX6" fmla="*/ 4207989 w 6799426"/>
              <a:gd name="connsiteY6" fmla="*/ 794061 h 794193"/>
              <a:gd name="connsiteX7" fmla="*/ 4114727 w 6799426"/>
              <a:gd name="connsiteY7" fmla="*/ 665017 h 794193"/>
              <a:gd name="connsiteX8" fmla="*/ 4119656 w 6799426"/>
              <a:gd name="connsiteY8" fmla="*/ 306915 h 794193"/>
              <a:gd name="connsiteX9" fmla="*/ 109515 w 6799426"/>
              <a:gd name="connsiteY9" fmla="*/ 320528 h 794193"/>
              <a:gd name="connsiteX10" fmla="*/ 0 w 6799426"/>
              <a:gd name="connsiteY10" fmla="*/ 211013 h 794193"/>
              <a:gd name="connsiteX11" fmla="*/ 0 w 6799426"/>
              <a:gd name="connsiteY11" fmla="*/ 103165 h 794193"/>
              <a:gd name="connsiteX0" fmla="*/ 0 w 6790647"/>
              <a:gd name="connsiteY0" fmla="*/ 103165 h 808856"/>
              <a:gd name="connsiteX1" fmla="*/ 103165 w 6790647"/>
              <a:gd name="connsiteY1" fmla="*/ 0 h 808856"/>
              <a:gd name="connsiteX2" fmla="*/ 6601673 w 6790647"/>
              <a:gd name="connsiteY2" fmla="*/ 0 h 808856"/>
              <a:gd name="connsiteX3" fmla="*/ 6704838 w 6790647"/>
              <a:gd name="connsiteY3" fmla="*/ 103165 h 808856"/>
              <a:gd name="connsiteX4" fmla="*/ 6704839 w 6790647"/>
              <a:gd name="connsiteY4" fmla="*/ 613580 h 808856"/>
              <a:gd name="connsiteX5" fmla="*/ 6558174 w 6790647"/>
              <a:gd name="connsiteY5" fmla="*/ 796233 h 808856"/>
              <a:gd name="connsiteX6" fmla="*/ 4207989 w 6790647"/>
              <a:gd name="connsiteY6" fmla="*/ 794061 h 808856"/>
              <a:gd name="connsiteX7" fmla="*/ 4114727 w 6790647"/>
              <a:gd name="connsiteY7" fmla="*/ 665017 h 808856"/>
              <a:gd name="connsiteX8" fmla="*/ 4119656 w 6790647"/>
              <a:gd name="connsiteY8" fmla="*/ 306915 h 808856"/>
              <a:gd name="connsiteX9" fmla="*/ 109515 w 6790647"/>
              <a:gd name="connsiteY9" fmla="*/ 320528 h 808856"/>
              <a:gd name="connsiteX10" fmla="*/ 0 w 6790647"/>
              <a:gd name="connsiteY10" fmla="*/ 211013 h 808856"/>
              <a:gd name="connsiteX11" fmla="*/ 0 w 6790647"/>
              <a:gd name="connsiteY11" fmla="*/ 103165 h 808856"/>
              <a:gd name="connsiteX0" fmla="*/ 0 w 6790647"/>
              <a:gd name="connsiteY0" fmla="*/ 103165 h 821551"/>
              <a:gd name="connsiteX1" fmla="*/ 103165 w 6790647"/>
              <a:gd name="connsiteY1" fmla="*/ 0 h 821551"/>
              <a:gd name="connsiteX2" fmla="*/ 6601673 w 6790647"/>
              <a:gd name="connsiteY2" fmla="*/ 0 h 821551"/>
              <a:gd name="connsiteX3" fmla="*/ 6704838 w 6790647"/>
              <a:gd name="connsiteY3" fmla="*/ 103165 h 821551"/>
              <a:gd name="connsiteX4" fmla="*/ 6704839 w 6790647"/>
              <a:gd name="connsiteY4" fmla="*/ 613580 h 821551"/>
              <a:gd name="connsiteX5" fmla="*/ 6558174 w 6790647"/>
              <a:gd name="connsiteY5" fmla="*/ 811737 h 821551"/>
              <a:gd name="connsiteX6" fmla="*/ 4207989 w 6790647"/>
              <a:gd name="connsiteY6" fmla="*/ 794061 h 821551"/>
              <a:gd name="connsiteX7" fmla="*/ 4114727 w 6790647"/>
              <a:gd name="connsiteY7" fmla="*/ 665017 h 821551"/>
              <a:gd name="connsiteX8" fmla="*/ 4119656 w 6790647"/>
              <a:gd name="connsiteY8" fmla="*/ 306915 h 821551"/>
              <a:gd name="connsiteX9" fmla="*/ 109515 w 6790647"/>
              <a:gd name="connsiteY9" fmla="*/ 320528 h 821551"/>
              <a:gd name="connsiteX10" fmla="*/ 0 w 6790647"/>
              <a:gd name="connsiteY10" fmla="*/ 211013 h 821551"/>
              <a:gd name="connsiteX11" fmla="*/ 0 w 6790647"/>
              <a:gd name="connsiteY11" fmla="*/ 103165 h 821551"/>
              <a:gd name="connsiteX0" fmla="*/ 0 w 6784950"/>
              <a:gd name="connsiteY0" fmla="*/ 103165 h 817170"/>
              <a:gd name="connsiteX1" fmla="*/ 103165 w 6784950"/>
              <a:gd name="connsiteY1" fmla="*/ 0 h 817170"/>
              <a:gd name="connsiteX2" fmla="*/ 6601673 w 6784950"/>
              <a:gd name="connsiteY2" fmla="*/ 0 h 817170"/>
              <a:gd name="connsiteX3" fmla="*/ 6704838 w 6784950"/>
              <a:gd name="connsiteY3" fmla="*/ 103165 h 817170"/>
              <a:gd name="connsiteX4" fmla="*/ 6704839 w 6784950"/>
              <a:gd name="connsiteY4" fmla="*/ 613580 h 817170"/>
              <a:gd name="connsiteX5" fmla="*/ 6548507 w 6784950"/>
              <a:gd name="connsiteY5" fmla="*/ 806570 h 817170"/>
              <a:gd name="connsiteX6" fmla="*/ 4207989 w 6784950"/>
              <a:gd name="connsiteY6" fmla="*/ 794061 h 817170"/>
              <a:gd name="connsiteX7" fmla="*/ 4114727 w 6784950"/>
              <a:gd name="connsiteY7" fmla="*/ 665017 h 817170"/>
              <a:gd name="connsiteX8" fmla="*/ 4119656 w 6784950"/>
              <a:gd name="connsiteY8" fmla="*/ 306915 h 817170"/>
              <a:gd name="connsiteX9" fmla="*/ 109515 w 6784950"/>
              <a:gd name="connsiteY9" fmla="*/ 320528 h 817170"/>
              <a:gd name="connsiteX10" fmla="*/ 0 w 6784950"/>
              <a:gd name="connsiteY10" fmla="*/ 211013 h 817170"/>
              <a:gd name="connsiteX11" fmla="*/ 0 w 6784950"/>
              <a:gd name="connsiteY11" fmla="*/ 103165 h 817170"/>
              <a:gd name="connsiteX0" fmla="*/ 0 w 6785388"/>
              <a:gd name="connsiteY0" fmla="*/ 103165 h 806570"/>
              <a:gd name="connsiteX1" fmla="*/ 103165 w 6785388"/>
              <a:gd name="connsiteY1" fmla="*/ 0 h 806570"/>
              <a:gd name="connsiteX2" fmla="*/ 6601673 w 6785388"/>
              <a:gd name="connsiteY2" fmla="*/ 0 h 806570"/>
              <a:gd name="connsiteX3" fmla="*/ 6704838 w 6785388"/>
              <a:gd name="connsiteY3" fmla="*/ 103165 h 806570"/>
              <a:gd name="connsiteX4" fmla="*/ 6704839 w 6785388"/>
              <a:gd name="connsiteY4" fmla="*/ 613580 h 806570"/>
              <a:gd name="connsiteX5" fmla="*/ 6548507 w 6785388"/>
              <a:gd name="connsiteY5" fmla="*/ 806570 h 806570"/>
              <a:gd name="connsiteX6" fmla="*/ 4207989 w 6785388"/>
              <a:gd name="connsiteY6" fmla="*/ 794061 h 806570"/>
              <a:gd name="connsiteX7" fmla="*/ 4114727 w 6785388"/>
              <a:gd name="connsiteY7" fmla="*/ 665017 h 806570"/>
              <a:gd name="connsiteX8" fmla="*/ 4119656 w 6785388"/>
              <a:gd name="connsiteY8" fmla="*/ 306915 h 806570"/>
              <a:gd name="connsiteX9" fmla="*/ 109515 w 6785388"/>
              <a:gd name="connsiteY9" fmla="*/ 320528 h 806570"/>
              <a:gd name="connsiteX10" fmla="*/ 0 w 6785388"/>
              <a:gd name="connsiteY10" fmla="*/ 211013 h 806570"/>
              <a:gd name="connsiteX11" fmla="*/ 0 w 6785388"/>
              <a:gd name="connsiteY11" fmla="*/ 103165 h 806570"/>
              <a:gd name="connsiteX0" fmla="*/ 0 w 6709786"/>
              <a:gd name="connsiteY0" fmla="*/ 103165 h 806577"/>
              <a:gd name="connsiteX1" fmla="*/ 103165 w 6709786"/>
              <a:gd name="connsiteY1" fmla="*/ 0 h 806577"/>
              <a:gd name="connsiteX2" fmla="*/ 6601673 w 6709786"/>
              <a:gd name="connsiteY2" fmla="*/ 0 h 806577"/>
              <a:gd name="connsiteX3" fmla="*/ 6704838 w 6709786"/>
              <a:gd name="connsiteY3" fmla="*/ 103165 h 806577"/>
              <a:gd name="connsiteX4" fmla="*/ 6704839 w 6709786"/>
              <a:gd name="connsiteY4" fmla="*/ 613580 h 806577"/>
              <a:gd name="connsiteX5" fmla="*/ 6548507 w 6709786"/>
              <a:gd name="connsiteY5" fmla="*/ 806570 h 806577"/>
              <a:gd name="connsiteX6" fmla="*/ 4207989 w 6709786"/>
              <a:gd name="connsiteY6" fmla="*/ 794061 h 806577"/>
              <a:gd name="connsiteX7" fmla="*/ 4114727 w 6709786"/>
              <a:gd name="connsiteY7" fmla="*/ 665017 h 806577"/>
              <a:gd name="connsiteX8" fmla="*/ 4119656 w 6709786"/>
              <a:gd name="connsiteY8" fmla="*/ 306915 h 806577"/>
              <a:gd name="connsiteX9" fmla="*/ 109515 w 6709786"/>
              <a:gd name="connsiteY9" fmla="*/ 320528 h 806577"/>
              <a:gd name="connsiteX10" fmla="*/ 0 w 6709786"/>
              <a:gd name="connsiteY10" fmla="*/ 211013 h 806577"/>
              <a:gd name="connsiteX11" fmla="*/ 0 w 6709786"/>
              <a:gd name="connsiteY11" fmla="*/ 103165 h 806577"/>
              <a:gd name="connsiteX0" fmla="*/ 0 w 6705903"/>
              <a:gd name="connsiteY0" fmla="*/ 103165 h 813050"/>
              <a:gd name="connsiteX1" fmla="*/ 103165 w 6705903"/>
              <a:gd name="connsiteY1" fmla="*/ 0 h 813050"/>
              <a:gd name="connsiteX2" fmla="*/ 6601673 w 6705903"/>
              <a:gd name="connsiteY2" fmla="*/ 0 h 813050"/>
              <a:gd name="connsiteX3" fmla="*/ 6704838 w 6705903"/>
              <a:gd name="connsiteY3" fmla="*/ 103165 h 813050"/>
              <a:gd name="connsiteX4" fmla="*/ 6704839 w 6705903"/>
              <a:gd name="connsiteY4" fmla="*/ 613580 h 813050"/>
              <a:gd name="connsiteX5" fmla="*/ 6548507 w 6705903"/>
              <a:gd name="connsiteY5" fmla="*/ 806570 h 813050"/>
              <a:gd name="connsiteX6" fmla="*/ 4207989 w 6705903"/>
              <a:gd name="connsiteY6" fmla="*/ 794061 h 813050"/>
              <a:gd name="connsiteX7" fmla="*/ 4114727 w 6705903"/>
              <a:gd name="connsiteY7" fmla="*/ 665017 h 813050"/>
              <a:gd name="connsiteX8" fmla="*/ 4119656 w 6705903"/>
              <a:gd name="connsiteY8" fmla="*/ 306915 h 813050"/>
              <a:gd name="connsiteX9" fmla="*/ 109515 w 6705903"/>
              <a:gd name="connsiteY9" fmla="*/ 320528 h 813050"/>
              <a:gd name="connsiteX10" fmla="*/ 0 w 6705903"/>
              <a:gd name="connsiteY10" fmla="*/ 211013 h 813050"/>
              <a:gd name="connsiteX11" fmla="*/ 0 w 6705903"/>
              <a:gd name="connsiteY11" fmla="*/ 103165 h 813050"/>
              <a:gd name="connsiteX0" fmla="*/ 0 w 6709786"/>
              <a:gd name="connsiteY0" fmla="*/ 103165 h 806578"/>
              <a:gd name="connsiteX1" fmla="*/ 103165 w 6709786"/>
              <a:gd name="connsiteY1" fmla="*/ 0 h 806578"/>
              <a:gd name="connsiteX2" fmla="*/ 6601673 w 6709786"/>
              <a:gd name="connsiteY2" fmla="*/ 0 h 806578"/>
              <a:gd name="connsiteX3" fmla="*/ 6704838 w 6709786"/>
              <a:gd name="connsiteY3" fmla="*/ 103165 h 806578"/>
              <a:gd name="connsiteX4" fmla="*/ 6704839 w 6709786"/>
              <a:gd name="connsiteY4" fmla="*/ 613580 h 806578"/>
              <a:gd name="connsiteX5" fmla="*/ 6548507 w 6709786"/>
              <a:gd name="connsiteY5" fmla="*/ 806570 h 806578"/>
              <a:gd name="connsiteX6" fmla="*/ 4207989 w 6709786"/>
              <a:gd name="connsiteY6" fmla="*/ 794061 h 806578"/>
              <a:gd name="connsiteX7" fmla="*/ 4114727 w 6709786"/>
              <a:gd name="connsiteY7" fmla="*/ 665017 h 806578"/>
              <a:gd name="connsiteX8" fmla="*/ 4119656 w 6709786"/>
              <a:gd name="connsiteY8" fmla="*/ 306915 h 806578"/>
              <a:gd name="connsiteX9" fmla="*/ 109515 w 6709786"/>
              <a:gd name="connsiteY9" fmla="*/ 320528 h 806578"/>
              <a:gd name="connsiteX10" fmla="*/ 0 w 6709786"/>
              <a:gd name="connsiteY10" fmla="*/ 211013 h 806578"/>
              <a:gd name="connsiteX11" fmla="*/ 0 w 6709786"/>
              <a:gd name="connsiteY11" fmla="*/ 103165 h 806578"/>
              <a:gd name="connsiteX0" fmla="*/ 0 w 6705458"/>
              <a:gd name="connsiteY0" fmla="*/ 103165 h 806578"/>
              <a:gd name="connsiteX1" fmla="*/ 103165 w 6705458"/>
              <a:gd name="connsiteY1" fmla="*/ 0 h 806578"/>
              <a:gd name="connsiteX2" fmla="*/ 6601673 w 6705458"/>
              <a:gd name="connsiteY2" fmla="*/ 0 h 806578"/>
              <a:gd name="connsiteX3" fmla="*/ 6704838 w 6705458"/>
              <a:gd name="connsiteY3" fmla="*/ 103165 h 806578"/>
              <a:gd name="connsiteX4" fmla="*/ 6704839 w 6705458"/>
              <a:gd name="connsiteY4" fmla="*/ 613580 h 806578"/>
              <a:gd name="connsiteX5" fmla="*/ 6548507 w 6705458"/>
              <a:gd name="connsiteY5" fmla="*/ 806570 h 806578"/>
              <a:gd name="connsiteX6" fmla="*/ 4207989 w 6705458"/>
              <a:gd name="connsiteY6" fmla="*/ 794061 h 806578"/>
              <a:gd name="connsiteX7" fmla="*/ 4114727 w 6705458"/>
              <a:gd name="connsiteY7" fmla="*/ 665017 h 806578"/>
              <a:gd name="connsiteX8" fmla="*/ 4119656 w 6705458"/>
              <a:gd name="connsiteY8" fmla="*/ 306915 h 806578"/>
              <a:gd name="connsiteX9" fmla="*/ 109515 w 6705458"/>
              <a:gd name="connsiteY9" fmla="*/ 320528 h 806578"/>
              <a:gd name="connsiteX10" fmla="*/ 0 w 6705458"/>
              <a:gd name="connsiteY10" fmla="*/ 211013 h 806578"/>
              <a:gd name="connsiteX11" fmla="*/ 0 w 6705458"/>
              <a:gd name="connsiteY11" fmla="*/ 103165 h 8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5458" h="806578">
                <a:moveTo>
                  <a:pt x="0" y="103165"/>
                </a:moveTo>
                <a:cubicBezTo>
                  <a:pt x="0" y="46189"/>
                  <a:pt x="46189" y="0"/>
                  <a:pt x="103165" y="0"/>
                </a:cubicBezTo>
                <a:lnTo>
                  <a:pt x="6601673" y="0"/>
                </a:lnTo>
                <a:cubicBezTo>
                  <a:pt x="6658649" y="0"/>
                  <a:pt x="6704838" y="46189"/>
                  <a:pt x="6704838" y="103165"/>
                </a:cubicBezTo>
                <a:cubicBezTo>
                  <a:pt x="6704838" y="273303"/>
                  <a:pt x="6704839" y="443442"/>
                  <a:pt x="6704839" y="613580"/>
                </a:cubicBezTo>
                <a:cubicBezTo>
                  <a:pt x="6704839" y="737981"/>
                  <a:pt x="6724046" y="807436"/>
                  <a:pt x="6548507" y="806570"/>
                </a:cubicBezTo>
                <a:lnTo>
                  <a:pt x="4207989" y="794061"/>
                </a:lnTo>
                <a:cubicBezTo>
                  <a:pt x="4146603" y="792579"/>
                  <a:pt x="4121077" y="732750"/>
                  <a:pt x="4114727" y="665017"/>
                </a:cubicBezTo>
                <a:cubicBezTo>
                  <a:pt x="4114727" y="565534"/>
                  <a:pt x="4117946" y="443017"/>
                  <a:pt x="4119656" y="306915"/>
                </a:cubicBezTo>
                <a:lnTo>
                  <a:pt x="109515" y="320528"/>
                </a:lnTo>
                <a:cubicBezTo>
                  <a:pt x="52539" y="320528"/>
                  <a:pt x="0" y="267989"/>
                  <a:pt x="0" y="211013"/>
                </a:cubicBezTo>
                <a:lnTo>
                  <a:pt x="0" y="103165"/>
                </a:lnTo>
                <a:close/>
              </a:path>
            </a:pathLst>
          </a:custGeom>
          <a:noFill/>
          <a:ln w="3810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smtClean="0"/>
          </a:p>
        </p:txBody>
      </p:sp>
      <p:sp>
        <p:nvSpPr>
          <p:cNvPr id="141" name="角丸四角形 140"/>
          <p:cNvSpPr/>
          <p:nvPr/>
        </p:nvSpPr>
        <p:spPr>
          <a:xfrm>
            <a:off x="208826" y="3473273"/>
            <a:ext cx="8689589" cy="3197120"/>
          </a:xfrm>
          <a:prstGeom prst="roundRect">
            <a:avLst>
              <a:gd name="adj" fmla="val 7310"/>
            </a:avLst>
          </a:prstGeom>
          <a:gradFill flip="none" rotWithShape="1">
            <a:gsLst>
              <a:gs pos="0">
                <a:schemeClr val="bg1"/>
              </a:gs>
              <a:gs pos="100000">
                <a:schemeClr val="accent1">
                  <a:lumMod val="20000"/>
                  <a:lumOff val="8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70339" y="56536"/>
            <a:ext cx="6504025"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rPr>
              <a:t>２ 要因分析（漏水の</a:t>
            </a:r>
            <a:r>
              <a:rPr lang="ja-JP" altLang="en-US" sz="2400" b="1" dirty="0">
                <a:latin typeface="Meiryo UI" panose="020B0604030504040204" pitchFamily="50" charset="-128"/>
                <a:ea typeface="Meiryo UI" panose="020B0604030504040204" pitchFamily="50" charset="-128"/>
              </a:rPr>
              <a:t>分類</a:t>
            </a:r>
            <a:r>
              <a:rPr lang="ja-JP" altLang="en-US" sz="2400" b="1" dirty="0" smtClean="0">
                <a:latin typeface="Meiryo UI" panose="020B0604030504040204" pitchFamily="50" charset="-128"/>
                <a:ea typeface="Meiryo UI" panose="020B0604030504040204" pitchFamily="50" charset="-128"/>
              </a:rPr>
              <a:t>と漏水量分析）</a:t>
            </a:r>
            <a:endParaRPr lang="en-US" altLang="ja-JP" sz="2400" b="1"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1270336" y="3124752"/>
            <a:ext cx="7799579"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　計画的</a:t>
            </a:r>
            <a:r>
              <a:rPr kumimoji="1" lang="ja-JP" altLang="en-US" sz="1200" dirty="0">
                <a:latin typeface="Meiryo UI" panose="020B0604030504040204" pitchFamily="50" charset="-128"/>
                <a:ea typeface="Meiryo UI" panose="020B0604030504040204" pitchFamily="50" charset="-128"/>
              </a:rPr>
              <a:t>漏水</a:t>
            </a:r>
            <a:r>
              <a:rPr kumimoji="1" lang="ja-JP" altLang="en-US" sz="1200" dirty="0" smtClean="0">
                <a:latin typeface="Meiryo UI" panose="020B0604030504040204" pitchFamily="50" charset="-128"/>
                <a:ea typeface="Meiryo UI" panose="020B0604030504040204" pitchFamily="50" charset="-128"/>
              </a:rPr>
              <a:t>調査：漏水音を直接聞き取って漏水検知する</a:t>
            </a:r>
            <a:r>
              <a:rPr kumimoji="1" lang="ja-JP" altLang="en-US" sz="1200" dirty="0">
                <a:latin typeface="Meiryo UI" panose="020B0604030504040204" pitchFamily="50" charset="-128"/>
                <a:ea typeface="Meiryo UI" panose="020B0604030504040204" pitchFamily="50" charset="-128"/>
              </a:rPr>
              <a:t>調査</a:t>
            </a:r>
            <a:r>
              <a:rPr kumimoji="1" lang="ja-JP" altLang="en-US" sz="1200" dirty="0" smtClean="0">
                <a:latin typeface="Meiryo UI" panose="020B0604030504040204" pitchFamily="50" charset="-128"/>
                <a:ea typeface="Meiryo UI" panose="020B0604030504040204" pitchFamily="50" charset="-128"/>
              </a:rPr>
              <a:t>。配水支管（</a:t>
            </a:r>
            <a:r>
              <a:rPr kumimoji="1" lang="ja-JP" altLang="en-US" sz="1200" dirty="0">
                <a:latin typeface="Meiryo UI" panose="020B0604030504040204" pitchFamily="50" charset="-128"/>
                <a:ea typeface="Meiryo UI" panose="020B0604030504040204" pitchFamily="50" charset="-128"/>
              </a:rPr>
              <a:t>口径</a:t>
            </a:r>
            <a:r>
              <a:rPr kumimoji="1" lang="en-US" altLang="ja-JP" sz="1200" dirty="0" smtClean="0">
                <a:latin typeface="Meiryo UI" panose="020B0604030504040204" pitchFamily="50" charset="-128"/>
                <a:ea typeface="Meiryo UI" panose="020B0604030504040204" pitchFamily="50" charset="-128"/>
              </a:rPr>
              <a:t>400mm</a:t>
            </a:r>
            <a:r>
              <a:rPr kumimoji="1" lang="ja-JP" altLang="en-US" sz="1200" dirty="0">
                <a:latin typeface="Meiryo UI" panose="020B0604030504040204" pitchFamily="50" charset="-128"/>
                <a:ea typeface="Meiryo UI" panose="020B0604030504040204" pitchFamily="50" charset="-128"/>
              </a:rPr>
              <a:t>未満</a:t>
            </a:r>
            <a:r>
              <a:rPr kumimoji="1" lang="ja-JP" altLang="en-US" sz="1200" dirty="0" smtClean="0">
                <a:latin typeface="Meiryo UI" panose="020B0604030504040204" pitchFamily="50" charset="-128"/>
                <a:ea typeface="Meiryo UI" panose="020B0604030504040204" pitchFamily="50" charset="-128"/>
              </a:rPr>
              <a:t>）でのみ適用可能。</a:t>
            </a:r>
            <a:endParaRPr kumimoji="1" lang="en-US" altLang="ja-JP" sz="1200" dirty="0" smtClean="0">
              <a:latin typeface="Meiryo UI" panose="020B0604030504040204" pitchFamily="50" charset="-128"/>
              <a:ea typeface="Meiryo UI" panose="020B0604030504040204" pitchFamily="50" charset="-128"/>
            </a:endParaRPr>
          </a:p>
        </p:txBody>
      </p:sp>
      <p:sp>
        <p:nvSpPr>
          <p:cNvPr id="78" name="角丸四角形 77"/>
          <p:cNvSpPr/>
          <p:nvPr/>
        </p:nvSpPr>
        <p:spPr>
          <a:xfrm>
            <a:off x="412236" y="825444"/>
            <a:ext cx="1346143" cy="38214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512516" y="832727"/>
            <a:ext cx="1173719" cy="338554"/>
          </a:xfrm>
          <a:prstGeom prst="rect">
            <a:avLst/>
          </a:prstGeom>
          <a:noFill/>
        </p:spPr>
        <p:txBody>
          <a:bodyPr wrap="none" rtlCol="0">
            <a:spAutoFit/>
          </a:bodyPr>
          <a:lstStyle/>
          <a:p>
            <a:r>
              <a:rPr lang="ja-JP" altLang="en-US" sz="1550" dirty="0" smtClean="0">
                <a:latin typeface="Meiryo UI" panose="020B0604030504040204" pitchFamily="50" charset="-128"/>
                <a:ea typeface="Meiryo UI" panose="020B0604030504040204" pitchFamily="50" charset="-128"/>
              </a:rPr>
              <a:t>漏水の分類</a:t>
            </a:r>
            <a:endParaRPr lang="ja-JP" altLang="ja-JP" sz="155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1866492" y="732899"/>
            <a:ext cx="6789038" cy="569387"/>
          </a:xfrm>
          <a:prstGeom prst="rect">
            <a:avLst/>
          </a:prstGeom>
          <a:noFill/>
        </p:spPr>
        <p:txBody>
          <a:bodyPr wrap="none" rtlCol="0">
            <a:spAutoFit/>
          </a:bodyPr>
          <a:lstStyle/>
          <a:p>
            <a:r>
              <a:rPr lang="ja-JP" altLang="en-US" sz="1550" dirty="0" smtClean="0">
                <a:latin typeface="Meiryo UI" panose="020B0604030504040204" pitchFamily="50" charset="-128"/>
                <a:ea typeface="Meiryo UI" panose="020B0604030504040204" pitchFamily="50" charset="-128"/>
              </a:rPr>
              <a:t>現在の技術で検知できない漏水を「顕在化の有無」、「検知可否」の視点で区分した</a:t>
            </a:r>
            <a:endParaRPr lang="en-US" altLang="ja-JP" sz="1550" dirty="0" smtClean="0">
              <a:latin typeface="Meiryo UI" panose="020B0604030504040204" pitchFamily="50" charset="-128"/>
              <a:ea typeface="Meiryo UI" panose="020B0604030504040204" pitchFamily="50" charset="-128"/>
            </a:endParaRPr>
          </a:p>
          <a:p>
            <a:r>
              <a:rPr lang="ja-JP" altLang="en-US" sz="1550" dirty="0" smtClean="0">
                <a:latin typeface="Meiryo UI" panose="020B0604030504040204" pitchFamily="50" charset="-128"/>
                <a:ea typeface="Meiryo UI" panose="020B0604030504040204" pitchFamily="50" charset="-128"/>
              </a:rPr>
              <a:t>図で示すと、赤枠の範囲となる。</a:t>
            </a:r>
            <a:endParaRPr lang="ja-JP" altLang="ja-JP" sz="1550" dirty="0">
              <a:latin typeface="Meiryo UI" panose="020B0604030504040204" pitchFamily="50" charset="-128"/>
              <a:ea typeface="Meiryo UI" panose="020B0604030504040204" pitchFamily="50" charset="-128"/>
            </a:endParaRPr>
          </a:p>
        </p:txBody>
      </p:sp>
      <p:sp>
        <p:nvSpPr>
          <p:cNvPr id="88" name="正方形/長方形 87"/>
          <p:cNvSpPr/>
          <p:nvPr/>
        </p:nvSpPr>
        <p:spPr>
          <a:xfrm>
            <a:off x="6574365" y="6255633"/>
            <a:ext cx="1571308" cy="161733"/>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9" name="正方形/長方形 88"/>
          <p:cNvSpPr/>
          <p:nvPr/>
        </p:nvSpPr>
        <p:spPr>
          <a:xfrm>
            <a:off x="6574366" y="3968714"/>
            <a:ext cx="1571306" cy="2029575"/>
          </a:xfrm>
          <a:prstGeom prst="rect">
            <a:avLst/>
          </a:prstGeom>
          <a:solidFill>
            <a:srgbClr val="203864"/>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0" name="正方形/長方形 89"/>
          <p:cNvSpPr/>
          <p:nvPr/>
        </p:nvSpPr>
        <p:spPr>
          <a:xfrm>
            <a:off x="6574365" y="5998290"/>
            <a:ext cx="1571308" cy="260868"/>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1" name="テキスト ボックス 90"/>
          <p:cNvSpPr txBox="1"/>
          <p:nvPr/>
        </p:nvSpPr>
        <p:spPr>
          <a:xfrm>
            <a:off x="6476308" y="6200594"/>
            <a:ext cx="1197764" cy="276999"/>
          </a:xfrm>
          <a:prstGeom prst="rect">
            <a:avLst/>
          </a:prstGeom>
          <a:noFill/>
        </p:spPr>
        <p:txBody>
          <a:bodyPr wrap="none" rtlCol="0">
            <a:spAutoFit/>
          </a:bodyPr>
          <a:lstStyle/>
          <a:p>
            <a:pPr algn="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1,076</a:t>
            </a:r>
            <a:r>
              <a:rPr kumimoji="1" lang="ja-JP" altLang="en-US" sz="1200" dirty="0" smtClean="0">
                <a:latin typeface="Meiryo UI" panose="020B0604030504040204" pitchFamily="50" charset="-128"/>
                <a:ea typeface="Meiryo UI" panose="020B0604030504040204" pitchFamily="50" charset="-128"/>
              </a:rPr>
              <a:t>千</a:t>
            </a:r>
            <a:r>
              <a:rPr kumimoji="1" lang="en-US" altLang="ja-JP" sz="1200" dirty="0" smtClean="0">
                <a:latin typeface="Meiryo UI" panose="020B0604030504040204" pitchFamily="50" charset="-128"/>
                <a:ea typeface="Meiryo UI" panose="020B0604030504040204" pitchFamily="50" charset="-128"/>
              </a:rPr>
              <a:t>m</a:t>
            </a:r>
            <a:r>
              <a:rPr kumimoji="1" lang="en-US" altLang="ja-JP" sz="1200" baseline="30000" dirty="0" smtClean="0">
                <a:latin typeface="Meiryo UI" panose="020B0604030504040204" pitchFamily="50" charset="-128"/>
                <a:ea typeface="Meiryo UI" panose="020B0604030504040204" pitchFamily="50" charset="-128"/>
              </a:rPr>
              <a:t>3</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92" name="テキスト ボックス 91"/>
          <p:cNvSpPr txBox="1"/>
          <p:nvPr/>
        </p:nvSpPr>
        <p:spPr>
          <a:xfrm>
            <a:off x="6489394" y="5990225"/>
            <a:ext cx="1197764" cy="276999"/>
          </a:xfrm>
          <a:prstGeom prst="rect">
            <a:avLst/>
          </a:prstGeom>
          <a:noFill/>
        </p:spPr>
        <p:txBody>
          <a:bodyPr wrap="none" rtlCol="0">
            <a:spAutoFit/>
          </a:bodyPr>
          <a:lstStyle/>
          <a:p>
            <a:pPr algn="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2,899</a:t>
            </a:r>
            <a:r>
              <a:rPr kumimoji="1" lang="ja-JP" altLang="en-US" sz="1200" dirty="0" smtClean="0">
                <a:latin typeface="Meiryo UI" panose="020B0604030504040204" pitchFamily="50" charset="-128"/>
                <a:ea typeface="Meiryo UI" panose="020B0604030504040204" pitchFamily="50" charset="-128"/>
              </a:rPr>
              <a:t>千</a:t>
            </a:r>
            <a:r>
              <a:rPr kumimoji="1" lang="en-US" altLang="ja-JP" sz="1200" dirty="0" smtClean="0">
                <a:latin typeface="Meiryo UI" panose="020B0604030504040204" pitchFamily="50" charset="-128"/>
                <a:ea typeface="Meiryo UI" panose="020B0604030504040204" pitchFamily="50" charset="-128"/>
              </a:rPr>
              <a:t>m</a:t>
            </a:r>
            <a:r>
              <a:rPr kumimoji="1" lang="en-US" altLang="ja-JP" sz="1200" baseline="30000" dirty="0" smtClean="0">
                <a:latin typeface="Meiryo UI" panose="020B0604030504040204" pitchFamily="50" charset="-128"/>
                <a:ea typeface="Meiryo UI" panose="020B0604030504040204" pitchFamily="50" charset="-128"/>
              </a:rPr>
              <a:t>3</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93" name="テキスト ボックス 92"/>
          <p:cNvSpPr txBox="1"/>
          <p:nvPr/>
        </p:nvSpPr>
        <p:spPr>
          <a:xfrm>
            <a:off x="6532975" y="4658398"/>
            <a:ext cx="1346843" cy="276999"/>
          </a:xfrm>
          <a:prstGeom prst="rect">
            <a:avLst/>
          </a:prstGeom>
          <a:noFill/>
        </p:spPr>
        <p:txBody>
          <a:bodyPr wrap="none" rtlCol="0">
            <a:spAutoFit/>
          </a:bodyPr>
          <a:lstStyle/>
          <a:p>
            <a:pPr algn="r"/>
            <a:r>
              <a:rPr kumimoji="1" lang="ja-JP" altLang="en-US" sz="1200" b="1" dirty="0" smtClean="0">
                <a:solidFill>
                  <a:schemeClr val="bg1"/>
                </a:solidFill>
                <a:latin typeface="Meiryo UI" panose="020B0604030504040204" pitchFamily="50" charset="-128"/>
                <a:ea typeface="Meiryo UI" panose="020B0604030504040204" pitchFamily="50" charset="-128"/>
              </a:rPr>
              <a:t>（</a:t>
            </a:r>
            <a:r>
              <a:rPr kumimoji="1" lang="en-US" altLang="ja-JP" sz="1200" b="1" dirty="0" smtClean="0">
                <a:solidFill>
                  <a:schemeClr val="bg1"/>
                </a:solidFill>
                <a:latin typeface="Meiryo UI" panose="020B0604030504040204" pitchFamily="50" charset="-128"/>
                <a:ea typeface="Meiryo UI" panose="020B0604030504040204" pitchFamily="50" charset="-128"/>
              </a:rPr>
              <a:t>17,486</a:t>
            </a:r>
            <a:r>
              <a:rPr kumimoji="1" lang="ja-JP" altLang="en-US" sz="1200" b="1" dirty="0" smtClean="0">
                <a:solidFill>
                  <a:schemeClr val="bg1"/>
                </a:solidFill>
                <a:latin typeface="Meiryo UI" panose="020B0604030504040204" pitchFamily="50" charset="-128"/>
                <a:ea typeface="Meiryo UI" panose="020B0604030504040204" pitchFamily="50" charset="-128"/>
              </a:rPr>
              <a:t>千</a:t>
            </a:r>
            <a:r>
              <a:rPr kumimoji="1" lang="en-US" altLang="ja-JP" sz="1200" b="1" dirty="0" smtClean="0">
                <a:solidFill>
                  <a:schemeClr val="bg1"/>
                </a:solidFill>
                <a:latin typeface="Meiryo UI" panose="020B0604030504040204" pitchFamily="50" charset="-128"/>
                <a:ea typeface="Meiryo UI" panose="020B0604030504040204" pitchFamily="50" charset="-128"/>
              </a:rPr>
              <a:t>m</a:t>
            </a:r>
            <a:r>
              <a:rPr kumimoji="1" lang="en-US" altLang="ja-JP" sz="1200" b="1" baseline="30000" dirty="0" smtClean="0">
                <a:solidFill>
                  <a:schemeClr val="bg1"/>
                </a:solidFill>
                <a:latin typeface="Meiryo UI" panose="020B0604030504040204" pitchFamily="50" charset="-128"/>
                <a:ea typeface="Meiryo UI" panose="020B0604030504040204" pitchFamily="50" charset="-128"/>
              </a:rPr>
              <a:t>3</a:t>
            </a:r>
            <a:r>
              <a:rPr kumimoji="1" lang="en-US" altLang="ja-JP"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94" name="テキスト ボックス 93"/>
          <p:cNvSpPr txBox="1"/>
          <p:nvPr/>
        </p:nvSpPr>
        <p:spPr>
          <a:xfrm>
            <a:off x="7514891" y="6200594"/>
            <a:ext cx="739305"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rPr>
              <a:t>0.3</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95" name="テキスト ボックス 94"/>
          <p:cNvSpPr txBox="1"/>
          <p:nvPr/>
        </p:nvSpPr>
        <p:spPr>
          <a:xfrm>
            <a:off x="7514892" y="5990225"/>
            <a:ext cx="739305" cy="276999"/>
          </a:xfrm>
          <a:prstGeom prst="rect">
            <a:avLst/>
          </a:prstGeom>
          <a:noFill/>
        </p:spPr>
        <p:txBody>
          <a:bodyPr wrap="none" rtlCol="0">
            <a:spAutoFit/>
          </a:bodyPr>
          <a:lstStyle/>
          <a:p>
            <a:pPr algn="r"/>
            <a:r>
              <a:rPr kumimoji="1" lang="en-US" altLang="ja-JP" sz="1200" dirty="0">
                <a:latin typeface="Meiryo UI" panose="020B0604030504040204" pitchFamily="50" charset="-128"/>
                <a:ea typeface="Meiryo UI" panose="020B0604030504040204" pitchFamily="50" charset="-128"/>
              </a:rPr>
              <a:t>0.7</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7500465" y="4917572"/>
            <a:ext cx="753732" cy="276999"/>
          </a:xfrm>
          <a:prstGeom prst="rect">
            <a:avLst/>
          </a:prstGeom>
          <a:noFill/>
        </p:spPr>
        <p:txBody>
          <a:bodyPr wrap="none" rtlCol="0">
            <a:spAutoFit/>
          </a:bodyPr>
          <a:lstStyle/>
          <a:p>
            <a:pPr algn="r"/>
            <a:r>
              <a:rPr kumimoji="1" lang="en-US" altLang="ja-JP" sz="1200" b="1" dirty="0">
                <a:solidFill>
                  <a:schemeClr val="bg1"/>
                </a:solidFill>
                <a:latin typeface="Meiryo UI" panose="020B0604030504040204" pitchFamily="50" charset="-128"/>
                <a:ea typeface="Meiryo UI" panose="020B0604030504040204" pitchFamily="50" charset="-128"/>
              </a:rPr>
              <a:t>4.4</a:t>
            </a:r>
            <a:r>
              <a:rPr kumimoji="1" lang="ja-JP" altLang="en-US" sz="1200" b="1" dirty="0" smtClean="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01" name="テキスト ボックス 100"/>
          <p:cNvSpPr txBox="1"/>
          <p:nvPr/>
        </p:nvSpPr>
        <p:spPr>
          <a:xfrm>
            <a:off x="5072188" y="6179808"/>
            <a:ext cx="1492716" cy="276999"/>
          </a:xfrm>
          <a:prstGeom prst="rect">
            <a:avLst/>
          </a:prstGeom>
          <a:noFill/>
        </p:spPr>
        <p:txBody>
          <a:bodyPr wrap="none" rtlCol="0">
            <a:spAutoFit/>
          </a:bodyPr>
          <a:lstStyle/>
          <a:p>
            <a:pPr algn="r"/>
            <a:r>
              <a:rPr kumimoji="1" lang="ja-JP" altLang="en-US" sz="1200" dirty="0" smtClean="0">
                <a:latin typeface="Meiryo UI" panose="020B0604030504040204" pitchFamily="50" charset="-128"/>
                <a:ea typeface="Meiryo UI" panose="020B0604030504040204" pitchFamily="50" charset="-128"/>
              </a:rPr>
              <a:t>顕在化した地上漏水</a:t>
            </a:r>
            <a:endParaRPr kumimoji="1" lang="ja-JP" altLang="en-US" sz="1200" dirty="0">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4509533" y="5751492"/>
            <a:ext cx="2055371" cy="461665"/>
          </a:xfrm>
          <a:prstGeom prst="rect">
            <a:avLst/>
          </a:prstGeom>
          <a:noFill/>
        </p:spPr>
        <p:txBody>
          <a:bodyPr wrap="none" rtlCol="0">
            <a:spAutoFit/>
          </a:bodyPr>
          <a:lstStyle/>
          <a:p>
            <a:pPr algn="r"/>
            <a:r>
              <a:rPr kumimoji="1" lang="ja-JP" altLang="en-US" sz="1200" dirty="0" smtClean="0">
                <a:latin typeface="Meiryo UI" panose="020B0604030504040204" pitchFamily="50" charset="-128"/>
                <a:ea typeface="Meiryo UI" panose="020B0604030504040204" pitchFamily="50" charset="-128"/>
              </a:rPr>
              <a:t>計画的漏水調査で検知できた</a:t>
            </a:r>
            <a:endParaRPr kumimoji="1" lang="en-US" altLang="ja-JP" sz="1200" dirty="0" smtClean="0">
              <a:latin typeface="Meiryo UI" panose="020B0604030504040204" pitchFamily="50" charset="-128"/>
              <a:ea typeface="Meiryo UI" panose="020B0604030504040204" pitchFamily="50" charset="-128"/>
            </a:endParaRPr>
          </a:p>
          <a:p>
            <a:pPr algn="r"/>
            <a:r>
              <a:rPr kumimoji="1" lang="ja-JP" altLang="en-US" sz="1200" dirty="0" smtClean="0">
                <a:latin typeface="Meiryo UI" panose="020B0604030504040204" pitchFamily="50" charset="-128"/>
                <a:ea typeface="Meiryo UI" panose="020B0604030504040204" pitchFamily="50" charset="-128"/>
              </a:rPr>
              <a:t>地下漏水</a:t>
            </a:r>
            <a:endParaRPr kumimoji="1" lang="ja-JP" altLang="en-US" sz="1200" dirty="0">
              <a:latin typeface="Meiryo UI" panose="020B0604030504040204" pitchFamily="50" charset="-128"/>
              <a:ea typeface="Meiryo UI" panose="020B0604030504040204" pitchFamily="50" charset="-128"/>
            </a:endParaRPr>
          </a:p>
        </p:txBody>
      </p:sp>
      <p:cxnSp>
        <p:nvCxnSpPr>
          <p:cNvPr id="103" name="直線コネクタ 102"/>
          <p:cNvCxnSpPr/>
          <p:nvPr/>
        </p:nvCxnSpPr>
        <p:spPr>
          <a:xfrm>
            <a:off x="3594100" y="6417366"/>
            <a:ext cx="3445750" cy="0"/>
          </a:xfrm>
          <a:prstGeom prst="line">
            <a:avLst/>
          </a:prstGeom>
          <a:ln>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3594100" y="3968551"/>
            <a:ext cx="3434268" cy="0"/>
          </a:xfrm>
          <a:prstGeom prst="line">
            <a:avLst/>
          </a:prstGeom>
          <a:ln>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4066250" y="3980513"/>
            <a:ext cx="0" cy="2428116"/>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3680568" y="4871406"/>
            <a:ext cx="771365" cy="646331"/>
          </a:xfrm>
          <a:prstGeom prst="rect">
            <a:avLst/>
          </a:prstGeom>
          <a:solidFill>
            <a:schemeClr val="bg1"/>
          </a:solidFill>
        </p:spPr>
        <p:txBody>
          <a:bodyPr wrap="none" rtlCol="0">
            <a:spAutoFit/>
          </a:bodyPr>
          <a:lstStyle/>
          <a:p>
            <a:pPr algn="ctr"/>
            <a:r>
              <a:rPr kumimoji="1" lang="ja-JP" altLang="en-US" sz="1200" dirty="0" smtClean="0">
                <a:latin typeface="Meiryo UI" panose="020B0604030504040204" pitchFamily="50" charset="-128"/>
                <a:ea typeface="Meiryo UI" panose="020B0604030504040204" pitchFamily="50" charset="-128"/>
              </a:rPr>
              <a:t>給水量</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分析上の</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漏水量</a:t>
            </a:r>
          </a:p>
        </p:txBody>
      </p:sp>
      <p:sp>
        <p:nvSpPr>
          <p:cNvPr id="114" name="テキスト ボックス 113"/>
          <p:cNvSpPr txBox="1"/>
          <p:nvPr/>
        </p:nvSpPr>
        <p:spPr>
          <a:xfrm>
            <a:off x="6345124" y="3692060"/>
            <a:ext cx="1342034" cy="276999"/>
          </a:xfrm>
          <a:prstGeom prst="rect">
            <a:avLst/>
          </a:prstGeom>
          <a:noFill/>
        </p:spPr>
        <p:txBody>
          <a:bodyPr wrap="none" rtlCol="0">
            <a:spAutoFit/>
          </a:bodyPr>
          <a:lstStyle/>
          <a:p>
            <a:pPr algn="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21,461</a:t>
            </a:r>
            <a:r>
              <a:rPr kumimoji="1" lang="ja-JP" altLang="en-US" sz="1200" dirty="0" smtClean="0">
                <a:latin typeface="Meiryo UI" panose="020B0604030504040204" pitchFamily="50" charset="-128"/>
                <a:ea typeface="Meiryo UI" panose="020B0604030504040204" pitchFamily="50" charset="-128"/>
              </a:rPr>
              <a:t>千</a:t>
            </a:r>
            <a:r>
              <a:rPr kumimoji="1" lang="en-US" altLang="ja-JP" sz="1200" dirty="0" smtClean="0">
                <a:latin typeface="Meiryo UI" panose="020B0604030504040204" pitchFamily="50" charset="-128"/>
                <a:ea typeface="Meiryo UI" panose="020B0604030504040204" pitchFamily="50" charset="-128"/>
              </a:rPr>
              <a:t>m</a:t>
            </a:r>
            <a:r>
              <a:rPr kumimoji="1" lang="en-US" altLang="ja-JP" sz="1200" baseline="30000" dirty="0" smtClean="0">
                <a:latin typeface="Meiryo UI" panose="020B0604030504040204" pitchFamily="50" charset="-128"/>
                <a:ea typeface="Meiryo UI" panose="020B0604030504040204" pitchFamily="50" charset="-128"/>
              </a:rPr>
              <a:t>3</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7514892" y="3692060"/>
            <a:ext cx="739305"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rPr>
              <a:t>5.4</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5648894" y="3692060"/>
            <a:ext cx="954107" cy="276999"/>
          </a:xfrm>
          <a:prstGeom prst="rect">
            <a:avLst/>
          </a:prstGeom>
          <a:noFill/>
        </p:spPr>
        <p:txBody>
          <a:bodyPr wrap="none" rtlCol="0">
            <a:spAutoFit/>
          </a:bodyPr>
          <a:lstStyle/>
          <a:p>
            <a:pPr algn="r"/>
            <a:r>
              <a:rPr kumimoji="1" lang="ja-JP" altLang="en-US" sz="1200" dirty="0" smtClean="0">
                <a:latin typeface="Meiryo UI" panose="020B0604030504040204" pitchFamily="50" charset="-128"/>
                <a:ea typeface="Meiryo UI" panose="020B0604030504040204" pitchFamily="50" charset="-128"/>
              </a:rPr>
              <a:t>合計漏水量</a:t>
            </a:r>
            <a:endParaRPr kumimoji="1" lang="ja-JP" altLang="en-US" sz="1200" dirty="0">
              <a:latin typeface="Meiryo UI" panose="020B0604030504040204" pitchFamily="50" charset="-128"/>
              <a:ea typeface="Meiryo UI" panose="020B0604030504040204" pitchFamily="50" charset="-128"/>
            </a:endParaRPr>
          </a:p>
        </p:txBody>
      </p:sp>
      <p:sp>
        <p:nvSpPr>
          <p:cNvPr id="131" name="角丸四角形 130"/>
          <p:cNvSpPr/>
          <p:nvPr/>
        </p:nvSpPr>
        <p:spPr>
          <a:xfrm>
            <a:off x="431201" y="3683464"/>
            <a:ext cx="1308212" cy="38214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p:cNvSpPr txBox="1"/>
          <p:nvPr/>
        </p:nvSpPr>
        <p:spPr>
          <a:xfrm>
            <a:off x="480013" y="3705261"/>
            <a:ext cx="1210588" cy="338554"/>
          </a:xfrm>
          <a:prstGeom prst="rect">
            <a:avLst/>
          </a:prstGeom>
          <a:noFill/>
        </p:spPr>
        <p:txBody>
          <a:bodyPr wrap="none" rtlCol="0">
            <a:spAutoFit/>
          </a:bodyPr>
          <a:lstStyle/>
          <a:p>
            <a:r>
              <a:rPr lang="ja-JP" altLang="en-US" sz="1550" dirty="0" smtClean="0">
                <a:latin typeface="Meiryo UI" panose="020B0604030504040204" pitchFamily="50" charset="-128"/>
                <a:ea typeface="Meiryo UI" panose="020B0604030504040204" pitchFamily="50" charset="-128"/>
              </a:rPr>
              <a:t>漏水量分析</a:t>
            </a:r>
            <a:endParaRPr lang="ja-JP" altLang="ja-JP" sz="1550" dirty="0">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641074" y="4240613"/>
            <a:ext cx="2537874" cy="1077218"/>
          </a:xfrm>
          <a:prstGeom prst="rect">
            <a:avLst/>
          </a:prstGeom>
          <a:noFill/>
        </p:spPr>
        <p:txBody>
          <a:bodyPr wrap="none" rtlCol="0">
            <a:spAutoFit/>
          </a:bodyPr>
          <a:lstStyle/>
          <a:p>
            <a:pPr algn="ctr"/>
            <a:r>
              <a:rPr lang="ja-JP" altLang="en-US" sz="1550" dirty="0" smtClean="0">
                <a:latin typeface="Meiryo UI" panose="020B0604030504040204" pitchFamily="50" charset="-128"/>
                <a:ea typeface="Meiryo UI" panose="020B0604030504040204" pitchFamily="50" charset="-128"/>
              </a:rPr>
              <a:t>検知した漏水件数などから</a:t>
            </a:r>
            <a:endParaRPr lang="en-US" altLang="ja-JP" sz="1550" dirty="0" smtClean="0">
              <a:latin typeface="Meiryo UI" panose="020B0604030504040204" pitchFamily="50" charset="-128"/>
              <a:ea typeface="Meiryo UI" panose="020B0604030504040204" pitchFamily="50" charset="-128"/>
            </a:endParaRPr>
          </a:p>
          <a:p>
            <a:pPr algn="ctr"/>
            <a:r>
              <a:rPr lang="ja-JP" altLang="en-US" sz="1550" dirty="0">
                <a:latin typeface="Meiryo UI" panose="020B0604030504040204" pitchFamily="50" charset="-128"/>
                <a:ea typeface="Meiryo UI" panose="020B0604030504040204" pitchFamily="50" charset="-128"/>
              </a:rPr>
              <a:t>推計</a:t>
            </a:r>
            <a:r>
              <a:rPr lang="ja-JP" altLang="en-US" sz="1550" dirty="0" smtClean="0">
                <a:latin typeface="Meiryo UI" panose="020B0604030504040204" pitchFamily="50" charset="-128"/>
                <a:ea typeface="Meiryo UI" panose="020B0604030504040204" pitchFamily="50" charset="-128"/>
              </a:rPr>
              <a:t>した漏水量と、</a:t>
            </a:r>
            <a:endParaRPr lang="en-US" altLang="ja-JP" sz="1550" dirty="0" smtClean="0">
              <a:latin typeface="Meiryo UI" panose="020B0604030504040204" pitchFamily="50" charset="-128"/>
              <a:ea typeface="Meiryo UI" panose="020B0604030504040204" pitchFamily="50" charset="-128"/>
            </a:endParaRPr>
          </a:p>
          <a:p>
            <a:pPr algn="ctr"/>
            <a:r>
              <a:rPr lang="ja-JP" altLang="en-US" sz="1550" dirty="0" smtClean="0">
                <a:latin typeface="Meiryo UI" panose="020B0604030504040204" pitchFamily="50" charset="-128"/>
                <a:ea typeface="Meiryo UI" panose="020B0604030504040204" pitchFamily="50" charset="-128"/>
              </a:rPr>
              <a:t>給水量分析上の漏水量には</a:t>
            </a:r>
            <a:endParaRPr lang="en-US" altLang="ja-JP" sz="1550" dirty="0" smtClean="0">
              <a:latin typeface="Meiryo UI" panose="020B0604030504040204" pitchFamily="50" charset="-128"/>
              <a:ea typeface="Meiryo UI" panose="020B0604030504040204" pitchFamily="50" charset="-128"/>
            </a:endParaRPr>
          </a:p>
          <a:p>
            <a:pPr algn="ctr"/>
            <a:r>
              <a:rPr lang="ja-JP" altLang="en-US" sz="1550" dirty="0" smtClean="0">
                <a:latin typeface="Meiryo UI" panose="020B0604030504040204" pitchFamily="50" charset="-128"/>
                <a:ea typeface="Meiryo UI" panose="020B0604030504040204" pitchFamily="50" charset="-128"/>
              </a:rPr>
              <a:t>乖離がある</a:t>
            </a:r>
            <a:endParaRPr lang="en-US" altLang="ja-JP" sz="1550" dirty="0" smtClean="0">
              <a:latin typeface="Meiryo UI" panose="020B0604030504040204" pitchFamily="50" charset="-128"/>
              <a:ea typeface="Meiryo UI" panose="020B0604030504040204" pitchFamily="50" charset="-128"/>
            </a:endParaRPr>
          </a:p>
        </p:txBody>
      </p:sp>
      <p:sp>
        <p:nvSpPr>
          <p:cNvPr id="137" name="二等辺三角形 136"/>
          <p:cNvSpPr/>
          <p:nvPr/>
        </p:nvSpPr>
        <p:spPr>
          <a:xfrm rot="10800000">
            <a:off x="1035069" y="5331315"/>
            <a:ext cx="1749886" cy="244800"/>
          </a:xfrm>
          <a:prstGeom prst="triangle">
            <a:avLst/>
          </a:prstGeom>
          <a:gradFill flip="none" rotWithShape="1">
            <a:gsLst>
              <a:gs pos="0">
                <a:schemeClr val="bg1"/>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吹き出し 1"/>
          <p:cNvSpPr/>
          <p:nvPr/>
        </p:nvSpPr>
        <p:spPr>
          <a:xfrm>
            <a:off x="5175722" y="4560668"/>
            <a:ext cx="1202723" cy="530526"/>
          </a:xfrm>
          <a:prstGeom prst="wedgeRoundRectCallout">
            <a:avLst>
              <a:gd name="adj1" fmla="val 65754"/>
              <a:gd name="adj2" fmla="val 100802"/>
              <a:gd name="adj3" fmla="val 16667"/>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5273955" y="4595585"/>
            <a:ext cx="989373" cy="461665"/>
          </a:xfrm>
          <a:prstGeom prst="rect">
            <a:avLst/>
          </a:prstGeom>
          <a:noFill/>
        </p:spPr>
        <p:txBody>
          <a:bodyPr wrap="none" rtlCol="0">
            <a:spAutoFit/>
          </a:bodyPr>
          <a:lstStyle/>
          <a:p>
            <a:pPr algn="ctr"/>
            <a:r>
              <a:rPr kumimoji="1" lang="ja-JP" altLang="en-US" sz="1200" dirty="0">
                <a:latin typeface="Meiryo UI" panose="020B0604030504040204" pitchFamily="50" charset="-128"/>
                <a:ea typeface="Meiryo UI" panose="020B0604030504040204" pitchFamily="50" charset="-128"/>
              </a:rPr>
              <a:t>検知</a:t>
            </a:r>
            <a:r>
              <a:rPr kumimoji="1" lang="ja-JP" altLang="en-US" sz="1200" dirty="0" smtClean="0">
                <a:latin typeface="Meiryo UI" panose="020B0604030504040204" pitchFamily="50" charset="-128"/>
                <a:ea typeface="Meiryo UI" panose="020B0604030504040204" pitchFamily="50" charset="-128"/>
              </a:rPr>
              <a:t>できない</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漏水量</a:t>
            </a:r>
          </a:p>
        </p:txBody>
      </p:sp>
      <p:sp>
        <p:nvSpPr>
          <p:cNvPr id="41" name="テキスト ボックス 40"/>
          <p:cNvSpPr txBox="1"/>
          <p:nvPr/>
        </p:nvSpPr>
        <p:spPr>
          <a:xfrm>
            <a:off x="454327" y="5622657"/>
            <a:ext cx="2911374" cy="807913"/>
          </a:xfrm>
          <a:prstGeom prst="rect">
            <a:avLst/>
          </a:prstGeom>
          <a:noFill/>
        </p:spPr>
        <p:txBody>
          <a:bodyPr wrap="none" rtlCol="0">
            <a:spAutoFit/>
          </a:bodyPr>
          <a:lstStyle/>
          <a:p>
            <a:pPr algn="ctr"/>
            <a:r>
              <a:rPr lang="ja-JP" altLang="en-US" sz="1550" b="1" u="sng" dirty="0" smtClean="0">
                <a:solidFill>
                  <a:srgbClr val="FF0066"/>
                </a:solidFill>
                <a:latin typeface="Meiryo UI" panose="020B0604030504040204" pitchFamily="50" charset="-128"/>
                <a:ea typeface="Meiryo UI" panose="020B0604030504040204" pitchFamily="50" charset="-128"/>
              </a:rPr>
              <a:t>これが「微小漏水」で説明できるか</a:t>
            </a:r>
            <a:endParaRPr lang="en-US" altLang="ja-JP" sz="1550" b="1" u="sng" dirty="0" smtClean="0">
              <a:solidFill>
                <a:srgbClr val="FF0066"/>
              </a:solidFill>
              <a:latin typeface="Meiryo UI" panose="020B0604030504040204" pitchFamily="50" charset="-128"/>
              <a:ea typeface="Meiryo UI" panose="020B0604030504040204" pitchFamily="50" charset="-128"/>
            </a:endParaRPr>
          </a:p>
          <a:p>
            <a:pPr algn="ctr"/>
            <a:r>
              <a:rPr lang="ja-JP" altLang="en-US" sz="1550" b="1" u="sng" dirty="0" smtClean="0">
                <a:solidFill>
                  <a:srgbClr val="FF0066"/>
                </a:solidFill>
                <a:latin typeface="Meiryo UI" panose="020B0604030504040204" pitchFamily="50" charset="-128"/>
                <a:ea typeface="Meiryo UI" panose="020B0604030504040204" pitchFamily="50" charset="-128"/>
              </a:rPr>
              <a:t>調査により確認</a:t>
            </a:r>
            <a:endParaRPr lang="en-US" altLang="ja-JP" sz="1550" b="1" u="sng" dirty="0" smtClean="0">
              <a:solidFill>
                <a:srgbClr val="FF0066"/>
              </a:solidFill>
              <a:latin typeface="Meiryo UI" panose="020B0604030504040204" pitchFamily="50" charset="-128"/>
              <a:ea typeface="Meiryo UI" panose="020B0604030504040204" pitchFamily="50" charset="-128"/>
            </a:endParaRPr>
          </a:p>
          <a:p>
            <a:pPr algn="ctr"/>
            <a:r>
              <a:rPr lang="ja-JP" altLang="en-US" sz="1400" b="1" dirty="0" smtClean="0">
                <a:solidFill>
                  <a:srgbClr val="FF0066"/>
                </a:solidFill>
                <a:latin typeface="Meiryo UI" panose="020B0604030504040204" pitchFamily="50" charset="-128"/>
                <a:ea typeface="Meiryo UI" panose="020B0604030504040204" pitchFamily="50" charset="-128"/>
              </a:rPr>
              <a:t>⇒</a:t>
            </a:r>
            <a:r>
              <a:rPr lang="ja-JP" altLang="en-US" sz="1400" b="1" u="sng" dirty="0" smtClean="0">
                <a:solidFill>
                  <a:srgbClr val="FF0066"/>
                </a:solidFill>
                <a:latin typeface="Meiryo UI" panose="020B0604030504040204" pitchFamily="50" charset="-128"/>
                <a:ea typeface="Meiryo UI" panose="020B0604030504040204" pitchFamily="50" charset="-128"/>
              </a:rPr>
              <a:t>（</a:t>
            </a:r>
            <a:r>
              <a:rPr lang="en-US" altLang="ja-JP" sz="1400" b="1" u="sng" dirty="0" smtClean="0">
                <a:solidFill>
                  <a:srgbClr val="FF0066"/>
                </a:solidFill>
                <a:latin typeface="Meiryo UI" panose="020B0604030504040204" pitchFamily="50" charset="-128"/>
                <a:ea typeface="Meiryo UI" panose="020B0604030504040204" pitchFamily="50" charset="-128"/>
              </a:rPr>
              <a:t>3-2</a:t>
            </a:r>
            <a:r>
              <a:rPr lang="ja-JP" altLang="en-US" sz="1400" b="1" u="sng" dirty="0" smtClean="0">
                <a:solidFill>
                  <a:srgbClr val="FF0066"/>
                </a:solidFill>
                <a:latin typeface="Meiryo UI" panose="020B0604030504040204" pitchFamily="50" charset="-128"/>
                <a:ea typeface="Meiryo UI" panose="020B0604030504040204" pitchFamily="50" charset="-128"/>
              </a:rPr>
              <a:t>～</a:t>
            </a:r>
            <a:r>
              <a:rPr lang="en-US" altLang="ja-JP" sz="1400" b="1" u="sng" dirty="0" smtClean="0">
                <a:solidFill>
                  <a:srgbClr val="FF0066"/>
                </a:solidFill>
                <a:latin typeface="Meiryo UI" panose="020B0604030504040204" pitchFamily="50" charset="-128"/>
                <a:ea typeface="Meiryo UI" panose="020B0604030504040204" pitchFamily="50" charset="-128"/>
              </a:rPr>
              <a:t>3-3</a:t>
            </a:r>
            <a:r>
              <a:rPr lang="ja-JP" altLang="en-US" sz="1400" b="1" u="sng" dirty="0" smtClean="0">
                <a:solidFill>
                  <a:srgbClr val="FF0066"/>
                </a:solidFill>
                <a:latin typeface="Meiryo UI" panose="020B0604030504040204" pitchFamily="50" charset="-128"/>
                <a:ea typeface="Meiryo UI" panose="020B0604030504040204" pitchFamily="50" charset="-128"/>
              </a:rPr>
              <a:t>）</a:t>
            </a:r>
            <a:endParaRPr lang="en-US" altLang="ja-JP" sz="1400" b="1" u="sng" dirty="0" smtClean="0">
              <a:solidFill>
                <a:srgbClr val="FF0066"/>
              </a:solidFill>
              <a:latin typeface="Meiryo UI" panose="020B0604030504040204" pitchFamily="50" charset="-128"/>
              <a:ea typeface="Meiryo UI" panose="020B0604030504040204" pitchFamily="50" charset="-128"/>
            </a:endParaRPr>
          </a:p>
        </p:txBody>
      </p:sp>
      <p:sp>
        <p:nvSpPr>
          <p:cNvPr id="42" name="スライド番号プレースホルダー 4"/>
          <p:cNvSpPr>
            <a:spLocks noGrp="1"/>
          </p:cNvSpPr>
          <p:nvPr>
            <p:ph type="sldNum" sz="quarter" idx="12"/>
          </p:nvPr>
        </p:nvSpPr>
        <p:spPr>
          <a:xfrm>
            <a:off x="8676820" y="6424366"/>
            <a:ext cx="393095" cy="365125"/>
          </a:xfrm>
          <a:solidFill>
            <a:srgbClr val="000099"/>
          </a:solidFill>
        </p:spPr>
        <p:txBody>
          <a:bodyPr/>
          <a:lstStyle/>
          <a:p>
            <a:fld id="{3BAB8C8D-D655-4CB9-9317-1659BB5EB925}" type="slidenum">
              <a:rPr lang="ja-JP" altLang="en-US" sz="1800" b="1">
                <a:solidFill>
                  <a:srgbClr val="FFFFFF"/>
                </a:solidFill>
                <a:latin typeface="Meiryo UI" panose="020B0604030504040204" pitchFamily="50" charset="-128"/>
                <a:ea typeface="Meiryo UI" panose="020B0604030504040204" pitchFamily="50" charset="-128"/>
              </a:rPr>
              <a:t>4</a:t>
            </a:fld>
            <a:endParaRPr lang="ja-JP" altLang="en-US" sz="1800" b="1" dirty="0">
              <a:solidFill>
                <a:srgbClr val="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0145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テキスト ボックス 172"/>
          <p:cNvSpPr txBox="1"/>
          <p:nvPr/>
        </p:nvSpPr>
        <p:spPr>
          <a:xfrm>
            <a:off x="70340" y="56536"/>
            <a:ext cx="5820824" cy="461665"/>
          </a:xfrm>
          <a:prstGeom prst="rect">
            <a:avLst/>
          </a:prstGeom>
          <a:noFill/>
        </p:spPr>
        <p:txBody>
          <a:bodyPr wrap="none" rtlCol="0">
            <a:spAutoFit/>
          </a:bodyPr>
          <a:lstStyle/>
          <a:p>
            <a:r>
              <a:rPr lang="en-US" altLang="ja-JP" sz="2400" b="1" dirty="0" smtClean="0">
                <a:latin typeface="Meiryo UI" panose="020B0604030504040204" pitchFamily="50" charset="-128"/>
                <a:ea typeface="Meiryo UI" panose="020B0604030504040204" pitchFamily="50" charset="-128"/>
              </a:rPr>
              <a:t>3-1</a:t>
            </a:r>
            <a:r>
              <a:rPr lang="ja-JP" altLang="en-US" sz="2400" b="1"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基幹管路</a:t>
            </a:r>
            <a:r>
              <a:rPr lang="ja-JP" altLang="en-US" sz="2400" b="1" dirty="0" smtClean="0">
                <a:latin typeface="Meiryo UI" panose="020B0604030504040204" pitchFamily="50" charset="-128"/>
                <a:ea typeface="Meiryo UI" panose="020B0604030504040204" pitchFamily="50" charset="-128"/>
              </a:rPr>
              <a:t>の地下漏水検知技術の調査</a:t>
            </a:r>
            <a:endParaRPr lang="en-US" altLang="ja-JP" sz="2000" dirty="0">
              <a:latin typeface="Meiryo UI" panose="020B0604030504040204" pitchFamily="50" charset="-128"/>
              <a:ea typeface="Meiryo UI" panose="020B0604030504040204" pitchFamily="50" charset="-128"/>
            </a:endParaRPr>
          </a:p>
        </p:txBody>
      </p:sp>
      <p:sp>
        <p:nvSpPr>
          <p:cNvPr id="181" name="スライド番号プレースホルダー 4"/>
          <p:cNvSpPr>
            <a:spLocks noGrp="1"/>
          </p:cNvSpPr>
          <p:nvPr>
            <p:ph type="sldNum" sz="quarter" idx="12"/>
          </p:nvPr>
        </p:nvSpPr>
        <p:spPr>
          <a:xfrm>
            <a:off x="8676820" y="6424366"/>
            <a:ext cx="393095" cy="365125"/>
          </a:xfrm>
          <a:solidFill>
            <a:srgbClr val="000099"/>
          </a:solidFill>
        </p:spPr>
        <p:txBody>
          <a:bodyPr/>
          <a:lstStyle/>
          <a:p>
            <a:fld id="{3BAB8C8D-D655-4CB9-9317-1659BB5EB925}" type="slidenum">
              <a:rPr lang="ja-JP" altLang="en-US" sz="1800" b="1">
                <a:solidFill>
                  <a:srgbClr val="FFFFFF"/>
                </a:solidFill>
                <a:latin typeface="Meiryo UI" panose="020B0604030504040204" pitchFamily="50" charset="-128"/>
                <a:ea typeface="Meiryo UI" panose="020B0604030504040204" pitchFamily="50" charset="-128"/>
              </a:rPr>
              <a:t>5</a:t>
            </a:fld>
            <a:endParaRPr lang="ja-JP" altLang="en-US" sz="1800" b="1" dirty="0">
              <a:solidFill>
                <a:srgbClr val="FFFFFF"/>
              </a:solidFill>
              <a:latin typeface="Meiryo UI" panose="020B0604030504040204" pitchFamily="50" charset="-128"/>
              <a:ea typeface="Meiryo UI" panose="020B0604030504040204" pitchFamily="50" charset="-128"/>
            </a:endParaRPr>
          </a:p>
        </p:txBody>
      </p:sp>
      <p:sp>
        <p:nvSpPr>
          <p:cNvPr id="184" name="角丸四角形 183"/>
          <p:cNvSpPr/>
          <p:nvPr/>
        </p:nvSpPr>
        <p:spPr>
          <a:xfrm>
            <a:off x="221087" y="611663"/>
            <a:ext cx="8701826" cy="2320549"/>
          </a:xfrm>
          <a:prstGeom prst="roundRect">
            <a:avLst>
              <a:gd name="adj" fmla="val 10946"/>
            </a:avLst>
          </a:prstGeom>
          <a:gradFill flip="none" rotWithShape="1">
            <a:gsLst>
              <a:gs pos="0">
                <a:schemeClr val="bg1"/>
              </a:gs>
              <a:gs pos="100000">
                <a:srgbClr val="DCEBF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ｘ</a:t>
            </a:r>
            <a:endParaRPr kumimoji="1" lang="ja-JP" altLang="en-US" dirty="0"/>
          </a:p>
        </p:txBody>
      </p:sp>
      <p:sp>
        <p:nvSpPr>
          <p:cNvPr id="191" name="角丸四角形 190"/>
          <p:cNvSpPr/>
          <p:nvPr/>
        </p:nvSpPr>
        <p:spPr>
          <a:xfrm>
            <a:off x="1009503" y="2309154"/>
            <a:ext cx="6259328" cy="402874"/>
          </a:xfrm>
          <a:prstGeom prst="roundRect">
            <a:avLst>
              <a:gd name="adj" fmla="val 23763"/>
            </a:avLst>
          </a:prstGeom>
          <a:solidFill>
            <a:schemeClr val="bg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0">
              <a:latin typeface="Meiryo UI" panose="020B0604030504040204" pitchFamily="50" charset="-128"/>
              <a:ea typeface="Meiryo UI" panose="020B0604030504040204" pitchFamily="50" charset="-128"/>
            </a:endParaRPr>
          </a:p>
        </p:txBody>
      </p:sp>
      <p:sp>
        <p:nvSpPr>
          <p:cNvPr id="195" name="テキスト ボックス 194"/>
          <p:cNvSpPr txBox="1"/>
          <p:nvPr/>
        </p:nvSpPr>
        <p:spPr>
          <a:xfrm>
            <a:off x="375111" y="792862"/>
            <a:ext cx="8233344" cy="330860"/>
          </a:xfrm>
          <a:prstGeom prst="rect">
            <a:avLst/>
          </a:prstGeom>
          <a:noFill/>
        </p:spPr>
        <p:txBody>
          <a:bodyPr wrap="none" rtlCol="0">
            <a:spAutoFit/>
          </a:bodyPr>
          <a:lstStyle/>
          <a:p>
            <a:r>
              <a:rPr kumimoji="1" lang="ja-JP" altLang="en-US" sz="1550" dirty="0">
                <a:latin typeface="Meiryo UI" panose="020B0604030504040204" pitchFamily="50" charset="-128"/>
                <a:ea typeface="Meiryo UI" panose="020B0604030504040204" pitchFamily="50" charset="-128"/>
              </a:rPr>
              <a:t>◆ </a:t>
            </a:r>
            <a:r>
              <a:rPr kumimoji="1" lang="ja-JP" altLang="en-US" sz="1550" b="1" u="sng" dirty="0">
                <a:solidFill>
                  <a:srgbClr val="FF0066"/>
                </a:solidFill>
                <a:latin typeface="Meiryo UI" panose="020B0604030504040204" pitchFamily="50" charset="-128"/>
                <a:ea typeface="Meiryo UI" panose="020B0604030504040204" pitchFamily="50" charset="-128"/>
              </a:rPr>
              <a:t>確立</a:t>
            </a:r>
            <a:r>
              <a:rPr kumimoji="1" lang="ja-JP" altLang="en-US" sz="1550" b="1" u="sng" dirty="0" smtClean="0">
                <a:solidFill>
                  <a:srgbClr val="FF0066"/>
                </a:solidFill>
                <a:latin typeface="Meiryo UI" panose="020B0604030504040204" pitchFamily="50" charset="-128"/>
                <a:ea typeface="Meiryo UI" panose="020B0604030504040204" pitchFamily="50" charset="-128"/>
              </a:rPr>
              <a:t>された漏水検知技術が存在しない</a:t>
            </a:r>
            <a:r>
              <a:rPr kumimoji="1" lang="ja-JP" altLang="en-US" sz="1550" dirty="0" smtClean="0">
                <a:latin typeface="Meiryo UI" panose="020B0604030504040204" pitchFamily="50" charset="-128"/>
                <a:ea typeface="Meiryo UI" panose="020B0604030504040204" pitchFamily="50" charset="-128"/>
              </a:rPr>
              <a:t>ため、水道ＩＣＴ情報連絡会</a:t>
            </a:r>
            <a:r>
              <a:rPr kumimoji="1" lang="en-US" altLang="ja-JP" sz="1550" baseline="30000" dirty="0" smtClean="0">
                <a:latin typeface="Meiryo UI" panose="020B0604030504040204" pitchFamily="50" charset="-128"/>
                <a:ea typeface="Meiryo UI" panose="020B0604030504040204" pitchFamily="50" charset="-128"/>
              </a:rPr>
              <a:t>※6</a:t>
            </a:r>
            <a:r>
              <a:rPr kumimoji="1" lang="ja-JP" altLang="en-US" sz="1550" dirty="0" smtClean="0">
                <a:latin typeface="Meiryo UI" panose="020B0604030504040204" pitchFamily="50" charset="-128"/>
                <a:ea typeface="Meiryo UI" panose="020B0604030504040204" pitchFamily="50" charset="-128"/>
              </a:rPr>
              <a:t>で新規技術の情報収集</a:t>
            </a:r>
            <a:endParaRPr kumimoji="1" lang="ja-JP" altLang="en-US" sz="1550" dirty="0">
              <a:latin typeface="Meiryo UI" panose="020B0604030504040204" pitchFamily="50" charset="-128"/>
              <a:ea typeface="Meiryo UI" panose="020B0604030504040204" pitchFamily="50" charset="-128"/>
            </a:endParaRPr>
          </a:p>
        </p:txBody>
      </p:sp>
      <p:sp>
        <p:nvSpPr>
          <p:cNvPr id="196" name="テキスト ボックス 195"/>
          <p:cNvSpPr txBox="1"/>
          <p:nvPr/>
        </p:nvSpPr>
        <p:spPr>
          <a:xfrm>
            <a:off x="375112" y="1138263"/>
            <a:ext cx="6593472" cy="338554"/>
          </a:xfrm>
          <a:prstGeom prst="rect">
            <a:avLst/>
          </a:prstGeom>
          <a:noFill/>
        </p:spPr>
        <p:txBody>
          <a:bodyPr wrap="none" rtlCol="0">
            <a:spAutoFit/>
          </a:bodyPr>
          <a:lstStyle/>
          <a:p>
            <a:r>
              <a:rPr kumimoji="1" lang="ja-JP" altLang="en-US" sz="1550" dirty="0">
                <a:latin typeface="Meiryo UI" panose="020B0604030504040204" pitchFamily="50" charset="-128"/>
                <a:ea typeface="Meiryo UI" panose="020B0604030504040204" pitchFamily="50" charset="-128"/>
              </a:rPr>
              <a:t>◆ </a:t>
            </a:r>
            <a:r>
              <a:rPr kumimoji="1" lang="ja-JP" altLang="en-US" sz="1550" dirty="0" smtClean="0">
                <a:latin typeface="Meiryo UI" panose="020B0604030504040204" pitchFamily="50" charset="-128"/>
                <a:ea typeface="Meiryo UI" panose="020B0604030504040204" pitchFamily="50" charset="-128"/>
              </a:rPr>
              <a:t>工業用水道事業運営権事業での適用技術のモニタリングに基づく導入検討</a:t>
            </a:r>
            <a:endParaRPr kumimoji="1" lang="ja-JP" altLang="en-US" sz="1550" dirty="0">
              <a:latin typeface="Meiryo UI" panose="020B0604030504040204" pitchFamily="50" charset="-128"/>
              <a:ea typeface="Meiryo UI" panose="020B0604030504040204" pitchFamily="50" charset="-128"/>
            </a:endParaRPr>
          </a:p>
        </p:txBody>
      </p:sp>
      <p:sp>
        <p:nvSpPr>
          <p:cNvPr id="197" name="テキスト ボックス 196"/>
          <p:cNvSpPr txBox="1"/>
          <p:nvPr/>
        </p:nvSpPr>
        <p:spPr>
          <a:xfrm>
            <a:off x="528942" y="1804104"/>
            <a:ext cx="2900153"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 高感度センサーでの漏水音捕捉</a:t>
            </a:r>
            <a:endParaRPr kumimoji="1" lang="ja-JP" altLang="en-US" sz="1550" dirty="0">
              <a:latin typeface="Meiryo UI" panose="020B0604030504040204" pitchFamily="50" charset="-128"/>
              <a:ea typeface="Meiryo UI" panose="020B0604030504040204" pitchFamily="50" charset="-128"/>
            </a:endParaRPr>
          </a:p>
        </p:txBody>
      </p:sp>
      <p:sp>
        <p:nvSpPr>
          <p:cNvPr id="198" name="テキスト ボックス 197"/>
          <p:cNvSpPr txBox="1"/>
          <p:nvPr/>
        </p:nvSpPr>
        <p:spPr>
          <a:xfrm>
            <a:off x="528942" y="1485157"/>
            <a:ext cx="2396810"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 衛星画像による漏水把握</a:t>
            </a:r>
            <a:endParaRPr kumimoji="1" lang="ja-JP" altLang="en-US" sz="1550" dirty="0">
              <a:latin typeface="Meiryo UI" panose="020B0604030504040204" pitchFamily="50" charset="-128"/>
              <a:ea typeface="Meiryo UI" panose="020B0604030504040204" pitchFamily="50" charset="-128"/>
            </a:endParaRPr>
          </a:p>
        </p:txBody>
      </p:sp>
      <p:sp>
        <p:nvSpPr>
          <p:cNvPr id="199" name="テキスト ボックス 198"/>
          <p:cNvSpPr txBox="1"/>
          <p:nvPr/>
        </p:nvSpPr>
        <p:spPr>
          <a:xfrm>
            <a:off x="3332651" y="1808735"/>
            <a:ext cx="5275803"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 </a:t>
            </a:r>
            <a:r>
              <a:rPr kumimoji="1" lang="ja-JP" altLang="en-US" sz="1550" b="1" u="sng" dirty="0" smtClean="0">
                <a:solidFill>
                  <a:srgbClr val="FF0066"/>
                </a:solidFill>
                <a:latin typeface="Meiryo UI" panose="020B0604030504040204" pitchFamily="50" charset="-128"/>
                <a:ea typeface="Meiryo UI" panose="020B0604030504040204" pitchFamily="50" charset="-128"/>
              </a:rPr>
              <a:t>漏水音は捕捉できる</a:t>
            </a:r>
            <a:r>
              <a:rPr kumimoji="1" lang="ja-JP" altLang="en-US" sz="1550" dirty="0" smtClean="0">
                <a:latin typeface="Meiryo UI" panose="020B0604030504040204" pitchFamily="50" charset="-128"/>
                <a:ea typeface="Meiryo UI" panose="020B0604030504040204" pitchFamily="50" charset="-128"/>
              </a:rPr>
              <a:t>が今の技術で</a:t>
            </a:r>
            <a:r>
              <a:rPr kumimoji="1" lang="ja-JP" altLang="en-US" sz="1550" b="1" u="sng" dirty="0" smtClean="0">
                <a:solidFill>
                  <a:srgbClr val="FF0066"/>
                </a:solidFill>
                <a:latin typeface="Meiryo UI" panose="020B0604030504040204" pitchFamily="50" charset="-128"/>
                <a:ea typeface="Meiryo UI" panose="020B0604030504040204" pitchFamily="50" charset="-128"/>
              </a:rPr>
              <a:t>雑音との区別ができない</a:t>
            </a:r>
            <a:endParaRPr kumimoji="1" lang="ja-JP" altLang="en-US" sz="1550" b="1" u="sng" dirty="0">
              <a:solidFill>
                <a:srgbClr val="FF0066"/>
              </a:solidFill>
              <a:latin typeface="Meiryo UI" panose="020B0604030504040204" pitchFamily="50" charset="-128"/>
              <a:ea typeface="Meiryo UI" panose="020B0604030504040204" pitchFamily="50" charset="-128"/>
            </a:endParaRPr>
          </a:p>
        </p:txBody>
      </p:sp>
      <p:sp>
        <p:nvSpPr>
          <p:cNvPr id="200" name="テキスト ボックス 199"/>
          <p:cNvSpPr txBox="1"/>
          <p:nvPr/>
        </p:nvSpPr>
        <p:spPr>
          <a:xfrm>
            <a:off x="3332651" y="1489788"/>
            <a:ext cx="4724370" cy="330860"/>
          </a:xfrm>
          <a:prstGeom prst="rect">
            <a:avLst/>
          </a:prstGeom>
          <a:noFill/>
          <a:ln>
            <a:noFill/>
          </a:ln>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 </a:t>
            </a:r>
            <a:r>
              <a:rPr kumimoji="1" lang="ja-JP" altLang="en-US" sz="1550" b="1" u="sng" dirty="0" smtClean="0">
                <a:solidFill>
                  <a:srgbClr val="FF0066"/>
                </a:solidFill>
                <a:latin typeface="Meiryo UI" panose="020B0604030504040204" pitchFamily="50" charset="-128"/>
                <a:ea typeface="Meiryo UI" panose="020B0604030504040204" pitchFamily="50" charset="-128"/>
              </a:rPr>
              <a:t>地下水位の高い</a:t>
            </a:r>
            <a:r>
              <a:rPr kumimoji="1" lang="ja-JP" altLang="en-US" sz="1550" dirty="0" smtClean="0">
                <a:latin typeface="Meiryo UI" panose="020B0604030504040204" pitchFamily="50" charset="-128"/>
                <a:ea typeface="Meiryo UI" panose="020B0604030504040204" pitchFamily="50" charset="-128"/>
              </a:rPr>
              <a:t>本市では</a:t>
            </a:r>
            <a:r>
              <a:rPr kumimoji="1" lang="ja-JP" altLang="en-US" sz="1550" b="1" u="sng" dirty="0" smtClean="0">
                <a:solidFill>
                  <a:srgbClr val="FF0066"/>
                </a:solidFill>
                <a:latin typeface="Meiryo UI" panose="020B0604030504040204" pitchFamily="50" charset="-128"/>
                <a:ea typeface="Meiryo UI" panose="020B0604030504040204" pitchFamily="50" charset="-128"/>
              </a:rPr>
              <a:t>精度確保できず適用困難</a:t>
            </a:r>
            <a:endParaRPr kumimoji="1" lang="ja-JP" altLang="en-US" sz="1550" b="1" u="sng" dirty="0">
              <a:solidFill>
                <a:srgbClr val="FF0066"/>
              </a:solidFill>
              <a:latin typeface="Meiryo UI" panose="020B0604030504040204" pitchFamily="50" charset="-128"/>
              <a:ea typeface="Meiryo UI" panose="020B0604030504040204" pitchFamily="50" charset="-128"/>
            </a:endParaRPr>
          </a:p>
        </p:txBody>
      </p:sp>
      <p:sp>
        <p:nvSpPr>
          <p:cNvPr id="201" name="テキスト ボックス 200"/>
          <p:cNvSpPr txBox="1"/>
          <p:nvPr/>
        </p:nvSpPr>
        <p:spPr>
          <a:xfrm>
            <a:off x="1175232" y="2350839"/>
            <a:ext cx="5915402" cy="330860"/>
          </a:xfrm>
          <a:prstGeom prst="rect">
            <a:avLst/>
          </a:prstGeom>
          <a:noFill/>
        </p:spPr>
        <p:txBody>
          <a:bodyPr wrap="none" rtlCol="0">
            <a:spAutoFit/>
          </a:bodyPr>
          <a:lstStyle/>
          <a:p>
            <a:r>
              <a:rPr kumimoji="1" lang="ja-JP" altLang="en-US" sz="1550" dirty="0" smtClean="0">
                <a:latin typeface="Meiryo UI" panose="020B0604030504040204" pitchFamily="50" charset="-128"/>
                <a:ea typeface="Meiryo UI" panose="020B0604030504040204" pitchFamily="50" charset="-128"/>
              </a:rPr>
              <a:t>引き続き基幹管</a:t>
            </a:r>
            <a:r>
              <a:rPr kumimoji="1" lang="ja-JP" altLang="en-US" sz="1550" dirty="0">
                <a:latin typeface="Meiryo UI" panose="020B0604030504040204" pitchFamily="50" charset="-128"/>
                <a:ea typeface="Meiryo UI" panose="020B0604030504040204" pitchFamily="50" charset="-128"/>
              </a:rPr>
              <a:t>路</a:t>
            </a:r>
            <a:r>
              <a:rPr kumimoji="1" lang="ja-JP" altLang="en-US" sz="1550" dirty="0" smtClean="0">
                <a:latin typeface="Meiryo UI" panose="020B0604030504040204" pitchFamily="50" charset="-128"/>
                <a:ea typeface="Meiryo UI" panose="020B0604030504040204" pitchFamily="50" charset="-128"/>
              </a:rPr>
              <a:t>の漏水検知の技術の確立に向けた調査研究を進める</a:t>
            </a:r>
            <a:endParaRPr kumimoji="1" lang="ja-JP" altLang="en-US" sz="1550" dirty="0">
              <a:latin typeface="Meiryo UI" panose="020B0604030504040204" pitchFamily="50" charset="-128"/>
              <a:ea typeface="Meiryo UI" panose="020B0604030504040204" pitchFamily="50" charset="-128"/>
            </a:endParaRPr>
          </a:p>
        </p:txBody>
      </p:sp>
      <p:sp>
        <p:nvSpPr>
          <p:cNvPr id="202" name="二等辺三角形 201"/>
          <p:cNvSpPr/>
          <p:nvPr/>
        </p:nvSpPr>
        <p:spPr>
          <a:xfrm rot="5400000">
            <a:off x="667229" y="2367579"/>
            <a:ext cx="290810" cy="286024"/>
          </a:xfrm>
          <a:prstGeom prst="triangle">
            <a:avLst/>
          </a:prstGeom>
          <a:gradFill flip="none" rotWithShape="1">
            <a:gsLst>
              <a:gs pos="0">
                <a:schemeClr val="bg1"/>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50"/>
          </a:p>
        </p:txBody>
      </p:sp>
      <p:sp>
        <p:nvSpPr>
          <p:cNvPr id="204" name="テキスト ボックス 203"/>
          <p:cNvSpPr txBox="1"/>
          <p:nvPr/>
        </p:nvSpPr>
        <p:spPr>
          <a:xfrm>
            <a:off x="919116" y="3045452"/>
            <a:ext cx="8150799" cy="646331"/>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ICT(Information and Communication Technology)</a:t>
            </a:r>
            <a:r>
              <a:rPr lang="ja-JP" altLang="en-US" sz="1200" dirty="0">
                <a:latin typeface="Meiryo UI" panose="020B0604030504040204" pitchFamily="50" charset="-128"/>
                <a:ea typeface="Meiryo UI" panose="020B0604030504040204" pitchFamily="50" charset="-128"/>
              </a:rPr>
              <a:t>の水道事業への活用を推進するため</a:t>
            </a:r>
            <a:r>
              <a:rPr lang="ja-JP" altLang="en-US" sz="1200" dirty="0" smtClean="0">
                <a:latin typeface="Meiryo UI" panose="020B0604030504040204" pitchFamily="50" charset="-128"/>
                <a:ea typeface="Meiryo UI" panose="020B0604030504040204" pitchFamily="50" charset="-128"/>
              </a:rPr>
              <a:t>、複数の水道事業体と</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連携して設立した団体で、水道事業体のニーズを発信し、民間企業が保有する新技術の募集や、水道事業体と民間企業</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との意見交換を行っている。</a:t>
            </a:r>
            <a:endParaRPr kumimoji="1"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6250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角丸四角形 132"/>
          <p:cNvSpPr/>
          <p:nvPr/>
        </p:nvSpPr>
        <p:spPr>
          <a:xfrm>
            <a:off x="235023" y="611663"/>
            <a:ext cx="8673955" cy="1304491"/>
          </a:xfrm>
          <a:prstGeom prst="roundRect">
            <a:avLst>
              <a:gd name="adj" fmla="val 14181"/>
            </a:avLst>
          </a:prstGeom>
          <a:gradFill flip="none" rotWithShape="1">
            <a:gsLst>
              <a:gs pos="0">
                <a:schemeClr val="bg1"/>
              </a:gs>
              <a:gs pos="100000">
                <a:srgbClr val="DCEBF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ｘ</a:t>
            </a:r>
            <a:endParaRPr kumimoji="1" lang="ja-JP" altLang="en-US" dirty="0"/>
          </a:p>
        </p:txBody>
      </p:sp>
      <p:sp>
        <p:nvSpPr>
          <p:cNvPr id="187" name="角丸四角形 186"/>
          <p:cNvSpPr/>
          <p:nvPr/>
        </p:nvSpPr>
        <p:spPr>
          <a:xfrm>
            <a:off x="221141" y="2392120"/>
            <a:ext cx="8701719" cy="4219694"/>
          </a:xfrm>
          <a:prstGeom prst="roundRect">
            <a:avLst>
              <a:gd name="adj" fmla="val 5857"/>
            </a:avLst>
          </a:prstGeom>
          <a:gradFill flip="none" rotWithShape="1">
            <a:gsLst>
              <a:gs pos="0">
                <a:schemeClr val="bg1"/>
              </a:gs>
              <a:gs pos="100000">
                <a:schemeClr val="accent1">
                  <a:lumMod val="20000"/>
                  <a:lumOff val="8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426076" y="2611519"/>
            <a:ext cx="7909538" cy="569387"/>
          </a:xfrm>
          <a:prstGeom prst="rect">
            <a:avLst/>
          </a:prstGeom>
          <a:noFill/>
        </p:spPr>
        <p:txBody>
          <a:bodyPr wrap="none" rtlCol="0">
            <a:spAutoFit/>
          </a:bodyPr>
          <a:lstStyle/>
          <a:p>
            <a:r>
              <a:rPr lang="ja-JP" altLang="en-US" sz="1550" dirty="0" smtClean="0">
                <a:latin typeface="Meiryo UI" panose="020B0604030504040204" pitchFamily="50" charset="-128"/>
                <a:ea typeface="Meiryo UI" panose="020B0604030504040204" pitchFamily="50" charset="-128"/>
              </a:rPr>
              <a:t>◆配水支管等の微小漏水以外の漏水要因が排除できる狭い範囲</a:t>
            </a:r>
            <a:r>
              <a:rPr lang="ja-JP" altLang="en-US" sz="1550" dirty="0">
                <a:latin typeface="Meiryo UI" panose="020B0604030504040204" pitchFamily="50" charset="-128"/>
                <a:ea typeface="Meiryo UI" panose="020B0604030504040204" pitchFamily="50" charset="-128"/>
              </a:rPr>
              <a:t>（</a:t>
            </a:r>
            <a:r>
              <a:rPr lang="ja-JP" altLang="en-US" sz="1550" dirty="0" smtClean="0">
                <a:latin typeface="Meiryo UI" panose="020B0604030504040204" pitchFamily="50" charset="-128"/>
                <a:ea typeface="Meiryo UI" panose="020B0604030504040204" pitchFamily="50" charset="-128"/>
              </a:rPr>
              <a:t>２次配水ブロック）を対象に</a:t>
            </a:r>
            <a:endParaRPr lang="en-US" altLang="ja-JP" sz="1550" dirty="0" smtClean="0">
              <a:latin typeface="Meiryo UI" panose="020B0604030504040204" pitchFamily="50" charset="-128"/>
              <a:ea typeface="Meiryo UI" panose="020B0604030504040204" pitchFamily="50" charset="-128"/>
            </a:endParaRPr>
          </a:p>
          <a:p>
            <a:r>
              <a:rPr lang="ja-JP" altLang="en-US" sz="1550" dirty="0">
                <a:latin typeface="Meiryo UI" panose="020B0604030504040204" pitchFamily="50" charset="-128"/>
                <a:ea typeface="Meiryo UI" panose="020B0604030504040204" pitchFamily="50" charset="-128"/>
              </a:rPr>
              <a:t>　 </a:t>
            </a:r>
            <a:r>
              <a:rPr lang="ja-JP" altLang="en-US" sz="1550" dirty="0" smtClean="0">
                <a:latin typeface="Meiryo UI" panose="020B0604030504040204" pitchFamily="50" charset="-128"/>
                <a:ea typeface="Meiryo UI" panose="020B0604030504040204" pitchFamily="50" charset="-128"/>
              </a:rPr>
              <a:t>下記の２種類の検証方法で微小漏水の有無と量を確認のうえ、対策を検討する。</a:t>
            </a:r>
            <a:endParaRPr lang="en-US" altLang="ja-JP" sz="1550" dirty="0" smtClean="0">
              <a:latin typeface="Meiryo UI" panose="020B0604030504040204" pitchFamily="50" charset="-128"/>
              <a:ea typeface="Meiryo UI" panose="020B0604030504040204" pitchFamily="50" charset="-128"/>
            </a:endParaRPr>
          </a:p>
        </p:txBody>
      </p:sp>
      <p:sp>
        <p:nvSpPr>
          <p:cNvPr id="84" name="正方形/長方形 83"/>
          <p:cNvSpPr/>
          <p:nvPr/>
        </p:nvSpPr>
        <p:spPr>
          <a:xfrm>
            <a:off x="1141486" y="4484492"/>
            <a:ext cx="2009008" cy="1516494"/>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85" name="直線コネクタ 84"/>
          <p:cNvCxnSpPr>
            <a:stCxn id="84" idx="0"/>
          </p:cNvCxnSpPr>
          <p:nvPr/>
        </p:nvCxnSpPr>
        <p:spPr>
          <a:xfrm flipV="1">
            <a:off x="2145990" y="4190978"/>
            <a:ext cx="0" cy="29351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rot="16200000" flipV="1">
            <a:off x="1044276" y="5169989"/>
            <a:ext cx="0" cy="1944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16200000" flipV="1">
            <a:off x="3247703" y="5169988"/>
            <a:ext cx="0" cy="1944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627536" y="4484492"/>
            <a:ext cx="0" cy="1516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142538" y="4484492"/>
            <a:ext cx="0" cy="1516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632040" y="4484492"/>
            <a:ext cx="0" cy="1516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1141486" y="4924765"/>
            <a:ext cx="2009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1141486" y="5511795"/>
            <a:ext cx="2009008" cy="0"/>
          </a:xfrm>
          <a:prstGeom prst="line">
            <a:avLst/>
          </a:prstGeom>
        </p:spPr>
        <p:style>
          <a:lnRef idx="1">
            <a:schemeClr val="accent1"/>
          </a:lnRef>
          <a:fillRef idx="0">
            <a:schemeClr val="accent1"/>
          </a:fillRef>
          <a:effectRef idx="0">
            <a:schemeClr val="accent1"/>
          </a:effectRef>
          <a:fontRef idx="minor">
            <a:schemeClr val="tx1"/>
          </a:fontRef>
        </p:style>
      </p:cxnSp>
      <p:sp>
        <p:nvSpPr>
          <p:cNvPr id="94" name="楕円 93"/>
          <p:cNvSpPr/>
          <p:nvPr/>
        </p:nvSpPr>
        <p:spPr>
          <a:xfrm>
            <a:off x="3344914" y="5120441"/>
            <a:ext cx="258766" cy="264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sp>
        <p:nvSpPr>
          <p:cNvPr id="95" name="楕円 94"/>
          <p:cNvSpPr/>
          <p:nvPr/>
        </p:nvSpPr>
        <p:spPr>
          <a:xfrm>
            <a:off x="2008232" y="3954473"/>
            <a:ext cx="268611" cy="2368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sp>
        <p:nvSpPr>
          <p:cNvPr id="96" name="楕円 95"/>
          <p:cNvSpPr/>
          <p:nvPr/>
        </p:nvSpPr>
        <p:spPr>
          <a:xfrm>
            <a:off x="686462" y="5120441"/>
            <a:ext cx="260603" cy="264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100" name="直線矢印コネクタ 99"/>
          <p:cNvCxnSpPr/>
          <p:nvPr/>
        </p:nvCxnSpPr>
        <p:spPr>
          <a:xfrm flipH="1">
            <a:off x="3227819" y="5071522"/>
            <a:ext cx="16201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940666" y="5076965"/>
            <a:ext cx="16201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rot="5400000">
            <a:off x="1878071" y="4313276"/>
            <a:ext cx="2445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楕円 102"/>
          <p:cNvSpPr/>
          <p:nvPr/>
        </p:nvSpPr>
        <p:spPr>
          <a:xfrm>
            <a:off x="2343018" y="5263316"/>
            <a:ext cx="195287" cy="1956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104" name="直線コネクタ 103"/>
          <p:cNvCxnSpPr/>
          <p:nvPr/>
        </p:nvCxnSpPr>
        <p:spPr>
          <a:xfrm flipH="1">
            <a:off x="2537438" y="5361155"/>
            <a:ext cx="97644" cy="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楕円 104"/>
          <p:cNvSpPr/>
          <p:nvPr/>
        </p:nvSpPr>
        <p:spPr>
          <a:xfrm>
            <a:off x="1847441" y="4631250"/>
            <a:ext cx="194853" cy="1956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106" name="直線コネクタ 105"/>
          <p:cNvCxnSpPr/>
          <p:nvPr/>
        </p:nvCxnSpPr>
        <p:spPr>
          <a:xfrm flipH="1">
            <a:off x="2041861" y="4729088"/>
            <a:ext cx="97644" cy="0"/>
          </a:xfrm>
          <a:prstGeom prst="line">
            <a:avLst/>
          </a:prstGeom>
        </p:spPr>
        <p:style>
          <a:lnRef idx="1">
            <a:schemeClr val="accent1"/>
          </a:lnRef>
          <a:fillRef idx="0">
            <a:schemeClr val="accent1"/>
          </a:fillRef>
          <a:effectRef idx="0">
            <a:schemeClr val="accent1"/>
          </a:effectRef>
          <a:fontRef idx="minor">
            <a:schemeClr val="tx1"/>
          </a:fontRef>
        </p:style>
      </p:cxnSp>
      <p:sp>
        <p:nvSpPr>
          <p:cNvPr id="107" name="楕円 106"/>
          <p:cNvSpPr/>
          <p:nvPr/>
        </p:nvSpPr>
        <p:spPr>
          <a:xfrm>
            <a:off x="1852204" y="5263316"/>
            <a:ext cx="195287" cy="1956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108" name="直線コネクタ 107"/>
          <p:cNvCxnSpPr/>
          <p:nvPr/>
        </p:nvCxnSpPr>
        <p:spPr>
          <a:xfrm flipH="1">
            <a:off x="2046624" y="5361155"/>
            <a:ext cx="97644" cy="0"/>
          </a:xfrm>
          <a:prstGeom prst="line">
            <a:avLst/>
          </a:prstGeom>
        </p:spPr>
        <p:style>
          <a:lnRef idx="1">
            <a:schemeClr val="accent1"/>
          </a:lnRef>
          <a:fillRef idx="0">
            <a:schemeClr val="accent1"/>
          </a:fillRef>
          <a:effectRef idx="0">
            <a:schemeClr val="accent1"/>
          </a:effectRef>
          <a:fontRef idx="minor">
            <a:schemeClr val="tx1"/>
          </a:fontRef>
        </p:style>
      </p:cxnSp>
      <p:sp>
        <p:nvSpPr>
          <p:cNvPr id="115" name="星 16 114"/>
          <p:cNvSpPr/>
          <p:nvPr/>
        </p:nvSpPr>
        <p:spPr>
          <a:xfrm>
            <a:off x="2798652" y="5438432"/>
            <a:ext cx="123921" cy="149791"/>
          </a:xfrm>
          <a:prstGeom prst="star16">
            <a:avLst>
              <a:gd name="adj" fmla="val 3088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endParaRPr>
          </a:p>
        </p:txBody>
      </p:sp>
      <p:sp>
        <p:nvSpPr>
          <p:cNvPr id="112" name="星 16 111"/>
          <p:cNvSpPr/>
          <p:nvPr/>
        </p:nvSpPr>
        <p:spPr>
          <a:xfrm>
            <a:off x="1396936" y="5430813"/>
            <a:ext cx="123921" cy="149791"/>
          </a:xfrm>
          <a:prstGeom prst="star16">
            <a:avLst>
              <a:gd name="adj" fmla="val 3088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endParaRPr>
          </a:p>
        </p:txBody>
      </p:sp>
      <p:sp>
        <p:nvSpPr>
          <p:cNvPr id="83" name="星 16 82"/>
          <p:cNvSpPr/>
          <p:nvPr/>
        </p:nvSpPr>
        <p:spPr>
          <a:xfrm>
            <a:off x="2668163" y="4846982"/>
            <a:ext cx="123921" cy="149791"/>
          </a:xfrm>
          <a:prstGeom prst="star16">
            <a:avLst>
              <a:gd name="adj" fmla="val 3088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endParaRPr>
          </a:p>
        </p:txBody>
      </p:sp>
      <p:sp>
        <p:nvSpPr>
          <p:cNvPr id="3" name="稲妻 2"/>
          <p:cNvSpPr/>
          <p:nvPr/>
        </p:nvSpPr>
        <p:spPr>
          <a:xfrm rot="20091667" flipH="1">
            <a:off x="2706709" y="4652211"/>
            <a:ext cx="115672" cy="1529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稲妻 118"/>
          <p:cNvSpPr/>
          <p:nvPr/>
        </p:nvSpPr>
        <p:spPr>
          <a:xfrm rot="20091667" flipH="1">
            <a:off x="2819055" y="5239639"/>
            <a:ext cx="115672" cy="1529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稲妻 119"/>
          <p:cNvSpPr/>
          <p:nvPr/>
        </p:nvSpPr>
        <p:spPr>
          <a:xfrm rot="20091667" flipH="1">
            <a:off x="1423376" y="5221994"/>
            <a:ext cx="115672" cy="1529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2372221" y="3871973"/>
            <a:ext cx="1609283" cy="540918"/>
          </a:xfrm>
          <a:prstGeom prst="wedgeRoundRectCallout">
            <a:avLst>
              <a:gd name="adj1" fmla="val -54887"/>
              <a:gd name="adj2" fmla="val 40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p:cNvSpPr txBox="1"/>
          <p:nvPr/>
        </p:nvSpPr>
        <p:spPr>
          <a:xfrm>
            <a:off x="2427117" y="3911599"/>
            <a:ext cx="1535998" cy="461665"/>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配水管に流量計設置</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流入量を把握</a:t>
            </a:r>
            <a:endParaRPr lang="en-US" altLang="ja-JP" sz="1200" dirty="0" smtClean="0">
              <a:latin typeface="Meiryo UI" panose="020B0604030504040204" pitchFamily="50" charset="-128"/>
              <a:ea typeface="Meiryo UI" panose="020B0604030504040204" pitchFamily="50" charset="-128"/>
            </a:endParaRPr>
          </a:p>
        </p:txBody>
      </p:sp>
      <p:sp>
        <p:nvSpPr>
          <p:cNvPr id="124" name="角丸四角形吹き出し 123"/>
          <p:cNvSpPr/>
          <p:nvPr/>
        </p:nvSpPr>
        <p:spPr>
          <a:xfrm>
            <a:off x="573318" y="3873441"/>
            <a:ext cx="1236351" cy="540918"/>
          </a:xfrm>
          <a:prstGeom prst="wedgeRoundRectCallout">
            <a:avLst>
              <a:gd name="adj1" fmla="val 50413"/>
              <a:gd name="adj2" fmla="val 921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662416" y="3914402"/>
            <a:ext cx="1095172" cy="461665"/>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各戸メータで</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使用量を把握</a:t>
            </a:r>
            <a:endParaRPr lang="en-US" altLang="ja-JP" sz="1200" dirty="0" smtClean="0">
              <a:latin typeface="Meiryo UI" panose="020B0604030504040204" pitchFamily="50" charset="-128"/>
              <a:ea typeface="Meiryo UI" panose="020B0604030504040204" pitchFamily="50" charset="-128"/>
            </a:endParaRPr>
          </a:p>
        </p:txBody>
      </p:sp>
      <p:sp>
        <p:nvSpPr>
          <p:cNvPr id="126" name="角丸四角形吹き出し 125"/>
          <p:cNvSpPr/>
          <p:nvPr/>
        </p:nvSpPr>
        <p:spPr>
          <a:xfrm>
            <a:off x="574740" y="5742071"/>
            <a:ext cx="1378561" cy="540918"/>
          </a:xfrm>
          <a:prstGeom prst="wedgeRoundRectCallout">
            <a:avLst>
              <a:gd name="adj1" fmla="val 16482"/>
              <a:gd name="adj2" fmla="val -7928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p:cNvSpPr txBox="1"/>
          <p:nvPr/>
        </p:nvSpPr>
        <p:spPr>
          <a:xfrm>
            <a:off x="622487" y="5794613"/>
            <a:ext cx="1330814" cy="461665"/>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地上・地下漏水は</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事前に調査、修繕</a:t>
            </a:r>
            <a:endParaRPr lang="en-US" altLang="ja-JP" sz="1200" dirty="0" smtClean="0">
              <a:latin typeface="Meiryo UI" panose="020B0604030504040204" pitchFamily="50" charset="-128"/>
              <a:ea typeface="Meiryo UI" panose="020B0604030504040204" pitchFamily="50" charset="-128"/>
            </a:endParaRPr>
          </a:p>
        </p:txBody>
      </p:sp>
      <p:sp>
        <p:nvSpPr>
          <p:cNvPr id="128" name="テキスト ボックス 127"/>
          <p:cNvSpPr txBox="1"/>
          <p:nvPr/>
        </p:nvSpPr>
        <p:spPr>
          <a:xfrm>
            <a:off x="2592666" y="5715050"/>
            <a:ext cx="1441420" cy="646331"/>
          </a:xfrm>
          <a:prstGeom prst="rect">
            <a:avLst/>
          </a:prstGeom>
          <a:solidFill>
            <a:schemeClr val="bg1"/>
          </a:solidFill>
          <a:ln w="38100">
            <a:solidFill>
              <a:srgbClr val="FF0066"/>
            </a:solidFill>
          </a:ln>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この状態での</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流入量－使用量</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＝微小漏水と考える</a:t>
            </a:r>
            <a:endParaRPr lang="en-US" altLang="ja-JP" sz="1200" dirty="0" smtClean="0">
              <a:latin typeface="Meiryo UI" panose="020B0604030504040204" pitchFamily="50" charset="-128"/>
              <a:ea typeface="Meiryo UI" panose="020B0604030504040204" pitchFamily="50" charset="-128"/>
            </a:endParaRPr>
          </a:p>
        </p:txBody>
      </p:sp>
      <p:sp>
        <p:nvSpPr>
          <p:cNvPr id="61" name="楕円 60"/>
          <p:cNvSpPr/>
          <p:nvPr/>
        </p:nvSpPr>
        <p:spPr>
          <a:xfrm>
            <a:off x="2339025" y="5549678"/>
            <a:ext cx="195287" cy="1956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62" name="直線コネクタ 61"/>
          <p:cNvCxnSpPr/>
          <p:nvPr/>
        </p:nvCxnSpPr>
        <p:spPr>
          <a:xfrm flipH="1">
            <a:off x="2533445" y="5647517"/>
            <a:ext cx="97644"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楕円 62"/>
          <p:cNvSpPr/>
          <p:nvPr/>
        </p:nvSpPr>
        <p:spPr>
          <a:xfrm>
            <a:off x="2340005" y="4633403"/>
            <a:ext cx="195287" cy="1956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64" name="直線コネクタ 63"/>
          <p:cNvCxnSpPr/>
          <p:nvPr/>
        </p:nvCxnSpPr>
        <p:spPr>
          <a:xfrm flipH="1">
            <a:off x="2534425" y="4731242"/>
            <a:ext cx="97644"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楕円 64"/>
          <p:cNvSpPr/>
          <p:nvPr/>
        </p:nvSpPr>
        <p:spPr>
          <a:xfrm>
            <a:off x="1337630" y="4606342"/>
            <a:ext cx="195287" cy="1956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66" name="直線コネクタ 65"/>
          <p:cNvCxnSpPr/>
          <p:nvPr/>
        </p:nvCxnSpPr>
        <p:spPr>
          <a:xfrm flipH="1">
            <a:off x="1532050" y="4704181"/>
            <a:ext cx="97644"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楕円 66"/>
          <p:cNvSpPr/>
          <p:nvPr/>
        </p:nvSpPr>
        <p:spPr>
          <a:xfrm>
            <a:off x="1236566" y="5022965"/>
            <a:ext cx="195287" cy="1956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68" name="直線コネクタ 67"/>
          <p:cNvCxnSpPr/>
          <p:nvPr/>
        </p:nvCxnSpPr>
        <p:spPr>
          <a:xfrm flipH="1">
            <a:off x="1338450" y="4921400"/>
            <a:ext cx="867" cy="97839"/>
          </a:xfrm>
          <a:prstGeom prst="line">
            <a:avLst/>
          </a:prstGeom>
        </p:spPr>
        <p:style>
          <a:lnRef idx="1">
            <a:schemeClr val="accent1"/>
          </a:lnRef>
          <a:fillRef idx="0">
            <a:schemeClr val="accent1"/>
          </a:fillRef>
          <a:effectRef idx="0">
            <a:schemeClr val="accent1"/>
          </a:effectRef>
          <a:fontRef idx="minor">
            <a:schemeClr val="tx1"/>
          </a:fontRef>
        </p:style>
      </p:cxnSp>
      <p:sp>
        <p:nvSpPr>
          <p:cNvPr id="69" name="楕円 68"/>
          <p:cNvSpPr/>
          <p:nvPr/>
        </p:nvSpPr>
        <p:spPr>
          <a:xfrm>
            <a:off x="1665435" y="5026158"/>
            <a:ext cx="195287" cy="1956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70" name="直線コネクタ 69"/>
          <p:cNvCxnSpPr/>
          <p:nvPr/>
        </p:nvCxnSpPr>
        <p:spPr>
          <a:xfrm flipH="1">
            <a:off x="1767319" y="4924593"/>
            <a:ext cx="867" cy="97839"/>
          </a:xfrm>
          <a:prstGeom prst="line">
            <a:avLst/>
          </a:prstGeom>
        </p:spPr>
        <p:style>
          <a:lnRef idx="1">
            <a:schemeClr val="accent1"/>
          </a:lnRef>
          <a:fillRef idx="0">
            <a:schemeClr val="accent1"/>
          </a:fillRef>
          <a:effectRef idx="0">
            <a:schemeClr val="accent1"/>
          </a:effectRef>
          <a:fontRef idx="minor">
            <a:schemeClr val="tx1"/>
          </a:fontRef>
        </p:style>
      </p:cxnSp>
      <p:sp>
        <p:nvSpPr>
          <p:cNvPr id="71" name="楕円 70"/>
          <p:cNvSpPr/>
          <p:nvPr/>
        </p:nvSpPr>
        <p:spPr>
          <a:xfrm>
            <a:off x="2177648" y="5019240"/>
            <a:ext cx="197608" cy="204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72" name="直線コネクタ 71"/>
          <p:cNvCxnSpPr/>
          <p:nvPr/>
        </p:nvCxnSpPr>
        <p:spPr>
          <a:xfrm flipH="1">
            <a:off x="2279532" y="4926009"/>
            <a:ext cx="867" cy="97839"/>
          </a:xfrm>
          <a:prstGeom prst="line">
            <a:avLst/>
          </a:prstGeom>
        </p:spPr>
        <p:style>
          <a:lnRef idx="1">
            <a:schemeClr val="accent1"/>
          </a:lnRef>
          <a:fillRef idx="0">
            <a:schemeClr val="accent1"/>
          </a:fillRef>
          <a:effectRef idx="0">
            <a:schemeClr val="accent1"/>
          </a:effectRef>
          <a:fontRef idx="minor">
            <a:schemeClr val="tx1"/>
          </a:fontRef>
        </p:style>
      </p:cxnSp>
      <p:sp>
        <p:nvSpPr>
          <p:cNvPr id="73" name="楕円 72"/>
          <p:cNvSpPr/>
          <p:nvPr/>
        </p:nvSpPr>
        <p:spPr>
          <a:xfrm>
            <a:off x="1846575" y="5544271"/>
            <a:ext cx="195287" cy="1956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74" name="直線コネクタ 73"/>
          <p:cNvCxnSpPr/>
          <p:nvPr/>
        </p:nvCxnSpPr>
        <p:spPr>
          <a:xfrm flipH="1">
            <a:off x="2040995" y="5642110"/>
            <a:ext cx="97644"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楕円 74"/>
          <p:cNvSpPr/>
          <p:nvPr/>
        </p:nvSpPr>
        <p:spPr>
          <a:xfrm>
            <a:off x="2181595" y="5723608"/>
            <a:ext cx="197608" cy="204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76" name="直線コネクタ 75"/>
          <p:cNvCxnSpPr/>
          <p:nvPr/>
        </p:nvCxnSpPr>
        <p:spPr>
          <a:xfrm flipH="1">
            <a:off x="2276452" y="5933243"/>
            <a:ext cx="1" cy="79287"/>
          </a:xfrm>
          <a:prstGeom prst="line">
            <a:avLst/>
          </a:prstGeom>
        </p:spPr>
        <p:style>
          <a:lnRef idx="1">
            <a:schemeClr val="accent1"/>
          </a:lnRef>
          <a:fillRef idx="0">
            <a:schemeClr val="accent1"/>
          </a:fillRef>
          <a:effectRef idx="0">
            <a:schemeClr val="accent1"/>
          </a:effectRef>
          <a:fontRef idx="minor">
            <a:schemeClr val="tx1"/>
          </a:fontRef>
        </p:style>
      </p:cxnSp>
      <p:sp>
        <p:nvSpPr>
          <p:cNvPr id="78" name="楕円 77"/>
          <p:cNvSpPr/>
          <p:nvPr/>
        </p:nvSpPr>
        <p:spPr>
          <a:xfrm>
            <a:off x="2851848" y="4946622"/>
            <a:ext cx="195287" cy="1956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79" name="直線コネクタ 78"/>
          <p:cNvCxnSpPr/>
          <p:nvPr/>
        </p:nvCxnSpPr>
        <p:spPr>
          <a:xfrm flipH="1">
            <a:off x="3046268" y="5044461"/>
            <a:ext cx="97644" cy="0"/>
          </a:xfrm>
          <a:prstGeom prst="line">
            <a:avLst/>
          </a:prstGeom>
        </p:spPr>
        <p:style>
          <a:lnRef idx="1">
            <a:schemeClr val="accent1"/>
          </a:lnRef>
          <a:fillRef idx="0">
            <a:schemeClr val="accent1"/>
          </a:fillRef>
          <a:effectRef idx="0">
            <a:schemeClr val="accent1"/>
          </a:effectRef>
          <a:fontRef idx="minor">
            <a:schemeClr val="tx1"/>
          </a:fontRef>
        </p:style>
      </p:cxnSp>
      <p:sp>
        <p:nvSpPr>
          <p:cNvPr id="80" name="楕円 79"/>
          <p:cNvSpPr/>
          <p:nvPr/>
        </p:nvSpPr>
        <p:spPr>
          <a:xfrm>
            <a:off x="2846434" y="4535229"/>
            <a:ext cx="195287" cy="1956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a:t>
            </a:r>
            <a:endParaRPr lang="ja-JP" altLang="en-US" dirty="0">
              <a:solidFill>
                <a:schemeClr val="tx1"/>
              </a:solidFill>
            </a:endParaRPr>
          </a:p>
        </p:txBody>
      </p:sp>
      <p:cxnSp>
        <p:nvCxnSpPr>
          <p:cNvPr id="81" name="直線コネクタ 80"/>
          <p:cNvCxnSpPr/>
          <p:nvPr/>
        </p:nvCxnSpPr>
        <p:spPr>
          <a:xfrm flipH="1">
            <a:off x="3040854" y="4633068"/>
            <a:ext cx="97644" cy="0"/>
          </a:xfrm>
          <a:prstGeom prst="line">
            <a:avLst/>
          </a:prstGeom>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4968251" y="6095469"/>
            <a:ext cx="992683" cy="91435"/>
          </a:xfrm>
          <a:prstGeom prst="rect">
            <a:avLst/>
          </a:prstGeom>
          <a:solidFill>
            <a:srgbClr val="5B9BD5">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4961366" y="4904770"/>
            <a:ext cx="2271917" cy="192351"/>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5968582" y="4907047"/>
            <a:ext cx="221686" cy="193302"/>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6672723" y="4903819"/>
            <a:ext cx="179996" cy="193302"/>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p:cNvCxnSpPr/>
          <p:nvPr/>
        </p:nvCxnSpPr>
        <p:spPr>
          <a:xfrm flipH="1">
            <a:off x="4953716" y="5097121"/>
            <a:ext cx="2484574"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H="1">
            <a:off x="5160256" y="4412640"/>
            <a:ext cx="19081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H="1">
            <a:off x="5351495" y="4276378"/>
            <a:ext cx="34805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H="1">
            <a:off x="5699550" y="4742205"/>
            <a:ext cx="26598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flipH="1">
            <a:off x="5966671" y="4903819"/>
            <a:ext cx="21977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H="1">
            <a:off x="6188356" y="4509290"/>
            <a:ext cx="48704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H="1">
            <a:off x="6674866" y="4903819"/>
            <a:ext cx="17785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a:off x="6852718" y="4761852"/>
            <a:ext cx="3805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V="1">
            <a:off x="5171730" y="4412640"/>
            <a:ext cx="0" cy="3301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V="1">
            <a:off x="5351494" y="4266869"/>
            <a:ext cx="0" cy="15527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V="1">
            <a:off x="5701461" y="4266870"/>
            <a:ext cx="0" cy="4854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V="1">
            <a:off x="5964757" y="4731748"/>
            <a:ext cx="0" cy="17965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V="1">
            <a:off x="6187741" y="4499783"/>
            <a:ext cx="0" cy="41354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flipV="1">
            <a:off x="6675400" y="4499783"/>
            <a:ext cx="0" cy="4144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V="1">
            <a:off x="6852718" y="4752345"/>
            <a:ext cx="0" cy="1609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4965191" y="5188385"/>
            <a:ext cx="0" cy="1139325"/>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flipH="1">
            <a:off x="4961366" y="6319259"/>
            <a:ext cx="2484574"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5164080" y="4742839"/>
            <a:ext cx="0" cy="10571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5347669" y="4412640"/>
            <a:ext cx="0" cy="116552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5711024" y="4742839"/>
            <a:ext cx="0" cy="10701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5964758" y="4904453"/>
            <a:ext cx="0" cy="11965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a:off x="6186443" y="4904453"/>
            <a:ext cx="0" cy="11965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a:off x="6672723" y="4904453"/>
            <a:ext cx="0" cy="1191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a:off x="6852718" y="4903819"/>
            <a:ext cx="0" cy="1191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7233283" y="4752345"/>
            <a:ext cx="0" cy="8511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1" name="正方形/長方形 150"/>
          <p:cNvSpPr/>
          <p:nvPr/>
        </p:nvSpPr>
        <p:spPr>
          <a:xfrm>
            <a:off x="5351493" y="5578161"/>
            <a:ext cx="359531" cy="95067"/>
          </a:xfrm>
          <a:prstGeom prst="rect">
            <a:avLst/>
          </a:prstGeom>
          <a:solidFill>
            <a:srgbClr val="5B9BD5">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5167903" y="5812975"/>
            <a:ext cx="539297" cy="168587"/>
          </a:xfrm>
          <a:prstGeom prst="rect">
            <a:avLst/>
          </a:prstGeom>
          <a:solidFill>
            <a:srgbClr val="5B9BD5">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83384" y="5812975"/>
            <a:ext cx="489340" cy="168587"/>
          </a:xfrm>
          <a:prstGeom prst="rect">
            <a:avLst/>
          </a:prstGeom>
          <a:solidFill>
            <a:srgbClr val="5B9BD5">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6852718" y="5578161"/>
            <a:ext cx="380565" cy="95816"/>
          </a:xfrm>
          <a:prstGeom prst="rect">
            <a:avLst/>
          </a:prstGeom>
          <a:solidFill>
            <a:srgbClr val="5B9BD5">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5" name="直線コネクタ 154"/>
          <p:cNvCxnSpPr/>
          <p:nvPr/>
        </p:nvCxnSpPr>
        <p:spPr>
          <a:xfrm>
            <a:off x="5964757" y="6068389"/>
            <a:ext cx="221686" cy="0"/>
          </a:xfrm>
          <a:prstGeom prst="line">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6672723" y="6068389"/>
            <a:ext cx="179995" cy="0"/>
          </a:xfrm>
          <a:prstGeom prst="line">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flipH="1">
            <a:off x="4961367" y="4745374"/>
            <a:ext cx="2226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4957542" y="4025399"/>
            <a:ext cx="0" cy="107489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9" name="テキスト ボックス 158"/>
          <p:cNvSpPr txBox="1"/>
          <p:nvPr/>
        </p:nvSpPr>
        <p:spPr>
          <a:xfrm>
            <a:off x="7088906" y="5764162"/>
            <a:ext cx="800219" cy="461665"/>
          </a:xfrm>
          <a:prstGeom prst="rect">
            <a:avLst/>
          </a:prstGeom>
          <a:solidFill>
            <a:schemeClr val="bg1"/>
          </a:solidFill>
          <a:ln w="12700">
            <a:solidFill>
              <a:srgbClr val="5B9BD5"/>
            </a:solidFill>
          </a:ln>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水使用</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空白時間</a:t>
            </a:r>
            <a:endParaRPr lang="en-US" altLang="ja-JP" sz="1200" dirty="0" smtClean="0">
              <a:latin typeface="Meiryo UI" panose="020B0604030504040204" pitchFamily="50" charset="-128"/>
              <a:ea typeface="Meiryo UI" panose="020B0604030504040204" pitchFamily="50" charset="-128"/>
            </a:endParaRPr>
          </a:p>
        </p:txBody>
      </p:sp>
      <p:sp>
        <p:nvSpPr>
          <p:cNvPr id="160" name="テキスト ボックス 159"/>
          <p:cNvSpPr txBox="1"/>
          <p:nvPr/>
        </p:nvSpPr>
        <p:spPr>
          <a:xfrm>
            <a:off x="4529411" y="5740166"/>
            <a:ext cx="442750" cy="276999"/>
          </a:xfrm>
          <a:prstGeom prst="rect">
            <a:avLst/>
          </a:prstGeom>
          <a:noFill/>
        </p:spPr>
        <p:txBody>
          <a:bodyPr wrap="none" rtlCol="0">
            <a:spAutoFit/>
          </a:bodyPr>
          <a:lstStyle/>
          <a:p>
            <a:r>
              <a:rPr lang="en-US" altLang="ja-JP" sz="1200" dirty="0" smtClean="0">
                <a:latin typeface="Meiryo UI" panose="020B0604030504040204" pitchFamily="50" charset="-128"/>
                <a:ea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rPr>
              <a:t>宅</a:t>
            </a:r>
            <a:endParaRPr lang="en-US" altLang="ja-JP" sz="1200" dirty="0" smtClean="0">
              <a:latin typeface="Meiryo UI" panose="020B0604030504040204" pitchFamily="50" charset="-128"/>
              <a:ea typeface="Meiryo UI" panose="020B0604030504040204" pitchFamily="50" charset="-128"/>
            </a:endParaRPr>
          </a:p>
        </p:txBody>
      </p:sp>
      <p:sp>
        <p:nvSpPr>
          <p:cNvPr id="161" name="テキスト ボックス 160"/>
          <p:cNvSpPr txBox="1"/>
          <p:nvPr/>
        </p:nvSpPr>
        <p:spPr>
          <a:xfrm>
            <a:off x="4529411" y="5988070"/>
            <a:ext cx="442750"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rPr>
              <a:t>宅</a:t>
            </a:r>
            <a:endParaRPr lang="en-US" altLang="ja-JP" sz="1200" dirty="0" smtClean="0">
              <a:latin typeface="Meiryo UI" panose="020B0604030504040204" pitchFamily="50" charset="-128"/>
              <a:ea typeface="Meiryo UI" panose="020B0604030504040204" pitchFamily="50" charset="-128"/>
            </a:endParaRPr>
          </a:p>
        </p:txBody>
      </p:sp>
      <p:sp>
        <p:nvSpPr>
          <p:cNvPr id="162" name="テキスト ボックス 161"/>
          <p:cNvSpPr txBox="1"/>
          <p:nvPr/>
        </p:nvSpPr>
        <p:spPr>
          <a:xfrm>
            <a:off x="4529411" y="5467329"/>
            <a:ext cx="442750" cy="276999"/>
          </a:xfrm>
          <a:prstGeom prst="rect">
            <a:avLst/>
          </a:prstGeom>
          <a:noFill/>
        </p:spPr>
        <p:txBody>
          <a:bodyPr wrap="none" rtlCol="0">
            <a:spAutoFit/>
          </a:bodyPr>
          <a:lstStyle/>
          <a:p>
            <a:r>
              <a:rPr lang="en-US" altLang="ja-JP" sz="1200" dirty="0" smtClean="0">
                <a:latin typeface="Meiryo UI" panose="020B0604030504040204" pitchFamily="50" charset="-128"/>
                <a:ea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rPr>
              <a:t>宅</a:t>
            </a:r>
            <a:endParaRPr lang="en-US" altLang="ja-JP" sz="1200" dirty="0" smtClean="0">
              <a:latin typeface="Meiryo UI" panose="020B0604030504040204" pitchFamily="50" charset="-128"/>
              <a:ea typeface="Meiryo UI" panose="020B0604030504040204" pitchFamily="50" charset="-128"/>
            </a:endParaRPr>
          </a:p>
        </p:txBody>
      </p:sp>
      <p:cxnSp>
        <p:nvCxnSpPr>
          <p:cNvPr id="163" name="カギ線コネクタ 162"/>
          <p:cNvCxnSpPr/>
          <p:nvPr/>
        </p:nvCxnSpPr>
        <p:spPr>
          <a:xfrm>
            <a:off x="6071100" y="6074429"/>
            <a:ext cx="1008000" cy="108000"/>
          </a:xfrm>
          <a:prstGeom prst="bentConnector3">
            <a:avLst>
              <a:gd name="adj1" fmla="val 556"/>
            </a:avLst>
          </a:prstGeom>
        </p:spPr>
        <p:style>
          <a:lnRef idx="1">
            <a:schemeClr val="dk1"/>
          </a:lnRef>
          <a:fillRef idx="0">
            <a:schemeClr val="dk1"/>
          </a:fillRef>
          <a:effectRef idx="0">
            <a:schemeClr val="dk1"/>
          </a:effectRef>
          <a:fontRef idx="minor">
            <a:schemeClr val="tx1"/>
          </a:fontRef>
        </p:style>
      </p:cxnSp>
      <p:cxnSp>
        <p:nvCxnSpPr>
          <p:cNvPr id="164" name="直線コネクタ 163"/>
          <p:cNvCxnSpPr/>
          <p:nvPr/>
        </p:nvCxnSpPr>
        <p:spPr>
          <a:xfrm>
            <a:off x="6762253" y="6074454"/>
            <a:ext cx="0" cy="1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テキスト ボックス 164"/>
          <p:cNvSpPr txBox="1"/>
          <p:nvPr/>
        </p:nvSpPr>
        <p:spPr>
          <a:xfrm>
            <a:off x="7407921" y="6218653"/>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時間</a:t>
            </a:r>
            <a:endParaRPr lang="en-US" altLang="ja-JP" sz="1200" dirty="0" smtClean="0">
              <a:latin typeface="Meiryo UI" panose="020B0604030504040204" pitchFamily="50" charset="-128"/>
              <a:ea typeface="Meiryo UI" panose="020B0604030504040204" pitchFamily="50" charset="-128"/>
            </a:endParaRPr>
          </a:p>
        </p:txBody>
      </p:sp>
      <p:sp>
        <p:nvSpPr>
          <p:cNvPr id="166" name="テキスト ボックス 165"/>
          <p:cNvSpPr txBox="1"/>
          <p:nvPr/>
        </p:nvSpPr>
        <p:spPr>
          <a:xfrm>
            <a:off x="7407921" y="5047701"/>
            <a:ext cx="395482" cy="184311"/>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時間</a:t>
            </a:r>
            <a:endParaRPr lang="en-US" altLang="ja-JP" sz="1200" dirty="0" smtClean="0">
              <a:latin typeface="Meiryo UI" panose="020B0604030504040204" pitchFamily="50" charset="-128"/>
              <a:ea typeface="Meiryo UI" panose="020B0604030504040204" pitchFamily="50" charset="-128"/>
            </a:endParaRPr>
          </a:p>
        </p:txBody>
      </p:sp>
      <p:sp>
        <p:nvSpPr>
          <p:cNvPr id="167" name="テキスト ボックス 166"/>
          <p:cNvSpPr txBox="1"/>
          <p:nvPr/>
        </p:nvSpPr>
        <p:spPr>
          <a:xfrm>
            <a:off x="5347669" y="3913836"/>
            <a:ext cx="1654620" cy="276999"/>
          </a:xfrm>
          <a:prstGeom prst="rect">
            <a:avLst/>
          </a:prstGeom>
          <a:solidFill>
            <a:schemeClr val="bg1"/>
          </a:solidFill>
          <a:ln w="12700">
            <a:solidFill>
              <a:srgbClr val="5B9BD5"/>
            </a:solidFill>
          </a:ln>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ブロック内流量の概念図</a:t>
            </a:r>
            <a:endParaRPr lang="en-US" altLang="ja-JP" sz="1200" dirty="0" smtClean="0">
              <a:latin typeface="Meiryo UI" panose="020B0604030504040204" pitchFamily="50" charset="-128"/>
              <a:ea typeface="Meiryo UI" panose="020B0604030504040204" pitchFamily="50" charset="-128"/>
            </a:endParaRPr>
          </a:p>
        </p:txBody>
      </p:sp>
      <p:sp>
        <p:nvSpPr>
          <p:cNvPr id="168" name="テキスト ボックス 167"/>
          <p:cNvSpPr txBox="1"/>
          <p:nvPr/>
        </p:nvSpPr>
        <p:spPr>
          <a:xfrm>
            <a:off x="4581509" y="3925826"/>
            <a:ext cx="338554" cy="461665"/>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流</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量</a:t>
            </a:r>
            <a:endParaRPr lang="en-US" altLang="ja-JP" sz="1200" dirty="0" smtClean="0">
              <a:latin typeface="Meiryo UI" panose="020B0604030504040204" pitchFamily="50" charset="-128"/>
              <a:ea typeface="Meiryo UI" panose="020B0604030504040204" pitchFamily="50" charset="-128"/>
            </a:endParaRPr>
          </a:p>
        </p:txBody>
      </p:sp>
      <p:sp>
        <p:nvSpPr>
          <p:cNvPr id="174" name="テキスト ボックス 173"/>
          <p:cNvSpPr txBox="1"/>
          <p:nvPr/>
        </p:nvSpPr>
        <p:spPr>
          <a:xfrm>
            <a:off x="5306794" y="5209317"/>
            <a:ext cx="1848583" cy="276999"/>
          </a:xfrm>
          <a:prstGeom prst="rect">
            <a:avLst/>
          </a:prstGeom>
          <a:solidFill>
            <a:schemeClr val="bg1"/>
          </a:solidFill>
          <a:ln w="12700">
            <a:solidFill>
              <a:srgbClr val="5B9BD5"/>
            </a:solidFill>
          </a:ln>
        </p:spPr>
        <p:txBody>
          <a:bodyPr wrap="none" rtlCol="0">
            <a:spAutoFit/>
          </a:bodyPr>
          <a:lstStyle/>
          <a:p>
            <a:r>
              <a:rPr lang="ja-JP" altLang="en-US" sz="1200" dirty="0">
                <a:latin typeface="Meiryo UI" panose="020B0604030504040204" pitchFamily="50" charset="-128"/>
                <a:ea typeface="Meiryo UI" panose="020B0604030504040204" pitchFamily="50" charset="-128"/>
              </a:rPr>
              <a:t>各需要家</a:t>
            </a:r>
            <a:r>
              <a:rPr lang="ja-JP" altLang="en-US" sz="1200" dirty="0" smtClean="0">
                <a:latin typeface="Meiryo UI" panose="020B0604030504040204" pitchFamily="50" charset="-128"/>
                <a:ea typeface="Meiryo UI" panose="020B0604030504040204" pitchFamily="50" charset="-128"/>
              </a:rPr>
              <a:t>の水使用概念図</a:t>
            </a:r>
            <a:endParaRPr lang="en-US" altLang="ja-JP" sz="1200" dirty="0" smtClean="0">
              <a:latin typeface="Meiryo UI" panose="020B0604030504040204" pitchFamily="50" charset="-128"/>
              <a:ea typeface="Meiryo UI" panose="020B0604030504040204" pitchFamily="50" charset="-128"/>
            </a:endParaRPr>
          </a:p>
        </p:txBody>
      </p:sp>
      <p:sp>
        <p:nvSpPr>
          <p:cNvPr id="179" name="角丸四角形吹き出し 178"/>
          <p:cNvSpPr/>
          <p:nvPr/>
        </p:nvSpPr>
        <p:spPr>
          <a:xfrm>
            <a:off x="7043000" y="3262774"/>
            <a:ext cx="1738184" cy="712062"/>
          </a:xfrm>
          <a:prstGeom prst="wedgeRoundRectCallout">
            <a:avLst>
              <a:gd name="adj1" fmla="val -64971"/>
              <a:gd name="adj2" fmla="val 1867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テキスト ボックス 179"/>
          <p:cNvSpPr txBox="1"/>
          <p:nvPr/>
        </p:nvSpPr>
        <p:spPr>
          <a:xfrm>
            <a:off x="7083535" y="3303020"/>
            <a:ext cx="1661032" cy="646331"/>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ブロック最小流量期間は</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水使用空白時間と</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考えられる</a:t>
            </a:r>
            <a:endParaRPr lang="en-US" altLang="ja-JP" sz="1200" dirty="0" smtClean="0">
              <a:latin typeface="Meiryo UI" panose="020B0604030504040204" pitchFamily="50" charset="-128"/>
              <a:ea typeface="Meiryo UI" panose="020B0604030504040204" pitchFamily="50" charset="-128"/>
            </a:endParaRPr>
          </a:p>
        </p:txBody>
      </p:sp>
      <p:sp>
        <p:nvSpPr>
          <p:cNvPr id="175" name="テキスト ボックス 174"/>
          <p:cNvSpPr txBox="1"/>
          <p:nvPr/>
        </p:nvSpPr>
        <p:spPr>
          <a:xfrm>
            <a:off x="7333000" y="4089474"/>
            <a:ext cx="1386918" cy="646331"/>
          </a:xfrm>
          <a:prstGeom prst="rect">
            <a:avLst/>
          </a:prstGeom>
          <a:solidFill>
            <a:schemeClr val="bg1"/>
          </a:solidFill>
          <a:ln w="38100">
            <a:solidFill>
              <a:srgbClr val="FF0066"/>
            </a:solidFill>
          </a:ln>
        </p:spPr>
        <p:txBody>
          <a:bodyPr wrap="none" rtlCol="0">
            <a:spAutoFit/>
          </a:bodyPr>
          <a:lstStyle/>
          <a:p>
            <a:r>
              <a:rPr lang="ja-JP" altLang="en-US" sz="1200" dirty="0" smtClean="0">
                <a:latin typeface="Meiryo UI" panose="020B0604030504040204" pitchFamily="50" charset="-128"/>
                <a:ea typeface="Meiryo UI" panose="020B0604030504040204" pitchFamily="50" charset="-128"/>
              </a:rPr>
              <a:t>水使用空白時間の</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流量＝微小漏水</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と考える</a:t>
            </a:r>
            <a:endParaRPr lang="en-US" altLang="ja-JP" sz="1200" dirty="0" smtClean="0">
              <a:latin typeface="Meiryo UI" panose="020B0604030504040204" pitchFamily="50" charset="-128"/>
              <a:ea typeface="Meiryo UI" panose="020B0604030504040204" pitchFamily="50" charset="-128"/>
            </a:endParaRPr>
          </a:p>
        </p:txBody>
      </p:sp>
      <p:sp>
        <p:nvSpPr>
          <p:cNvPr id="185" name="角丸四角形 184"/>
          <p:cNvSpPr/>
          <p:nvPr/>
        </p:nvSpPr>
        <p:spPr>
          <a:xfrm>
            <a:off x="418933" y="3313513"/>
            <a:ext cx="1498713" cy="38214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テキスト ボックス 185"/>
          <p:cNvSpPr txBox="1"/>
          <p:nvPr/>
        </p:nvSpPr>
        <p:spPr>
          <a:xfrm>
            <a:off x="460403" y="3335310"/>
            <a:ext cx="1415772" cy="338554"/>
          </a:xfrm>
          <a:prstGeom prst="rect">
            <a:avLst/>
          </a:prstGeom>
          <a:noFill/>
        </p:spPr>
        <p:txBody>
          <a:bodyPr wrap="none" rtlCol="0">
            <a:spAutoFit/>
          </a:bodyPr>
          <a:lstStyle/>
          <a:p>
            <a:r>
              <a:rPr lang="en-US" altLang="ja-JP" sz="1600" dirty="0" smtClean="0">
                <a:latin typeface="Meiryo UI" panose="020B0604030504040204" pitchFamily="50" charset="-128"/>
                <a:ea typeface="Meiryo UI" panose="020B0604030504040204" pitchFamily="50" charset="-128"/>
              </a:rPr>
              <a:t>Ⅰ</a:t>
            </a:r>
            <a:r>
              <a:rPr lang="ja-JP" altLang="en-US" sz="1600" dirty="0" smtClean="0">
                <a:latin typeface="Meiryo UI" panose="020B0604030504040204" pitchFamily="50" charset="-128"/>
                <a:ea typeface="Meiryo UI" panose="020B0604030504040204" pitchFamily="50" charset="-128"/>
              </a:rPr>
              <a:t>水収支確認</a:t>
            </a:r>
            <a:endParaRPr lang="ja-JP" altLang="ja-JP" sz="1600" dirty="0">
              <a:latin typeface="Meiryo UI" panose="020B0604030504040204" pitchFamily="50" charset="-128"/>
              <a:ea typeface="Meiryo UI" panose="020B0604030504040204" pitchFamily="50" charset="-128"/>
            </a:endParaRPr>
          </a:p>
        </p:txBody>
      </p:sp>
      <p:sp>
        <p:nvSpPr>
          <p:cNvPr id="188" name="角丸四角形 187"/>
          <p:cNvSpPr/>
          <p:nvPr/>
        </p:nvSpPr>
        <p:spPr>
          <a:xfrm>
            <a:off x="4619909" y="3313974"/>
            <a:ext cx="1498713" cy="38214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テキスト ボックス 188"/>
          <p:cNvSpPr txBox="1"/>
          <p:nvPr/>
        </p:nvSpPr>
        <p:spPr>
          <a:xfrm>
            <a:off x="4661379" y="3335771"/>
            <a:ext cx="1415772" cy="338554"/>
          </a:xfrm>
          <a:prstGeom prst="rect">
            <a:avLst/>
          </a:prstGeom>
          <a:noFill/>
        </p:spPr>
        <p:txBody>
          <a:bodyPr wrap="none" rtlCol="0">
            <a:spAutoFit/>
          </a:bodyPr>
          <a:lstStyle/>
          <a:p>
            <a:r>
              <a:rPr lang="en-US" altLang="ja-JP" sz="1600" dirty="0" smtClean="0">
                <a:latin typeface="Meiryo UI" panose="020B0604030504040204" pitchFamily="50" charset="-128"/>
                <a:ea typeface="Meiryo UI" panose="020B0604030504040204" pitchFamily="50" charset="-128"/>
              </a:rPr>
              <a:t>Ⅱ</a:t>
            </a:r>
            <a:r>
              <a:rPr lang="ja-JP" altLang="en-US" sz="1600" dirty="0" smtClean="0">
                <a:latin typeface="Meiryo UI" panose="020B0604030504040204" pitchFamily="50" charset="-128"/>
                <a:ea typeface="Meiryo UI" panose="020B0604030504040204" pitchFamily="50" charset="-128"/>
              </a:rPr>
              <a:t>最小流量法</a:t>
            </a:r>
            <a:endParaRPr lang="ja-JP" altLang="ja-JP" sz="1600" dirty="0">
              <a:latin typeface="Meiryo UI" panose="020B0604030504040204" pitchFamily="50" charset="-128"/>
              <a:ea typeface="Meiryo UI" panose="020B0604030504040204" pitchFamily="50" charset="-128"/>
            </a:endParaRPr>
          </a:p>
        </p:txBody>
      </p:sp>
      <p:sp>
        <p:nvSpPr>
          <p:cNvPr id="173" name="テキスト ボックス 172"/>
          <p:cNvSpPr txBox="1"/>
          <p:nvPr/>
        </p:nvSpPr>
        <p:spPr>
          <a:xfrm>
            <a:off x="70340" y="56536"/>
            <a:ext cx="5615640" cy="461665"/>
          </a:xfrm>
          <a:prstGeom prst="rect">
            <a:avLst/>
          </a:prstGeom>
          <a:noFill/>
        </p:spPr>
        <p:txBody>
          <a:bodyPr wrap="none" rtlCol="0">
            <a:spAutoFit/>
          </a:bodyPr>
          <a:lstStyle/>
          <a:p>
            <a:r>
              <a:rPr lang="en-US" altLang="ja-JP" sz="2400" b="1" dirty="0" smtClean="0">
                <a:latin typeface="Meiryo UI" panose="020B0604030504040204" pitchFamily="50" charset="-128"/>
                <a:ea typeface="Meiryo UI" panose="020B0604030504040204" pitchFamily="50" charset="-128"/>
              </a:rPr>
              <a:t>3-2</a:t>
            </a:r>
            <a:r>
              <a:rPr lang="ja-JP" altLang="en-US" sz="2400" b="1" dirty="0" smtClean="0">
                <a:latin typeface="Meiryo UI" panose="020B0604030504040204" pitchFamily="50" charset="-128"/>
                <a:ea typeface="Meiryo UI" panose="020B0604030504040204" pitchFamily="50" charset="-128"/>
              </a:rPr>
              <a:t>　配水支管等の微小漏水の実態調査</a:t>
            </a:r>
            <a:endParaRPr lang="en-US" altLang="ja-JP" sz="2000" dirty="0">
              <a:latin typeface="Meiryo UI" panose="020B0604030504040204" pitchFamily="50" charset="-128"/>
              <a:ea typeface="Meiryo UI" panose="020B0604030504040204" pitchFamily="50" charset="-128"/>
            </a:endParaRPr>
          </a:p>
        </p:txBody>
      </p:sp>
      <p:sp>
        <p:nvSpPr>
          <p:cNvPr id="181" name="スライド番号プレースホルダー 4"/>
          <p:cNvSpPr>
            <a:spLocks noGrp="1"/>
          </p:cNvSpPr>
          <p:nvPr>
            <p:ph type="sldNum" sz="quarter" idx="12"/>
          </p:nvPr>
        </p:nvSpPr>
        <p:spPr>
          <a:xfrm>
            <a:off x="8676820" y="6424366"/>
            <a:ext cx="393095" cy="365125"/>
          </a:xfrm>
          <a:solidFill>
            <a:srgbClr val="000099"/>
          </a:solidFill>
        </p:spPr>
        <p:txBody>
          <a:bodyPr/>
          <a:lstStyle/>
          <a:p>
            <a:fld id="{3BAB8C8D-D655-4CB9-9317-1659BB5EB925}" type="slidenum">
              <a:rPr lang="ja-JP" altLang="en-US" sz="1800" b="1">
                <a:solidFill>
                  <a:srgbClr val="FFFFFF"/>
                </a:solidFill>
                <a:latin typeface="Meiryo UI" panose="020B0604030504040204" pitchFamily="50" charset="-128"/>
                <a:ea typeface="Meiryo UI" panose="020B0604030504040204" pitchFamily="50" charset="-128"/>
              </a:rPr>
              <a:t>6</a:t>
            </a:fld>
            <a:endParaRPr lang="ja-JP" altLang="en-US" sz="1800" b="1" dirty="0">
              <a:solidFill>
                <a:srgbClr val="FFFFFF"/>
              </a:solidFill>
              <a:latin typeface="Meiryo UI" panose="020B0604030504040204" pitchFamily="50" charset="-128"/>
              <a:ea typeface="Meiryo UI" panose="020B0604030504040204" pitchFamily="50" charset="-128"/>
            </a:endParaRPr>
          </a:p>
        </p:txBody>
      </p:sp>
      <p:sp>
        <p:nvSpPr>
          <p:cNvPr id="182" name="テキスト ボックス 181"/>
          <p:cNvSpPr txBox="1"/>
          <p:nvPr/>
        </p:nvSpPr>
        <p:spPr>
          <a:xfrm>
            <a:off x="426076" y="770476"/>
            <a:ext cx="8283037" cy="569387"/>
          </a:xfrm>
          <a:prstGeom prst="rect">
            <a:avLst/>
          </a:prstGeom>
          <a:noFill/>
        </p:spPr>
        <p:txBody>
          <a:bodyPr wrap="none" rtlCol="0">
            <a:spAutoFit/>
          </a:bodyPr>
          <a:lstStyle/>
          <a:p>
            <a:r>
              <a:rPr lang="ja-JP" altLang="en-US" sz="1550" dirty="0" smtClean="0">
                <a:latin typeface="Meiryo UI" panose="020B0604030504040204" pitchFamily="50" charset="-128"/>
                <a:ea typeface="Meiryo UI" panose="020B0604030504040204" pitchFamily="50" charset="-128"/>
              </a:rPr>
              <a:t>◆有収率向上緊急３か年計画での検討では、給水量分析ベース</a:t>
            </a:r>
            <a:r>
              <a:rPr lang="ja-JP" altLang="en-US" sz="1550" dirty="0">
                <a:latin typeface="Meiryo UI" panose="020B0604030504040204" pitchFamily="50" charset="-128"/>
                <a:ea typeface="Meiryo UI" panose="020B0604030504040204" pitchFamily="50" charset="-128"/>
              </a:rPr>
              <a:t>で給水量</a:t>
            </a:r>
            <a:r>
              <a:rPr lang="ja-JP" altLang="en-US" sz="1550" dirty="0" smtClean="0">
                <a:latin typeface="Meiryo UI" panose="020B0604030504040204" pitchFamily="50" charset="-128"/>
                <a:ea typeface="Meiryo UI" panose="020B0604030504040204" pitchFamily="50" charset="-128"/>
              </a:rPr>
              <a:t>から</a:t>
            </a:r>
            <a:r>
              <a:rPr lang="ja-JP" altLang="en-US" sz="1550" dirty="0">
                <a:latin typeface="Meiryo UI" panose="020B0604030504040204" pitchFamily="50" charset="-128"/>
                <a:ea typeface="Meiryo UI" panose="020B0604030504040204" pitchFamily="50" charset="-128"/>
              </a:rPr>
              <a:t>漏水量を</a:t>
            </a:r>
            <a:r>
              <a:rPr lang="ja-JP" altLang="en-US" sz="1550" dirty="0" smtClean="0">
                <a:latin typeface="Meiryo UI" panose="020B0604030504040204" pitchFamily="50" charset="-128"/>
                <a:ea typeface="Meiryo UI" panose="020B0604030504040204" pitchFamily="50" charset="-128"/>
              </a:rPr>
              <a:t>除く給水量</a:t>
            </a:r>
            <a:endParaRPr lang="en-US" altLang="ja-JP" sz="1550" dirty="0">
              <a:latin typeface="Meiryo UI" panose="020B0604030504040204" pitchFamily="50" charset="-128"/>
              <a:ea typeface="Meiryo UI" panose="020B0604030504040204" pitchFamily="50" charset="-128"/>
            </a:endParaRPr>
          </a:p>
          <a:p>
            <a:r>
              <a:rPr lang="ja-JP" altLang="en-US" sz="1550" dirty="0" smtClean="0">
                <a:latin typeface="Meiryo UI" panose="020B0604030504040204" pitchFamily="50" charset="-128"/>
                <a:ea typeface="Meiryo UI" panose="020B0604030504040204" pitchFamily="50" charset="-128"/>
              </a:rPr>
              <a:t>　 分析上の各項目</a:t>
            </a:r>
            <a:r>
              <a:rPr lang="ja-JP" altLang="en-US" sz="1550" dirty="0">
                <a:latin typeface="Meiryo UI" panose="020B0604030504040204" pitchFamily="50" charset="-128"/>
                <a:ea typeface="Meiryo UI" panose="020B0604030504040204" pitchFamily="50" charset="-128"/>
              </a:rPr>
              <a:t>（積上げで</a:t>
            </a:r>
            <a:r>
              <a:rPr lang="ja-JP" altLang="en-US" sz="1550" dirty="0" smtClean="0">
                <a:latin typeface="Meiryo UI" panose="020B0604030504040204" pitchFamily="50" charset="-128"/>
                <a:ea typeface="Meiryo UI" panose="020B0604030504040204" pitchFamily="50" charset="-128"/>
              </a:rPr>
              <a:t>算出）を差し引いた結果としての「漏水量」の存在を推定。</a:t>
            </a:r>
            <a:endParaRPr lang="en-US" altLang="ja-JP" sz="1550" dirty="0" smtClean="0">
              <a:latin typeface="Meiryo UI" panose="020B0604030504040204" pitchFamily="50" charset="-128"/>
              <a:ea typeface="Meiryo UI" panose="020B0604030504040204" pitchFamily="50" charset="-128"/>
            </a:endParaRPr>
          </a:p>
        </p:txBody>
      </p:sp>
      <p:sp>
        <p:nvSpPr>
          <p:cNvPr id="129" name="二等辺三角形 128"/>
          <p:cNvSpPr/>
          <p:nvPr/>
        </p:nvSpPr>
        <p:spPr>
          <a:xfrm rot="10800000">
            <a:off x="3279559" y="2039191"/>
            <a:ext cx="2584882" cy="244800"/>
          </a:xfrm>
          <a:prstGeom prst="triangle">
            <a:avLst/>
          </a:prstGeom>
          <a:gradFill flip="none" rotWithShape="1">
            <a:gsLst>
              <a:gs pos="0">
                <a:schemeClr val="bg1"/>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p:cNvSpPr txBox="1"/>
          <p:nvPr/>
        </p:nvSpPr>
        <p:spPr>
          <a:xfrm>
            <a:off x="426076" y="1401234"/>
            <a:ext cx="7067961" cy="330860"/>
          </a:xfrm>
          <a:prstGeom prst="rect">
            <a:avLst/>
          </a:prstGeom>
          <a:noFill/>
        </p:spPr>
        <p:txBody>
          <a:bodyPr wrap="none" rtlCol="0">
            <a:spAutoFit/>
          </a:bodyPr>
          <a:lstStyle/>
          <a:p>
            <a:r>
              <a:rPr lang="ja-JP" altLang="en-US" sz="1550" dirty="0">
                <a:latin typeface="Meiryo UI" panose="020B0604030504040204" pitchFamily="50" charset="-128"/>
                <a:ea typeface="Meiryo UI" panose="020B0604030504040204" pitchFamily="50" charset="-128"/>
              </a:rPr>
              <a:t>◆</a:t>
            </a:r>
            <a:r>
              <a:rPr lang="ja-JP" altLang="en-US" sz="1550" dirty="0" smtClean="0">
                <a:latin typeface="Meiryo UI" panose="020B0604030504040204" pitchFamily="50" charset="-128"/>
                <a:ea typeface="Meiryo UI" panose="020B0604030504040204" pitchFamily="50" charset="-128"/>
              </a:rPr>
              <a:t>今回調査では既存管路に流量計を</a:t>
            </a:r>
            <a:r>
              <a:rPr lang="ja-JP" altLang="en-US" sz="1550" dirty="0">
                <a:latin typeface="Meiryo UI" panose="020B0604030504040204" pitchFamily="50" charset="-128"/>
                <a:ea typeface="Meiryo UI" panose="020B0604030504040204" pitchFamily="50" charset="-128"/>
              </a:rPr>
              <a:t>設置</a:t>
            </a:r>
            <a:r>
              <a:rPr lang="ja-JP" altLang="en-US" sz="1550" dirty="0" smtClean="0">
                <a:latin typeface="Meiryo UI" panose="020B0604030504040204" pitchFamily="50" charset="-128"/>
                <a:ea typeface="Meiryo UI" panose="020B0604030504040204" pitchFamily="50" charset="-128"/>
              </a:rPr>
              <a:t>し、配水支管等の微小漏水の実態を把握。</a:t>
            </a:r>
            <a:endParaRPr lang="en-US" altLang="ja-JP" sz="155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3970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グループ化 109"/>
          <p:cNvGrpSpPr/>
          <p:nvPr/>
        </p:nvGrpSpPr>
        <p:grpSpPr>
          <a:xfrm>
            <a:off x="3593299" y="2039509"/>
            <a:ext cx="2807561" cy="2702594"/>
            <a:chOff x="28027" y="1276990"/>
            <a:chExt cx="3338468" cy="3191399"/>
          </a:xfrm>
        </p:grpSpPr>
        <p:pic>
          <p:nvPicPr>
            <p:cNvPr id="111" name="図 1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027" y="1276990"/>
              <a:ext cx="3338468" cy="3191399"/>
            </a:xfrm>
            <a:prstGeom prst="rect">
              <a:avLst/>
            </a:prstGeom>
          </p:spPr>
        </p:pic>
        <p:sp>
          <p:nvSpPr>
            <p:cNvPr id="113" name="フリーフォーム 112"/>
            <p:cNvSpPr/>
            <p:nvPr/>
          </p:nvSpPr>
          <p:spPr>
            <a:xfrm>
              <a:off x="1840706" y="4114800"/>
              <a:ext cx="114300" cy="114300"/>
            </a:xfrm>
            <a:custGeom>
              <a:avLst/>
              <a:gdLst>
                <a:gd name="connsiteX0" fmla="*/ 0 w 100012"/>
                <a:gd name="connsiteY0" fmla="*/ 19050 h 97631"/>
                <a:gd name="connsiteX1" fmla="*/ 92869 w 100012"/>
                <a:gd name="connsiteY1" fmla="*/ 0 h 97631"/>
                <a:gd name="connsiteX2" fmla="*/ 100012 w 100012"/>
                <a:gd name="connsiteY2" fmla="*/ 23812 h 97631"/>
                <a:gd name="connsiteX3" fmla="*/ 80962 w 100012"/>
                <a:gd name="connsiteY3" fmla="*/ 97631 h 97631"/>
                <a:gd name="connsiteX4" fmla="*/ 16669 w 100012"/>
                <a:gd name="connsiteY4" fmla="*/ 83343 h 97631"/>
                <a:gd name="connsiteX5" fmla="*/ 0 w 100012"/>
                <a:gd name="connsiteY5" fmla="*/ 19050 h 97631"/>
                <a:gd name="connsiteX0" fmla="*/ 0 w 100012"/>
                <a:gd name="connsiteY0" fmla="*/ 30957 h 109538"/>
                <a:gd name="connsiteX1" fmla="*/ 23813 w 100012"/>
                <a:gd name="connsiteY1" fmla="*/ 0 h 109538"/>
                <a:gd name="connsiteX2" fmla="*/ 92869 w 100012"/>
                <a:gd name="connsiteY2" fmla="*/ 11907 h 109538"/>
                <a:gd name="connsiteX3" fmla="*/ 100012 w 100012"/>
                <a:gd name="connsiteY3" fmla="*/ 35719 h 109538"/>
                <a:gd name="connsiteX4" fmla="*/ 80962 w 100012"/>
                <a:gd name="connsiteY4" fmla="*/ 109538 h 109538"/>
                <a:gd name="connsiteX5" fmla="*/ 16669 w 100012"/>
                <a:gd name="connsiteY5" fmla="*/ 95250 h 109538"/>
                <a:gd name="connsiteX6" fmla="*/ 0 w 100012"/>
                <a:gd name="connsiteY6" fmla="*/ 30957 h 109538"/>
                <a:gd name="connsiteX0" fmla="*/ 0 w 100012"/>
                <a:gd name="connsiteY0" fmla="*/ 33338 h 111919"/>
                <a:gd name="connsiteX1" fmla="*/ 23813 w 100012"/>
                <a:gd name="connsiteY1" fmla="*/ 2381 h 111919"/>
                <a:gd name="connsiteX2" fmla="*/ 97632 w 100012"/>
                <a:gd name="connsiteY2" fmla="*/ 0 h 111919"/>
                <a:gd name="connsiteX3" fmla="*/ 100012 w 100012"/>
                <a:gd name="connsiteY3" fmla="*/ 38100 h 111919"/>
                <a:gd name="connsiteX4" fmla="*/ 80962 w 100012"/>
                <a:gd name="connsiteY4" fmla="*/ 111919 h 111919"/>
                <a:gd name="connsiteX5" fmla="*/ 16669 w 100012"/>
                <a:gd name="connsiteY5" fmla="*/ 97631 h 111919"/>
                <a:gd name="connsiteX6" fmla="*/ 0 w 100012"/>
                <a:gd name="connsiteY6" fmla="*/ 33338 h 111919"/>
                <a:gd name="connsiteX0" fmla="*/ 0 w 114300"/>
                <a:gd name="connsiteY0" fmla="*/ 33338 h 111919"/>
                <a:gd name="connsiteX1" fmla="*/ 23813 w 114300"/>
                <a:gd name="connsiteY1" fmla="*/ 2381 h 111919"/>
                <a:gd name="connsiteX2" fmla="*/ 97632 w 114300"/>
                <a:gd name="connsiteY2" fmla="*/ 0 h 111919"/>
                <a:gd name="connsiteX3" fmla="*/ 114300 w 114300"/>
                <a:gd name="connsiteY3" fmla="*/ 26194 h 111919"/>
                <a:gd name="connsiteX4" fmla="*/ 80962 w 114300"/>
                <a:gd name="connsiteY4" fmla="*/ 111919 h 111919"/>
                <a:gd name="connsiteX5" fmla="*/ 16669 w 114300"/>
                <a:gd name="connsiteY5" fmla="*/ 97631 h 111919"/>
                <a:gd name="connsiteX6" fmla="*/ 0 w 114300"/>
                <a:gd name="connsiteY6" fmla="*/ 33338 h 111919"/>
                <a:gd name="connsiteX0" fmla="*/ 0 w 114300"/>
                <a:gd name="connsiteY0" fmla="*/ 33338 h 114300"/>
                <a:gd name="connsiteX1" fmla="*/ 23813 w 114300"/>
                <a:gd name="connsiteY1" fmla="*/ 2381 h 114300"/>
                <a:gd name="connsiteX2" fmla="*/ 97632 w 114300"/>
                <a:gd name="connsiteY2" fmla="*/ 0 h 114300"/>
                <a:gd name="connsiteX3" fmla="*/ 114300 w 114300"/>
                <a:gd name="connsiteY3" fmla="*/ 26194 h 114300"/>
                <a:gd name="connsiteX4" fmla="*/ 80962 w 114300"/>
                <a:gd name="connsiteY4" fmla="*/ 111919 h 114300"/>
                <a:gd name="connsiteX5" fmla="*/ 7144 w 114300"/>
                <a:gd name="connsiteY5" fmla="*/ 114300 h 114300"/>
                <a:gd name="connsiteX6" fmla="*/ 0 w 114300"/>
                <a:gd name="connsiteY6" fmla="*/ 3333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14300">
                  <a:moveTo>
                    <a:pt x="0" y="33338"/>
                  </a:moveTo>
                  <a:cubicBezTo>
                    <a:pt x="11113" y="31750"/>
                    <a:pt x="12700" y="3969"/>
                    <a:pt x="23813" y="2381"/>
                  </a:cubicBezTo>
                  <a:lnTo>
                    <a:pt x="97632" y="0"/>
                  </a:lnTo>
                  <a:lnTo>
                    <a:pt x="114300" y="26194"/>
                  </a:lnTo>
                  <a:lnTo>
                    <a:pt x="80962" y="111919"/>
                  </a:lnTo>
                  <a:lnTo>
                    <a:pt x="7144" y="114300"/>
                  </a:lnTo>
                  <a:lnTo>
                    <a:pt x="0" y="33338"/>
                  </a:lnTo>
                  <a:close/>
                </a:path>
              </a:pathLst>
            </a:custGeom>
            <a:solidFill>
              <a:srgbClr val="FF0066"/>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166" name="二等辺三角形 165"/>
          <p:cNvSpPr/>
          <p:nvPr/>
        </p:nvSpPr>
        <p:spPr>
          <a:xfrm rot="10800000">
            <a:off x="1491961" y="4349852"/>
            <a:ext cx="965795" cy="174164"/>
          </a:xfrm>
          <a:prstGeom prst="triangle">
            <a:avLst/>
          </a:prstGeom>
          <a:gradFill flip="none" rotWithShape="1">
            <a:gsLst>
              <a:gs pos="0">
                <a:schemeClr val="bg1"/>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 81"/>
          <p:cNvSpPr/>
          <p:nvPr/>
        </p:nvSpPr>
        <p:spPr>
          <a:xfrm>
            <a:off x="354112" y="1963374"/>
            <a:ext cx="3167289" cy="3167915"/>
          </a:xfrm>
          <a:prstGeom prst="roundRect">
            <a:avLst>
              <a:gd name="adj" fmla="val 5122"/>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155135" y="1186558"/>
            <a:ext cx="8836017" cy="553998"/>
          </a:xfrm>
          <a:prstGeom prst="rect">
            <a:avLst/>
          </a:prstGeom>
          <a:noFill/>
        </p:spPr>
        <p:txBody>
          <a:bodyPr wrap="square" rtlCol="0">
            <a:spAutoFit/>
          </a:bodyPr>
          <a:lstStyle/>
          <a:p>
            <a:r>
              <a:rPr kumimoji="1" lang="ja-JP" altLang="en-US" sz="1500" dirty="0">
                <a:latin typeface="Meiryo UI" panose="020B0604030504040204" pitchFamily="50" charset="-128"/>
                <a:ea typeface="Meiryo UI" panose="020B0604030504040204" pitchFamily="50" charset="-128"/>
              </a:rPr>
              <a:t>◆</a:t>
            </a:r>
            <a:r>
              <a:rPr kumimoji="1" lang="ja-JP" altLang="en-US" sz="1500" u="sng" dirty="0" smtClean="0">
                <a:latin typeface="Meiryo UI" panose="020B0604030504040204" pitchFamily="50" charset="-128"/>
                <a:ea typeface="Meiryo UI" panose="020B0604030504040204" pitchFamily="50" charset="-128"/>
              </a:rPr>
              <a:t>事前に計画的漏水調査を行い、地下漏水</a:t>
            </a:r>
            <a:r>
              <a:rPr kumimoji="1" lang="en-US" altLang="ja-JP" sz="1500" u="sng" baseline="30000" dirty="0" smtClean="0">
                <a:latin typeface="Meiryo UI" panose="020B0604030504040204" pitchFamily="50" charset="-128"/>
                <a:ea typeface="Meiryo UI" panose="020B0604030504040204" pitchFamily="50" charset="-128"/>
              </a:rPr>
              <a:t>※</a:t>
            </a:r>
            <a:r>
              <a:rPr kumimoji="1" lang="en-US" altLang="ja-JP" sz="1500" u="sng" baseline="30000" dirty="0">
                <a:latin typeface="Meiryo UI" panose="020B0604030504040204" pitchFamily="50" charset="-128"/>
                <a:ea typeface="Meiryo UI" panose="020B0604030504040204" pitchFamily="50" charset="-128"/>
              </a:rPr>
              <a:t>7</a:t>
            </a:r>
            <a:r>
              <a:rPr kumimoji="1" lang="ja-JP" altLang="en-US" sz="1500" u="sng" dirty="0" smtClean="0">
                <a:latin typeface="Meiryo UI" panose="020B0604030504040204" pitchFamily="50" charset="-128"/>
                <a:ea typeface="Meiryo UI" panose="020B0604030504040204" pitchFamily="50" charset="-128"/>
              </a:rPr>
              <a:t>を修繕</a:t>
            </a:r>
            <a:r>
              <a:rPr kumimoji="1" lang="ja-JP" altLang="en-US" sz="1500" dirty="0" smtClean="0">
                <a:latin typeface="Meiryo UI" panose="020B0604030504040204" pitchFamily="50" charset="-128"/>
                <a:ea typeface="Meiryo UI" panose="020B0604030504040204" pitchFamily="50" charset="-128"/>
              </a:rPr>
              <a:t>し、</a:t>
            </a:r>
            <a:r>
              <a:rPr kumimoji="1" lang="ja-JP" altLang="en-US" sz="1500" b="1" u="sng" dirty="0" smtClean="0">
                <a:solidFill>
                  <a:srgbClr val="FF0066"/>
                </a:solidFill>
                <a:latin typeface="Meiryo UI" panose="020B0604030504040204" pitchFamily="50" charset="-128"/>
                <a:ea typeface="Meiryo UI" panose="020B0604030504040204" pitchFamily="50" charset="-128"/>
              </a:rPr>
              <a:t>微小漏水のみの状態</a:t>
            </a:r>
            <a:r>
              <a:rPr kumimoji="1" lang="ja-JP" altLang="en-US" sz="1500" dirty="0" smtClean="0">
                <a:latin typeface="Meiryo UI" panose="020B0604030504040204" pitchFamily="50" charset="-128"/>
                <a:ea typeface="Meiryo UI" panose="020B0604030504040204" pitchFamily="50" charset="-128"/>
              </a:rPr>
              <a:t>となってから、下記</a:t>
            </a:r>
            <a:r>
              <a:rPr kumimoji="1" lang="en-US" altLang="ja-JP" sz="1500" dirty="0" smtClean="0">
                <a:latin typeface="Meiryo UI" panose="020B0604030504040204" pitchFamily="50" charset="-128"/>
                <a:ea typeface="Meiryo UI" panose="020B0604030504040204" pitchFamily="50" charset="-128"/>
              </a:rPr>
              <a:t>Ⅰ</a:t>
            </a:r>
            <a:r>
              <a:rPr kumimoji="1" lang="ja-JP" altLang="en-US" sz="1500" dirty="0" err="1" smtClean="0">
                <a:latin typeface="Meiryo UI" panose="020B0604030504040204" pitchFamily="50" charset="-128"/>
                <a:ea typeface="Meiryo UI" panose="020B0604030504040204" pitchFamily="50" charset="-128"/>
              </a:rPr>
              <a:t>、</a:t>
            </a:r>
            <a:r>
              <a:rPr kumimoji="1" lang="en-US" altLang="ja-JP" sz="1500" dirty="0" smtClean="0">
                <a:latin typeface="Meiryo UI" panose="020B0604030504040204" pitchFamily="50" charset="-128"/>
                <a:ea typeface="Meiryo UI" panose="020B0604030504040204" pitchFamily="50" charset="-128"/>
              </a:rPr>
              <a:t>Ⅱ</a:t>
            </a:r>
            <a:r>
              <a:rPr kumimoji="1" lang="ja-JP" altLang="en-US" sz="1500" dirty="0" smtClean="0">
                <a:latin typeface="Meiryo UI" panose="020B0604030504040204" pitchFamily="50" charset="-128"/>
                <a:ea typeface="Meiryo UI" panose="020B0604030504040204" pitchFamily="50" charset="-128"/>
              </a:rPr>
              <a:t>の</a:t>
            </a:r>
            <a:endParaRPr kumimoji="1" lang="en-US" altLang="ja-JP" sz="1500" dirty="0" smtClean="0">
              <a:latin typeface="Meiryo UI" panose="020B0604030504040204" pitchFamily="50" charset="-128"/>
              <a:ea typeface="Meiryo UI" panose="020B0604030504040204" pitchFamily="50" charset="-128"/>
            </a:endParaRPr>
          </a:p>
          <a:p>
            <a:r>
              <a:rPr kumimoji="1" lang="en-US" altLang="ja-JP" sz="1500" dirty="0">
                <a:latin typeface="Meiryo UI" panose="020B0604030504040204" pitchFamily="50" charset="-128"/>
                <a:ea typeface="Meiryo UI" panose="020B0604030504040204" pitchFamily="50" charset="-128"/>
              </a:rPr>
              <a:t> </a:t>
            </a:r>
            <a:r>
              <a:rPr kumimoji="1" lang="en-US" altLang="ja-JP" sz="1500" dirty="0" smtClean="0">
                <a:latin typeface="Meiryo UI" panose="020B0604030504040204" pitchFamily="50" charset="-128"/>
                <a:ea typeface="Meiryo UI" panose="020B0604030504040204" pitchFamily="50" charset="-128"/>
              </a:rPr>
              <a:t>  </a:t>
            </a:r>
            <a:r>
              <a:rPr kumimoji="1" lang="ja-JP" altLang="en-US" sz="1500" dirty="0" smtClean="0">
                <a:latin typeface="Meiryo UI" panose="020B0604030504040204" pitchFamily="50" charset="-128"/>
                <a:ea typeface="Meiryo UI" panose="020B0604030504040204" pitchFamily="50" charset="-128"/>
              </a:rPr>
              <a:t>方法で検証。</a:t>
            </a:r>
            <a:endParaRPr kumimoji="1" lang="ja-JP" altLang="en-US" sz="1500" dirty="0">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6420869" y="2287312"/>
            <a:ext cx="2369766" cy="2611351"/>
            <a:chOff x="6557575" y="2865524"/>
            <a:chExt cx="2221725" cy="2458217"/>
          </a:xfrm>
        </p:grpSpPr>
        <p:pic>
          <p:nvPicPr>
            <p:cNvPr id="114" name="図 113"/>
            <p:cNvPicPr>
              <a:picLocks noChangeAspect="1"/>
            </p:cNvPicPr>
            <p:nvPr/>
          </p:nvPicPr>
          <p:blipFill rotWithShape="1">
            <a:blip r:embed="rId3"/>
            <a:srcRect l="14470" t="17014" r="37596" b="7639"/>
            <a:stretch/>
          </p:blipFill>
          <p:spPr>
            <a:xfrm rot="5400000">
              <a:off x="6497343" y="2925756"/>
              <a:ext cx="2229843" cy="2109379"/>
            </a:xfrm>
            <a:prstGeom prst="rect">
              <a:avLst/>
            </a:prstGeom>
          </p:spPr>
        </p:pic>
        <p:sp>
          <p:nvSpPr>
            <p:cNvPr id="116" name="テキスト ボックス 115"/>
            <p:cNvSpPr txBox="1"/>
            <p:nvPr/>
          </p:nvSpPr>
          <p:spPr>
            <a:xfrm>
              <a:off x="8166691" y="5139075"/>
              <a:ext cx="612609" cy="184666"/>
            </a:xfrm>
            <a:prstGeom prst="rect">
              <a:avLst/>
            </a:prstGeom>
            <a:solidFill>
              <a:schemeClr val="bg1"/>
            </a:solidFill>
          </p:spPr>
          <p:txBody>
            <a:bodyPr wrap="square" lIns="0" tIns="0" rIns="0" bIns="0" rtlCol="0">
              <a:spAutoFit/>
            </a:bodyPr>
            <a:lstStyle/>
            <a:p>
              <a:pPr algn="ctr"/>
              <a:r>
                <a:rPr kumimoji="1" lang="ja-JP" altLang="en-US" sz="600" b="1" dirty="0" smtClean="0">
                  <a:solidFill>
                    <a:srgbClr val="0000CC"/>
                  </a:solidFill>
                  <a:latin typeface="Meiryo UI" panose="020B0604030504040204" pitchFamily="50" charset="-128"/>
                  <a:ea typeface="Meiryo UI" panose="020B0604030504040204" pitchFamily="50" charset="-128"/>
                </a:rPr>
                <a:t>注入点</a:t>
              </a:r>
              <a:r>
                <a:rPr kumimoji="1" lang="en-US" altLang="ja-JP" sz="600" b="1" dirty="0" smtClean="0">
                  <a:solidFill>
                    <a:srgbClr val="0000CC"/>
                  </a:solidFill>
                  <a:latin typeface="Meiryo UI" panose="020B0604030504040204" pitchFamily="50" charset="-128"/>
                  <a:ea typeface="Meiryo UI" panose="020B0604030504040204" pitchFamily="50" charset="-128"/>
                </a:rPr>
                <a:t>4</a:t>
              </a:r>
              <a:r>
                <a:rPr kumimoji="1" lang="ja-JP" altLang="en-US" sz="600" b="1" dirty="0" smtClean="0">
                  <a:solidFill>
                    <a:srgbClr val="0000CC"/>
                  </a:solidFill>
                  <a:latin typeface="Meiryo UI" panose="020B0604030504040204" pitchFamily="50" charset="-128"/>
                  <a:ea typeface="Meiryo UI" panose="020B0604030504040204" pitchFamily="50" charset="-128"/>
                </a:rPr>
                <a:t>箇所</a:t>
              </a:r>
              <a:endParaRPr kumimoji="1" lang="en-US" altLang="ja-JP" sz="600" b="1" dirty="0" smtClean="0">
                <a:solidFill>
                  <a:srgbClr val="0000CC"/>
                </a:solidFill>
                <a:latin typeface="Meiryo UI" panose="020B0604030504040204" pitchFamily="50" charset="-128"/>
                <a:ea typeface="Meiryo UI" panose="020B0604030504040204" pitchFamily="50" charset="-128"/>
              </a:endParaRPr>
            </a:p>
            <a:p>
              <a:pPr algn="ctr"/>
              <a:r>
                <a:rPr kumimoji="1" lang="ja-JP" altLang="en-US" sz="600" b="1" dirty="0" smtClean="0">
                  <a:solidFill>
                    <a:srgbClr val="0000CC"/>
                  </a:solidFill>
                  <a:latin typeface="Meiryo UI" panose="020B0604030504040204" pitchFamily="50" charset="-128"/>
                  <a:ea typeface="Meiryo UI" panose="020B0604030504040204" pitchFamily="50" charset="-128"/>
                </a:rPr>
                <a:t>（流量計設置）</a:t>
              </a:r>
              <a:endParaRPr kumimoji="1" lang="ja-JP" altLang="en-US" sz="600" b="1" dirty="0">
                <a:solidFill>
                  <a:srgbClr val="0000CC"/>
                </a:solidFill>
                <a:latin typeface="Meiryo UI" panose="020B0604030504040204" pitchFamily="50" charset="-128"/>
                <a:ea typeface="Meiryo UI" panose="020B0604030504040204" pitchFamily="50" charset="-128"/>
              </a:endParaRPr>
            </a:p>
          </p:txBody>
        </p:sp>
        <p:cxnSp>
          <p:nvCxnSpPr>
            <p:cNvPr id="117" name="直線矢印コネクタ 116"/>
            <p:cNvCxnSpPr>
              <a:stCxn id="116" idx="0"/>
            </p:cNvCxnSpPr>
            <p:nvPr/>
          </p:nvCxnSpPr>
          <p:spPr>
            <a:xfrm flipH="1" flipV="1">
              <a:off x="8020309" y="4970086"/>
              <a:ext cx="452687" cy="168989"/>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a:stCxn id="116" idx="0"/>
              <a:endCxn id="146" idx="4"/>
            </p:cNvCxnSpPr>
            <p:nvPr/>
          </p:nvCxnSpPr>
          <p:spPr>
            <a:xfrm flipH="1" flipV="1">
              <a:off x="8114785" y="4889472"/>
              <a:ext cx="358211" cy="249603"/>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a:stCxn id="116" idx="0"/>
            </p:cNvCxnSpPr>
            <p:nvPr/>
          </p:nvCxnSpPr>
          <p:spPr>
            <a:xfrm flipV="1">
              <a:off x="8472996" y="3565460"/>
              <a:ext cx="120389" cy="1573615"/>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a:stCxn id="116" idx="0"/>
              <a:endCxn id="148" idx="3"/>
            </p:cNvCxnSpPr>
            <p:nvPr/>
          </p:nvCxnSpPr>
          <p:spPr>
            <a:xfrm flipV="1">
              <a:off x="8472996" y="3393743"/>
              <a:ext cx="22896" cy="1745332"/>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136" name="右矢印 135"/>
            <p:cNvSpPr/>
            <p:nvPr/>
          </p:nvSpPr>
          <p:spPr>
            <a:xfrm rot="10800000">
              <a:off x="7727881" y="4979830"/>
              <a:ext cx="174557" cy="58124"/>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7" name="右矢印 136"/>
            <p:cNvSpPr/>
            <p:nvPr/>
          </p:nvSpPr>
          <p:spPr>
            <a:xfrm rot="17529603">
              <a:off x="8140114" y="4716811"/>
              <a:ext cx="163078" cy="62215"/>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8" name="右矢印 137"/>
            <p:cNvSpPr/>
            <p:nvPr/>
          </p:nvSpPr>
          <p:spPr>
            <a:xfrm rot="10800000">
              <a:off x="7448845" y="5207670"/>
              <a:ext cx="174557" cy="58124"/>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9" name="右矢印 138"/>
            <p:cNvSpPr/>
            <p:nvPr/>
          </p:nvSpPr>
          <p:spPr>
            <a:xfrm rot="17426855">
              <a:off x="8585691" y="3534219"/>
              <a:ext cx="163078" cy="62215"/>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0" name="右矢印 139"/>
            <p:cNvSpPr/>
            <p:nvPr/>
          </p:nvSpPr>
          <p:spPr>
            <a:xfrm rot="1082107">
              <a:off x="8471912" y="3225672"/>
              <a:ext cx="174557" cy="58124"/>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1" name="テキスト ボックス 140"/>
            <p:cNvSpPr txBox="1"/>
            <p:nvPr/>
          </p:nvSpPr>
          <p:spPr>
            <a:xfrm>
              <a:off x="7583325" y="5121939"/>
              <a:ext cx="564358" cy="200055"/>
            </a:xfrm>
            <a:prstGeom prst="rect">
              <a:avLst/>
            </a:prstGeom>
            <a:noFill/>
            <a:ln>
              <a:noFill/>
            </a:ln>
          </p:spPr>
          <p:txBody>
            <a:bodyPr wrap="square" rtlCol="0">
              <a:spAutoFit/>
            </a:bodyPr>
            <a:lstStyle/>
            <a:p>
              <a:pPr algn="ctr"/>
              <a:r>
                <a:rPr lang="ja-JP" altLang="en-US" sz="700" dirty="0">
                  <a:latin typeface="Meiryo UI" panose="020B0604030504040204" pitchFamily="50" charset="-128"/>
                  <a:ea typeface="Meiryo UI" panose="020B0604030504040204" pitchFamily="50" charset="-128"/>
                </a:rPr>
                <a:t>主</a:t>
              </a:r>
              <a:r>
                <a:rPr lang="ja-JP" altLang="en-US" sz="700" dirty="0" smtClean="0">
                  <a:latin typeface="Meiryo UI" panose="020B0604030504040204" pitchFamily="50" charset="-128"/>
                  <a:ea typeface="Meiryo UI" panose="020B0604030504040204" pitchFamily="50" charset="-128"/>
                </a:rPr>
                <a:t>な流向</a:t>
              </a:r>
              <a:endParaRPr lang="en-US" altLang="ja-JP" sz="700" dirty="0">
                <a:latin typeface="Meiryo UI" panose="020B0604030504040204" pitchFamily="50" charset="-128"/>
                <a:ea typeface="Meiryo UI" panose="020B0604030504040204" pitchFamily="50" charset="-128"/>
              </a:endParaRPr>
            </a:p>
          </p:txBody>
        </p:sp>
        <p:sp>
          <p:nvSpPr>
            <p:cNvPr id="142" name="正方形/長方形 141"/>
            <p:cNvSpPr/>
            <p:nvPr/>
          </p:nvSpPr>
          <p:spPr>
            <a:xfrm>
              <a:off x="7426978" y="5158462"/>
              <a:ext cx="704184" cy="14522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3" name="フリーフォーム 142"/>
            <p:cNvSpPr/>
            <p:nvPr/>
          </p:nvSpPr>
          <p:spPr>
            <a:xfrm>
              <a:off x="6649716" y="3073694"/>
              <a:ext cx="1973415" cy="1837265"/>
            </a:xfrm>
            <a:custGeom>
              <a:avLst/>
              <a:gdLst>
                <a:gd name="connsiteX0" fmla="*/ 0 w 4194628"/>
                <a:gd name="connsiteY0" fmla="*/ 914400 h 4180115"/>
                <a:gd name="connsiteX1" fmla="*/ 464457 w 4194628"/>
                <a:gd name="connsiteY1" fmla="*/ 508000 h 4180115"/>
                <a:gd name="connsiteX2" fmla="*/ 638628 w 4194628"/>
                <a:gd name="connsiteY2" fmla="*/ 0 h 4180115"/>
                <a:gd name="connsiteX3" fmla="*/ 928914 w 4194628"/>
                <a:gd name="connsiteY3" fmla="*/ 174172 h 4180115"/>
                <a:gd name="connsiteX4" fmla="*/ 3425371 w 4194628"/>
                <a:gd name="connsiteY4" fmla="*/ 116115 h 4180115"/>
                <a:gd name="connsiteX5" fmla="*/ 3860800 w 4194628"/>
                <a:gd name="connsiteY5" fmla="*/ 595086 h 4180115"/>
                <a:gd name="connsiteX6" fmla="*/ 4194628 w 4194628"/>
                <a:gd name="connsiteY6" fmla="*/ 711200 h 4180115"/>
                <a:gd name="connsiteX7" fmla="*/ 3048000 w 4194628"/>
                <a:gd name="connsiteY7" fmla="*/ 4180115 h 4180115"/>
                <a:gd name="connsiteX8" fmla="*/ 0 w 4194628"/>
                <a:gd name="connsiteY8" fmla="*/ 3991429 h 4180115"/>
                <a:gd name="connsiteX9" fmla="*/ 58057 w 4194628"/>
                <a:gd name="connsiteY9" fmla="*/ 3526972 h 4180115"/>
                <a:gd name="connsiteX10" fmla="*/ 0 w 4194628"/>
                <a:gd name="connsiteY10" fmla="*/ 914400 h 418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4628" h="4180115">
                  <a:moveTo>
                    <a:pt x="0" y="914400"/>
                  </a:moveTo>
                  <a:lnTo>
                    <a:pt x="464457" y="508000"/>
                  </a:lnTo>
                  <a:lnTo>
                    <a:pt x="638628" y="0"/>
                  </a:lnTo>
                  <a:lnTo>
                    <a:pt x="928914" y="174172"/>
                  </a:lnTo>
                  <a:lnTo>
                    <a:pt x="3425371" y="116115"/>
                  </a:lnTo>
                  <a:lnTo>
                    <a:pt x="3860800" y="595086"/>
                  </a:lnTo>
                  <a:lnTo>
                    <a:pt x="4194628" y="711200"/>
                  </a:lnTo>
                  <a:lnTo>
                    <a:pt x="3048000" y="4180115"/>
                  </a:lnTo>
                  <a:lnTo>
                    <a:pt x="0" y="3991429"/>
                  </a:lnTo>
                  <a:lnTo>
                    <a:pt x="58057" y="3526972"/>
                  </a:lnTo>
                  <a:lnTo>
                    <a:pt x="0" y="914400"/>
                  </a:lnTo>
                  <a:close/>
                </a:path>
              </a:pathLst>
            </a:custGeom>
            <a:solidFill>
              <a:srgbClr val="FF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4" name="フリーフォーム 143"/>
            <p:cNvSpPr/>
            <p:nvPr/>
          </p:nvSpPr>
          <p:spPr>
            <a:xfrm>
              <a:off x="6640111" y="3091440"/>
              <a:ext cx="1977683" cy="1842049"/>
            </a:xfrm>
            <a:custGeom>
              <a:avLst/>
              <a:gdLst>
                <a:gd name="connsiteX0" fmla="*/ 635000 w 4203700"/>
                <a:gd name="connsiteY0" fmla="*/ 0 h 4191000"/>
                <a:gd name="connsiteX1" fmla="*/ 469900 w 4203700"/>
                <a:gd name="connsiteY1" fmla="*/ 482600 h 4191000"/>
                <a:gd name="connsiteX2" fmla="*/ 38100 w 4203700"/>
                <a:gd name="connsiteY2" fmla="*/ 914400 h 4191000"/>
                <a:gd name="connsiteX3" fmla="*/ 63500 w 4203700"/>
                <a:gd name="connsiteY3" fmla="*/ 3429000 h 4191000"/>
                <a:gd name="connsiteX4" fmla="*/ 0 w 4203700"/>
                <a:gd name="connsiteY4" fmla="*/ 4051300 h 4191000"/>
                <a:gd name="connsiteX5" fmla="*/ 3073400 w 4203700"/>
                <a:gd name="connsiteY5" fmla="*/ 4191000 h 4191000"/>
                <a:gd name="connsiteX6" fmla="*/ 4203700 w 4203700"/>
                <a:gd name="connsiteY6" fmla="*/ 685800 h 4191000"/>
                <a:gd name="connsiteX7" fmla="*/ 3835400 w 4203700"/>
                <a:gd name="connsiteY7" fmla="*/ 571500 h 4191000"/>
                <a:gd name="connsiteX8" fmla="*/ 3441700 w 4203700"/>
                <a:gd name="connsiteY8" fmla="*/ 76200 h 4191000"/>
                <a:gd name="connsiteX9" fmla="*/ 939800 w 4203700"/>
                <a:gd name="connsiteY9" fmla="*/ 114300 h 4191000"/>
                <a:gd name="connsiteX10" fmla="*/ 635000 w 4203700"/>
                <a:gd name="connsiteY10" fmla="*/ 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3700" h="4191000">
                  <a:moveTo>
                    <a:pt x="635000" y="0"/>
                  </a:moveTo>
                  <a:lnTo>
                    <a:pt x="469900" y="482600"/>
                  </a:lnTo>
                  <a:lnTo>
                    <a:pt x="38100" y="914400"/>
                  </a:lnTo>
                  <a:lnTo>
                    <a:pt x="63500" y="3429000"/>
                  </a:lnTo>
                  <a:lnTo>
                    <a:pt x="0" y="4051300"/>
                  </a:lnTo>
                  <a:lnTo>
                    <a:pt x="3073400" y="4191000"/>
                  </a:lnTo>
                  <a:lnTo>
                    <a:pt x="4203700" y="685800"/>
                  </a:lnTo>
                  <a:lnTo>
                    <a:pt x="3835400" y="571500"/>
                  </a:lnTo>
                  <a:lnTo>
                    <a:pt x="3441700" y="76200"/>
                  </a:lnTo>
                  <a:lnTo>
                    <a:pt x="939800" y="114300"/>
                  </a:lnTo>
                  <a:lnTo>
                    <a:pt x="635000" y="0"/>
                  </a:lnTo>
                  <a:close/>
                </a:path>
              </a:pathLst>
            </a:cu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5" name="楕円 144"/>
            <p:cNvSpPr/>
            <p:nvPr/>
          </p:nvSpPr>
          <p:spPr>
            <a:xfrm>
              <a:off x="7921467" y="4883192"/>
              <a:ext cx="98840" cy="93498"/>
            </a:xfrm>
            <a:prstGeom prst="ellipse">
              <a:avLst/>
            </a:prstGeom>
            <a:solidFill>
              <a:srgbClr val="0000CC"/>
            </a:solidFill>
            <a:ln w="38100" cmpd="sng">
              <a:solidFill>
                <a:srgbClr val="0000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6" name="楕円 145"/>
            <p:cNvSpPr/>
            <p:nvPr/>
          </p:nvSpPr>
          <p:spPr>
            <a:xfrm>
              <a:off x="8065365" y="4795974"/>
              <a:ext cx="98840" cy="93498"/>
            </a:xfrm>
            <a:prstGeom prst="ellipse">
              <a:avLst/>
            </a:prstGeom>
            <a:solidFill>
              <a:srgbClr val="0000CC"/>
            </a:solidFill>
            <a:ln w="38100" cmpd="sng">
              <a:solidFill>
                <a:srgbClr val="0000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7" name="楕円 146"/>
            <p:cNvSpPr/>
            <p:nvPr/>
          </p:nvSpPr>
          <p:spPr>
            <a:xfrm>
              <a:off x="8546596" y="3435217"/>
              <a:ext cx="98840" cy="93498"/>
            </a:xfrm>
            <a:prstGeom prst="ellipse">
              <a:avLst/>
            </a:prstGeom>
            <a:solidFill>
              <a:srgbClr val="0000CC"/>
            </a:solidFill>
            <a:ln w="38100" cmpd="sng">
              <a:solidFill>
                <a:srgbClr val="0000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8" name="楕円 147"/>
            <p:cNvSpPr/>
            <p:nvPr/>
          </p:nvSpPr>
          <p:spPr>
            <a:xfrm>
              <a:off x="8481417" y="3313937"/>
              <a:ext cx="98840" cy="93498"/>
            </a:xfrm>
            <a:prstGeom prst="ellipse">
              <a:avLst/>
            </a:prstGeom>
            <a:solidFill>
              <a:srgbClr val="0000CC"/>
            </a:solidFill>
            <a:ln w="38100" cmpd="sng">
              <a:solidFill>
                <a:srgbClr val="0000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9" name="テキスト ボックス 148"/>
            <p:cNvSpPr txBox="1"/>
            <p:nvPr/>
          </p:nvSpPr>
          <p:spPr>
            <a:xfrm>
              <a:off x="6985287" y="3679920"/>
              <a:ext cx="1236366" cy="430887"/>
            </a:xfrm>
            <a:prstGeom prst="rect">
              <a:avLst/>
            </a:prstGeom>
            <a:solidFill>
              <a:schemeClr val="bg1"/>
            </a:solidFill>
            <a:ln>
              <a:solidFill>
                <a:schemeClr val="tx1"/>
              </a:solidFill>
            </a:ln>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rPr>
                <a:t>ブロック内</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水収支の確認</a:t>
              </a:r>
              <a:endParaRPr kumimoji="1" lang="ja-JP" altLang="en-US" sz="1100" dirty="0">
                <a:latin typeface="Meiryo UI" panose="020B0604030504040204" pitchFamily="50" charset="-128"/>
                <a:ea typeface="Meiryo UI" panose="020B0604030504040204" pitchFamily="50" charset="-128"/>
              </a:endParaRPr>
            </a:p>
          </p:txBody>
        </p:sp>
      </p:grpSp>
      <p:cxnSp>
        <p:nvCxnSpPr>
          <p:cNvPr id="150" name="直線コネクタ 149"/>
          <p:cNvCxnSpPr>
            <a:stCxn id="113" idx="2"/>
          </p:cNvCxnSpPr>
          <p:nvPr/>
        </p:nvCxnSpPr>
        <p:spPr>
          <a:xfrm flipV="1">
            <a:off x="5199819" y="3392167"/>
            <a:ext cx="1322128" cy="1050504"/>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492744" y="4050594"/>
            <a:ext cx="3004349"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rPr>
              <a:t> 事前の漏水調査で発見された地下漏水</a:t>
            </a:r>
            <a:endParaRPr kumimoji="1" lang="en-US" altLang="ja-JP" sz="1200" dirty="0">
              <a:latin typeface="Meiryo UI" panose="020B0604030504040204" pitchFamily="50" charset="-128"/>
              <a:ea typeface="Meiryo UI" panose="020B0604030504040204" pitchFamily="50" charset="-128"/>
            </a:endParaRPr>
          </a:p>
        </p:txBody>
      </p:sp>
      <p:sp>
        <p:nvSpPr>
          <p:cNvPr id="153" name="テキスト ボックス 152"/>
          <p:cNvSpPr txBox="1"/>
          <p:nvPr/>
        </p:nvSpPr>
        <p:spPr>
          <a:xfrm>
            <a:off x="561798" y="4530108"/>
            <a:ext cx="2860078"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理論上、微小漏水の規模はこれ以下</a:t>
            </a:r>
            <a:endParaRPr kumimoji="1" lang="en-US" altLang="ja-JP" sz="1400" dirty="0">
              <a:latin typeface="Meiryo UI" panose="020B0604030504040204" pitchFamily="50" charset="-128"/>
              <a:ea typeface="Meiryo UI" panose="020B0604030504040204" pitchFamily="50" charset="-128"/>
            </a:endParaRPr>
          </a:p>
        </p:txBody>
      </p:sp>
      <p:sp>
        <p:nvSpPr>
          <p:cNvPr id="154" name="テキスト ボックス 153"/>
          <p:cNvSpPr txBox="1"/>
          <p:nvPr/>
        </p:nvSpPr>
        <p:spPr>
          <a:xfrm>
            <a:off x="600987" y="4756372"/>
            <a:ext cx="2727029" cy="307777"/>
          </a:xfrm>
          <a:prstGeom prst="rect">
            <a:avLst/>
          </a:prstGeom>
          <a:noFill/>
        </p:spPr>
        <p:txBody>
          <a:bodyPr wrap="none" rtlCol="0">
            <a:spAutoFit/>
          </a:bodyPr>
          <a:lstStyle/>
          <a:p>
            <a:r>
              <a:rPr kumimoji="1" lang="ja-JP" altLang="en-US" sz="1400" b="1" u="sng" dirty="0" smtClean="0">
                <a:solidFill>
                  <a:srgbClr val="FF0066"/>
                </a:solidFill>
                <a:latin typeface="Meiryo UI" panose="020B0604030504040204" pitchFamily="50" charset="-128"/>
                <a:ea typeface="Meiryo UI" panose="020B0604030504040204" pitchFamily="50" charset="-128"/>
              </a:rPr>
              <a:t>⇒微小漏水は極めて規模が小さい</a:t>
            </a:r>
            <a:endParaRPr kumimoji="1" lang="en-US" altLang="ja-JP" sz="1400" b="1" u="sng" dirty="0">
              <a:solidFill>
                <a:srgbClr val="FF0066"/>
              </a:solidFill>
              <a:latin typeface="Meiryo UI" panose="020B0604030504040204" pitchFamily="50" charset="-128"/>
              <a:ea typeface="Meiryo UI" panose="020B0604030504040204" pitchFamily="50" charset="-128"/>
            </a:endParaRPr>
          </a:p>
        </p:txBody>
      </p:sp>
      <p:sp>
        <p:nvSpPr>
          <p:cNvPr id="155" name="テキスト ボックス 154"/>
          <p:cNvSpPr txBox="1"/>
          <p:nvPr/>
        </p:nvSpPr>
        <p:spPr>
          <a:xfrm>
            <a:off x="3858906" y="4809933"/>
            <a:ext cx="2601994"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調査対象ブロック（</a:t>
            </a:r>
            <a:r>
              <a:rPr kumimoji="1" lang="en-US" altLang="ja-JP" sz="1200" dirty="0" smtClean="0">
                <a:latin typeface="Meiryo UI" panose="020B0604030504040204" pitchFamily="50" charset="-128"/>
                <a:ea typeface="Meiryo UI" panose="020B0604030504040204" pitchFamily="50" charset="-128"/>
              </a:rPr>
              <a:t>2,400</a:t>
            </a:r>
            <a:r>
              <a:rPr kumimoji="1" lang="ja-JP" altLang="en-US" sz="1200" dirty="0">
                <a:latin typeface="Meiryo UI" panose="020B0604030504040204" pitchFamily="50" charset="-128"/>
                <a:ea typeface="Meiryo UI" panose="020B0604030504040204" pitchFamily="50" charset="-128"/>
              </a:rPr>
              <a:t>戸</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46</a:t>
            </a:r>
            <a:r>
              <a:rPr kumimoji="1" lang="en-US" altLang="ja-JP" sz="1200" dirty="0" smtClean="0">
                <a:latin typeface="Meiryo UI" panose="020B0604030504040204" pitchFamily="50" charset="-128"/>
                <a:ea typeface="Meiryo UI" panose="020B0604030504040204" pitchFamily="50" charset="-128"/>
              </a:rPr>
              <a:t>ha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sp>
        <p:nvSpPr>
          <p:cNvPr id="158" name="テキスト ボックス 157"/>
          <p:cNvSpPr txBox="1"/>
          <p:nvPr/>
        </p:nvSpPr>
        <p:spPr>
          <a:xfrm>
            <a:off x="155136" y="576015"/>
            <a:ext cx="8836016" cy="553998"/>
          </a:xfrm>
          <a:prstGeom prst="rect">
            <a:avLst/>
          </a:prstGeom>
          <a:noFill/>
        </p:spPr>
        <p:txBody>
          <a:bodyPr wrap="square" rtlCol="0">
            <a:spAutoFit/>
          </a:bodyPr>
          <a:lstStyle/>
          <a:p>
            <a:r>
              <a:rPr kumimoji="1" lang="ja-JP" altLang="en-US" sz="1500" dirty="0">
                <a:latin typeface="Meiryo UI" panose="020B0604030504040204" pitchFamily="50" charset="-128"/>
                <a:ea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rPr>
              <a:t>微小漏水のみの状態の確保が可能（中大口径管や</a:t>
            </a:r>
            <a:r>
              <a:rPr kumimoji="1" lang="ja-JP" altLang="en-US" sz="1500" dirty="0">
                <a:latin typeface="Meiryo UI" panose="020B0604030504040204" pitchFamily="50" charset="-128"/>
                <a:ea typeface="Meiryo UI" panose="020B0604030504040204" pitchFamily="50" charset="-128"/>
              </a:rPr>
              <a:t>河底</a:t>
            </a:r>
            <a:r>
              <a:rPr kumimoji="1" lang="ja-JP" altLang="en-US" sz="1500" dirty="0" smtClean="0">
                <a:latin typeface="Meiryo UI" panose="020B0604030504040204" pitchFamily="50" charset="-128"/>
                <a:ea typeface="Meiryo UI" panose="020B0604030504040204" pitchFamily="50" charset="-128"/>
              </a:rPr>
              <a:t>横断管による漏水影響が地理的に存在しない）で</a:t>
            </a:r>
            <a:endParaRPr kumimoji="1"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ja-JP" altLang="en-US" sz="1500" dirty="0" smtClean="0">
                <a:latin typeface="Meiryo UI" panose="020B0604030504040204" pitchFamily="50" charset="-128"/>
                <a:ea typeface="Meiryo UI" panose="020B0604030504040204" pitchFamily="50" charset="-128"/>
              </a:rPr>
              <a:t>土地利用が</a:t>
            </a:r>
            <a:r>
              <a:rPr kumimoji="1" lang="ja-JP" altLang="en-US" sz="1500" dirty="0">
                <a:latin typeface="Meiryo UI" panose="020B0604030504040204" pitchFamily="50" charset="-128"/>
                <a:ea typeface="Meiryo UI" panose="020B0604030504040204" pitchFamily="50" charset="-128"/>
              </a:rPr>
              <a:t>一般的</a:t>
            </a:r>
            <a:r>
              <a:rPr kumimoji="1" lang="ja-JP" altLang="en-US" sz="1500" dirty="0" smtClean="0">
                <a:latin typeface="Meiryo UI" panose="020B0604030504040204" pitchFamily="50" charset="-128"/>
                <a:ea typeface="Meiryo UI" panose="020B0604030504040204" pitchFamily="50" charset="-128"/>
              </a:rPr>
              <a:t>かつ全管種が網羅的に含まれる</a:t>
            </a:r>
            <a:r>
              <a:rPr kumimoji="1" lang="ja-JP" altLang="en-US" sz="1500" b="1" u="sng" dirty="0" smtClean="0">
                <a:solidFill>
                  <a:srgbClr val="FF0066"/>
                </a:solidFill>
                <a:latin typeface="Meiryo UI" panose="020B0604030504040204" pitchFamily="50" charset="-128"/>
                <a:ea typeface="Meiryo UI" panose="020B0604030504040204" pitchFamily="50" charset="-128"/>
              </a:rPr>
              <a:t>代表的な２次配水ブロック</a:t>
            </a:r>
            <a:r>
              <a:rPr kumimoji="1" lang="ja-JP" altLang="en-US" sz="1500" dirty="0" smtClean="0">
                <a:latin typeface="Meiryo UI" panose="020B0604030504040204" pitchFamily="50" charset="-128"/>
                <a:ea typeface="Meiryo UI" panose="020B0604030504040204" pitchFamily="50" charset="-128"/>
              </a:rPr>
              <a:t>（下記参照）を抽出。</a:t>
            </a:r>
            <a:endParaRPr kumimoji="1" lang="ja-JP" altLang="en-US" sz="1500" dirty="0">
              <a:latin typeface="Meiryo UI" panose="020B0604030504040204" pitchFamily="50" charset="-128"/>
              <a:ea typeface="Meiryo UI" panose="020B0604030504040204" pitchFamily="50" charset="-128"/>
            </a:endParaRPr>
          </a:p>
        </p:txBody>
      </p:sp>
      <p:sp>
        <p:nvSpPr>
          <p:cNvPr id="86" name="角丸四角形 85"/>
          <p:cNvSpPr/>
          <p:nvPr/>
        </p:nvSpPr>
        <p:spPr>
          <a:xfrm>
            <a:off x="199556" y="5394977"/>
            <a:ext cx="8754725" cy="1134914"/>
          </a:xfrm>
          <a:prstGeom prst="roundRect">
            <a:avLst>
              <a:gd name="adj" fmla="val 14974"/>
            </a:avLst>
          </a:prstGeom>
          <a:gradFill>
            <a:gsLst>
              <a:gs pos="1000">
                <a:schemeClr val="bg1"/>
              </a:gs>
              <a:gs pos="100000">
                <a:schemeClr val="accent1">
                  <a:lumMod val="20000"/>
                  <a:lumOff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8" name="角丸四角形 167"/>
          <p:cNvSpPr/>
          <p:nvPr/>
        </p:nvSpPr>
        <p:spPr>
          <a:xfrm>
            <a:off x="380255" y="5647833"/>
            <a:ext cx="3087626" cy="626324"/>
          </a:xfrm>
          <a:prstGeom prst="roundRect">
            <a:avLst>
              <a:gd name="adj" fmla="val 16891"/>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7" name="テキスト ボックス 96"/>
          <p:cNvSpPr txBox="1"/>
          <p:nvPr/>
        </p:nvSpPr>
        <p:spPr>
          <a:xfrm>
            <a:off x="3893335" y="5700478"/>
            <a:ext cx="5026376" cy="553998"/>
          </a:xfrm>
          <a:prstGeom prst="rect">
            <a:avLst/>
          </a:prstGeom>
          <a:noFill/>
        </p:spPr>
        <p:txBody>
          <a:bodyPr wrap="none" rIns="0" rtlCol="0">
            <a:spAutoFit/>
          </a:bodyPr>
          <a:lstStyle/>
          <a:p>
            <a:r>
              <a:rPr kumimoji="1" lang="en-US" altLang="ja-JP" sz="1500" dirty="0" smtClean="0">
                <a:latin typeface="Meiryo UI" panose="020B0604030504040204" pitchFamily="50" charset="-128"/>
                <a:ea typeface="Meiryo UI" panose="020B0604030504040204" pitchFamily="50" charset="-128"/>
              </a:rPr>
              <a:t>Ⅰ</a:t>
            </a:r>
            <a:r>
              <a:rPr kumimoji="1" lang="ja-JP" altLang="en-US" sz="1500" dirty="0" smtClean="0">
                <a:latin typeface="Meiryo UI" panose="020B0604030504040204" pitchFamily="50" charset="-128"/>
                <a:ea typeface="Meiryo UI" panose="020B0604030504040204" pitchFamily="50" charset="-128"/>
              </a:rPr>
              <a:t> 水収支確認（流入量－使用量＝漏水量）</a:t>
            </a:r>
            <a:endParaRPr kumimoji="1" lang="en-US" altLang="ja-JP" sz="1500" dirty="0" smtClean="0">
              <a:latin typeface="Meiryo UI" panose="020B0604030504040204" pitchFamily="50" charset="-128"/>
              <a:ea typeface="Meiryo UI" panose="020B0604030504040204" pitchFamily="50" charset="-128"/>
            </a:endParaRPr>
          </a:p>
          <a:p>
            <a:r>
              <a:rPr kumimoji="1" lang="en-US" altLang="ja-JP" sz="1500" dirty="0">
                <a:latin typeface="Meiryo UI" panose="020B0604030504040204" pitchFamily="50" charset="-128"/>
                <a:ea typeface="Meiryo UI" panose="020B0604030504040204" pitchFamily="50" charset="-128"/>
              </a:rPr>
              <a:t>Ⅱ</a:t>
            </a:r>
            <a:r>
              <a:rPr kumimoji="1" lang="ja-JP" altLang="en-US" sz="1500" dirty="0" smtClean="0">
                <a:latin typeface="Meiryo UI" panose="020B0604030504040204" pitchFamily="50" charset="-128"/>
                <a:ea typeface="Meiryo UI" panose="020B0604030504040204" pitchFamily="50" charset="-128"/>
              </a:rPr>
              <a:t> 最小流量法（水使用のない時間帯の最小</a:t>
            </a:r>
            <a:r>
              <a:rPr kumimoji="1" lang="ja-JP" altLang="en-US" sz="1500" dirty="0">
                <a:latin typeface="Meiryo UI" panose="020B0604030504040204" pitchFamily="50" charset="-128"/>
                <a:ea typeface="Meiryo UI" panose="020B0604030504040204" pitchFamily="50" charset="-128"/>
              </a:rPr>
              <a:t>流量</a:t>
            </a:r>
            <a:r>
              <a:rPr kumimoji="1" lang="ja-JP" altLang="en-US" sz="1500" dirty="0" smtClean="0">
                <a:latin typeface="Meiryo UI" panose="020B0604030504040204" pitchFamily="50" charset="-128"/>
                <a:ea typeface="Meiryo UI" panose="020B0604030504040204" pitchFamily="50" charset="-128"/>
              </a:rPr>
              <a:t>＝漏水量）</a:t>
            </a:r>
            <a:endParaRPr kumimoji="1" lang="en-US" altLang="ja-JP" sz="1500" dirty="0" smtClean="0">
              <a:latin typeface="Meiryo UI" panose="020B0604030504040204" pitchFamily="50" charset="-128"/>
              <a:ea typeface="Meiryo UI" panose="020B0604030504040204" pitchFamily="50" charset="-128"/>
            </a:endParaRPr>
          </a:p>
        </p:txBody>
      </p:sp>
      <p:sp>
        <p:nvSpPr>
          <p:cNvPr id="109" name="テキスト ボックス 108"/>
          <p:cNvSpPr txBox="1"/>
          <p:nvPr/>
        </p:nvSpPr>
        <p:spPr>
          <a:xfrm>
            <a:off x="380254" y="5665889"/>
            <a:ext cx="3087627" cy="584775"/>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測定調査</a:t>
            </a:r>
            <a:r>
              <a:rPr kumimoji="1" lang="en-US" altLang="ja-JP" sz="1600" dirty="0" smtClean="0">
                <a:latin typeface="Meiryo UI" panose="020B0604030504040204" pitchFamily="50" charset="-128"/>
                <a:ea typeface="Meiryo UI" panose="020B0604030504040204" pitchFamily="50" charset="-128"/>
              </a:rPr>
              <a:t>Ⅰ</a:t>
            </a:r>
            <a:r>
              <a:rPr kumimoji="1" lang="ja-JP" altLang="en-US" sz="1600" dirty="0" err="1"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Ⅱ</a:t>
            </a:r>
            <a:r>
              <a:rPr kumimoji="1" lang="ja-JP" altLang="en-US" sz="1600" dirty="0" smtClean="0">
                <a:latin typeface="Meiryo UI" panose="020B0604030504040204" pitchFamily="50" charset="-128"/>
                <a:ea typeface="Meiryo UI" panose="020B0604030504040204" pitchFamily="50" charset="-128"/>
              </a:rPr>
              <a:t>のいずれにおいても推定漏水量約 </a:t>
            </a:r>
            <a:r>
              <a:rPr kumimoji="1" lang="ja-JP" altLang="en-US" sz="1600" b="1" u="sng" dirty="0" smtClean="0">
                <a:solidFill>
                  <a:srgbClr val="FF0066"/>
                </a:solidFill>
                <a:latin typeface="Meiryo UI" panose="020B0604030504040204" pitchFamily="50" charset="-128"/>
                <a:ea typeface="Meiryo UI" panose="020B0604030504040204" pitchFamily="50" charset="-128"/>
              </a:rPr>
              <a:t>５％</a:t>
            </a:r>
            <a:r>
              <a:rPr kumimoji="1" lang="ja-JP" altLang="en-US" sz="1600" b="1" dirty="0" smtClean="0">
                <a:solidFill>
                  <a:srgbClr val="FF0066"/>
                </a:solidFill>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を確認</a:t>
            </a:r>
            <a:endParaRPr kumimoji="1" lang="en-US" altLang="ja-JP" sz="1600" baseline="30000" dirty="0" smtClean="0">
              <a:latin typeface="Meiryo UI" panose="020B0604030504040204" pitchFamily="50" charset="-128"/>
              <a:ea typeface="Meiryo UI" panose="020B0604030504040204" pitchFamily="50" charset="-128"/>
            </a:endParaRPr>
          </a:p>
        </p:txBody>
      </p:sp>
      <p:sp>
        <p:nvSpPr>
          <p:cNvPr id="165" name="二等辺三角形 164"/>
          <p:cNvSpPr/>
          <p:nvPr/>
        </p:nvSpPr>
        <p:spPr>
          <a:xfrm rot="16200000">
            <a:off x="3413705" y="5819249"/>
            <a:ext cx="533806" cy="286024"/>
          </a:xfrm>
          <a:prstGeom prst="triangle">
            <a:avLst/>
          </a:prstGeom>
          <a:gradFill flip="none" rotWithShape="1">
            <a:gsLst>
              <a:gs pos="0">
                <a:schemeClr val="bg1"/>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0340" y="56536"/>
            <a:ext cx="5615640" cy="461665"/>
          </a:xfrm>
          <a:prstGeom prst="rect">
            <a:avLst/>
          </a:prstGeom>
          <a:noFill/>
        </p:spPr>
        <p:txBody>
          <a:bodyPr wrap="none" rtlCol="0">
            <a:spAutoFit/>
          </a:bodyPr>
          <a:lstStyle/>
          <a:p>
            <a:r>
              <a:rPr lang="en-US" altLang="ja-JP" sz="2400" b="1" dirty="0" smtClean="0">
                <a:latin typeface="Meiryo UI" panose="020B0604030504040204" pitchFamily="50" charset="-128"/>
                <a:ea typeface="Meiryo UI" panose="020B0604030504040204" pitchFamily="50" charset="-128"/>
              </a:rPr>
              <a:t>3-2</a:t>
            </a:r>
            <a:r>
              <a:rPr lang="ja-JP" altLang="en-US" sz="2400" b="1" dirty="0" smtClean="0">
                <a:latin typeface="Meiryo UI" panose="020B0604030504040204" pitchFamily="50" charset="-128"/>
                <a:ea typeface="Meiryo UI" panose="020B0604030504040204" pitchFamily="50" charset="-128"/>
              </a:rPr>
              <a:t>　配水支管等の微小漏水の実態調査</a:t>
            </a:r>
            <a:endParaRPr lang="en-US" altLang="ja-JP" sz="2000" dirty="0">
              <a:latin typeface="Meiryo UI" panose="020B0604030504040204" pitchFamily="50" charset="-128"/>
              <a:ea typeface="Meiryo UI" panose="020B0604030504040204" pitchFamily="50" charset="-128"/>
            </a:endParaRPr>
          </a:p>
        </p:txBody>
      </p:sp>
      <p:sp>
        <p:nvSpPr>
          <p:cNvPr id="44" name="スライド番号プレースホルダー 4"/>
          <p:cNvSpPr txBox="1">
            <a:spLocks/>
          </p:cNvSpPr>
          <p:nvPr/>
        </p:nvSpPr>
        <p:spPr>
          <a:xfrm>
            <a:off x="8676820" y="6424366"/>
            <a:ext cx="393095" cy="365125"/>
          </a:xfrm>
          <a:prstGeom prst="rect">
            <a:avLst/>
          </a:prstGeom>
          <a:solidFill>
            <a:srgbClr val="000099"/>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BAB8C8D-D655-4CB9-9317-1659BB5EB925}" type="slidenum">
              <a:rPr lang="ja-JP" altLang="en-US" sz="1800" b="1" smtClean="0">
                <a:solidFill>
                  <a:srgbClr val="FFFFFF"/>
                </a:solidFill>
                <a:latin typeface="Meiryo UI" panose="020B0604030504040204" pitchFamily="50" charset="-128"/>
                <a:ea typeface="Meiryo UI" panose="020B0604030504040204" pitchFamily="50" charset="-128"/>
              </a:rPr>
              <a:pPr/>
              <a:t>7</a:t>
            </a:fld>
            <a:endParaRPr lang="ja-JP" altLang="en-US" sz="1800" b="1" dirty="0">
              <a:solidFill>
                <a:srgbClr val="FFFFFF"/>
              </a:solidFill>
              <a:latin typeface="Meiryo UI" panose="020B0604030504040204" pitchFamily="50" charset="-128"/>
              <a:ea typeface="Meiryo UI" panose="020B0604030504040204" pitchFamily="50" charset="-128"/>
            </a:endParaRPr>
          </a:p>
        </p:txBody>
      </p:sp>
      <p:pic>
        <p:nvPicPr>
          <p:cNvPr id="45" name="図 44"/>
          <p:cNvPicPr>
            <a:picLocks noChangeAspect="1"/>
          </p:cNvPicPr>
          <p:nvPr/>
        </p:nvPicPr>
        <p:blipFill rotWithShape="1">
          <a:blip r:embed="rId4"/>
          <a:srcRect l="6272" t="34722" r="63193" b="25945"/>
          <a:stretch/>
        </p:blipFill>
        <p:spPr>
          <a:xfrm>
            <a:off x="904236" y="2072675"/>
            <a:ext cx="2104361" cy="1524001"/>
          </a:xfrm>
          <a:prstGeom prst="rect">
            <a:avLst/>
          </a:prstGeom>
        </p:spPr>
      </p:pic>
      <p:sp>
        <p:nvSpPr>
          <p:cNvPr id="46" name="楕円 45"/>
          <p:cNvSpPr/>
          <p:nvPr/>
        </p:nvSpPr>
        <p:spPr>
          <a:xfrm>
            <a:off x="894711" y="2793401"/>
            <a:ext cx="261591" cy="4476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474656" y="2399224"/>
            <a:ext cx="288147" cy="1169551"/>
          </a:xfrm>
          <a:prstGeom prst="rect">
            <a:avLst/>
          </a:prstGeom>
          <a:noFill/>
          <a:ln w="28575">
            <a:solidFill>
              <a:srgbClr val="0000CC"/>
            </a:solidFill>
          </a:ln>
        </p:spPr>
        <p:txBody>
          <a:bodyPr vert="eaVert" wrap="none" lIns="36000" rIns="36000" rtlCol="0">
            <a:spAutoFit/>
          </a:bodyPr>
          <a:lstStyle/>
          <a:p>
            <a:r>
              <a:rPr kumimoji="1" lang="ja-JP" altLang="en-US" sz="1400" dirty="0" smtClean="0">
                <a:latin typeface="Meiryo UI" panose="020B0604030504040204" pitchFamily="50" charset="-128"/>
                <a:ea typeface="Meiryo UI" panose="020B0604030504040204" pitchFamily="50" charset="-128"/>
              </a:rPr>
              <a:t>この先配水管</a:t>
            </a:r>
            <a:endParaRPr kumimoji="1" lang="ja-JP" altLang="en-US" sz="1400" dirty="0">
              <a:latin typeface="Meiryo UI" panose="020B0604030504040204" pitchFamily="50" charset="-128"/>
              <a:ea typeface="Meiryo UI" panose="020B0604030504040204" pitchFamily="50" charset="-128"/>
            </a:endParaRPr>
          </a:p>
        </p:txBody>
      </p:sp>
      <p:cxnSp>
        <p:nvCxnSpPr>
          <p:cNvPr id="49" name="直線コネクタ 48"/>
          <p:cNvCxnSpPr/>
          <p:nvPr/>
        </p:nvCxnSpPr>
        <p:spPr>
          <a:xfrm>
            <a:off x="772127" y="3064759"/>
            <a:ext cx="316879" cy="0"/>
          </a:xfrm>
          <a:prstGeom prst="line">
            <a:avLst/>
          </a:prstGeom>
          <a:ln w="38100">
            <a:solidFill>
              <a:srgbClr val="0000CC"/>
            </a:solidFill>
            <a:prstDash val="solid"/>
          </a:ln>
        </p:spPr>
        <p:style>
          <a:lnRef idx="1">
            <a:schemeClr val="accent1"/>
          </a:lnRef>
          <a:fillRef idx="0">
            <a:schemeClr val="accent1"/>
          </a:fillRef>
          <a:effectRef idx="0">
            <a:schemeClr val="accent1"/>
          </a:effectRef>
          <a:fontRef idx="minor">
            <a:schemeClr val="tx1"/>
          </a:fontRef>
        </p:style>
      </p:cxnSp>
      <p:sp>
        <p:nvSpPr>
          <p:cNvPr id="51" name="楕円 50"/>
          <p:cNvSpPr/>
          <p:nvPr/>
        </p:nvSpPr>
        <p:spPr>
          <a:xfrm>
            <a:off x="1788870" y="2742601"/>
            <a:ext cx="482600" cy="498475"/>
          </a:xfrm>
          <a:prstGeom prst="ellipse">
            <a:avLst/>
          </a:prstGeom>
          <a:noFill/>
          <a:ln w="28575">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1476172" y="3731901"/>
            <a:ext cx="1107996" cy="239193"/>
          </a:xfrm>
          <a:prstGeom prst="rect">
            <a:avLst/>
          </a:prstGeom>
          <a:noFill/>
          <a:ln w="28575">
            <a:solidFill>
              <a:srgbClr val="0000CC"/>
            </a:solidFill>
            <a:prstDash val="sysDash"/>
          </a:ln>
        </p:spPr>
        <p:txBody>
          <a:bodyPr wrap="square" lIns="72000" tIns="36000" rIns="72000" bIns="18000" rtlCol="0">
            <a:spAutoFit/>
          </a:bodyPr>
          <a:lstStyle/>
          <a:p>
            <a:pPr algn="ctr"/>
            <a:r>
              <a:rPr kumimoji="1" lang="ja-JP" altLang="en-US" sz="1200" dirty="0" smtClean="0">
                <a:latin typeface="Meiryo UI" panose="020B0604030504040204" pitchFamily="50" charset="-128"/>
                <a:ea typeface="Meiryo UI" panose="020B0604030504040204" pitchFamily="50" charset="-128"/>
              </a:rPr>
              <a:t>メータ引揚済</a:t>
            </a:r>
            <a:endParaRPr kumimoji="1" lang="ja-JP" altLang="en-US" sz="1200" dirty="0">
              <a:latin typeface="Meiryo UI" panose="020B0604030504040204" pitchFamily="50" charset="-128"/>
              <a:ea typeface="Meiryo UI" panose="020B0604030504040204" pitchFamily="50" charset="-128"/>
            </a:endParaRPr>
          </a:p>
        </p:txBody>
      </p:sp>
      <p:cxnSp>
        <p:nvCxnSpPr>
          <p:cNvPr id="53" name="直線コネクタ 52"/>
          <p:cNvCxnSpPr>
            <a:stCxn id="52" idx="0"/>
            <a:endCxn id="51" idx="4"/>
          </p:cNvCxnSpPr>
          <p:nvPr/>
        </p:nvCxnSpPr>
        <p:spPr>
          <a:xfrm flipV="1">
            <a:off x="2030170" y="3241076"/>
            <a:ext cx="0" cy="490825"/>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772126" y="2051886"/>
            <a:ext cx="2386541" cy="261610"/>
          </a:xfrm>
          <a:prstGeom prst="rect">
            <a:avLst/>
          </a:prstGeom>
          <a:solidFill>
            <a:schemeClr val="bg1"/>
          </a:solidFill>
          <a:ln w="28575">
            <a:solidFill>
              <a:srgbClr val="FF0000"/>
            </a:solidFill>
          </a:ln>
        </p:spPr>
        <p:txBody>
          <a:bodyPr wrap="square" rtlCol="0">
            <a:spAutoFit/>
          </a:bodyPr>
          <a:lstStyle/>
          <a:p>
            <a:pPr algn="ctr"/>
            <a:r>
              <a:rPr kumimoji="1" lang="ja-JP" altLang="en-US" sz="1100" dirty="0" smtClean="0">
                <a:solidFill>
                  <a:srgbClr val="FF0000"/>
                </a:solidFill>
                <a:latin typeface="Meiryo UI" panose="020B0604030504040204" pitchFamily="50" charset="-128"/>
                <a:ea typeface="Meiryo UI" panose="020B0604030504040204" pitchFamily="50" charset="-128"/>
              </a:rPr>
              <a:t>メータ１次側のナット等から微量の漏水</a:t>
            </a:r>
            <a:endParaRPr kumimoji="1" lang="ja-JP" altLang="en-US" sz="1100" dirty="0">
              <a:solidFill>
                <a:srgbClr val="FF0000"/>
              </a:solidFill>
              <a:latin typeface="Meiryo UI" panose="020B0604030504040204" pitchFamily="50" charset="-128"/>
              <a:ea typeface="Meiryo UI" panose="020B0604030504040204" pitchFamily="50" charset="-128"/>
            </a:endParaRPr>
          </a:p>
        </p:txBody>
      </p:sp>
      <p:cxnSp>
        <p:nvCxnSpPr>
          <p:cNvPr id="55" name="直線コネクタ 54"/>
          <p:cNvCxnSpPr>
            <a:stCxn id="46" idx="0"/>
          </p:cNvCxnSpPr>
          <p:nvPr/>
        </p:nvCxnSpPr>
        <p:spPr>
          <a:xfrm flipH="1" flipV="1">
            <a:off x="1025506" y="2328885"/>
            <a:ext cx="1" cy="464516"/>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691718" y="2996392"/>
            <a:ext cx="466949" cy="0"/>
          </a:xfrm>
          <a:prstGeom prst="line">
            <a:avLst/>
          </a:prstGeom>
          <a:ln w="38100">
            <a:solidFill>
              <a:srgbClr val="0000CC"/>
            </a:solidFill>
            <a:prstDash val="solid"/>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3112947" y="2498430"/>
            <a:ext cx="288147" cy="990015"/>
          </a:xfrm>
          <a:prstGeom prst="rect">
            <a:avLst/>
          </a:prstGeom>
          <a:solidFill>
            <a:schemeClr val="bg1"/>
          </a:solidFill>
          <a:ln w="28575">
            <a:solidFill>
              <a:srgbClr val="0000CC"/>
            </a:solidFill>
          </a:ln>
        </p:spPr>
        <p:txBody>
          <a:bodyPr vert="eaVert" wrap="none" lIns="36000" rIns="36000" rtlCol="0">
            <a:spAutoFit/>
          </a:bodyPr>
          <a:lstStyle/>
          <a:p>
            <a:r>
              <a:rPr kumimoji="1" lang="ja-JP" altLang="en-US" sz="1400" dirty="0" smtClean="0">
                <a:latin typeface="Meiryo UI" panose="020B0604030504040204" pitchFamily="50" charset="-128"/>
                <a:ea typeface="Meiryo UI" panose="020B0604030504040204" pitchFamily="50" charset="-128"/>
              </a:rPr>
              <a:t>この先民地</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55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70340" y="56536"/>
            <a:ext cx="8433719" cy="461665"/>
          </a:xfrm>
          <a:prstGeom prst="rect">
            <a:avLst/>
          </a:prstGeom>
          <a:noFill/>
        </p:spPr>
        <p:txBody>
          <a:bodyPr wrap="none" rtlCol="0">
            <a:spAutoFit/>
          </a:bodyPr>
          <a:lstStyle/>
          <a:p>
            <a:r>
              <a:rPr lang="en-US" altLang="ja-JP" sz="2400" b="1" dirty="0" smtClean="0">
                <a:latin typeface="Meiryo UI" panose="020B0604030504040204" pitchFamily="50" charset="-128"/>
                <a:ea typeface="Meiryo UI" panose="020B0604030504040204" pitchFamily="50" charset="-128"/>
              </a:rPr>
              <a:t>3-3</a:t>
            </a:r>
            <a:r>
              <a:rPr lang="ja-JP" altLang="en-US" sz="2400" b="1" dirty="0" smtClean="0">
                <a:latin typeface="Meiryo UI" panose="020B0604030504040204" pitchFamily="50" charset="-128"/>
                <a:ea typeface="Meiryo UI" panose="020B0604030504040204" pitchFamily="50" charset="-128"/>
              </a:rPr>
              <a:t>　配水支管</a:t>
            </a:r>
            <a:r>
              <a:rPr lang="ja-JP" altLang="en-US" sz="2400" b="1" dirty="0">
                <a:latin typeface="Meiryo UI" panose="020B0604030504040204" pitchFamily="50" charset="-128"/>
                <a:ea typeface="Meiryo UI" panose="020B0604030504040204" pitchFamily="50" charset="-128"/>
              </a:rPr>
              <a:t>等の微小漏水の実態</a:t>
            </a:r>
            <a:r>
              <a:rPr lang="ja-JP" altLang="en-US" sz="2400" b="1" dirty="0" smtClean="0">
                <a:latin typeface="Meiryo UI" panose="020B0604030504040204" pitchFamily="50" charset="-128"/>
                <a:ea typeface="Meiryo UI" panose="020B0604030504040204" pitchFamily="50" charset="-128"/>
              </a:rPr>
              <a:t>調査に基づく漏水量の分析</a:t>
            </a:r>
            <a:endParaRPr lang="en-US" altLang="ja-JP" sz="2000" b="1" dirty="0">
              <a:latin typeface="Meiryo UI" panose="020B0604030504040204" pitchFamily="50" charset="-128"/>
              <a:ea typeface="Meiryo UI" panose="020B0604030504040204" pitchFamily="50" charset="-128"/>
            </a:endParaRPr>
          </a:p>
        </p:txBody>
      </p:sp>
      <p:sp>
        <p:nvSpPr>
          <p:cNvPr id="109" name="スライド番号プレースホルダー 4"/>
          <p:cNvSpPr>
            <a:spLocks noGrp="1"/>
          </p:cNvSpPr>
          <p:nvPr>
            <p:ph type="sldNum" sz="quarter" idx="12"/>
          </p:nvPr>
        </p:nvSpPr>
        <p:spPr>
          <a:xfrm>
            <a:off x="8676820" y="6424366"/>
            <a:ext cx="393095" cy="365125"/>
          </a:xfrm>
          <a:solidFill>
            <a:srgbClr val="000099"/>
          </a:solidFill>
        </p:spPr>
        <p:txBody>
          <a:bodyPr/>
          <a:lstStyle/>
          <a:p>
            <a:fld id="{3BAB8C8D-D655-4CB9-9317-1659BB5EB925}" type="slidenum">
              <a:rPr lang="ja-JP" altLang="en-US" sz="1800" b="1">
                <a:solidFill>
                  <a:srgbClr val="FFFFFF"/>
                </a:solidFill>
                <a:latin typeface="Meiryo UI" panose="020B0604030504040204" pitchFamily="50" charset="-128"/>
                <a:ea typeface="Meiryo UI" panose="020B0604030504040204" pitchFamily="50" charset="-128"/>
              </a:rPr>
              <a:t>8</a:t>
            </a:fld>
            <a:endParaRPr lang="ja-JP" altLang="en-US" sz="1800" b="1" dirty="0">
              <a:solidFill>
                <a:srgbClr val="FFFFFF"/>
              </a:solidFill>
              <a:latin typeface="Meiryo UI" panose="020B0604030504040204" pitchFamily="50" charset="-128"/>
              <a:ea typeface="Meiryo UI" panose="020B0604030504040204" pitchFamily="50" charset="-128"/>
            </a:endParaRPr>
          </a:p>
        </p:txBody>
      </p:sp>
      <p:sp>
        <p:nvSpPr>
          <p:cNvPr id="173" name="角丸四角形 172"/>
          <p:cNvSpPr/>
          <p:nvPr/>
        </p:nvSpPr>
        <p:spPr>
          <a:xfrm>
            <a:off x="198146" y="1047521"/>
            <a:ext cx="8676800" cy="3862019"/>
          </a:xfrm>
          <a:prstGeom prst="roundRect">
            <a:avLst>
              <a:gd name="adj" fmla="val 5852"/>
            </a:avLst>
          </a:prstGeom>
          <a:gradFill flip="none" rotWithShape="1">
            <a:gsLst>
              <a:gs pos="0">
                <a:schemeClr val="bg1"/>
              </a:gs>
              <a:gs pos="100000">
                <a:srgbClr val="DCEBF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ｘ</a:t>
            </a:r>
            <a:endParaRPr kumimoji="1" lang="ja-JP" altLang="en-US" dirty="0"/>
          </a:p>
        </p:txBody>
      </p:sp>
      <p:sp>
        <p:nvSpPr>
          <p:cNvPr id="98" name="上下矢印 97"/>
          <p:cNvSpPr/>
          <p:nvPr/>
        </p:nvSpPr>
        <p:spPr>
          <a:xfrm>
            <a:off x="5828522" y="2156705"/>
            <a:ext cx="559328" cy="1921407"/>
          </a:xfrm>
          <a:prstGeom prst="upDownArrow">
            <a:avLst>
              <a:gd name="adj1" fmla="val 50000"/>
              <a:gd name="adj2" fmla="val 57338"/>
            </a:avLst>
          </a:prstGeom>
          <a:gradFill flip="none" rotWithShape="1">
            <a:gsLst>
              <a:gs pos="0">
                <a:schemeClr val="accent1">
                  <a:lumMod val="20000"/>
                  <a:lumOff val="80000"/>
                </a:schemeClr>
              </a:gs>
              <a:gs pos="50000">
                <a:schemeClr val="accent1">
                  <a:lumMod val="60000"/>
                  <a:lumOff val="40000"/>
                </a:schemeClr>
              </a:gs>
              <a:gs pos="100000">
                <a:schemeClr val="accent1">
                  <a:lumMod val="7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0" name="楕円 109"/>
          <p:cNvSpPr/>
          <p:nvPr/>
        </p:nvSpPr>
        <p:spPr>
          <a:xfrm>
            <a:off x="5595065" y="2511390"/>
            <a:ext cx="1026242" cy="1199962"/>
          </a:xfrm>
          <a:prstGeom prst="ellipse">
            <a:avLst/>
          </a:prstGeom>
          <a:gradFill flip="none" rotWithShape="1">
            <a:gsLst>
              <a:gs pos="0">
                <a:schemeClr val="bg1"/>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113" name="直線コネクタ 112"/>
          <p:cNvCxnSpPr/>
          <p:nvPr/>
        </p:nvCxnSpPr>
        <p:spPr>
          <a:xfrm>
            <a:off x="5523159" y="4081211"/>
            <a:ext cx="1073011" cy="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正方形/長方形 113"/>
          <p:cNvSpPr/>
          <p:nvPr/>
        </p:nvSpPr>
        <p:spPr>
          <a:xfrm>
            <a:off x="3927565" y="4343692"/>
            <a:ext cx="1571308" cy="161733"/>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16" name="正方形/長方形 115"/>
          <p:cNvSpPr/>
          <p:nvPr/>
        </p:nvSpPr>
        <p:spPr>
          <a:xfrm>
            <a:off x="3927566" y="2141776"/>
            <a:ext cx="1571306" cy="1944572"/>
          </a:xfrm>
          <a:prstGeom prst="rect">
            <a:avLst/>
          </a:prstGeom>
          <a:solidFill>
            <a:srgbClr val="203864"/>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7" name="正方形/長方形 116"/>
          <p:cNvSpPr/>
          <p:nvPr/>
        </p:nvSpPr>
        <p:spPr>
          <a:xfrm>
            <a:off x="3927565" y="4086349"/>
            <a:ext cx="1571308" cy="260868"/>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1" name="テキスト ボックス 120"/>
          <p:cNvSpPr txBox="1"/>
          <p:nvPr/>
        </p:nvSpPr>
        <p:spPr>
          <a:xfrm>
            <a:off x="3829508" y="4288653"/>
            <a:ext cx="1197764" cy="276999"/>
          </a:xfrm>
          <a:prstGeom prst="rect">
            <a:avLst/>
          </a:prstGeom>
          <a:noFill/>
        </p:spPr>
        <p:txBody>
          <a:bodyPr wrap="none" rtlCol="0">
            <a:spAutoFit/>
          </a:bodyPr>
          <a:lstStyle/>
          <a:p>
            <a:pPr algn="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1,076</a:t>
            </a:r>
            <a:r>
              <a:rPr kumimoji="1" lang="ja-JP" altLang="en-US" sz="1200" dirty="0" smtClean="0">
                <a:latin typeface="Meiryo UI" panose="020B0604030504040204" pitchFamily="50" charset="-128"/>
                <a:ea typeface="Meiryo UI" panose="020B0604030504040204" pitchFamily="50" charset="-128"/>
              </a:rPr>
              <a:t>千</a:t>
            </a:r>
            <a:r>
              <a:rPr kumimoji="1" lang="en-US" altLang="ja-JP" sz="1200" dirty="0" smtClean="0">
                <a:latin typeface="Meiryo UI" panose="020B0604030504040204" pitchFamily="50" charset="-128"/>
                <a:ea typeface="Meiryo UI" panose="020B0604030504040204" pitchFamily="50" charset="-128"/>
              </a:rPr>
              <a:t>m</a:t>
            </a:r>
            <a:r>
              <a:rPr kumimoji="1" lang="en-US" altLang="ja-JP" sz="1200" baseline="30000" dirty="0" smtClean="0">
                <a:latin typeface="Meiryo UI" panose="020B0604030504040204" pitchFamily="50" charset="-128"/>
                <a:ea typeface="Meiryo UI" panose="020B0604030504040204" pitchFamily="50" charset="-128"/>
              </a:rPr>
              <a:t>3</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3842594" y="4078284"/>
            <a:ext cx="1197764" cy="276999"/>
          </a:xfrm>
          <a:prstGeom prst="rect">
            <a:avLst/>
          </a:prstGeom>
          <a:noFill/>
        </p:spPr>
        <p:txBody>
          <a:bodyPr wrap="none" rtlCol="0">
            <a:spAutoFit/>
          </a:bodyPr>
          <a:lstStyle/>
          <a:p>
            <a:pPr algn="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2,899</a:t>
            </a:r>
            <a:r>
              <a:rPr kumimoji="1" lang="ja-JP" altLang="en-US" sz="1200" dirty="0" smtClean="0">
                <a:latin typeface="Meiryo UI" panose="020B0604030504040204" pitchFamily="50" charset="-128"/>
                <a:ea typeface="Meiryo UI" panose="020B0604030504040204" pitchFamily="50" charset="-128"/>
              </a:rPr>
              <a:t>千</a:t>
            </a:r>
            <a:r>
              <a:rPr kumimoji="1" lang="en-US" altLang="ja-JP" sz="1200" dirty="0" smtClean="0">
                <a:latin typeface="Meiryo UI" panose="020B0604030504040204" pitchFamily="50" charset="-128"/>
                <a:ea typeface="Meiryo UI" panose="020B0604030504040204" pitchFamily="50" charset="-128"/>
              </a:rPr>
              <a:t>m</a:t>
            </a:r>
            <a:r>
              <a:rPr kumimoji="1" lang="en-US" altLang="ja-JP" sz="1200" baseline="30000" dirty="0" smtClean="0">
                <a:latin typeface="Meiryo UI" panose="020B0604030504040204" pitchFamily="50" charset="-128"/>
                <a:ea typeface="Meiryo UI" panose="020B0604030504040204" pitchFamily="50" charset="-128"/>
              </a:rPr>
              <a:t>3</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28" name="テキスト ボックス 127"/>
          <p:cNvSpPr txBox="1"/>
          <p:nvPr/>
        </p:nvSpPr>
        <p:spPr>
          <a:xfrm>
            <a:off x="3886175" y="2746457"/>
            <a:ext cx="1346843" cy="276999"/>
          </a:xfrm>
          <a:prstGeom prst="rect">
            <a:avLst/>
          </a:prstGeom>
          <a:noFill/>
        </p:spPr>
        <p:txBody>
          <a:bodyPr wrap="none" rtlCol="0">
            <a:spAutoFit/>
          </a:bodyPr>
          <a:lstStyle/>
          <a:p>
            <a:pPr algn="r"/>
            <a:r>
              <a:rPr kumimoji="1" lang="ja-JP" altLang="en-US" sz="1200" b="1" dirty="0" smtClean="0">
                <a:solidFill>
                  <a:schemeClr val="bg1"/>
                </a:solidFill>
                <a:latin typeface="Meiryo UI" panose="020B0604030504040204" pitchFamily="50" charset="-128"/>
                <a:ea typeface="Meiryo UI" panose="020B0604030504040204" pitchFamily="50" charset="-128"/>
              </a:rPr>
              <a:t>（</a:t>
            </a:r>
            <a:r>
              <a:rPr kumimoji="1" lang="en-US" altLang="ja-JP" sz="1200" b="1" dirty="0" smtClean="0">
                <a:solidFill>
                  <a:schemeClr val="bg1"/>
                </a:solidFill>
                <a:latin typeface="Meiryo UI" panose="020B0604030504040204" pitchFamily="50" charset="-128"/>
                <a:ea typeface="Meiryo UI" panose="020B0604030504040204" pitchFamily="50" charset="-128"/>
              </a:rPr>
              <a:t>17,486</a:t>
            </a:r>
            <a:r>
              <a:rPr kumimoji="1" lang="ja-JP" altLang="en-US" sz="1200" b="1" dirty="0" smtClean="0">
                <a:solidFill>
                  <a:schemeClr val="bg1"/>
                </a:solidFill>
                <a:latin typeface="Meiryo UI" panose="020B0604030504040204" pitchFamily="50" charset="-128"/>
                <a:ea typeface="Meiryo UI" panose="020B0604030504040204" pitchFamily="50" charset="-128"/>
              </a:rPr>
              <a:t>千</a:t>
            </a:r>
            <a:r>
              <a:rPr kumimoji="1" lang="en-US" altLang="ja-JP" sz="1200" b="1" dirty="0" smtClean="0">
                <a:solidFill>
                  <a:schemeClr val="bg1"/>
                </a:solidFill>
                <a:latin typeface="Meiryo UI" panose="020B0604030504040204" pitchFamily="50" charset="-128"/>
                <a:ea typeface="Meiryo UI" panose="020B0604030504040204" pitchFamily="50" charset="-128"/>
              </a:rPr>
              <a:t>m</a:t>
            </a:r>
            <a:r>
              <a:rPr kumimoji="1" lang="en-US" altLang="ja-JP" sz="1200" b="1" baseline="30000" dirty="0" smtClean="0">
                <a:solidFill>
                  <a:schemeClr val="bg1"/>
                </a:solidFill>
                <a:latin typeface="Meiryo UI" panose="020B0604030504040204" pitchFamily="50" charset="-128"/>
                <a:ea typeface="Meiryo UI" panose="020B0604030504040204" pitchFamily="50" charset="-128"/>
              </a:rPr>
              <a:t>3</a:t>
            </a:r>
            <a:r>
              <a:rPr kumimoji="1" lang="en-US" altLang="ja-JP"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29" name="テキスト ボックス 128"/>
          <p:cNvSpPr txBox="1"/>
          <p:nvPr/>
        </p:nvSpPr>
        <p:spPr>
          <a:xfrm>
            <a:off x="4868091" y="4288653"/>
            <a:ext cx="739305"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rPr>
              <a:t>0.3</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31" name="テキスト ボックス 130"/>
          <p:cNvSpPr txBox="1"/>
          <p:nvPr/>
        </p:nvSpPr>
        <p:spPr>
          <a:xfrm>
            <a:off x="4868092" y="4078284"/>
            <a:ext cx="739305" cy="276999"/>
          </a:xfrm>
          <a:prstGeom prst="rect">
            <a:avLst/>
          </a:prstGeom>
          <a:noFill/>
        </p:spPr>
        <p:txBody>
          <a:bodyPr wrap="none" rtlCol="0">
            <a:spAutoFit/>
          </a:bodyPr>
          <a:lstStyle/>
          <a:p>
            <a:pPr algn="r"/>
            <a:r>
              <a:rPr kumimoji="1" lang="en-US" altLang="ja-JP" sz="1200" dirty="0">
                <a:latin typeface="Meiryo UI" panose="020B0604030504040204" pitchFamily="50" charset="-128"/>
                <a:ea typeface="Meiryo UI" panose="020B0604030504040204" pitchFamily="50" charset="-128"/>
              </a:rPr>
              <a:t>0.7</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32" name="テキスト ボックス 131"/>
          <p:cNvSpPr txBox="1"/>
          <p:nvPr/>
        </p:nvSpPr>
        <p:spPr>
          <a:xfrm>
            <a:off x="4853665" y="3005631"/>
            <a:ext cx="753732" cy="276999"/>
          </a:xfrm>
          <a:prstGeom prst="rect">
            <a:avLst/>
          </a:prstGeom>
          <a:noFill/>
        </p:spPr>
        <p:txBody>
          <a:bodyPr wrap="none" rtlCol="0">
            <a:spAutoFit/>
          </a:bodyPr>
          <a:lstStyle/>
          <a:p>
            <a:pPr algn="r"/>
            <a:r>
              <a:rPr kumimoji="1" lang="en-US" altLang="ja-JP" sz="1200" b="1" dirty="0">
                <a:solidFill>
                  <a:schemeClr val="bg1"/>
                </a:solidFill>
                <a:latin typeface="Meiryo UI" panose="020B0604030504040204" pitchFamily="50" charset="-128"/>
                <a:ea typeface="Meiryo UI" panose="020B0604030504040204" pitchFamily="50" charset="-128"/>
              </a:rPr>
              <a:t>4.4</a:t>
            </a:r>
            <a:r>
              <a:rPr kumimoji="1" lang="ja-JP" altLang="en-US" sz="1200" b="1" dirty="0" smtClean="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5666306" y="2688814"/>
            <a:ext cx="902811" cy="954107"/>
          </a:xfrm>
          <a:prstGeom prst="rect">
            <a:avLst/>
          </a:prstGeom>
          <a:noFill/>
        </p:spPr>
        <p:txBody>
          <a:bodyPr wrap="none" rtlCol="0">
            <a:spAutoFit/>
          </a:bodyPr>
          <a:lstStyle/>
          <a:p>
            <a:pPr algn="ctr"/>
            <a:r>
              <a:rPr kumimoji="1" lang="ja-JP" altLang="en-US" sz="1400" dirty="0" smtClean="0">
                <a:latin typeface="Meiryo UI" panose="020B0604030504040204" pitchFamily="50" charset="-128"/>
                <a:ea typeface="Meiryo UI" panose="020B0604030504040204" pitchFamily="50" charset="-128"/>
              </a:rPr>
              <a:t>配水支管</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等の</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微小漏水</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約５％</a:t>
            </a:r>
            <a:endParaRPr kumimoji="1" lang="en-US" altLang="ja-JP" sz="1400" dirty="0" smtClean="0">
              <a:latin typeface="Meiryo UI" panose="020B0604030504040204" pitchFamily="50" charset="-128"/>
              <a:ea typeface="Meiryo UI" panose="020B0604030504040204" pitchFamily="50" charset="-128"/>
            </a:endParaRPr>
          </a:p>
        </p:txBody>
      </p:sp>
      <p:cxnSp>
        <p:nvCxnSpPr>
          <p:cNvPr id="136" name="直線コネクタ 135"/>
          <p:cNvCxnSpPr/>
          <p:nvPr/>
        </p:nvCxnSpPr>
        <p:spPr>
          <a:xfrm>
            <a:off x="5526626" y="2146424"/>
            <a:ext cx="2010143" cy="0"/>
          </a:xfrm>
          <a:prstGeom prst="line">
            <a:avLst/>
          </a:prstGeom>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2290410" y="2818859"/>
            <a:ext cx="1460656" cy="461665"/>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これまで把握できてい</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なかった漏水量</a:t>
            </a:r>
            <a:endParaRPr kumimoji="1" lang="ja-JP" altLang="en-US" sz="1200" dirty="0">
              <a:latin typeface="Meiryo UI" panose="020B0604030504040204" pitchFamily="50" charset="-128"/>
              <a:ea typeface="Meiryo UI" panose="020B0604030504040204" pitchFamily="50" charset="-128"/>
            </a:endParaRPr>
          </a:p>
        </p:txBody>
      </p:sp>
      <p:sp>
        <p:nvSpPr>
          <p:cNvPr id="138" name="テキスト ボックス 137"/>
          <p:cNvSpPr txBox="1"/>
          <p:nvPr/>
        </p:nvSpPr>
        <p:spPr>
          <a:xfrm>
            <a:off x="2314061" y="4206982"/>
            <a:ext cx="1492716" cy="276999"/>
          </a:xfrm>
          <a:prstGeom prst="rect">
            <a:avLst/>
          </a:prstGeom>
          <a:noFill/>
        </p:spPr>
        <p:txBody>
          <a:bodyPr wrap="none" rtlCol="0">
            <a:spAutoFit/>
          </a:bodyPr>
          <a:lstStyle/>
          <a:p>
            <a:pPr algn="r"/>
            <a:r>
              <a:rPr kumimoji="1" lang="ja-JP" altLang="en-US" sz="1200" dirty="0" smtClean="0">
                <a:solidFill>
                  <a:srgbClr val="FF0000"/>
                </a:solidFill>
                <a:latin typeface="Meiryo UI" panose="020B0604030504040204" pitchFamily="50" charset="-128"/>
                <a:ea typeface="Meiryo UI" panose="020B0604030504040204" pitchFamily="50" charset="-128"/>
              </a:rPr>
              <a:t>顕在化</a:t>
            </a:r>
            <a:r>
              <a:rPr kumimoji="1" lang="ja-JP" altLang="en-US" sz="1200" dirty="0" smtClean="0">
                <a:latin typeface="Meiryo UI" panose="020B0604030504040204" pitchFamily="50" charset="-128"/>
                <a:ea typeface="Meiryo UI" panose="020B0604030504040204" pitchFamily="50" charset="-128"/>
              </a:rPr>
              <a:t>した地上漏水</a:t>
            </a:r>
            <a:endParaRPr kumimoji="1" lang="ja-JP" altLang="en-US" sz="12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2304414" y="3616447"/>
            <a:ext cx="1593706" cy="461665"/>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計画的漏水調査</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で</a:t>
            </a:r>
            <a:r>
              <a:rPr kumimoji="1" lang="ja-JP" altLang="en-US" sz="1200" dirty="0" smtClean="0">
                <a:solidFill>
                  <a:srgbClr val="FF0000"/>
                </a:solidFill>
                <a:latin typeface="Meiryo UI" panose="020B0604030504040204" pitchFamily="50" charset="-128"/>
                <a:ea typeface="Meiryo UI" panose="020B0604030504040204" pitchFamily="50" charset="-128"/>
              </a:rPr>
              <a:t>検知</a:t>
            </a:r>
            <a:r>
              <a:rPr kumimoji="1" lang="ja-JP" altLang="en-US" sz="1200" dirty="0" smtClean="0">
                <a:latin typeface="Meiryo UI" panose="020B0604030504040204" pitchFamily="50" charset="-128"/>
                <a:ea typeface="Meiryo UI" panose="020B0604030504040204" pitchFamily="50" charset="-128"/>
              </a:rPr>
              <a:t>できた地下漏水</a:t>
            </a:r>
            <a:endParaRPr kumimoji="1" lang="ja-JP" altLang="en-US" sz="1200" dirty="0">
              <a:latin typeface="Meiryo UI" panose="020B0604030504040204" pitchFamily="50" charset="-128"/>
              <a:ea typeface="Meiryo UI" panose="020B0604030504040204" pitchFamily="50" charset="-128"/>
            </a:endParaRPr>
          </a:p>
        </p:txBody>
      </p:sp>
      <p:cxnSp>
        <p:nvCxnSpPr>
          <p:cNvPr id="142" name="直線コネクタ 141"/>
          <p:cNvCxnSpPr/>
          <p:nvPr/>
        </p:nvCxnSpPr>
        <p:spPr>
          <a:xfrm>
            <a:off x="1959180" y="2156705"/>
            <a:ext cx="0" cy="2339983"/>
          </a:xfrm>
          <a:prstGeom prst="line">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1581620" y="2981389"/>
            <a:ext cx="771365" cy="646331"/>
          </a:xfrm>
          <a:prstGeom prst="rect">
            <a:avLst/>
          </a:prstGeom>
          <a:solidFill>
            <a:schemeClr val="bg1"/>
          </a:solidFill>
        </p:spPr>
        <p:txBody>
          <a:bodyPr wrap="none" rtlCol="0">
            <a:spAutoFit/>
          </a:bodyPr>
          <a:lstStyle/>
          <a:p>
            <a:pPr algn="ctr"/>
            <a:r>
              <a:rPr kumimoji="1" lang="ja-JP" altLang="en-US" sz="1200" dirty="0" smtClean="0">
                <a:latin typeface="Meiryo UI" panose="020B0604030504040204" pitchFamily="50" charset="-128"/>
                <a:ea typeface="Meiryo UI" panose="020B0604030504040204" pitchFamily="50" charset="-128"/>
              </a:rPr>
              <a:t>給水量</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分析上の</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漏水量</a:t>
            </a:r>
          </a:p>
        </p:txBody>
      </p:sp>
      <p:sp>
        <p:nvSpPr>
          <p:cNvPr id="144" name="テキスト ボックス 143"/>
          <p:cNvSpPr txBox="1"/>
          <p:nvPr/>
        </p:nvSpPr>
        <p:spPr>
          <a:xfrm>
            <a:off x="4067975" y="1836867"/>
            <a:ext cx="1342034" cy="276999"/>
          </a:xfrm>
          <a:prstGeom prst="rect">
            <a:avLst/>
          </a:prstGeom>
          <a:noFill/>
        </p:spPr>
        <p:txBody>
          <a:bodyPr wrap="none" rtlCol="0">
            <a:spAutoFit/>
          </a:bodyPr>
          <a:lstStyle/>
          <a:p>
            <a:pPr algn="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21,461</a:t>
            </a:r>
            <a:r>
              <a:rPr kumimoji="1" lang="ja-JP" altLang="en-US" sz="1200" dirty="0" smtClean="0">
                <a:latin typeface="Meiryo UI" panose="020B0604030504040204" pitchFamily="50" charset="-128"/>
                <a:ea typeface="Meiryo UI" panose="020B0604030504040204" pitchFamily="50" charset="-128"/>
              </a:rPr>
              <a:t>千</a:t>
            </a:r>
            <a:r>
              <a:rPr kumimoji="1" lang="en-US" altLang="ja-JP" sz="1200" dirty="0" smtClean="0">
                <a:latin typeface="Meiryo UI" panose="020B0604030504040204" pitchFamily="50" charset="-128"/>
                <a:ea typeface="Meiryo UI" panose="020B0604030504040204" pitchFamily="50" charset="-128"/>
              </a:rPr>
              <a:t>m</a:t>
            </a:r>
            <a:r>
              <a:rPr kumimoji="1" lang="en-US" altLang="ja-JP" sz="1200" baseline="30000" dirty="0" smtClean="0">
                <a:latin typeface="Meiryo UI" panose="020B0604030504040204" pitchFamily="50" charset="-128"/>
                <a:ea typeface="Meiryo UI" panose="020B0604030504040204" pitchFamily="50" charset="-128"/>
              </a:rPr>
              <a:t>3</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5237743" y="1836867"/>
            <a:ext cx="739305"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rPr>
              <a:t>5.4</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46" name="テキスト ボックス 145"/>
          <p:cNvSpPr txBox="1"/>
          <p:nvPr/>
        </p:nvSpPr>
        <p:spPr>
          <a:xfrm>
            <a:off x="3371745" y="1836867"/>
            <a:ext cx="954107" cy="276999"/>
          </a:xfrm>
          <a:prstGeom prst="rect">
            <a:avLst/>
          </a:prstGeom>
          <a:noFill/>
        </p:spPr>
        <p:txBody>
          <a:bodyPr wrap="none" rtlCol="0">
            <a:spAutoFit/>
          </a:bodyPr>
          <a:lstStyle/>
          <a:p>
            <a:pPr algn="r"/>
            <a:r>
              <a:rPr kumimoji="1" lang="ja-JP" altLang="en-US" sz="1200" dirty="0" smtClean="0">
                <a:latin typeface="Meiryo UI" panose="020B0604030504040204" pitchFamily="50" charset="-128"/>
                <a:ea typeface="Meiryo UI" panose="020B0604030504040204" pitchFamily="50" charset="-128"/>
              </a:rPr>
              <a:t>合計漏水量</a:t>
            </a:r>
            <a:endParaRPr kumimoji="1" lang="ja-JP" altLang="en-US" sz="1200" dirty="0">
              <a:latin typeface="Meiryo UI" panose="020B0604030504040204" pitchFamily="50" charset="-128"/>
              <a:ea typeface="Meiryo UI" panose="020B0604030504040204" pitchFamily="50" charset="-128"/>
            </a:endParaRPr>
          </a:p>
        </p:txBody>
      </p:sp>
      <p:sp>
        <p:nvSpPr>
          <p:cNvPr id="150" name="テキスト ボックス 149"/>
          <p:cNvSpPr txBox="1"/>
          <p:nvPr/>
        </p:nvSpPr>
        <p:spPr>
          <a:xfrm>
            <a:off x="442933" y="3152314"/>
            <a:ext cx="800219" cy="461665"/>
          </a:xfrm>
          <a:prstGeom prst="rect">
            <a:avLst/>
          </a:prstGeom>
          <a:noFill/>
        </p:spPr>
        <p:txBody>
          <a:bodyPr wrap="none" rtlCol="0">
            <a:spAutoFit/>
          </a:bodyPr>
          <a:lstStyle/>
          <a:p>
            <a:pPr algn="ctr"/>
            <a:r>
              <a:rPr kumimoji="1" lang="ja-JP" altLang="en-US" sz="1200" dirty="0" smtClean="0">
                <a:latin typeface="Meiryo UI" panose="020B0604030504040204" pitchFamily="50" charset="-128"/>
                <a:ea typeface="Meiryo UI" panose="020B0604030504040204" pitchFamily="50" charset="-128"/>
              </a:rPr>
              <a:t>個々の</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漏水規模</a:t>
            </a:r>
            <a:endParaRPr kumimoji="1" lang="ja-JP" altLang="en-US" sz="1200" dirty="0">
              <a:latin typeface="Meiryo UI" panose="020B0604030504040204" pitchFamily="50" charset="-128"/>
              <a:ea typeface="Meiryo UI" panose="020B0604030504040204" pitchFamily="50" charset="-128"/>
            </a:endParaRPr>
          </a:p>
        </p:txBody>
      </p:sp>
      <p:sp>
        <p:nvSpPr>
          <p:cNvPr id="151" name="テキスト ボックス 150"/>
          <p:cNvSpPr txBox="1"/>
          <p:nvPr/>
        </p:nvSpPr>
        <p:spPr>
          <a:xfrm>
            <a:off x="1152592" y="2184240"/>
            <a:ext cx="354417"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小</a:t>
            </a:r>
            <a:endParaRPr kumimoji="1" lang="ja-JP" altLang="en-US" sz="1600" dirty="0">
              <a:latin typeface="Meiryo UI" panose="020B0604030504040204" pitchFamily="50" charset="-128"/>
              <a:ea typeface="Meiryo UI" panose="020B0604030504040204" pitchFamily="50" charset="-128"/>
            </a:endParaRPr>
          </a:p>
        </p:txBody>
      </p:sp>
      <p:sp>
        <p:nvSpPr>
          <p:cNvPr id="152" name="テキスト ボックス 151"/>
          <p:cNvSpPr txBox="1"/>
          <p:nvPr/>
        </p:nvSpPr>
        <p:spPr>
          <a:xfrm>
            <a:off x="1147011" y="4175922"/>
            <a:ext cx="44177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大</a:t>
            </a:r>
            <a:endParaRPr kumimoji="1" lang="ja-JP" altLang="en-US" sz="1600" dirty="0">
              <a:latin typeface="Meiryo UI" panose="020B0604030504040204" pitchFamily="50" charset="-128"/>
              <a:ea typeface="Meiryo UI" panose="020B0604030504040204" pitchFamily="50" charset="-128"/>
            </a:endParaRPr>
          </a:p>
        </p:txBody>
      </p:sp>
      <p:sp>
        <p:nvSpPr>
          <p:cNvPr id="97" name="テキスト ボックス 96"/>
          <p:cNvSpPr txBox="1"/>
          <p:nvPr/>
        </p:nvSpPr>
        <p:spPr>
          <a:xfrm>
            <a:off x="256838" y="1166359"/>
            <a:ext cx="8292076" cy="584775"/>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◆給水量分析により漏水率を約５％と推計したが、測定調査により約</a:t>
            </a:r>
            <a:r>
              <a:rPr kumimoji="1" lang="en-US" altLang="ja-JP" sz="1600" dirty="0" smtClean="0">
                <a:latin typeface="Meiryo UI" panose="020B0604030504040204" pitchFamily="50" charset="-128"/>
                <a:ea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rPr>
              <a:t>を実測できた。</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下図のように検知ないし顕在化した漏水は</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であり、大半の漏水は「微小漏水」と考えられる</a:t>
            </a:r>
            <a:r>
              <a:rPr kumimoji="1" lang="ja-JP" altLang="en-US" sz="1600" dirty="0">
                <a:latin typeface="Meiryo UI" panose="020B0604030504040204" pitchFamily="50" charset="-128"/>
                <a:ea typeface="Meiryo UI" panose="020B0604030504040204" pitchFamily="50" charset="-128"/>
              </a:rPr>
              <a:t>。</a:t>
            </a:r>
          </a:p>
        </p:txBody>
      </p:sp>
      <p:sp>
        <p:nvSpPr>
          <p:cNvPr id="107" name="テキスト ボックス 106"/>
          <p:cNvSpPr txBox="1"/>
          <p:nvPr/>
        </p:nvSpPr>
        <p:spPr>
          <a:xfrm>
            <a:off x="7485264" y="3176892"/>
            <a:ext cx="920444" cy="461665"/>
          </a:xfrm>
          <a:prstGeom prst="rect">
            <a:avLst/>
          </a:prstGeom>
          <a:noFill/>
        </p:spPr>
        <p:txBody>
          <a:bodyPr wrap="none" rtlCol="0">
            <a:spAutoFit/>
          </a:bodyPr>
          <a:lstStyle/>
          <a:p>
            <a:pPr algn="ctr"/>
            <a:r>
              <a:rPr kumimoji="1" lang="ja-JP" altLang="en-US" sz="1200" dirty="0" smtClean="0">
                <a:latin typeface="Meiryo UI" panose="020B0604030504040204" pitchFamily="50" charset="-128"/>
                <a:ea typeface="Meiryo UI" panose="020B0604030504040204" pitchFamily="50" charset="-128"/>
              </a:rPr>
              <a:t>漏水全体に</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占める量</a:t>
            </a:r>
            <a:endParaRPr kumimoji="1" lang="ja-JP" altLang="en-US" sz="1200" dirty="0">
              <a:latin typeface="Meiryo UI" panose="020B0604030504040204" pitchFamily="50" charset="-128"/>
              <a:ea typeface="Meiryo UI" panose="020B0604030504040204" pitchFamily="50" charset="-128"/>
            </a:endParaRPr>
          </a:p>
        </p:txBody>
      </p:sp>
      <p:sp>
        <p:nvSpPr>
          <p:cNvPr id="108" name="下矢印 5"/>
          <p:cNvSpPr/>
          <p:nvPr/>
        </p:nvSpPr>
        <p:spPr>
          <a:xfrm flipV="1">
            <a:off x="7180072" y="2486341"/>
            <a:ext cx="430355" cy="1662552"/>
          </a:xfrm>
          <a:custGeom>
            <a:avLst/>
            <a:gdLst>
              <a:gd name="connsiteX0" fmla="*/ 0 w 506185"/>
              <a:gd name="connsiteY0" fmla="*/ 1548791 h 1801883"/>
              <a:gd name="connsiteX1" fmla="*/ 126546 w 506185"/>
              <a:gd name="connsiteY1" fmla="*/ 1548791 h 1801883"/>
              <a:gd name="connsiteX2" fmla="*/ 126546 w 506185"/>
              <a:gd name="connsiteY2" fmla="*/ 0 h 1801883"/>
              <a:gd name="connsiteX3" fmla="*/ 379639 w 506185"/>
              <a:gd name="connsiteY3" fmla="*/ 0 h 1801883"/>
              <a:gd name="connsiteX4" fmla="*/ 379639 w 506185"/>
              <a:gd name="connsiteY4" fmla="*/ 1548791 h 1801883"/>
              <a:gd name="connsiteX5" fmla="*/ 506185 w 506185"/>
              <a:gd name="connsiteY5" fmla="*/ 1548791 h 1801883"/>
              <a:gd name="connsiteX6" fmla="*/ 253093 w 506185"/>
              <a:gd name="connsiteY6" fmla="*/ 1801883 h 1801883"/>
              <a:gd name="connsiteX7" fmla="*/ 0 w 506185"/>
              <a:gd name="connsiteY7" fmla="*/ 1548791 h 1801883"/>
              <a:gd name="connsiteX0" fmla="*/ 0 w 506185"/>
              <a:gd name="connsiteY0" fmla="*/ 1548791 h 1801883"/>
              <a:gd name="connsiteX1" fmla="*/ 126546 w 506185"/>
              <a:gd name="connsiteY1" fmla="*/ 1548791 h 1801883"/>
              <a:gd name="connsiteX2" fmla="*/ 126546 w 506185"/>
              <a:gd name="connsiteY2" fmla="*/ 0 h 1801883"/>
              <a:gd name="connsiteX3" fmla="*/ 379639 w 506185"/>
              <a:gd name="connsiteY3" fmla="*/ 1548791 h 1801883"/>
              <a:gd name="connsiteX4" fmla="*/ 506185 w 506185"/>
              <a:gd name="connsiteY4" fmla="*/ 1548791 h 1801883"/>
              <a:gd name="connsiteX5" fmla="*/ 253093 w 506185"/>
              <a:gd name="connsiteY5" fmla="*/ 1801883 h 1801883"/>
              <a:gd name="connsiteX6" fmla="*/ 0 w 506185"/>
              <a:gd name="connsiteY6" fmla="*/ 1548791 h 1801883"/>
              <a:gd name="connsiteX0" fmla="*/ 0 w 506185"/>
              <a:gd name="connsiteY0" fmla="*/ 1533551 h 1786643"/>
              <a:gd name="connsiteX1" fmla="*/ 126546 w 506185"/>
              <a:gd name="connsiteY1" fmla="*/ 1533551 h 1786643"/>
              <a:gd name="connsiteX2" fmla="*/ 217986 w 506185"/>
              <a:gd name="connsiteY2" fmla="*/ 0 h 1786643"/>
              <a:gd name="connsiteX3" fmla="*/ 379639 w 506185"/>
              <a:gd name="connsiteY3" fmla="*/ 1533551 h 1786643"/>
              <a:gd name="connsiteX4" fmla="*/ 506185 w 506185"/>
              <a:gd name="connsiteY4" fmla="*/ 1533551 h 1786643"/>
              <a:gd name="connsiteX5" fmla="*/ 253093 w 506185"/>
              <a:gd name="connsiteY5" fmla="*/ 1786643 h 1786643"/>
              <a:gd name="connsiteX6" fmla="*/ 0 w 506185"/>
              <a:gd name="connsiteY6" fmla="*/ 1533551 h 1786643"/>
              <a:gd name="connsiteX0" fmla="*/ 0 w 506185"/>
              <a:gd name="connsiteY0" fmla="*/ 1533551 h 1786643"/>
              <a:gd name="connsiteX1" fmla="*/ 126546 w 506185"/>
              <a:gd name="connsiteY1" fmla="*/ 1533551 h 1786643"/>
              <a:gd name="connsiteX2" fmla="*/ 217986 w 506185"/>
              <a:gd name="connsiteY2" fmla="*/ 0 h 1786643"/>
              <a:gd name="connsiteX3" fmla="*/ 379639 w 506185"/>
              <a:gd name="connsiteY3" fmla="*/ 1533551 h 1786643"/>
              <a:gd name="connsiteX4" fmla="*/ 506185 w 506185"/>
              <a:gd name="connsiteY4" fmla="*/ 1533551 h 1786643"/>
              <a:gd name="connsiteX5" fmla="*/ 253093 w 506185"/>
              <a:gd name="connsiteY5" fmla="*/ 1786643 h 1786643"/>
              <a:gd name="connsiteX6" fmla="*/ 0 w 506185"/>
              <a:gd name="connsiteY6" fmla="*/ 1533551 h 1786643"/>
              <a:gd name="connsiteX0" fmla="*/ 0 w 506185"/>
              <a:gd name="connsiteY0" fmla="*/ 1533551 h 1786643"/>
              <a:gd name="connsiteX1" fmla="*/ 126546 w 506185"/>
              <a:gd name="connsiteY1" fmla="*/ 1533551 h 1786643"/>
              <a:gd name="connsiteX2" fmla="*/ 235911 w 506185"/>
              <a:gd name="connsiteY2" fmla="*/ 0 h 1786643"/>
              <a:gd name="connsiteX3" fmla="*/ 379639 w 506185"/>
              <a:gd name="connsiteY3" fmla="*/ 1533551 h 1786643"/>
              <a:gd name="connsiteX4" fmla="*/ 506185 w 506185"/>
              <a:gd name="connsiteY4" fmla="*/ 1533551 h 1786643"/>
              <a:gd name="connsiteX5" fmla="*/ 253093 w 506185"/>
              <a:gd name="connsiteY5" fmla="*/ 1786643 h 1786643"/>
              <a:gd name="connsiteX6" fmla="*/ 0 w 506185"/>
              <a:gd name="connsiteY6" fmla="*/ 1533551 h 178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85" h="1786643">
                <a:moveTo>
                  <a:pt x="0" y="1533551"/>
                </a:moveTo>
                <a:lnTo>
                  <a:pt x="126546" y="1533551"/>
                </a:lnTo>
                <a:lnTo>
                  <a:pt x="235911" y="0"/>
                </a:lnTo>
                <a:lnTo>
                  <a:pt x="379639" y="1533551"/>
                </a:lnTo>
                <a:lnTo>
                  <a:pt x="506185" y="1533551"/>
                </a:lnTo>
                <a:lnTo>
                  <a:pt x="253093" y="1786643"/>
                </a:lnTo>
                <a:lnTo>
                  <a:pt x="0" y="1533551"/>
                </a:lnTo>
                <a:close/>
              </a:path>
            </a:pathLst>
          </a:cu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205472" y="2158460"/>
            <a:ext cx="354417"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大</a:t>
            </a:r>
            <a:endParaRPr kumimoji="1" lang="ja-JP" altLang="en-US" sz="1600" dirty="0">
              <a:latin typeface="Meiryo UI" panose="020B0604030504040204" pitchFamily="50" charset="-128"/>
              <a:ea typeface="Meiryo UI" panose="020B0604030504040204" pitchFamily="50" charset="-128"/>
            </a:endParaRPr>
          </a:p>
        </p:txBody>
      </p:sp>
      <p:sp>
        <p:nvSpPr>
          <p:cNvPr id="112" name="テキスト ボックス 111"/>
          <p:cNvSpPr txBox="1"/>
          <p:nvPr/>
        </p:nvSpPr>
        <p:spPr>
          <a:xfrm>
            <a:off x="7204466" y="4174479"/>
            <a:ext cx="44177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小</a:t>
            </a:r>
            <a:endParaRPr kumimoji="1" lang="ja-JP" altLang="en-US" sz="1600" dirty="0">
              <a:latin typeface="Meiryo UI" panose="020B0604030504040204" pitchFamily="50" charset="-128"/>
              <a:ea typeface="Meiryo UI" panose="020B0604030504040204" pitchFamily="50" charset="-128"/>
            </a:endParaRPr>
          </a:p>
        </p:txBody>
      </p:sp>
      <p:sp>
        <p:nvSpPr>
          <p:cNvPr id="50" name="角丸四角形 49"/>
          <p:cNvSpPr/>
          <p:nvPr/>
        </p:nvSpPr>
        <p:spPr>
          <a:xfrm>
            <a:off x="233752" y="5334954"/>
            <a:ext cx="8641194" cy="1073300"/>
          </a:xfrm>
          <a:prstGeom prst="roundRect">
            <a:avLst>
              <a:gd name="adj" fmla="val 14974"/>
            </a:avLst>
          </a:prstGeom>
          <a:gradFill>
            <a:gsLst>
              <a:gs pos="1000">
                <a:schemeClr val="bg1"/>
              </a:gs>
              <a:gs pos="100000">
                <a:schemeClr val="accent1">
                  <a:lumMod val="20000"/>
                  <a:lumOff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338634" y="5467937"/>
            <a:ext cx="6441187" cy="784830"/>
          </a:xfrm>
          <a:prstGeom prst="rect">
            <a:avLst/>
          </a:prstGeom>
          <a:noFill/>
        </p:spPr>
        <p:txBody>
          <a:bodyPr wrap="none" rtlCol="0">
            <a:spAutoFit/>
          </a:bodyPr>
          <a:lstStyle/>
          <a:p>
            <a:r>
              <a:rPr lang="ja-JP" altLang="en-US" sz="1500" dirty="0" smtClean="0">
                <a:latin typeface="Meiryo UI" panose="020B0604030504040204" pitchFamily="50" charset="-128"/>
                <a:ea typeface="Meiryo UI" panose="020B0604030504040204" pitchFamily="50" charset="-128"/>
              </a:rPr>
              <a:t>◆ 全市漏水率は約</a:t>
            </a:r>
            <a:r>
              <a:rPr kumimoji="1" lang="en-US" altLang="ja-JP" sz="1500" dirty="0" smtClean="0">
                <a:latin typeface="Meiryo UI" panose="020B0604030504040204" pitchFamily="50" charset="-128"/>
                <a:ea typeface="Meiryo UI" panose="020B0604030504040204" pitchFamily="50" charset="-128"/>
              </a:rPr>
              <a:t>5</a:t>
            </a:r>
            <a:r>
              <a:rPr kumimoji="1" lang="ja-JP" altLang="en-US" sz="1500" dirty="0" smtClean="0">
                <a:latin typeface="Meiryo UI" panose="020B0604030504040204" pitchFamily="50" charset="-128"/>
                <a:ea typeface="Meiryo UI" panose="020B0604030504040204" pitchFamily="50" charset="-128"/>
              </a:rPr>
              <a:t>％で、</a:t>
            </a:r>
            <a:r>
              <a:rPr kumimoji="1" lang="ja-JP" altLang="en-US" sz="1500" b="1" u="sng" dirty="0" smtClean="0">
                <a:solidFill>
                  <a:srgbClr val="FF0066"/>
                </a:solidFill>
                <a:latin typeface="Meiryo UI" panose="020B0604030504040204" pitchFamily="50" charset="-128"/>
                <a:ea typeface="Meiryo UI" panose="020B0604030504040204" pitchFamily="50" charset="-128"/>
              </a:rPr>
              <a:t>微小漏水が多くを占める</a:t>
            </a:r>
            <a:r>
              <a:rPr kumimoji="1" lang="en-US" altLang="ja-JP" sz="1500" baseline="30000" dirty="0" smtClean="0">
                <a:latin typeface="Meiryo UI" panose="020B0604030504040204" pitchFamily="50" charset="-128"/>
                <a:ea typeface="Meiryo UI" panose="020B0604030504040204" pitchFamily="50" charset="-128"/>
              </a:rPr>
              <a:t>※8</a:t>
            </a:r>
            <a:r>
              <a:rPr kumimoji="1" lang="ja-JP" altLang="en-US" sz="1500" dirty="0" smtClean="0">
                <a:latin typeface="Meiryo UI" panose="020B0604030504040204" pitchFamily="50" charset="-128"/>
                <a:ea typeface="Meiryo UI" panose="020B0604030504040204" pitchFamily="50" charset="-128"/>
              </a:rPr>
              <a:t>と考えられる。</a:t>
            </a:r>
            <a:endParaRPr kumimoji="1" lang="en-US" altLang="ja-JP" sz="1500" dirty="0" smtClean="0">
              <a:latin typeface="Meiryo UI" panose="020B0604030504040204" pitchFamily="50" charset="-128"/>
              <a:ea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rPr>
              <a:t>◆ </a:t>
            </a:r>
            <a:r>
              <a:rPr kumimoji="1" lang="ja-JP" altLang="en-US" sz="1500" dirty="0" smtClean="0">
                <a:latin typeface="Meiryo UI" panose="020B0604030504040204" pitchFamily="50" charset="-128"/>
                <a:ea typeface="Meiryo UI" panose="020B0604030504040204" pitchFamily="50" charset="-128"/>
              </a:rPr>
              <a:t>１件あたりの</a:t>
            </a:r>
            <a:r>
              <a:rPr kumimoji="1" lang="ja-JP" altLang="en-US" sz="1500" b="1" u="sng" dirty="0" smtClean="0">
                <a:solidFill>
                  <a:srgbClr val="FF0066"/>
                </a:solidFill>
                <a:latin typeface="Meiryo UI" panose="020B0604030504040204" pitchFamily="50" charset="-128"/>
                <a:ea typeface="Meiryo UI" panose="020B0604030504040204" pitchFamily="50" charset="-128"/>
              </a:rPr>
              <a:t>漏水</a:t>
            </a:r>
            <a:r>
              <a:rPr kumimoji="1" lang="ja-JP" altLang="en-US" sz="1500" b="1" u="sng" dirty="0">
                <a:solidFill>
                  <a:srgbClr val="FF0066"/>
                </a:solidFill>
                <a:latin typeface="Meiryo UI" panose="020B0604030504040204" pitchFamily="50" charset="-128"/>
                <a:ea typeface="Meiryo UI" panose="020B0604030504040204" pitchFamily="50" charset="-128"/>
              </a:rPr>
              <a:t>規模は</a:t>
            </a:r>
            <a:r>
              <a:rPr kumimoji="1" lang="ja-JP" altLang="en-US" sz="1500" b="1" u="sng" dirty="0" smtClean="0">
                <a:solidFill>
                  <a:srgbClr val="FF0066"/>
                </a:solidFill>
                <a:latin typeface="Meiryo UI" panose="020B0604030504040204" pitchFamily="50" charset="-128"/>
                <a:ea typeface="Meiryo UI" panose="020B0604030504040204" pitchFamily="50" charset="-128"/>
              </a:rPr>
              <a:t>極めて小さく、位置特定が難しい</a:t>
            </a:r>
            <a:r>
              <a:rPr kumimoji="1" lang="ja-JP" altLang="en-US" sz="1500" dirty="0" smtClean="0">
                <a:latin typeface="Meiryo UI" panose="020B0604030504040204" pitchFamily="50" charset="-128"/>
                <a:ea typeface="Meiryo UI" panose="020B0604030504040204" pitchFamily="50" charset="-128"/>
              </a:rPr>
              <a:t>。</a:t>
            </a:r>
            <a:endParaRPr kumimoji="1" lang="en-US" altLang="ja-JP" sz="1500" dirty="0" smtClean="0">
              <a:latin typeface="Meiryo UI" panose="020B0604030504040204" pitchFamily="50" charset="-128"/>
              <a:ea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rPr>
              <a:t>◆</a:t>
            </a:r>
            <a:r>
              <a:rPr lang="en-US" altLang="ja-JP" sz="1500" dirty="0" smtClean="0">
                <a:latin typeface="Meiryo UI" panose="020B0604030504040204" pitchFamily="50" charset="-128"/>
                <a:ea typeface="Meiryo UI" panose="020B0604030504040204" pitchFamily="50" charset="-128"/>
              </a:rPr>
              <a:t> </a:t>
            </a:r>
            <a:r>
              <a:rPr kumimoji="1" lang="ja-JP" altLang="en-US" sz="1500" dirty="0" smtClean="0">
                <a:latin typeface="Meiryo UI" panose="020B0604030504040204" pitchFamily="50" charset="-128"/>
                <a:ea typeface="Meiryo UI" panose="020B0604030504040204" pitchFamily="50" charset="-128"/>
              </a:rPr>
              <a:t>微小漏水は漏水調査で検出できないレベルであり、</a:t>
            </a:r>
            <a:r>
              <a:rPr kumimoji="1" lang="ja-JP" altLang="en-US" sz="1500" b="1" u="sng" dirty="0">
                <a:solidFill>
                  <a:srgbClr val="FF0066"/>
                </a:solidFill>
                <a:latin typeface="Meiryo UI" panose="020B0604030504040204" pitchFamily="50" charset="-128"/>
                <a:ea typeface="Meiryo UI" panose="020B0604030504040204" pitchFamily="50" charset="-128"/>
              </a:rPr>
              <a:t>水</a:t>
            </a:r>
            <a:r>
              <a:rPr kumimoji="1" lang="ja-JP" altLang="en-US" sz="1500" b="1" u="sng" dirty="0" smtClean="0">
                <a:solidFill>
                  <a:srgbClr val="FF0066"/>
                </a:solidFill>
                <a:latin typeface="Meiryo UI" panose="020B0604030504040204" pitchFamily="50" charset="-128"/>
                <a:ea typeface="Meiryo UI" panose="020B0604030504040204" pitchFamily="50" charset="-128"/>
              </a:rPr>
              <a:t>使用への影響は小さい</a:t>
            </a:r>
            <a:r>
              <a:rPr kumimoji="1" lang="ja-JP" altLang="en-US" sz="1500" dirty="0" smtClean="0">
                <a:latin typeface="Meiryo UI" panose="020B0604030504040204" pitchFamily="50" charset="-128"/>
                <a:ea typeface="Meiryo UI" panose="020B0604030504040204" pitchFamily="50" charset="-128"/>
              </a:rPr>
              <a:t>。</a:t>
            </a:r>
            <a:endParaRPr kumimoji="1" lang="en-US" altLang="ja-JP" sz="15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3992613" y="6503251"/>
            <a:ext cx="4576894"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流量計、各戸メータとも</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２％程度の技術的限界による誤差あり。</a:t>
            </a:r>
            <a:endParaRPr kumimoji="1" lang="en-US" altLang="ja-JP" sz="1200"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233752" y="4968769"/>
            <a:ext cx="1781257"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微小漏水</a:t>
            </a:r>
            <a:r>
              <a:rPr lang="ja-JP" altLang="en-US" b="1" dirty="0" smtClean="0">
                <a:latin typeface="Meiryo UI" panose="020B0604030504040204" pitchFamily="50" charset="-128"/>
                <a:ea typeface="Meiryo UI" panose="020B0604030504040204" pitchFamily="50" charset="-128"/>
              </a:rPr>
              <a:t>の特徴</a:t>
            </a:r>
            <a:endParaRPr lang="en-US" altLang="ja-JP" sz="1600" dirty="0">
              <a:latin typeface="Meiryo UI" panose="020B0604030504040204" pitchFamily="50" charset="-128"/>
              <a:ea typeface="Meiryo UI" panose="020B0604030504040204" pitchFamily="50" charset="-128"/>
            </a:endParaRPr>
          </a:p>
        </p:txBody>
      </p:sp>
      <p:sp>
        <p:nvSpPr>
          <p:cNvPr id="59" name="下矢印 5"/>
          <p:cNvSpPr/>
          <p:nvPr/>
        </p:nvSpPr>
        <p:spPr>
          <a:xfrm rot="10800000" flipV="1">
            <a:off x="1114622" y="2537201"/>
            <a:ext cx="430355" cy="1662552"/>
          </a:xfrm>
          <a:custGeom>
            <a:avLst/>
            <a:gdLst>
              <a:gd name="connsiteX0" fmla="*/ 0 w 506185"/>
              <a:gd name="connsiteY0" fmla="*/ 1548791 h 1801883"/>
              <a:gd name="connsiteX1" fmla="*/ 126546 w 506185"/>
              <a:gd name="connsiteY1" fmla="*/ 1548791 h 1801883"/>
              <a:gd name="connsiteX2" fmla="*/ 126546 w 506185"/>
              <a:gd name="connsiteY2" fmla="*/ 0 h 1801883"/>
              <a:gd name="connsiteX3" fmla="*/ 379639 w 506185"/>
              <a:gd name="connsiteY3" fmla="*/ 0 h 1801883"/>
              <a:gd name="connsiteX4" fmla="*/ 379639 w 506185"/>
              <a:gd name="connsiteY4" fmla="*/ 1548791 h 1801883"/>
              <a:gd name="connsiteX5" fmla="*/ 506185 w 506185"/>
              <a:gd name="connsiteY5" fmla="*/ 1548791 h 1801883"/>
              <a:gd name="connsiteX6" fmla="*/ 253093 w 506185"/>
              <a:gd name="connsiteY6" fmla="*/ 1801883 h 1801883"/>
              <a:gd name="connsiteX7" fmla="*/ 0 w 506185"/>
              <a:gd name="connsiteY7" fmla="*/ 1548791 h 1801883"/>
              <a:gd name="connsiteX0" fmla="*/ 0 w 506185"/>
              <a:gd name="connsiteY0" fmla="*/ 1548791 h 1801883"/>
              <a:gd name="connsiteX1" fmla="*/ 126546 w 506185"/>
              <a:gd name="connsiteY1" fmla="*/ 1548791 h 1801883"/>
              <a:gd name="connsiteX2" fmla="*/ 126546 w 506185"/>
              <a:gd name="connsiteY2" fmla="*/ 0 h 1801883"/>
              <a:gd name="connsiteX3" fmla="*/ 379639 w 506185"/>
              <a:gd name="connsiteY3" fmla="*/ 1548791 h 1801883"/>
              <a:gd name="connsiteX4" fmla="*/ 506185 w 506185"/>
              <a:gd name="connsiteY4" fmla="*/ 1548791 h 1801883"/>
              <a:gd name="connsiteX5" fmla="*/ 253093 w 506185"/>
              <a:gd name="connsiteY5" fmla="*/ 1801883 h 1801883"/>
              <a:gd name="connsiteX6" fmla="*/ 0 w 506185"/>
              <a:gd name="connsiteY6" fmla="*/ 1548791 h 1801883"/>
              <a:gd name="connsiteX0" fmla="*/ 0 w 506185"/>
              <a:gd name="connsiteY0" fmla="*/ 1533551 h 1786643"/>
              <a:gd name="connsiteX1" fmla="*/ 126546 w 506185"/>
              <a:gd name="connsiteY1" fmla="*/ 1533551 h 1786643"/>
              <a:gd name="connsiteX2" fmla="*/ 217986 w 506185"/>
              <a:gd name="connsiteY2" fmla="*/ 0 h 1786643"/>
              <a:gd name="connsiteX3" fmla="*/ 379639 w 506185"/>
              <a:gd name="connsiteY3" fmla="*/ 1533551 h 1786643"/>
              <a:gd name="connsiteX4" fmla="*/ 506185 w 506185"/>
              <a:gd name="connsiteY4" fmla="*/ 1533551 h 1786643"/>
              <a:gd name="connsiteX5" fmla="*/ 253093 w 506185"/>
              <a:gd name="connsiteY5" fmla="*/ 1786643 h 1786643"/>
              <a:gd name="connsiteX6" fmla="*/ 0 w 506185"/>
              <a:gd name="connsiteY6" fmla="*/ 1533551 h 1786643"/>
              <a:gd name="connsiteX0" fmla="*/ 0 w 506185"/>
              <a:gd name="connsiteY0" fmla="*/ 1533551 h 1786643"/>
              <a:gd name="connsiteX1" fmla="*/ 126546 w 506185"/>
              <a:gd name="connsiteY1" fmla="*/ 1533551 h 1786643"/>
              <a:gd name="connsiteX2" fmla="*/ 217986 w 506185"/>
              <a:gd name="connsiteY2" fmla="*/ 0 h 1786643"/>
              <a:gd name="connsiteX3" fmla="*/ 379639 w 506185"/>
              <a:gd name="connsiteY3" fmla="*/ 1533551 h 1786643"/>
              <a:gd name="connsiteX4" fmla="*/ 506185 w 506185"/>
              <a:gd name="connsiteY4" fmla="*/ 1533551 h 1786643"/>
              <a:gd name="connsiteX5" fmla="*/ 253093 w 506185"/>
              <a:gd name="connsiteY5" fmla="*/ 1786643 h 1786643"/>
              <a:gd name="connsiteX6" fmla="*/ 0 w 506185"/>
              <a:gd name="connsiteY6" fmla="*/ 1533551 h 1786643"/>
              <a:gd name="connsiteX0" fmla="*/ 0 w 506185"/>
              <a:gd name="connsiteY0" fmla="*/ 1533551 h 1786643"/>
              <a:gd name="connsiteX1" fmla="*/ 126546 w 506185"/>
              <a:gd name="connsiteY1" fmla="*/ 1533551 h 1786643"/>
              <a:gd name="connsiteX2" fmla="*/ 235911 w 506185"/>
              <a:gd name="connsiteY2" fmla="*/ 0 h 1786643"/>
              <a:gd name="connsiteX3" fmla="*/ 379639 w 506185"/>
              <a:gd name="connsiteY3" fmla="*/ 1533551 h 1786643"/>
              <a:gd name="connsiteX4" fmla="*/ 506185 w 506185"/>
              <a:gd name="connsiteY4" fmla="*/ 1533551 h 1786643"/>
              <a:gd name="connsiteX5" fmla="*/ 253093 w 506185"/>
              <a:gd name="connsiteY5" fmla="*/ 1786643 h 1786643"/>
              <a:gd name="connsiteX6" fmla="*/ 0 w 506185"/>
              <a:gd name="connsiteY6" fmla="*/ 1533551 h 178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85" h="1786643">
                <a:moveTo>
                  <a:pt x="0" y="1533551"/>
                </a:moveTo>
                <a:lnTo>
                  <a:pt x="126546" y="1533551"/>
                </a:lnTo>
                <a:lnTo>
                  <a:pt x="235911" y="0"/>
                </a:lnTo>
                <a:lnTo>
                  <a:pt x="379639" y="1533551"/>
                </a:lnTo>
                <a:lnTo>
                  <a:pt x="506185" y="1533551"/>
                </a:lnTo>
                <a:lnTo>
                  <a:pt x="253093" y="1786643"/>
                </a:lnTo>
                <a:lnTo>
                  <a:pt x="0" y="1533551"/>
                </a:lnTo>
                <a:close/>
              </a:path>
            </a:pathLst>
          </a:cu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cxnSp>
        <p:nvCxnSpPr>
          <p:cNvPr id="62" name="直線コネクタ 61"/>
          <p:cNvCxnSpPr/>
          <p:nvPr/>
        </p:nvCxnSpPr>
        <p:spPr>
          <a:xfrm>
            <a:off x="3886175" y="4506430"/>
            <a:ext cx="3900937" cy="0"/>
          </a:xfrm>
          <a:prstGeom prst="line">
            <a:avLst/>
          </a:prstGeom>
          <a:ln>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012144" y="2141776"/>
            <a:ext cx="3323577" cy="0"/>
          </a:xfrm>
          <a:prstGeom prst="line">
            <a:avLst/>
          </a:prstGeom>
          <a:ln>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916894" y="4505425"/>
            <a:ext cx="3323577" cy="0"/>
          </a:xfrm>
          <a:prstGeom prst="line">
            <a:avLst/>
          </a:prstGeom>
          <a:ln>
            <a:solidFill>
              <a:srgbClr val="41719C"/>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137" idx="3"/>
            <a:endCxn id="116" idx="1"/>
          </p:cNvCxnSpPr>
          <p:nvPr/>
        </p:nvCxnSpPr>
        <p:spPr>
          <a:xfrm>
            <a:off x="3751066" y="3049692"/>
            <a:ext cx="176500" cy="64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flipV="1">
            <a:off x="3715638" y="3996823"/>
            <a:ext cx="275606" cy="227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138" idx="3"/>
          </p:cNvCxnSpPr>
          <p:nvPr/>
        </p:nvCxnSpPr>
        <p:spPr>
          <a:xfrm>
            <a:off x="3806777" y="4345482"/>
            <a:ext cx="163412" cy="70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177923" y="558015"/>
            <a:ext cx="2175596"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給水量</a:t>
            </a:r>
            <a:r>
              <a:rPr lang="ja-JP" altLang="en-US" b="1" dirty="0" smtClean="0">
                <a:latin typeface="Meiryo UI" panose="020B0604030504040204" pitchFamily="50" charset="-128"/>
                <a:ea typeface="Meiryo UI" panose="020B0604030504040204" pitchFamily="50" charset="-128"/>
              </a:rPr>
              <a:t>分析との比較</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5121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422339" y="5464162"/>
            <a:ext cx="2057400" cy="365125"/>
          </a:xfrm>
        </p:spPr>
        <p:txBody>
          <a:bodyPr/>
          <a:lstStyle/>
          <a:p>
            <a:fld id="{D3CAA059-BC16-4C66-8375-B90F48A61115}" type="slidenum">
              <a:rPr kumimoji="1" lang="ja-JP" altLang="en-US" smtClean="0"/>
              <a:t>9</a:t>
            </a:fld>
            <a:endParaRPr kumimoji="1" lang="ja-JP" altLang="en-US" dirty="0"/>
          </a:p>
        </p:txBody>
      </p:sp>
      <p:sp>
        <p:nvSpPr>
          <p:cNvPr id="3" name="角丸四角形 2"/>
          <p:cNvSpPr/>
          <p:nvPr/>
        </p:nvSpPr>
        <p:spPr>
          <a:xfrm>
            <a:off x="199412" y="3097788"/>
            <a:ext cx="8673955" cy="2860517"/>
          </a:xfrm>
          <a:prstGeom prst="roundRect">
            <a:avLst>
              <a:gd name="adj" fmla="val 7638"/>
            </a:avLst>
          </a:prstGeom>
          <a:gradFill flip="none" rotWithShape="1">
            <a:gsLst>
              <a:gs pos="0">
                <a:schemeClr val="bg1"/>
              </a:gs>
              <a:gs pos="100000">
                <a:srgbClr val="DCEBF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ｘ</a:t>
            </a:r>
            <a:endParaRPr kumimoji="1" lang="ja-JP" altLang="en-US" dirty="0"/>
          </a:p>
        </p:txBody>
      </p:sp>
      <p:sp>
        <p:nvSpPr>
          <p:cNvPr id="4" name="テキスト ボックス 3"/>
          <p:cNvSpPr txBox="1"/>
          <p:nvPr/>
        </p:nvSpPr>
        <p:spPr>
          <a:xfrm>
            <a:off x="267276" y="3290917"/>
            <a:ext cx="8174033" cy="569387"/>
          </a:xfrm>
          <a:prstGeom prst="rect">
            <a:avLst/>
          </a:prstGeom>
          <a:noFill/>
        </p:spPr>
        <p:txBody>
          <a:bodyPr wrap="none" rtlCol="0">
            <a:spAutoFit/>
          </a:bodyPr>
          <a:lstStyle/>
          <a:p>
            <a:r>
              <a:rPr lang="ja-JP" altLang="en-US" sz="1550" dirty="0" smtClean="0">
                <a:latin typeface="Meiryo UI" panose="020B0604030504040204" pitchFamily="50" charset="-128"/>
                <a:ea typeface="Meiryo UI" panose="020B0604030504040204" pitchFamily="50" charset="-128"/>
              </a:rPr>
              <a:t>◆</a:t>
            </a:r>
            <a:r>
              <a:rPr lang="ja-JP" altLang="en-US" sz="1550" b="1" u="sng" dirty="0" smtClean="0">
                <a:solidFill>
                  <a:srgbClr val="FF0066"/>
                </a:solidFill>
                <a:latin typeface="Meiryo UI" panose="020B0604030504040204" pitchFamily="50" charset="-128"/>
                <a:ea typeface="Meiryo UI" panose="020B0604030504040204" pitchFamily="50" charset="-128"/>
              </a:rPr>
              <a:t>漏水の８割は配水支管等の微小漏水</a:t>
            </a:r>
            <a:r>
              <a:rPr lang="ja-JP" altLang="en-US" sz="1550" dirty="0" smtClean="0">
                <a:latin typeface="Meiryo UI" panose="020B0604030504040204" pitchFamily="50" charset="-128"/>
                <a:ea typeface="Meiryo UI" panose="020B0604030504040204" pitchFamily="50" charset="-128"/>
              </a:rPr>
              <a:t>で占められており、位置特定できないため</a:t>
            </a:r>
            <a:r>
              <a:rPr lang="ja-JP" altLang="en-US" sz="1550" b="1" u="sng" dirty="0">
                <a:solidFill>
                  <a:srgbClr val="FF0066"/>
                </a:solidFill>
                <a:latin typeface="Meiryo UI" panose="020B0604030504040204" pitchFamily="50" charset="-128"/>
                <a:ea typeface="Meiryo UI" panose="020B0604030504040204" pitchFamily="50" charset="-128"/>
              </a:rPr>
              <a:t>管</a:t>
            </a:r>
            <a:r>
              <a:rPr lang="ja-JP" altLang="en-US" sz="1550" b="1" u="sng" dirty="0" smtClean="0">
                <a:solidFill>
                  <a:srgbClr val="FF0066"/>
                </a:solidFill>
                <a:latin typeface="Meiryo UI" panose="020B0604030504040204" pitchFamily="50" charset="-128"/>
                <a:ea typeface="Meiryo UI" panose="020B0604030504040204" pitchFamily="50" charset="-128"/>
              </a:rPr>
              <a:t>路更新で対応</a:t>
            </a:r>
            <a:r>
              <a:rPr lang="ja-JP" altLang="en-US" sz="1550" dirty="0" smtClean="0">
                <a:latin typeface="Meiryo UI" panose="020B0604030504040204" pitchFamily="50" charset="-128"/>
                <a:ea typeface="Meiryo UI" panose="020B0604030504040204" pitchFamily="50" charset="-128"/>
              </a:rPr>
              <a:t>。</a:t>
            </a:r>
            <a:endParaRPr lang="en-US" altLang="ja-JP" sz="1550" dirty="0" smtClean="0">
              <a:latin typeface="Meiryo UI" panose="020B0604030504040204" pitchFamily="50" charset="-128"/>
              <a:ea typeface="Meiryo UI" panose="020B0604030504040204" pitchFamily="50" charset="-128"/>
            </a:endParaRPr>
          </a:p>
          <a:p>
            <a:r>
              <a:rPr lang="en-US" altLang="ja-JP" sz="1550" dirty="0">
                <a:latin typeface="Meiryo UI" panose="020B0604030504040204" pitchFamily="50" charset="-128"/>
                <a:ea typeface="Meiryo UI" panose="020B0604030504040204" pitchFamily="50" charset="-128"/>
              </a:rPr>
              <a:t> </a:t>
            </a:r>
            <a:r>
              <a:rPr lang="en-US" altLang="ja-JP" sz="1550" dirty="0" smtClean="0">
                <a:latin typeface="Meiryo UI" panose="020B0604030504040204" pitchFamily="50" charset="-128"/>
                <a:ea typeface="Meiryo UI" panose="020B0604030504040204" pitchFamily="50" charset="-128"/>
              </a:rPr>
              <a:t>  </a:t>
            </a:r>
            <a:r>
              <a:rPr lang="ja-JP" altLang="en-US" sz="1550" dirty="0" smtClean="0">
                <a:latin typeface="Meiryo UI" panose="020B0604030504040204" pitchFamily="50" charset="-128"/>
                <a:ea typeface="Meiryo UI" panose="020B0604030504040204" pitchFamily="50" charset="-128"/>
              </a:rPr>
              <a:t>漏水</a:t>
            </a:r>
            <a:r>
              <a:rPr lang="ja-JP" altLang="en-US" sz="1550" dirty="0">
                <a:latin typeface="Meiryo UI" panose="020B0604030504040204" pitchFamily="50" charset="-128"/>
                <a:ea typeface="Meiryo UI" panose="020B0604030504040204" pitchFamily="50" charset="-128"/>
              </a:rPr>
              <a:t>の</a:t>
            </a:r>
            <a:r>
              <a:rPr lang="ja-JP" altLang="en-US" sz="1550" dirty="0" smtClean="0">
                <a:latin typeface="Meiryo UI" panose="020B0604030504040204" pitchFamily="50" charset="-128"/>
                <a:ea typeface="Meiryo UI" panose="020B0604030504040204" pitchFamily="50" charset="-128"/>
              </a:rPr>
              <a:t>多い</a:t>
            </a:r>
            <a:r>
              <a:rPr lang="ja-JP" altLang="en-US" sz="1550" b="1" u="sng" dirty="0" smtClean="0">
                <a:solidFill>
                  <a:srgbClr val="FF0066"/>
                </a:solidFill>
                <a:latin typeface="Meiryo UI" panose="020B0604030504040204" pitchFamily="50" charset="-128"/>
                <a:ea typeface="Meiryo UI" panose="020B0604030504040204" pitchFamily="50" charset="-128"/>
              </a:rPr>
              <a:t>鋳鉄管</a:t>
            </a:r>
            <a:r>
              <a:rPr lang="ja-JP" altLang="en-US" sz="1550" dirty="0" smtClean="0">
                <a:latin typeface="Meiryo UI" panose="020B0604030504040204" pitchFamily="50" charset="-128"/>
                <a:ea typeface="Meiryo UI" panose="020B0604030504040204" pitchFamily="50" charset="-128"/>
              </a:rPr>
              <a:t>、</a:t>
            </a:r>
            <a:r>
              <a:rPr lang="ja-JP" altLang="en-US" sz="1550" b="1" u="sng" dirty="0" smtClean="0">
                <a:solidFill>
                  <a:srgbClr val="FF0066"/>
                </a:solidFill>
                <a:latin typeface="Meiryo UI" panose="020B0604030504040204" pitchFamily="50" charset="-128"/>
                <a:ea typeface="Meiryo UI" panose="020B0604030504040204" pitchFamily="50" charset="-128"/>
              </a:rPr>
              <a:t>鉛管の取替</a:t>
            </a:r>
            <a:r>
              <a:rPr lang="ja-JP" altLang="en-US" sz="1550" dirty="0" smtClean="0">
                <a:latin typeface="Meiryo UI" panose="020B0604030504040204" pitchFamily="50" charset="-128"/>
                <a:ea typeface="Meiryo UI" panose="020B0604030504040204" pitchFamily="50" charset="-128"/>
              </a:rPr>
              <a:t>は</a:t>
            </a:r>
            <a:r>
              <a:rPr lang="ja-JP" altLang="en-US" sz="1550" b="1" u="sng" dirty="0" smtClean="0">
                <a:solidFill>
                  <a:srgbClr val="FF0066"/>
                </a:solidFill>
                <a:latin typeface="Meiryo UI" panose="020B0604030504040204" pitchFamily="50" charset="-128"/>
                <a:ea typeface="Meiryo UI" panose="020B0604030504040204" pitchFamily="50" charset="-128"/>
              </a:rPr>
              <a:t>継続</a:t>
            </a:r>
            <a:r>
              <a:rPr lang="ja-JP" altLang="en-US" sz="1550" dirty="0" smtClean="0">
                <a:latin typeface="Meiryo UI" panose="020B0604030504040204" pitchFamily="50" charset="-128"/>
                <a:ea typeface="Meiryo UI" panose="020B0604030504040204" pitchFamily="50" charset="-128"/>
              </a:rPr>
              <a:t>し、</a:t>
            </a:r>
            <a:r>
              <a:rPr lang="ja-JP" altLang="en-US" sz="1550" b="1" u="sng" dirty="0" smtClean="0">
                <a:solidFill>
                  <a:srgbClr val="FF0066"/>
                </a:solidFill>
                <a:latin typeface="Meiryo UI" panose="020B0604030504040204" pitchFamily="50" charset="-128"/>
                <a:ea typeface="Meiryo UI" panose="020B0604030504040204" pitchFamily="50" charset="-128"/>
              </a:rPr>
              <a:t>路線選定時</a:t>
            </a:r>
            <a:r>
              <a:rPr lang="ja-JP" altLang="en-US" sz="1550" dirty="0" smtClean="0">
                <a:latin typeface="Meiryo UI" panose="020B0604030504040204" pitchFamily="50" charset="-128"/>
                <a:ea typeface="Meiryo UI" panose="020B0604030504040204" pitchFamily="50" charset="-128"/>
              </a:rPr>
              <a:t>は</a:t>
            </a:r>
            <a:r>
              <a:rPr lang="en-US" altLang="ja-JP" sz="1550" b="1" u="sng" dirty="0" smtClean="0">
                <a:solidFill>
                  <a:srgbClr val="FF0066"/>
                </a:solidFill>
                <a:latin typeface="Meiryo UI" panose="020B0604030504040204" pitchFamily="50" charset="-128"/>
                <a:ea typeface="Meiryo UI" panose="020B0604030504040204" pitchFamily="50" charset="-128"/>
              </a:rPr>
              <a:t>VP</a:t>
            </a:r>
            <a:r>
              <a:rPr lang="ja-JP" altLang="en-US" sz="1550" b="1" u="sng" dirty="0" smtClean="0">
                <a:solidFill>
                  <a:srgbClr val="FF0066"/>
                </a:solidFill>
                <a:latin typeface="Meiryo UI" panose="020B0604030504040204" pitchFamily="50" charset="-128"/>
                <a:ea typeface="Meiryo UI" panose="020B0604030504040204" pitchFamily="50" charset="-128"/>
              </a:rPr>
              <a:t>分岐が多い</a:t>
            </a:r>
            <a:r>
              <a:rPr lang="ja-JP" altLang="en-US" sz="1550" b="1" u="sng" dirty="0">
                <a:solidFill>
                  <a:srgbClr val="FF0066"/>
                </a:solidFill>
                <a:latin typeface="Meiryo UI" panose="020B0604030504040204" pitchFamily="50" charset="-128"/>
                <a:ea typeface="Meiryo UI" panose="020B0604030504040204" pitchFamily="50" charset="-128"/>
              </a:rPr>
              <a:t>路線</a:t>
            </a:r>
            <a:r>
              <a:rPr lang="ja-JP" altLang="en-US" sz="1550" dirty="0" smtClean="0">
                <a:latin typeface="Meiryo UI" panose="020B0604030504040204" pitchFamily="50" charset="-128"/>
                <a:ea typeface="Meiryo UI" panose="020B0604030504040204" pitchFamily="50" charset="-128"/>
              </a:rPr>
              <a:t>を選択する。</a:t>
            </a:r>
            <a:endParaRPr lang="en-US" altLang="ja-JP" sz="1550" dirty="0" smtClean="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354649131"/>
              </p:ext>
            </p:extLst>
          </p:nvPr>
        </p:nvGraphicFramePr>
        <p:xfrm>
          <a:off x="432318" y="4300490"/>
          <a:ext cx="8187324" cy="1361440"/>
        </p:xfrm>
        <a:graphic>
          <a:graphicData uri="http://schemas.openxmlformats.org/drawingml/2006/table">
            <a:tbl>
              <a:tblPr firstRow="1" bandRow="1">
                <a:tableStyleId>{00A15C55-8517-42AA-B614-E9B94910E393}</a:tableStyleId>
              </a:tblPr>
              <a:tblGrid>
                <a:gridCol w="778187">
                  <a:extLst>
                    <a:ext uri="{9D8B030D-6E8A-4147-A177-3AD203B41FA5}">
                      <a16:colId xmlns:a16="http://schemas.microsoft.com/office/drawing/2014/main" val="2449745824"/>
                    </a:ext>
                  </a:extLst>
                </a:gridCol>
                <a:gridCol w="1993900">
                  <a:extLst>
                    <a:ext uri="{9D8B030D-6E8A-4147-A177-3AD203B41FA5}">
                      <a16:colId xmlns:a16="http://schemas.microsoft.com/office/drawing/2014/main" val="904691823"/>
                    </a:ext>
                  </a:extLst>
                </a:gridCol>
                <a:gridCol w="773605">
                  <a:extLst>
                    <a:ext uri="{9D8B030D-6E8A-4147-A177-3AD203B41FA5}">
                      <a16:colId xmlns:a16="http://schemas.microsoft.com/office/drawing/2014/main" val="3754336338"/>
                    </a:ext>
                  </a:extLst>
                </a:gridCol>
                <a:gridCol w="773605">
                  <a:extLst>
                    <a:ext uri="{9D8B030D-6E8A-4147-A177-3AD203B41FA5}">
                      <a16:colId xmlns:a16="http://schemas.microsoft.com/office/drawing/2014/main" val="2868345749"/>
                    </a:ext>
                  </a:extLst>
                </a:gridCol>
                <a:gridCol w="773605">
                  <a:extLst>
                    <a:ext uri="{9D8B030D-6E8A-4147-A177-3AD203B41FA5}">
                      <a16:colId xmlns:a16="http://schemas.microsoft.com/office/drawing/2014/main" val="2635277784"/>
                    </a:ext>
                  </a:extLst>
                </a:gridCol>
                <a:gridCol w="879465">
                  <a:extLst>
                    <a:ext uri="{9D8B030D-6E8A-4147-A177-3AD203B41FA5}">
                      <a16:colId xmlns:a16="http://schemas.microsoft.com/office/drawing/2014/main" val="1185517770"/>
                    </a:ext>
                  </a:extLst>
                </a:gridCol>
                <a:gridCol w="734559">
                  <a:extLst>
                    <a:ext uri="{9D8B030D-6E8A-4147-A177-3AD203B41FA5}">
                      <a16:colId xmlns:a16="http://schemas.microsoft.com/office/drawing/2014/main" val="2009466873"/>
                    </a:ext>
                  </a:extLst>
                </a:gridCol>
                <a:gridCol w="706793">
                  <a:extLst>
                    <a:ext uri="{9D8B030D-6E8A-4147-A177-3AD203B41FA5}">
                      <a16:colId xmlns:a16="http://schemas.microsoft.com/office/drawing/2014/main" val="3248015324"/>
                    </a:ext>
                  </a:extLst>
                </a:gridCol>
                <a:gridCol w="773605">
                  <a:extLst>
                    <a:ext uri="{9D8B030D-6E8A-4147-A177-3AD203B41FA5}">
                      <a16:colId xmlns:a16="http://schemas.microsoft.com/office/drawing/2014/main" val="2489899763"/>
                    </a:ext>
                  </a:extLst>
                </a:gridCol>
              </a:tblGrid>
              <a:tr h="0">
                <a:tc gridSpan="2">
                  <a:txBody>
                    <a:bodyPr/>
                    <a:lstStyle/>
                    <a:p>
                      <a:pPr algn="ctr"/>
                      <a:r>
                        <a:rPr kumimoji="1" lang="ja-JP" altLang="en-US" sz="1400" dirty="0" smtClean="0">
                          <a:latin typeface="Meiryo UI" panose="020B0604030504040204" pitchFamily="50" charset="-128"/>
                          <a:ea typeface="Meiryo UI" panose="020B0604030504040204" pitchFamily="50" charset="-128"/>
                        </a:rPr>
                        <a:t>管　種</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rgbClr val="5F86CD"/>
                    </a:solidFill>
                  </a:tcPr>
                </a:tc>
                <a:tc hMerge="1">
                  <a:txBody>
                    <a:bodyPr/>
                    <a:lstStyle/>
                    <a:p>
                      <a:endParaRPr kumimoji="1" lang="ja-JP" altLang="en-US"/>
                    </a:p>
                  </a:txBody>
                  <a:tcPr/>
                </a:tc>
                <a:tc>
                  <a:txBody>
                    <a:bodyPr/>
                    <a:lstStyle/>
                    <a:p>
                      <a:pPr algn="ctr">
                        <a:lnSpc>
                          <a:spcPts val="1400"/>
                        </a:lnSpc>
                      </a:pPr>
                      <a:r>
                        <a:rPr kumimoji="1" lang="en-US" altLang="ja-JP" sz="1400" dirty="0" smtClean="0">
                          <a:latin typeface="Meiryo UI" panose="020B0604030504040204" pitchFamily="50" charset="-128"/>
                          <a:ea typeface="Meiryo UI" panose="020B0604030504040204" pitchFamily="50" charset="-128"/>
                        </a:rPr>
                        <a:t>CIP</a:t>
                      </a:r>
                    </a:p>
                    <a:p>
                      <a:pPr algn="ctr">
                        <a:lnSpc>
                          <a:spcPts val="1400"/>
                        </a:lnSpc>
                      </a:pPr>
                      <a:r>
                        <a:rPr kumimoji="1" lang="ja-JP" altLang="en-US" sz="1100" dirty="0" smtClean="0">
                          <a:latin typeface="Meiryo UI" panose="020B0604030504040204" pitchFamily="50" charset="-128"/>
                          <a:ea typeface="Meiryo UI" panose="020B0604030504040204" pitchFamily="50" charset="-128"/>
                        </a:rPr>
                        <a:t>鋳鉄管</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rgbClr val="5F86CD"/>
                    </a:solidFill>
                  </a:tcPr>
                </a:tc>
                <a:tc>
                  <a:txBody>
                    <a:bodyPr/>
                    <a:lstStyle/>
                    <a:p>
                      <a:pPr algn="ctr">
                        <a:lnSpc>
                          <a:spcPts val="1400"/>
                        </a:lnSpc>
                      </a:pPr>
                      <a:r>
                        <a:rPr kumimoji="1" lang="en-US" altLang="ja-JP" sz="1400" dirty="0" smtClean="0">
                          <a:latin typeface="Meiryo UI" panose="020B0604030504040204" pitchFamily="50" charset="-128"/>
                          <a:ea typeface="Meiryo UI" panose="020B0604030504040204" pitchFamily="50" charset="-128"/>
                        </a:rPr>
                        <a:t>DCIP</a:t>
                      </a:r>
                    </a:p>
                    <a:p>
                      <a:pPr algn="ctr">
                        <a:lnSpc>
                          <a:spcPts val="1400"/>
                        </a:lnSpc>
                      </a:pPr>
                      <a:r>
                        <a:rPr kumimoji="1" lang="ja-JP" altLang="en-US" sz="1100" dirty="0" smtClean="0">
                          <a:latin typeface="Meiryo UI" panose="020B0604030504040204" pitchFamily="50" charset="-128"/>
                          <a:ea typeface="Meiryo UI" panose="020B0604030504040204" pitchFamily="50" charset="-128"/>
                        </a:rPr>
                        <a:t>ダク管</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rgbClr val="5F86CD"/>
                    </a:solidFill>
                  </a:tcPr>
                </a:tc>
                <a:tc>
                  <a:txBody>
                    <a:bodyPr/>
                    <a:lstStyle/>
                    <a:p>
                      <a:pPr algn="l">
                        <a:lnSpc>
                          <a:spcPts val="1400"/>
                        </a:lnSpc>
                      </a:pPr>
                      <a:r>
                        <a:rPr kumimoji="1" lang="en-US" altLang="ja-JP" sz="1400" dirty="0" smtClean="0">
                          <a:latin typeface="Meiryo UI" panose="020B0604030504040204" pitchFamily="50" charset="-128"/>
                          <a:ea typeface="Meiryo UI" panose="020B0604030504040204" pitchFamily="50" charset="-128"/>
                        </a:rPr>
                        <a:t>  VP</a:t>
                      </a:r>
                      <a:r>
                        <a:rPr kumimoji="1" lang="en-US" altLang="ja-JP" sz="1400" baseline="30000" dirty="0" smtClean="0">
                          <a:latin typeface="Meiryo UI" panose="020B0604030504040204" pitchFamily="50" charset="-128"/>
                          <a:ea typeface="Meiryo UI" panose="020B0604030504040204" pitchFamily="50" charset="-128"/>
                        </a:rPr>
                        <a:t>※9</a:t>
                      </a:r>
                      <a:r>
                        <a:rPr kumimoji="1" lang="en-US" altLang="ja-JP" sz="1400" dirty="0" smtClean="0">
                          <a:latin typeface="Meiryo UI" panose="020B0604030504040204" pitchFamily="50" charset="-128"/>
                          <a:ea typeface="Meiryo UI" panose="020B0604030504040204" pitchFamily="50" charset="-128"/>
                        </a:rPr>
                        <a:t> </a:t>
                      </a:r>
                    </a:p>
                    <a:p>
                      <a:pPr algn="ctr">
                        <a:lnSpc>
                          <a:spcPts val="1400"/>
                        </a:lnSpc>
                      </a:pPr>
                      <a:r>
                        <a:rPr kumimoji="1" lang="ja-JP" altLang="en-US" sz="1100" dirty="0" smtClean="0">
                          <a:latin typeface="Meiryo UI" panose="020B0604030504040204" pitchFamily="50" charset="-128"/>
                          <a:ea typeface="Meiryo UI" panose="020B0604030504040204" pitchFamily="50" charset="-128"/>
                        </a:rPr>
                        <a:t>塩ビ管</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rgbClr val="5F86CD"/>
                    </a:solidFill>
                  </a:tcPr>
                </a:tc>
                <a:tc>
                  <a:txBody>
                    <a:bodyPr/>
                    <a:lstStyle/>
                    <a:p>
                      <a:pPr marL="0" algn="l">
                        <a:lnSpc>
                          <a:spcPts val="1400"/>
                        </a:lnSpc>
                      </a:pPr>
                      <a:r>
                        <a:rPr kumimoji="1" lang="en-US" altLang="ja-JP" sz="1350" dirty="0" smtClean="0">
                          <a:latin typeface="Meiryo UI" panose="020B0604030504040204" pitchFamily="50" charset="-128"/>
                          <a:ea typeface="Meiryo UI" panose="020B0604030504040204" pitchFamily="50" charset="-128"/>
                        </a:rPr>
                        <a:t>HIVP</a:t>
                      </a:r>
                      <a:r>
                        <a:rPr kumimoji="1" lang="en-US" altLang="ja-JP" sz="1100" baseline="30000" dirty="0" smtClean="0">
                          <a:latin typeface="Meiryo UI" panose="020B0604030504040204" pitchFamily="50" charset="-128"/>
                          <a:ea typeface="Meiryo UI" panose="020B0604030504040204" pitchFamily="50" charset="-128"/>
                        </a:rPr>
                        <a:t>※10</a:t>
                      </a:r>
                    </a:p>
                    <a:p>
                      <a:pPr algn="ctr">
                        <a:lnSpc>
                          <a:spcPts val="1400"/>
                        </a:lnSpc>
                      </a:pPr>
                      <a:r>
                        <a:rPr kumimoji="1" lang="ja-JP" altLang="en-US" sz="1100" dirty="0" smtClean="0">
                          <a:latin typeface="Meiryo UI" panose="020B0604030504040204" pitchFamily="50" charset="-128"/>
                          <a:ea typeface="Meiryo UI" panose="020B0604030504040204" pitchFamily="50" charset="-128"/>
                        </a:rPr>
                        <a:t>塩ビ管</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rgbClr val="5F86CD"/>
                    </a:solidFill>
                  </a:tcPr>
                </a:tc>
                <a:tc>
                  <a:txBody>
                    <a:bodyPr/>
                    <a:lstStyle/>
                    <a:p>
                      <a:pPr algn="ctr">
                        <a:lnSpc>
                          <a:spcPts val="1400"/>
                        </a:lnSpc>
                      </a:pPr>
                      <a:r>
                        <a:rPr kumimoji="1" lang="en-US" altLang="ja-JP" sz="1400" dirty="0" smtClean="0">
                          <a:latin typeface="Meiryo UI" panose="020B0604030504040204" pitchFamily="50" charset="-128"/>
                          <a:ea typeface="Meiryo UI" panose="020B0604030504040204" pitchFamily="50" charset="-128"/>
                        </a:rPr>
                        <a:t>SP</a:t>
                      </a:r>
                    </a:p>
                    <a:p>
                      <a:pPr algn="ctr">
                        <a:lnSpc>
                          <a:spcPts val="1400"/>
                        </a:lnSpc>
                      </a:pPr>
                      <a:r>
                        <a:rPr kumimoji="1" lang="ja-JP" altLang="en-US" sz="1100" dirty="0" smtClean="0">
                          <a:latin typeface="Meiryo UI" panose="020B0604030504040204" pitchFamily="50" charset="-128"/>
                          <a:ea typeface="Meiryo UI" panose="020B0604030504040204" pitchFamily="50" charset="-128"/>
                        </a:rPr>
                        <a:t>鋼管</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rgbClr val="5F86CD"/>
                    </a:solidFill>
                  </a:tcPr>
                </a:tc>
                <a:tc>
                  <a:txBody>
                    <a:bodyPr/>
                    <a:lstStyle/>
                    <a:p>
                      <a:pPr algn="ctr">
                        <a:lnSpc>
                          <a:spcPts val="1400"/>
                        </a:lnSpc>
                      </a:pPr>
                      <a:r>
                        <a:rPr kumimoji="1" lang="en-US" altLang="ja-JP" sz="1400" dirty="0" smtClean="0">
                          <a:latin typeface="Meiryo UI" panose="020B0604030504040204" pitchFamily="50" charset="-128"/>
                          <a:ea typeface="Meiryo UI" panose="020B0604030504040204" pitchFamily="50" charset="-128"/>
                        </a:rPr>
                        <a:t>LP</a:t>
                      </a:r>
                    </a:p>
                    <a:p>
                      <a:pPr algn="ctr">
                        <a:lnSpc>
                          <a:spcPts val="1400"/>
                        </a:lnSpc>
                      </a:pPr>
                      <a:r>
                        <a:rPr kumimoji="1" lang="ja-JP" altLang="en-US" sz="1100" dirty="0" smtClean="0">
                          <a:latin typeface="Meiryo UI" panose="020B0604030504040204" pitchFamily="50" charset="-128"/>
                          <a:ea typeface="Meiryo UI" panose="020B0604030504040204" pitchFamily="50" charset="-128"/>
                        </a:rPr>
                        <a:t>鉛管</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rgbClr val="5F86CD"/>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その他</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rgbClr val="5F86CD"/>
                    </a:solidFill>
                  </a:tcPr>
                </a:tc>
                <a:extLst>
                  <a:ext uri="{0D108BD9-81ED-4DB2-BD59-A6C34878D82A}">
                    <a16:rowId xmlns:a16="http://schemas.microsoft.com/office/drawing/2014/main" val="2661340201"/>
                  </a:ext>
                </a:extLst>
              </a:tr>
              <a:tr h="304800">
                <a:tc rowSpan="2">
                  <a:txBody>
                    <a:bodyPr/>
                    <a:lstStyle/>
                    <a:p>
                      <a:pPr algn="ctr"/>
                      <a:r>
                        <a:rPr kumimoji="1" lang="ja-JP" altLang="en-US" sz="1200" dirty="0" smtClean="0">
                          <a:latin typeface="Meiryo UI" panose="020B0604030504040204" pitchFamily="50" charset="-128"/>
                          <a:ea typeface="Meiryo UI" panose="020B0604030504040204" pitchFamily="50" charset="-128"/>
                        </a:rPr>
                        <a:t>配水管</a:t>
                      </a:r>
                      <a:endParaRPr kumimoji="1" lang="ja-JP" altLang="en-US" sz="12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延長当り漏水件数</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件</a:t>
                      </a:r>
                      <a:r>
                        <a:rPr kumimoji="1" lang="en-US" altLang="ja-JP" sz="1200" dirty="0" smtClean="0">
                          <a:latin typeface="Meiryo UI" panose="020B0604030504040204" pitchFamily="50" charset="-128"/>
                          <a:ea typeface="Meiryo UI" panose="020B0604030504040204" pitchFamily="50" charset="-128"/>
                        </a:rPr>
                        <a:t>/km)</a:t>
                      </a:r>
                      <a:endParaRPr kumimoji="1" lang="ja-JP" altLang="en-US" sz="1200" dirty="0" smtClean="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0.102</a:t>
                      </a:r>
                      <a:endParaRPr kumimoji="1" lang="ja-JP" altLang="en-US" sz="1400" dirty="0">
                        <a:solidFill>
                          <a:schemeClr val="bg1"/>
                        </a:solidFill>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0.006</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0.141</a:t>
                      </a:r>
                      <a:endParaRPr kumimoji="1" lang="ja-JP" altLang="en-US" sz="1400" dirty="0">
                        <a:solidFill>
                          <a:schemeClr val="bg1"/>
                        </a:solidFill>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0.013</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0.027</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60339865"/>
                  </a:ext>
                </a:extLst>
              </a:tr>
              <a:tr h="304800">
                <a:tc vMerge="1">
                  <a:txBody>
                    <a:bodyPr/>
                    <a:lstStyle/>
                    <a:p>
                      <a:pPr algn="ctr"/>
                      <a:endParaRPr kumimoji="1" lang="ja-JP" altLang="en-US" sz="1200" dirty="0">
                        <a:latin typeface="BIZ UDゴシック" panose="020B0400000000000000" pitchFamily="49" charset="-128"/>
                        <a:ea typeface="BIZ UDゴシック" panose="020B0400000000000000" pitchFamily="49" charset="-128"/>
                      </a:endParaRPr>
                    </a:p>
                  </a:txBody>
                  <a:tcPr anchor="ctr">
                    <a:lnL w="28575" cap="flat" cmpd="sng" algn="ctr">
                      <a:solidFill>
                        <a:schemeClr val="accent1">
                          <a:lumMod val="60000"/>
                          <a:lumOff val="40000"/>
                        </a:schemeClr>
                      </a:solidFill>
                      <a:prstDash val="solid"/>
                      <a:round/>
                      <a:headEnd type="none" w="med" len="med"/>
                      <a:tailEnd type="none" w="med" len="med"/>
                    </a:lnL>
                    <a:lnR w="28575"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漏水修繕件数構成比</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40</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31</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22</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3</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304550"/>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給水管</a:t>
                      </a: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漏水修繕件数構成比</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ja-JP" altLang="en-US" sz="140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18</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64</a:t>
                      </a:r>
                      <a:endParaRPr kumimoji="1" lang="ja-JP" altLang="en-US" sz="1400" dirty="0">
                        <a:solidFill>
                          <a:schemeClr val="bg1"/>
                        </a:solidFill>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3</a:t>
                      </a:r>
                      <a:endParaRPr kumimoji="1" lang="ja-JP" altLang="en-US" sz="1400" dirty="0">
                        <a:latin typeface="Meiryo UI" panose="020B0604030504040204" pitchFamily="50" charset="-128"/>
                        <a:ea typeface="Meiryo UI" panose="020B0604030504040204" pitchFamily="50" charset="-128"/>
                      </a:endParaRPr>
                    </a:p>
                  </a:txBody>
                  <a:tcPr anchor="ctr">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480377"/>
                  </a:ext>
                </a:extLst>
              </a:tr>
            </a:tbl>
          </a:graphicData>
        </a:graphic>
      </p:graphicFrame>
      <p:sp>
        <p:nvSpPr>
          <p:cNvPr id="6" name="テキスト ボックス 5"/>
          <p:cNvSpPr txBox="1"/>
          <p:nvPr/>
        </p:nvSpPr>
        <p:spPr>
          <a:xfrm>
            <a:off x="267276" y="3931582"/>
            <a:ext cx="6211957" cy="335989"/>
          </a:xfrm>
          <a:prstGeom prst="rect">
            <a:avLst/>
          </a:prstGeom>
          <a:noFill/>
        </p:spPr>
        <p:txBody>
          <a:bodyPr wrap="none" rtlCol="0">
            <a:spAutoFit/>
          </a:bodyPr>
          <a:lstStyle/>
          <a:p>
            <a:pPr>
              <a:lnSpc>
                <a:spcPts val="1900"/>
              </a:lnSpc>
              <a:spcAft>
                <a:spcPts val="600"/>
              </a:spcAft>
            </a:pPr>
            <a:r>
              <a:rPr kumimoji="1" lang="ja-JP" altLang="en-US" sz="1550" dirty="0" smtClean="0">
                <a:latin typeface="Meiryo UI" panose="020B0604030504040204" pitchFamily="50" charset="-128"/>
                <a:ea typeface="Meiryo UI" panose="020B0604030504040204" pitchFamily="50" charset="-128"/>
              </a:rPr>
              <a:t>◆令和４年度 管種別漏水実績より</a:t>
            </a:r>
            <a:r>
              <a:rPr kumimoji="1" lang="ja-JP" altLang="en-US" sz="1400" dirty="0" smtClean="0">
                <a:latin typeface="Meiryo UI" panose="020B0604030504040204" pitchFamily="50" charset="-128"/>
                <a:ea typeface="Meiryo UI" panose="020B0604030504040204" pitchFamily="50" charset="-128"/>
              </a:rPr>
              <a:t>（付属設備（弁栓類等）の漏水除く）</a:t>
            </a:r>
            <a:endParaRPr kumimoji="1" lang="en-US" altLang="ja-JP" sz="1400" dirty="0" smtClean="0">
              <a:latin typeface="Meiryo UI" panose="020B0604030504040204" pitchFamily="50" charset="-128"/>
              <a:ea typeface="Meiryo UI" panose="020B0604030504040204" pitchFamily="50" charset="-128"/>
            </a:endParaRPr>
          </a:p>
        </p:txBody>
      </p:sp>
      <p:sp>
        <p:nvSpPr>
          <p:cNvPr id="7" name="角丸四角形 6"/>
          <p:cNvSpPr/>
          <p:nvPr/>
        </p:nvSpPr>
        <p:spPr>
          <a:xfrm>
            <a:off x="3239531" y="4765525"/>
            <a:ext cx="728631" cy="24120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角丸四角形 7"/>
          <p:cNvSpPr/>
          <p:nvPr/>
        </p:nvSpPr>
        <p:spPr>
          <a:xfrm>
            <a:off x="7143648" y="5351326"/>
            <a:ext cx="692282" cy="282898"/>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角丸四角形 8"/>
          <p:cNvSpPr/>
          <p:nvPr/>
        </p:nvSpPr>
        <p:spPr>
          <a:xfrm>
            <a:off x="4753845" y="4763090"/>
            <a:ext cx="730250" cy="24120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484095" y="5985203"/>
            <a:ext cx="2501006" cy="335989"/>
          </a:xfrm>
          <a:prstGeom prst="rect">
            <a:avLst/>
          </a:prstGeom>
          <a:noFill/>
        </p:spPr>
        <p:txBody>
          <a:bodyPr wrap="none" rtlCol="0">
            <a:spAutoFit/>
          </a:bodyPr>
          <a:lstStyle/>
          <a:p>
            <a:pPr>
              <a:lnSpc>
                <a:spcPts val="1900"/>
              </a:lnSpc>
              <a:spcAft>
                <a:spcPts val="600"/>
              </a:spcAft>
            </a:pP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VP    : </a:t>
            </a:r>
            <a:r>
              <a:rPr kumimoji="1" lang="ja-JP" altLang="en-US" sz="1200" dirty="0" smtClean="0">
                <a:latin typeface="Meiryo UI" panose="020B0604030504040204" pitchFamily="50" charset="-128"/>
                <a:ea typeface="Meiryo UI" panose="020B0604030504040204" pitchFamily="50" charset="-128"/>
              </a:rPr>
              <a:t>硬質ポリ塩化ビニル管</a:t>
            </a:r>
            <a:endParaRPr kumimoji="1" lang="en-US" altLang="ja-JP" sz="1200" dirty="0" smtClean="0">
              <a:latin typeface="Meiryo UI" panose="020B0604030504040204" pitchFamily="50" charset="-128"/>
              <a:ea typeface="Meiryo UI" panose="020B0604030504040204" pitchFamily="50" charset="-128"/>
            </a:endParaRPr>
          </a:p>
        </p:txBody>
      </p:sp>
      <p:sp>
        <p:nvSpPr>
          <p:cNvPr id="11" name="スライド番号プレースホルダー 4"/>
          <p:cNvSpPr txBox="1">
            <a:spLocks/>
          </p:cNvSpPr>
          <p:nvPr/>
        </p:nvSpPr>
        <p:spPr>
          <a:xfrm>
            <a:off x="8676820" y="6424366"/>
            <a:ext cx="393095" cy="365125"/>
          </a:xfrm>
          <a:prstGeom prst="rect">
            <a:avLst/>
          </a:prstGeom>
          <a:solidFill>
            <a:srgbClr val="000099"/>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BAB8C8D-D655-4CB9-9317-1659BB5EB925}" type="slidenum">
              <a:rPr lang="ja-JP" altLang="en-US" sz="1800" b="1" smtClean="0">
                <a:solidFill>
                  <a:srgbClr val="FFFFFF"/>
                </a:solidFill>
                <a:latin typeface="Meiryo UI" panose="020B0604030504040204" pitchFamily="50" charset="-128"/>
                <a:ea typeface="Meiryo UI" panose="020B0604030504040204" pitchFamily="50" charset="-128"/>
              </a:rPr>
              <a:pPr/>
              <a:t>9</a:t>
            </a:fld>
            <a:endParaRPr lang="ja-JP" altLang="en-US" sz="1800" b="1" dirty="0">
              <a:solidFill>
                <a:srgbClr val="FFFFFF"/>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0340" y="56536"/>
            <a:ext cx="7326044"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４</a:t>
            </a:r>
            <a:r>
              <a:rPr lang="ja-JP" altLang="en-US" sz="2400" b="1" dirty="0" smtClean="0">
                <a:latin typeface="Meiryo UI" panose="020B0604030504040204" pitchFamily="50" charset="-128"/>
                <a:ea typeface="Meiryo UI" panose="020B0604030504040204" pitchFamily="50" charset="-128"/>
              </a:rPr>
              <a:t> 今後の漏水への対策 </a:t>
            </a:r>
            <a:r>
              <a:rPr lang="ja-JP" altLang="en-US" sz="2000" dirty="0" smtClean="0">
                <a:latin typeface="Meiryo UI" panose="020B0604030504040204" pitchFamily="50" charset="-128"/>
                <a:ea typeface="Meiryo UI" panose="020B0604030504040204" pitchFamily="50" charset="-128"/>
              </a:rPr>
              <a:t>－管路更新時の路線選定への反映－</a:t>
            </a:r>
            <a:endParaRPr lang="en-US" altLang="ja-JP" sz="2000" dirty="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199412" y="996547"/>
            <a:ext cx="8673955" cy="1498750"/>
            <a:chOff x="246351" y="830837"/>
            <a:chExt cx="8673955" cy="1498750"/>
          </a:xfrm>
        </p:grpSpPr>
        <p:sp>
          <p:nvSpPr>
            <p:cNvPr id="13" name="角丸四角形 12"/>
            <p:cNvSpPr/>
            <p:nvPr/>
          </p:nvSpPr>
          <p:spPr>
            <a:xfrm>
              <a:off x="246351" y="830837"/>
              <a:ext cx="8673955" cy="1498750"/>
            </a:xfrm>
            <a:prstGeom prst="roundRect">
              <a:avLst>
                <a:gd name="adj" fmla="val 7638"/>
              </a:avLst>
            </a:prstGeom>
            <a:gradFill flip="none" rotWithShape="1">
              <a:gsLst>
                <a:gs pos="0">
                  <a:schemeClr val="bg1"/>
                </a:gs>
                <a:gs pos="100000">
                  <a:srgbClr val="DCEBF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ｘ</a:t>
              </a:r>
              <a:endParaRPr kumimoji="1" lang="ja-JP" altLang="en-US" dirty="0"/>
            </a:p>
          </p:txBody>
        </p:sp>
        <p:sp>
          <p:nvSpPr>
            <p:cNvPr id="14" name="テキスト ボックス 13"/>
            <p:cNvSpPr txBox="1"/>
            <p:nvPr/>
          </p:nvSpPr>
          <p:spPr>
            <a:xfrm>
              <a:off x="314215" y="978823"/>
              <a:ext cx="8478175" cy="1220847"/>
            </a:xfrm>
            <a:prstGeom prst="rect">
              <a:avLst/>
            </a:prstGeom>
            <a:noFill/>
          </p:spPr>
          <p:txBody>
            <a:bodyPr wrap="square" rtlCol="0">
              <a:spAutoFit/>
            </a:bodyPr>
            <a:lstStyle/>
            <a:p>
              <a:pPr>
                <a:lnSpc>
                  <a:spcPts val="2200"/>
                </a:lnSpc>
              </a:pPr>
              <a:r>
                <a:rPr lang="ja-JP" altLang="en-US" sz="1550" dirty="0" smtClean="0">
                  <a:latin typeface="Meiryo UI" panose="020B0604030504040204" pitchFamily="50" charset="-128"/>
                  <a:ea typeface="Meiryo UI" panose="020B0604030504040204" pitchFamily="50" charset="-128"/>
                </a:rPr>
                <a:t>◆現在進めている管路更新を着実に進めていくことによって、漏水箇所のある管路を削減していくことが有収</a:t>
              </a:r>
              <a:endParaRPr lang="en-US" altLang="ja-JP" sz="1550" dirty="0" smtClean="0">
                <a:latin typeface="Meiryo UI" panose="020B0604030504040204" pitchFamily="50" charset="-128"/>
                <a:ea typeface="Meiryo UI" panose="020B0604030504040204" pitchFamily="50" charset="-128"/>
              </a:endParaRPr>
            </a:p>
            <a:p>
              <a:pPr>
                <a:lnSpc>
                  <a:spcPts val="2200"/>
                </a:lnSpc>
              </a:pPr>
              <a:r>
                <a:rPr lang="ja-JP" altLang="en-US" sz="1550" dirty="0">
                  <a:latin typeface="Meiryo UI" panose="020B0604030504040204" pitchFamily="50" charset="-128"/>
                  <a:ea typeface="Meiryo UI" panose="020B0604030504040204" pitchFamily="50" charset="-128"/>
                </a:rPr>
                <a:t>　</a:t>
              </a:r>
              <a:r>
                <a:rPr lang="ja-JP" altLang="en-US" sz="1550" dirty="0" smtClean="0">
                  <a:latin typeface="Meiryo UI" panose="020B0604030504040204" pitchFamily="50" charset="-128"/>
                  <a:ea typeface="Meiryo UI" panose="020B0604030504040204" pitchFamily="50" charset="-128"/>
                </a:rPr>
                <a:t> 率の向上に向けた現実的な対応である。</a:t>
              </a:r>
              <a:endParaRPr lang="en-US" altLang="ja-JP" sz="1550" dirty="0" smtClean="0">
                <a:latin typeface="Meiryo UI" panose="020B0604030504040204" pitchFamily="50" charset="-128"/>
                <a:ea typeface="Meiryo UI" panose="020B0604030504040204" pitchFamily="50" charset="-128"/>
              </a:endParaRPr>
            </a:p>
            <a:p>
              <a:pPr>
                <a:lnSpc>
                  <a:spcPts val="2200"/>
                </a:lnSpc>
              </a:pPr>
              <a:r>
                <a:rPr lang="ja-JP" altLang="en-US" sz="1550" dirty="0" smtClean="0">
                  <a:latin typeface="Meiryo UI" panose="020B0604030504040204" pitchFamily="50" charset="-128"/>
                  <a:ea typeface="Meiryo UI" panose="020B0604030504040204" pitchFamily="50" charset="-128"/>
                </a:rPr>
                <a:t>◆管路更新の対象路線を選定する際に、</a:t>
              </a:r>
              <a:r>
                <a:rPr lang="ja-JP" altLang="en-US" sz="1550" dirty="0">
                  <a:latin typeface="Meiryo UI" panose="020B0604030504040204" pitchFamily="50" charset="-128"/>
                  <a:ea typeface="Meiryo UI" panose="020B0604030504040204" pitchFamily="50" charset="-128"/>
                </a:rPr>
                <a:t>有</a:t>
              </a:r>
              <a:r>
                <a:rPr lang="ja-JP" altLang="en-US" sz="1550" dirty="0" smtClean="0">
                  <a:latin typeface="Meiryo UI" panose="020B0604030504040204" pitchFamily="50" charset="-128"/>
                  <a:ea typeface="Meiryo UI" panose="020B0604030504040204" pitchFamily="50" charset="-128"/>
                </a:rPr>
                <a:t>収率が低い要因なっている漏水箇所のある管路であるかどうか</a:t>
              </a:r>
              <a:endParaRPr lang="en-US" altLang="ja-JP" sz="1550" dirty="0" smtClean="0">
                <a:latin typeface="Meiryo UI" panose="020B0604030504040204" pitchFamily="50" charset="-128"/>
                <a:ea typeface="Meiryo UI" panose="020B0604030504040204" pitchFamily="50" charset="-128"/>
              </a:endParaRPr>
            </a:p>
            <a:p>
              <a:pPr>
                <a:lnSpc>
                  <a:spcPts val="2200"/>
                </a:lnSpc>
              </a:pPr>
              <a:r>
                <a:rPr lang="en-US" altLang="ja-JP" sz="1550" dirty="0">
                  <a:latin typeface="Meiryo UI" panose="020B0604030504040204" pitchFamily="50" charset="-128"/>
                  <a:ea typeface="Meiryo UI" panose="020B0604030504040204" pitchFamily="50" charset="-128"/>
                </a:rPr>
                <a:t> </a:t>
              </a:r>
              <a:r>
                <a:rPr lang="en-US" altLang="ja-JP" sz="1550" dirty="0" smtClean="0">
                  <a:latin typeface="Meiryo UI" panose="020B0604030504040204" pitchFamily="50" charset="-128"/>
                  <a:ea typeface="Meiryo UI" panose="020B0604030504040204" pitchFamily="50" charset="-128"/>
                </a:rPr>
                <a:t>  </a:t>
              </a:r>
              <a:r>
                <a:rPr lang="ja-JP" altLang="en-US" sz="1550" dirty="0" smtClean="0">
                  <a:latin typeface="Meiryo UI" panose="020B0604030504040204" pitchFamily="50" charset="-128"/>
                  <a:ea typeface="Meiryo UI" panose="020B0604030504040204" pitchFamily="50" charset="-128"/>
                </a:rPr>
                <a:t>を選定の一要素とすることによって、</a:t>
              </a:r>
              <a:r>
                <a:rPr lang="ja-JP" altLang="en-US" sz="1550" dirty="0">
                  <a:latin typeface="Meiryo UI" panose="020B0604030504040204" pitchFamily="50" charset="-128"/>
                  <a:ea typeface="Meiryo UI" panose="020B0604030504040204" pitchFamily="50" charset="-128"/>
                </a:rPr>
                <a:t>漏水箇所</a:t>
              </a:r>
              <a:r>
                <a:rPr lang="ja-JP" altLang="en-US" sz="1550" dirty="0" smtClean="0">
                  <a:latin typeface="Meiryo UI" panose="020B0604030504040204" pitchFamily="50" charset="-128"/>
                  <a:ea typeface="Meiryo UI" panose="020B0604030504040204" pitchFamily="50" charset="-128"/>
                </a:rPr>
                <a:t>のある管路をより一層減らしていく。</a:t>
              </a:r>
              <a:endParaRPr lang="en-US" altLang="ja-JP" sz="1550" dirty="0" smtClean="0">
                <a:latin typeface="Meiryo UI" panose="020B0604030504040204" pitchFamily="50" charset="-128"/>
                <a:ea typeface="Meiryo UI" panose="020B0604030504040204" pitchFamily="50" charset="-128"/>
              </a:endParaRPr>
            </a:p>
          </p:txBody>
        </p:sp>
      </p:grpSp>
      <p:sp>
        <p:nvSpPr>
          <p:cNvPr id="16" name="正方形/長方形 15"/>
          <p:cNvSpPr/>
          <p:nvPr/>
        </p:nvSpPr>
        <p:spPr>
          <a:xfrm>
            <a:off x="211017" y="628760"/>
            <a:ext cx="1107996"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基本方針</a:t>
            </a:r>
            <a:endParaRPr lang="en-US" altLang="ja-JP" sz="1600" dirty="0">
              <a:latin typeface="Meiryo UI" panose="020B0604030504040204" pitchFamily="50" charset="-128"/>
              <a:ea typeface="Meiryo UI" panose="020B0604030504040204" pitchFamily="50" charset="-128"/>
            </a:endParaRPr>
          </a:p>
        </p:txBody>
      </p:sp>
      <p:sp>
        <p:nvSpPr>
          <p:cNvPr id="18" name="正方形/長方形 17"/>
          <p:cNvSpPr/>
          <p:nvPr/>
        </p:nvSpPr>
        <p:spPr>
          <a:xfrm>
            <a:off x="253220" y="2728457"/>
            <a:ext cx="1338828"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rPr>
              <a:t>具体的</a:t>
            </a:r>
            <a:r>
              <a:rPr lang="ja-JP" altLang="en-US" b="1" dirty="0">
                <a:latin typeface="Meiryo UI" panose="020B0604030504040204" pitchFamily="50" charset="-128"/>
                <a:ea typeface="Meiryo UI" panose="020B0604030504040204" pitchFamily="50" charset="-128"/>
              </a:rPr>
              <a:t>取組</a:t>
            </a:r>
            <a:endParaRPr lang="en-US" altLang="ja-JP" sz="16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484095" y="6194860"/>
            <a:ext cx="2912977" cy="335989"/>
          </a:xfrm>
          <a:prstGeom prst="rect">
            <a:avLst/>
          </a:prstGeom>
          <a:noFill/>
        </p:spPr>
        <p:txBody>
          <a:bodyPr wrap="none" rtlCol="0">
            <a:spAutoFit/>
          </a:bodyPr>
          <a:lstStyle/>
          <a:p>
            <a:pPr>
              <a:lnSpc>
                <a:spcPts val="1900"/>
              </a:lnSpc>
              <a:spcAft>
                <a:spcPts val="600"/>
              </a:spcAft>
            </a:pPr>
            <a:r>
              <a:rPr kumimoji="1" lang="en-US" altLang="ja-JP"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HIVP : </a:t>
            </a:r>
            <a:r>
              <a:rPr kumimoji="1" lang="ja-JP" altLang="en-US" sz="1200" dirty="0" smtClean="0">
                <a:latin typeface="Meiryo UI" panose="020B0604030504040204" pitchFamily="50" charset="-128"/>
                <a:ea typeface="Meiryo UI" panose="020B0604030504040204" pitchFamily="50" charset="-128"/>
              </a:rPr>
              <a:t>耐衝撃性硬質塩化ビニル管</a:t>
            </a:r>
            <a:endParaRPr kumimoji="1"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15681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100000">
              <a:schemeClr val="accent1">
                <a:lumMod val="20000"/>
                <a:lumOff val="80000"/>
                <a:shade val="100000"/>
                <a:satMod val="115000"/>
              </a:schemeClr>
            </a:gs>
          </a:gsLst>
          <a:path path="circle">
            <a:fillToRect l="50000" t="50000" r="50000" b="50000"/>
          </a:path>
          <a:tileRect/>
        </a:gra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4611</TotalTime>
  <Words>2477</Words>
  <PresentationFormat>画面に合わせる (4:3)</PresentationFormat>
  <Paragraphs>365</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2024-03-25T08:15:27Z</cp:lastPrinted>
  <dcterms:created xsi:type="dcterms:W3CDTF">2022-12-20T01:47:35Z</dcterms:created>
  <dcterms:modified xsi:type="dcterms:W3CDTF">2024-04-22T08:13:37Z</dcterms:modified>
</cp:coreProperties>
</file>