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4"/>
  </p:notesMasterIdLst>
  <p:handoutMasterIdLst>
    <p:handoutMasterId r:id="rId5"/>
  </p:handoutMasterIdLst>
  <p:sldIdLst>
    <p:sldId id="286" r:id="rId2"/>
    <p:sldId id="287" r:id="rId3"/>
  </p:sldIdLst>
  <p:sldSz cx="9906000" cy="6858000" type="A4"/>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0F082"/>
    <a:srgbClr val="CCFFFF"/>
    <a:srgbClr val="DBC9EA"/>
    <a:srgbClr val="D09CD4"/>
    <a:srgbClr val="F2F89E"/>
    <a:srgbClr val="F6F082"/>
    <a:srgbClr val="FFCCCC"/>
    <a:srgbClr val="FF9999"/>
    <a:srgbClr val="58B6C0"/>
    <a:srgbClr val="CFF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668" autoAdjust="0"/>
    <p:restoredTop sz="94660"/>
  </p:normalViewPr>
  <p:slideViewPr>
    <p:cSldViewPr snapToGrid="0">
      <p:cViewPr varScale="1">
        <p:scale>
          <a:sx n="115" d="100"/>
          <a:sy n="115" d="100"/>
        </p:scale>
        <p:origin x="1674" y="84"/>
      </p:cViewPr>
      <p:guideLst/>
    </p:cSldViewPr>
  </p:slideViewPr>
  <p:notesTextViewPr>
    <p:cViewPr>
      <p:scale>
        <a:sx n="1" d="1"/>
        <a:sy n="1" d="1"/>
      </p:scale>
      <p:origin x="0" y="0"/>
    </p:cViewPr>
  </p:notesTextViewPr>
  <p:sorterViewPr>
    <p:cViewPr>
      <p:scale>
        <a:sx n="200" d="100"/>
        <a:sy n="200" d="100"/>
      </p:scale>
      <p:origin x="0" y="0"/>
    </p:cViewPr>
  </p:sorterViewPr>
  <p:notesViewPr>
    <p:cSldViewPr snapToGrid="0">
      <p:cViewPr varScale="1">
        <p:scale>
          <a:sx n="116" d="100"/>
          <a:sy n="116" d="100"/>
        </p:scale>
        <p:origin x="238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179484" y="0"/>
            <a:ext cx="3962400" cy="344091"/>
          </a:xfrm>
          <a:prstGeom prst="rect">
            <a:avLst/>
          </a:prstGeom>
        </p:spPr>
        <p:txBody>
          <a:bodyPr vert="horz" lIns="91440" tIns="45720" rIns="91440" bIns="45720" rtlCol="0"/>
          <a:lstStyle>
            <a:lvl1pPr algn="r">
              <a:defRPr sz="1200"/>
            </a:lvl1pPr>
          </a:lstStyle>
          <a:p>
            <a:fld id="{E0FCEE38-422C-4387-AEC8-0B486FD362B9}" type="datetimeFigureOut">
              <a:rPr kumimoji="1" lang="ja-JP" altLang="en-US" smtClean="0"/>
              <a:t>2025/4/11</a:t>
            </a:fld>
            <a:endParaRPr kumimoji="1" lang="ja-JP" altLang="en-US"/>
          </a:p>
        </p:txBody>
      </p:sp>
      <p:sp>
        <p:nvSpPr>
          <p:cNvPr id="4" name="フッター プレースホルダー 3"/>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18CD8096-FA07-4BA2-8E4A-BC2CE787B386}" type="slidenum">
              <a:rPr kumimoji="1" lang="ja-JP" altLang="en-US" smtClean="0"/>
              <a:t>‹#›</a:t>
            </a:fld>
            <a:endParaRPr kumimoji="1" lang="ja-JP" altLang="en-US"/>
          </a:p>
        </p:txBody>
      </p:sp>
    </p:spTree>
    <p:extLst>
      <p:ext uri="{BB962C8B-B14F-4D97-AF65-F5344CB8AC3E}">
        <p14:creationId xmlns:p14="http://schemas.microsoft.com/office/powerpoint/2010/main" val="108948145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C79388D3-19F8-4002-B7C8-E528E162054F}" type="datetimeFigureOut">
              <a:rPr kumimoji="1" lang="ja-JP" altLang="en-US" smtClean="0"/>
              <a:t>2025/4/11</a:t>
            </a:fld>
            <a:endParaRPr kumimoji="1" lang="ja-JP" altLang="en-US"/>
          </a:p>
        </p:txBody>
      </p:sp>
      <p:sp>
        <p:nvSpPr>
          <p:cNvPr id="4" name="スライド イメージ プレースホルダー 3"/>
          <p:cNvSpPr>
            <a:spLocks noGrp="1" noRot="1" noChangeAspect="1"/>
          </p:cNvSpPr>
          <p:nvPr>
            <p:ph type="sldImg" idx="2"/>
          </p:nvPr>
        </p:nvSpPr>
        <p:spPr>
          <a:xfrm>
            <a:off x="2900363" y="857250"/>
            <a:ext cx="3343275" cy="23145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F28960AB-20EE-4A02-AFDB-DF8F0A6AC9DF}" type="slidenum">
              <a:rPr kumimoji="1" lang="ja-JP" altLang="en-US" smtClean="0"/>
              <a:t>‹#›</a:t>
            </a:fld>
            <a:endParaRPr kumimoji="1" lang="ja-JP" altLang="en-US"/>
          </a:p>
        </p:txBody>
      </p:sp>
    </p:spTree>
    <p:extLst>
      <p:ext uri="{BB962C8B-B14F-4D97-AF65-F5344CB8AC3E}">
        <p14:creationId xmlns:p14="http://schemas.microsoft.com/office/powerpoint/2010/main" val="926609350"/>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AFA6D7B-8EDF-471A-91FC-FB586D98F8A9}" type="datetimeFigureOut">
              <a:rPr kumimoji="1" lang="ja-JP" altLang="en-US" smtClean="0"/>
              <a:t>2025/4/11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6878D90-9230-4E9F-87C0-ABF4B8D5DE42}" type="slidenum">
              <a:rPr kumimoji="1" lang="ja-JP" altLang="en-US" smtClean="0"/>
              <a:t>‹#›</a:t>
            </a:fld>
            <a:endParaRPr kumimoji="1" lang="ja-JP" altLang="en-US"/>
          </a:p>
        </p:txBody>
      </p:sp>
    </p:spTree>
    <p:extLst>
      <p:ext uri="{BB962C8B-B14F-4D97-AF65-F5344CB8AC3E}">
        <p14:creationId xmlns:p14="http://schemas.microsoft.com/office/powerpoint/2010/main" val="272407356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FA6D7B-8EDF-471A-91FC-FB586D98F8A9}" type="datetimeFigureOut">
              <a:rPr kumimoji="1" lang="ja-JP" altLang="en-US" smtClean="0"/>
              <a:t>2025/4/11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6878D90-9230-4E9F-87C0-ABF4B8D5DE42}" type="slidenum">
              <a:rPr kumimoji="1" lang="ja-JP" altLang="en-US" smtClean="0"/>
              <a:t>‹#›</a:t>
            </a:fld>
            <a:endParaRPr kumimoji="1" lang="ja-JP" altLang="en-US"/>
          </a:p>
        </p:txBody>
      </p:sp>
    </p:spTree>
    <p:extLst>
      <p:ext uri="{BB962C8B-B14F-4D97-AF65-F5344CB8AC3E}">
        <p14:creationId xmlns:p14="http://schemas.microsoft.com/office/powerpoint/2010/main" val="111262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FA6D7B-8EDF-471A-91FC-FB586D98F8A9}" type="datetimeFigureOut">
              <a:rPr kumimoji="1" lang="ja-JP" altLang="en-US" smtClean="0"/>
              <a:t>2025/4/11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6878D90-9230-4E9F-87C0-ABF4B8D5DE42}" type="slidenum">
              <a:rPr kumimoji="1" lang="ja-JP" altLang="en-US" smtClean="0"/>
              <a:t>‹#›</a:t>
            </a:fld>
            <a:endParaRPr kumimoji="1" lang="ja-JP" altLang="en-US"/>
          </a:p>
        </p:txBody>
      </p:sp>
    </p:spTree>
    <p:extLst>
      <p:ext uri="{BB962C8B-B14F-4D97-AF65-F5344CB8AC3E}">
        <p14:creationId xmlns:p14="http://schemas.microsoft.com/office/powerpoint/2010/main" val="2236354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FA6D7B-8EDF-471A-91FC-FB586D98F8A9}" type="datetimeFigureOut">
              <a:rPr kumimoji="1" lang="ja-JP" altLang="en-US" smtClean="0"/>
              <a:t>2025/4/11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6878D90-9230-4E9F-87C0-ABF4B8D5DE42}" type="slidenum">
              <a:rPr kumimoji="1" lang="ja-JP" altLang="en-US" smtClean="0"/>
              <a:t>‹#›</a:t>
            </a:fld>
            <a:endParaRPr kumimoji="1" lang="ja-JP" altLang="en-US"/>
          </a:p>
        </p:txBody>
      </p:sp>
      <p:sp>
        <p:nvSpPr>
          <p:cNvPr id="7" name="正方形/長方形 6"/>
          <p:cNvSpPr/>
          <p:nvPr userDrawn="1"/>
        </p:nvSpPr>
        <p:spPr>
          <a:xfrm>
            <a:off x="0" y="9528"/>
            <a:ext cx="9906000" cy="428625"/>
          </a:xfrm>
          <a:prstGeom prst="rect">
            <a:avLst/>
          </a:prstGeom>
          <a:solidFill>
            <a:srgbClr val="00B0F0"/>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kumimoji="1" lang="ja-JP" altLang="en-US" sz="2000" b="1" dirty="0" smtClean="0">
                <a:solidFill>
                  <a:schemeClr val="tx1"/>
                </a:solidFill>
                <a:latin typeface="+mn-ea"/>
                <a:ea typeface="+mn-ea"/>
              </a:rPr>
              <a:t>大阪市水道スマートメーター導入</a:t>
            </a:r>
            <a:r>
              <a:rPr kumimoji="1" lang="ja-JP" altLang="en-US" sz="2000" b="1" smtClean="0">
                <a:solidFill>
                  <a:schemeClr val="tx1"/>
                </a:solidFill>
                <a:latin typeface="+mn-ea"/>
                <a:ea typeface="+mn-ea"/>
              </a:rPr>
              <a:t>基本戦略－</a:t>
            </a:r>
            <a:r>
              <a:rPr kumimoji="1" lang="ja-JP" altLang="en-US" sz="2000" b="1" dirty="0" smtClean="0">
                <a:solidFill>
                  <a:schemeClr val="tx1"/>
                </a:solidFill>
                <a:latin typeface="+mn-ea"/>
                <a:ea typeface="+mn-ea"/>
              </a:rPr>
              <a:t>概要版－</a:t>
            </a:r>
            <a:endParaRPr kumimoji="1" lang="ja-JP" altLang="en-US" sz="2000" b="1" dirty="0">
              <a:solidFill>
                <a:schemeClr val="tx1"/>
              </a:solidFill>
              <a:latin typeface="+mn-ea"/>
              <a:ea typeface="+mn-ea"/>
            </a:endParaRPr>
          </a:p>
        </p:txBody>
      </p:sp>
    </p:spTree>
    <p:extLst>
      <p:ext uri="{BB962C8B-B14F-4D97-AF65-F5344CB8AC3E}">
        <p14:creationId xmlns:p14="http://schemas.microsoft.com/office/powerpoint/2010/main" val="148389357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AFA6D7B-8EDF-471A-91FC-FB586D98F8A9}" type="datetimeFigureOut">
              <a:rPr kumimoji="1" lang="ja-JP" altLang="en-US" smtClean="0"/>
              <a:t>2025/4/11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6878D90-9230-4E9F-87C0-ABF4B8D5DE42}" type="slidenum">
              <a:rPr kumimoji="1" lang="ja-JP" altLang="en-US" smtClean="0"/>
              <a:t>‹#›</a:t>
            </a:fld>
            <a:endParaRPr kumimoji="1" lang="ja-JP" altLang="en-US"/>
          </a:p>
        </p:txBody>
      </p:sp>
    </p:spTree>
    <p:extLst>
      <p:ext uri="{BB962C8B-B14F-4D97-AF65-F5344CB8AC3E}">
        <p14:creationId xmlns:p14="http://schemas.microsoft.com/office/powerpoint/2010/main" val="2255304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AFA6D7B-8EDF-471A-91FC-FB586D98F8A9}" type="datetimeFigureOut">
              <a:rPr kumimoji="1" lang="ja-JP" altLang="en-US" smtClean="0"/>
              <a:t>2025/4/11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6878D90-9230-4E9F-87C0-ABF4B8D5DE42}" type="slidenum">
              <a:rPr kumimoji="1" lang="ja-JP" altLang="en-US" smtClean="0"/>
              <a:t>‹#›</a:t>
            </a:fld>
            <a:endParaRPr kumimoji="1" lang="ja-JP" altLang="en-US"/>
          </a:p>
        </p:txBody>
      </p:sp>
    </p:spTree>
    <p:extLst>
      <p:ext uri="{BB962C8B-B14F-4D97-AF65-F5344CB8AC3E}">
        <p14:creationId xmlns:p14="http://schemas.microsoft.com/office/powerpoint/2010/main" val="2656109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AFA6D7B-8EDF-471A-91FC-FB586D98F8A9}" type="datetimeFigureOut">
              <a:rPr kumimoji="1" lang="ja-JP" altLang="en-US" smtClean="0"/>
              <a:t>2025/4/11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6878D90-9230-4E9F-87C0-ABF4B8D5DE42}" type="slidenum">
              <a:rPr kumimoji="1" lang="ja-JP" altLang="en-US" smtClean="0"/>
              <a:t>‹#›</a:t>
            </a:fld>
            <a:endParaRPr kumimoji="1" lang="ja-JP" altLang="en-US"/>
          </a:p>
        </p:txBody>
      </p:sp>
    </p:spTree>
    <p:extLst>
      <p:ext uri="{BB962C8B-B14F-4D97-AF65-F5344CB8AC3E}">
        <p14:creationId xmlns:p14="http://schemas.microsoft.com/office/powerpoint/2010/main" val="1217149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AFA6D7B-8EDF-471A-91FC-FB586D98F8A9}" type="datetimeFigureOut">
              <a:rPr kumimoji="1" lang="ja-JP" altLang="en-US" smtClean="0"/>
              <a:t>2025/4/11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6878D90-9230-4E9F-87C0-ABF4B8D5DE42}" type="slidenum">
              <a:rPr kumimoji="1" lang="ja-JP" altLang="en-US" smtClean="0"/>
              <a:t>‹#›</a:t>
            </a:fld>
            <a:endParaRPr kumimoji="1" lang="ja-JP" altLang="en-US"/>
          </a:p>
        </p:txBody>
      </p:sp>
    </p:spTree>
    <p:extLst>
      <p:ext uri="{BB962C8B-B14F-4D97-AF65-F5344CB8AC3E}">
        <p14:creationId xmlns:p14="http://schemas.microsoft.com/office/powerpoint/2010/main" val="3798588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FA6D7B-8EDF-471A-91FC-FB586D98F8A9}" type="datetimeFigureOut">
              <a:rPr kumimoji="1" lang="ja-JP" altLang="en-US" smtClean="0"/>
              <a:t>2025/4/11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6878D90-9230-4E9F-87C0-ABF4B8D5DE42}" type="slidenum">
              <a:rPr kumimoji="1" lang="ja-JP" altLang="en-US" smtClean="0"/>
              <a:t>‹#›</a:t>
            </a:fld>
            <a:endParaRPr kumimoji="1" lang="ja-JP" altLang="en-US"/>
          </a:p>
        </p:txBody>
      </p:sp>
    </p:spTree>
    <p:extLst>
      <p:ext uri="{BB962C8B-B14F-4D97-AF65-F5344CB8AC3E}">
        <p14:creationId xmlns:p14="http://schemas.microsoft.com/office/powerpoint/2010/main" val="2451427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AFA6D7B-8EDF-471A-91FC-FB586D98F8A9}" type="datetimeFigureOut">
              <a:rPr kumimoji="1" lang="ja-JP" altLang="en-US" smtClean="0"/>
              <a:t>2025/4/11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6878D90-9230-4E9F-87C0-ABF4B8D5DE42}" type="slidenum">
              <a:rPr kumimoji="1" lang="ja-JP" altLang="en-US" smtClean="0"/>
              <a:t>‹#›</a:t>
            </a:fld>
            <a:endParaRPr kumimoji="1" lang="ja-JP" altLang="en-US"/>
          </a:p>
        </p:txBody>
      </p:sp>
    </p:spTree>
    <p:extLst>
      <p:ext uri="{BB962C8B-B14F-4D97-AF65-F5344CB8AC3E}">
        <p14:creationId xmlns:p14="http://schemas.microsoft.com/office/powerpoint/2010/main" val="242063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AFA6D7B-8EDF-471A-91FC-FB586D98F8A9}" type="datetimeFigureOut">
              <a:rPr kumimoji="1" lang="ja-JP" altLang="en-US" smtClean="0"/>
              <a:t>2025/4/11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6878D90-9230-4E9F-87C0-ABF4B8D5DE42}" type="slidenum">
              <a:rPr kumimoji="1" lang="ja-JP" altLang="en-US" smtClean="0"/>
              <a:t>‹#›</a:t>
            </a:fld>
            <a:endParaRPr kumimoji="1" lang="ja-JP" altLang="en-US"/>
          </a:p>
        </p:txBody>
      </p:sp>
    </p:spTree>
    <p:extLst>
      <p:ext uri="{BB962C8B-B14F-4D97-AF65-F5344CB8AC3E}">
        <p14:creationId xmlns:p14="http://schemas.microsoft.com/office/powerpoint/2010/main" val="1884719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FA6D7B-8EDF-471A-91FC-FB586D98F8A9}" type="datetimeFigureOut">
              <a:rPr kumimoji="1" lang="ja-JP" altLang="en-US" smtClean="0"/>
              <a:t>2025/4/11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878D90-9230-4E9F-87C0-ABF4B8D5DE42}" type="slidenum">
              <a:rPr kumimoji="1" lang="ja-JP" altLang="en-US" smtClean="0"/>
              <a:t>‹#›</a:t>
            </a:fld>
            <a:endParaRPr kumimoji="1" lang="ja-JP" altLang="en-US"/>
          </a:p>
        </p:txBody>
      </p:sp>
    </p:spTree>
    <p:extLst>
      <p:ext uri="{BB962C8B-B14F-4D97-AF65-F5344CB8AC3E}">
        <p14:creationId xmlns:p14="http://schemas.microsoft.com/office/powerpoint/2010/main" val="35702255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コンテンツ プレースホルダー 2"/>
          <p:cNvSpPr txBox="1">
            <a:spLocks/>
          </p:cNvSpPr>
          <p:nvPr/>
        </p:nvSpPr>
        <p:spPr>
          <a:xfrm>
            <a:off x="166254" y="1510138"/>
            <a:ext cx="9617825" cy="3534175"/>
          </a:xfrm>
          <a:prstGeom prst="rect">
            <a:avLst/>
          </a:prstGeom>
          <a:ln w="9525">
            <a:solidFill>
              <a:schemeClr val="accent1">
                <a:lumMod val="75000"/>
              </a:schemeClr>
            </a:solidFill>
          </a:ln>
        </p:spPr>
        <p:txBody>
          <a:bodyPr vert="horz" lIns="91440" tIns="45720" rIns="91440" bIns="4572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ts val="1000"/>
              </a:lnSpc>
              <a:spcBef>
                <a:spcPts val="600"/>
              </a:spcBef>
              <a:spcAft>
                <a:spcPts val="600"/>
              </a:spcAft>
              <a:buClrTx/>
              <a:buSzTx/>
              <a:buFont typeface="Arial" panose="020B0604020202020204" pitchFamily="34" charset="0"/>
              <a:buNone/>
              <a:tabLst/>
              <a:defRPr/>
            </a:pPr>
            <a:endParaRPr lang="ja-JP" altLang="en-US" sz="1200" dirty="0">
              <a:latin typeface="Meiryo UI" panose="020B0604030504040204" pitchFamily="50" charset="-128"/>
              <a:ea typeface="Meiryo UI" panose="020B0604030504040204" pitchFamily="50" charset="-128"/>
            </a:endParaRPr>
          </a:p>
        </p:txBody>
      </p:sp>
      <p:sp>
        <p:nvSpPr>
          <p:cNvPr id="26" name="コンテンツ プレースホルダー 2"/>
          <p:cNvSpPr txBox="1">
            <a:spLocks/>
          </p:cNvSpPr>
          <p:nvPr/>
        </p:nvSpPr>
        <p:spPr>
          <a:xfrm>
            <a:off x="166255" y="655518"/>
            <a:ext cx="9617825" cy="649328"/>
          </a:xfrm>
          <a:prstGeom prst="rect">
            <a:avLst/>
          </a:prstGeom>
          <a:ln>
            <a:solidFill>
              <a:schemeClr val="accent1">
                <a:lumMod val="75000"/>
              </a:schemeClr>
            </a:solidFill>
          </a:ln>
        </p:spPr>
        <p:txBody>
          <a:bodyPr vert="horz" lIns="91440" tIns="45720" rIns="91440" bIns="4572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ts val="1000"/>
              </a:lnSpc>
              <a:spcBef>
                <a:spcPts val="600"/>
              </a:spcBef>
              <a:spcAft>
                <a:spcPts val="600"/>
              </a:spcAft>
              <a:buClrTx/>
              <a:buSzTx/>
              <a:buFont typeface="Arial" panose="020B0604020202020204" pitchFamily="34" charset="0"/>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0" name="コンテンツ プレースホルダー 2"/>
          <p:cNvSpPr txBox="1">
            <a:spLocks/>
          </p:cNvSpPr>
          <p:nvPr/>
        </p:nvSpPr>
        <p:spPr>
          <a:xfrm>
            <a:off x="99754" y="495207"/>
            <a:ext cx="1532341" cy="305348"/>
          </a:xfrm>
          <a:prstGeom prst="roundRect">
            <a:avLst/>
          </a:prstGeom>
          <a:solidFill>
            <a:schemeClr val="accent1">
              <a:lumMod val="40000"/>
              <a:lumOff val="60000"/>
            </a:schemeClr>
          </a:solidFill>
          <a:ln w="28575">
            <a:noFill/>
          </a:ln>
        </p:spPr>
        <p:txBody>
          <a:bodyPr vert="horz" lIns="0" tIns="108000" rIns="0" bIns="108000" rtlCol="0" anchor="ctr" anchorCtr="0">
            <a:noAutofit/>
          </a:bodyPr>
          <a:lstStyle>
            <a:lvl1pPr marL="266700" indent="-266700" algn="l" defTabSz="914400" rtl="0" eaLnBrk="1" latinLnBrk="0" hangingPunct="1">
              <a:lnSpc>
                <a:spcPct val="90000"/>
              </a:lnSpc>
              <a:spcBef>
                <a:spcPts val="1000"/>
              </a:spcBef>
              <a:buFont typeface="Arial" panose="020B0604020202020204" pitchFamily="34" charset="0"/>
              <a:buChar char="•"/>
              <a:defRPr kumimoji="1" sz="1800" kern="1200">
                <a:solidFill>
                  <a:schemeClr val="tx1">
                    <a:lumMod val="75000"/>
                    <a:lumOff val="25000"/>
                  </a:schemeClr>
                </a:solidFill>
                <a:latin typeface="+mn-lt"/>
                <a:ea typeface="+mn-ea"/>
                <a:cs typeface="+mn-cs"/>
              </a:defRPr>
            </a:lvl1pPr>
            <a:lvl2pPr marL="542925" indent="-276225" algn="l" defTabSz="914400" rtl="0" eaLnBrk="1" latinLnBrk="0" hangingPunct="1">
              <a:lnSpc>
                <a:spcPct val="90000"/>
              </a:lnSpc>
              <a:spcBef>
                <a:spcPts val="500"/>
              </a:spcBef>
              <a:buFont typeface="Arial" panose="020B0604020202020204" pitchFamily="34" charset="0"/>
              <a:buChar char="•"/>
              <a:defRPr kumimoji="1" sz="1600" kern="1200">
                <a:solidFill>
                  <a:schemeClr val="tx1">
                    <a:lumMod val="75000"/>
                    <a:lumOff val="25000"/>
                  </a:schemeClr>
                </a:solidFill>
                <a:latin typeface="+mn-lt"/>
                <a:ea typeface="+mn-ea"/>
                <a:cs typeface="+mn-cs"/>
              </a:defRPr>
            </a:lvl2pPr>
            <a:lvl3pPr marL="809625" indent="-266700" algn="l" defTabSz="914400" rtl="0" eaLnBrk="1" latinLnBrk="0" hangingPunct="1">
              <a:lnSpc>
                <a:spcPct val="90000"/>
              </a:lnSpc>
              <a:spcBef>
                <a:spcPts val="500"/>
              </a:spcBef>
              <a:buFont typeface="Arial" panose="020B0604020202020204" pitchFamily="34" charset="0"/>
              <a:buChar char="•"/>
              <a:defRPr kumimoji="1" sz="1400" kern="1200">
                <a:solidFill>
                  <a:schemeClr val="tx1">
                    <a:lumMod val="75000"/>
                    <a:lumOff val="25000"/>
                  </a:schemeClr>
                </a:solidFill>
                <a:latin typeface="+mn-lt"/>
                <a:ea typeface="+mn-ea"/>
                <a:cs typeface="+mn-cs"/>
              </a:defRPr>
            </a:lvl3pPr>
            <a:lvl4pPr marL="1076325" indent="-266700" algn="l" defTabSz="914400" rtl="0" eaLnBrk="1" latinLnBrk="0" hangingPunct="1">
              <a:lnSpc>
                <a:spcPct val="90000"/>
              </a:lnSpc>
              <a:spcBef>
                <a:spcPts val="500"/>
              </a:spcBef>
              <a:buFont typeface="Arial" panose="020B0604020202020204" pitchFamily="34" charset="0"/>
              <a:buChar char="•"/>
              <a:defRPr kumimoji="1" sz="1400" kern="1200">
                <a:solidFill>
                  <a:schemeClr val="tx1">
                    <a:lumMod val="75000"/>
                    <a:lumOff val="25000"/>
                  </a:schemeClr>
                </a:solidFill>
                <a:latin typeface="+mn-lt"/>
                <a:ea typeface="+mn-ea"/>
                <a:cs typeface="+mn-cs"/>
              </a:defRPr>
            </a:lvl4pPr>
            <a:lvl5pPr marL="1343025" indent="-266700" algn="l" defTabSz="914400" rtl="0" eaLnBrk="1" latinLnBrk="0" hangingPunct="1">
              <a:lnSpc>
                <a:spcPct val="90000"/>
              </a:lnSpc>
              <a:spcBef>
                <a:spcPts val="500"/>
              </a:spcBef>
              <a:buFont typeface="Arial" panose="020B0604020202020204" pitchFamily="34" charset="0"/>
              <a:buChar char="•"/>
              <a:defRPr kumimoji="1"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9525">
              <a:buNone/>
            </a:pPr>
            <a:r>
              <a:rPr lang="ja-JP" altLang="en-US" sz="1600" b="1" dirty="0" smtClean="0">
                <a:solidFill>
                  <a:schemeClr val="tx1"/>
                </a:solidFill>
                <a:latin typeface="Meiryo UI" panose="020B0604030504040204" pitchFamily="50" charset="-128"/>
                <a:ea typeface="Meiryo UI" panose="020B0604030504040204" pitchFamily="50" charset="-128"/>
              </a:rPr>
              <a:t>１　策定の趣旨</a:t>
            </a:r>
            <a:endParaRPr lang="en-US" altLang="ja-JP" sz="1600" b="1" dirty="0" smtClean="0">
              <a:solidFill>
                <a:schemeClr val="tx1"/>
              </a:solidFill>
              <a:latin typeface="Meiryo UI" panose="020B0604030504040204" pitchFamily="50" charset="-128"/>
              <a:ea typeface="Meiryo UI" panose="020B0604030504040204" pitchFamily="50" charset="-128"/>
            </a:endParaRPr>
          </a:p>
        </p:txBody>
      </p:sp>
      <p:sp>
        <p:nvSpPr>
          <p:cNvPr id="12" name="コンテンツ プレースホルダー 2"/>
          <p:cNvSpPr txBox="1">
            <a:spLocks/>
          </p:cNvSpPr>
          <p:nvPr/>
        </p:nvSpPr>
        <p:spPr>
          <a:xfrm>
            <a:off x="9732694" y="6668313"/>
            <a:ext cx="206756" cy="186865"/>
          </a:xfrm>
          <a:prstGeom prst="rect">
            <a:avLst/>
          </a:prstGeom>
          <a:noFill/>
          <a:ln>
            <a:noFill/>
          </a:ln>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buClrTx/>
              <a:buSzTx/>
              <a:buNone/>
              <a:tabLst/>
              <a:defRPr/>
            </a:pPr>
            <a:r>
              <a:rPr lang="ja-JP" altLang="en-US" sz="1000" dirty="0" smtClean="0">
                <a:solidFill>
                  <a:prstClr val="black"/>
                </a:solidFill>
                <a:latin typeface="Meiryo UI" panose="020B0604030504040204" pitchFamily="50" charset="-128"/>
                <a:ea typeface="Meiryo UI" panose="020B0604030504040204" pitchFamily="50" charset="-128"/>
              </a:rPr>
              <a:t>１</a:t>
            </a:r>
            <a:endPar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 name="テキスト ボックス 1"/>
          <p:cNvSpPr txBox="1"/>
          <p:nvPr/>
        </p:nvSpPr>
        <p:spPr>
          <a:xfrm>
            <a:off x="166255" y="713217"/>
            <a:ext cx="9551325" cy="683387"/>
          </a:xfrm>
          <a:prstGeom prst="rect">
            <a:avLst/>
          </a:prstGeom>
          <a:noFill/>
        </p:spPr>
        <p:txBody>
          <a:bodyPr vert="horz" wrap="square" lIns="91440" tIns="45720" rIns="91440" bIns="45720" rtlCol="0" anchor="ctr">
            <a:normAutofit fontScale="92500"/>
          </a:bodyPr>
          <a:lstStyle/>
          <a:p>
            <a:pPr lvl="0">
              <a:lnSpc>
                <a:spcPct val="110000"/>
              </a:lnSpc>
              <a:spcBef>
                <a:spcPts val="600"/>
              </a:spcBef>
              <a:spcAft>
                <a:spcPts val="600"/>
              </a:spcAft>
              <a:defRPr/>
            </a:pPr>
            <a:r>
              <a:rPr kumimoji="1" lang="ja-JP" altLang="en-US" sz="1400" b="1" dirty="0" smtClean="0">
                <a:latin typeface="Meiryo UI" panose="020B0604030504040204" pitchFamily="50" charset="-128"/>
                <a:ea typeface="Meiryo UI" panose="020B0604030504040204" pitchFamily="50" charset="-128"/>
              </a:rPr>
              <a:t>　</a:t>
            </a:r>
            <a:r>
              <a:rPr kumimoji="1" lang="ja-JP" altLang="en-US" sz="1300" b="1" dirty="0" smtClean="0">
                <a:latin typeface="Meiryo UI" panose="020B0604030504040204" pitchFamily="50" charset="-128"/>
                <a:ea typeface="Meiryo UI" panose="020B0604030504040204" pitchFamily="50" charset="-128"/>
              </a:rPr>
              <a:t>水道スマートメーターの先行導入地域での検証や民間企業との共同研究</a:t>
            </a:r>
            <a:r>
              <a:rPr kumimoji="1" lang="ja-JP" altLang="en-US" sz="1300" b="1" dirty="0">
                <a:latin typeface="Meiryo UI" panose="020B0604030504040204" pitchFamily="50" charset="-128"/>
                <a:ea typeface="Meiryo UI" panose="020B0604030504040204" pitchFamily="50" charset="-128"/>
              </a:rPr>
              <a:t>等</a:t>
            </a:r>
            <a:r>
              <a:rPr kumimoji="1" lang="ja-JP" altLang="en-US" sz="1300" b="1" dirty="0" smtClean="0">
                <a:latin typeface="Meiryo UI" panose="020B0604030504040204" pitchFamily="50" charset="-128"/>
                <a:ea typeface="Meiryo UI" panose="020B0604030504040204" pitchFamily="50" charset="-128"/>
              </a:rPr>
              <a:t>、この間の水道局の取組を踏まえ、</a:t>
            </a:r>
            <a:r>
              <a:rPr kumimoji="1" lang="en-US" altLang="ja-JP" sz="1300" b="1" dirty="0" smtClean="0">
                <a:latin typeface="Meiryo UI" panose="020B0604030504040204" pitchFamily="50" charset="-128"/>
                <a:ea typeface="Meiryo UI" panose="020B0604030504040204" pitchFamily="50" charset="-128"/>
              </a:rPr>
              <a:t>2030</a:t>
            </a:r>
            <a:r>
              <a:rPr kumimoji="1" lang="ja-JP" altLang="en-US" sz="1300" b="1" dirty="0">
                <a:latin typeface="Meiryo UI" panose="020B0604030504040204" pitchFamily="50" charset="-128"/>
                <a:ea typeface="Meiryo UI" panose="020B0604030504040204" pitchFamily="50" charset="-128"/>
              </a:rPr>
              <a:t>年代中の水道スマートメーターの大阪市域全域への導入に向けた取組を戦略的に進めて</a:t>
            </a:r>
            <a:r>
              <a:rPr kumimoji="1" lang="ja-JP" altLang="en-US" sz="1300" b="1" dirty="0" smtClean="0">
                <a:latin typeface="Meiryo UI" panose="020B0604030504040204" pitchFamily="50" charset="-128"/>
                <a:ea typeface="Meiryo UI" panose="020B0604030504040204" pitchFamily="50" charset="-128"/>
              </a:rPr>
              <a:t>いくため、</a:t>
            </a:r>
            <a:r>
              <a:rPr kumimoji="1" lang="ja-JP" altLang="en-US" sz="1300" b="1" dirty="0">
                <a:latin typeface="Meiryo UI" panose="020B0604030504040204" pitchFamily="50" charset="-128"/>
                <a:ea typeface="Meiryo UI" panose="020B0604030504040204" pitchFamily="50" charset="-128"/>
              </a:rPr>
              <a:t>現時点における具体的な取組内容やその手順･スケジュールを明らかに</a:t>
            </a:r>
            <a:r>
              <a:rPr kumimoji="1" lang="ja-JP" altLang="en-US" sz="1300" b="1" dirty="0" smtClean="0">
                <a:latin typeface="Meiryo UI" panose="020B0604030504040204" pitchFamily="50" charset="-128"/>
                <a:ea typeface="Meiryo UI" panose="020B0604030504040204" pitchFamily="50" charset="-128"/>
              </a:rPr>
              <a:t>するもの</a:t>
            </a:r>
            <a:endParaRPr kumimoji="1" lang="ja-JP" altLang="en-US" sz="1300" b="1" dirty="0">
              <a:latin typeface="Meiryo UI" panose="020B0604030504040204" pitchFamily="50" charset="-128"/>
              <a:ea typeface="Meiryo UI" panose="020B0604030504040204" pitchFamily="50" charset="-128"/>
            </a:endParaRPr>
          </a:p>
        </p:txBody>
      </p:sp>
      <p:sp>
        <p:nvSpPr>
          <p:cNvPr id="14" name="コンテンツ プレースホルダー 2"/>
          <p:cNvSpPr txBox="1">
            <a:spLocks/>
          </p:cNvSpPr>
          <p:nvPr/>
        </p:nvSpPr>
        <p:spPr>
          <a:xfrm>
            <a:off x="66502" y="1357205"/>
            <a:ext cx="1565593" cy="325505"/>
          </a:xfrm>
          <a:prstGeom prst="roundRect">
            <a:avLst/>
          </a:prstGeom>
          <a:solidFill>
            <a:schemeClr val="accent1">
              <a:lumMod val="40000"/>
              <a:lumOff val="60000"/>
            </a:schemeClr>
          </a:solidFill>
          <a:ln w="28575">
            <a:noFill/>
          </a:ln>
        </p:spPr>
        <p:txBody>
          <a:bodyPr vert="horz" lIns="0" tIns="108000" rIns="0" bIns="108000" rtlCol="0" anchor="ctr" anchorCtr="0">
            <a:noAutofit/>
          </a:bodyPr>
          <a:lstStyle>
            <a:lvl1pPr marL="266700" indent="-266700" algn="l" defTabSz="914400" rtl="0" eaLnBrk="1" latinLnBrk="0" hangingPunct="1">
              <a:lnSpc>
                <a:spcPct val="90000"/>
              </a:lnSpc>
              <a:spcBef>
                <a:spcPts val="1000"/>
              </a:spcBef>
              <a:buFont typeface="Arial" panose="020B0604020202020204" pitchFamily="34" charset="0"/>
              <a:buChar char="•"/>
              <a:defRPr kumimoji="1" sz="1800" kern="1200">
                <a:solidFill>
                  <a:schemeClr val="tx1">
                    <a:lumMod val="75000"/>
                    <a:lumOff val="25000"/>
                  </a:schemeClr>
                </a:solidFill>
                <a:latin typeface="+mn-lt"/>
                <a:ea typeface="+mn-ea"/>
                <a:cs typeface="+mn-cs"/>
              </a:defRPr>
            </a:lvl1pPr>
            <a:lvl2pPr marL="542925" indent="-276225" algn="l" defTabSz="914400" rtl="0" eaLnBrk="1" latinLnBrk="0" hangingPunct="1">
              <a:lnSpc>
                <a:spcPct val="90000"/>
              </a:lnSpc>
              <a:spcBef>
                <a:spcPts val="500"/>
              </a:spcBef>
              <a:buFont typeface="Arial" panose="020B0604020202020204" pitchFamily="34" charset="0"/>
              <a:buChar char="•"/>
              <a:defRPr kumimoji="1" sz="1600" kern="1200">
                <a:solidFill>
                  <a:schemeClr val="tx1">
                    <a:lumMod val="75000"/>
                    <a:lumOff val="25000"/>
                  </a:schemeClr>
                </a:solidFill>
                <a:latin typeface="+mn-lt"/>
                <a:ea typeface="+mn-ea"/>
                <a:cs typeface="+mn-cs"/>
              </a:defRPr>
            </a:lvl2pPr>
            <a:lvl3pPr marL="809625" indent="-266700" algn="l" defTabSz="914400" rtl="0" eaLnBrk="1" latinLnBrk="0" hangingPunct="1">
              <a:lnSpc>
                <a:spcPct val="90000"/>
              </a:lnSpc>
              <a:spcBef>
                <a:spcPts val="500"/>
              </a:spcBef>
              <a:buFont typeface="Arial" panose="020B0604020202020204" pitchFamily="34" charset="0"/>
              <a:buChar char="•"/>
              <a:defRPr kumimoji="1" sz="1400" kern="1200">
                <a:solidFill>
                  <a:schemeClr val="tx1">
                    <a:lumMod val="75000"/>
                    <a:lumOff val="25000"/>
                  </a:schemeClr>
                </a:solidFill>
                <a:latin typeface="+mn-lt"/>
                <a:ea typeface="+mn-ea"/>
                <a:cs typeface="+mn-cs"/>
              </a:defRPr>
            </a:lvl3pPr>
            <a:lvl4pPr marL="1076325" indent="-266700" algn="l" defTabSz="914400" rtl="0" eaLnBrk="1" latinLnBrk="0" hangingPunct="1">
              <a:lnSpc>
                <a:spcPct val="90000"/>
              </a:lnSpc>
              <a:spcBef>
                <a:spcPts val="500"/>
              </a:spcBef>
              <a:buFont typeface="Arial" panose="020B0604020202020204" pitchFamily="34" charset="0"/>
              <a:buChar char="•"/>
              <a:defRPr kumimoji="1" sz="1400" kern="1200">
                <a:solidFill>
                  <a:schemeClr val="tx1">
                    <a:lumMod val="75000"/>
                    <a:lumOff val="25000"/>
                  </a:schemeClr>
                </a:solidFill>
                <a:latin typeface="+mn-lt"/>
                <a:ea typeface="+mn-ea"/>
                <a:cs typeface="+mn-cs"/>
              </a:defRPr>
            </a:lvl4pPr>
            <a:lvl5pPr marL="1343025" indent="-266700" algn="l" defTabSz="914400" rtl="0" eaLnBrk="1" latinLnBrk="0" hangingPunct="1">
              <a:lnSpc>
                <a:spcPct val="90000"/>
              </a:lnSpc>
              <a:spcBef>
                <a:spcPts val="500"/>
              </a:spcBef>
              <a:buFont typeface="Arial" panose="020B0604020202020204" pitchFamily="34" charset="0"/>
              <a:buChar char="•"/>
              <a:defRPr kumimoji="1"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9525">
              <a:buNone/>
            </a:pPr>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２　現状と課題</a:t>
            </a:r>
            <a:endParaRPr lang="en-US" altLang="ja-JP" sz="1600" b="1" dirty="0" smtClean="0">
              <a:solidFill>
                <a:schemeClr val="tx1"/>
              </a:solidFill>
              <a:latin typeface="Meiryo UI" panose="020B0604030504040204" pitchFamily="50" charset="-128"/>
              <a:ea typeface="Meiryo UI" panose="020B0604030504040204" pitchFamily="50" charset="-128"/>
            </a:endParaRPr>
          </a:p>
        </p:txBody>
      </p:sp>
      <p:sp>
        <p:nvSpPr>
          <p:cNvPr id="4" name="正方形/長方形 3"/>
          <p:cNvSpPr/>
          <p:nvPr/>
        </p:nvSpPr>
        <p:spPr>
          <a:xfrm>
            <a:off x="166255" y="1690347"/>
            <a:ext cx="9717576" cy="3353966"/>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rtlCol="0" anchor="t" anchorCtr="0"/>
          <a:lstStyle/>
          <a:p>
            <a:r>
              <a:rPr kumimoji="1" lang="en-US" altLang="ja-JP" sz="1200" b="1" dirty="0" smtClean="0">
                <a:solidFill>
                  <a:srgbClr val="FF0000"/>
                </a:solidFill>
                <a:latin typeface="Meiryo UI" panose="020B0604030504040204" pitchFamily="50" charset="-128"/>
                <a:ea typeface="Meiryo UI" panose="020B0604030504040204" pitchFamily="50" charset="-128"/>
              </a:rPr>
              <a:t>(1)</a:t>
            </a:r>
            <a:r>
              <a:rPr kumimoji="1" lang="ja-JP" altLang="en-US" sz="1200" b="1" dirty="0" smtClean="0">
                <a:solidFill>
                  <a:srgbClr val="FF0000"/>
                </a:solidFill>
                <a:latin typeface="Meiryo UI" panose="020B0604030504040204" pitchFamily="50" charset="-128"/>
                <a:ea typeface="Meiryo UI" panose="020B0604030504040204" pitchFamily="50" charset="-128"/>
              </a:rPr>
              <a:t>通信の安定性</a:t>
            </a:r>
            <a:endParaRPr kumimoji="1" lang="en-US" altLang="ja-JP" sz="1200" b="1" dirty="0" smtClean="0">
              <a:solidFill>
                <a:srgbClr val="FF0000"/>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・携帯電話通信網を利用した約</a:t>
            </a:r>
            <a:r>
              <a:rPr kumimoji="1" lang="en-US" altLang="ja-JP" sz="1200" dirty="0">
                <a:solidFill>
                  <a:schemeClr val="tx1"/>
                </a:solidFill>
                <a:latin typeface="Meiryo UI" panose="020B0604030504040204" pitchFamily="50" charset="-128"/>
                <a:ea typeface="Meiryo UI" panose="020B0604030504040204" pitchFamily="50" charset="-128"/>
              </a:rPr>
              <a:t>250</a:t>
            </a:r>
            <a:r>
              <a:rPr kumimoji="1" lang="ja-JP" altLang="en-US" sz="1200" dirty="0">
                <a:solidFill>
                  <a:schemeClr val="tx1"/>
                </a:solidFill>
                <a:latin typeface="Meiryo UI" panose="020B0604030504040204" pitchFamily="50" charset="-128"/>
                <a:ea typeface="Meiryo UI" panose="020B0604030504040204" pitchFamily="50" charset="-128"/>
              </a:rPr>
              <a:t>個の水道スマートメーター</a:t>
            </a:r>
            <a:r>
              <a:rPr kumimoji="1" lang="ja-JP" altLang="en-US" sz="1200" dirty="0" smtClean="0">
                <a:solidFill>
                  <a:schemeClr val="tx1"/>
                </a:solidFill>
                <a:latin typeface="Meiryo UI" panose="020B0604030504040204" pitchFamily="50" charset="-128"/>
                <a:ea typeface="Meiryo UI" panose="020B0604030504040204" pitchFamily="50" charset="-128"/>
              </a:rPr>
              <a:t>を先行導入している南港咲洲地区・大阪駅周辺などでの通信成功率は約</a:t>
            </a:r>
            <a:r>
              <a:rPr kumimoji="1" lang="en-US" altLang="ja-JP" sz="1200" dirty="0" smtClean="0">
                <a:solidFill>
                  <a:schemeClr val="tx1"/>
                </a:solidFill>
                <a:latin typeface="Meiryo UI" panose="020B0604030504040204" pitchFamily="50" charset="-128"/>
                <a:ea typeface="Meiryo UI" panose="020B0604030504040204" pitchFamily="50" charset="-128"/>
              </a:rPr>
              <a:t>98</a:t>
            </a:r>
            <a:r>
              <a:rPr kumimoji="1" lang="ja-JP" altLang="en-US" sz="1200" dirty="0" smtClean="0">
                <a:solidFill>
                  <a:schemeClr val="tx1"/>
                </a:solidFill>
                <a:latin typeface="Meiryo UI" panose="020B0604030504040204" pitchFamily="50" charset="-128"/>
                <a:ea typeface="Meiryo UI" panose="020B0604030504040204" pitchFamily="50" charset="-128"/>
              </a:rPr>
              <a:t>％</a:t>
            </a:r>
          </a:p>
          <a:p>
            <a:r>
              <a:rPr kumimoji="1" lang="ja-JP" altLang="en-US" sz="1200" dirty="0" smtClean="0">
                <a:solidFill>
                  <a:schemeClr val="tx1"/>
                </a:solidFill>
                <a:latin typeface="Meiryo UI" panose="020B0604030504040204" pitchFamily="50" charset="-128"/>
                <a:ea typeface="Meiryo UI" panose="020B0604030504040204" pitchFamily="50" charset="-128"/>
              </a:rPr>
              <a:t>・約２％が通信不良となっている要因が特定できておらず対応策が未確立、また、東京都や横浜市などの大都市部の水道事業体でも携帯電話通信網での通信成功率が</a:t>
            </a:r>
            <a:r>
              <a:rPr kumimoji="1" lang="en-US" altLang="ja-JP" sz="1200" dirty="0" smtClean="0">
                <a:solidFill>
                  <a:schemeClr val="tx1"/>
                </a:solidFill>
                <a:latin typeface="Meiryo UI" panose="020B0604030504040204" pitchFamily="50" charset="-128"/>
                <a:ea typeface="Meiryo UI" panose="020B0604030504040204" pitchFamily="50" charset="-128"/>
              </a:rPr>
              <a:t>100</a:t>
            </a:r>
            <a:r>
              <a:rPr kumimoji="1" lang="ja-JP" altLang="en-US" sz="1200" dirty="0" smtClean="0">
                <a:solidFill>
                  <a:schemeClr val="tx1"/>
                </a:solidFill>
                <a:latin typeface="Meiryo UI" panose="020B0604030504040204" pitchFamily="50" charset="-128"/>
                <a:ea typeface="Meiryo UI" panose="020B0604030504040204" pitchFamily="50" charset="-128"/>
              </a:rPr>
              <a:t>％でないことから、電力通信網の利用を検討中</a:t>
            </a:r>
          </a:p>
          <a:p>
            <a:r>
              <a:rPr kumimoji="1" lang="ja-JP" altLang="en-US" sz="1200" dirty="0" smtClean="0">
                <a:solidFill>
                  <a:schemeClr val="tx1"/>
                </a:solidFill>
                <a:latin typeface="Meiryo UI" panose="020B0604030504040204" pitchFamily="50" charset="-128"/>
                <a:ea typeface="Meiryo UI" panose="020B0604030504040204" pitchFamily="50" charset="-128"/>
              </a:rPr>
              <a:t>・携帯電話や電力の通信網を利用しても通信不良となる箇所や検針日に突発的に通信不良となる場合の対応策が必要</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en-US" altLang="ja-JP" sz="1200" b="1" dirty="0" smtClean="0">
                <a:solidFill>
                  <a:srgbClr val="FF0000"/>
                </a:solidFill>
                <a:latin typeface="Meiryo UI" panose="020B0604030504040204" pitchFamily="50" charset="-128"/>
                <a:ea typeface="Meiryo UI" panose="020B0604030504040204" pitchFamily="50" charset="-128"/>
              </a:rPr>
              <a:t>(2)</a:t>
            </a:r>
            <a:r>
              <a:rPr kumimoji="1" lang="ja-JP" altLang="en-US" sz="1200" b="1" dirty="0" smtClean="0">
                <a:solidFill>
                  <a:srgbClr val="FF0000"/>
                </a:solidFill>
                <a:latin typeface="Meiryo UI" panose="020B0604030504040204" pitchFamily="50" charset="-128"/>
                <a:ea typeface="Meiryo UI" panose="020B0604030504040204" pitchFamily="50" charset="-128"/>
              </a:rPr>
              <a:t>メーターの型式</a:t>
            </a:r>
          </a:p>
          <a:p>
            <a:r>
              <a:rPr kumimoji="1" lang="ja-JP" altLang="en-US" sz="1200" dirty="0" smtClean="0">
                <a:latin typeface="Meiryo UI" panose="020B0604030504040204" pitchFamily="50" charset="-128"/>
                <a:ea typeface="Meiryo UI" panose="020B0604030504040204" pitchFamily="50" charset="-128"/>
              </a:rPr>
              <a:t>・本市で先行導入している水道スマートメーターは「分離型」メーターであるが、「アタッチメント型」「一体型」よりも高価</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最も安価</a:t>
            </a:r>
            <a:r>
              <a:rPr kumimoji="1" lang="ja-JP" altLang="en-US" sz="1200" dirty="0" smtClean="0">
                <a:solidFill>
                  <a:schemeClr val="tx1"/>
                </a:solidFill>
                <a:latin typeface="Meiryo UI" panose="020B0604030504040204" pitchFamily="50" charset="-128"/>
                <a:ea typeface="Meiryo UI" panose="020B0604030504040204" pitchFamily="50" charset="-128"/>
              </a:rPr>
              <a:t>といわれている「アタッチメント型」メーターは、一定の通信安定性は確認されているが、指針値の読取装置が</a:t>
            </a:r>
            <a:r>
              <a:rPr kumimoji="1" lang="ja-JP" altLang="en-US" sz="1200" dirty="0">
                <a:solidFill>
                  <a:schemeClr val="tx1"/>
                </a:solidFill>
                <a:latin typeface="Meiryo UI" panose="020B0604030504040204" pitchFamily="50" charset="-128"/>
                <a:ea typeface="Meiryo UI" panose="020B0604030504040204" pitchFamily="50" charset="-128"/>
              </a:rPr>
              <a:t>機能しない水道</a:t>
            </a:r>
            <a:r>
              <a:rPr kumimoji="1" lang="ja-JP" altLang="en-US" sz="1200" dirty="0" smtClean="0">
                <a:solidFill>
                  <a:schemeClr val="tx1"/>
                </a:solidFill>
                <a:latin typeface="Meiryo UI" panose="020B0604030504040204" pitchFamily="50" charset="-128"/>
                <a:ea typeface="Meiryo UI" panose="020B0604030504040204" pitchFamily="50" charset="-128"/>
              </a:rPr>
              <a:t>メーターがあり汎用性に課題があるとともに</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通信機</a:t>
            </a:r>
            <a:r>
              <a:rPr kumimoji="1" lang="ja-JP" altLang="en-US" sz="1200" dirty="0">
                <a:solidFill>
                  <a:schemeClr val="tx1"/>
                </a:solidFill>
                <a:latin typeface="Meiryo UI" panose="020B0604030504040204" pitchFamily="50" charset="-128"/>
                <a:ea typeface="Meiryo UI" panose="020B0604030504040204" pitchFamily="50" charset="-128"/>
              </a:rPr>
              <a:t>を</a:t>
            </a:r>
            <a:r>
              <a:rPr kumimoji="1" lang="ja-JP" altLang="en-US" sz="1200" dirty="0" smtClean="0">
                <a:solidFill>
                  <a:schemeClr val="tx1"/>
                </a:solidFill>
                <a:latin typeface="Meiryo UI" panose="020B0604030504040204" pitchFamily="50" charset="-128"/>
                <a:ea typeface="Meiryo UI" panose="020B0604030504040204" pitchFamily="50" charset="-128"/>
              </a:rPr>
              <a:t>接続した読取装置が現在の小型</a:t>
            </a:r>
            <a:r>
              <a:rPr kumimoji="1" lang="ja-JP" altLang="en-US" sz="1200" dirty="0">
                <a:solidFill>
                  <a:schemeClr val="tx1"/>
                </a:solidFill>
                <a:latin typeface="Meiryo UI" panose="020B0604030504040204" pitchFamily="50" charset="-128"/>
                <a:ea typeface="Meiryo UI" panose="020B0604030504040204" pitchFamily="50" charset="-128"/>
              </a:rPr>
              <a:t>の</a:t>
            </a:r>
            <a:r>
              <a:rPr kumimoji="1" lang="ja-JP" altLang="en-US" sz="1200" dirty="0" smtClean="0">
                <a:solidFill>
                  <a:schemeClr val="tx1"/>
                </a:solidFill>
                <a:latin typeface="Meiryo UI" panose="020B0604030504040204" pitchFamily="50" charset="-128"/>
                <a:ea typeface="Meiryo UI" panose="020B0604030504040204" pitchFamily="50" charset="-128"/>
              </a:rPr>
              <a:t>メーターボックスに収納できない可能性あり</a:t>
            </a:r>
          </a:p>
          <a:p>
            <a:r>
              <a:rPr kumimoji="1" lang="ja-JP" altLang="en-US"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「分離型」より安価</a:t>
            </a:r>
            <a:r>
              <a:rPr kumimoji="1" lang="ja-JP" altLang="en-US" sz="1200" dirty="0" smtClean="0">
                <a:solidFill>
                  <a:schemeClr val="tx1"/>
                </a:solidFill>
                <a:latin typeface="Meiryo UI" panose="020B0604030504040204" pitchFamily="50" charset="-128"/>
                <a:ea typeface="Meiryo UI" panose="020B0604030504040204" pitchFamily="50" charset="-128"/>
              </a:rPr>
              <a:t>といわれている「一体型」メーターは、メーターボックスへの収納の問題はないが、製造できる国内メーカー</a:t>
            </a:r>
            <a:r>
              <a:rPr kumimoji="1" lang="ja-JP" altLang="en-US" sz="1200" dirty="0" smtClean="0">
                <a:latin typeface="Meiryo UI" panose="020B0604030504040204" pitchFamily="50" charset="-128"/>
                <a:ea typeface="Meiryo UI" panose="020B0604030504040204" pitchFamily="50" charset="-128"/>
              </a:rPr>
              <a:t>が少ない上、通信の安定性が未確認</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b="1" dirty="0" smtClean="0">
                <a:solidFill>
                  <a:srgbClr val="FF0000"/>
                </a:solidFill>
                <a:latin typeface="Meiryo UI" panose="020B0604030504040204" pitchFamily="50" charset="-128"/>
                <a:ea typeface="Meiryo UI" panose="020B0604030504040204" pitchFamily="50" charset="-128"/>
              </a:rPr>
              <a:t>(3)MDMS</a:t>
            </a:r>
            <a:r>
              <a:rPr kumimoji="1" lang="ja-JP" altLang="en-US" sz="1200" b="1" dirty="0" smtClean="0">
                <a:solidFill>
                  <a:srgbClr val="FF0000"/>
                </a:solidFill>
                <a:latin typeface="Meiryo UI" panose="020B0604030504040204" pitchFamily="50" charset="-128"/>
                <a:ea typeface="Meiryo UI" panose="020B0604030504040204" pitchFamily="50" charset="-128"/>
              </a:rPr>
              <a:t>と水道料金システム</a:t>
            </a:r>
          </a:p>
          <a:p>
            <a:r>
              <a:rPr kumimoji="1" lang="ja-JP" altLang="en-US" sz="1200" dirty="0" smtClean="0">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先行導入地域に設置している水道スマートメーターで計測したデータを管理する</a:t>
            </a:r>
            <a:r>
              <a:rPr kumimoji="1" lang="en-US" altLang="ja-JP" sz="1200" dirty="0" smtClean="0">
                <a:solidFill>
                  <a:schemeClr val="tx1"/>
                </a:solidFill>
                <a:latin typeface="Meiryo UI" panose="020B0604030504040204" pitchFamily="50" charset="-128"/>
                <a:ea typeface="Meiryo UI" panose="020B0604030504040204" pitchFamily="50" charset="-128"/>
              </a:rPr>
              <a:t>MDMS</a:t>
            </a:r>
            <a:r>
              <a:rPr kumimoji="1" lang="ja-JP" altLang="en-US" sz="1200" dirty="0" smtClean="0">
                <a:solidFill>
                  <a:schemeClr val="tx1"/>
                </a:solidFill>
                <a:latin typeface="Meiryo UI" panose="020B0604030504040204" pitchFamily="50" charset="-128"/>
                <a:ea typeface="Meiryo UI" panose="020B0604030504040204" pitchFamily="50" charset="-128"/>
              </a:rPr>
              <a:t>は、指針値を</a:t>
            </a:r>
            <a:r>
              <a:rPr kumimoji="1" lang="ja-JP" altLang="en-US" sz="1200" dirty="0">
                <a:solidFill>
                  <a:schemeClr val="tx1"/>
                </a:solidFill>
                <a:latin typeface="Meiryo UI" panose="020B0604030504040204" pitchFamily="50" charset="-128"/>
                <a:ea typeface="Meiryo UI" panose="020B0604030504040204" pitchFamily="50" charset="-128"/>
              </a:rPr>
              <a:t>伝送</a:t>
            </a:r>
            <a:r>
              <a:rPr kumimoji="1" lang="ja-JP" altLang="en-US" sz="1200" dirty="0" smtClean="0">
                <a:solidFill>
                  <a:schemeClr val="tx1"/>
                </a:solidFill>
                <a:latin typeface="Meiryo UI" panose="020B0604030504040204" pitchFamily="50" charset="-128"/>
                <a:ea typeface="Meiryo UI" panose="020B0604030504040204" pitchFamily="50" charset="-128"/>
              </a:rPr>
              <a:t>する業務の受託業者が構築しているが、水道料金システムとは自動連携していない</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・水道</a:t>
            </a:r>
            <a:r>
              <a:rPr kumimoji="1" lang="ja-JP" altLang="en-US" sz="1200" dirty="0">
                <a:latin typeface="Meiryo UI" panose="020B0604030504040204" pitchFamily="50" charset="-128"/>
                <a:ea typeface="Meiryo UI" panose="020B0604030504040204" pitchFamily="50" charset="-128"/>
              </a:rPr>
              <a:t>料金システムと連携させる</a:t>
            </a:r>
            <a:r>
              <a:rPr kumimoji="1" lang="en-US" altLang="ja-JP" sz="1200" dirty="0">
                <a:latin typeface="Meiryo UI" panose="020B0604030504040204" pitchFamily="50" charset="-128"/>
                <a:ea typeface="Meiryo UI" panose="020B0604030504040204" pitchFamily="50" charset="-128"/>
              </a:rPr>
              <a:t>MDMS</a:t>
            </a:r>
            <a:r>
              <a:rPr kumimoji="1" lang="ja-JP" altLang="en-US" sz="1200" dirty="0">
                <a:latin typeface="Meiryo UI" panose="020B0604030504040204" pitchFamily="50" charset="-128"/>
                <a:ea typeface="Meiryo UI" panose="020B0604030504040204" pitchFamily="50" charset="-128"/>
              </a:rPr>
              <a:t>について、本市と同様に利用している通信網を運営する通信事業者等の</a:t>
            </a:r>
            <a:r>
              <a:rPr kumimoji="1" lang="en-US" altLang="ja-JP" sz="1200" dirty="0">
                <a:latin typeface="Meiryo UI" panose="020B0604030504040204" pitchFamily="50" charset="-128"/>
                <a:ea typeface="Meiryo UI" panose="020B0604030504040204" pitchFamily="50" charset="-128"/>
              </a:rPr>
              <a:t>MDMS</a:t>
            </a:r>
            <a:r>
              <a:rPr kumimoji="1" lang="ja-JP" altLang="en-US" sz="1200" dirty="0">
                <a:latin typeface="Meiryo UI" panose="020B0604030504040204" pitchFamily="50" charset="-128"/>
                <a:ea typeface="Meiryo UI" panose="020B0604030504040204" pitchFamily="50" charset="-128"/>
              </a:rPr>
              <a:t>サービスを利用している</a:t>
            </a:r>
            <a:r>
              <a:rPr kumimoji="1" lang="ja-JP" altLang="en-US" sz="1200" dirty="0" smtClean="0">
                <a:latin typeface="Meiryo UI" panose="020B0604030504040204" pitchFamily="50" charset="-128"/>
                <a:ea typeface="Meiryo UI" panose="020B0604030504040204" pitchFamily="50" charset="-128"/>
              </a:rPr>
              <a:t>事業体と独自</a:t>
            </a:r>
            <a:r>
              <a:rPr kumimoji="1" lang="ja-JP" altLang="en-US" sz="1200" dirty="0">
                <a:latin typeface="Meiryo UI" panose="020B0604030504040204" pitchFamily="50" charset="-128"/>
                <a:ea typeface="Meiryo UI" panose="020B0604030504040204" pitchFamily="50" charset="-128"/>
              </a:rPr>
              <a:t>に</a:t>
            </a:r>
            <a:r>
              <a:rPr kumimoji="1" lang="en-US" altLang="ja-JP" sz="1200" dirty="0">
                <a:latin typeface="Meiryo UI" panose="020B0604030504040204" pitchFamily="50" charset="-128"/>
                <a:ea typeface="Meiryo UI" panose="020B0604030504040204" pitchFamily="50" charset="-128"/>
              </a:rPr>
              <a:t>MDMS</a:t>
            </a:r>
            <a:r>
              <a:rPr kumimoji="1" lang="ja-JP" altLang="en-US" sz="1200" dirty="0">
                <a:latin typeface="Meiryo UI" panose="020B0604030504040204" pitchFamily="50" charset="-128"/>
                <a:ea typeface="Meiryo UI" panose="020B0604030504040204" pitchFamily="50" charset="-128"/>
              </a:rPr>
              <a:t>を構築し利用している</a:t>
            </a:r>
            <a:r>
              <a:rPr kumimoji="1" lang="ja-JP" altLang="en-US" sz="1200" dirty="0" smtClean="0">
                <a:latin typeface="Meiryo UI" panose="020B0604030504040204" pitchFamily="50" charset="-128"/>
                <a:ea typeface="Meiryo UI" panose="020B0604030504040204" pitchFamily="50" charset="-128"/>
              </a:rPr>
              <a:t>事業体が存在</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b="1" dirty="0" smtClean="0">
                <a:solidFill>
                  <a:srgbClr val="FF0000"/>
                </a:solidFill>
                <a:latin typeface="Meiryo UI" panose="020B0604030504040204" pitchFamily="50" charset="-128"/>
                <a:ea typeface="Meiryo UI" panose="020B0604030504040204" pitchFamily="50" charset="-128"/>
              </a:rPr>
              <a:t>(4)</a:t>
            </a:r>
            <a:r>
              <a:rPr kumimoji="1" lang="ja-JP" altLang="en-US" sz="1200" b="1" dirty="0" smtClean="0">
                <a:solidFill>
                  <a:srgbClr val="FF0000"/>
                </a:solidFill>
                <a:latin typeface="Meiryo UI" panose="020B0604030504040204" pitchFamily="50" charset="-128"/>
                <a:ea typeface="Meiryo UI" panose="020B0604030504040204" pitchFamily="50" charset="-128"/>
              </a:rPr>
              <a:t>調達区分</a:t>
            </a:r>
            <a:endParaRPr kumimoji="1" lang="en-US" altLang="ja-JP" sz="1200" b="1" dirty="0" smtClean="0">
              <a:solidFill>
                <a:srgbClr val="FF0000"/>
              </a:solidFill>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・使用</a:t>
            </a:r>
            <a:r>
              <a:rPr kumimoji="1" lang="ja-JP" altLang="en-US" sz="1200" dirty="0">
                <a:latin typeface="Meiryo UI" panose="020B0604030504040204" pitchFamily="50" charset="-128"/>
                <a:ea typeface="Meiryo UI" panose="020B0604030504040204" pitchFamily="50" charset="-128"/>
              </a:rPr>
              <a:t>するメーター機器の取得、機器の設置</a:t>
            </a:r>
            <a:r>
              <a:rPr kumimoji="1" lang="ja-JP" altLang="en-US" sz="1200" dirty="0" smtClean="0">
                <a:latin typeface="Meiryo UI" panose="020B0604030504040204" pitchFamily="50" charset="-128"/>
                <a:ea typeface="Meiryo UI" panose="020B0604030504040204" pitchFamily="50" charset="-128"/>
              </a:rPr>
              <a:t>･取替</a:t>
            </a:r>
            <a:r>
              <a:rPr kumimoji="1" lang="ja-JP" altLang="en-US" sz="1200" dirty="0">
                <a:latin typeface="Meiryo UI" panose="020B0604030504040204" pitchFamily="50" charset="-128"/>
                <a:ea typeface="Meiryo UI" panose="020B0604030504040204" pitchFamily="50" charset="-128"/>
              </a:rPr>
              <a:t>業務、計測データを送信する通信サービス、</a:t>
            </a:r>
            <a:r>
              <a:rPr kumimoji="1" lang="en-US" altLang="ja-JP" sz="1200" dirty="0">
                <a:latin typeface="Meiryo UI" panose="020B0604030504040204" pitchFamily="50" charset="-128"/>
                <a:ea typeface="Meiryo UI" panose="020B0604030504040204" pitchFamily="50" charset="-128"/>
              </a:rPr>
              <a:t>MDMS</a:t>
            </a:r>
            <a:r>
              <a:rPr kumimoji="1" lang="ja-JP" altLang="en-US" sz="1200" dirty="0" err="1">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水道料金</a:t>
            </a:r>
            <a:r>
              <a:rPr kumimoji="1" lang="ja-JP" altLang="en-US" sz="1200" dirty="0">
                <a:latin typeface="Meiryo UI" panose="020B0604030504040204" pitchFamily="50" charset="-128"/>
                <a:ea typeface="Meiryo UI" panose="020B0604030504040204" pitchFamily="50" charset="-128"/>
              </a:rPr>
              <a:t>システムの改修</a:t>
            </a:r>
            <a:r>
              <a:rPr kumimoji="1" lang="ja-JP" altLang="en-US" sz="1200" dirty="0" smtClean="0">
                <a:latin typeface="Meiryo UI" panose="020B0604030504040204" pitchFamily="50" charset="-128"/>
                <a:ea typeface="Meiryo UI" panose="020B0604030504040204" pitchFamily="50" charset="-128"/>
              </a:rPr>
              <a:t>など</a:t>
            </a:r>
            <a:r>
              <a:rPr kumimoji="1" lang="ja-JP" altLang="en-US" sz="1200" dirty="0">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水道スマートメーターの導入・運用</a:t>
            </a:r>
            <a:r>
              <a:rPr kumimoji="1" lang="ja-JP" altLang="en-US" sz="1200" dirty="0" smtClean="0">
                <a:solidFill>
                  <a:schemeClr val="tx1"/>
                </a:solidFill>
                <a:latin typeface="Meiryo UI" panose="020B0604030504040204" pitchFamily="50" charset="-128"/>
                <a:ea typeface="Meiryo UI" panose="020B0604030504040204" pitchFamily="50" charset="-128"/>
              </a:rPr>
              <a:t>に必要となる様々</a:t>
            </a:r>
            <a:r>
              <a:rPr kumimoji="1" lang="ja-JP" altLang="en-US" sz="1200" dirty="0">
                <a:solidFill>
                  <a:schemeClr val="tx1"/>
                </a:solidFill>
                <a:latin typeface="Meiryo UI" panose="020B0604030504040204" pitchFamily="50" charset="-128"/>
                <a:ea typeface="Meiryo UI" panose="020B0604030504040204" pitchFamily="50" charset="-128"/>
              </a:rPr>
              <a:t>な機器や役務の</a:t>
            </a:r>
            <a:r>
              <a:rPr kumimoji="1" lang="ja-JP" altLang="en-US" sz="1200" dirty="0" smtClean="0">
                <a:solidFill>
                  <a:schemeClr val="tx1"/>
                </a:solidFill>
                <a:latin typeface="Meiryo UI" panose="020B0604030504040204" pitchFamily="50" charset="-128"/>
                <a:ea typeface="Meiryo UI" panose="020B0604030504040204" pitchFamily="50" charset="-128"/>
              </a:rPr>
              <a:t>調達については、各水道事業体によって調達区分は異なる</a:t>
            </a:r>
            <a:r>
              <a:rPr kumimoji="1" lang="ja-JP" altLang="en-US" sz="1200" dirty="0" smtClean="0">
                <a:latin typeface="Meiryo UI" panose="020B0604030504040204" pitchFamily="50" charset="-128"/>
                <a:ea typeface="Meiryo UI" panose="020B0604030504040204" pitchFamily="50" charset="-128"/>
              </a:rPr>
              <a:t/>
            </a:r>
            <a:br>
              <a:rPr kumimoji="1" lang="ja-JP" altLang="en-US" sz="1200" dirty="0" smtClean="0">
                <a:latin typeface="Meiryo UI" panose="020B0604030504040204" pitchFamily="50" charset="-128"/>
                <a:ea typeface="Meiryo UI" panose="020B0604030504040204" pitchFamily="50" charset="-128"/>
              </a:rPr>
            </a:br>
            <a:endParaRPr kumimoji="1" lang="ja-JP" altLang="en-US"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166254" y="5369818"/>
            <a:ext cx="9609512" cy="1402457"/>
          </a:xfrm>
          <a:prstGeom prst="rect">
            <a:avLst/>
          </a:prstGeom>
          <a:noFill/>
        </p:spPr>
        <p:style>
          <a:lnRef idx="1">
            <a:schemeClr val="accent1"/>
          </a:lnRef>
          <a:fillRef idx="2">
            <a:schemeClr val="accent1"/>
          </a:fillRef>
          <a:effectRef idx="1">
            <a:schemeClr val="accent1"/>
          </a:effectRef>
          <a:fontRef idx="minor">
            <a:schemeClr val="dk1"/>
          </a:fontRef>
        </p:style>
        <p:txBody>
          <a:bodyPr vert="horz" wrap="none" lIns="91440" tIns="45720" rIns="91440" bIns="45720" rtlCol="0" anchor="ctr">
            <a:noAutofit/>
          </a:bodyPr>
          <a:lstStyle/>
          <a:p>
            <a:pPr marL="0" indent="0">
              <a:buNone/>
            </a:pPr>
            <a:endParaRPr kumimoji="1" lang="ja-JP" altLang="en-US" sz="1200" dirty="0"/>
          </a:p>
        </p:txBody>
      </p:sp>
      <p:sp>
        <p:nvSpPr>
          <p:cNvPr id="7" name="正方形/長方形 6"/>
          <p:cNvSpPr/>
          <p:nvPr/>
        </p:nvSpPr>
        <p:spPr>
          <a:xfrm>
            <a:off x="181367" y="5460721"/>
            <a:ext cx="9602711" cy="1200329"/>
          </a:xfrm>
          <a:prstGeom prst="rect">
            <a:avLst/>
          </a:prstGeom>
        </p:spPr>
        <p:txBody>
          <a:bodyPr wrap="square">
            <a:spAutoFit/>
          </a:bodyPr>
          <a:lstStyle/>
          <a:p>
            <a:r>
              <a:rPr lang="en-US" altLang="ja-JP" sz="1200" b="1" dirty="0" smtClean="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取組項目</a:t>
            </a:r>
            <a:r>
              <a:rPr lang="en-US" altLang="ja-JP" sz="1200" b="1" dirty="0" smtClean="0">
                <a:latin typeface="Meiryo UI" panose="020B0604030504040204" pitchFamily="50" charset="-128"/>
                <a:ea typeface="Meiryo UI" panose="020B0604030504040204" pitchFamily="50" charset="-128"/>
              </a:rPr>
              <a:t>】 </a:t>
            </a:r>
            <a:r>
              <a:rPr kumimoji="1" lang="en-US" altLang="ja-JP" sz="1200" b="1" dirty="0">
                <a:solidFill>
                  <a:srgbClr val="FF0000"/>
                </a:solidFill>
                <a:latin typeface="Meiryo UI" panose="020B0604030504040204" pitchFamily="50" charset="-128"/>
                <a:ea typeface="Meiryo UI" panose="020B0604030504040204" pitchFamily="50" charset="-128"/>
              </a:rPr>
              <a:t>(1</a:t>
            </a:r>
            <a:r>
              <a:rPr kumimoji="1" lang="en-US" altLang="ja-JP" sz="1200" b="1" dirty="0" smtClean="0">
                <a:solidFill>
                  <a:srgbClr val="FF0000"/>
                </a:solidFill>
                <a:latin typeface="Meiryo UI" panose="020B0604030504040204" pitchFamily="50" charset="-128"/>
                <a:ea typeface="Meiryo UI" panose="020B0604030504040204" pitchFamily="50" charset="-128"/>
              </a:rPr>
              <a:t>) </a:t>
            </a:r>
            <a:r>
              <a:rPr lang="ja-JP" altLang="en-US" sz="1200" b="1" dirty="0" smtClean="0">
                <a:solidFill>
                  <a:srgbClr val="FF0000"/>
                </a:solidFill>
                <a:latin typeface="Meiryo UI" panose="020B0604030504040204" pitchFamily="50" charset="-128"/>
                <a:ea typeface="Meiryo UI" panose="020B0604030504040204" pitchFamily="50" charset="-128"/>
              </a:rPr>
              <a:t>計測データを確実に取得できる方策の確立　　</a:t>
            </a:r>
            <a:r>
              <a:rPr kumimoji="1" lang="en-US" altLang="ja-JP" sz="1200" b="1" dirty="0">
                <a:solidFill>
                  <a:srgbClr val="FF0000"/>
                </a:solidFill>
                <a:latin typeface="Meiryo UI" panose="020B0604030504040204" pitchFamily="50" charset="-128"/>
                <a:ea typeface="Meiryo UI" panose="020B0604030504040204" pitchFamily="50" charset="-128"/>
              </a:rPr>
              <a:t> </a:t>
            </a:r>
            <a:r>
              <a:rPr kumimoji="1" lang="ja-JP" altLang="en-US" sz="1200" b="1" dirty="0" smtClean="0">
                <a:solidFill>
                  <a:srgbClr val="FF0000"/>
                </a:solidFill>
                <a:latin typeface="Meiryo UI" panose="020B0604030504040204" pitchFamily="50" charset="-128"/>
                <a:ea typeface="Meiryo UI" panose="020B0604030504040204" pitchFamily="50" charset="-128"/>
              </a:rPr>
              <a:t>　</a:t>
            </a:r>
            <a:r>
              <a:rPr kumimoji="1" lang="en-US" altLang="ja-JP" sz="1200" b="1" dirty="0" smtClean="0">
                <a:solidFill>
                  <a:srgbClr val="FF0000"/>
                </a:solidFill>
                <a:latin typeface="Meiryo UI" panose="020B0604030504040204" pitchFamily="50" charset="-128"/>
                <a:ea typeface="Meiryo UI" panose="020B0604030504040204" pitchFamily="50" charset="-128"/>
              </a:rPr>
              <a:t>(</a:t>
            </a:r>
            <a:r>
              <a:rPr kumimoji="1" lang="en-US" altLang="ja-JP" sz="1200" b="1" dirty="0">
                <a:solidFill>
                  <a:srgbClr val="FF0000"/>
                </a:solidFill>
                <a:latin typeface="Meiryo UI" panose="020B0604030504040204" pitchFamily="50" charset="-128"/>
                <a:ea typeface="Meiryo UI" panose="020B0604030504040204" pitchFamily="50" charset="-128"/>
              </a:rPr>
              <a:t>2</a:t>
            </a:r>
            <a:r>
              <a:rPr kumimoji="1" lang="en-US" altLang="ja-JP" sz="1200" b="1" dirty="0" smtClean="0">
                <a:solidFill>
                  <a:srgbClr val="FF0000"/>
                </a:solidFill>
                <a:latin typeface="Meiryo UI" panose="020B0604030504040204" pitchFamily="50" charset="-128"/>
                <a:ea typeface="Meiryo UI" panose="020B0604030504040204" pitchFamily="50" charset="-128"/>
              </a:rPr>
              <a:t>) </a:t>
            </a:r>
            <a:r>
              <a:rPr lang="ja-JP" altLang="en-US" sz="1200" b="1" dirty="0" smtClean="0">
                <a:solidFill>
                  <a:srgbClr val="FF0000"/>
                </a:solidFill>
                <a:latin typeface="Meiryo UI" panose="020B0604030504040204" pitchFamily="50" charset="-128"/>
                <a:ea typeface="Meiryo UI" panose="020B0604030504040204" pitchFamily="50" charset="-128"/>
              </a:rPr>
              <a:t>使用するメーターの型式の決定</a:t>
            </a:r>
          </a:p>
          <a:p>
            <a:r>
              <a:rPr lang="ja-JP" altLang="en-US" sz="1200" b="1" dirty="0" smtClean="0">
                <a:solidFill>
                  <a:srgbClr val="FF0000"/>
                </a:solidFill>
                <a:latin typeface="Meiryo UI" panose="020B0604030504040204" pitchFamily="50" charset="-128"/>
                <a:ea typeface="Meiryo UI" panose="020B0604030504040204" pitchFamily="50" charset="-128"/>
              </a:rPr>
              <a:t>　　　　　　　  </a:t>
            </a:r>
            <a:r>
              <a:rPr kumimoji="1" lang="en-US" altLang="ja-JP" sz="1200" b="1" dirty="0">
                <a:solidFill>
                  <a:srgbClr val="FF0000"/>
                </a:solidFill>
                <a:latin typeface="Meiryo UI" panose="020B0604030504040204" pitchFamily="50" charset="-128"/>
                <a:ea typeface="Meiryo UI" panose="020B0604030504040204" pitchFamily="50" charset="-128"/>
              </a:rPr>
              <a:t>(3</a:t>
            </a:r>
            <a:r>
              <a:rPr kumimoji="1" lang="en-US" altLang="ja-JP" sz="1200" b="1" dirty="0" smtClean="0">
                <a:solidFill>
                  <a:srgbClr val="FF0000"/>
                </a:solidFill>
                <a:latin typeface="Meiryo UI" panose="020B0604030504040204" pitchFamily="50" charset="-128"/>
                <a:ea typeface="Meiryo UI" panose="020B0604030504040204" pitchFamily="50" charset="-128"/>
              </a:rPr>
              <a:t>) </a:t>
            </a:r>
            <a:r>
              <a:rPr lang="en-US" altLang="ja-JP" sz="1200" b="1" dirty="0" smtClean="0">
                <a:solidFill>
                  <a:srgbClr val="FF0000"/>
                </a:solidFill>
                <a:latin typeface="Meiryo UI" panose="020B0604030504040204" pitchFamily="50" charset="-128"/>
                <a:ea typeface="Meiryo UI" panose="020B0604030504040204" pitchFamily="50" charset="-128"/>
              </a:rPr>
              <a:t>MDMS</a:t>
            </a:r>
            <a:r>
              <a:rPr lang="ja-JP" altLang="en-US" sz="1200" b="1" dirty="0" smtClean="0">
                <a:solidFill>
                  <a:srgbClr val="FF0000"/>
                </a:solidFill>
                <a:latin typeface="Meiryo UI" panose="020B0604030504040204" pitchFamily="50" charset="-128"/>
                <a:ea typeface="Meiryo UI" panose="020B0604030504040204" pitchFamily="50" charset="-128"/>
              </a:rPr>
              <a:t>の利用方法の決定及び</a:t>
            </a:r>
            <a:r>
              <a:rPr lang="en-US" altLang="ja-JP" sz="1200" b="1" dirty="0" smtClean="0">
                <a:solidFill>
                  <a:srgbClr val="FF0000"/>
                </a:solidFill>
                <a:latin typeface="Meiryo UI" panose="020B0604030504040204" pitchFamily="50" charset="-128"/>
                <a:ea typeface="Meiryo UI" panose="020B0604030504040204" pitchFamily="50" charset="-128"/>
              </a:rPr>
              <a:t>MDMS</a:t>
            </a:r>
            <a:r>
              <a:rPr lang="ja-JP" altLang="en-US" sz="1200" b="1" dirty="0" smtClean="0">
                <a:solidFill>
                  <a:srgbClr val="FF0000"/>
                </a:solidFill>
                <a:latin typeface="Meiryo UI" panose="020B0604030504040204" pitchFamily="50" charset="-128"/>
                <a:ea typeface="Meiryo UI" panose="020B0604030504040204" pitchFamily="50" charset="-128"/>
              </a:rPr>
              <a:t>と連携させるための水道料金システムの改修　　　</a:t>
            </a:r>
            <a:r>
              <a:rPr kumimoji="1" lang="en-US" altLang="ja-JP" sz="1200" b="1" dirty="0">
                <a:solidFill>
                  <a:srgbClr val="FF0000"/>
                </a:solidFill>
                <a:latin typeface="Meiryo UI" panose="020B0604030504040204" pitchFamily="50" charset="-128"/>
                <a:ea typeface="Meiryo UI" panose="020B0604030504040204" pitchFamily="50" charset="-128"/>
              </a:rPr>
              <a:t> </a:t>
            </a:r>
            <a:r>
              <a:rPr kumimoji="1" lang="en-US" altLang="ja-JP" sz="1200" b="1" dirty="0" smtClean="0">
                <a:solidFill>
                  <a:srgbClr val="FF0000"/>
                </a:solidFill>
                <a:latin typeface="Meiryo UI" panose="020B0604030504040204" pitchFamily="50" charset="-128"/>
                <a:ea typeface="Meiryo UI" panose="020B0604030504040204" pitchFamily="50" charset="-128"/>
              </a:rPr>
              <a:t>(4) </a:t>
            </a:r>
            <a:r>
              <a:rPr lang="ja-JP" altLang="en-US" sz="1200" b="1" dirty="0" smtClean="0">
                <a:solidFill>
                  <a:srgbClr val="FF0000"/>
                </a:solidFill>
                <a:latin typeface="Meiryo UI" panose="020B0604030504040204" pitchFamily="50" charset="-128"/>
                <a:ea typeface="Meiryo UI" panose="020B0604030504040204" pitchFamily="50" charset="-128"/>
              </a:rPr>
              <a:t>機器やサービスの調達区分の決定</a:t>
            </a:r>
            <a:endParaRPr lang="en-US" altLang="ja-JP" sz="1200" b="1" dirty="0" smtClean="0">
              <a:solidFill>
                <a:srgbClr val="FF0000"/>
              </a:solidFill>
              <a:latin typeface="Meiryo UI" panose="020B0604030504040204" pitchFamily="50" charset="-128"/>
              <a:ea typeface="Meiryo UI" panose="020B0604030504040204" pitchFamily="50" charset="-128"/>
            </a:endParaRPr>
          </a:p>
          <a:p>
            <a:r>
              <a:rPr lang="en-US" altLang="ja-JP" sz="1200" b="1" dirty="0" smtClean="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取組の進め方</a:t>
            </a:r>
            <a:r>
              <a:rPr lang="en-US" altLang="ja-JP" sz="1200" b="1" dirty="0" smtClean="0">
                <a:latin typeface="Meiryo UI" panose="020B0604030504040204" pitchFamily="50" charset="-128"/>
                <a:ea typeface="Meiryo UI" panose="020B0604030504040204" pitchFamily="50" charset="-128"/>
              </a:rPr>
              <a:t>】</a:t>
            </a:r>
          </a:p>
          <a:p>
            <a:r>
              <a:rPr lang="ja-JP" altLang="en-US" sz="1200" dirty="0" smtClean="0">
                <a:latin typeface="Meiryo UI" panose="020B0604030504040204" pitchFamily="50" charset="-128"/>
                <a:ea typeface="Meiryo UI" panose="020B0604030504040204" pitchFamily="50" charset="-128"/>
              </a:rPr>
              <a:t>　各取組</a:t>
            </a:r>
            <a:r>
              <a:rPr lang="ja-JP" altLang="en-US" sz="1200" dirty="0">
                <a:latin typeface="Meiryo UI" panose="020B0604030504040204" pitchFamily="50" charset="-128"/>
                <a:ea typeface="Meiryo UI" panose="020B0604030504040204" pitchFamily="50" charset="-128"/>
              </a:rPr>
              <a:t>の関係性を踏まえ、まずは、最適な計測データの通信方式</a:t>
            </a:r>
            <a:r>
              <a:rPr lang="ja-JP" altLang="en-US" sz="1200" dirty="0" smtClean="0">
                <a:latin typeface="Meiryo UI" panose="020B0604030504040204" pitchFamily="50" charset="-128"/>
                <a:ea typeface="Meiryo UI" panose="020B0604030504040204" pitchFamily="50" charset="-128"/>
              </a:rPr>
              <a:t>と通信不良対策及び当該</a:t>
            </a:r>
            <a:r>
              <a:rPr lang="ja-JP" altLang="en-US" sz="1200" dirty="0">
                <a:latin typeface="Meiryo UI" panose="020B0604030504040204" pitchFamily="50" charset="-128"/>
                <a:ea typeface="Meiryo UI" panose="020B0604030504040204" pitchFamily="50" charset="-128"/>
              </a:rPr>
              <a:t>通信方式によることができる最適なメーターの型式を決定した上で、当該通信方式を前提とした最適な</a:t>
            </a:r>
            <a:r>
              <a:rPr lang="en-US" altLang="ja-JP" sz="1200" dirty="0">
                <a:latin typeface="Meiryo UI" panose="020B0604030504040204" pitchFamily="50" charset="-128"/>
                <a:ea typeface="Meiryo UI" panose="020B0604030504040204" pitchFamily="50" charset="-128"/>
              </a:rPr>
              <a:t>MDMS</a:t>
            </a:r>
            <a:r>
              <a:rPr lang="ja-JP" altLang="en-US" sz="1200" dirty="0">
                <a:latin typeface="Meiryo UI" panose="020B0604030504040204" pitchFamily="50" charset="-128"/>
                <a:ea typeface="Meiryo UI" panose="020B0604030504040204" pitchFamily="50" charset="-128"/>
              </a:rPr>
              <a:t>とこれと連携した水道料金システムを確定し、これらを前提として水道スマートメーターの導入に必要となる機器やサービスの調達区分を決定して</a:t>
            </a:r>
            <a:r>
              <a:rPr lang="ja-JP" altLang="en-US" sz="1200" dirty="0" smtClean="0">
                <a:latin typeface="Meiryo UI" panose="020B0604030504040204" pitchFamily="50" charset="-128"/>
                <a:ea typeface="Meiryo UI" panose="020B0604030504040204" pitchFamily="50" charset="-128"/>
              </a:rPr>
              <a:t>いく</a:t>
            </a:r>
            <a:endParaRPr lang="ja-JP" altLang="en-US" sz="1200" dirty="0">
              <a:latin typeface="Meiryo UI" panose="020B0604030504040204" pitchFamily="50" charset="-128"/>
              <a:ea typeface="Meiryo UI" panose="020B0604030504040204" pitchFamily="50" charset="-128"/>
            </a:endParaRPr>
          </a:p>
        </p:txBody>
      </p:sp>
      <p:sp>
        <p:nvSpPr>
          <p:cNvPr id="17" name="コンテンツ プレースホルダー 2"/>
          <p:cNvSpPr txBox="1">
            <a:spLocks/>
          </p:cNvSpPr>
          <p:nvPr/>
        </p:nvSpPr>
        <p:spPr>
          <a:xfrm>
            <a:off x="66502" y="5135216"/>
            <a:ext cx="2637508" cy="325505"/>
          </a:xfrm>
          <a:prstGeom prst="roundRect">
            <a:avLst/>
          </a:prstGeom>
          <a:solidFill>
            <a:schemeClr val="accent1">
              <a:lumMod val="40000"/>
              <a:lumOff val="60000"/>
            </a:schemeClr>
          </a:solidFill>
          <a:ln w="28575">
            <a:noFill/>
          </a:ln>
        </p:spPr>
        <p:txBody>
          <a:bodyPr vert="horz" lIns="0" tIns="108000" rIns="0" bIns="108000" rtlCol="0" anchor="ctr" anchorCtr="0">
            <a:noAutofit/>
          </a:bodyPr>
          <a:lstStyle>
            <a:lvl1pPr marL="266700" indent="-266700" algn="l" defTabSz="914400" rtl="0" eaLnBrk="1" latinLnBrk="0" hangingPunct="1">
              <a:lnSpc>
                <a:spcPct val="90000"/>
              </a:lnSpc>
              <a:spcBef>
                <a:spcPts val="1000"/>
              </a:spcBef>
              <a:buFont typeface="Arial" panose="020B0604020202020204" pitchFamily="34" charset="0"/>
              <a:buChar char="•"/>
              <a:defRPr kumimoji="1" sz="1800" kern="1200">
                <a:solidFill>
                  <a:schemeClr val="tx1">
                    <a:lumMod val="75000"/>
                    <a:lumOff val="25000"/>
                  </a:schemeClr>
                </a:solidFill>
                <a:latin typeface="+mn-lt"/>
                <a:ea typeface="+mn-ea"/>
                <a:cs typeface="+mn-cs"/>
              </a:defRPr>
            </a:lvl1pPr>
            <a:lvl2pPr marL="542925" indent="-276225" algn="l" defTabSz="914400" rtl="0" eaLnBrk="1" latinLnBrk="0" hangingPunct="1">
              <a:lnSpc>
                <a:spcPct val="90000"/>
              </a:lnSpc>
              <a:spcBef>
                <a:spcPts val="500"/>
              </a:spcBef>
              <a:buFont typeface="Arial" panose="020B0604020202020204" pitchFamily="34" charset="0"/>
              <a:buChar char="•"/>
              <a:defRPr kumimoji="1" sz="1600" kern="1200">
                <a:solidFill>
                  <a:schemeClr val="tx1">
                    <a:lumMod val="75000"/>
                    <a:lumOff val="25000"/>
                  </a:schemeClr>
                </a:solidFill>
                <a:latin typeface="+mn-lt"/>
                <a:ea typeface="+mn-ea"/>
                <a:cs typeface="+mn-cs"/>
              </a:defRPr>
            </a:lvl2pPr>
            <a:lvl3pPr marL="809625" indent="-266700" algn="l" defTabSz="914400" rtl="0" eaLnBrk="1" latinLnBrk="0" hangingPunct="1">
              <a:lnSpc>
                <a:spcPct val="90000"/>
              </a:lnSpc>
              <a:spcBef>
                <a:spcPts val="500"/>
              </a:spcBef>
              <a:buFont typeface="Arial" panose="020B0604020202020204" pitchFamily="34" charset="0"/>
              <a:buChar char="•"/>
              <a:defRPr kumimoji="1" sz="1400" kern="1200">
                <a:solidFill>
                  <a:schemeClr val="tx1">
                    <a:lumMod val="75000"/>
                    <a:lumOff val="25000"/>
                  </a:schemeClr>
                </a:solidFill>
                <a:latin typeface="+mn-lt"/>
                <a:ea typeface="+mn-ea"/>
                <a:cs typeface="+mn-cs"/>
              </a:defRPr>
            </a:lvl3pPr>
            <a:lvl4pPr marL="1076325" indent="-266700" algn="l" defTabSz="914400" rtl="0" eaLnBrk="1" latinLnBrk="0" hangingPunct="1">
              <a:lnSpc>
                <a:spcPct val="90000"/>
              </a:lnSpc>
              <a:spcBef>
                <a:spcPts val="500"/>
              </a:spcBef>
              <a:buFont typeface="Arial" panose="020B0604020202020204" pitchFamily="34" charset="0"/>
              <a:buChar char="•"/>
              <a:defRPr kumimoji="1" sz="1400" kern="1200">
                <a:solidFill>
                  <a:schemeClr val="tx1">
                    <a:lumMod val="75000"/>
                    <a:lumOff val="25000"/>
                  </a:schemeClr>
                </a:solidFill>
                <a:latin typeface="+mn-lt"/>
                <a:ea typeface="+mn-ea"/>
                <a:cs typeface="+mn-cs"/>
              </a:defRPr>
            </a:lvl4pPr>
            <a:lvl5pPr marL="1343025" indent="-266700" algn="l" defTabSz="914400" rtl="0" eaLnBrk="1" latinLnBrk="0" hangingPunct="1">
              <a:lnSpc>
                <a:spcPct val="90000"/>
              </a:lnSpc>
              <a:spcBef>
                <a:spcPts val="500"/>
              </a:spcBef>
              <a:buFont typeface="Arial" panose="020B0604020202020204" pitchFamily="34" charset="0"/>
              <a:buChar char="•"/>
              <a:defRPr kumimoji="1"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9525">
              <a:buNone/>
            </a:pPr>
            <a:r>
              <a:rPr lang="ja-JP" altLang="en-US" sz="1600" b="1" dirty="0" smtClean="0">
                <a:solidFill>
                  <a:schemeClr val="tx1"/>
                </a:solidFill>
                <a:latin typeface="Meiryo UI" panose="020B0604030504040204" pitchFamily="50" charset="-128"/>
                <a:ea typeface="Meiryo UI" panose="020B0604030504040204" pitchFamily="50" charset="-128"/>
              </a:rPr>
              <a:t>３　取組</a:t>
            </a:r>
            <a:r>
              <a:rPr lang="ja-JP" altLang="en-US" sz="1600" b="1" dirty="0">
                <a:solidFill>
                  <a:schemeClr val="tx1"/>
                </a:solidFill>
                <a:latin typeface="Meiryo UI" panose="020B0604030504040204" pitchFamily="50" charset="-128"/>
                <a:ea typeface="Meiryo UI" panose="020B0604030504040204" pitchFamily="50" charset="-128"/>
              </a:rPr>
              <a:t>項目</a:t>
            </a:r>
            <a:r>
              <a:rPr lang="ja-JP" altLang="en-US" sz="1600" b="1" dirty="0" smtClean="0">
                <a:solidFill>
                  <a:schemeClr val="tx1"/>
                </a:solidFill>
                <a:latin typeface="Meiryo UI" panose="020B0604030504040204" pitchFamily="50" charset="-128"/>
                <a:ea typeface="Meiryo UI" panose="020B0604030504040204" pitchFamily="50" charset="-128"/>
              </a:rPr>
              <a:t>と取組の進め方</a:t>
            </a:r>
            <a:endParaRPr lang="en-US" altLang="ja-JP" sz="1600" b="1" dirty="0" smtClean="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08440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角丸四角形 54"/>
          <p:cNvSpPr/>
          <p:nvPr/>
        </p:nvSpPr>
        <p:spPr>
          <a:xfrm>
            <a:off x="5040865" y="918077"/>
            <a:ext cx="4614153" cy="1961439"/>
          </a:xfrm>
          <a:prstGeom prst="roundRect">
            <a:avLst/>
          </a:prstGeom>
          <a:solidFill>
            <a:srgbClr val="CCFFFF"/>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dirty="0"/>
          </a:p>
        </p:txBody>
      </p:sp>
      <p:sp>
        <p:nvSpPr>
          <p:cNvPr id="54" name="角丸四角形 53"/>
          <p:cNvSpPr/>
          <p:nvPr/>
        </p:nvSpPr>
        <p:spPr>
          <a:xfrm>
            <a:off x="5040864" y="3011056"/>
            <a:ext cx="4614153" cy="1956874"/>
          </a:xfrm>
          <a:prstGeom prst="roundRect">
            <a:avLst/>
          </a:prstGeom>
          <a:solidFill>
            <a:srgbClr val="CCFFFF"/>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dirty="0">
              <a:solidFill>
                <a:srgbClr val="FF0000"/>
              </a:solidFill>
            </a:endParaRPr>
          </a:p>
        </p:txBody>
      </p:sp>
      <p:sp>
        <p:nvSpPr>
          <p:cNvPr id="25" name="角丸四角形 24"/>
          <p:cNvSpPr/>
          <p:nvPr/>
        </p:nvSpPr>
        <p:spPr>
          <a:xfrm>
            <a:off x="233621" y="3011056"/>
            <a:ext cx="4661558" cy="1956874"/>
          </a:xfrm>
          <a:prstGeom prst="roundRect">
            <a:avLst/>
          </a:prstGeom>
          <a:solidFill>
            <a:srgbClr val="CCFFFF"/>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dirty="0"/>
          </a:p>
        </p:txBody>
      </p:sp>
      <p:sp>
        <p:nvSpPr>
          <p:cNvPr id="2" name="角丸四角形 1"/>
          <p:cNvSpPr/>
          <p:nvPr/>
        </p:nvSpPr>
        <p:spPr>
          <a:xfrm>
            <a:off x="238507" y="918077"/>
            <a:ext cx="4641064" cy="1961439"/>
          </a:xfrm>
          <a:prstGeom prst="roundRect">
            <a:avLst/>
          </a:prstGeom>
          <a:solidFill>
            <a:srgbClr val="CCFFFF"/>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dirty="0"/>
          </a:p>
        </p:txBody>
      </p:sp>
      <p:sp>
        <p:nvSpPr>
          <p:cNvPr id="16" name="コンテンツ プレースホルダー 2"/>
          <p:cNvSpPr txBox="1">
            <a:spLocks/>
          </p:cNvSpPr>
          <p:nvPr/>
        </p:nvSpPr>
        <p:spPr>
          <a:xfrm>
            <a:off x="99753" y="701631"/>
            <a:ext cx="9700951" cy="4360820"/>
          </a:xfrm>
          <a:prstGeom prst="rect">
            <a:avLst/>
          </a:prstGeom>
          <a:ln>
            <a:solidFill>
              <a:schemeClr val="accent1">
                <a:lumMod val="75000"/>
              </a:schemeClr>
            </a:solidFill>
          </a:ln>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buFont typeface="+mj-lt"/>
              <a:buAutoNum type="arabicPeriod"/>
            </a:pPr>
            <a:endParaRPr lang="en-US" altLang="ja-JP" sz="1200" dirty="0" smtClean="0">
              <a:latin typeface="Meiryo UI" panose="020B0604030504040204" pitchFamily="50" charset="-128"/>
              <a:ea typeface="Meiryo UI" panose="020B0604030504040204" pitchFamily="50" charset="-128"/>
            </a:endParaRPr>
          </a:p>
          <a:p>
            <a:pPr>
              <a:buFont typeface="+mj-lt"/>
              <a:buAutoNum type="arabicPeriod"/>
            </a:pPr>
            <a:endParaRPr lang="en-US" altLang="ja-JP" sz="1200" dirty="0" smtClean="0">
              <a:latin typeface="Meiryo UI" panose="020B0604030504040204" pitchFamily="50" charset="-128"/>
              <a:ea typeface="Meiryo UI" panose="020B0604030504040204" pitchFamily="50" charset="-128"/>
            </a:endParaRPr>
          </a:p>
          <a:p>
            <a:pPr>
              <a:buFont typeface="+mj-lt"/>
              <a:buAutoNum type="arabicPeriod"/>
            </a:pPr>
            <a:endParaRPr lang="en-US" altLang="ja-JP" sz="1200" dirty="0" smtClean="0">
              <a:latin typeface="Meiryo UI" panose="020B0604030504040204" pitchFamily="50" charset="-128"/>
              <a:ea typeface="Meiryo UI" panose="020B0604030504040204" pitchFamily="50" charset="-128"/>
            </a:endParaRPr>
          </a:p>
          <a:p>
            <a:pPr>
              <a:buFont typeface="+mj-lt"/>
              <a:buAutoNum type="arabicPeriod"/>
            </a:pPr>
            <a:endParaRPr lang="en-US" altLang="ja-JP" sz="1200" dirty="0" smtClean="0">
              <a:latin typeface="Meiryo UI" panose="020B0604030504040204" pitchFamily="50" charset="-128"/>
              <a:ea typeface="Meiryo UI" panose="020B0604030504040204" pitchFamily="50" charset="-128"/>
            </a:endParaRPr>
          </a:p>
          <a:p>
            <a:pPr>
              <a:buFont typeface="+mj-lt"/>
              <a:buAutoNum type="arabicPeriod"/>
            </a:pPr>
            <a:endParaRPr lang="en-US" altLang="ja-JP" sz="1200" dirty="0" smtClean="0">
              <a:latin typeface="Meiryo UI" panose="020B0604030504040204" pitchFamily="50" charset="-128"/>
              <a:ea typeface="Meiryo UI" panose="020B0604030504040204" pitchFamily="50" charset="-128"/>
            </a:endParaRPr>
          </a:p>
          <a:p>
            <a:pPr>
              <a:buFont typeface="+mj-lt"/>
              <a:buAutoNum type="arabicPeriod"/>
            </a:pPr>
            <a:endParaRPr lang="ja-JP" altLang="en-US" sz="1200" dirty="0">
              <a:latin typeface="Meiryo UI" panose="020B0604030504040204" pitchFamily="50" charset="-128"/>
              <a:ea typeface="Meiryo UI" panose="020B0604030504040204" pitchFamily="50" charset="-128"/>
            </a:endParaRPr>
          </a:p>
        </p:txBody>
      </p:sp>
      <p:sp>
        <p:nvSpPr>
          <p:cNvPr id="17" name="コンテンツ プレースホルダー 2"/>
          <p:cNvSpPr txBox="1">
            <a:spLocks/>
          </p:cNvSpPr>
          <p:nvPr/>
        </p:nvSpPr>
        <p:spPr>
          <a:xfrm>
            <a:off x="24937" y="528724"/>
            <a:ext cx="3502033" cy="329719"/>
          </a:xfrm>
          <a:prstGeom prst="roundRect">
            <a:avLst/>
          </a:prstGeom>
          <a:solidFill>
            <a:schemeClr val="accent1">
              <a:lumMod val="40000"/>
              <a:lumOff val="60000"/>
            </a:schemeClr>
          </a:solidFill>
          <a:ln w="28575">
            <a:noFill/>
          </a:ln>
        </p:spPr>
        <p:txBody>
          <a:bodyPr vert="horz" lIns="0" tIns="108000" rIns="0" bIns="108000" rtlCol="0" anchor="ctr" anchorCtr="0">
            <a:noAutofit/>
          </a:bodyPr>
          <a:lstStyle>
            <a:lvl1pPr marL="266700" indent="-266700" algn="l" defTabSz="914400" rtl="0" eaLnBrk="1" latinLnBrk="0" hangingPunct="1">
              <a:lnSpc>
                <a:spcPct val="90000"/>
              </a:lnSpc>
              <a:spcBef>
                <a:spcPts val="1000"/>
              </a:spcBef>
              <a:buFont typeface="Arial" panose="020B0604020202020204" pitchFamily="34" charset="0"/>
              <a:buChar char="•"/>
              <a:defRPr kumimoji="1" sz="1800" kern="1200">
                <a:solidFill>
                  <a:schemeClr val="tx1">
                    <a:lumMod val="75000"/>
                    <a:lumOff val="25000"/>
                  </a:schemeClr>
                </a:solidFill>
                <a:latin typeface="+mn-lt"/>
                <a:ea typeface="+mn-ea"/>
                <a:cs typeface="+mn-cs"/>
              </a:defRPr>
            </a:lvl1pPr>
            <a:lvl2pPr marL="542925" indent="-276225" algn="l" defTabSz="914400" rtl="0" eaLnBrk="1" latinLnBrk="0" hangingPunct="1">
              <a:lnSpc>
                <a:spcPct val="90000"/>
              </a:lnSpc>
              <a:spcBef>
                <a:spcPts val="500"/>
              </a:spcBef>
              <a:buFont typeface="Arial" panose="020B0604020202020204" pitchFamily="34" charset="0"/>
              <a:buChar char="•"/>
              <a:defRPr kumimoji="1" sz="1600" kern="1200">
                <a:solidFill>
                  <a:schemeClr val="tx1">
                    <a:lumMod val="75000"/>
                    <a:lumOff val="25000"/>
                  </a:schemeClr>
                </a:solidFill>
                <a:latin typeface="+mn-lt"/>
                <a:ea typeface="+mn-ea"/>
                <a:cs typeface="+mn-cs"/>
              </a:defRPr>
            </a:lvl2pPr>
            <a:lvl3pPr marL="809625" indent="-266700" algn="l" defTabSz="914400" rtl="0" eaLnBrk="1" latinLnBrk="0" hangingPunct="1">
              <a:lnSpc>
                <a:spcPct val="90000"/>
              </a:lnSpc>
              <a:spcBef>
                <a:spcPts val="500"/>
              </a:spcBef>
              <a:buFont typeface="Arial" panose="020B0604020202020204" pitchFamily="34" charset="0"/>
              <a:buChar char="•"/>
              <a:defRPr kumimoji="1" sz="1400" kern="1200">
                <a:solidFill>
                  <a:schemeClr val="tx1">
                    <a:lumMod val="75000"/>
                    <a:lumOff val="25000"/>
                  </a:schemeClr>
                </a:solidFill>
                <a:latin typeface="+mn-lt"/>
                <a:ea typeface="+mn-ea"/>
                <a:cs typeface="+mn-cs"/>
              </a:defRPr>
            </a:lvl3pPr>
            <a:lvl4pPr marL="1076325" indent="-266700" algn="l" defTabSz="914400" rtl="0" eaLnBrk="1" latinLnBrk="0" hangingPunct="1">
              <a:lnSpc>
                <a:spcPct val="90000"/>
              </a:lnSpc>
              <a:spcBef>
                <a:spcPts val="500"/>
              </a:spcBef>
              <a:buFont typeface="Arial" panose="020B0604020202020204" pitchFamily="34" charset="0"/>
              <a:buChar char="•"/>
              <a:defRPr kumimoji="1" sz="1400" kern="1200">
                <a:solidFill>
                  <a:schemeClr val="tx1">
                    <a:lumMod val="75000"/>
                    <a:lumOff val="25000"/>
                  </a:schemeClr>
                </a:solidFill>
                <a:latin typeface="+mn-lt"/>
                <a:ea typeface="+mn-ea"/>
                <a:cs typeface="+mn-cs"/>
              </a:defRPr>
            </a:lvl4pPr>
            <a:lvl5pPr marL="1343025" indent="-266700" algn="l" defTabSz="914400" rtl="0" eaLnBrk="1" latinLnBrk="0" hangingPunct="1">
              <a:lnSpc>
                <a:spcPct val="90000"/>
              </a:lnSpc>
              <a:spcBef>
                <a:spcPts val="500"/>
              </a:spcBef>
              <a:buFont typeface="Arial" panose="020B0604020202020204" pitchFamily="34" charset="0"/>
              <a:buChar char="•"/>
              <a:defRPr kumimoji="1"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9525">
              <a:buNone/>
            </a:pPr>
            <a:r>
              <a:rPr lang="ja-JP" altLang="en-US" sz="1600" b="1" dirty="0" smtClean="0">
                <a:solidFill>
                  <a:schemeClr val="tx1"/>
                </a:solidFill>
                <a:latin typeface="Meiryo UI" panose="020B0604030504040204" pitchFamily="50" charset="-128"/>
                <a:ea typeface="Meiryo UI" panose="020B0604030504040204" pitchFamily="50" charset="-128"/>
              </a:rPr>
              <a:t>　</a:t>
            </a:r>
            <a:r>
              <a:rPr lang="en-US" altLang="ja-JP" sz="1600" b="1" dirty="0" smtClean="0">
                <a:solidFill>
                  <a:schemeClr val="tx1"/>
                </a:solidFill>
                <a:latin typeface="Meiryo UI" panose="020B0604030504040204" pitchFamily="50" charset="-128"/>
                <a:ea typeface="Meiryo UI" panose="020B0604030504040204" pitchFamily="50" charset="-128"/>
              </a:rPr>
              <a:t>4</a:t>
            </a:r>
            <a:r>
              <a:rPr lang="ja-JP" altLang="en-US" sz="1600" b="1" dirty="0" smtClean="0">
                <a:solidFill>
                  <a:schemeClr val="tx1"/>
                </a:solidFill>
                <a:latin typeface="Meiryo UI" panose="020B0604030504040204" pitchFamily="50" charset="-128"/>
                <a:ea typeface="Meiryo UI" panose="020B0604030504040204" pitchFamily="50" charset="-128"/>
              </a:rPr>
              <a:t>　課題解決に向けた取組</a:t>
            </a:r>
            <a:r>
              <a:rPr lang="ja-JP" altLang="en-US" sz="1600" b="1" dirty="0">
                <a:solidFill>
                  <a:schemeClr val="tx1"/>
                </a:solidFill>
                <a:latin typeface="Meiryo UI" panose="020B0604030504040204" pitchFamily="50" charset="-128"/>
                <a:ea typeface="Meiryo UI" panose="020B0604030504040204" pitchFamily="50" charset="-128"/>
              </a:rPr>
              <a:t>の方向性</a:t>
            </a:r>
            <a:endParaRPr lang="en-US" altLang="ja-JP" sz="1600" b="1" dirty="0" smtClean="0">
              <a:solidFill>
                <a:schemeClr val="tx1"/>
              </a:solidFill>
              <a:latin typeface="Meiryo UI" panose="020B0604030504040204" pitchFamily="50" charset="-128"/>
              <a:ea typeface="Meiryo UI" panose="020B0604030504040204" pitchFamily="50" charset="-128"/>
            </a:endParaRPr>
          </a:p>
        </p:txBody>
      </p:sp>
      <p:sp>
        <p:nvSpPr>
          <p:cNvPr id="18" name="タイトル 1"/>
          <p:cNvSpPr txBox="1">
            <a:spLocks/>
          </p:cNvSpPr>
          <p:nvPr/>
        </p:nvSpPr>
        <p:spPr>
          <a:xfrm>
            <a:off x="99752" y="5275216"/>
            <a:ext cx="5361709" cy="1411379"/>
          </a:xfrm>
          <a:prstGeom prst="rect">
            <a:avLst/>
          </a:prstGeom>
          <a:ln w="9525">
            <a:solidFill>
              <a:schemeClr val="accent1">
                <a:lumMod val="75000"/>
              </a:schemeClr>
            </a:solidFill>
          </a:ln>
        </p:spPr>
        <p:txBody>
          <a:bodyPr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lvl="0">
              <a:lnSpc>
                <a:spcPct val="100000"/>
              </a:lnSpc>
              <a:spcBef>
                <a:spcPts val="1000"/>
              </a:spcBef>
              <a:defRPr/>
            </a:pP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j-cs"/>
            </a:endParaRPr>
          </a:p>
        </p:txBody>
      </p:sp>
      <p:sp>
        <p:nvSpPr>
          <p:cNvPr id="19" name="タイトル 1"/>
          <p:cNvSpPr txBox="1">
            <a:spLocks/>
          </p:cNvSpPr>
          <p:nvPr/>
        </p:nvSpPr>
        <p:spPr>
          <a:xfrm>
            <a:off x="5596170" y="5303402"/>
            <a:ext cx="4204534" cy="1383193"/>
          </a:xfrm>
          <a:prstGeom prst="rect">
            <a:avLst/>
          </a:prstGeom>
          <a:ln w="9525">
            <a:solidFill>
              <a:schemeClr val="accent1">
                <a:lumMod val="75000"/>
              </a:schemeClr>
            </a:solidFill>
          </a:ln>
        </p:spPr>
        <p:txBody>
          <a:bodyPr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lvl="0">
              <a:lnSpc>
                <a:spcPct val="100000"/>
              </a:lnSpc>
              <a:spcBef>
                <a:spcPts val="1000"/>
              </a:spcBef>
              <a:defRPr/>
            </a:pP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j-cs"/>
            </a:endParaRPr>
          </a:p>
        </p:txBody>
      </p:sp>
      <p:sp>
        <p:nvSpPr>
          <p:cNvPr id="20" name="コンテンツ プレースホルダー 2"/>
          <p:cNvSpPr txBox="1">
            <a:spLocks/>
          </p:cNvSpPr>
          <p:nvPr/>
        </p:nvSpPr>
        <p:spPr>
          <a:xfrm>
            <a:off x="24937" y="5134357"/>
            <a:ext cx="3201794" cy="300841"/>
          </a:xfrm>
          <a:prstGeom prst="roundRect">
            <a:avLst/>
          </a:prstGeom>
          <a:solidFill>
            <a:schemeClr val="accent1">
              <a:lumMod val="40000"/>
              <a:lumOff val="60000"/>
            </a:schemeClr>
          </a:solidFill>
          <a:ln w="28575">
            <a:noFill/>
          </a:ln>
        </p:spPr>
        <p:txBody>
          <a:bodyPr vert="horz" lIns="0" tIns="108000" rIns="0" bIns="108000" rtlCol="0" anchor="ctr" anchorCtr="0">
            <a:noAutofit/>
          </a:bodyPr>
          <a:lstStyle>
            <a:lvl1pPr marL="266700" indent="-266700" algn="l" defTabSz="914400" rtl="0" eaLnBrk="1" latinLnBrk="0" hangingPunct="1">
              <a:lnSpc>
                <a:spcPct val="90000"/>
              </a:lnSpc>
              <a:spcBef>
                <a:spcPts val="1000"/>
              </a:spcBef>
              <a:buFont typeface="Arial" panose="020B0604020202020204" pitchFamily="34" charset="0"/>
              <a:buChar char="•"/>
              <a:defRPr kumimoji="1" sz="1800" kern="1200">
                <a:solidFill>
                  <a:schemeClr val="tx1">
                    <a:lumMod val="75000"/>
                    <a:lumOff val="25000"/>
                  </a:schemeClr>
                </a:solidFill>
                <a:latin typeface="+mn-lt"/>
                <a:ea typeface="+mn-ea"/>
                <a:cs typeface="+mn-cs"/>
              </a:defRPr>
            </a:lvl1pPr>
            <a:lvl2pPr marL="542925" indent="-276225" algn="l" defTabSz="914400" rtl="0" eaLnBrk="1" latinLnBrk="0" hangingPunct="1">
              <a:lnSpc>
                <a:spcPct val="90000"/>
              </a:lnSpc>
              <a:spcBef>
                <a:spcPts val="500"/>
              </a:spcBef>
              <a:buFont typeface="Arial" panose="020B0604020202020204" pitchFamily="34" charset="0"/>
              <a:buChar char="•"/>
              <a:defRPr kumimoji="1" sz="1600" kern="1200">
                <a:solidFill>
                  <a:schemeClr val="tx1">
                    <a:lumMod val="75000"/>
                    <a:lumOff val="25000"/>
                  </a:schemeClr>
                </a:solidFill>
                <a:latin typeface="+mn-lt"/>
                <a:ea typeface="+mn-ea"/>
                <a:cs typeface="+mn-cs"/>
              </a:defRPr>
            </a:lvl2pPr>
            <a:lvl3pPr marL="809625" indent="-266700" algn="l" defTabSz="914400" rtl="0" eaLnBrk="1" latinLnBrk="0" hangingPunct="1">
              <a:lnSpc>
                <a:spcPct val="90000"/>
              </a:lnSpc>
              <a:spcBef>
                <a:spcPts val="500"/>
              </a:spcBef>
              <a:buFont typeface="Arial" panose="020B0604020202020204" pitchFamily="34" charset="0"/>
              <a:buChar char="•"/>
              <a:defRPr kumimoji="1" sz="1400" kern="1200">
                <a:solidFill>
                  <a:schemeClr val="tx1">
                    <a:lumMod val="75000"/>
                    <a:lumOff val="25000"/>
                  </a:schemeClr>
                </a:solidFill>
                <a:latin typeface="+mn-lt"/>
                <a:ea typeface="+mn-ea"/>
                <a:cs typeface="+mn-cs"/>
              </a:defRPr>
            </a:lvl3pPr>
            <a:lvl4pPr marL="1076325" indent="-266700" algn="l" defTabSz="914400" rtl="0" eaLnBrk="1" latinLnBrk="0" hangingPunct="1">
              <a:lnSpc>
                <a:spcPct val="90000"/>
              </a:lnSpc>
              <a:spcBef>
                <a:spcPts val="500"/>
              </a:spcBef>
              <a:buFont typeface="Arial" panose="020B0604020202020204" pitchFamily="34" charset="0"/>
              <a:buChar char="•"/>
              <a:defRPr kumimoji="1" sz="1400" kern="1200">
                <a:solidFill>
                  <a:schemeClr val="tx1">
                    <a:lumMod val="75000"/>
                    <a:lumOff val="25000"/>
                  </a:schemeClr>
                </a:solidFill>
                <a:latin typeface="+mn-lt"/>
                <a:ea typeface="+mn-ea"/>
                <a:cs typeface="+mn-cs"/>
              </a:defRPr>
            </a:lvl4pPr>
            <a:lvl5pPr marL="1343025" indent="-266700" algn="l" defTabSz="914400" rtl="0" eaLnBrk="1" latinLnBrk="0" hangingPunct="1">
              <a:lnSpc>
                <a:spcPct val="90000"/>
              </a:lnSpc>
              <a:spcBef>
                <a:spcPts val="500"/>
              </a:spcBef>
              <a:buFont typeface="Arial" panose="020B0604020202020204" pitchFamily="34" charset="0"/>
              <a:buChar char="•"/>
              <a:defRPr kumimoji="1"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9525">
              <a:buNone/>
            </a:pPr>
            <a:r>
              <a:rPr lang="ja-JP" altLang="en-US" sz="1600" b="1" dirty="0" smtClean="0">
                <a:solidFill>
                  <a:schemeClr val="tx1"/>
                </a:solidFill>
                <a:latin typeface="Meiryo UI" panose="020B0604030504040204" pitchFamily="50" charset="-128"/>
                <a:ea typeface="Meiryo UI" panose="020B0604030504040204" pitchFamily="50" charset="-128"/>
              </a:rPr>
              <a:t>　５　主</a:t>
            </a:r>
            <a:r>
              <a:rPr lang="ja-JP" altLang="en-US" sz="1600" b="1" dirty="0">
                <a:solidFill>
                  <a:schemeClr val="tx1"/>
                </a:solidFill>
                <a:latin typeface="Meiryo UI" panose="020B0604030504040204" pitchFamily="50" charset="-128"/>
                <a:ea typeface="Meiryo UI" panose="020B0604030504040204" pitchFamily="50" charset="-128"/>
              </a:rPr>
              <a:t>な</a:t>
            </a:r>
            <a:r>
              <a:rPr lang="ja-JP" altLang="en-US" sz="1600" b="1" smtClean="0">
                <a:solidFill>
                  <a:schemeClr val="tx1"/>
                </a:solidFill>
                <a:latin typeface="Meiryo UI" panose="020B0604030504040204" pitchFamily="50" charset="-128"/>
                <a:ea typeface="Meiryo UI" panose="020B0604030504040204" pitchFamily="50" charset="-128"/>
              </a:rPr>
              <a:t>取組スケジュール（想定）</a:t>
            </a:r>
            <a:endParaRPr lang="en-US" altLang="ja-JP" sz="1600" b="1" dirty="0" smtClean="0">
              <a:solidFill>
                <a:schemeClr val="tx1"/>
              </a:solidFill>
              <a:latin typeface="Meiryo UI" panose="020B0604030504040204" pitchFamily="50" charset="-128"/>
              <a:ea typeface="Meiryo UI" panose="020B0604030504040204" pitchFamily="50" charset="-128"/>
            </a:endParaRPr>
          </a:p>
        </p:txBody>
      </p:sp>
      <p:sp>
        <p:nvSpPr>
          <p:cNvPr id="21" name="コンテンツ プレースホルダー 2"/>
          <p:cNvSpPr txBox="1">
            <a:spLocks/>
          </p:cNvSpPr>
          <p:nvPr/>
        </p:nvSpPr>
        <p:spPr>
          <a:xfrm>
            <a:off x="5500267" y="5134357"/>
            <a:ext cx="2507264" cy="310952"/>
          </a:xfrm>
          <a:prstGeom prst="roundRect">
            <a:avLst/>
          </a:prstGeom>
          <a:solidFill>
            <a:schemeClr val="accent1">
              <a:lumMod val="40000"/>
              <a:lumOff val="60000"/>
            </a:schemeClr>
          </a:solidFill>
          <a:ln w="28575">
            <a:noFill/>
          </a:ln>
        </p:spPr>
        <p:txBody>
          <a:bodyPr vert="horz" lIns="0" tIns="108000" rIns="0" bIns="108000" rtlCol="0" anchor="ctr" anchorCtr="0">
            <a:noAutofit/>
          </a:bodyPr>
          <a:lstStyle>
            <a:lvl1pPr marL="266700" indent="-266700" algn="l" defTabSz="914400" rtl="0" eaLnBrk="1" latinLnBrk="0" hangingPunct="1">
              <a:lnSpc>
                <a:spcPct val="90000"/>
              </a:lnSpc>
              <a:spcBef>
                <a:spcPts val="1000"/>
              </a:spcBef>
              <a:buFont typeface="Arial" panose="020B0604020202020204" pitchFamily="34" charset="0"/>
              <a:buChar char="•"/>
              <a:defRPr kumimoji="1" sz="1800" kern="1200">
                <a:solidFill>
                  <a:schemeClr val="tx1">
                    <a:lumMod val="75000"/>
                    <a:lumOff val="25000"/>
                  </a:schemeClr>
                </a:solidFill>
                <a:latin typeface="+mn-lt"/>
                <a:ea typeface="+mn-ea"/>
                <a:cs typeface="+mn-cs"/>
              </a:defRPr>
            </a:lvl1pPr>
            <a:lvl2pPr marL="542925" indent="-276225" algn="l" defTabSz="914400" rtl="0" eaLnBrk="1" latinLnBrk="0" hangingPunct="1">
              <a:lnSpc>
                <a:spcPct val="90000"/>
              </a:lnSpc>
              <a:spcBef>
                <a:spcPts val="500"/>
              </a:spcBef>
              <a:buFont typeface="Arial" panose="020B0604020202020204" pitchFamily="34" charset="0"/>
              <a:buChar char="•"/>
              <a:defRPr kumimoji="1" sz="1600" kern="1200">
                <a:solidFill>
                  <a:schemeClr val="tx1">
                    <a:lumMod val="75000"/>
                    <a:lumOff val="25000"/>
                  </a:schemeClr>
                </a:solidFill>
                <a:latin typeface="+mn-lt"/>
                <a:ea typeface="+mn-ea"/>
                <a:cs typeface="+mn-cs"/>
              </a:defRPr>
            </a:lvl2pPr>
            <a:lvl3pPr marL="809625" indent="-266700" algn="l" defTabSz="914400" rtl="0" eaLnBrk="1" latinLnBrk="0" hangingPunct="1">
              <a:lnSpc>
                <a:spcPct val="90000"/>
              </a:lnSpc>
              <a:spcBef>
                <a:spcPts val="500"/>
              </a:spcBef>
              <a:buFont typeface="Arial" panose="020B0604020202020204" pitchFamily="34" charset="0"/>
              <a:buChar char="•"/>
              <a:defRPr kumimoji="1" sz="1400" kern="1200">
                <a:solidFill>
                  <a:schemeClr val="tx1">
                    <a:lumMod val="75000"/>
                    <a:lumOff val="25000"/>
                  </a:schemeClr>
                </a:solidFill>
                <a:latin typeface="+mn-lt"/>
                <a:ea typeface="+mn-ea"/>
                <a:cs typeface="+mn-cs"/>
              </a:defRPr>
            </a:lvl3pPr>
            <a:lvl4pPr marL="1076325" indent="-266700" algn="l" defTabSz="914400" rtl="0" eaLnBrk="1" latinLnBrk="0" hangingPunct="1">
              <a:lnSpc>
                <a:spcPct val="90000"/>
              </a:lnSpc>
              <a:spcBef>
                <a:spcPts val="500"/>
              </a:spcBef>
              <a:buFont typeface="Arial" panose="020B0604020202020204" pitchFamily="34" charset="0"/>
              <a:buChar char="•"/>
              <a:defRPr kumimoji="1" sz="1400" kern="1200">
                <a:solidFill>
                  <a:schemeClr val="tx1">
                    <a:lumMod val="75000"/>
                    <a:lumOff val="25000"/>
                  </a:schemeClr>
                </a:solidFill>
                <a:latin typeface="+mn-lt"/>
                <a:ea typeface="+mn-ea"/>
                <a:cs typeface="+mn-cs"/>
              </a:defRPr>
            </a:lvl4pPr>
            <a:lvl5pPr marL="1343025" indent="-266700" algn="l" defTabSz="914400" rtl="0" eaLnBrk="1" latinLnBrk="0" hangingPunct="1">
              <a:lnSpc>
                <a:spcPct val="90000"/>
              </a:lnSpc>
              <a:spcBef>
                <a:spcPts val="500"/>
              </a:spcBef>
              <a:buFont typeface="Arial" panose="020B0604020202020204" pitchFamily="34" charset="0"/>
              <a:buChar char="•"/>
              <a:defRPr kumimoji="1"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9525">
              <a:buNone/>
            </a:pPr>
            <a:r>
              <a:rPr lang="ja-JP" altLang="en-US" sz="1600" b="1" dirty="0" smtClean="0">
                <a:solidFill>
                  <a:schemeClr val="tx1"/>
                </a:solidFill>
                <a:latin typeface="Meiryo UI" panose="020B0604030504040204" pitchFamily="50" charset="-128"/>
                <a:ea typeface="Meiryo UI" panose="020B0604030504040204" pitchFamily="50" charset="-128"/>
              </a:rPr>
              <a:t>　６　推進体制とローリング</a:t>
            </a:r>
            <a:endParaRPr lang="en-US" altLang="ja-JP" sz="1600" b="1" dirty="0" smtClean="0">
              <a:solidFill>
                <a:schemeClr val="tx1"/>
              </a:solidFill>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297046" y="1198343"/>
            <a:ext cx="4598133" cy="1753079"/>
          </a:xfrm>
          <a:prstGeom prst="rect">
            <a:avLst/>
          </a:prstGeom>
          <a:noFill/>
        </p:spPr>
        <p:txBody>
          <a:bodyPr vert="horz" wrap="square" lIns="91440" tIns="45720" rIns="91440" bIns="45720" rtlCol="0" anchor="ctr">
            <a:noAutofit/>
          </a:bodyPr>
          <a:lstStyle/>
          <a:p>
            <a:pPr lvl="0">
              <a:lnSpc>
                <a:spcPts val="400"/>
              </a:lnSpc>
              <a:spcBef>
                <a:spcPts val="600"/>
              </a:spcBef>
              <a:spcAft>
                <a:spcPts val="600"/>
              </a:spcAft>
              <a:defRPr/>
            </a:pPr>
            <a:r>
              <a:rPr kumimoji="1" lang="en-US" altLang="ja-JP" sz="1100" b="1" dirty="0" smtClean="0">
                <a:solidFill>
                  <a:srgbClr val="FF0000"/>
                </a:solidFill>
                <a:latin typeface="Meiryo UI" panose="020B0604030504040204" pitchFamily="50" charset="-128"/>
                <a:ea typeface="Meiryo UI" panose="020B0604030504040204" pitchFamily="50" charset="-128"/>
              </a:rPr>
              <a:t>(1)</a:t>
            </a:r>
            <a:r>
              <a:rPr kumimoji="1" lang="ja-JP" altLang="en-US" sz="1100" b="1" dirty="0" smtClean="0">
                <a:solidFill>
                  <a:srgbClr val="FF0000"/>
                </a:solidFill>
                <a:latin typeface="Meiryo UI" panose="020B0604030504040204" pitchFamily="50" charset="-128"/>
                <a:ea typeface="Meiryo UI" panose="020B0604030504040204" pitchFamily="50" charset="-128"/>
              </a:rPr>
              <a:t>計測データを確実に取得できる方策の確立</a:t>
            </a:r>
            <a:endParaRPr kumimoji="1" lang="ja-JP" altLang="en-US" sz="1100" b="1" dirty="0">
              <a:solidFill>
                <a:srgbClr val="FF0000"/>
              </a:solidFill>
              <a:latin typeface="Meiryo UI" panose="020B0604030504040204" pitchFamily="50" charset="-128"/>
              <a:ea typeface="Meiryo UI" panose="020B0604030504040204" pitchFamily="50" charset="-128"/>
            </a:endParaRPr>
          </a:p>
          <a:p>
            <a:pPr lvl="0">
              <a:lnSpc>
                <a:spcPts val="400"/>
              </a:lnSpc>
              <a:spcBef>
                <a:spcPts val="600"/>
              </a:spcBef>
              <a:spcAft>
                <a:spcPts val="600"/>
              </a:spcAft>
              <a:defRPr/>
            </a:pPr>
            <a:r>
              <a:rPr kumimoji="1" lang="en-US" altLang="ja-JP" sz="1100" b="1" dirty="0" smtClean="0">
                <a:latin typeface="Meiryo UI" panose="020B0604030504040204" pitchFamily="50" charset="-128"/>
                <a:ea typeface="Meiryo UI" panose="020B0604030504040204" pitchFamily="50" charset="-128"/>
              </a:rPr>
              <a:t>【</a:t>
            </a:r>
            <a:r>
              <a:rPr kumimoji="1" lang="ja-JP" altLang="en-US" sz="1100" b="1" dirty="0" smtClean="0">
                <a:latin typeface="Meiryo UI" panose="020B0604030504040204" pitchFamily="50" charset="-128"/>
                <a:ea typeface="Meiryo UI" panose="020B0604030504040204" pitchFamily="50" charset="-128"/>
              </a:rPr>
              <a:t>目標</a:t>
            </a:r>
            <a:r>
              <a:rPr kumimoji="1" lang="en-US" altLang="ja-JP" sz="1100" b="1" dirty="0" smtClean="0">
                <a:latin typeface="Meiryo UI" panose="020B0604030504040204" pitchFamily="50" charset="-128"/>
                <a:ea typeface="Meiryo UI" panose="020B0604030504040204" pitchFamily="50" charset="-128"/>
              </a:rPr>
              <a:t>】</a:t>
            </a:r>
            <a:endParaRPr kumimoji="1" lang="ja-JP" altLang="en-US" sz="1100" b="1" dirty="0">
              <a:latin typeface="Meiryo UI" panose="020B0604030504040204" pitchFamily="50" charset="-128"/>
              <a:ea typeface="Meiryo UI" panose="020B0604030504040204" pitchFamily="50" charset="-128"/>
            </a:endParaRPr>
          </a:p>
          <a:p>
            <a:pPr lvl="0">
              <a:lnSpc>
                <a:spcPts val="400"/>
              </a:lnSpc>
              <a:spcBef>
                <a:spcPts val="600"/>
              </a:spcBef>
              <a:spcAft>
                <a:spcPts val="600"/>
              </a:spcAft>
              <a:defRPr/>
            </a:pPr>
            <a:r>
              <a:rPr kumimoji="1" lang="ja-JP" altLang="en-US" sz="1100" dirty="0">
                <a:latin typeface="Meiryo UI" panose="020B0604030504040204" pitchFamily="50" charset="-128"/>
                <a:ea typeface="Meiryo UI" panose="020B0604030504040204" pitchFamily="50" charset="-128"/>
              </a:rPr>
              <a:t>  </a:t>
            </a:r>
            <a:r>
              <a:rPr kumimoji="1" lang="en-US" altLang="ja-JP" sz="1100" dirty="0" smtClean="0">
                <a:latin typeface="Meiryo UI" panose="020B0604030504040204" pitchFamily="50" charset="-128"/>
                <a:ea typeface="Meiryo UI" panose="020B0604030504040204" pitchFamily="50" charset="-128"/>
              </a:rPr>
              <a:t>2028</a:t>
            </a:r>
            <a:r>
              <a:rPr kumimoji="1" lang="ja-JP" altLang="en-US" sz="1100" dirty="0" smtClean="0">
                <a:latin typeface="Meiryo UI" panose="020B0604030504040204" pitchFamily="50" charset="-128"/>
                <a:ea typeface="Meiryo UI" panose="020B0604030504040204" pitchFamily="50" charset="-128"/>
              </a:rPr>
              <a:t>年度末までにメーターの計測データを安定的に送信できる通信方式と</a:t>
            </a:r>
          </a:p>
          <a:p>
            <a:pPr lvl="0">
              <a:lnSpc>
                <a:spcPts val="400"/>
              </a:lnSpc>
              <a:spcBef>
                <a:spcPts val="600"/>
              </a:spcBef>
              <a:spcAft>
                <a:spcPts val="600"/>
              </a:spcAft>
              <a:defRPr/>
            </a:pPr>
            <a:r>
              <a:rPr kumimoji="1" lang="ja-JP" altLang="en-US" sz="1100" dirty="0" smtClean="0">
                <a:latin typeface="Meiryo UI" panose="020B0604030504040204" pitchFamily="50" charset="-128"/>
                <a:ea typeface="Meiryo UI" panose="020B0604030504040204" pitchFamily="50" charset="-128"/>
              </a:rPr>
              <a:t> 通信不良時にもデータを取得できる体制の最適な組合せを決定</a:t>
            </a:r>
          </a:p>
          <a:p>
            <a:pPr lvl="0">
              <a:lnSpc>
                <a:spcPts val="400"/>
              </a:lnSpc>
              <a:spcBef>
                <a:spcPts val="600"/>
              </a:spcBef>
              <a:spcAft>
                <a:spcPts val="600"/>
              </a:spcAft>
              <a:defRPr/>
            </a:pPr>
            <a:r>
              <a:rPr kumimoji="1" lang="en-US" altLang="ja-JP" sz="1100" b="1" dirty="0" smtClean="0">
                <a:latin typeface="Meiryo UI" panose="020B0604030504040204" pitchFamily="50" charset="-128"/>
                <a:ea typeface="Meiryo UI" panose="020B0604030504040204" pitchFamily="50" charset="-128"/>
              </a:rPr>
              <a:t>【</a:t>
            </a:r>
            <a:r>
              <a:rPr kumimoji="1" lang="ja-JP" altLang="en-US" sz="1100" b="1" dirty="0" smtClean="0">
                <a:latin typeface="Meiryo UI" panose="020B0604030504040204" pitchFamily="50" charset="-128"/>
                <a:ea typeface="Meiryo UI" panose="020B0604030504040204" pitchFamily="50" charset="-128"/>
              </a:rPr>
              <a:t>取組の方向性</a:t>
            </a:r>
            <a:r>
              <a:rPr kumimoji="1" lang="en-US" altLang="ja-JP" sz="1100" b="1" dirty="0" smtClean="0">
                <a:latin typeface="Meiryo UI" panose="020B0604030504040204" pitchFamily="50" charset="-128"/>
                <a:ea typeface="Meiryo UI" panose="020B0604030504040204" pitchFamily="50" charset="-128"/>
              </a:rPr>
              <a:t>】</a:t>
            </a:r>
            <a:r>
              <a:rPr kumimoji="1" lang="ja-JP" altLang="en-US" sz="1100" b="1" dirty="0" smtClean="0">
                <a:latin typeface="Meiryo UI" panose="020B0604030504040204" pitchFamily="50" charset="-128"/>
                <a:ea typeface="Meiryo UI" panose="020B0604030504040204" pitchFamily="50" charset="-128"/>
              </a:rPr>
              <a:t> </a:t>
            </a:r>
            <a:endParaRPr kumimoji="1" lang="ja-JP" altLang="en-US" sz="1100" b="1" dirty="0">
              <a:latin typeface="Meiryo UI" panose="020B0604030504040204" pitchFamily="50" charset="-128"/>
              <a:ea typeface="Meiryo UI" panose="020B0604030504040204" pitchFamily="50" charset="-128"/>
            </a:endParaRPr>
          </a:p>
          <a:p>
            <a:pPr lvl="0">
              <a:lnSpc>
                <a:spcPts val="400"/>
              </a:lnSpc>
              <a:spcBef>
                <a:spcPts val="600"/>
              </a:spcBef>
              <a:spcAft>
                <a:spcPts val="600"/>
              </a:spcAft>
              <a:defRPr/>
            </a:pPr>
            <a:r>
              <a:rPr kumimoji="1" lang="ja-JP" altLang="en-US" sz="1100" dirty="0" smtClean="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携帯</a:t>
            </a:r>
            <a:r>
              <a:rPr kumimoji="1" lang="ja-JP" altLang="en-US" sz="1100" dirty="0" smtClean="0">
                <a:latin typeface="Meiryo UI" panose="020B0604030504040204" pitchFamily="50" charset="-128"/>
                <a:ea typeface="Meiryo UI" panose="020B0604030504040204" pitchFamily="50" charset="-128"/>
              </a:rPr>
              <a:t>電話通信網利用時の通信阻害要因を分析の上で通信の安定性向</a:t>
            </a:r>
          </a:p>
          <a:p>
            <a:pPr lvl="0">
              <a:lnSpc>
                <a:spcPts val="400"/>
              </a:lnSpc>
              <a:spcBef>
                <a:spcPts val="600"/>
              </a:spcBef>
              <a:spcAft>
                <a:spcPts val="600"/>
              </a:spcAft>
              <a:defRPr/>
            </a:pPr>
            <a:r>
              <a:rPr kumimoji="1" lang="ja-JP" altLang="en-US" sz="1100" dirty="0" smtClean="0">
                <a:latin typeface="Meiryo UI" panose="020B0604030504040204" pitchFamily="50" charset="-128"/>
                <a:ea typeface="Meiryo UI" panose="020B0604030504040204" pitchFamily="50" charset="-128"/>
              </a:rPr>
              <a:t>  上策を検討し、その結果を踏まえた電力通信網の優位性の有無を判断</a:t>
            </a:r>
            <a:endParaRPr kumimoji="1" lang="en-US" altLang="ja-JP" sz="1100" dirty="0" smtClean="0">
              <a:latin typeface="Meiryo UI" panose="020B0604030504040204" pitchFamily="50" charset="-128"/>
              <a:ea typeface="Meiryo UI" panose="020B0604030504040204" pitchFamily="50" charset="-128"/>
            </a:endParaRPr>
          </a:p>
          <a:p>
            <a:pPr lvl="0">
              <a:lnSpc>
                <a:spcPts val="400"/>
              </a:lnSpc>
              <a:spcBef>
                <a:spcPts val="600"/>
              </a:spcBef>
              <a:spcAft>
                <a:spcPts val="600"/>
              </a:spcAft>
              <a:defRPr/>
            </a:pPr>
            <a:r>
              <a:rPr kumimoji="1" lang="ja-JP" altLang="en-US" sz="1100" dirty="0" smtClean="0">
                <a:latin typeface="Meiryo UI" panose="020B0604030504040204" pitchFamily="50" charset="-128"/>
                <a:ea typeface="Meiryo UI" panose="020B0604030504040204" pitchFamily="50" charset="-128"/>
              </a:rPr>
              <a:t> ・通信不良時の計測データの取得及びデータ欠損時の早期発見と水量計測・</a:t>
            </a:r>
          </a:p>
          <a:p>
            <a:pPr lvl="0">
              <a:lnSpc>
                <a:spcPts val="400"/>
              </a:lnSpc>
              <a:spcBef>
                <a:spcPts val="600"/>
              </a:spcBef>
              <a:spcAft>
                <a:spcPts val="600"/>
              </a:spcAft>
              <a:defRPr/>
            </a:pPr>
            <a:r>
              <a:rPr kumimoji="1" lang="ja-JP" altLang="en-US" sz="1100" dirty="0" smtClean="0">
                <a:latin typeface="Meiryo UI" panose="020B0604030504040204" pitchFamily="50" charset="-128"/>
                <a:ea typeface="Meiryo UI" panose="020B0604030504040204" pitchFamily="50" charset="-128"/>
              </a:rPr>
              <a:t>  認定手法やその体制に係る費用の明確化　など</a:t>
            </a:r>
          </a:p>
          <a:p>
            <a:pPr lvl="0">
              <a:lnSpc>
                <a:spcPts val="400"/>
              </a:lnSpc>
              <a:spcBef>
                <a:spcPts val="600"/>
              </a:spcBef>
              <a:spcAft>
                <a:spcPts val="600"/>
              </a:spcAft>
              <a:defRPr/>
            </a:pPr>
            <a:endParaRPr kumimoji="1" lang="ja-JP" altLang="en-US" sz="11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5124318" y="1228172"/>
            <a:ext cx="4467357" cy="1674661"/>
          </a:xfrm>
          <a:prstGeom prst="rect">
            <a:avLst/>
          </a:prstGeom>
          <a:noFill/>
        </p:spPr>
        <p:txBody>
          <a:bodyPr vert="horz" wrap="square" lIns="91440" tIns="45720" rIns="91440" bIns="45720" rtlCol="0" anchor="ctr">
            <a:noAutofit/>
          </a:bodyPr>
          <a:lstStyle/>
          <a:p>
            <a:pPr lvl="0">
              <a:lnSpc>
                <a:spcPts val="400"/>
              </a:lnSpc>
              <a:spcBef>
                <a:spcPts val="600"/>
              </a:spcBef>
              <a:spcAft>
                <a:spcPts val="600"/>
              </a:spcAft>
              <a:defRPr/>
            </a:pPr>
            <a:r>
              <a:rPr kumimoji="1" lang="en-US" altLang="ja-JP" sz="1100" b="1" dirty="0" smtClean="0">
                <a:solidFill>
                  <a:srgbClr val="FF0000"/>
                </a:solidFill>
                <a:latin typeface="Meiryo UI" panose="020B0604030504040204" pitchFamily="50" charset="-128"/>
                <a:ea typeface="Meiryo UI" panose="020B0604030504040204" pitchFamily="50" charset="-128"/>
              </a:rPr>
              <a:t>(2)</a:t>
            </a:r>
            <a:r>
              <a:rPr kumimoji="1" lang="ja-JP" altLang="en-US" sz="1100" b="1" dirty="0" smtClean="0">
                <a:solidFill>
                  <a:srgbClr val="FF0000"/>
                </a:solidFill>
                <a:latin typeface="Meiryo UI" panose="020B0604030504040204" pitchFamily="50" charset="-128"/>
                <a:ea typeface="Meiryo UI" panose="020B0604030504040204" pitchFamily="50" charset="-128"/>
              </a:rPr>
              <a:t>使用するメーターの型式の決定 </a:t>
            </a:r>
            <a:endParaRPr kumimoji="1" lang="ja-JP" altLang="en-US" sz="1100" b="1" dirty="0">
              <a:solidFill>
                <a:srgbClr val="FF0000"/>
              </a:solidFill>
              <a:latin typeface="Meiryo UI" panose="020B0604030504040204" pitchFamily="50" charset="-128"/>
              <a:ea typeface="Meiryo UI" panose="020B0604030504040204" pitchFamily="50" charset="-128"/>
            </a:endParaRPr>
          </a:p>
          <a:p>
            <a:pPr lvl="0">
              <a:lnSpc>
                <a:spcPts val="400"/>
              </a:lnSpc>
              <a:spcBef>
                <a:spcPts val="600"/>
              </a:spcBef>
              <a:spcAft>
                <a:spcPts val="600"/>
              </a:spcAft>
              <a:defRPr/>
            </a:pPr>
            <a:r>
              <a:rPr kumimoji="1" lang="en-US" altLang="ja-JP" sz="1100" b="1" dirty="0" smtClean="0">
                <a:latin typeface="Meiryo UI" panose="020B0604030504040204" pitchFamily="50" charset="-128"/>
                <a:ea typeface="Meiryo UI" panose="020B0604030504040204" pitchFamily="50" charset="-128"/>
              </a:rPr>
              <a:t>【</a:t>
            </a:r>
            <a:r>
              <a:rPr kumimoji="1" lang="ja-JP" altLang="en-US" sz="1100" b="1" dirty="0" smtClean="0">
                <a:latin typeface="Meiryo UI" panose="020B0604030504040204" pitchFamily="50" charset="-128"/>
                <a:ea typeface="Meiryo UI" panose="020B0604030504040204" pitchFamily="50" charset="-128"/>
              </a:rPr>
              <a:t>目標</a:t>
            </a:r>
            <a:r>
              <a:rPr kumimoji="1" lang="en-US" altLang="ja-JP" sz="1100" b="1" dirty="0" smtClean="0">
                <a:latin typeface="Meiryo UI" panose="020B0604030504040204" pitchFamily="50" charset="-128"/>
                <a:ea typeface="Meiryo UI" panose="020B0604030504040204" pitchFamily="50" charset="-128"/>
              </a:rPr>
              <a:t>】</a:t>
            </a:r>
            <a:endParaRPr kumimoji="1" lang="ja-JP" altLang="en-US" sz="1100" b="1" dirty="0">
              <a:latin typeface="Meiryo UI" panose="020B0604030504040204" pitchFamily="50" charset="-128"/>
              <a:ea typeface="Meiryo UI" panose="020B0604030504040204" pitchFamily="50" charset="-128"/>
            </a:endParaRPr>
          </a:p>
          <a:p>
            <a:pPr lvl="0">
              <a:lnSpc>
                <a:spcPts val="400"/>
              </a:lnSpc>
              <a:spcBef>
                <a:spcPts val="600"/>
              </a:spcBef>
              <a:spcAft>
                <a:spcPts val="600"/>
              </a:spcAft>
              <a:defRPr/>
            </a:pPr>
            <a:r>
              <a:rPr kumimoji="1" lang="ja-JP" altLang="en-US" sz="1100" dirty="0">
                <a:latin typeface="Meiryo UI" panose="020B0604030504040204" pitchFamily="50" charset="-128"/>
                <a:ea typeface="Meiryo UI" panose="020B0604030504040204" pitchFamily="50" charset="-128"/>
              </a:rPr>
              <a:t>  </a:t>
            </a:r>
            <a:r>
              <a:rPr kumimoji="1" lang="en-US" altLang="ja-JP" sz="1100" dirty="0" smtClean="0">
                <a:latin typeface="Meiryo UI" panose="020B0604030504040204" pitchFamily="50" charset="-128"/>
                <a:ea typeface="Meiryo UI" panose="020B0604030504040204" pitchFamily="50" charset="-128"/>
              </a:rPr>
              <a:t>2027</a:t>
            </a:r>
            <a:r>
              <a:rPr kumimoji="1" lang="ja-JP" altLang="en-US" sz="1100" dirty="0" smtClean="0">
                <a:latin typeface="Meiryo UI" panose="020B0604030504040204" pitchFamily="50" charset="-128"/>
                <a:ea typeface="Meiryo UI" panose="020B0604030504040204" pitchFamily="50" charset="-128"/>
              </a:rPr>
              <a:t>年度末までに使用するメーターの型式について、導入コスト、設置環境</a:t>
            </a:r>
          </a:p>
          <a:p>
            <a:pPr lvl="0">
              <a:lnSpc>
                <a:spcPts val="400"/>
              </a:lnSpc>
              <a:spcBef>
                <a:spcPts val="600"/>
              </a:spcBef>
              <a:spcAft>
                <a:spcPts val="600"/>
              </a:spcAft>
              <a:defRPr/>
            </a:pPr>
            <a:r>
              <a:rPr kumimoji="1" lang="ja-JP" altLang="en-US" sz="1100" dirty="0">
                <a:latin typeface="Meiryo UI" panose="020B0604030504040204" pitchFamily="50" charset="-128"/>
                <a:ea typeface="Meiryo UI" panose="020B0604030504040204" pitchFamily="50" charset="-128"/>
              </a:rPr>
              <a:t> </a:t>
            </a:r>
            <a:r>
              <a:rPr kumimoji="1" lang="ja-JP" altLang="en-US" sz="1100" dirty="0" smtClean="0">
                <a:latin typeface="Meiryo UI" panose="020B0604030504040204" pitchFamily="50" charset="-128"/>
                <a:ea typeface="Meiryo UI" panose="020B0604030504040204" pitchFamily="50" charset="-128"/>
              </a:rPr>
              <a:t>による通信の影響、設置の容易性等を考慮し、最適なものを決定</a:t>
            </a:r>
          </a:p>
          <a:p>
            <a:pPr lvl="0">
              <a:lnSpc>
                <a:spcPts val="400"/>
              </a:lnSpc>
              <a:spcBef>
                <a:spcPts val="600"/>
              </a:spcBef>
              <a:spcAft>
                <a:spcPts val="600"/>
              </a:spcAft>
              <a:defRPr/>
            </a:pPr>
            <a:r>
              <a:rPr kumimoji="1" lang="ja-JP" altLang="en-US" sz="1100" dirty="0">
                <a:latin typeface="Meiryo UI" panose="020B0604030504040204" pitchFamily="50" charset="-128"/>
                <a:ea typeface="Meiryo UI" panose="020B0604030504040204" pitchFamily="50" charset="-128"/>
              </a:rPr>
              <a:t> </a:t>
            </a:r>
            <a:r>
              <a:rPr kumimoji="1" lang="en-US" altLang="ja-JP" sz="1100" b="1" dirty="0" smtClean="0">
                <a:latin typeface="Meiryo UI" panose="020B0604030504040204" pitchFamily="50" charset="-128"/>
                <a:ea typeface="Meiryo UI" panose="020B0604030504040204" pitchFamily="50" charset="-128"/>
              </a:rPr>
              <a:t>【</a:t>
            </a:r>
            <a:r>
              <a:rPr kumimoji="1" lang="ja-JP" altLang="en-US" sz="1100" b="1" dirty="0" smtClean="0">
                <a:latin typeface="Meiryo UI" panose="020B0604030504040204" pitchFamily="50" charset="-128"/>
                <a:ea typeface="Meiryo UI" panose="020B0604030504040204" pitchFamily="50" charset="-128"/>
              </a:rPr>
              <a:t>取組の方向性</a:t>
            </a:r>
            <a:r>
              <a:rPr kumimoji="1" lang="en-US" altLang="ja-JP" sz="1100" b="1" dirty="0" smtClean="0">
                <a:latin typeface="Meiryo UI" panose="020B0604030504040204" pitchFamily="50" charset="-128"/>
                <a:ea typeface="Meiryo UI" panose="020B0604030504040204" pitchFamily="50" charset="-128"/>
              </a:rPr>
              <a:t>】</a:t>
            </a:r>
            <a:r>
              <a:rPr kumimoji="1" lang="ja-JP" altLang="en-US" sz="1100" b="1" dirty="0" smtClean="0">
                <a:latin typeface="Meiryo UI" panose="020B0604030504040204" pitchFamily="50" charset="-128"/>
                <a:ea typeface="Meiryo UI" panose="020B0604030504040204" pitchFamily="50" charset="-128"/>
              </a:rPr>
              <a:t> </a:t>
            </a:r>
            <a:endParaRPr kumimoji="1" lang="ja-JP" altLang="en-US" sz="1100" b="1" dirty="0">
              <a:latin typeface="Meiryo UI" panose="020B0604030504040204" pitchFamily="50" charset="-128"/>
              <a:ea typeface="Meiryo UI" panose="020B0604030504040204" pitchFamily="50" charset="-128"/>
            </a:endParaRPr>
          </a:p>
          <a:p>
            <a:pPr lvl="0">
              <a:lnSpc>
                <a:spcPts val="400"/>
              </a:lnSpc>
              <a:spcBef>
                <a:spcPts val="600"/>
              </a:spcBef>
              <a:spcAft>
                <a:spcPts val="600"/>
              </a:spcAft>
              <a:defRPr/>
            </a:pPr>
            <a:r>
              <a:rPr kumimoji="1" lang="ja-JP" altLang="en-US" sz="1100" dirty="0" smtClean="0">
                <a:latin typeface="Meiryo UI" panose="020B0604030504040204" pitchFamily="50" charset="-128"/>
                <a:ea typeface="Meiryo UI" panose="020B0604030504040204" pitchFamily="50" charset="-128"/>
              </a:rPr>
              <a:t> ・東京都や横浜市と連携し、「分離型」メーターの主要な仕様等を決定</a:t>
            </a:r>
          </a:p>
          <a:p>
            <a:pPr lvl="0">
              <a:lnSpc>
                <a:spcPts val="400"/>
              </a:lnSpc>
              <a:spcBef>
                <a:spcPts val="600"/>
              </a:spcBef>
              <a:spcAft>
                <a:spcPts val="600"/>
              </a:spcAft>
              <a:defRPr/>
            </a:pPr>
            <a:r>
              <a:rPr kumimoji="1" lang="ja-JP" altLang="en-US" sz="1100" dirty="0" smtClean="0">
                <a:latin typeface="Meiryo UI" panose="020B0604030504040204" pitchFamily="50" charset="-128"/>
                <a:ea typeface="Meiryo UI" panose="020B0604030504040204" pitchFamily="50" charset="-128"/>
              </a:rPr>
              <a:t> ・「一体型」メーターの通信安定性を検証し、その有効性を判断</a:t>
            </a:r>
            <a:endParaRPr kumimoji="1" lang="en-US" altLang="ja-JP" sz="1100" dirty="0" smtClean="0">
              <a:latin typeface="Meiryo UI" panose="020B0604030504040204" pitchFamily="50" charset="-128"/>
              <a:ea typeface="Meiryo UI" panose="020B0604030504040204" pitchFamily="50" charset="-128"/>
            </a:endParaRPr>
          </a:p>
          <a:p>
            <a:pPr lvl="0">
              <a:lnSpc>
                <a:spcPts val="400"/>
              </a:lnSpc>
              <a:spcBef>
                <a:spcPts val="600"/>
              </a:spcBef>
              <a:spcAft>
                <a:spcPts val="600"/>
              </a:spcAft>
              <a:defRPr/>
            </a:pPr>
            <a:r>
              <a:rPr kumimoji="1" lang="ja-JP" altLang="en-US" sz="1100" dirty="0" smtClean="0">
                <a:latin typeface="Meiryo UI" panose="020B0604030504040204" pitchFamily="50" charset="-128"/>
                <a:ea typeface="Meiryo UI" panose="020B0604030504040204" pitchFamily="50" charset="-128"/>
              </a:rPr>
              <a:t> ・「アタッチメント型」メーターの汎用性や小型化に関する開発動向に関する情</a:t>
            </a:r>
          </a:p>
          <a:p>
            <a:pPr lvl="0">
              <a:lnSpc>
                <a:spcPts val="400"/>
              </a:lnSpc>
              <a:spcBef>
                <a:spcPts val="600"/>
              </a:spcBef>
              <a:spcAft>
                <a:spcPts val="600"/>
              </a:spcAft>
              <a:defRPr/>
            </a:pPr>
            <a:r>
              <a:rPr kumimoji="1" lang="ja-JP" altLang="en-US" sz="1100" dirty="0">
                <a:latin typeface="Meiryo UI" panose="020B0604030504040204" pitchFamily="50" charset="-128"/>
                <a:ea typeface="Meiryo UI" panose="020B0604030504040204" pitchFamily="50" charset="-128"/>
              </a:rPr>
              <a:t>　</a:t>
            </a:r>
            <a:r>
              <a:rPr kumimoji="1" lang="ja-JP" altLang="en-US" sz="1100" dirty="0" smtClean="0">
                <a:latin typeface="Meiryo UI" panose="020B0604030504040204" pitchFamily="50" charset="-128"/>
                <a:ea typeface="Meiryo UI" panose="020B0604030504040204" pitchFamily="50" charset="-128"/>
              </a:rPr>
              <a:t>報を収集し、採用の可否や採用の時期を設定　など</a:t>
            </a:r>
            <a:endParaRPr kumimoji="1" lang="ja-JP" altLang="en-US" sz="1100" dirty="0">
              <a:latin typeface="Meiryo UI" panose="020B0604030504040204" pitchFamily="50" charset="-128"/>
              <a:ea typeface="Meiryo UI" panose="020B0604030504040204" pitchFamily="50" charset="-128"/>
            </a:endParaRPr>
          </a:p>
          <a:p>
            <a:pPr lvl="0">
              <a:lnSpc>
                <a:spcPts val="400"/>
              </a:lnSpc>
              <a:spcBef>
                <a:spcPts val="600"/>
              </a:spcBef>
              <a:spcAft>
                <a:spcPts val="600"/>
              </a:spcAft>
              <a:defRPr/>
            </a:pPr>
            <a:endParaRPr kumimoji="1" lang="ja-JP" altLang="en-US" sz="1100"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291812" y="3305189"/>
            <a:ext cx="4604383" cy="1753079"/>
          </a:xfrm>
          <a:prstGeom prst="rect">
            <a:avLst/>
          </a:prstGeom>
          <a:noFill/>
        </p:spPr>
        <p:txBody>
          <a:bodyPr vert="horz" wrap="square" lIns="91440" tIns="45720" rIns="91440" bIns="45720" rtlCol="0" anchor="ctr">
            <a:noAutofit/>
          </a:bodyPr>
          <a:lstStyle/>
          <a:p>
            <a:pPr lvl="0">
              <a:lnSpc>
                <a:spcPts val="400"/>
              </a:lnSpc>
              <a:spcBef>
                <a:spcPts val="600"/>
              </a:spcBef>
              <a:spcAft>
                <a:spcPts val="600"/>
              </a:spcAft>
              <a:defRPr/>
            </a:pPr>
            <a:r>
              <a:rPr kumimoji="1" lang="en-US" altLang="ja-JP" sz="1100" b="1" dirty="0" smtClean="0">
                <a:solidFill>
                  <a:srgbClr val="FF0000"/>
                </a:solidFill>
                <a:latin typeface="Meiryo UI" panose="020B0604030504040204" pitchFamily="50" charset="-128"/>
                <a:ea typeface="Meiryo UI" panose="020B0604030504040204" pitchFamily="50" charset="-128"/>
              </a:rPr>
              <a:t>(3)MDMS</a:t>
            </a:r>
            <a:r>
              <a:rPr kumimoji="1" lang="ja-JP" altLang="en-US" sz="1100" b="1" dirty="0" smtClean="0">
                <a:solidFill>
                  <a:srgbClr val="FF0000"/>
                </a:solidFill>
                <a:latin typeface="Meiryo UI" panose="020B0604030504040204" pitchFamily="50" charset="-128"/>
                <a:ea typeface="Meiryo UI" panose="020B0604030504040204" pitchFamily="50" charset="-128"/>
              </a:rPr>
              <a:t>利用方法決定及び</a:t>
            </a:r>
            <a:r>
              <a:rPr kumimoji="1" lang="en-US" altLang="ja-JP" sz="1100" b="1" dirty="0" smtClean="0">
                <a:solidFill>
                  <a:srgbClr val="FF0000"/>
                </a:solidFill>
                <a:latin typeface="Meiryo UI" panose="020B0604030504040204" pitchFamily="50" charset="-128"/>
                <a:ea typeface="Meiryo UI" panose="020B0604030504040204" pitchFamily="50" charset="-128"/>
              </a:rPr>
              <a:t>MDMS</a:t>
            </a:r>
            <a:r>
              <a:rPr kumimoji="1" lang="ja-JP" altLang="en-US" sz="1100" b="1" dirty="0" smtClean="0">
                <a:solidFill>
                  <a:srgbClr val="FF0000"/>
                </a:solidFill>
                <a:latin typeface="Meiryo UI" panose="020B0604030504040204" pitchFamily="50" charset="-128"/>
                <a:ea typeface="Meiryo UI" panose="020B0604030504040204" pitchFamily="50" charset="-128"/>
              </a:rPr>
              <a:t>と連携させる水道料金システムの改修</a:t>
            </a:r>
            <a:endParaRPr kumimoji="1" lang="ja-JP" altLang="en-US" sz="1100" b="1" dirty="0">
              <a:solidFill>
                <a:srgbClr val="FF0000"/>
              </a:solidFill>
              <a:latin typeface="Meiryo UI" panose="020B0604030504040204" pitchFamily="50" charset="-128"/>
              <a:ea typeface="Meiryo UI" panose="020B0604030504040204" pitchFamily="50" charset="-128"/>
            </a:endParaRPr>
          </a:p>
          <a:p>
            <a:pPr lvl="0">
              <a:lnSpc>
                <a:spcPts val="400"/>
              </a:lnSpc>
              <a:spcBef>
                <a:spcPts val="600"/>
              </a:spcBef>
              <a:spcAft>
                <a:spcPts val="600"/>
              </a:spcAft>
              <a:defRPr/>
            </a:pPr>
            <a:r>
              <a:rPr kumimoji="1" lang="en-US" altLang="ja-JP" sz="1100" b="1" dirty="0" smtClean="0">
                <a:latin typeface="Meiryo UI" panose="020B0604030504040204" pitchFamily="50" charset="-128"/>
                <a:ea typeface="Meiryo UI" panose="020B0604030504040204" pitchFamily="50" charset="-128"/>
              </a:rPr>
              <a:t>【</a:t>
            </a:r>
            <a:r>
              <a:rPr kumimoji="1" lang="ja-JP" altLang="en-US" sz="1100" b="1" dirty="0" smtClean="0">
                <a:latin typeface="Meiryo UI" panose="020B0604030504040204" pitchFamily="50" charset="-128"/>
                <a:ea typeface="Meiryo UI" panose="020B0604030504040204" pitchFamily="50" charset="-128"/>
              </a:rPr>
              <a:t>目標</a:t>
            </a:r>
            <a:r>
              <a:rPr kumimoji="1" lang="en-US" altLang="ja-JP" sz="1100" b="1" dirty="0" smtClean="0">
                <a:latin typeface="Meiryo UI" panose="020B0604030504040204" pitchFamily="50" charset="-128"/>
                <a:ea typeface="Meiryo UI" panose="020B0604030504040204" pitchFamily="50" charset="-128"/>
              </a:rPr>
              <a:t>】</a:t>
            </a:r>
            <a:endParaRPr kumimoji="1" lang="ja-JP" altLang="en-US" sz="1100" b="1" dirty="0">
              <a:latin typeface="Meiryo UI" panose="020B0604030504040204" pitchFamily="50" charset="-128"/>
              <a:ea typeface="Meiryo UI" panose="020B0604030504040204" pitchFamily="50" charset="-128"/>
            </a:endParaRPr>
          </a:p>
          <a:p>
            <a:pPr lvl="0">
              <a:lnSpc>
                <a:spcPts val="400"/>
              </a:lnSpc>
              <a:spcBef>
                <a:spcPts val="600"/>
              </a:spcBef>
              <a:spcAft>
                <a:spcPts val="600"/>
              </a:spcAft>
              <a:defRPr/>
            </a:pPr>
            <a:r>
              <a:rPr kumimoji="1" lang="ja-JP" altLang="en-US" sz="1100" dirty="0">
                <a:latin typeface="Meiryo UI" panose="020B0604030504040204" pitchFamily="50" charset="-128"/>
                <a:ea typeface="Meiryo UI" panose="020B0604030504040204" pitchFamily="50" charset="-128"/>
              </a:rPr>
              <a:t>  </a:t>
            </a:r>
            <a:r>
              <a:rPr kumimoji="1" lang="en-US" altLang="ja-JP" sz="1100" dirty="0" smtClean="0">
                <a:latin typeface="Meiryo UI" panose="020B0604030504040204" pitchFamily="50" charset="-128"/>
                <a:ea typeface="Meiryo UI" panose="020B0604030504040204" pitchFamily="50" charset="-128"/>
              </a:rPr>
              <a:t>2028</a:t>
            </a:r>
            <a:r>
              <a:rPr kumimoji="1" lang="ja-JP" altLang="en-US" sz="1100" dirty="0" smtClean="0">
                <a:latin typeface="Meiryo UI" panose="020B0604030504040204" pitchFamily="50" charset="-128"/>
                <a:ea typeface="Meiryo UI" panose="020B0604030504040204" pitchFamily="50" charset="-128"/>
              </a:rPr>
              <a:t>年度末までにスマートメーターが利用する通信方式に応じた経済合理</a:t>
            </a:r>
          </a:p>
          <a:p>
            <a:pPr lvl="0">
              <a:lnSpc>
                <a:spcPts val="400"/>
              </a:lnSpc>
              <a:spcBef>
                <a:spcPts val="600"/>
              </a:spcBef>
              <a:spcAft>
                <a:spcPts val="600"/>
              </a:spcAft>
              <a:defRPr/>
            </a:pPr>
            <a:r>
              <a:rPr kumimoji="1" lang="ja-JP" altLang="en-US" sz="1100" dirty="0" smtClean="0">
                <a:latin typeface="Meiryo UI" panose="020B0604030504040204" pitchFamily="50" charset="-128"/>
                <a:ea typeface="Meiryo UI" panose="020B0604030504040204" pitchFamily="50" charset="-128"/>
              </a:rPr>
              <a:t> 性</a:t>
            </a:r>
            <a:r>
              <a:rPr kumimoji="1" lang="ja-JP" altLang="en-US" sz="1100" dirty="0">
                <a:latin typeface="Meiryo UI" panose="020B0604030504040204" pitchFamily="50" charset="-128"/>
                <a:ea typeface="Meiryo UI" panose="020B0604030504040204" pitchFamily="50" charset="-128"/>
              </a:rPr>
              <a:t>等</a:t>
            </a:r>
            <a:r>
              <a:rPr kumimoji="1" lang="ja-JP" altLang="en-US" sz="1100" dirty="0" smtClean="0">
                <a:latin typeface="Meiryo UI" panose="020B0604030504040204" pitchFamily="50" charset="-128"/>
                <a:ea typeface="Meiryo UI" panose="020B0604030504040204" pitchFamily="50" charset="-128"/>
              </a:rPr>
              <a:t>のある</a:t>
            </a:r>
            <a:r>
              <a:rPr kumimoji="1" lang="en-US" altLang="ja-JP" sz="1100" dirty="0" smtClean="0">
                <a:latin typeface="Meiryo UI" panose="020B0604030504040204" pitchFamily="50" charset="-128"/>
                <a:ea typeface="Meiryo UI" panose="020B0604030504040204" pitchFamily="50" charset="-128"/>
              </a:rPr>
              <a:t>MDMS</a:t>
            </a:r>
            <a:r>
              <a:rPr kumimoji="1" lang="ja-JP" altLang="en-US" sz="1100" dirty="0" smtClean="0">
                <a:latin typeface="Meiryo UI" panose="020B0604030504040204" pitchFamily="50" charset="-128"/>
                <a:ea typeface="Meiryo UI" panose="020B0604030504040204" pitchFamily="50" charset="-128"/>
              </a:rPr>
              <a:t>の利用方法と水道料金システムとの連携手法の決定</a:t>
            </a:r>
          </a:p>
          <a:p>
            <a:pPr lvl="0">
              <a:lnSpc>
                <a:spcPts val="400"/>
              </a:lnSpc>
              <a:spcBef>
                <a:spcPts val="600"/>
              </a:spcBef>
              <a:spcAft>
                <a:spcPts val="600"/>
              </a:spcAft>
              <a:defRPr/>
            </a:pPr>
            <a:r>
              <a:rPr kumimoji="1" lang="en-US" altLang="ja-JP" sz="1100" b="1" dirty="0" smtClean="0">
                <a:latin typeface="Meiryo UI" panose="020B0604030504040204" pitchFamily="50" charset="-128"/>
                <a:ea typeface="Meiryo UI" panose="020B0604030504040204" pitchFamily="50" charset="-128"/>
              </a:rPr>
              <a:t>【</a:t>
            </a:r>
            <a:r>
              <a:rPr kumimoji="1" lang="ja-JP" altLang="en-US" sz="1100" b="1" dirty="0" smtClean="0">
                <a:latin typeface="Meiryo UI" panose="020B0604030504040204" pitchFamily="50" charset="-128"/>
                <a:ea typeface="Meiryo UI" panose="020B0604030504040204" pitchFamily="50" charset="-128"/>
              </a:rPr>
              <a:t>取組の方向性</a:t>
            </a:r>
            <a:r>
              <a:rPr kumimoji="1" lang="en-US" altLang="ja-JP" sz="1100" b="1" dirty="0" smtClean="0">
                <a:latin typeface="Meiryo UI" panose="020B0604030504040204" pitchFamily="50" charset="-128"/>
                <a:ea typeface="Meiryo UI" panose="020B0604030504040204" pitchFamily="50" charset="-128"/>
              </a:rPr>
              <a:t>】</a:t>
            </a:r>
            <a:r>
              <a:rPr kumimoji="1" lang="ja-JP" altLang="en-US" sz="1100" b="1" dirty="0" smtClean="0">
                <a:latin typeface="Meiryo UI" panose="020B0604030504040204" pitchFamily="50" charset="-128"/>
                <a:ea typeface="Meiryo UI" panose="020B0604030504040204" pitchFamily="50" charset="-128"/>
              </a:rPr>
              <a:t> </a:t>
            </a:r>
            <a:endParaRPr kumimoji="1" lang="ja-JP" altLang="en-US" sz="1100" b="1" dirty="0">
              <a:latin typeface="Meiryo UI" panose="020B0604030504040204" pitchFamily="50" charset="-128"/>
              <a:ea typeface="Meiryo UI" panose="020B0604030504040204" pitchFamily="50" charset="-128"/>
            </a:endParaRPr>
          </a:p>
          <a:p>
            <a:pPr lvl="0">
              <a:lnSpc>
                <a:spcPts val="400"/>
              </a:lnSpc>
              <a:spcBef>
                <a:spcPts val="600"/>
              </a:spcBef>
              <a:spcAft>
                <a:spcPts val="600"/>
              </a:spcAft>
              <a:defRPr/>
            </a:pPr>
            <a:r>
              <a:rPr kumimoji="1" lang="ja-JP" altLang="en-US" sz="1100" dirty="0" smtClean="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・通信事業者等の</a:t>
            </a:r>
            <a:r>
              <a:rPr kumimoji="1" lang="en-US" altLang="ja-JP" sz="1100" dirty="0">
                <a:latin typeface="Meiryo UI" panose="020B0604030504040204" pitchFamily="50" charset="-128"/>
                <a:ea typeface="Meiryo UI" panose="020B0604030504040204" pitchFamily="50" charset="-128"/>
              </a:rPr>
              <a:t>MDMS</a:t>
            </a:r>
            <a:r>
              <a:rPr kumimoji="1" lang="ja-JP" altLang="en-US" sz="1100" dirty="0">
                <a:latin typeface="Meiryo UI" panose="020B0604030504040204" pitchFamily="50" charset="-128"/>
                <a:ea typeface="Meiryo UI" panose="020B0604030504040204" pitchFamily="50" charset="-128"/>
              </a:rPr>
              <a:t>サービスを利用した場合</a:t>
            </a:r>
            <a:r>
              <a:rPr kumimoji="1" lang="ja-JP" altLang="en-US" sz="1100" dirty="0" smtClean="0">
                <a:latin typeface="Meiryo UI" panose="020B0604030504040204" pitchFamily="50" charset="-128"/>
                <a:ea typeface="Meiryo UI" panose="020B0604030504040204" pitchFamily="50" charset="-128"/>
              </a:rPr>
              <a:t>と本市独自に</a:t>
            </a:r>
            <a:r>
              <a:rPr kumimoji="1" lang="en-US" altLang="ja-JP" sz="1100" dirty="0" smtClean="0">
                <a:latin typeface="Meiryo UI" panose="020B0604030504040204" pitchFamily="50" charset="-128"/>
                <a:ea typeface="Meiryo UI" panose="020B0604030504040204" pitchFamily="50" charset="-128"/>
              </a:rPr>
              <a:t>MDMS</a:t>
            </a:r>
            <a:r>
              <a:rPr kumimoji="1" lang="ja-JP" altLang="en-US" sz="1100" dirty="0" err="1" smtClean="0">
                <a:latin typeface="Meiryo UI" panose="020B0604030504040204" pitchFamily="50" charset="-128"/>
                <a:ea typeface="Meiryo UI" panose="020B0604030504040204" pitchFamily="50" charset="-128"/>
              </a:rPr>
              <a:t>を構</a:t>
            </a:r>
            <a:endParaRPr kumimoji="1" lang="ja-JP" altLang="en-US" sz="1100" dirty="0" smtClean="0">
              <a:latin typeface="Meiryo UI" panose="020B0604030504040204" pitchFamily="50" charset="-128"/>
              <a:ea typeface="Meiryo UI" panose="020B0604030504040204" pitchFamily="50" charset="-128"/>
            </a:endParaRPr>
          </a:p>
          <a:p>
            <a:pPr lvl="0">
              <a:lnSpc>
                <a:spcPts val="400"/>
              </a:lnSpc>
              <a:spcBef>
                <a:spcPts val="600"/>
              </a:spcBef>
              <a:spcAft>
                <a:spcPts val="600"/>
              </a:spcAft>
              <a:defRPr/>
            </a:pPr>
            <a:r>
              <a:rPr kumimoji="1" lang="ja-JP" altLang="en-US" sz="1100" dirty="0" smtClean="0">
                <a:latin typeface="Meiryo UI" panose="020B0604030504040204" pitchFamily="50" charset="-128"/>
                <a:ea typeface="Meiryo UI" panose="020B0604030504040204" pitchFamily="50" charset="-128"/>
              </a:rPr>
              <a:t>  </a:t>
            </a:r>
            <a:r>
              <a:rPr kumimoji="1" lang="ja-JP" altLang="en-US" sz="1100" dirty="0" err="1" smtClean="0">
                <a:latin typeface="Meiryo UI" panose="020B0604030504040204" pitchFamily="50" charset="-128"/>
                <a:ea typeface="Meiryo UI" panose="020B0604030504040204" pitchFamily="50" charset="-128"/>
              </a:rPr>
              <a:t>築する</a:t>
            </a:r>
            <a:r>
              <a:rPr kumimoji="1" lang="ja-JP" altLang="en-US" sz="1100" dirty="0" smtClean="0">
                <a:latin typeface="Meiryo UI" panose="020B0604030504040204" pitchFamily="50" charset="-128"/>
                <a:ea typeface="Meiryo UI" panose="020B0604030504040204" pitchFamily="50" charset="-128"/>
              </a:rPr>
              <a:t>場合のメリット・デメリットを整理し、</a:t>
            </a:r>
            <a:r>
              <a:rPr kumimoji="1" lang="en-US" altLang="ja-JP" sz="1100" dirty="0" smtClean="0">
                <a:latin typeface="Meiryo UI" panose="020B0604030504040204" pitchFamily="50" charset="-128"/>
                <a:ea typeface="Meiryo UI" panose="020B0604030504040204" pitchFamily="50" charset="-128"/>
              </a:rPr>
              <a:t>MDMS</a:t>
            </a:r>
            <a:r>
              <a:rPr kumimoji="1" lang="ja-JP" altLang="en-US" sz="1100" dirty="0" smtClean="0">
                <a:latin typeface="Meiryo UI" panose="020B0604030504040204" pitchFamily="50" charset="-128"/>
                <a:ea typeface="Meiryo UI" panose="020B0604030504040204" pitchFamily="50" charset="-128"/>
              </a:rPr>
              <a:t>の利用方法を決定</a:t>
            </a:r>
          </a:p>
          <a:p>
            <a:pPr lvl="0">
              <a:lnSpc>
                <a:spcPts val="400"/>
              </a:lnSpc>
              <a:spcBef>
                <a:spcPts val="600"/>
              </a:spcBef>
              <a:spcAft>
                <a:spcPts val="600"/>
              </a:spcAft>
              <a:defRPr/>
            </a:pPr>
            <a:r>
              <a:rPr kumimoji="1" lang="ja-JP" altLang="en-US" sz="1100" dirty="0" smtClean="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・本市が利用する</a:t>
            </a:r>
            <a:r>
              <a:rPr kumimoji="1" lang="en-US" altLang="ja-JP" sz="1100" dirty="0">
                <a:latin typeface="Meiryo UI" panose="020B0604030504040204" pitchFamily="50" charset="-128"/>
                <a:ea typeface="Meiryo UI" panose="020B0604030504040204" pitchFamily="50" charset="-128"/>
              </a:rPr>
              <a:t>MDMS</a:t>
            </a:r>
            <a:r>
              <a:rPr kumimoji="1" lang="ja-JP" altLang="en-US" sz="1100" dirty="0">
                <a:latin typeface="Meiryo UI" panose="020B0604030504040204" pitchFamily="50" charset="-128"/>
                <a:ea typeface="Meiryo UI" panose="020B0604030504040204" pitchFamily="50" charset="-128"/>
              </a:rPr>
              <a:t>と連携させるための水道料金システム</a:t>
            </a:r>
            <a:r>
              <a:rPr kumimoji="1" lang="ja-JP" altLang="en-US" sz="1100" dirty="0" smtClean="0">
                <a:latin typeface="Meiryo UI" panose="020B0604030504040204" pitchFamily="50" charset="-128"/>
                <a:ea typeface="Meiryo UI" panose="020B0604030504040204" pitchFamily="50" charset="-128"/>
              </a:rPr>
              <a:t>の改修内容な</a:t>
            </a:r>
          </a:p>
          <a:p>
            <a:pPr lvl="0">
              <a:lnSpc>
                <a:spcPts val="400"/>
              </a:lnSpc>
              <a:spcBef>
                <a:spcPts val="600"/>
              </a:spcBef>
              <a:spcAft>
                <a:spcPts val="600"/>
              </a:spcAft>
              <a:defRPr/>
            </a:pPr>
            <a:r>
              <a:rPr kumimoji="1" lang="ja-JP" altLang="en-US" sz="1100" dirty="0" smtClean="0">
                <a:latin typeface="Meiryo UI" panose="020B0604030504040204" pitchFamily="50" charset="-128"/>
                <a:ea typeface="Meiryo UI" panose="020B0604030504040204" pitchFamily="50" charset="-128"/>
              </a:rPr>
              <a:t>  </a:t>
            </a:r>
            <a:r>
              <a:rPr kumimoji="1" lang="ja-JP" altLang="en-US" sz="1100" dirty="0" err="1" smtClean="0">
                <a:latin typeface="Meiryo UI" panose="020B0604030504040204" pitchFamily="50" charset="-128"/>
                <a:ea typeface="Meiryo UI" panose="020B0604030504040204" pitchFamily="50" charset="-128"/>
              </a:rPr>
              <a:t>どを</a:t>
            </a:r>
            <a:r>
              <a:rPr kumimoji="1" lang="ja-JP" altLang="en-US" sz="1100" dirty="0">
                <a:latin typeface="Meiryo UI" panose="020B0604030504040204" pitchFamily="50" charset="-128"/>
                <a:ea typeface="Meiryo UI" panose="020B0604030504040204" pitchFamily="50" charset="-128"/>
              </a:rPr>
              <a:t>検討し、改修のスケジュール及びその費用などを</a:t>
            </a:r>
            <a:r>
              <a:rPr kumimoji="1" lang="ja-JP" altLang="en-US" sz="1100" dirty="0" smtClean="0">
                <a:latin typeface="Meiryo UI" panose="020B0604030504040204" pitchFamily="50" charset="-128"/>
                <a:ea typeface="Meiryo UI" panose="020B0604030504040204" pitchFamily="50" charset="-128"/>
              </a:rPr>
              <a:t>取りまとめ　など</a:t>
            </a:r>
            <a:endParaRPr kumimoji="1" lang="ja-JP" altLang="en-US" sz="1100" dirty="0">
              <a:latin typeface="Meiryo UI" panose="020B0604030504040204" pitchFamily="50" charset="-128"/>
              <a:ea typeface="Meiryo UI" panose="020B0604030504040204" pitchFamily="50" charset="-128"/>
            </a:endParaRPr>
          </a:p>
          <a:p>
            <a:pPr lvl="0">
              <a:lnSpc>
                <a:spcPts val="400"/>
              </a:lnSpc>
              <a:spcBef>
                <a:spcPts val="600"/>
              </a:spcBef>
              <a:spcAft>
                <a:spcPts val="600"/>
              </a:spcAft>
              <a:defRPr/>
            </a:pPr>
            <a:endParaRPr kumimoji="1" lang="ja-JP" altLang="en-US" sz="1100"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5087939" y="3308645"/>
            <a:ext cx="4447245" cy="1758658"/>
          </a:xfrm>
          <a:prstGeom prst="rect">
            <a:avLst/>
          </a:prstGeom>
          <a:noFill/>
        </p:spPr>
        <p:txBody>
          <a:bodyPr vert="horz" wrap="square" lIns="91440" tIns="45720" rIns="91440" bIns="45720" rtlCol="0" anchor="ctr">
            <a:noAutofit/>
          </a:bodyPr>
          <a:lstStyle/>
          <a:p>
            <a:pPr lvl="0">
              <a:lnSpc>
                <a:spcPts val="400"/>
              </a:lnSpc>
              <a:spcBef>
                <a:spcPts val="600"/>
              </a:spcBef>
              <a:spcAft>
                <a:spcPts val="600"/>
              </a:spcAft>
              <a:defRPr/>
            </a:pPr>
            <a:r>
              <a:rPr kumimoji="1" lang="en-US" altLang="ja-JP" sz="1100" b="1" dirty="0" smtClean="0">
                <a:ln w="0"/>
                <a:solidFill>
                  <a:srgbClr val="FF0000"/>
                </a:solidFill>
                <a:latin typeface="Meiryo UI" panose="020B0604030504040204" pitchFamily="50" charset="-128"/>
                <a:ea typeface="Meiryo UI" panose="020B0604030504040204" pitchFamily="50" charset="-128"/>
              </a:rPr>
              <a:t>(4)</a:t>
            </a:r>
            <a:r>
              <a:rPr kumimoji="1" lang="ja-JP" altLang="en-US" sz="1100" b="1" dirty="0" smtClean="0">
                <a:ln w="0"/>
                <a:solidFill>
                  <a:srgbClr val="FF0000"/>
                </a:solidFill>
                <a:latin typeface="Meiryo UI" panose="020B0604030504040204" pitchFamily="50" charset="-128"/>
                <a:ea typeface="Meiryo UI" panose="020B0604030504040204" pitchFamily="50" charset="-128"/>
              </a:rPr>
              <a:t>機器やサービスの調達区分の決定</a:t>
            </a:r>
            <a:endParaRPr kumimoji="1" lang="ja-JP" altLang="en-US" sz="1100" b="1" dirty="0">
              <a:ln w="0"/>
              <a:solidFill>
                <a:srgbClr val="FF0000"/>
              </a:solidFill>
              <a:latin typeface="Meiryo UI" panose="020B0604030504040204" pitchFamily="50" charset="-128"/>
              <a:ea typeface="Meiryo UI" panose="020B0604030504040204" pitchFamily="50" charset="-128"/>
            </a:endParaRPr>
          </a:p>
          <a:p>
            <a:pPr lvl="0">
              <a:lnSpc>
                <a:spcPts val="400"/>
              </a:lnSpc>
              <a:spcBef>
                <a:spcPts val="600"/>
              </a:spcBef>
              <a:spcAft>
                <a:spcPts val="600"/>
              </a:spcAft>
              <a:defRPr/>
            </a:pPr>
            <a:r>
              <a:rPr kumimoji="1" lang="en-US" altLang="ja-JP" sz="1100" b="1" dirty="0" smtClean="0">
                <a:ln w="0"/>
                <a:latin typeface="Meiryo UI" panose="020B0604030504040204" pitchFamily="50" charset="-128"/>
                <a:ea typeface="Meiryo UI" panose="020B0604030504040204" pitchFamily="50" charset="-128"/>
              </a:rPr>
              <a:t>【</a:t>
            </a:r>
            <a:r>
              <a:rPr kumimoji="1" lang="ja-JP" altLang="en-US" sz="1100" b="1" dirty="0" smtClean="0">
                <a:ln w="0"/>
                <a:latin typeface="Meiryo UI" panose="020B0604030504040204" pitchFamily="50" charset="-128"/>
                <a:ea typeface="Meiryo UI" panose="020B0604030504040204" pitchFamily="50" charset="-128"/>
              </a:rPr>
              <a:t>目標</a:t>
            </a:r>
            <a:r>
              <a:rPr kumimoji="1" lang="en-US" altLang="ja-JP" sz="1100" b="1" dirty="0" smtClean="0">
                <a:ln w="0"/>
                <a:latin typeface="Meiryo UI" panose="020B0604030504040204" pitchFamily="50" charset="-128"/>
                <a:ea typeface="Meiryo UI" panose="020B0604030504040204" pitchFamily="50" charset="-128"/>
              </a:rPr>
              <a:t>】</a:t>
            </a:r>
            <a:endParaRPr kumimoji="1" lang="ja-JP" altLang="en-US" sz="1100" b="1" dirty="0">
              <a:ln w="0"/>
              <a:latin typeface="Meiryo UI" panose="020B0604030504040204" pitchFamily="50" charset="-128"/>
              <a:ea typeface="Meiryo UI" panose="020B0604030504040204" pitchFamily="50" charset="-128"/>
            </a:endParaRPr>
          </a:p>
          <a:p>
            <a:pPr lvl="0">
              <a:lnSpc>
                <a:spcPts val="400"/>
              </a:lnSpc>
              <a:spcBef>
                <a:spcPts val="600"/>
              </a:spcBef>
              <a:spcAft>
                <a:spcPts val="600"/>
              </a:spcAft>
              <a:defRPr/>
            </a:pPr>
            <a:r>
              <a:rPr kumimoji="1" lang="ja-JP" altLang="en-US" sz="1100" dirty="0">
                <a:ln w="0"/>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t>  </a:t>
            </a:r>
            <a:r>
              <a:rPr kumimoji="1" lang="en-US" altLang="ja-JP" sz="1100" dirty="0" smtClean="0">
                <a:ln w="0"/>
                <a:latin typeface="Meiryo UI" panose="020B0604030504040204" pitchFamily="50" charset="-128"/>
                <a:ea typeface="Meiryo UI" panose="020B0604030504040204" pitchFamily="50" charset="-128"/>
              </a:rPr>
              <a:t>2029</a:t>
            </a:r>
            <a:r>
              <a:rPr kumimoji="1" lang="ja-JP" altLang="en-US" sz="1100" dirty="0" smtClean="0">
                <a:ln w="0"/>
                <a:latin typeface="Meiryo UI" panose="020B0604030504040204" pitchFamily="50" charset="-128"/>
                <a:ea typeface="Meiryo UI" panose="020B0604030504040204" pitchFamily="50" charset="-128"/>
              </a:rPr>
              <a:t>年度末までにスマートメーターの導入・運用に係る調達について、最も</a:t>
            </a:r>
          </a:p>
          <a:p>
            <a:pPr lvl="0">
              <a:lnSpc>
                <a:spcPts val="400"/>
              </a:lnSpc>
              <a:spcBef>
                <a:spcPts val="600"/>
              </a:spcBef>
              <a:spcAft>
                <a:spcPts val="600"/>
              </a:spcAft>
              <a:defRPr/>
            </a:pPr>
            <a:r>
              <a:rPr kumimoji="1" lang="ja-JP" altLang="en-US" sz="1100" dirty="0" smtClean="0">
                <a:ln w="0"/>
                <a:latin typeface="Meiryo UI" panose="020B0604030504040204" pitchFamily="50" charset="-128"/>
                <a:ea typeface="Meiryo UI" panose="020B0604030504040204" pitchFamily="50" charset="-128"/>
              </a:rPr>
              <a:t> 経済合理性のある区分を決定</a:t>
            </a:r>
          </a:p>
          <a:p>
            <a:pPr lvl="0">
              <a:lnSpc>
                <a:spcPts val="400"/>
              </a:lnSpc>
              <a:spcBef>
                <a:spcPts val="600"/>
              </a:spcBef>
              <a:spcAft>
                <a:spcPts val="600"/>
              </a:spcAft>
              <a:defRPr/>
            </a:pPr>
            <a:r>
              <a:rPr kumimoji="1" lang="en-US" altLang="ja-JP" sz="1100" b="1" dirty="0" smtClean="0">
                <a:ln w="0"/>
                <a:latin typeface="Meiryo UI" panose="020B0604030504040204" pitchFamily="50" charset="-128"/>
                <a:ea typeface="Meiryo UI" panose="020B0604030504040204" pitchFamily="50" charset="-128"/>
              </a:rPr>
              <a:t>【</a:t>
            </a:r>
            <a:r>
              <a:rPr kumimoji="1" lang="ja-JP" altLang="en-US" sz="1100" b="1" dirty="0" smtClean="0">
                <a:ln w="0"/>
                <a:latin typeface="Meiryo UI" panose="020B0604030504040204" pitchFamily="50" charset="-128"/>
                <a:ea typeface="Meiryo UI" panose="020B0604030504040204" pitchFamily="50" charset="-128"/>
              </a:rPr>
              <a:t>取組の方向性</a:t>
            </a:r>
            <a:r>
              <a:rPr kumimoji="1" lang="en-US" altLang="ja-JP" sz="1100" b="1" dirty="0" smtClean="0">
                <a:ln w="0"/>
                <a:latin typeface="Meiryo UI" panose="020B0604030504040204" pitchFamily="50" charset="-128"/>
                <a:ea typeface="Meiryo UI" panose="020B0604030504040204" pitchFamily="50" charset="-128"/>
              </a:rPr>
              <a:t>】</a:t>
            </a:r>
            <a:r>
              <a:rPr kumimoji="1" lang="ja-JP" altLang="en-US" sz="1100" b="1" dirty="0" smtClean="0">
                <a:ln w="0"/>
                <a:latin typeface="Meiryo UI" panose="020B0604030504040204" pitchFamily="50" charset="-128"/>
                <a:ea typeface="Meiryo UI" panose="020B0604030504040204" pitchFamily="50" charset="-128"/>
              </a:rPr>
              <a:t> </a:t>
            </a:r>
            <a:endParaRPr kumimoji="1" lang="ja-JP" altLang="en-US" sz="1100" b="1" dirty="0">
              <a:ln w="0"/>
              <a:latin typeface="Meiryo UI" panose="020B0604030504040204" pitchFamily="50" charset="-128"/>
              <a:ea typeface="Meiryo UI" panose="020B0604030504040204" pitchFamily="50" charset="-128"/>
            </a:endParaRPr>
          </a:p>
          <a:p>
            <a:pPr lvl="0">
              <a:lnSpc>
                <a:spcPts val="400"/>
              </a:lnSpc>
              <a:spcBef>
                <a:spcPts val="600"/>
              </a:spcBef>
              <a:spcAft>
                <a:spcPts val="600"/>
              </a:spcAft>
              <a:defRPr/>
            </a:pPr>
            <a:r>
              <a:rPr kumimoji="1" lang="ja-JP" altLang="en-US" sz="1100" dirty="0" smtClean="0">
                <a:ln w="0"/>
                <a:latin typeface="Meiryo UI" panose="020B0604030504040204" pitchFamily="50" charset="-128"/>
                <a:ea typeface="Meiryo UI" panose="020B0604030504040204" pitchFamily="50" charset="-128"/>
              </a:rPr>
              <a:t> ・機器の取得や</a:t>
            </a:r>
            <a:r>
              <a:rPr kumimoji="1" lang="en-US" altLang="ja-JP" sz="1100" dirty="0" smtClean="0">
                <a:ln w="0"/>
                <a:latin typeface="Meiryo UI" panose="020B0604030504040204" pitchFamily="50" charset="-128"/>
                <a:ea typeface="Meiryo UI" panose="020B0604030504040204" pitchFamily="50" charset="-128"/>
              </a:rPr>
              <a:t>MDMS</a:t>
            </a:r>
            <a:r>
              <a:rPr kumimoji="1" lang="ja-JP" altLang="en-US" sz="1100" dirty="0" smtClean="0">
                <a:ln w="0"/>
                <a:latin typeface="Meiryo UI" panose="020B0604030504040204" pitchFamily="50" charset="-128"/>
                <a:ea typeface="Meiryo UI" panose="020B0604030504040204" pitchFamily="50" charset="-128"/>
              </a:rPr>
              <a:t>の調達について、最も経済合理性のある区分を選定</a:t>
            </a:r>
          </a:p>
          <a:p>
            <a:pPr lvl="0">
              <a:lnSpc>
                <a:spcPts val="400"/>
              </a:lnSpc>
              <a:spcBef>
                <a:spcPts val="600"/>
              </a:spcBef>
              <a:spcAft>
                <a:spcPts val="600"/>
              </a:spcAft>
              <a:defRPr/>
            </a:pPr>
            <a:r>
              <a:rPr kumimoji="1" lang="ja-JP" altLang="en-US" sz="1100" dirty="0" smtClean="0">
                <a:ln w="0"/>
                <a:latin typeface="Meiryo UI" panose="020B0604030504040204" pitchFamily="50" charset="-128"/>
                <a:ea typeface="Meiryo UI" panose="020B0604030504040204" pitchFamily="50" charset="-128"/>
              </a:rPr>
              <a:t>  し、その実現性を確認するためにマーケットサウンディング等を実施</a:t>
            </a:r>
          </a:p>
          <a:p>
            <a:pPr lvl="0">
              <a:lnSpc>
                <a:spcPts val="400"/>
              </a:lnSpc>
              <a:spcBef>
                <a:spcPts val="600"/>
              </a:spcBef>
              <a:spcAft>
                <a:spcPts val="600"/>
              </a:spcAft>
              <a:defRPr/>
            </a:pPr>
            <a:r>
              <a:rPr kumimoji="1" lang="ja-JP" altLang="en-US" sz="1100" dirty="0" smtClean="0">
                <a:ln w="0"/>
                <a:latin typeface="Meiryo UI" panose="020B0604030504040204" pitchFamily="50" charset="-128"/>
                <a:ea typeface="Meiryo UI" panose="020B0604030504040204" pitchFamily="50" charset="-128"/>
              </a:rPr>
              <a:t> </a:t>
            </a:r>
            <a:r>
              <a:rPr kumimoji="1" lang="ja-JP" altLang="en-US" sz="1100" dirty="0">
                <a:ln w="0"/>
                <a:latin typeface="Meiryo UI" panose="020B0604030504040204" pitchFamily="50" charset="-128"/>
                <a:ea typeface="Meiryo UI" panose="020B0604030504040204" pitchFamily="50" charset="-128"/>
              </a:rPr>
              <a:t>・</a:t>
            </a:r>
            <a:r>
              <a:rPr kumimoji="1" lang="ja-JP" altLang="en-US" sz="1100" dirty="0" smtClean="0">
                <a:ln w="0"/>
                <a:latin typeface="Meiryo UI" panose="020B0604030504040204" pitchFamily="50" charset="-128"/>
                <a:ea typeface="Meiryo UI" panose="020B0604030504040204" pitchFamily="50" charset="-128"/>
              </a:rPr>
              <a:t>マーケットサウンディング等</a:t>
            </a:r>
            <a:r>
              <a:rPr kumimoji="1" lang="ja-JP" altLang="en-US" sz="1100" dirty="0">
                <a:ln w="0"/>
                <a:latin typeface="Meiryo UI" panose="020B0604030504040204" pitchFamily="50" charset="-128"/>
                <a:ea typeface="Meiryo UI" panose="020B0604030504040204" pitchFamily="50" charset="-128"/>
              </a:rPr>
              <a:t>の結果を踏まえ、最も経済合理性の</a:t>
            </a:r>
            <a:r>
              <a:rPr kumimoji="1" lang="ja-JP" altLang="en-US" sz="1100" dirty="0" smtClean="0">
                <a:ln w="0"/>
                <a:latin typeface="Meiryo UI" panose="020B0604030504040204" pitchFamily="50" charset="-128"/>
                <a:ea typeface="Meiryo UI" panose="020B0604030504040204" pitchFamily="50" charset="-128"/>
              </a:rPr>
              <a:t>あるスマート</a:t>
            </a:r>
          </a:p>
          <a:p>
            <a:pPr lvl="0">
              <a:lnSpc>
                <a:spcPts val="400"/>
              </a:lnSpc>
              <a:spcBef>
                <a:spcPts val="600"/>
              </a:spcBef>
              <a:spcAft>
                <a:spcPts val="600"/>
              </a:spcAft>
              <a:defRPr/>
            </a:pPr>
            <a:r>
              <a:rPr kumimoji="1" lang="ja-JP" altLang="en-US" sz="1100" dirty="0" smtClean="0">
                <a:ln w="0"/>
                <a:latin typeface="Meiryo UI" panose="020B0604030504040204" pitchFamily="50" charset="-128"/>
                <a:ea typeface="Meiryo UI" panose="020B0604030504040204" pitchFamily="50" charset="-128"/>
              </a:rPr>
              <a:t>  メーターの導入・運用に係る調達区分を決定　など</a:t>
            </a:r>
            <a:endParaRPr kumimoji="1" lang="ja-JP" altLang="en-US" sz="1100" dirty="0">
              <a:ln w="0"/>
              <a:latin typeface="Meiryo UI" panose="020B0604030504040204" pitchFamily="50" charset="-128"/>
              <a:ea typeface="Meiryo UI" panose="020B0604030504040204" pitchFamily="50" charset="-128"/>
            </a:endParaRPr>
          </a:p>
          <a:p>
            <a:pPr lvl="0">
              <a:lnSpc>
                <a:spcPts val="400"/>
              </a:lnSpc>
              <a:spcBef>
                <a:spcPts val="600"/>
              </a:spcBef>
              <a:spcAft>
                <a:spcPts val="600"/>
              </a:spcAft>
              <a:defRPr/>
            </a:pPr>
            <a:endParaRPr kumimoji="1" lang="ja-JP" altLang="en-US" sz="1100" dirty="0">
              <a:ln w="0"/>
              <a:solidFill>
                <a:srgbClr val="FF0000"/>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5534577" y="5349014"/>
            <a:ext cx="4346484" cy="1482904"/>
          </a:xfrm>
          <a:prstGeom prst="rect">
            <a:avLst/>
          </a:prstGeom>
          <a:noFill/>
        </p:spPr>
        <p:txBody>
          <a:bodyPr vert="horz" wrap="square" lIns="91440" tIns="45720" rIns="91440" bIns="45720" rtlCol="0" anchor="ctr">
            <a:noAutofit/>
          </a:bodyPr>
          <a:lstStyle/>
          <a:p>
            <a:pPr lvl="0">
              <a:lnSpc>
                <a:spcPts val="400"/>
              </a:lnSpc>
              <a:spcBef>
                <a:spcPts val="600"/>
              </a:spcBef>
              <a:spcAft>
                <a:spcPts val="600"/>
              </a:spcAft>
              <a:defRPr/>
            </a:pPr>
            <a:r>
              <a:rPr kumimoji="1" lang="ja-JP" altLang="en-US" sz="1100" dirty="0">
                <a:latin typeface="Meiryo UI" panose="020B0604030504040204" pitchFamily="50" charset="-128"/>
                <a:ea typeface="Meiryo UI" panose="020B0604030504040204" pitchFamily="50" charset="-128"/>
              </a:rPr>
              <a:t> ・本戦略に基づき、水道スマートメーターを大阪市域全域へ導入を</a:t>
            </a:r>
            <a:r>
              <a:rPr kumimoji="1" lang="ja-JP" altLang="en-US" sz="1100" dirty="0" smtClean="0">
                <a:latin typeface="Meiryo UI" panose="020B0604030504040204" pitchFamily="50" charset="-128"/>
                <a:ea typeface="Meiryo UI" panose="020B0604030504040204" pitchFamily="50" charset="-128"/>
              </a:rPr>
              <a:t>進めて</a:t>
            </a:r>
            <a:endParaRPr kumimoji="1" lang="en-US" altLang="ja-JP" sz="1100" dirty="0" smtClean="0">
              <a:latin typeface="Meiryo UI" panose="020B0604030504040204" pitchFamily="50" charset="-128"/>
              <a:ea typeface="Meiryo UI" panose="020B0604030504040204" pitchFamily="50" charset="-128"/>
            </a:endParaRPr>
          </a:p>
          <a:p>
            <a:pPr lvl="0">
              <a:lnSpc>
                <a:spcPts val="400"/>
              </a:lnSpc>
              <a:spcBef>
                <a:spcPts val="600"/>
              </a:spcBef>
              <a:spcAft>
                <a:spcPts val="600"/>
              </a:spcAft>
              <a:defRPr/>
            </a:pPr>
            <a:r>
              <a:rPr kumimoji="1" lang="ja-JP" altLang="en-US" sz="1100" dirty="0" smtClean="0">
                <a:latin typeface="Meiryo UI" panose="020B0604030504040204" pitchFamily="50" charset="-128"/>
                <a:ea typeface="Meiryo UI" panose="020B0604030504040204" pitchFamily="50" charset="-128"/>
              </a:rPr>
              <a:t>  いくためには</a:t>
            </a:r>
            <a:r>
              <a:rPr kumimoji="1" lang="ja-JP" altLang="en-US" sz="1100" dirty="0">
                <a:latin typeface="Meiryo UI" panose="020B0604030504040204" pitchFamily="50" charset="-128"/>
                <a:ea typeface="Meiryo UI" panose="020B0604030504040204" pitchFamily="50" charset="-128"/>
              </a:rPr>
              <a:t>、水道局内が一丸となって取り組んでいく必要があり、その</a:t>
            </a:r>
            <a:r>
              <a:rPr kumimoji="1" lang="ja-JP" altLang="en-US" sz="1100" dirty="0" smtClean="0">
                <a:latin typeface="Meiryo UI" panose="020B0604030504040204" pitchFamily="50" charset="-128"/>
                <a:ea typeface="Meiryo UI" panose="020B0604030504040204" pitchFamily="50" charset="-128"/>
              </a:rPr>
              <a:t>ため</a:t>
            </a:r>
            <a:endParaRPr kumimoji="1" lang="en-US" altLang="ja-JP" sz="1100" dirty="0" smtClean="0">
              <a:latin typeface="Meiryo UI" panose="020B0604030504040204" pitchFamily="50" charset="-128"/>
              <a:ea typeface="Meiryo UI" panose="020B0604030504040204" pitchFamily="50" charset="-128"/>
            </a:endParaRPr>
          </a:p>
          <a:p>
            <a:pPr lvl="0">
              <a:lnSpc>
                <a:spcPts val="400"/>
              </a:lnSpc>
              <a:spcBef>
                <a:spcPts val="600"/>
              </a:spcBef>
              <a:spcAft>
                <a:spcPts val="600"/>
              </a:spcAft>
              <a:defRPr/>
            </a:pPr>
            <a:r>
              <a:rPr kumimoji="1" lang="ja-JP" altLang="en-US" sz="1100" dirty="0" smtClean="0">
                <a:latin typeface="Meiryo UI" panose="020B0604030504040204" pitchFamily="50" charset="-128"/>
                <a:ea typeface="Meiryo UI" panose="020B0604030504040204" pitchFamily="50" charset="-128"/>
              </a:rPr>
              <a:t>  の</a:t>
            </a:r>
            <a:r>
              <a:rPr kumimoji="1" lang="ja-JP" altLang="en-US" sz="1100" dirty="0">
                <a:latin typeface="Meiryo UI" panose="020B0604030504040204" pitchFamily="50" charset="-128"/>
                <a:ea typeface="Meiryo UI" panose="020B0604030504040204" pitchFamily="50" charset="-128"/>
              </a:rPr>
              <a:t>局内</a:t>
            </a:r>
            <a:r>
              <a:rPr kumimoji="1" lang="ja-JP" altLang="en-US" sz="1100" dirty="0" smtClean="0">
                <a:latin typeface="Meiryo UI" panose="020B0604030504040204" pitchFamily="50" charset="-128"/>
                <a:ea typeface="Meiryo UI" panose="020B0604030504040204" pitchFamily="50" charset="-128"/>
              </a:rPr>
              <a:t>推進体制を構築</a:t>
            </a:r>
            <a:endParaRPr kumimoji="1" lang="ja-JP" altLang="en-US" sz="1100" dirty="0">
              <a:latin typeface="Meiryo UI" panose="020B0604030504040204" pitchFamily="50" charset="-128"/>
              <a:ea typeface="Meiryo UI" panose="020B0604030504040204" pitchFamily="50" charset="-128"/>
            </a:endParaRPr>
          </a:p>
          <a:p>
            <a:pPr lvl="0">
              <a:lnSpc>
                <a:spcPts val="400"/>
              </a:lnSpc>
              <a:spcBef>
                <a:spcPts val="600"/>
              </a:spcBef>
              <a:spcAft>
                <a:spcPts val="600"/>
              </a:spcAft>
              <a:defRPr/>
            </a:pPr>
            <a:r>
              <a:rPr kumimoji="1" lang="ja-JP" altLang="en-US" sz="1100" dirty="0">
                <a:latin typeface="Meiryo UI" panose="020B0604030504040204" pitchFamily="50" charset="-128"/>
                <a:ea typeface="Meiryo UI" panose="020B0604030504040204" pitchFamily="50" charset="-128"/>
              </a:rPr>
              <a:t> ・本戦略で示した取組項目や取組の</a:t>
            </a:r>
            <a:r>
              <a:rPr kumimoji="1" lang="ja-JP" altLang="en-US" sz="1100" dirty="0" smtClean="0">
                <a:latin typeface="Meiryo UI" panose="020B0604030504040204" pitchFamily="50" charset="-128"/>
                <a:ea typeface="Meiryo UI" panose="020B0604030504040204" pitchFamily="50" charset="-128"/>
              </a:rPr>
              <a:t>方向性等について</a:t>
            </a:r>
            <a:r>
              <a:rPr kumimoji="1" lang="ja-JP" altLang="en-US" sz="1100" dirty="0">
                <a:latin typeface="Meiryo UI" panose="020B0604030504040204" pitchFamily="50" charset="-128"/>
                <a:ea typeface="Meiryo UI" panose="020B0604030504040204" pitchFamily="50" charset="-128"/>
              </a:rPr>
              <a:t>は</a:t>
            </a:r>
            <a:r>
              <a:rPr kumimoji="1" lang="ja-JP" altLang="en-US" sz="1100" dirty="0" smtClean="0">
                <a:latin typeface="Meiryo UI" panose="020B0604030504040204" pitchFamily="50" charset="-128"/>
                <a:ea typeface="Meiryo UI" panose="020B0604030504040204" pitchFamily="50" charset="-128"/>
              </a:rPr>
              <a:t>、取組を進めて</a:t>
            </a:r>
          </a:p>
          <a:p>
            <a:pPr lvl="0">
              <a:lnSpc>
                <a:spcPts val="400"/>
              </a:lnSpc>
              <a:spcBef>
                <a:spcPts val="600"/>
              </a:spcBef>
              <a:spcAft>
                <a:spcPts val="600"/>
              </a:spcAft>
              <a:defRPr/>
            </a:pPr>
            <a:r>
              <a:rPr kumimoji="1" lang="ja-JP" altLang="en-US" sz="1100" dirty="0" smtClean="0">
                <a:latin typeface="Meiryo UI" panose="020B0604030504040204" pitchFamily="50" charset="-128"/>
                <a:ea typeface="Meiryo UI" panose="020B0604030504040204" pitchFamily="50" charset="-128"/>
              </a:rPr>
              <a:t>　いく中で新た</a:t>
            </a:r>
            <a:r>
              <a:rPr kumimoji="1" lang="ja-JP" altLang="en-US" sz="1100" dirty="0">
                <a:latin typeface="Meiryo UI" panose="020B0604030504040204" pitchFamily="50" charset="-128"/>
                <a:ea typeface="Meiryo UI" panose="020B0604030504040204" pitchFamily="50" charset="-128"/>
              </a:rPr>
              <a:t>な技術</a:t>
            </a:r>
            <a:r>
              <a:rPr kumimoji="1" lang="ja-JP" altLang="en-US" sz="1100" dirty="0" smtClean="0">
                <a:latin typeface="Meiryo UI" panose="020B0604030504040204" pitchFamily="50" charset="-128"/>
                <a:ea typeface="Meiryo UI" panose="020B0604030504040204" pitchFamily="50" charset="-128"/>
              </a:rPr>
              <a:t>開発など社会</a:t>
            </a:r>
            <a:r>
              <a:rPr kumimoji="1" lang="ja-JP" altLang="en-US" sz="1100" dirty="0">
                <a:latin typeface="Meiryo UI" panose="020B0604030504040204" pitchFamily="50" charset="-128"/>
                <a:ea typeface="Meiryo UI" panose="020B0604030504040204" pitchFamily="50" charset="-128"/>
              </a:rPr>
              <a:t>環境の変化</a:t>
            </a:r>
            <a:r>
              <a:rPr kumimoji="1" lang="ja-JP" altLang="en-US" sz="1100" dirty="0" smtClean="0">
                <a:latin typeface="Meiryo UI" panose="020B0604030504040204" pitchFamily="50" charset="-128"/>
                <a:ea typeface="Meiryo UI" panose="020B0604030504040204" pitchFamily="50" charset="-128"/>
              </a:rPr>
              <a:t>が想定されること</a:t>
            </a:r>
            <a:r>
              <a:rPr kumimoji="1" lang="ja-JP" altLang="en-US" sz="1100" dirty="0">
                <a:latin typeface="Meiryo UI" panose="020B0604030504040204" pitchFamily="50" charset="-128"/>
                <a:ea typeface="Meiryo UI" panose="020B0604030504040204" pitchFamily="50" charset="-128"/>
              </a:rPr>
              <a:t>から</a:t>
            </a:r>
            <a:r>
              <a:rPr kumimoji="1" lang="ja-JP" altLang="en-US" sz="1100" dirty="0" smtClean="0">
                <a:latin typeface="Meiryo UI" panose="020B0604030504040204" pitchFamily="50" charset="-128"/>
                <a:ea typeface="Meiryo UI" panose="020B0604030504040204" pitchFamily="50" charset="-128"/>
              </a:rPr>
              <a:t>、本戦</a:t>
            </a:r>
          </a:p>
          <a:p>
            <a:pPr lvl="0">
              <a:lnSpc>
                <a:spcPts val="400"/>
              </a:lnSpc>
              <a:spcBef>
                <a:spcPts val="600"/>
              </a:spcBef>
              <a:spcAft>
                <a:spcPts val="600"/>
              </a:spcAft>
              <a:defRPr/>
            </a:pPr>
            <a:r>
              <a:rPr kumimoji="1" lang="ja-JP" altLang="en-US" sz="1100" dirty="0">
                <a:latin typeface="Meiryo UI" panose="020B0604030504040204" pitchFamily="50" charset="-128"/>
                <a:ea typeface="Meiryo UI" panose="020B0604030504040204" pitchFamily="50" charset="-128"/>
              </a:rPr>
              <a:t>　</a:t>
            </a:r>
            <a:r>
              <a:rPr kumimoji="1" lang="ja-JP" altLang="en-US" sz="1100" dirty="0" smtClean="0">
                <a:latin typeface="Meiryo UI" panose="020B0604030504040204" pitchFamily="50" charset="-128"/>
                <a:ea typeface="Meiryo UI" panose="020B0604030504040204" pitchFamily="50" charset="-128"/>
              </a:rPr>
              <a:t>略について</a:t>
            </a:r>
            <a:r>
              <a:rPr kumimoji="1" lang="ja-JP" altLang="en-US" sz="1100" dirty="0">
                <a:latin typeface="Meiryo UI" panose="020B0604030504040204" pitchFamily="50" charset="-128"/>
                <a:ea typeface="Meiryo UI" panose="020B0604030504040204" pitchFamily="50" charset="-128"/>
              </a:rPr>
              <a:t>は、２年～３年を目途として適宜</a:t>
            </a:r>
            <a:r>
              <a:rPr kumimoji="1" lang="ja-JP" altLang="en-US" sz="1100" dirty="0" smtClean="0">
                <a:latin typeface="Meiryo UI" panose="020B0604030504040204" pitchFamily="50" charset="-128"/>
                <a:ea typeface="Meiryo UI" panose="020B0604030504040204" pitchFamily="50" charset="-128"/>
              </a:rPr>
              <a:t>見直しを実施</a:t>
            </a:r>
            <a:endParaRPr kumimoji="1" lang="ja-JP" altLang="en-US" sz="1100" dirty="0">
              <a:latin typeface="Meiryo UI" panose="020B0604030504040204" pitchFamily="50" charset="-128"/>
              <a:ea typeface="Meiryo UI" panose="020B0604030504040204" pitchFamily="50" charset="-128"/>
            </a:endParaRPr>
          </a:p>
        </p:txBody>
      </p:sp>
      <p:sp>
        <p:nvSpPr>
          <p:cNvPr id="4" name="角丸四角形 3"/>
          <p:cNvSpPr/>
          <p:nvPr/>
        </p:nvSpPr>
        <p:spPr>
          <a:xfrm>
            <a:off x="186896" y="5461380"/>
            <a:ext cx="524422" cy="264783"/>
          </a:xfrm>
          <a:prstGeom prst="roundRect">
            <a:avLst/>
          </a:prstGeom>
          <a:solidFill>
            <a:srgbClr val="92D050"/>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900" dirty="0" smtClean="0">
                <a:latin typeface="Meiryo UI" panose="020B0604030504040204" pitchFamily="50" charset="-128"/>
                <a:ea typeface="Meiryo UI" panose="020B0604030504040204" pitchFamily="50" charset="-128"/>
              </a:rPr>
              <a:t>2025</a:t>
            </a:r>
          </a:p>
          <a:p>
            <a:pPr algn="ctr"/>
            <a:r>
              <a:rPr kumimoji="1" lang="ja-JP" altLang="en-US" sz="900" dirty="0" smtClean="0">
                <a:latin typeface="Meiryo UI" panose="020B0604030504040204" pitchFamily="50" charset="-128"/>
                <a:ea typeface="Meiryo UI" panose="020B0604030504040204" pitchFamily="50" charset="-128"/>
              </a:rPr>
              <a:t>年度</a:t>
            </a:r>
            <a:endParaRPr kumimoji="1" lang="ja-JP" altLang="en-US" sz="900" dirty="0">
              <a:latin typeface="Meiryo UI" panose="020B0604030504040204" pitchFamily="50" charset="-128"/>
              <a:ea typeface="Meiryo UI" panose="020B0604030504040204" pitchFamily="50" charset="-128"/>
            </a:endParaRPr>
          </a:p>
        </p:txBody>
      </p:sp>
      <p:sp>
        <p:nvSpPr>
          <p:cNvPr id="5" name="角丸四角形 4"/>
          <p:cNvSpPr/>
          <p:nvPr/>
        </p:nvSpPr>
        <p:spPr>
          <a:xfrm>
            <a:off x="186896" y="5775885"/>
            <a:ext cx="524422" cy="842494"/>
          </a:xfrm>
          <a:prstGeom prst="roundRect">
            <a:avLst/>
          </a:prstGeom>
          <a:solidFill>
            <a:srgbClr val="D0F082"/>
          </a:solidFill>
        </p:spPr>
        <p:style>
          <a:lnRef idx="1">
            <a:schemeClr val="accent1"/>
          </a:lnRef>
          <a:fillRef idx="2">
            <a:schemeClr val="accent1"/>
          </a:fillRef>
          <a:effectRef idx="1">
            <a:schemeClr val="accent1"/>
          </a:effectRef>
          <a:fontRef idx="minor">
            <a:schemeClr val="dk1"/>
          </a:fontRef>
        </p:style>
        <p:txBody>
          <a:bodyPr vert="eaVert" rtlCol="0" anchor="ctr"/>
          <a:lstStyle/>
          <a:p>
            <a:pPr algn="ctr"/>
            <a:r>
              <a:rPr kumimoji="1" lang="ja-JP" altLang="en-US" sz="900" dirty="0" smtClean="0"/>
              <a:t>導入基本戦略策定</a:t>
            </a:r>
            <a:endParaRPr kumimoji="1" lang="ja-JP" altLang="en-US" sz="900" dirty="0"/>
          </a:p>
        </p:txBody>
      </p:sp>
      <p:sp>
        <p:nvSpPr>
          <p:cNvPr id="35" name="角丸四角形 34"/>
          <p:cNvSpPr/>
          <p:nvPr/>
        </p:nvSpPr>
        <p:spPr>
          <a:xfrm>
            <a:off x="1003066" y="5775161"/>
            <a:ext cx="524422" cy="842494"/>
          </a:xfrm>
          <a:prstGeom prst="roundRect">
            <a:avLst/>
          </a:prstGeom>
          <a:solidFill>
            <a:srgbClr val="D0F082"/>
          </a:solidFill>
        </p:spPr>
        <p:style>
          <a:lnRef idx="1">
            <a:schemeClr val="accent1"/>
          </a:lnRef>
          <a:fillRef idx="2">
            <a:schemeClr val="accent1"/>
          </a:fillRef>
          <a:effectRef idx="1">
            <a:schemeClr val="accent1"/>
          </a:effectRef>
          <a:fontRef idx="minor">
            <a:schemeClr val="dk1"/>
          </a:fontRef>
        </p:style>
        <p:txBody>
          <a:bodyPr vert="eaVert" rtlCol="0" anchor="ctr"/>
          <a:lstStyle/>
          <a:p>
            <a:pPr algn="ctr"/>
            <a:r>
              <a:rPr kumimoji="1" lang="ja-JP" altLang="en-US" sz="900" dirty="0" smtClean="0"/>
              <a:t>メーターの</a:t>
            </a:r>
          </a:p>
          <a:p>
            <a:pPr algn="ctr"/>
            <a:r>
              <a:rPr kumimoji="1" lang="ja-JP" altLang="en-US" sz="900" dirty="0" smtClean="0"/>
              <a:t>型式等の決定</a:t>
            </a:r>
            <a:endParaRPr kumimoji="1" lang="ja-JP" altLang="en-US" sz="900" dirty="0"/>
          </a:p>
        </p:txBody>
      </p:sp>
      <p:sp>
        <p:nvSpPr>
          <p:cNvPr id="36" name="角丸四角形 35"/>
          <p:cNvSpPr/>
          <p:nvPr/>
        </p:nvSpPr>
        <p:spPr>
          <a:xfrm>
            <a:off x="1819236" y="5775161"/>
            <a:ext cx="524422" cy="842494"/>
          </a:xfrm>
          <a:prstGeom prst="roundRect">
            <a:avLst/>
          </a:prstGeom>
          <a:solidFill>
            <a:srgbClr val="D0F082"/>
          </a:solidFill>
        </p:spPr>
        <p:style>
          <a:lnRef idx="1">
            <a:schemeClr val="accent1"/>
          </a:lnRef>
          <a:fillRef idx="2">
            <a:schemeClr val="accent1"/>
          </a:fillRef>
          <a:effectRef idx="1">
            <a:schemeClr val="accent1"/>
          </a:effectRef>
          <a:fontRef idx="minor">
            <a:schemeClr val="dk1"/>
          </a:fontRef>
        </p:style>
        <p:txBody>
          <a:bodyPr vert="eaVert" rtlCol="0" anchor="ctr"/>
          <a:lstStyle/>
          <a:p>
            <a:pPr algn="ctr"/>
            <a:r>
              <a:rPr kumimoji="1" lang="ja-JP" altLang="en-US" sz="900" dirty="0" smtClean="0"/>
              <a:t>計測データの確実な取得</a:t>
            </a:r>
            <a:endParaRPr kumimoji="1" lang="en-US" altLang="ja-JP" sz="900" dirty="0" smtClean="0"/>
          </a:p>
          <a:p>
            <a:pPr algn="ctr"/>
            <a:r>
              <a:rPr kumimoji="1" lang="ja-JP" altLang="en-US" sz="900" dirty="0" smtClean="0"/>
              <a:t>方策の確立</a:t>
            </a:r>
            <a:endParaRPr kumimoji="1" lang="ja-JP" altLang="en-US" sz="900" dirty="0"/>
          </a:p>
        </p:txBody>
      </p:sp>
      <p:sp>
        <p:nvSpPr>
          <p:cNvPr id="37" name="角丸四角形 36"/>
          <p:cNvSpPr/>
          <p:nvPr/>
        </p:nvSpPr>
        <p:spPr>
          <a:xfrm>
            <a:off x="2410561" y="5775161"/>
            <a:ext cx="524422" cy="842494"/>
          </a:xfrm>
          <a:prstGeom prst="roundRect">
            <a:avLst/>
          </a:prstGeom>
          <a:solidFill>
            <a:srgbClr val="D0F082"/>
          </a:solidFill>
        </p:spPr>
        <p:style>
          <a:lnRef idx="1">
            <a:schemeClr val="accent1"/>
          </a:lnRef>
          <a:fillRef idx="2">
            <a:schemeClr val="accent1"/>
          </a:fillRef>
          <a:effectRef idx="1">
            <a:schemeClr val="accent1"/>
          </a:effectRef>
          <a:fontRef idx="minor">
            <a:schemeClr val="dk1"/>
          </a:fontRef>
        </p:style>
        <p:txBody>
          <a:bodyPr vert="eaVert" rtlCol="0" anchor="ctr"/>
          <a:lstStyle/>
          <a:p>
            <a:pPr algn="ctr"/>
            <a:r>
              <a:rPr kumimoji="1" lang="ja-JP" altLang="en-US" sz="700" dirty="0" smtClean="0"/>
              <a:t>ＭＤＭＳ</a:t>
            </a:r>
            <a:r>
              <a:rPr kumimoji="1" lang="ja-JP" altLang="en-US" sz="900" dirty="0" smtClean="0"/>
              <a:t>利用法の決定と料金システム改修</a:t>
            </a:r>
            <a:endParaRPr kumimoji="1" lang="ja-JP" altLang="en-US" sz="900" dirty="0"/>
          </a:p>
        </p:txBody>
      </p:sp>
      <p:sp>
        <p:nvSpPr>
          <p:cNvPr id="38" name="角丸四角形 37"/>
          <p:cNvSpPr/>
          <p:nvPr/>
        </p:nvSpPr>
        <p:spPr>
          <a:xfrm>
            <a:off x="4042901" y="5775161"/>
            <a:ext cx="524422" cy="842494"/>
          </a:xfrm>
          <a:prstGeom prst="roundRect">
            <a:avLst/>
          </a:prstGeom>
          <a:solidFill>
            <a:srgbClr val="D0F082"/>
          </a:solidFill>
        </p:spPr>
        <p:style>
          <a:lnRef idx="1">
            <a:schemeClr val="accent1"/>
          </a:lnRef>
          <a:fillRef idx="2">
            <a:schemeClr val="accent1"/>
          </a:fillRef>
          <a:effectRef idx="1">
            <a:schemeClr val="accent1"/>
          </a:effectRef>
          <a:fontRef idx="minor">
            <a:schemeClr val="dk1"/>
          </a:fontRef>
        </p:style>
        <p:txBody>
          <a:bodyPr vert="eaVert" rtlCol="0" anchor="ctr" anchorCtr="0"/>
          <a:lstStyle/>
          <a:p>
            <a:pPr algn="ctr"/>
            <a:r>
              <a:rPr kumimoji="1" lang="ja-JP" altLang="en-US" sz="900" dirty="0" smtClean="0"/>
              <a:t>市域全域へ</a:t>
            </a:r>
            <a:endParaRPr kumimoji="1" lang="en-US" altLang="ja-JP" sz="900" dirty="0" smtClean="0"/>
          </a:p>
          <a:p>
            <a:pPr algn="ctr"/>
            <a:r>
              <a:rPr kumimoji="1" lang="ja-JP" altLang="en-US" sz="900" dirty="0" smtClean="0"/>
              <a:t>設置開始</a:t>
            </a:r>
            <a:endParaRPr kumimoji="1" lang="ja-JP" altLang="en-US" sz="900" dirty="0"/>
          </a:p>
        </p:txBody>
      </p:sp>
      <p:sp>
        <p:nvSpPr>
          <p:cNvPr id="6" name="山形 5"/>
          <p:cNvSpPr/>
          <p:nvPr/>
        </p:nvSpPr>
        <p:spPr>
          <a:xfrm>
            <a:off x="778221" y="5954092"/>
            <a:ext cx="157942" cy="484632"/>
          </a:xfrm>
          <a:prstGeom prst="chevron">
            <a:avLst/>
          </a:prstGeom>
          <a:solidFill>
            <a:srgbClr val="00B050"/>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solidFill>
                <a:schemeClr val="tx1"/>
              </a:solidFill>
            </a:endParaRPr>
          </a:p>
        </p:txBody>
      </p:sp>
      <p:sp>
        <p:nvSpPr>
          <p:cNvPr id="41" name="山形 40"/>
          <p:cNvSpPr/>
          <p:nvPr/>
        </p:nvSpPr>
        <p:spPr>
          <a:xfrm>
            <a:off x="3001886" y="5953259"/>
            <a:ext cx="157942" cy="484632"/>
          </a:xfrm>
          <a:prstGeom prst="chevron">
            <a:avLst/>
          </a:prstGeom>
          <a:solidFill>
            <a:srgbClr val="00B050"/>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solidFill>
                <a:schemeClr val="tx1"/>
              </a:solidFill>
            </a:endParaRPr>
          </a:p>
        </p:txBody>
      </p:sp>
      <p:sp>
        <p:nvSpPr>
          <p:cNvPr id="42" name="山形 41"/>
          <p:cNvSpPr/>
          <p:nvPr/>
        </p:nvSpPr>
        <p:spPr>
          <a:xfrm>
            <a:off x="3818056" y="5953259"/>
            <a:ext cx="157942" cy="484632"/>
          </a:xfrm>
          <a:prstGeom prst="chevron">
            <a:avLst/>
          </a:prstGeom>
          <a:solidFill>
            <a:srgbClr val="00B050"/>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solidFill>
                <a:schemeClr val="tx1"/>
              </a:solidFill>
            </a:endParaRPr>
          </a:p>
        </p:txBody>
      </p:sp>
      <p:sp>
        <p:nvSpPr>
          <p:cNvPr id="43" name="山形 42"/>
          <p:cNvSpPr/>
          <p:nvPr/>
        </p:nvSpPr>
        <p:spPr>
          <a:xfrm>
            <a:off x="1594391" y="5954092"/>
            <a:ext cx="157942" cy="484632"/>
          </a:xfrm>
          <a:prstGeom prst="chevron">
            <a:avLst/>
          </a:prstGeom>
          <a:solidFill>
            <a:srgbClr val="00B050"/>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solidFill>
                <a:schemeClr val="tx1"/>
              </a:solidFill>
            </a:endParaRPr>
          </a:p>
        </p:txBody>
      </p:sp>
      <p:sp>
        <p:nvSpPr>
          <p:cNvPr id="44" name="角丸四角形 43"/>
          <p:cNvSpPr/>
          <p:nvPr/>
        </p:nvSpPr>
        <p:spPr>
          <a:xfrm>
            <a:off x="3226731" y="5775161"/>
            <a:ext cx="524422" cy="842494"/>
          </a:xfrm>
          <a:prstGeom prst="roundRect">
            <a:avLst/>
          </a:prstGeom>
          <a:solidFill>
            <a:srgbClr val="D0F082"/>
          </a:solidFill>
        </p:spPr>
        <p:style>
          <a:lnRef idx="1">
            <a:schemeClr val="accent1"/>
          </a:lnRef>
          <a:fillRef idx="2">
            <a:schemeClr val="accent1"/>
          </a:fillRef>
          <a:effectRef idx="1">
            <a:schemeClr val="accent1"/>
          </a:effectRef>
          <a:fontRef idx="minor">
            <a:schemeClr val="dk1"/>
          </a:fontRef>
        </p:style>
        <p:txBody>
          <a:bodyPr vert="eaVert" rtlCol="0" anchor="ctr"/>
          <a:lstStyle/>
          <a:p>
            <a:pPr algn="ctr"/>
            <a:r>
              <a:rPr kumimoji="1" lang="ja-JP" altLang="en-US" sz="900" dirty="0" smtClean="0"/>
              <a:t>機器等の調達区分の決定</a:t>
            </a:r>
            <a:endParaRPr kumimoji="1" lang="ja-JP" altLang="en-US" sz="900" dirty="0"/>
          </a:p>
        </p:txBody>
      </p:sp>
      <p:sp>
        <p:nvSpPr>
          <p:cNvPr id="45" name="角丸四角形 44"/>
          <p:cNvSpPr/>
          <p:nvPr/>
        </p:nvSpPr>
        <p:spPr>
          <a:xfrm>
            <a:off x="4859069" y="5775161"/>
            <a:ext cx="524422" cy="842494"/>
          </a:xfrm>
          <a:prstGeom prst="roundRect">
            <a:avLst/>
          </a:prstGeom>
          <a:solidFill>
            <a:srgbClr val="D0F082"/>
          </a:solidFill>
        </p:spPr>
        <p:style>
          <a:lnRef idx="1">
            <a:schemeClr val="accent1"/>
          </a:lnRef>
          <a:fillRef idx="2">
            <a:schemeClr val="accent1"/>
          </a:fillRef>
          <a:effectRef idx="1">
            <a:schemeClr val="accent1"/>
          </a:effectRef>
          <a:fontRef idx="minor">
            <a:schemeClr val="dk1"/>
          </a:fontRef>
        </p:style>
        <p:txBody>
          <a:bodyPr vert="eaVert" rtlCol="0" anchor="ctr" anchorCtr="0"/>
          <a:lstStyle/>
          <a:p>
            <a:pPr algn="ctr"/>
            <a:r>
              <a:rPr kumimoji="1" lang="ja-JP" altLang="en-US" sz="900" dirty="0" smtClean="0"/>
              <a:t>市域全域へ</a:t>
            </a:r>
            <a:endParaRPr kumimoji="1" lang="en-US" altLang="ja-JP" sz="900" dirty="0" smtClean="0"/>
          </a:p>
          <a:p>
            <a:pPr algn="ctr"/>
            <a:r>
              <a:rPr kumimoji="1" lang="ja-JP" altLang="en-US" sz="900" dirty="0" smtClean="0"/>
              <a:t>設置完了</a:t>
            </a:r>
            <a:endParaRPr kumimoji="1" lang="ja-JP" altLang="en-US" sz="900" dirty="0"/>
          </a:p>
        </p:txBody>
      </p:sp>
      <p:sp>
        <p:nvSpPr>
          <p:cNvPr id="46" name="山形 45"/>
          <p:cNvSpPr/>
          <p:nvPr/>
        </p:nvSpPr>
        <p:spPr>
          <a:xfrm>
            <a:off x="4634226" y="5948719"/>
            <a:ext cx="157942" cy="484632"/>
          </a:xfrm>
          <a:prstGeom prst="chevron">
            <a:avLst/>
          </a:prstGeom>
          <a:solidFill>
            <a:srgbClr val="00B050"/>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solidFill>
                <a:schemeClr val="tx1"/>
              </a:solidFill>
            </a:endParaRPr>
          </a:p>
        </p:txBody>
      </p:sp>
      <p:sp>
        <p:nvSpPr>
          <p:cNvPr id="47" name="角丸四角形 46"/>
          <p:cNvSpPr/>
          <p:nvPr/>
        </p:nvSpPr>
        <p:spPr>
          <a:xfrm>
            <a:off x="1009062" y="5461380"/>
            <a:ext cx="524422" cy="264783"/>
          </a:xfrm>
          <a:prstGeom prst="roundRect">
            <a:avLst/>
          </a:prstGeom>
          <a:solidFill>
            <a:srgbClr val="92D050"/>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900" dirty="0" smtClean="0">
                <a:latin typeface="Meiryo UI" panose="020B0604030504040204" pitchFamily="50" charset="-128"/>
                <a:ea typeface="Meiryo UI" panose="020B0604030504040204" pitchFamily="50" charset="-128"/>
              </a:rPr>
              <a:t>2027</a:t>
            </a:r>
          </a:p>
          <a:p>
            <a:pPr algn="ctr"/>
            <a:r>
              <a:rPr kumimoji="1" lang="ja-JP" altLang="en-US" sz="900" dirty="0" smtClean="0">
                <a:latin typeface="Meiryo UI" panose="020B0604030504040204" pitchFamily="50" charset="-128"/>
                <a:ea typeface="Meiryo UI" panose="020B0604030504040204" pitchFamily="50" charset="-128"/>
              </a:rPr>
              <a:t>年度</a:t>
            </a:r>
            <a:endParaRPr kumimoji="1" lang="ja-JP" altLang="en-US" sz="900" dirty="0">
              <a:latin typeface="Meiryo UI" panose="020B0604030504040204" pitchFamily="50" charset="-128"/>
              <a:ea typeface="Meiryo UI" panose="020B0604030504040204" pitchFamily="50" charset="-128"/>
            </a:endParaRPr>
          </a:p>
        </p:txBody>
      </p:sp>
      <p:sp>
        <p:nvSpPr>
          <p:cNvPr id="49" name="角丸四角形 48"/>
          <p:cNvSpPr/>
          <p:nvPr/>
        </p:nvSpPr>
        <p:spPr>
          <a:xfrm>
            <a:off x="2121898" y="5457548"/>
            <a:ext cx="524422" cy="264783"/>
          </a:xfrm>
          <a:prstGeom prst="roundRect">
            <a:avLst/>
          </a:prstGeom>
          <a:solidFill>
            <a:srgbClr val="92D050"/>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900" dirty="0" smtClean="0">
                <a:latin typeface="Meiryo UI" panose="020B0604030504040204" pitchFamily="50" charset="-128"/>
                <a:ea typeface="Meiryo UI" panose="020B0604030504040204" pitchFamily="50" charset="-128"/>
              </a:rPr>
              <a:t>2028</a:t>
            </a:r>
          </a:p>
          <a:p>
            <a:pPr algn="ctr"/>
            <a:r>
              <a:rPr kumimoji="1" lang="ja-JP" altLang="en-US" sz="900" dirty="0" smtClean="0">
                <a:latin typeface="Meiryo UI" panose="020B0604030504040204" pitchFamily="50" charset="-128"/>
                <a:ea typeface="Meiryo UI" panose="020B0604030504040204" pitchFamily="50" charset="-128"/>
              </a:rPr>
              <a:t>年度</a:t>
            </a:r>
            <a:endParaRPr kumimoji="1" lang="ja-JP" altLang="en-US" sz="900" dirty="0">
              <a:latin typeface="Meiryo UI" panose="020B0604030504040204" pitchFamily="50" charset="-128"/>
              <a:ea typeface="Meiryo UI" panose="020B0604030504040204" pitchFamily="50" charset="-128"/>
            </a:endParaRPr>
          </a:p>
        </p:txBody>
      </p:sp>
      <p:sp>
        <p:nvSpPr>
          <p:cNvPr id="50" name="角丸四角形 49"/>
          <p:cNvSpPr/>
          <p:nvPr/>
        </p:nvSpPr>
        <p:spPr>
          <a:xfrm>
            <a:off x="3226731" y="5463540"/>
            <a:ext cx="524422" cy="264783"/>
          </a:xfrm>
          <a:prstGeom prst="roundRect">
            <a:avLst/>
          </a:prstGeom>
          <a:solidFill>
            <a:srgbClr val="92D050"/>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900" dirty="0" smtClean="0">
                <a:latin typeface="Meiryo UI" panose="020B0604030504040204" pitchFamily="50" charset="-128"/>
                <a:ea typeface="Meiryo UI" panose="020B0604030504040204" pitchFamily="50" charset="-128"/>
              </a:rPr>
              <a:t>2029</a:t>
            </a:r>
          </a:p>
          <a:p>
            <a:pPr algn="ctr"/>
            <a:r>
              <a:rPr kumimoji="1" lang="ja-JP" altLang="en-US" sz="900" dirty="0" smtClean="0">
                <a:latin typeface="Meiryo UI" panose="020B0604030504040204" pitchFamily="50" charset="-128"/>
                <a:ea typeface="Meiryo UI" panose="020B0604030504040204" pitchFamily="50" charset="-128"/>
              </a:rPr>
              <a:t>年度</a:t>
            </a:r>
            <a:endParaRPr kumimoji="1" lang="ja-JP" altLang="en-US" sz="900" dirty="0">
              <a:latin typeface="Meiryo UI" panose="020B0604030504040204" pitchFamily="50" charset="-128"/>
              <a:ea typeface="Meiryo UI" panose="020B0604030504040204" pitchFamily="50" charset="-128"/>
            </a:endParaRPr>
          </a:p>
        </p:txBody>
      </p:sp>
      <p:sp>
        <p:nvSpPr>
          <p:cNvPr id="51" name="角丸四角形 50"/>
          <p:cNvSpPr/>
          <p:nvPr/>
        </p:nvSpPr>
        <p:spPr>
          <a:xfrm>
            <a:off x="4042901" y="5463540"/>
            <a:ext cx="524422" cy="264783"/>
          </a:xfrm>
          <a:prstGeom prst="roundRect">
            <a:avLst/>
          </a:prstGeom>
          <a:solidFill>
            <a:srgbClr val="92D050"/>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900" dirty="0" smtClean="0">
                <a:latin typeface="Meiryo UI" panose="020B0604030504040204" pitchFamily="50" charset="-128"/>
                <a:ea typeface="Meiryo UI" panose="020B0604030504040204" pitchFamily="50" charset="-128"/>
              </a:rPr>
              <a:t>2032</a:t>
            </a:r>
          </a:p>
          <a:p>
            <a:pPr algn="ctr"/>
            <a:r>
              <a:rPr kumimoji="1" lang="ja-JP" altLang="en-US" sz="900" dirty="0" smtClean="0">
                <a:latin typeface="Meiryo UI" panose="020B0604030504040204" pitchFamily="50" charset="-128"/>
                <a:ea typeface="Meiryo UI" panose="020B0604030504040204" pitchFamily="50" charset="-128"/>
              </a:rPr>
              <a:t>年度</a:t>
            </a:r>
            <a:endParaRPr kumimoji="1" lang="ja-JP" altLang="en-US" sz="900" dirty="0">
              <a:latin typeface="Meiryo UI" panose="020B0604030504040204" pitchFamily="50" charset="-128"/>
              <a:ea typeface="Meiryo UI" panose="020B0604030504040204" pitchFamily="50" charset="-128"/>
            </a:endParaRPr>
          </a:p>
        </p:txBody>
      </p:sp>
      <p:sp>
        <p:nvSpPr>
          <p:cNvPr id="52" name="角丸四角形 51"/>
          <p:cNvSpPr/>
          <p:nvPr/>
        </p:nvSpPr>
        <p:spPr>
          <a:xfrm>
            <a:off x="4859069" y="5455784"/>
            <a:ext cx="524422" cy="264783"/>
          </a:xfrm>
          <a:prstGeom prst="roundRect">
            <a:avLst/>
          </a:prstGeom>
          <a:solidFill>
            <a:srgbClr val="92D050"/>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900" dirty="0" smtClean="0">
                <a:latin typeface="Meiryo UI" panose="020B0604030504040204" pitchFamily="50" charset="-128"/>
                <a:ea typeface="Meiryo UI" panose="020B0604030504040204" pitchFamily="50" charset="-128"/>
              </a:rPr>
              <a:t>2039</a:t>
            </a:r>
          </a:p>
          <a:p>
            <a:pPr algn="ctr"/>
            <a:r>
              <a:rPr kumimoji="1" lang="ja-JP" altLang="en-US" sz="900" dirty="0" smtClean="0">
                <a:latin typeface="Meiryo UI" panose="020B0604030504040204" pitchFamily="50" charset="-128"/>
                <a:ea typeface="Meiryo UI" panose="020B0604030504040204" pitchFamily="50" charset="-128"/>
              </a:rPr>
              <a:t>年度</a:t>
            </a:r>
            <a:endParaRPr kumimoji="1" lang="ja-JP" altLang="en-US" sz="900" dirty="0">
              <a:latin typeface="Meiryo UI" panose="020B0604030504040204" pitchFamily="50" charset="-128"/>
              <a:ea typeface="Meiryo UI" panose="020B0604030504040204" pitchFamily="50" charset="-128"/>
            </a:endParaRPr>
          </a:p>
        </p:txBody>
      </p:sp>
      <p:sp>
        <p:nvSpPr>
          <p:cNvPr id="12" name="コンテンツ プレースホルダー 2"/>
          <p:cNvSpPr txBox="1">
            <a:spLocks/>
          </p:cNvSpPr>
          <p:nvPr/>
        </p:nvSpPr>
        <p:spPr>
          <a:xfrm>
            <a:off x="9747808" y="6668313"/>
            <a:ext cx="206756" cy="186865"/>
          </a:xfrm>
          <a:prstGeom prst="rect">
            <a:avLst/>
          </a:prstGeom>
          <a:noFill/>
          <a:ln>
            <a:noFill/>
          </a:ln>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buClrTx/>
              <a:buSzTx/>
              <a:buNone/>
              <a:tabLst/>
              <a:defRPr/>
            </a:pPr>
            <a:r>
              <a:rPr lang="en-US" altLang="ja-JP" sz="1000" noProof="0" dirty="0">
                <a:solidFill>
                  <a:prstClr val="black"/>
                </a:solidFill>
                <a:latin typeface="Meiryo UI" panose="020B0604030504040204" pitchFamily="50" charset="-128"/>
                <a:ea typeface="Meiryo UI" panose="020B0604030504040204" pitchFamily="50" charset="-128"/>
              </a:rPr>
              <a:t>2</a:t>
            </a:r>
            <a:endPar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9" name="テキスト ボックス 38"/>
          <p:cNvSpPr txBox="1"/>
          <p:nvPr/>
        </p:nvSpPr>
        <p:spPr>
          <a:xfrm>
            <a:off x="91738" y="6719847"/>
            <a:ext cx="4346484" cy="117884"/>
          </a:xfrm>
          <a:prstGeom prst="rect">
            <a:avLst/>
          </a:prstGeom>
          <a:noFill/>
        </p:spPr>
        <p:txBody>
          <a:bodyPr vert="horz" wrap="square" lIns="91440" tIns="45720" rIns="91440" bIns="45720" rtlCol="0" anchor="ctr">
            <a:noAutofit/>
          </a:bodyPr>
          <a:lstStyle/>
          <a:p>
            <a:pPr lvl="0">
              <a:lnSpc>
                <a:spcPts val="400"/>
              </a:lnSpc>
              <a:spcBef>
                <a:spcPts val="600"/>
              </a:spcBef>
              <a:spcAft>
                <a:spcPts val="600"/>
              </a:spcAft>
              <a:defRPr/>
            </a:pPr>
            <a:r>
              <a:rPr kumimoji="1" lang="en-US" altLang="ja-JP" sz="800" dirty="0" smtClean="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所与</a:t>
            </a:r>
            <a:r>
              <a:rPr kumimoji="1" lang="ja-JP" altLang="en-US" sz="800" dirty="0" smtClean="0">
                <a:latin typeface="Meiryo UI" panose="020B0604030504040204" pitchFamily="50" charset="-128"/>
                <a:ea typeface="Meiryo UI" panose="020B0604030504040204" pitchFamily="50" charset="-128"/>
              </a:rPr>
              <a:t>の課題が解消されることを前提とした想定スケジュール</a:t>
            </a:r>
            <a:endParaRPr kumimoji="1" lang="ja-JP" altLang="en-US" sz="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68875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solidFill>
          <a:srgbClr val="FF9090">
            <a:alpha val="44000"/>
          </a:srgbClr>
        </a:solidFill>
      </a:spPr>
      <a:bodyPr vert="horz" lIns="91440" tIns="45720" rIns="91440" bIns="45720" rtlCol="0" anchor="ctr">
        <a:noAutofit/>
      </a:bodyPr>
      <a:lstStyle>
        <a:defPPr marL="0" indent="0">
          <a:buNone/>
          <a:defRPr sz="1200" dirty="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1361</Words>
  <PresentationFormat>A4 210 x 297 mm</PresentationFormat>
  <Paragraphs>96</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2024-01-31T02:20:18Z</dcterms:created>
  <dcterms:modified xsi:type="dcterms:W3CDTF">2025-04-11T07:29:43Z</dcterms:modified>
</cp:coreProperties>
</file>