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AAA31-2AFA-4E0E-98D1-907A3F5C992F}" v="176" dt="2019-12-10T04:42:33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1"/>
    <p:restoredTop sz="93569" autoAdjust="0"/>
  </p:normalViewPr>
  <p:slideViewPr>
    <p:cSldViewPr snapToGrid="0" snapToObjects="1">
      <p:cViewPr varScale="1">
        <p:scale>
          <a:sx n="77" d="100"/>
          <a:sy n="77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8F6FD-5853-8A41-8ADF-2B67D3B1E748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1233488"/>
            <a:ext cx="48117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DDE7F-1F46-5F4F-8192-801C480E6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045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DDE7F-1F46-5F4F-8192-801C480E67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14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6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96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47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89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0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36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5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44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74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28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2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294D-9047-BB46-96B5-DF3B57438C29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74C82-5BCC-EF41-B5ED-2DE73E457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87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xmlns="" id="{BA91FB60-649C-1F44-BDE2-02D7C8464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4578"/>
              </p:ext>
            </p:extLst>
          </p:nvPr>
        </p:nvGraphicFramePr>
        <p:xfrm>
          <a:off x="4952998" y="102223"/>
          <a:ext cx="473326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97">
                  <a:extLst>
                    <a:ext uri="{9D8B030D-6E8A-4147-A177-3AD203B41FA5}">
                      <a16:colId xmlns:a16="http://schemas.microsoft.com/office/drawing/2014/main" xmlns="" val="1874253884"/>
                    </a:ext>
                  </a:extLst>
                </a:gridCol>
                <a:gridCol w="1638528">
                  <a:extLst>
                    <a:ext uri="{9D8B030D-6E8A-4147-A177-3AD203B41FA5}">
                      <a16:colId xmlns:a16="http://schemas.microsoft.com/office/drawing/2014/main" xmlns="" val="4078473375"/>
                    </a:ext>
                  </a:extLst>
                </a:gridCol>
                <a:gridCol w="577611">
                  <a:extLst>
                    <a:ext uri="{9D8B030D-6E8A-4147-A177-3AD203B41FA5}">
                      <a16:colId xmlns:a16="http://schemas.microsoft.com/office/drawing/2014/main" xmlns="" val="2429225152"/>
                    </a:ext>
                  </a:extLst>
                </a:gridCol>
                <a:gridCol w="1794131">
                  <a:extLst>
                    <a:ext uri="{9D8B030D-6E8A-4147-A177-3AD203B41FA5}">
                      <a16:colId xmlns:a16="http://schemas.microsoft.com/office/drawing/2014/main" xmlns="" val="2959014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更新日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7630131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xmlns="" id="{865D12E0-AE8B-4548-BC82-DD44F2B13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60335"/>
              </p:ext>
            </p:extLst>
          </p:nvPr>
        </p:nvGraphicFramePr>
        <p:xfrm>
          <a:off x="167269" y="102223"/>
          <a:ext cx="4621299" cy="34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299">
                  <a:extLst>
                    <a:ext uri="{9D8B030D-6E8A-4147-A177-3AD203B41FA5}">
                      <a16:colId xmlns:a16="http://schemas.microsoft.com/office/drawing/2014/main" xmlns="" val="2741710896"/>
                    </a:ext>
                  </a:extLst>
                </a:gridCol>
              </a:tblGrid>
              <a:tr h="3489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私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と家族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のアクションプラン</a:t>
                      </a:r>
                      <a:endParaRPr kumimoji="1" lang="ja-JP" altLang="en-US" sz="16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0984822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xmlns="" id="{03706111-E5B7-394C-A691-F13E10EC1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91600"/>
              </p:ext>
            </p:extLst>
          </p:nvPr>
        </p:nvGraphicFramePr>
        <p:xfrm>
          <a:off x="167268" y="981306"/>
          <a:ext cx="4621300" cy="11931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10650">
                  <a:extLst>
                    <a:ext uri="{9D8B030D-6E8A-4147-A177-3AD203B41FA5}">
                      <a16:colId xmlns:a16="http://schemas.microsoft.com/office/drawing/2014/main" xmlns="" val="1639395800"/>
                    </a:ext>
                  </a:extLst>
                </a:gridCol>
                <a:gridCol w="2310650">
                  <a:extLst>
                    <a:ext uri="{9D8B030D-6E8A-4147-A177-3AD203B41FA5}">
                      <a16:colId xmlns:a16="http://schemas.microsoft.com/office/drawing/2014/main" xmlns="" val="3141543932"/>
                    </a:ext>
                  </a:extLst>
                </a:gridCol>
              </a:tblGrid>
              <a:tr h="3497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</a:rPr>
                        <a:t>災害時の情報入手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</a:rPr>
                        <a:t>災害時の連絡方法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8236600"/>
                  </a:ext>
                </a:extLst>
              </a:tr>
              <a:tr h="84341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3222288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xmlns="" id="{83C2B4CC-3426-224E-B13B-A058D3A0A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345881"/>
              </p:ext>
            </p:extLst>
          </p:nvPr>
        </p:nvGraphicFramePr>
        <p:xfrm>
          <a:off x="4952997" y="557560"/>
          <a:ext cx="4733267" cy="3426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267">
                  <a:extLst>
                    <a:ext uri="{9D8B030D-6E8A-4147-A177-3AD203B41FA5}">
                      <a16:colId xmlns:a16="http://schemas.microsoft.com/office/drawing/2014/main" xmlns="" val="2830547455"/>
                    </a:ext>
                  </a:extLst>
                </a:gridCol>
              </a:tblGrid>
              <a:tr h="4305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</a:rPr>
                        <a:t>私の避難経路マップ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23247"/>
                  </a:ext>
                </a:extLst>
              </a:tr>
              <a:tr h="299621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035509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xmlns="" id="{E6B5C453-C4EE-484D-B167-843660ADE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45732"/>
              </p:ext>
            </p:extLst>
          </p:nvPr>
        </p:nvGraphicFramePr>
        <p:xfrm>
          <a:off x="167268" y="557560"/>
          <a:ext cx="4621300" cy="3679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5415">
                  <a:extLst>
                    <a:ext uri="{9D8B030D-6E8A-4147-A177-3AD203B41FA5}">
                      <a16:colId xmlns:a16="http://schemas.microsoft.com/office/drawing/2014/main" xmlns="" val="4039795356"/>
                    </a:ext>
                  </a:extLst>
                </a:gridCol>
                <a:gridCol w="3115885">
                  <a:extLst>
                    <a:ext uri="{9D8B030D-6E8A-4147-A177-3AD203B41FA5}">
                      <a16:colId xmlns:a16="http://schemas.microsoft.com/office/drawing/2014/main" xmlns="" val="2863103477"/>
                    </a:ext>
                  </a:extLst>
                </a:gridCol>
              </a:tblGrid>
              <a:tr h="3679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</a:rPr>
                        <a:t>家族の集合場所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297543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xmlns="" id="{30F2AFEA-4E1D-D147-B563-5FC42E594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40894"/>
              </p:ext>
            </p:extLst>
          </p:nvPr>
        </p:nvGraphicFramePr>
        <p:xfrm>
          <a:off x="167268" y="2230242"/>
          <a:ext cx="4621300" cy="17540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47132">
                  <a:extLst>
                    <a:ext uri="{9D8B030D-6E8A-4147-A177-3AD203B41FA5}">
                      <a16:colId xmlns:a16="http://schemas.microsoft.com/office/drawing/2014/main" xmlns="" val="1639395800"/>
                    </a:ext>
                  </a:extLst>
                </a:gridCol>
                <a:gridCol w="1563518">
                  <a:extLst>
                    <a:ext uri="{9D8B030D-6E8A-4147-A177-3AD203B41FA5}">
                      <a16:colId xmlns:a16="http://schemas.microsoft.com/office/drawing/2014/main" xmlns="" val="1805546023"/>
                    </a:ext>
                  </a:extLst>
                </a:gridCol>
                <a:gridCol w="767087">
                  <a:extLst>
                    <a:ext uri="{9D8B030D-6E8A-4147-A177-3AD203B41FA5}">
                      <a16:colId xmlns:a16="http://schemas.microsoft.com/office/drawing/2014/main" xmlns="" val="3141543932"/>
                    </a:ext>
                  </a:extLst>
                </a:gridCol>
                <a:gridCol w="1543563">
                  <a:extLst>
                    <a:ext uri="{9D8B030D-6E8A-4147-A177-3AD203B41FA5}">
                      <a16:colId xmlns:a16="http://schemas.microsoft.com/office/drawing/2014/main" xmlns="" val="436359703"/>
                    </a:ext>
                  </a:extLst>
                </a:gridCol>
              </a:tblGrid>
              <a:tr h="217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</a:rPr>
                        <a:t>非常持出し袋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</a:rPr>
                        <a:t>備蓄品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8236600"/>
                  </a:ext>
                </a:extLst>
              </a:tr>
              <a:tr h="3623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3222288"/>
                  </a:ext>
                </a:extLst>
              </a:tr>
              <a:tr h="362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2378465"/>
                  </a:ext>
                </a:extLst>
              </a:tr>
              <a:tr h="362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9609074"/>
                  </a:ext>
                </a:extLst>
              </a:tr>
              <a:tr h="362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点検日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489417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xmlns="" id="{3F85C7DB-358E-C84D-8BDE-62B185F6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950932"/>
              </p:ext>
            </p:extLst>
          </p:nvPr>
        </p:nvGraphicFramePr>
        <p:xfrm>
          <a:off x="167268" y="4090711"/>
          <a:ext cx="9519000" cy="2595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6839">
                  <a:extLst>
                    <a:ext uri="{9D8B030D-6E8A-4147-A177-3AD203B41FA5}">
                      <a16:colId xmlns:a16="http://schemas.microsoft.com/office/drawing/2014/main" xmlns="" val="2719241038"/>
                    </a:ext>
                  </a:extLst>
                </a:gridCol>
                <a:gridCol w="992459">
                  <a:extLst>
                    <a:ext uri="{9D8B030D-6E8A-4147-A177-3AD203B41FA5}">
                      <a16:colId xmlns:a16="http://schemas.microsoft.com/office/drawing/2014/main" xmlns="" val="461419932"/>
                    </a:ext>
                  </a:extLst>
                </a:gridCol>
                <a:gridCol w="1761893">
                  <a:extLst>
                    <a:ext uri="{9D8B030D-6E8A-4147-A177-3AD203B41FA5}">
                      <a16:colId xmlns:a16="http://schemas.microsoft.com/office/drawing/2014/main" xmlns="" val="1126773719"/>
                    </a:ext>
                  </a:extLst>
                </a:gridCol>
                <a:gridCol w="356839">
                  <a:extLst>
                    <a:ext uri="{9D8B030D-6E8A-4147-A177-3AD203B41FA5}">
                      <a16:colId xmlns:a16="http://schemas.microsoft.com/office/drawing/2014/main" xmlns="" val="3969392217"/>
                    </a:ext>
                  </a:extLst>
                </a:gridCol>
                <a:gridCol w="1680117">
                  <a:extLst>
                    <a:ext uri="{9D8B030D-6E8A-4147-A177-3AD203B41FA5}">
                      <a16:colId xmlns:a16="http://schemas.microsoft.com/office/drawing/2014/main" xmlns="" val="4111053752"/>
                    </a:ext>
                  </a:extLst>
                </a:gridCol>
                <a:gridCol w="1680117">
                  <a:extLst>
                    <a:ext uri="{9D8B030D-6E8A-4147-A177-3AD203B41FA5}">
                      <a16:colId xmlns:a16="http://schemas.microsoft.com/office/drawing/2014/main" xmlns="" val="1765432170"/>
                    </a:ext>
                  </a:extLst>
                </a:gridCol>
                <a:gridCol w="1680117">
                  <a:extLst>
                    <a:ext uri="{9D8B030D-6E8A-4147-A177-3AD203B41FA5}">
                      <a16:colId xmlns:a16="http://schemas.microsoft.com/office/drawing/2014/main" xmlns="" val="4022814152"/>
                    </a:ext>
                  </a:extLst>
                </a:gridCol>
                <a:gridCol w="345688">
                  <a:extLst>
                    <a:ext uri="{9D8B030D-6E8A-4147-A177-3AD203B41FA5}">
                      <a16:colId xmlns:a16="http://schemas.microsoft.com/office/drawing/2014/main" xmlns="" val="2671229404"/>
                    </a:ext>
                  </a:extLst>
                </a:gridCol>
                <a:gridCol w="664931">
                  <a:extLst>
                    <a:ext uri="{9D8B030D-6E8A-4147-A177-3AD203B41FA5}">
                      <a16:colId xmlns:a16="http://schemas.microsoft.com/office/drawing/2014/main" xmlns="" val="1369082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/>
                        <a:t>災害前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400"/>
                        <a:t>災害発生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0</a:t>
                      </a:r>
                      <a:r>
                        <a:rPr kumimoji="1" lang="ja-JP" altLang="en-US" sz="1400"/>
                        <a:t>分から</a:t>
                      </a:r>
                      <a:r>
                        <a:rPr kumimoji="1" lang="en-US" altLang="ja-JP" sz="1400" dirty="0"/>
                        <a:t>30</a:t>
                      </a:r>
                      <a:r>
                        <a:rPr kumimoji="1" lang="ja-JP" altLang="en-US" sz="1400"/>
                        <a:t>分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30</a:t>
                      </a:r>
                      <a:r>
                        <a:rPr kumimoji="1" lang="ja-JP" altLang="en-US" sz="1400"/>
                        <a:t>分から</a:t>
                      </a:r>
                      <a:r>
                        <a:rPr kumimoji="1" lang="en-US" altLang="ja-JP" sz="1400" dirty="0"/>
                        <a:t>60</a:t>
                      </a:r>
                      <a:r>
                        <a:rPr kumimoji="1" lang="ja-JP" altLang="en-US" sz="1400"/>
                        <a:t>分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60</a:t>
                      </a:r>
                      <a:r>
                        <a:rPr kumimoji="1" lang="ja-JP" altLang="en-US" sz="1400"/>
                        <a:t>分から</a:t>
                      </a:r>
                      <a:r>
                        <a:rPr kumimoji="1" lang="en-US" altLang="ja-JP" sz="1400" dirty="0"/>
                        <a:t>110</a:t>
                      </a:r>
                      <a:r>
                        <a:rPr kumimoji="1" lang="ja-JP" altLang="en-US" sz="1400"/>
                        <a:t>分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400"/>
                        <a:t>津波到達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/>
                        <a:t>避難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/>
                        <a:t>場所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3159073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chemeClr val="bg1"/>
                          </a:solidFill>
                        </a:rPr>
                        <a:t>行動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私と家族の行動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40089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0221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78956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96682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地域での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行動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44151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en-US" altLang="ja-JP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940904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A6FABDBA-8CE6-41B9-90EC-A02EF7E94782}"/>
              </a:ext>
            </a:extLst>
          </p:cNvPr>
          <p:cNvSpPr txBox="1"/>
          <p:nvPr/>
        </p:nvSpPr>
        <p:spPr>
          <a:xfrm>
            <a:off x="4494178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980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2019-12-25T03:02:40Z</dcterms:created>
  <dcterms:modified xsi:type="dcterms:W3CDTF">2019-12-25T03:02:55Z</dcterms:modified>
</cp:coreProperties>
</file>