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5"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107FD3-0E4F-ACFB-74AF-D7DB4251960A}" name="尾崎　泉" initials="尾崎　泉" userId="S::i-ozaki@city.osaka.lg.jp::f107a33a-a2c0-43e7-b682-eec16d80bf1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CC00CC"/>
    <a:srgbClr val="7030A0"/>
    <a:srgbClr val="F0DBFF"/>
    <a:srgbClr val="CC99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3333" autoAdjust="0"/>
  </p:normalViewPr>
  <p:slideViewPr>
    <p:cSldViewPr snapToGrid="0">
      <p:cViewPr varScale="1">
        <p:scale>
          <a:sx n="68" d="100"/>
          <a:sy n="68" d="100"/>
        </p:scale>
        <p:origin x="2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18831" cy="495029"/>
          </a:xfrm>
          <a:prstGeom prst="rect">
            <a:avLst/>
          </a:prstGeom>
        </p:spPr>
        <p:txBody>
          <a:bodyPr vert="horz" lIns="90632" tIns="45314" rIns="90632" bIns="453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3"/>
            <a:ext cx="2918831" cy="495029"/>
          </a:xfrm>
          <a:prstGeom prst="rect">
            <a:avLst/>
          </a:prstGeom>
        </p:spPr>
        <p:txBody>
          <a:bodyPr vert="horz" lIns="90632" tIns="45314" rIns="90632" bIns="45314" rtlCol="0"/>
          <a:lstStyle>
            <a:lvl1pPr algn="r">
              <a:defRPr sz="1200"/>
            </a:lvl1pPr>
          </a:lstStyle>
          <a:p>
            <a:fld id="{0B4FDE50-AFF2-4890-843D-22EAAC65095A}" type="datetimeFigureOut">
              <a:rPr kumimoji="1" lang="ja-JP" altLang="en-US" smtClean="0"/>
              <a:t>2023/11/22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2" tIns="45314" rIns="90632" bIns="45314"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32" tIns="45314" rIns="90632" bIns="453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5028"/>
          </a:xfrm>
          <a:prstGeom prst="rect">
            <a:avLst/>
          </a:prstGeom>
        </p:spPr>
        <p:txBody>
          <a:bodyPr vert="horz" lIns="90632" tIns="45314" rIns="90632" bIns="453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32" tIns="45314" rIns="90632" bIns="45314" rtlCol="0" anchor="b"/>
          <a:lstStyle>
            <a:lvl1pPr algn="r">
              <a:defRPr sz="1200"/>
            </a:lvl1pPr>
          </a:lstStyle>
          <a:p>
            <a:fld id="{1EF7CFBF-F468-433A-925D-12FB28A50D98}" type="slidenum">
              <a:rPr kumimoji="1" lang="ja-JP" altLang="en-US" smtClean="0"/>
              <a:t>‹#›</a:t>
            </a:fld>
            <a:endParaRPr kumimoji="1" lang="ja-JP" altLang="en-US"/>
          </a:p>
        </p:txBody>
      </p:sp>
    </p:spTree>
    <p:extLst>
      <p:ext uri="{BB962C8B-B14F-4D97-AF65-F5344CB8AC3E}">
        <p14:creationId xmlns:p14="http://schemas.microsoft.com/office/powerpoint/2010/main" val="30599598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F7CFBF-F468-433A-925D-12FB28A50D98}" type="slidenum">
              <a:rPr kumimoji="1" lang="ja-JP" altLang="en-US" smtClean="0"/>
              <a:t>1</a:t>
            </a:fld>
            <a:endParaRPr kumimoji="1" lang="ja-JP" altLang="en-US"/>
          </a:p>
        </p:txBody>
      </p:sp>
    </p:spTree>
    <p:extLst>
      <p:ext uri="{BB962C8B-B14F-4D97-AF65-F5344CB8AC3E}">
        <p14:creationId xmlns:p14="http://schemas.microsoft.com/office/powerpoint/2010/main" val="1401973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77B6B2-4D89-5E82-2E20-A1BD4107661D}"/>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E3088D-6979-7564-56BF-BC3D10671B30}"/>
              </a:ext>
            </a:extLst>
          </p:cNvPr>
          <p:cNvSpPr>
            <a:spLocks noGrp="1"/>
          </p:cNvSpPr>
          <p:nvPr>
            <p:ph type="subTitle" idx="1"/>
          </p:nvPr>
        </p:nvSpPr>
        <p:spPr>
          <a:xfrm>
            <a:off x="1238250" y="3602038"/>
            <a:ext cx="7429500" cy="1655762"/>
          </a:xfrm>
        </p:spPr>
        <p:txBody>
          <a:bodyPr/>
          <a:lstStyle>
            <a:lvl1pPr marL="0" indent="0" algn="ctr">
              <a:buNone/>
              <a:defRPr sz="1950"/>
            </a:lvl1pPr>
            <a:lvl2pPr marL="371466" indent="0" algn="ctr">
              <a:buNone/>
              <a:defRPr sz="1625"/>
            </a:lvl2pPr>
            <a:lvl3pPr marL="742931" indent="0" algn="ctr">
              <a:buNone/>
              <a:defRPr sz="1463"/>
            </a:lvl3pPr>
            <a:lvl4pPr marL="1114397" indent="0" algn="ctr">
              <a:buNone/>
              <a:defRPr sz="1300"/>
            </a:lvl4pPr>
            <a:lvl5pPr marL="1485863" indent="0" algn="ctr">
              <a:buNone/>
              <a:defRPr sz="1300"/>
            </a:lvl5pPr>
            <a:lvl6pPr marL="1857329" indent="0" algn="ctr">
              <a:buNone/>
              <a:defRPr sz="1300"/>
            </a:lvl6pPr>
            <a:lvl7pPr marL="2228794" indent="0" algn="ctr">
              <a:buNone/>
              <a:defRPr sz="1300"/>
            </a:lvl7pPr>
            <a:lvl8pPr marL="2600260" indent="0" algn="ctr">
              <a:buNone/>
              <a:defRPr sz="1300"/>
            </a:lvl8pPr>
            <a:lvl9pPr marL="2971726"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2B9DFEC-CDF8-CDF2-AF04-3E47BEE09149}"/>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A8EE6CD2-CD4B-B67F-892A-6282DDBAB7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1EAF68-A9EA-1309-9006-2E81A76F66F3}"/>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656836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6801C5-5B56-3D11-0417-74DDF36C544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650FE17-829C-612D-799A-3C9B0949F0F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D48C89-471F-7585-3EF1-07A6CFB8EBE7}"/>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94439DBE-6E70-759A-1E5A-216615C3B9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49A66B-2543-DA90-A3D6-308941B53C34}"/>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8367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2973AEF-E1B9-77C9-DC6B-E754F7459699}"/>
              </a:ext>
            </a:extLst>
          </p:cNvPr>
          <p:cNvSpPr>
            <a:spLocks noGrp="1"/>
          </p:cNvSpPr>
          <p:nvPr>
            <p:ph type="title" orient="vert"/>
          </p:nvPr>
        </p:nvSpPr>
        <p:spPr>
          <a:xfrm>
            <a:off x="7088982"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F7B66E-2953-53BC-2D31-238EF851ADD6}"/>
              </a:ext>
            </a:extLst>
          </p:cNvPr>
          <p:cNvSpPr>
            <a:spLocks noGrp="1"/>
          </p:cNvSpPr>
          <p:nvPr>
            <p:ph type="body" orient="vert" idx="1"/>
          </p:nvPr>
        </p:nvSpPr>
        <p:spPr>
          <a:xfrm>
            <a:off x="681038"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A71B23-4CE5-90CC-36E0-93670E22F25F}"/>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BF149BB9-292B-FA49-78B2-F8A9247857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E77BAC-7985-9A26-50B7-C70F557A00B8}"/>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97676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2F8B-413D-0ECD-2685-978B9C5C91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E1FB2-F30E-ECFB-E558-248A674A36A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143D18-42F3-E46A-5FBB-024A85969592}"/>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D948880A-A02A-61F4-A4BE-D1D0C7E871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9D4ADF-5E39-5F86-851D-27832013691B}"/>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1502646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B7D35B-BE55-4078-067F-5AB0EF77B18B}"/>
              </a:ext>
            </a:extLst>
          </p:cNvPr>
          <p:cNvSpPr>
            <a:spLocks noGrp="1"/>
          </p:cNvSpPr>
          <p:nvPr>
            <p:ph type="title"/>
          </p:nvPr>
        </p:nvSpPr>
        <p:spPr>
          <a:xfrm>
            <a:off x="675879" y="1709741"/>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2B8223-6611-294F-D2E3-A9862A07A8CF}"/>
              </a:ext>
            </a:extLst>
          </p:cNvPr>
          <p:cNvSpPr>
            <a:spLocks noGrp="1"/>
          </p:cNvSpPr>
          <p:nvPr>
            <p:ph type="body" idx="1"/>
          </p:nvPr>
        </p:nvSpPr>
        <p:spPr>
          <a:xfrm>
            <a:off x="675879" y="4589466"/>
            <a:ext cx="8543925" cy="1500187"/>
          </a:xfrm>
        </p:spPr>
        <p:txBody>
          <a:bodyPr/>
          <a:lstStyle>
            <a:lvl1pPr marL="0" indent="0">
              <a:buNone/>
              <a:defRPr sz="1950">
                <a:solidFill>
                  <a:schemeClr val="tx1">
                    <a:tint val="75000"/>
                  </a:schemeClr>
                </a:solidFill>
              </a:defRPr>
            </a:lvl1pPr>
            <a:lvl2pPr marL="371466" indent="0">
              <a:buNone/>
              <a:defRPr sz="1625">
                <a:solidFill>
                  <a:schemeClr val="tx1">
                    <a:tint val="75000"/>
                  </a:schemeClr>
                </a:solidFill>
              </a:defRPr>
            </a:lvl2pPr>
            <a:lvl3pPr marL="742931" indent="0">
              <a:buNone/>
              <a:defRPr sz="1463">
                <a:solidFill>
                  <a:schemeClr val="tx1">
                    <a:tint val="75000"/>
                  </a:schemeClr>
                </a:solidFill>
              </a:defRPr>
            </a:lvl3pPr>
            <a:lvl4pPr marL="1114397" indent="0">
              <a:buNone/>
              <a:defRPr sz="1300">
                <a:solidFill>
                  <a:schemeClr val="tx1">
                    <a:tint val="75000"/>
                  </a:schemeClr>
                </a:solidFill>
              </a:defRPr>
            </a:lvl4pPr>
            <a:lvl5pPr marL="1485863" indent="0">
              <a:buNone/>
              <a:defRPr sz="1300">
                <a:solidFill>
                  <a:schemeClr val="tx1">
                    <a:tint val="75000"/>
                  </a:schemeClr>
                </a:solidFill>
              </a:defRPr>
            </a:lvl5pPr>
            <a:lvl6pPr marL="1857329" indent="0">
              <a:buNone/>
              <a:defRPr sz="1300">
                <a:solidFill>
                  <a:schemeClr val="tx1">
                    <a:tint val="75000"/>
                  </a:schemeClr>
                </a:solidFill>
              </a:defRPr>
            </a:lvl6pPr>
            <a:lvl7pPr marL="2228794" indent="0">
              <a:buNone/>
              <a:defRPr sz="1300">
                <a:solidFill>
                  <a:schemeClr val="tx1">
                    <a:tint val="75000"/>
                  </a:schemeClr>
                </a:solidFill>
              </a:defRPr>
            </a:lvl7pPr>
            <a:lvl8pPr marL="2600260" indent="0">
              <a:buNone/>
              <a:defRPr sz="1300">
                <a:solidFill>
                  <a:schemeClr val="tx1">
                    <a:tint val="75000"/>
                  </a:schemeClr>
                </a:solidFill>
              </a:defRPr>
            </a:lvl8pPr>
            <a:lvl9pPr marL="2971726"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A146973-ECCE-B0D1-17FB-3E1A12E44CE1}"/>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17CD9EA7-548F-E0C6-F3A2-E5BCC4071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5AF1FD-4039-6B9D-3E6C-E63204008406}"/>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116165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12F532-74D2-7DD3-2B28-A005FC5BB5B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015E4C-8D9E-EDF9-26F7-E80A0880E21C}"/>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EEE8E79-EEFD-17A1-F3CB-E80D9994BEDC}"/>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16F123E-F204-D17D-B07F-DBE76E25B74C}"/>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6" name="フッター プレースホルダー 5">
            <a:extLst>
              <a:ext uri="{FF2B5EF4-FFF2-40B4-BE49-F238E27FC236}">
                <a16:creationId xmlns:a16="http://schemas.microsoft.com/office/drawing/2014/main" id="{08183C99-4AA0-193B-F486-9920569269D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108825-BE23-56E3-C9B3-E66E0AE9B9F8}"/>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290385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F76AFB-3EED-2FF2-E6FB-6DB1AFE80D73}"/>
              </a:ext>
            </a:extLst>
          </p:cNvPr>
          <p:cNvSpPr>
            <a:spLocks noGrp="1"/>
          </p:cNvSpPr>
          <p:nvPr>
            <p:ph type="title"/>
          </p:nvPr>
        </p:nvSpPr>
        <p:spPr>
          <a:xfrm>
            <a:off x="682328" y="365128"/>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30D2929-97A7-319C-0E07-FB63A269C078}"/>
              </a:ext>
            </a:extLst>
          </p:cNvPr>
          <p:cNvSpPr>
            <a:spLocks noGrp="1"/>
          </p:cNvSpPr>
          <p:nvPr>
            <p:ph type="body" idx="1"/>
          </p:nvPr>
        </p:nvSpPr>
        <p:spPr>
          <a:xfrm>
            <a:off x="682329" y="1681163"/>
            <a:ext cx="4190702" cy="823912"/>
          </a:xfrm>
        </p:spPr>
        <p:txBody>
          <a:bodyPr anchor="b"/>
          <a:lstStyle>
            <a:lvl1pPr marL="0" indent="0">
              <a:buNone/>
              <a:defRPr sz="1950" b="1"/>
            </a:lvl1pPr>
            <a:lvl2pPr marL="371466" indent="0">
              <a:buNone/>
              <a:defRPr sz="1625" b="1"/>
            </a:lvl2pPr>
            <a:lvl3pPr marL="742931" indent="0">
              <a:buNone/>
              <a:defRPr sz="1463" b="1"/>
            </a:lvl3pPr>
            <a:lvl4pPr marL="1114397" indent="0">
              <a:buNone/>
              <a:defRPr sz="1300" b="1"/>
            </a:lvl4pPr>
            <a:lvl5pPr marL="1485863" indent="0">
              <a:buNone/>
              <a:defRPr sz="1300" b="1"/>
            </a:lvl5pPr>
            <a:lvl6pPr marL="1857329" indent="0">
              <a:buNone/>
              <a:defRPr sz="1300" b="1"/>
            </a:lvl6pPr>
            <a:lvl7pPr marL="2228794" indent="0">
              <a:buNone/>
              <a:defRPr sz="1300" b="1"/>
            </a:lvl7pPr>
            <a:lvl8pPr marL="2600260" indent="0">
              <a:buNone/>
              <a:defRPr sz="1300" b="1"/>
            </a:lvl8pPr>
            <a:lvl9pPr marL="2971726"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89260C7-72D3-5480-2539-DFA59209937D}"/>
              </a:ext>
            </a:extLst>
          </p:cNvPr>
          <p:cNvSpPr>
            <a:spLocks noGrp="1"/>
          </p:cNvSpPr>
          <p:nvPr>
            <p:ph sz="half" idx="2"/>
          </p:nvPr>
        </p:nvSpPr>
        <p:spPr>
          <a:xfrm>
            <a:off x="682329"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DD299EE-8F54-6F39-AED2-C34724ED3921}"/>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66" indent="0">
              <a:buNone/>
              <a:defRPr sz="1625" b="1"/>
            </a:lvl2pPr>
            <a:lvl3pPr marL="742931" indent="0">
              <a:buNone/>
              <a:defRPr sz="1463" b="1"/>
            </a:lvl3pPr>
            <a:lvl4pPr marL="1114397" indent="0">
              <a:buNone/>
              <a:defRPr sz="1300" b="1"/>
            </a:lvl4pPr>
            <a:lvl5pPr marL="1485863" indent="0">
              <a:buNone/>
              <a:defRPr sz="1300" b="1"/>
            </a:lvl5pPr>
            <a:lvl6pPr marL="1857329" indent="0">
              <a:buNone/>
              <a:defRPr sz="1300" b="1"/>
            </a:lvl6pPr>
            <a:lvl7pPr marL="2228794" indent="0">
              <a:buNone/>
              <a:defRPr sz="1300" b="1"/>
            </a:lvl7pPr>
            <a:lvl8pPr marL="2600260" indent="0">
              <a:buNone/>
              <a:defRPr sz="1300" b="1"/>
            </a:lvl8pPr>
            <a:lvl9pPr marL="2971726"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B096AD9-5948-FE8F-DE65-1F6197F3BF66}"/>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8A2129-05AF-38FF-AC78-D44188F7C5F9}"/>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8" name="フッター プレースホルダー 7">
            <a:extLst>
              <a:ext uri="{FF2B5EF4-FFF2-40B4-BE49-F238E27FC236}">
                <a16:creationId xmlns:a16="http://schemas.microsoft.com/office/drawing/2014/main" id="{BE83F498-6C0E-3EBE-930A-B66D0D1004E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C98C0A4-6123-2AA5-2BFF-7D9DE703E53F}"/>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08769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02114-0373-09C6-3120-42FB7CF98B8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2684F43-0E2B-EEFC-A2A6-BC02CBD5D5AA}"/>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4" name="フッター プレースホルダー 3">
            <a:extLst>
              <a:ext uri="{FF2B5EF4-FFF2-40B4-BE49-F238E27FC236}">
                <a16:creationId xmlns:a16="http://schemas.microsoft.com/office/drawing/2014/main" id="{E10E2B4D-1EF9-72F4-A5F4-5913B174981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D00B306-CABE-3879-C874-CB6CEF220C10}"/>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873260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130EAD5-D8CE-8748-7142-18A757908ABF}"/>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3" name="フッター プレースホルダー 2">
            <a:extLst>
              <a:ext uri="{FF2B5EF4-FFF2-40B4-BE49-F238E27FC236}">
                <a16:creationId xmlns:a16="http://schemas.microsoft.com/office/drawing/2014/main" id="{9751DDF0-69AC-C0E5-BE6A-A4E7F64432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962D753-A19E-0C68-FBC9-FFA0A2AD863D}"/>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96527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C04E53-7890-1920-CB31-0D55CAF683E8}"/>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7D1DB03-5333-A06A-0416-9972DAE3ED0B}"/>
              </a:ext>
            </a:extLst>
          </p:cNvPr>
          <p:cNvSpPr>
            <a:spLocks noGrp="1"/>
          </p:cNvSpPr>
          <p:nvPr>
            <p:ph idx="1"/>
          </p:nvPr>
        </p:nvSpPr>
        <p:spPr>
          <a:xfrm>
            <a:off x="4211340" y="987428"/>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71A01AE-79F1-9200-B457-75B0E9D19DE1}"/>
              </a:ext>
            </a:extLst>
          </p:cNvPr>
          <p:cNvSpPr>
            <a:spLocks noGrp="1"/>
          </p:cNvSpPr>
          <p:nvPr>
            <p:ph type="body" sz="half" idx="2"/>
          </p:nvPr>
        </p:nvSpPr>
        <p:spPr>
          <a:xfrm>
            <a:off x="682328" y="2057400"/>
            <a:ext cx="3194943" cy="3811588"/>
          </a:xfrm>
        </p:spPr>
        <p:txBody>
          <a:bodyPr/>
          <a:lstStyle>
            <a:lvl1pPr marL="0" indent="0">
              <a:buNone/>
              <a:defRPr sz="1300"/>
            </a:lvl1pPr>
            <a:lvl2pPr marL="371466" indent="0">
              <a:buNone/>
              <a:defRPr sz="1138"/>
            </a:lvl2pPr>
            <a:lvl3pPr marL="742931" indent="0">
              <a:buNone/>
              <a:defRPr sz="975"/>
            </a:lvl3pPr>
            <a:lvl4pPr marL="1114397" indent="0">
              <a:buNone/>
              <a:defRPr sz="813"/>
            </a:lvl4pPr>
            <a:lvl5pPr marL="1485863" indent="0">
              <a:buNone/>
              <a:defRPr sz="813"/>
            </a:lvl5pPr>
            <a:lvl6pPr marL="1857329" indent="0">
              <a:buNone/>
              <a:defRPr sz="813"/>
            </a:lvl6pPr>
            <a:lvl7pPr marL="2228794" indent="0">
              <a:buNone/>
              <a:defRPr sz="813"/>
            </a:lvl7pPr>
            <a:lvl8pPr marL="2600260" indent="0">
              <a:buNone/>
              <a:defRPr sz="813"/>
            </a:lvl8pPr>
            <a:lvl9pPr marL="2971726"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BC2CC68-B829-8265-C3FC-191E23B478E8}"/>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6" name="フッター プレースホルダー 5">
            <a:extLst>
              <a:ext uri="{FF2B5EF4-FFF2-40B4-BE49-F238E27FC236}">
                <a16:creationId xmlns:a16="http://schemas.microsoft.com/office/drawing/2014/main" id="{0EE7153D-D8D1-383F-5CAE-5393B9658C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F3A5955-7350-E69A-A3B2-A5CC6B2EBCA2}"/>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79810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08610D-12A1-A1A0-47CB-26462B30E524}"/>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F85690C-111B-23FE-AC3A-FFBA71DF3B8B}"/>
              </a:ext>
            </a:extLst>
          </p:cNvPr>
          <p:cNvSpPr>
            <a:spLocks noGrp="1"/>
          </p:cNvSpPr>
          <p:nvPr>
            <p:ph type="pic" idx="1"/>
          </p:nvPr>
        </p:nvSpPr>
        <p:spPr>
          <a:xfrm>
            <a:off x="4211340" y="987428"/>
            <a:ext cx="5014913" cy="4873625"/>
          </a:xfrm>
        </p:spPr>
        <p:txBody>
          <a:bodyPr/>
          <a:lstStyle>
            <a:lvl1pPr marL="0" indent="0">
              <a:buNone/>
              <a:defRPr sz="2600"/>
            </a:lvl1pPr>
            <a:lvl2pPr marL="371466" indent="0">
              <a:buNone/>
              <a:defRPr sz="2275"/>
            </a:lvl2pPr>
            <a:lvl3pPr marL="742931" indent="0">
              <a:buNone/>
              <a:defRPr sz="1950"/>
            </a:lvl3pPr>
            <a:lvl4pPr marL="1114397" indent="0">
              <a:buNone/>
              <a:defRPr sz="1625"/>
            </a:lvl4pPr>
            <a:lvl5pPr marL="1485863" indent="0">
              <a:buNone/>
              <a:defRPr sz="1625"/>
            </a:lvl5pPr>
            <a:lvl6pPr marL="1857329" indent="0">
              <a:buNone/>
              <a:defRPr sz="1625"/>
            </a:lvl6pPr>
            <a:lvl7pPr marL="2228794" indent="0">
              <a:buNone/>
              <a:defRPr sz="1625"/>
            </a:lvl7pPr>
            <a:lvl8pPr marL="2600260" indent="0">
              <a:buNone/>
              <a:defRPr sz="1625"/>
            </a:lvl8pPr>
            <a:lvl9pPr marL="2971726"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04472FF4-835B-8C18-E33E-D1A3EA16115C}"/>
              </a:ext>
            </a:extLst>
          </p:cNvPr>
          <p:cNvSpPr>
            <a:spLocks noGrp="1"/>
          </p:cNvSpPr>
          <p:nvPr>
            <p:ph type="body" sz="half" idx="2"/>
          </p:nvPr>
        </p:nvSpPr>
        <p:spPr>
          <a:xfrm>
            <a:off x="682328" y="2057400"/>
            <a:ext cx="3194943" cy="3811588"/>
          </a:xfrm>
        </p:spPr>
        <p:txBody>
          <a:bodyPr/>
          <a:lstStyle>
            <a:lvl1pPr marL="0" indent="0">
              <a:buNone/>
              <a:defRPr sz="1300"/>
            </a:lvl1pPr>
            <a:lvl2pPr marL="371466" indent="0">
              <a:buNone/>
              <a:defRPr sz="1138"/>
            </a:lvl2pPr>
            <a:lvl3pPr marL="742931" indent="0">
              <a:buNone/>
              <a:defRPr sz="975"/>
            </a:lvl3pPr>
            <a:lvl4pPr marL="1114397" indent="0">
              <a:buNone/>
              <a:defRPr sz="813"/>
            </a:lvl4pPr>
            <a:lvl5pPr marL="1485863" indent="0">
              <a:buNone/>
              <a:defRPr sz="813"/>
            </a:lvl5pPr>
            <a:lvl6pPr marL="1857329" indent="0">
              <a:buNone/>
              <a:defRPr sz="813"/>
            </a:lvl6pPr>
            <a:lvl7pPr marL="2228794" indent="0">
              <a:buNone/>
              <a:defRPr sz="813"/>
            </a:lvl7pPr>
            <a:lvl8pPr marL="2600260" indent="0">
              <a:buNone/>
              <a:defRPr sz="813"/>
            </a:lvl8pPr>
            <a:lvl9pPr marL="2971726"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88C9EA-BABD-80CF-D791-FAF57FC3C767}"/>
              </a:ext>
            </a:extLst>
          </p:cNvPr>
          <p:cNvSpPr>
            <a:spLocks noGrp="1"/>
          </p:cNvSpPr>
          <p:nvPr>
            <p:ph type="dt" sz="half" idx="10"/>
          </p:nvPr>
        </p:nvSpPr>
        <p:spPr/>
        <p:txBody>
          <a:bodyPr/>
          <a:lstStyle/>
          <a:p>
            <a:fld id="{1EAFE8B8-BAC6-45CC-9A75-EAC1FFAD5EC9}" type="datetimeFigureOut">
              <a:rPr kumimoji="1" lang="ja-JP" altLang="en-US" smtClean="0"/>
              <a:t>2023/11/22</a:t>
            </a:fld>
            <a:endParaRPr kumimoji="1" lang="ja-JP" altLang="en-US"/>
          </a:p>
        </p:txBody>
      </p:sp>
      <p:sp>
        <p:nvSpPr>
          <p:cNvPr id="6" name="フッター プレースホルダー 5">
            <a:extLst>
              <a:ext uri="{FF2B5EF4-FFF2-40B4-BE49-F238E27FC236}">
                <a16:creationId xmlns:a16="http://schemas.microsoft.com/office/drawing/2014/main" id="{AFC005A6-9DD5-C972-A4C9-D44E0F3803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588D72-F6CC-5EDC-3305-279FB315D044}"/>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70326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9232487-C227-005F-4589-19C12134F681}"/>
              </a:ext>
            </a:extLst>
          </p:cNvPr>
          <p:cNvSpPr>
            <a:spLocks noGrp="1"/>
          </p:cNvSpPr>
          <p:nvPr>
            <p:ph type="title"/>
          </p:nvPr>
        </p:nvSpPr>
        <p:spPr>
          <a:xfrm>
            <a:off x="681038" y="365128"/>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8401A8-4388-8698-838A-22E69FDD4C04}"/>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BA03BA-6B42-07E1-519C-9F0612111A05}"/>
              </a:ext>
            </a:extLst>
          </p:cNvPr>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1EAFE8B8-BAC6-45CC-9A75-EAC1FFAD5EC9}" type="datetimeFigureOut">
              <a:rPr kumimoji="1" lang="ja-JP" altLang="en-US" smtClean="0"/>
              <a:t>2023/11/22</a:t>
            </a:fld>
            <a:endParaRPr kumimoji="1" lang="ja-JP" altLang="en-US"/>
          </a:p>
        </p:txBody>
      </p:sp>
      <p:sp>
        <p:nvSpPr>
          <p:cNvPr id="5" name="フッター プレースホルダー 4">
            <a:extLst>
              <a:ext uri="{FF2B5EF4-FFF2-40B4-BE49-F238E27FC236}">
                <a16:creationId xmlns:a16="http://schemas.microsoft.com/office/drawing/2014/main" id="{60D44093-E635-72C5-5E1C-2A4759C2F2FC}"/>
              </a:ext>
            </a:extLst>
          </p:cNvPr>
          <p:cNvSpPr>
            <a:spLocks noGrp="1"/>
          </p:cNvSpPr>
          <p:nvPr>
            <p:ph type="ftr" sz="quarter" idx="3"/>
          </p:nvPr>
        </p:nvSpPr>
        <p:spPr>
          <a:xfrm>
            <a:off x="3281363" y="6356353"/>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08ADD19-E8E3-FD01-AA75-30981A91618E}"/>
              </a:ext>
            </a:extLst>
          </p:cNvPr>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655292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31"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3" indent="-185733" algn="l" defTabSz="742931"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199" indent="-185733" algn="l" defTabSz="742931"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64" indent="-185733" algn="l" defTabSz="742931"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30"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596"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061"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27"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5993"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459"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31" rtl="0" eaLnBrk="1" latinLnBrk="0" hangingPunct="1">
        <a:defRPr kumimoji="1" sz="1463" kern="1200">
          <a:solidFill>
            <a:schemeClr val="tx1"/>
          </a:solidFill>
          <a:latin typeface="+mn-lt"/>
          <a:ea typeface="+mn-ea"/>
          <a:cs typeface="+mn-cs"/>
        </a:defRPr>
      </a:lvl1pPr>
      <a:lvl2pPr marL="371466" algn="l" defTabSz="742931" rtl="0" eaLnBrk="1" latinLnBrk="0" hangingPunct="1">
        <a:defRPr kumimoji="1" sz="1463" kern="1200">
          <a:solidFill>
            <a:schemeClr val="tx1"/>
          </a:solidFill>
          <a:latin typeface="+mn-lt"/>
          <a:ea typeface="+mn-ea"/>
          <a:cs typeface="+mn-cs"/>
        </a:defRPr>
      </a:lvl2pPr>
      <a:lvl3pPr marL="742931" algn="l" defTabSz="742931" rtl="0" eaLnBrk="1" latinLnBrk="0" hangingPunct="1">
        <a:defRPr kumimoji="1" sz="1463" kern="1200">
          <a:solidFill>
            <a:schemeClr val="tx1"/>
          </a:solidFill>
          <a:latin typeface="+mn-lt"/>
          <a:ea typeface="+mn-ea"/>
          <a:cs typeface="+mn-cs"/>
        </a:defRPr>
      </a:lvl3pPr>
      <a:lvl4pPr marL="1114397" algn="l" defTabSz="742931" rtl="0" eaLnBrk="1" latinLnBrk="0" hangingPunct="1">
        <a:defRPr kumimoji="1" sz="1463" kern="1200">
          <a:solidFill>
            <a:schemeClr val="tx1"/>
          </a:solidFill>
          <a:latin typeface="+mn-lt"/>
          <a:ea typeface="+mn-ea"/>
          <a:cs typeface="+mn-cs"/>
        </a:defRPr>
      </a:lvl4pPr>
      <a:lvl5pPr marL="1485863" algn="l" defTabSz="742931" rtl="0" eaLnBrk="1" latinLnBrk="0" hangingPunct="1">
        <a:defRPr kumimoji="1" sz="1463" kern="1200">
          <a:solidFill>
            <a:schemeClr val="tx1"/>
          </a:solidFill>
          <a:latin typeface="+mn-lt"/>
          <a:ea typeface="+mn-ea"/>
          <a:cs typeface="+mn-cs"/>
        </a:defRPr>
      </a:lvl5pPr>
      <a:lvl6pPr marL="1857329" algn="l" defTabSz="742931" rtl="0" eaLnBrk="1" latinLnBrk="0" hangingPunct="1">
        <a:defRPr kumimoji="1" sz="1463" kern="1200">
          <a:solidFill>
            <a:schemeClr val="tx1"/>
          </a:solidFill>
          <a:latin typeface="+mn-lt"/>
          <a:ea typeface="+mn-ea"/>
          <a:cs typeface="+mn-cs"/>
        </a:defRPr>
      </a:lvl6pPr>
      <a:lvl7pPr marL="2228794" algn="l" defTabSz="742931" rtl="0" eaLnBrk="1" latinLnBrk="0" hangingPunct="1">
        <a:defRPr kumimoji="1" sz="1463" kern="1200">
          <a:solidFill>
            <a:schemeClr val="tx1"/>
          </a:solidFill>
          <a:latin typeface="+mn-lt"/>
          <a:ea typeface="+mn-ea"/>
          <a:cs typeface="+mn-cs"/>
        </a:defRPr>
      </a:lvl7pPr>
      <a:lvl8pPr marL="2600260" algn="l" defTabSz="742931" rtl="0" eaLnBrk="1" latinLnBrk="0" hangingPunct="1">
        <a:defRPr kumimoji="1" sz="1463" kern="1200">
          <a:solidFill>
            <a:schemeClr val="tx1"/>
          </a:solidFill>
          <a:latin typeface="+mn-lt"/>
          <a:ea typeface="+mn-ea"/>
          <a:cs typeface="+mn-cs"/>
        </a:defRPr>
      </a:lvl8pPr>
      <a:lvl9pPr marL="2971726" algn="l" defTabSz="742931"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円 が含まれている画像&#10;&#10;自動的に生成された説明">
            <a:extLst>
              <a:ext uri="{FF2B5EF4-FFF2-40B4-BE49-F238E27FC236}">
                <a16:creationId xmlns:a16="http://schemas.microsoft.com/office/drawing/2014/main" id="{892E5E4A-0A34-589D-CAFD-CBFEF1C9E2D5}"/>
              </a:ext>
            </a:extLst>
          </p:cNvPr>
          <p:cNvPicPr>
            <a:picLocks noChangeAspect="1"/>
          </p:cNvPicPr>
          <p:nvPr/>
        </p:nvPicPr>
        <p:blipFill rotWithShape="1">
          <a:blip r:embed="rId3">
            <a:extLst>
              <a:ext uri="{28A0092B-C50C-407E-A947-70E740481C1C}">
                <a14:useLocalDpi xmlns:a14="http://schemas.microsoft.com/office/drawing/2010/main" val="0"/>
              </a:ext>
            </a:extLst>
          </a:blip>
          <a:srcRect l="25749" t="37300" r="25582" b="32595"/>
          <a:stretch/>
        </p:blipFill>
        <p:spPr>
          <a:xfrm>
            <a:off x="8604000" y="1541040"/>
            <a:ext cx="1241111" cy="1086382"/>
          </a:xfrm>
          <a:prstGeom prst="rect">
            <a:avLst/>
          </a:prstGeom>
        </p:spPr>
      </p:pic>
      <p:sp>
        <p:nvSpPr>
          <p:cNvPr id="3" name="吹き出し: 角を丸めた四角形 23">
            <a:extLst>
              <a:ext uri="{FF2B5EF4-FFF2-40B4-BE49-F238E27FC236}">
                <a16:creationId xmlns:a16="http://schemas.microsoft.com/office/drawing/2014/main" id="{78CB5C70-94FB-E5EF-620A-FF94585B099D}"/>
              </a:ext>
            </a:extLst>
          </p:cNvPr>
          <p:cNvSpPr/>
          <p:nvPr/>
        </p:nvSpPr>
        <p:spPr>
          <a:xfrm>
            <a:off x="103358" y="1323755"/>
            <a:ext cx="8717086" cy="1332000"/>
          </a:xfrm>
          <a:custGeom>
            <a:avLst/>
            <a:gdLst>
              <a:gd name="connsiteX0" fmla="*/ 0 w 8328523"/>
              <a:gd name="connsiteY0" fmla="*/ 171316 h 1027876"/>
              <a:gd name="connsiteX1" fmla="*/ 171316 w 8328523"/>
              <a:gd name="connsiteY1" fmla="*/ 0 h 1027876"/>
              <a:gd name="connsiteX2" fmla="*/ 4858305 w 8328523"/>
              <a:gd name="connsiteY2" fmla="*/ 0 h 1027876"/>
              <a:gd name="connsiteX3" fmla="*/ 4858305 w 8328523"/>
              <a:gd name="connsiteY3" fmla="*/ 0 h 1027876"/>
              <a:gd name="connsiteX4" fmla="*/ 6940436 w 8328523"/>
              <a:gd name="connsiteY4" fmla="*/ 0 h 1027876"/>
              <a:gd name="connsiteX5" fmla="*/ 8157207 w 8328523"/>
              <a:gd name="connsiteY5" fmla="*/ 0 h 1027876"/>
              <a:gd name="connsiteX6" fmla="*/ 8328523 w 8328523"/>
              <a:gd name="connsiteY6" fmla="*/ 171316 h 1027876"/>
              <a:gd name="connsiteX7" fmla="*/ 8328523 w 8328523"/>
              <a:gd name="connsiteY7" fmla="*/ 599594 h 1027876"/>
              <a:gd name="connsiteX8" fmla="*/ 8701308 w 8328523"/>
              <a:gd name="connsiteY8" fmla="*/ 715669 h 1027876"/>
              <a:gd name="connsiteX9" fmla="*/ 8328523 w 8328523"/>
              <a:gd name="connsiteY9" fmla="*/ 856563 h 1027876"/>
              <a:gd name="connsiteX10" fmla="*/ 8328523 w 8328523"/>
              <a:gd name="connsiteY10" fmla="*/ 856560 h 1027876"/>
              <a:gd name="connsiteX11" fmla="*/ 8157207 w 8328523"/>
              <a:gd name="connsiteY11" fmla="*/ 1027876 h 1027876"/>
              <a:gd name="connsiteX12" fmla="*/ 6940436 w 8328523"/>
              <a:gd name="connsiteY12" fmla="*/ 1027876 h 1027876"/>
              <a:gd name="connsiteX13" fmla="*/ 4858305 w 8328523"/>
              <a:gd name="connsiteY13" fmla="*/ 1027876 h 1027876"/>
              <a:gd name="connsiteX14" fmla="*/ 4858305 w 8328523"/>
              <a:gd name="connsiteY14" fmla="*/ 1027876 h 1027876"/>
              <a:gd name="connsiteX15" fmla="*/ 171316 w 8328523"/>
              <a:gd name="connsiteY15" fmla="*/ 1027876 h 1027876"/>
              <a:gd name="connsiteX16" fmla="*/ 0 w 8328523"/>
              <a:gd name="connsiteY16" fmla="*/ 856560 h 1027876"/>
              <a:gd name="connsiteX17" fmla="*/ 0 w 8328523"/>
              <a:gd name="connsiteY17" fmla="*/ 856563 h 1027876"/>
              <a:gd name="connsiteX18" fmla="*/ 0 w 8328523"/>
              <a:gd name="connsiteY18" fmla="*/ 599594 h 1027876"/>
              <a:gd name="connsiteX19" fmla="*/ 0 w 8328523"/>
              <a:gd name="connsiteY19" fmla="*/ 599594 h 1027876"/>
              <a:gd name="connsiteX20" fmla="*/ 0 w 8328523"/>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599594 h 1027876"/>
              <a:gd name="connsiteX8" fmla="*/ 8760942 w 8760942"/>
              <a:gd name="connsiteY8" fmla="*/ 765364 h 1027876"/>
              <a:gd name="connsiteX9" fmla="*/ 8328523 w 8760942"/>
              <a:gd name="connsiteY9" fmla="*/ 856563 h 1027876"/>
              <a:gd name="connsiteX10" fmla="*/ 8328523 w 8760942"/>
              <a:gd name="connsiteY10" fmla="*/ 856560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698985 h 1027876"/>
              <a:gd name="connsiteX8" fmla="*/ 8760942 w 8760942"/>
              <a:gd name="connsiteY8" fmla="*/ 765364 h 1027876"/>
              <a:gd name="connsiteX9" fmla="*/ 8328523 w 8760942"/>
              <a:gd name="connsiteY9" fmla="*/ 856563 h 1027876"/>
              <a:gd name="connsiteX10" fmla="*/ 8328523 w 8760942"/>
              <a:gd name="connsiteY10" fmla="*/ 856560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698985 h 1027876"/>
              <a:gd name="connsiteX8" fmla="*/ 8760942 w 8760942"/>
              <a:gd name="connsiteY8" fmla="*/ 765364 h 1027876"/>
              <a:gd name="connsiteX9" fmla="*/ 8328523 w 8760942"/>
              <a:gd name="connsiteY9" fmla="*/ 856563 h 1027876"/>
              <a:gd name="connsiteX10" fmla="*/ 8328523 w 8760942"/>
              <a:gd name="connsiteY10" fmla="*/ 816804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760942" h="1027876">
                <a:moveTo>
                  <a:pt x="0" y="171316"/>
                </a:moveTo>
                <a:cubicBezTo>
                  <a:pt x="0" y="76701"/>
                  <a:pt x="76701" y="0"/>
                  <a:pt x="171316" y="0"/>
                </a:cubicBezTo>
                <a:lnTo>
                  <a:pt x="4858305" y="0"/>
                </a:lnTo>
                <a:lnTo>
                  <a:pt x="4858305" y="0"/>
                </a:lnTo>
                <a:lnTo>
                  <a:pt x="6940436" y="0"/>
                </a:lnTo>
                <a:lnTo>
                  <a:pt x="8157207" y="0"/>
                </a:lnTo>
                <a:cubicBezTo>
                  <a:pt x="8251822" y="0"/>
                  <a:pt x="8328523" y="76701"/>
                  <a:pt x="8328523" y="171316"/>
                </a:cubicBezTo>
                <a:lnTo>
                  <a:pt x="8328523" y="698985"/>
                </a:lnTo>
                <a:lnTo>
                  <a:pt x="8760942" y="765364"/>
                </a:lnTo>
                <a:lnTo>
                  <a:pt x="8328523" y="856563"/>
                </a:lnTo>
                <a:lnTo>
                  <a:pt x="8328523" y="816804"/>
                </a:lnTo>
                <a:cubicBezTo>
                  <a:pt x="8328523" y="911419"/>
                  <a:pt x="8251822" y="1027876"/>
                  <a:pt x="8157207" y="1027876"/>
                </a:cubicBezTo>
                <a:lnTo>
                  <a:pt x="6940436" y="1027876"/>
                </a:lnTo>
                <a:lnTo>
                  <a:pt x="4858305" y="1027876"/>
                </a:lnTo>
                <a:lnTo>
                  <a:pt x="4858305" y="1027876"/>
                </a:lnTo>
                <a:lnTo>
                  <a:pt x="171316" y="1027876"/>
                </a:lnTo>
                <a:cubicBezTo>
                  <a:pt x="76701" y="1027876"/>
                  <a:pt x="0" y="951175"/>
                  <a:pt x="0" y="856560"/>
                </a:cubicBezTo>
                <a:lnTo>
                  <a:pt x="0" y="856563"/>
                </a:lnTo>
                <a:lnTo>
                  <a:pt x="0" y="599594"/>
                </a:lnTo>
                <a:lnTo>
                  <a:pt x="0" y="599594"/>
                </a:lnTo>
                <a:lnTo>
                  <a:pt x="0" y="17131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住吉区将来ビジョン２０２８</a:t>
            </a:r>
            <a:r>
              <a:rPr kumimoji="1" lang="ja-JP" altLang="en-US" sz="1200" b="0"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では、</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４つの</a:t>
            </a:r>
            <a:r>
              <a:rPr kumimoji="1" lang="ja-JP" altLang="en-US" sz="1200" b="0" i="0" u="none" strike="noStrike" kern="1200" cap="none" spc="0" normalizeH="0" baseline="0" noProof="0" dirty="0">
                <a:ln>
                  <a:noFill/>
                </a:ln>
                <a:solidFill>
                  <a:prstClr val="black"/>
                </a:solidFill>
                <a:effectLst/>
                <a:uLnTx/>
                <a:uFill>
                  <a:solidFill>
                    <a:srgbClr val="CC00FF"/>
                  </a:solidFill>
                </a:uFill>
                <a:latin typeface="BIZ UDゴシック" panose="020B0400000000000000" pitchFamily="49" charset="-128"/>
                <a:ea typeface="BIZ UDゴシック" panose="020B0400000000000000" pitchFamily="49" charset="-128"/>
                <a:cs typeface="+mn-cs"/>
              </a:rPr>
              <a:t>施策展開の</a:t>
            </a:r>
            <a:r>
              <a:rPr kumimoji="1" lang="ja-JP" altLang="en-US" sz="1200" b="1" i="0" u="none" strike="noStrike" kern="1200" cap="none" spc="0" normalizeH="0" baseline="0" noProof="0" dirty="0">
                <a:ln>
                  <a:noFill/>
                </a:ln>
                <a:solidFill>
                  <a:srgbClr val="CC00FF"/>
                </a:solidFill>
                <a:effectLst/>
                <a:uLnTx/>
                <a:uFill>
                  <a:solidFill>
                    <a:srgbClr val="CC00FF"/>
                  </a:solidFill>
                </a:uFill>
                <a:latin typeface="BIZ UDゴシック" panose="020B0400000000000000" pitchFamily="49" charset="-128"/>
                <a:ea typeface="BIZ UDゴシック" panose="020B0400000000000000" pitchFamily="49" charset="-128"/>
                <a:cs typeface="+mn-cs"/>
              </a:rPr>
              <a:t>柱（方向性）</a:t>
            </a:r>
            <a:r>
              <a:rPr kumimoji="1" lang="ja-JP" altLang="en-US" sz="1200" b="0" i="0" u="none" strike="noStrike" kern="1200" cap="none" spc="0" normalizeH="0" baseline="0" noProof="0" dirty="0">
                <a:ln>
                  <a:noFill/>
                </a:ln>
                <a:solidFill>
                  <a:prstClr val="black"/>
                </a:solidFill>
                <a:effectLst/>
                <a:uLnTx/>
                <a:uFill>
                  <a:solidFill>
                    <a:srgbClr val="CC00FF"/>
                  </a:solidFill>
                </a:uFill>
                <a:latin typeface="BIZ UDゴシック" panose="020B0400000000000000" pitchFamily="49" charset="-128"/>
                <a:ea typeface="BIZ UDゴシック" panose="020B0400000000000000" pitchFamily="49" charset="-128"/>
                <a:cs typeface="+mn-cs"/>
              </a:rPr>
              <a:t>を設定しました</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住吉区は、</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歴史的資源に恵まれた、交通利便性が高い快適な住宅地</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として発展してきたまちであり、</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住吉区特有の</a:t>
            </a:r>
            <a:endPar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魅力や資源の活用</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はもとより、これまで</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住民同士のつながりを育んできた地域での見守りやあいさつ・声かけなどの</a:t>
            </a:r>
            <a:endPar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様々な取組を土台</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として、</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幅広い世代・分野の住民が多様な課題を</a:t>
            </a:r>
            <a:r>
              <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自分事</a:t>
            </a:r>
            <a:r>
              <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として、</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ともにまちづくりを進めてい</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くことをめざしています。</a:t>
            </a:r>
          </a:p>
        </p:txBody>
      </p:sp>
      <p:sp>
        <p:nvSpPr>
          <p:cNvPr id="5" name="テキスト ボックス 4">
            <a:extLst>
              <a:ext uri="{FF2B5EF4-FFF2-40B4-BE49-F238E27FC236}">
                <a16:creationId xmlns:a16="http://schemas.microsoft.com/office/drawing/2014/main" id="{F75F3690-B6E6-8CDF-1717-8AA483434557}"/>
              </a:ext>
            </a:extLst>
          </p:cNvPr>
          <p:cNvSpPr txBox="1"/>
          <p:nvPr/>
        </p:nvSpPr>
        <p:spPr>
          <a:xfrm>
            <a:off x="885025" y="3518699"/>
            <a:ext cx="8339530" cy="230191"/>
          </a:xfrm>
          <a:prstGeom prst="rect">
            <a:avLst/>
          </a:prstGeom>
          <a:noFill/>
        </p:spPr>
        <p:txBody>
          <a:bodyPr wrap="square" lIns="0" tIns="0" rIns="0" bIns="0" rtlCol="0" anchor="t" anchorCtr="0">
            <a:spAutoFit/>
          </a:bodyPr>
          <a:lstStyle/>
          <a:p>
            <a:pPr>
              <a:lnSpc>
                <a:spcPct val="150000"/>
              </a:lnSpc>
            </a:pPr>
            <a:r>
              <a:rPr kumimoji="1" lang="ja-JP" altLang="en-US" sz="1100" dirty="0">
                <a:latin typeface="BIZ UDゴシック" panose="020B0400000000000000" pitchFamily="49" charset="-128"/>
                <a:ea typeface="BIZ UDゴシック" panose="020B0400000000000000" pitchFamily="49" charset="-128"/>
              </a:rPr>
              <a:t>　</a:t>
            </a:r>
          </a:p>
        </p:txBody>
      </p:sp>
      <p:sp>
        <p:nvSpPr>
          <p:cNvPr id="6" name="正方形/長方形 5">
            <a:extLst>
              <a:ext uri="{FF2B5EF4-FFF2-40B4-BE49-F238E27FC236}">
                <a16:creationId xmlns:a16="http://schemas.microsoft.com/office/drawing/2014/main" id="{937770C7-C756-F3A5-5B25-DF22EABD5B02}"/>
              </a:ext>
            </a:extLst>
          </p:cNvPr>
          <p:cNvSpPr/>
          <p:nvPr/>
        </p:nvSpPr>
        <p:spPr>
          <a:xfrm>
            <a:off x="0" y="564109"/>
            <a:ext cx="9918000" cy="407676"/>
          </a:xfrm>
          <a:prstGeom prst="rect">
            <a:avLst/>
          </a:prstGeom>
        </p:spPr>
        <p:txBody>
          <a:bodyPr wrap="square" lIns="0" tIns="0" rIns="0" bIns="0" anchor="ctr" anchorCtr="0">
            <a:spAutoFit/>
          </a:bodyPr>
          <a:lstStyle/>
          <a:p>
            <a:pPr lvl="0" algn="ctr" defTabSz="457200">
              <a:lnSpc>
                <a:spcPts val="3700"/>
              </a:lnSpc>
              <a:defRPr/>
            </a:pPr>
            <a:r>
              <a:rPr lang="en-US" altLang="ja-JP" sz="2800" b="1" kern="2000" dirty="0">
                <a:solidFill>
                  <a:prstClr val="black"/>
                </a:solidFill>
                <a:latin typeface="BIZ UDゴシック" panose="020B0400000000000000" pitchFamily="49" charset="-128"/>
                <a:ea typeface="BIZ UDゴシック" panose="020B0400000000000000" pitchFamily="49" charset="-128"/>
              </a:rPr>
              <a:t>【</a:t>
            </a:r>
            <a:r>
              <a:rPr lang="ja-JP" altLang="en-US" sz="2800" b="1" kern="2000" dirty="0">
                <a:solidFill>
                  <a:prstClr val="black"/>
                </a:solidFill>
                <a:latin typeface="BIZ UDゴシック" panose="020B0400000000000000" pitchFamily="49" charset="-128"/>
                <a:ea typeface="BIZ UDゴシック" panose="020B0400000000000000" pitchFamily="49" charset="-128"/>
              </a:rPr>
              <a:t>区の将来像</a:t>
            </a:r>
            <a:r>
              <a:rPr lang="en-US" altLang="ja-JP" sz="2800" b="1" kern="2000" dirty="0">
                <a:solidFill>
                  <a:prstClr val="black"/>
                </a:solidFill>
                <a:latin typeface="BIZ UDゴシック" panose="020B0400000000000000" pitchFamily="49" charset="-128"/>
                <a:ea typeface="BIZ UDゴシック" panose="020B0400000000000000" pitchFamily="49" charset="-128"/>
              </a:rPr>
              <a:t>】</a:t>
            </a:r>
            <a:r>
              <a:rPr lang="ja-JP" altLang="en-US" sz="2800" b="1" kern="2000" dirty="0">
                <a:solidFill>
                  <a:prstClr val="black"/>
                </a:solidFill>
                <a:latin typeface="BIZ UDゴシック" panose="020B0400000000000000" pitchFamily="49" charset="-128"/>
                <a:ea typeface="BIZ UDゴシック" panose="020B0400000000000000" pitchFamily="49" charset="-128"/>
              </a:rPr>
              <a:t>すみよいまち　“えーとこ住吉”</a:t>
            </a:r>
            <a:r>
              <a:rPr lang="ja-JP" altLang="en-US" sz="2400" b="1" kern="2000" dirty="0">
                <a:solidFill>
                  <a:prstClr val="black"/>
                </a:solidFill>
                <a:latin typeface="BIZ UDゴシック" panose="020B0400000000000000" pitchFamily="49" charset="-128"/>
                <a:ea typeface="BIZ UDゴシック" panose="020B0400000000000000" pitchFamily="49" charset="-128"/>
              </a:rPr>
              <a:t>　</a:t>
            </a:r>
            <a:endParaRPr kumimoji="0" lang="ja-JP" altLang="en-US" sz="1400" b="1" dirty="0">
              <a:solidFill>
                <a:prstClr val="black"/>
              </a:solidFill>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77FC21CF-9D9A-D2F0-76EF-182ACE3A9C65}"/>
              </a:ext>
            </a:extLst>
          </p:cNvPr>
          <p:cNvSpPr/>
          <p:nvPr/>
        </p:nvSpPr>
        <p:spPr>
          <a:xfrm>
            <a:off x="0" y="864000"/>
            <a:ext cx="9918000" cy="432000"/>
          </a:xfrm>
          <a:prstGeom prst="rect">
            <a:avLst/>
          </a:prstGeom>
        </p:spPr>
        <p:txBody>
          <a:bodyPr wrap="square" lIns="0" tIns="0" rIns="0" bIns="0" anchor="ctr" anchorCtr="0">
            <a:spAutoFit/>
          </a:bodyPr>
          <a:lstStyle/>
          <a:p>
            <a:pPr lvl="0" algn="ctr" defTabSz="457200">
              <a:lnSpc>
                <a:spcPts val="3700"/>
              </a:lnSpc>
              <a:defRPr/>
            </a:pPr>
            <a:r>
              <a:rPr kumimoji="0" lang="en-US" altLang="ja-JP" sz="1400" b="1" dirty="0">
                <a:solidFill>
                  <a:prstClr val="black"/>
                </a:solidFill>
                <a:latin typeface="BIZ UDゴシック" panose="020B0400000000000000" pitchFamily="49" charset="-128"/>
                <a:ea typeface="BIZ UDゴシック" panose="020B0400000000000000" pitchFamily="49" charset="-128"/>
              </a:rPr>
              <a:t>【</a:t>
            </a:r>
            <a:r>
              <a:rPr kumimoji="0" lang="ja-JP" altLang="en-US" sz="1400" b="1" dirty="0">
                <a:solidFill>
                  <a:prstClr val="black"/>
                </a:solidFill>
                <a:latin typeface="BIZ UDゴシック" panose="020B0400000000000000" pitchFamily="49" charset="-128"/>
                <a:ea typeface="BIZ UDゴシック" panose="020B0400000000000000" pitchFamily="49" charset="-128"/>
              </a:rPr>
              <a:t>計画期間</a:t>
            </a:r>
            <a:r>
              <a:rPr kumimoji="0" lang="en-US" altLang="ja-JP" sz="1400" b="1" dirty="0">
                <a:solidFill>
                  <a:prstClr val="black"/>
                </a:solidFill>
                <a:latin typeface="BIZ UDゴシック" panose="020B0400000000000000" pitchFamily="49" charset="-128"/>
                <a:ea typeface="BIZ UDゴシック" panose="020B0400000000000000" pitchFamily="49" charset="-128"/>
              </a:rPr>
              <a:t>】</a:t>
            </a:r>
            <a:r>
              <a:rPr kumimoji="0" lang="zh-TW" altLang="en-US" sz="1400" b="1" dirty="0">
                <a:solidFill>
                  <a:prstClr val="black"/>
                </a:solidFill>
                <a:latin typeface="BIZ UDゴシック" panose="020B0400000000000000" pitchFamily="49" charset="-128"/>
                <a:ea typeface="BIZ UDゴシック" panose="020B0400000000000000" pitchFamily="49" charset="-128"/>
              </a:rPr>
              <a:t>令和６（</a:t>
            </a:r>
            <a:r>
              <a:rPr kumimoji="0" lang="en-US" altLang="zh-TW" sz="1400" b="1" dirty="0">
                <a:solidFill>
                  <a:prstClr val="black"/>
                </a:solidFill>
                <a:latin typeface="BIZ UDゴシック" panose="020B0400000000000000" pitchFamily="49" charset="-128"/>
                <a:ea typeface="BIZ UDゴシック" panose="020B0400000000000000" pitchFamily="49" charset="-128"/>
              </a:rPr>
              <a:t>2024</a:t>
            </a:r>
            <a:r>
              <a:rPr kumimoji="0" lang="zh-TW" altLang="en-US" sz="1400" b="1" dirty="0">
                <a:solidFill>
                  <a:prstClr val="black"/>
                </a:solidFill>
                <a:latin typeface="BIZ UDゴシック" panose="020B0400000000000000" pitchFamily="49" charset="-128"/>
                <a:ea typeface="BIZ UDゴシック" panose="020B0400000000000000" pitchFamily="49" charset="-128"/>
              </a:rPr>
              <a:t>）年度～令和</a:t>
            </a:r>
            <a:r>
              <a:rPr kumimoji="0" lang="en-US" altLang="zh-TW" sz="1400" b="1" dirty="0">
                <a:solidFill>
                  <a:prstClr val="black"/>
                </a:solidFill>
                <a:latin typeface="BIZ UDゴシック" panose="020B0400000000000000" pitchFamily="49" charset="-128"/>
                <a:ea typeface="BIZ UDゴシック" panose="020B0400000000000000" pitchFamily="49" charset="-128"/>
              </a:rPr>
              <a:t>10</a:t>
            </a:r>
            <a:r>
              <a:rPr kumimoji="0" lang="zh-TW" altLang="en-US" sz="1400" b="1" dirty="0">
                <a:solidFill>
                  <a:prstClr val="black"/>
                </a:solidFill>
                <a:latin typeface="BIZ UDゴシック" panose="020B0400000000000000" pitchFamily="49" charset="-128"/>
                <a:ea typeface="BIZ UDゴシック" panose="020B0400000000000000" pitchFamily="49" charset="-128"/>
              </a:rPr>
              <a:t>（</a:t>
            </a:r>
            <a:r>
              <a:rPr kumimoji="0" lang="en-US" altLang="zh-TW" sz="1400" b="1" dirty="0">
                <a:solidFill>
                  <a:prstClr val="black"/>
                </a:solidFill>
                <a:latin typeface="BIZ UDゴシック" panose="020B0400000000000000" pitchFamily="49" charset="-128"/>
                <a:ea typeface="BIZ UDゴシック" panose="020B0400000000000000" pitchFamily="49" charset="-128"/>
              </a:rPr>
              <a:t>2028</a:t>
            </a:r>
            <a:r>
              <a:rPr kumimoji="0" lang="zh-TW" altLang="en-US" sz="1400" b="1" dirty="0">
                <a:solidFill>
                  <a:prstClr val="black"/>
                </a:solidFill>
                <a:latin typeface="BIZ UDゴシック" panose="020B0400000000000000" pitchFamily="49" charset="-128"/>
                <a:ea typeface="BIZ UDゴシック" panose="020B0400000000000000" pitchFamily="49" charset="-128"/>
              </a:rPr>
              <a:t>）年度</a:t>
            </a:r>
            <a:endParaRPr kumimoji="0" lang="ja-JP" altLang="en-US" sz="1400" b="1" dirty="0">
              <a:solidFill>
                <a:prstClr val="black"/>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A48F0FED-9E56-1C9A-ADF8-826868BDC341}"/>
              </a:ext>
            </a:extLst>
          </p:cNvPr>
          <p:cNvSpPr/>
          <p:nvPr/>
        </p:nvSpPr>
        <p:spPr>
          <a:xfrm>
            <a:off x="0" y="3040488"/>
            <a:ext cx="4932000" cy="324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１　人がつながる、豊かな地域コミュニティの実現</a:t>
            </a:r>
          </a:p>
        </p:txBody>
      </p:sp>
      <p:sp>
        <p:nvSpPr>
          <p:cNvPr id="10" name="正方形/長方形 9">
            <a:extLst>
              <a:ext uri="{FF2B5EF4-FFF2-40B4-BE49-F238E27FC236}">
                <a16:creationId xmlns:a16="http://schemas.microsoft.com/office/drawing/2014/main" id="{E7EA0788-E390-4B36-48F5-EF460F8B3818}"/>
              </a:ext>
            </a:extLst>
          </p:cNvPr>
          <p:cNvSpPr/>
          <p:nvPr/>
        </p:nvSpPr>
        <p:spPr>
          <a:xfrm>
            <a:off x="4968000" y="3040488"/>
            <a:ext cx="4932000" cy="324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２　多様性が尊重され、つながりの中で誰もが生きやすい社会の実現</a:t>
            </a:r>
          </a:p>
        </p:txBody>
      </p:sp>
      <p:sp>
        <p:nvSpPr>
          <p:cNvPr id="11" name="正方形/長方形 10">
            <a:extLst>
              <a:ext uri="{FF2B5EF4-FFF2-40B4-BE49-F238E27FC236}">
                <a16:creationId xmlns:a16="http://schemas.microsoft.com/office/drawing/2014/main" id="{1D6F357F-B3F2-A6AA-197B-53439B31B2B3}"/>
              </a:ext>
            </a:extLst>
          </p:cNvPr>
          <p:cNvSpPr/>
          <p:nvPr/>
        </p:nvSpPr>
        <p:spPr>
          <a:xfrm>
            <a:off x="0" y="3382488"/>
            <a:ext cx="4932000" cy="1476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200" dirty="0">
                <a:solidFill>
                  <a:schemeClr val="tx1"/>
                </a:solidFill>
                <a:latin typeface="BIZ UDPゴシック" panose="020B0400000000000000" pitchFamily="50" charset="-128"/>
                <a:ea typeface="BIZ UDPゴシック" panose="020B0400000000000000" pitchFamily="50" charset="-128"/>
              </a:rPr>
              <a:t>住民同士がつながり、様々な企業・団体等と協働して持続的な地域活動が行われる豊かな地域コミュニティを支援します。</a:t>
            </a:r>
          </a:p>
          <a:p>
            <a:r>
              <a:rPr lang="ja-JP" altLang="en-US" sz="1200" dirty="0">
                <a:solidFill>
                  <a:schemeClr val="tx1"/>
                </a:solidFill>
                <a:latin typeface="BIZ UDPゴシック" panose="020B0400000000000000" pitchFamily="50" charset="-128"/>
                <a:ea typeface="BIZ UDPゴシック" panose="020B0400000000000000" pitchFamily="50" charset="-128"/>
              </a:rPr>
              <a:t>行政と大学や企業・団体等の連携を推進し、公共と民間の協働によるまちづくりを進めます。</a:t>
            </a:r>
          </a:p>
          <a:p>
            <a:endParaRPr lang="ja-JP" altLang="en-US"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①地域のつながり・コミュニティの</a:t>
            </a:r>
            <a:r>
              <a:rPr lang="ja-JP" altLang="en-US" sz="1100" dirty="0">
                <a:solidFill>
                  <a:schemeClr val="tx1"/>
                </a:solidFill>
                <a:latin typeface="BIZ UDPゴシック" panose="020B0400000000000000" pitchFamily="50" charset="-128"/>
                <a:ea typeface="BIZ UDPゴシック" panose="020B0400000000000000" pitchFamily="50" charset="-128"/>
              </a:rPr>
              <a:t>強化　　②地域ごとの特色ある活動の展開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③多様な団体・企業等との</a:t>
            </a:r>
            <a:r>
              <a:rPr lang="ja-JP" altLang="en-US" sz="1100">
                <a:solidFill>
                  <a:schemeClr val="tx1"/>
                </a:solidFill>
                <a:latin typeface="BIZ UDPゴシック" panose="020B0400000000000000" pitchFamily="50" charset="-128"/>
                <a:ea typeface="BIZ UDPゴシック" panose="020B0400000000000000" pitchFamily="50" charset="-128"/>
              </a:rPr>
              <a:t>協働　　</a:t>
            </a:r>
            <a:r>
              <a:rPr kumimoji="1" lang="ja-JP" altLang="en-US" sz="1100">
                <a:solidFill>
                  <a:schemeClr val="tx1"/>
                </a:solidFill>
                <a:latin typeface="BIZ UDPゴシック" panose="020B0400000000000000" pitchFamily="50" charset="-128"/>
                <a:ea typeface="BIZ UDPゴシック" panose="020B0400000000000000" pitchFamily="50" charset="-128"/>
              </a:rPr>
              <a:t>④</a:t>
            </a:r>
            <a:r>
              <a:rPr kumimoji="1" lang="ja-JP" altLang="en-US" sz="1100" dirty="0">
                <a:solidFill>
                  <a:schemeClr val="tx1"/>
                </a:solidFill>
                <a:latin typeface="BIZ UDPゴシック" panose="020B0400000000000000" pitchFamily="50" charset="-128"/>
                <a:ea typeface="BIZ UDPゴシック" panose="020B0400000000000000" pitchFamily="50" charset="-128"/>
              </a:rPr>
              <a:t>公共と民間との協働</a:t>
            </a:r>
          </a:p>
        </p:txBody>
      </p:sp>
      <p:sp>
        <p:nvSpPr>
          <p:cNvPr id="12" name="正方形/長方形 11">
            <a:extLst>
              <a:ext uri="{FF2B5EF4-FFF2-40B4-BE49-F238E27FC236}">
                <a16:creationId xmlns:a16="http://schemas.microsoft.com/office/drawing/2014/main" id="{9034B325-6D20-6F2B-FC04-172BBB062B51}"/>
              </a:ext>
            </a:extLst>
          </p:cNvPr>
          <p:cNvSpPr/>
          <p:nvPr/>
        </p:nvSpPr>
        <p:spPr>
          <a:xfrm>
            <a:off x="4968000" y="3382488"/>
            <a:ext cx="4932000" cy="1476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世代や分野を超えて様々な人がつながり誰もが生きやすい社会をめざし、包括的な相談支援体制づくりや地域の住民・専門機関等の連携による地域福祉推進の支援、要介護状態の予防等の健康づくりの推進、地域の防災力向上、防犯・交通安全の啓発、空家の適正管理の促進に取り組みます。</a:t>
            </a:r>
          </a:p>
          <a:p>
            <a:pPr algn="ct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①地域福祉の推進　　②健康づくりの推進　　③防災の取組　</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④防犯・交通安全の取組　　⑤空家対策の推進</a:t>
            </a:r>
            <a:endParaRPr kumimoji="1" lang="ja-JP" altLang="en-US" sz="1100" dirty="0">
              <a:solidFill>
                <a:schemeClr val="tx1"/>
              </a:solidFill>
            </a:endParaRPr>
          </a:p>
        </p:txBody>
      </p:sp>
      <p:sp>
        <p:nvSpPr>
          <p:cNvPr id="13" name="正方形/長方形 12">
            <a:extLst>
              <a:ext uri="{FF2B5EF4-FFF2-40B4-BE49-F238E27FC236}">
                <a16:creationId xmlns:a16="http://schemas.microsoft.com/office/drawing/2014/main" id="{55F16BB1-4268-C7A0-0C04-2F2EB4A3028E}"/>
              </a:ext>
            </a:extLst>
          </p:cNvPr>
          <p:cNvSpPr/>
          <p:nvPr/>
        </p:nvSpPr>
        <p:spPr>
          <a:xfrm>
            <a:off x="0" y="4910648"/>
            <a:ext cx="4932000" cy="324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３　未来を担う将来世代への支援</a:t>
            </a:r>
            <a:endParaRPr lang="ja-JP" altLang="en-US" sz="1400" dirty="0">
              <a:ln>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84388AA1-0555-4AB4-9E88-4A9856C9F1A0}"/>
              </a:ext>
            </a:extLst>
          </p:cNvPr>
          <p:cNvSpPr/>
          <p:nvPr/>
        </p:nvSpPr>
        <p:spPr>
          <a:xfrm>
            <a:off x="0" y="5270648"/>
            <a:ext cx="4932000" cy="14760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200" dirty="0">
                <a:solidFill>
                  <a:schemeClr val="tx1"/>
                </a:solidFill>
                <a:latin typeface="BIZ UDPゴシック" panose="020B0400000000000000" pitchFamily="50" charset="-128"/>
                <a:ea typeface="BIZ UDPゴシック" panose="020B0400000000000000" pitchFamily="50" charset="-128"/>
              </a:rPr>
              <a:t>未来を担う将来世代を支援するため、子育てに関する手続やサービス情報のプッシュ型発信や、切れ目のない支援の仕組みづくり、こども・若者やその保護者の早期支援に向けた地域や関係機関との連携強化、地域実情の教育施策への反映や、学校教育活動の円滑な推進の支援に取り組みます。</a:t>
            </a: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①子育ての支援　　②こどもと若者の支援　　③学校・学びの支援</a:t>
            </a:r>
          </a:p>
        </p:txBody>
      </p:sp>
      <p:sp>
        <p:nvSpPr>
          <p:cNvPr id="15" name="正方形/長方形 14">
            <a:extLst>
              <a:ext uri="{FF2B5EF4-FFF2-40B4-BE49-F238E27FC236}">
                <a16:creationId xmlns:a16="http://schemas.microsoft.com/office/drawing/2014/main" id="{67A29365-DB2E-3300-5ADE-5A9C9BDE23E0}"/>
              </a:ext>
            </a:extLst>
          </p:cNvPr>
          <p:cNvSpPr/>
          <p:nvPr/>
        </p:nvSpPr>
        <p:spPr>
          <a:xfrm>
            <a:off x="4968000" y="4911096"/>
            <a:ext cx="4932000" cy="324000"/>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４　区政運営の充実</a:t>
            </a:r>
            <a:endParaRPr lang="ja-JP" altLang="en-US" sz="1400" dirty="0">
              <a:ln>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50B37DCF-9539-C51F-DA66-2BA8ED3DCB87}"/>
              </a:ext>
            </a:extLst>
          </p:cNvPr>
          <p:cNvSpPr/>
          <p:nvPr/>
        </p:nvSpPr>
        <p:spPr>
          <a:xfrm>
            <a:off x="4968000" y="5270648"/>
            <a:ext cx="4932000" cy="1476000"/>
          </a:xfrm>
          <a:prstGeom prst="rect">
            <a:avLst/>
          </a:prstGeom>
          <a:solidFill>
            <a:srgbClr val="F0DB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区政運営の充実に向けて、区政への住民参画を推進するためデジタルツールを活用しニーズの把握、区政に関する情報発信の充実を図ります。　区役所窓口での質の高いサービス提供と区民の利便性向上に向けて、職員の接遇力の向上及び来庁不要な手続の拡張と利用促進を進めます。</a:t>
            </a:r>
          </a:p>
          <a:p>
            <a:endParaRPr lang="ja-JP" altLang="en-US"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①区政への住民参画の推進</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②窓口サービス向上・</a:t>
            </a:r>
            <a:r>
              <a:rPr kumimoji="1" lang="en-US" altLang="ja-JP" sz="1100" dirty="0">
                <a:solidFill>
                  <a:schemeClr val="tx1"/>
                </a:solidFill>
                <a:latin typeface="BIZ UDPゴシック" panose="020B0400000000000000" pitchFamily="50" charset="-128"/>
                <a:ea typeface="BIZ UDPゴシック" panose="020B0400000000000000" pitchFamily="50" charset="-128"/>
              </a:rPr>
              <a:t>DX</a:t>
            </a:r>
            <a:r>
              <a:rPr lang="ja-JP" altLang="en-US" sz="1100" dirty="0">
                <a:solidFill>
                  <a:schemeClr val="tx1"/>
                </a:solidFill>
                <a:latin typeface="BIZ UDPゴシック" panose="020B0400000000000000" pitchFamily="50" charset="-128"/>
                <a:ea typeface="BIZ UDPゴシック" panose="020B0400000000000000" pitchFamily="50" charset="-128"/>
              </a:rPr>
              <a:t>推進</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a:extLst>
              <a:ext uri="{FF2B5EF4-FFF2-40B4-BE49-F238E27FC236}">
                <a16:creationId xmlns:a16="http://schemas.microsoft.com/office/drawing/2014/main" id="{6D608767-84FA-30C9-5C1E-B9944DD8FD51}"/>
              </a:ext>
            </a:extLst>
          </p:cNvPr>
          <p:cNvSpPr/>
          <p:nvPr/>
        </p:nvSpPr>
        <p:spPr>
          <a:xfrm>
            <a:off x="0" y="0"/>
            <a:ext cx="9918000" cy="5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3200" dirty="0">
                <a:solidFill>
                  <a:schemeClr val="tx1"/>
                </a:solidFill>
                <a:latin typeface="BIZ UDゴシック" panose="020B0400000000000000" pitchFamily="49" charset="-128"/>
                <a:ea typeface="BIZ UDゴシック" panose="020B0400000000000000" pitchFamily="49" charset="-128"/>
              </a:rPr>
              <a:t>　</a:t>
            </a:r>
            <a:r>
              <a:rPr kumimoji="1" lang="ja-JP" altLang="en-US" sz="3400" dirty="0">
                <a:solidFill>
                  <a:schemeClr val="bg1"/>
                </a:solidFill>
                <a:latin typeface="BIZ UDゴシック" panose="020B0400000000000000" pitchFamily="49" charset="-128"/>
                <a:ea typeface="BIZ UDゴシック" panose="020B0400000000000000" pitchFamily="49" charset="-128"/>
              </a:rPr>
              <a:t>住吉区将来ビジョン</a:t>
            </a:r>
            <a:r>
              <a:rPr kumimoji="1" lang="en-US" altLang="ja-JP" sz="3400" dirty="0">
                <a:solidFill>
                  <a:schemeClr val="bg1"/>
                </a:solidFill>
                <a:latin typeface="BIZ UDゴシック" panose="020B0400000000000000" pitchFamily="49" charset="-128"/>
                <a:ea typeface="BIZ UDゴシック" panose="020B0400000000000000" pitchFamily="49" charset="-128"/>
              </a:rPr>
              <a:t>2028</a:t>
            </a:r>
            <a:r>
              <a:rPr kumimoji="1" lang="ja-JP" altLang="en-US" sz="3400" dirty="0">
                <a:solidFill>
                  <a:schemeClr val="bg1"/>
                </a:solidFill>
                <a:latin typeface="BIZ UDゴシック" panose="020B0400000000000000" pitchFamily="49" charset="-128"/>
                <a:ea typeface="BIZ UDゴシック" panose="020B0400000000000000" pitchFamily="49" charset="-128"/>
              </a:rPr>
              <a:t>（案） </a:t>
            </a:r>
            <a:r>
              <a:rPr kumimoji="1" lang="en-US" altLang="ja-JP" sz="2000" dirty="0">
                <a:solidFill>
                  <a:schemeClr val="bg1"/>
                </a:solidFill>
                <a:latin typeface="BIZ UDゴシック" panose="020B0400000000000000" pitchFamily="49" charset="-128"/>
                <a:ea typeface="BIZ UDゴシック" panose="020B0400000000000000" pitchFamily="49" charset="-128"/>
              </a:rPr>
              <a:t>〈</a:t>
            </a:r>
            <a:r>
              <a:rPr kumimoji="1" lang="ja-JP" altLang="en-US" sz="2000" dirty="0">
                <a:solidFill>
                  <a:schemeClr val="bg1"/>
                </a:solidFill>
                <a:latin typeface="BIZ UDゴシック" panose="020B0400000000000000" pitchFamily="49" charset="-128"/>
                <a:ea typeface="BIZ UDゴシック" panose="020B0400000000000000" pitchFamily="49" charset="-128"/>
              </a:rPr>
              <a:t>概要版</a:t>
            </a:r>
            <a:r>
              <a:rPr kumimoji="1" lang="en-US" altLang="ja-JP" sz="2000" dirty="0">
                <a:solidFill>
                  <a:schemeClr val="bg1"/>
                </a:solidFill>
                <a:latin typeface="BIZ UDゴシック" panose="020B0400000000000000" pitchFamily="49" charset="-128"/>
                <a:ea typeface="BIZ UDゴシック" panose="020B0400000000000000" pitchFamily="49" charset="-128"/>
              </a:rPr>
              <a:t>〉</a:t>
            </a:r>
            <a:r>
              <a:rPr kumimoji="1" lang="ja-JP" altLang="en-US" sz="2000" dirty="0">
                <a:solidFill>
                  <a:schemeClr val="bg1"/>
                </a:solidFill>
                <a:latin typeface="BIZ UDゴシック" panose="020B0400000000000000" pitchFamily="49" charset="-128"/>
                <a:ea typeface="BIZ UDゴシック" panose="020B0400000000000000" pitchFamily="49" charset="-128"/>
              </a:rPr>
              <a:t>　</a:t>
            </a:r>
          </a:p>
        </p:txBody>
      </p:sp>
      <p:sp>
        <p:nvSpPr>
          <p:cNvPr id="4" name="正方形/長方形 3">
            <a:extLst>
              <a:ext uri="{FF2B5EF4-FFF2-40B4-BE49-F238E27FC236}">
                <a16:creationId xmlns:a16="http://schemas.microsoft.com/office/drawing/2014/main" id="{981C5953-8F2D-81AB-AA2D-99FF71B65814}"/>
              </a:ext>
            </a:extLst>
          </p:cNvPr>
          <p:cNvSpPr/>
          <p:nvPr/>
        </p:nvSpPr>
        <p:spPr>
          <a:xfrm>
            <a:off x="0" y="2700000"/>
            <a:ext cx="9918000" cy="28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solidFill>
                  <a:schemeClr val="bg1"/>
                </a:solidFill>
                <a:latin typeface="BIZ UDゴシック" panose="020B0400000000000000" pitchFamily="49" charset="-128"/>
                <a:ea typeface="BIZ UDゴシック" panose="020B0400000000000000" pitchFamily="49" charset="-128"/>
              </a:rPr>
              <a:t>４つの柱（方向性）</a:t>
            </a:r>
          </a:p>
        </p:txBody>
      </p:sp>
    </p:spTree>
    <p:extLst>
      <p:ext uri="{BB962C8B-B14F-4D97-AF65-F5344CB8AC3E}">
        <p14:creationId xmlns:p14="http://schemas.microsoft.com/office/powerpoint/2010/main" val="21454128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1858</TotalTime>
  <Words>565</Words>
  <Application>Microsoft Office PowerPoint</Application>
  <PresentationFormat>A4 210 x 297 mm</PresentationFormat>
  <Paragraphs>31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BIZ UDゴシック</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宮崎　悠人</dc:creator>
  <cp:lastModifiedBy>尾崎　泉</cp:lastModifiedBy>
  <cp:revision>32</cp:revision>
  <cp:lastPrinted>2023-11-22T00:09:29Z</cp:lastPrinted>
  <dcterms:created xsi:type="dcterms:W3CDTF">2023-11-06T02:44:37Z</dcterms:created>
  <dcterms:modified xsi:type="dcterms:W3CDTF">2023-11-22T00:27:21Z</dcterms:modified>
</cp:coreProperties>
</file>