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70" r:id="rId2"/>
    <p:sldId id="288" r:id="rId3"/>
    <p:sldId id="303" r:id="rId4"/>
    <p:sldId id="301" r:id="rId5"/>
    <p:sldId id="256" r:id="rId6"/>
    <p:sldId id="258" r:id="rId7"/>
    <p:sldId id="259" r:id="rId8"/>
    <p:sldId id="260" r:id="rId9"/>
    <p:sldId id="261" r:id="rId10"/>
    <p:sldId id="271" r:id="rId11"/>
    <p:sldId id="272" r:id="rId12"/>
    <p:sldId id="273" r:id="rId13"/>
    <p:sldId id="274" r:id="rId14"/>
    <p:sldId id="266" r:id="rId15"/>
    <p:sldId id="276" r:id="rId16"/>
    <p:sldId id="277" r:id="rId17"/>
    <p:sldId id="257" r:id="rId18"/>
    <p:sldId id="309" r:id="rId19"/>
    <p:sldId id="299" r:id="rId20"/>
    <p:sldId id="302" r:id="rId21"/>
    <p:sldId id="290" r:id="rId22"/>
    <p:sldId id="300" r:id="rId23"/>
    <p:sldId id="292" r:id="rId24"/>
    <p:sldId id="293" r:id="rId25"/>
    <p:sldId id="294" r:id="rId26"/>
    <p:sldId id="296" r:id="rId27"/>
    <p:sldId id="297" r:id="rId28"/>
    <p:sldId id="298" r:id="rId29"/>
    <p:sldId id="304" r:id="rId30"/>
    <p:sldId id="307" r:id="rId31"/>
    <p:sldId id="305" r:id="rId3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68" d="100"/>
          <a:sy n="68" d="100"/>
        </p:scale>
        <p:origin x="1236" y="60"/>
      </p:cViewPr>
      <p:guideLst>
        <p:guide orient="horz" pos="2183"/>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1"/>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2" y="0"/>
            <a:ext cx="2919413" cy="495300"/>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14763" y="0"/>
            <a:ext cx="2919412" cy="495300"/>
          </a:xfrm>
          <a:prstGeom prst="rect">
            <a:avLst/>
          </a:prstGeom>
        </p:spPr>
        <p:txBody>
          <a:bodyPr vert="horz" lIns="91427" tIns="45714" rIns="91427" bIns="45714" rtlCol="0"/>
          <a:lstStyle>
            <a:lvl1pPr algn="r">
              <a:defRPr sz="1200"/>
            </a:lvl1pPr>
          </a:lstStyle>
          <a:p>
            <a:fld id="{1F37027F-B592-4F87-BBDD-4B35703A281B}" type="datetimeFigureOut">
              <a:rPr kumimoji="1" lang="ja-JP" altLang="en-US" smtClean="0"/>
              <a:t>2023/11/24</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2" y="9371013"/>
            <a:ext cx="2919413" cy="495300"/>
          </a:xfrm>
          <a:prstGeom prst="rect">
            <a:avLst/>
          </a:prstGeom>
        </p:spPr>
        <p:txBody>
          <a:bodyPr vert="horz" lIns="91427" tIns="45714" rIns="91427"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14763" y="9371013"/>
            <a:ext cx="2919412" cy="495300"/>
          </a:xfrm>
          <a:prstGeom prst="rect">
            <a:avLst/>
          </a:prstGeom>
        </p:spPr>
        <p:txBody>
          <a:bodyPr vert="horz" lIns="91427" tIns="45714" rIns="91427" bIns="45714"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5029"/>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1427" tIns="45714" rIns="91427" bIns="45714" rtlCol="0"/>
          <a:lstStyle>
            <a:lvl1pPr algn="r">
              <a:defRPr sz="1200"/>
            </a:lvl1pPr>
          </a:lstStyle>
          <a:p>
            <a:fld id="{8F79A45A-44E9-4E55-B6CF-CDDD9D6D79DD}" type="datetimeFigureOut">
              <a:rPr kumimoji="1" lang="ja-JP" altLang="en-US" smtClean="0"/>
              <a:t>2023/11/24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1427" tIns="45714" rIns="91427" bIns="45714"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24</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27</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29</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31</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4</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5</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10</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15</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16</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18</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21</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22</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2023/11/24</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570480"/>
            <a:ext cx="9900000" cy="1080000"/>
          </a:xfrm>
        </p:spPr>
        <p:txBody>
          <a:bodyPr lIns="0" tIns="0" rIns="0" bIns="0"/>
          <a:lstStyle/>
          <a:p>
            <a:pPr algn="ctr"/>
            <a:r>
              <a:rPr kumimoji="1" lang="ja-JP" altLang="en-US" dirty="0">
                <a:latin typeface="BIZ UDPゴシック" panose="020B0400000000000000" pitchFamily="50" charset="-128"/>
                <a:ea typeface="BIZ UDPゴシック" panose="020B0400000000000000" pitchFamily="50" charset="-128"/>
              </a:rPr>
              <a:t>住吉区将来ビジョン</a:t>
            </a:r>
            <a:r>
              <a:rPr kumimoji="1" lang="en-US" altLang="ja-JP" dirty="0">
                <a:latin typeface="BIZ UDPゴシック" panose="020B0400000000000000" pitchFamily="50" charset="-128"/>
                <a:ea typeface="BIZ UDPゴシック" panose="020B0400000000000000" pitchFamily="50" charset="-128"/>
              </a:rPr>
              <a:t>2028</a:t>
            </a:r>
            <a:r>
              <a:rPr kumimoji="1" lang="ja-JP" altLang="en-US" dirty="0">
                <a:latin typeface="BIZ UDPゴシック" panose="020B0400000000000000" pitchFamily="50" charset="-128"/>
                <a:ea typeface="BIZ UDPゴシック" panose="020B0400000000000000" pitchFamily="50" charset="-128"/>
              </a:rPr>
              <a:t>（案）</a:t>
            </a:r>
          </a:p>
        </p:txBody>
      </p:sp>
      <p:sp>
        <p:nvSpPr>
          <p:cNvPr id="4" name="タイトル 1"/>
          <p:cNvSpPr txBox="1">
            <a:spLocks/>
          </p:cNvSpPr>
          <p:nvPr/>
        </p:nvSpPr>
        <p:spPr>
          <a:xfrm>
            <a:off x="1" y="2293588"/>
            <a:ext cx="9900000" cy="900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～すみよいまち　“えーとこ住吉”～</a:t>
            </a:r>
          </a:p>
        </p:txBody>
      </p:sp>
      <p:sp>
        <p:nvSpPr>
          <p:cNvPr id="5" name="タイトル 1"/>
          <p:cNvSpPr txBox="1">
            <a:spLocks/>
          </p:cNvSpPr>
          <p:nvPr/>
        </p:nvSpPr>
        <p:spPr>
          <a:xfrm>
            <a:off x="0" y="5778000"/>
            <a:ext cx="9900000" cy="10800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599" dirty="0">
                <a:latin typeface="BIZ UDPゴシック" panose="020B0400000000000000" pitchFamily="50" charset="-128"/>
                <a:ea typeface="BIZ UDPゴシック" panose="020B0400000000000000" pitchFamily="50" charset="-128"/>
              </a:rPr>
              <a:t>令和６（</a:t>
            </a:r>
            <a:r>
              <a:rPr lang="en-US" altLang="ja-JP" sz="3599" dirty="0">
                <a:latin typeface="BIZ UDPゴシック" panose="020B0400000000000000" pitchFamily="50" charset="-128"/>
                <a:ea typeface="BIZ UDPゴシック" panose="020B0400000000000000" pitchFamily="50" charset="-128"/>
              </a:rPr>
              <a:t>2024</a:t>
            </a:r>
            <a:r>
              <a:rPr lang="ja-JP" altLang="en-US" sz="3599" dirty="0">
                <a:latin typeface="BIZ UDPゴシック" panose="020B0400000000000000" pitchFamily="50" charset="-128"/>
                <a:ea typeface="BIZ UDPゴシック" panose="020B0400000000000000" pitchFamily="50" charset="-128"/>
              </a:rPr>
              <a:t>）年〇月</a:t>
            </a:r>
            <a:r>
              <a:rPr lang="ja-JP" altLang="en-US" sz="3599" dirty="0">
                <a:solidFill>
                  <a:srgbClr val="FF0000"/>
                </a:solidFill>
                <a:latin typeface="BIZ UDPゴシック" panose="020B0400000000000000" pitchFamily="50" charset="-128"/>
                <a:ea typeface="BIZ UDPゴシック" panose="020B0400000000000000" pitchFamily="50" charset="-128"/>
              </a:rPr>
              <a:t>　</a:t>
            </a:r>
            <a:r>
              <a:rPr lang="ja-JP" altLang="en-US" sz="3599" dirty="0">
                <a:latin typeface="BIZ UDPゴシック" panose="020B0400000000000000" pitchFamily="50" charset="-128"/>
                <a:ea typeface="BIZ UDPゴシック" panose="020B0400000000000000" pitchFamily="50" charset="-128"/>
              </a:rPr>
              <a:t>住吉区役所</a:t>
            </a:r>
          </a:p>
        </p:txBody>
      </p:sp>
    </p:spTree>
    <p:extLst>
      <p:ext uri="{BB962C8B-B14F-4D97-AF65-F5344CB8AC3E}">
        <p14:creationId xmlns:p14="http://schemas.microsoft.com/office/powerpoint/2010/main" val="36952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「何らかの健康づくりに取り組んでいる」と回答する割合（区民意識調査）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いつまでも健康を保ちいきいきと暮らせるよう、健康づくりのサポートや啓発、疾</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151284"/>
            <a:ext cx="2700000" cy="1384995"/>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「地域の防災力が</a:t>
            </a:r>
            <a:r>
              <a:rPr lang="ja-JP" altLang="en-US" dirty="0">
                <a:latin typeface="BIZ UDPゴシック" panose="020B0400000000000000" pitchFamily="50" charset="-128"/>
                <a:ea typeface="BIZ UDPゴシック" panose="020B0400000000000000" pitchFamily="50" charset="-128"/>
              </a:rPr>
              <a:t>備わっている</a:t>
            </a:r>
            <a:r>
              <a:rPr lang="ja-JP" altLang="en-US" sz="1800" dirty="0">
                <a:latin typeface="BIZ UDPゴシック" panose="020B0400000000000000" pitchFamily="50" charset="-128"/>
                <a:ea typeface="BIZ UDPゴシック" panose="020B0400000000000000" pitchFamily="50" charset="-128"/>
              </a:rPr>
              <a:t>と感じる」と回答する割合（区民意識調査）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住民や地域の防災意識が高く、地域の防災体制が整っており、災害時には要援護者等に必要な支援を行うことができる状態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5AF35A59-564C-6B39-F196-01BCC9D807F8}"/>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77848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150000"/>
            <a:ext cx="2700000" cy="830997"/>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「住吉区の治安が良いと感じている」と回答する割合（区民意識調査）</a:t>
            </a:r>
          </a:p>
        </p:txBody>
      </p:sp>
      <p:sp>
        <p:nvSpPr>
          <p:cNvPr id="15" name="正方形/長方形 14">
            <a:extLst>
              <a:ext uri="{FF2B5EF4-FFF2-40B4-BE49-F238E27FC236}">
                <a16:creationId xmlns:a16="http://schemas.microsoft.com/office/drawing/2014/main" id="{4B8CC842-E168-B746-7A9C-6278FBB3B354}"/>
              </a:ext>
            </a:extLst>
          </p:cNvPr>
          <p:cNvSpPr/>
          <p:nvPr/>
        </p:nvSpPr>
        <p:spPr>
          <a:xfrm>
            <a:off x="8240400" y="45756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700400" y="45396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C7D66811-13DE-5F6E-D182-A0CDCEFA0182}"/>
              </a:ext>
            </a:extLst>
          </p:cNvPr>
          <p:cNvSpPr/>
          <p:nvPr/>
        </p:nvSpPr>
        <p:spPr>
          <a:xfrm>
            <a:off x="8240400" y="4334400"/>
            <a:ext cx="1548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「周辺の空家等の建物に対して、悩み、心配、不安などを感じている」と回答する割合（区民意識調査）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％以下</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6" name="正方形/長方形 35">
            <a:extLst>
              <a:ext uri="{FF2B5EF4-FFF2-40B4-BE49-F238E27FC236}">
                <a16:creationId xmlns:a16="http://schemas.microsoft.com/office/drawing/2014/main" id="{05240F2D-B948-6E9A-BC9E-FA3AFC1DB538}"/>
              </a:ext>
            </a:extLst>
          </p:cNvPr>
          <p:cNvSpPr/>
          <p:nvPr/>
        </p:nvSpPr>
        <p:spPr>
          <a:xfrm>
            <a:off x="8240400" y="4335684"/>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Tree>
    <p:extLst>
      <p:ext uri="{BB962C8B-B14F-4D97-AF65-F5344CB8AC3E}">
        <p14:creationId xmlns:p14="http://schemas.microsoft.com/office/powerpoint/2010/main" val="210343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「子育てに関する悩みの相談先を知っている」と回答する子育て世帯の割合（区民意識調査）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「不登校やひきこもり、ヤングケアラーなど支援が必要な人やその家族等が相談できる窓口や居場所があることを知っている」と回答する割合（区民意識調査）</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すべてのこどもや若者が将来の夢や目標を見出し、いきいきと取り組んでいる状態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「学校・家庭・地域が連携して、こどもが育まれていると感じる」と回答する割合（区民意識調査）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①区政への住民参画の推進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「区役所が、様々な機会を通じて区民の意見やニーズを把握していると感じる」と回答する割合（市民局アンケート）</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3"/>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8240400" y="4335684"/>
            <a:ext cx="162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700400" y="4540884"/>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現状にある。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「区役所が、区民に身近な窓口として、適切に対応していると感じる」と回答する割合（市民局アンケート）</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8240400" y="4575600"/>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8240400" y="432184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700401" y="45396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86817"/>
            <a:ext cx="3480120" cy="180000"/>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0000"/>
            <a:ext cx="3600345" cy="180000"/>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16933781"/>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2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6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①区政への住民参画の推進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地域で実施されている様々な活動が、住民に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1527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「住んでいる地域において、様々な地域活動に気軽に参加できると感じる」と回答する割合（区民意識調査）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38662" y="4575299"/>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防災など、住民の関心が高い取組や地域の魅力などを活用し、住民、 </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821" y="454136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8238662" y="43368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「各団体により地域の特性や課題に応じた活動が進められていると感じる」と回答する割合（区民意識調査）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8240400" y="4576884"/>
            <a:ext cx="1440000" cy="369332"/>
          </a:xfrm>
          <a:prstGeom prst="rect">
            <a:avLst/>
          </a:prstGeom>
        </p:spPr>
        <p:txBody>
          <a:bodyPr wrap="square" lIns="0" tIns="0" rIns="0" bIns="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8240400" y="4335684"/>
            <a:ext cx="1440000" cy="215444"/>
          </a:xfrm>
          <a:prstGeom prst="rect">
            <a:avLst/>
          </a:prstGeom>
        </p:spPr>
        <p:txBody>
          <a:bodyPr wrap="square" lIns="0" tIns="0" rIns="0" bIns="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153600"/>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行政と大学・ＮＰＯ・企業・個人等との新たな連携の実施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「誰もが安心して暮らせるまちと感じる」と回答する割合（区民意識調査）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5237</Words>
  <Application>Microsoft Office PowerPoint</Application>
  <PresentationFormat>A4 210 x 297 mm</PresentationFormat>
  <Paragraphs>582</Paragraphs>
  <Slides>31</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BIZ UDPゴシック</vt:lpstr>
      <vt:lpstr>BIZ UDゴシック</vt:lpstr>
      <vt:lpstr>游ゴシック</vt:lpstr>
      <vt:lpstr>Arial</vt:lpstr>
      <vt:lpstr>Calibri</vt:lpstr>
      <vt:lpstr>Calibri Light</vt:lpstr>
      <vt:lpstr>Office テーマ</vt:lpstr>
      <vt:lpstr>住吉区将来ビジョン2028（案）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2023-11-24T04:56:42Z</dcterms:created>
  <dcterms:modified xsi:type="dcterms:W3CDTF">2023-11-24T04:57:15Z</dcterms:modified>
</cp:coreProperties>
</file>