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handoutMasterIdLst>
    <p:handoutMasterId r:id="rId40"/>
  </p:handoutMasterIdLst>
  <p:sldIdLst>
    <p:sldId id="270" r:id="rId5"/>
    <p:sldId id="279" r:id="rId6"/>
    <p:sldId id="288" r:id="rId7"/>
    <p:sldId id="303" r:id="rId8"/>
    <p:sldId id="301" r:id="rId9"/>
    <p:sldId id="256" r:id="rId10"/>
    <p:sldId id="258" r:id="rId11"/>
    <p:sldId id="259" r:id="rId12"/>
    <p:sldId id="260" r:id="rId13"/>
    <p:sldId id="261" r:id="rId14"/>
    <p:sldId id="271" r:id="rId15"/>
    <p:sldId id="272" r:id="rId16"/>
    <p:sldId id="273" r:id="rId17"/>
    <p:sldId id="274" r:id="rId18"/>
    <p:sldId id="266" r:id="rId19"/>
    <p:sldId id="276" r:id="rId20"/>
    <p:sldId id="277" r:id="rId21"/>
    <p:sldId id="257" r:id="rId22"/>
    <p:sldId id="309" r:id="rId23"/>
    <p:sldId id="299" r:id="rId24"/>
    <p:sldId id="302" r:id="rId25"/>
    <p:sldId id="290" r:id="rId26"/>
    <p:sldId id="300" r:id="rId27"/>
    <p:sldId id="292" r:id="rId28"/>
    <p:sldId id="293" r:id="rId29"/>
    <p:sldId id="294" r:id="rId30"/>
    <p:sldId id="296" r:id="rId31"/>
    <p:sldId id="297" r:id="rId32"/>
    <p:sldId id="298" r:id="rId33"/>
    <p:sldId id="304" r:id="rId34"/>
    <p:sldId id="307" r:id="rId35"/>
    <p:sldId id="305" r:id="rId36"/>
    <p:sldId id="306" r:id="rId37"/>
    <p:sldId id="308" r:id="rId38"/>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0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澤　宏子" initials="平澤　宏子" lastIdx="1" clrIdx="0">
    <p:extLst>
      <p:ext uri="{19B8F6BF-5375-455C-9EA6-DF929625EA0E}">
        <p15:presenceInfo xmlns:p15="http://schemas.microsoft.com/office/powerpoint/2012/main" userId="平澤　宏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00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snapToGrid="0">
      <p:cViewPr varScale="1">
        <p:scale>
          <a:sx n="64" d="100"/>
          <a:sy n="64" d="100"/>
        </p:scale>
        <p:origin x="576" y="144"/>
      </p:cViewPr>
      <p:guideLst>
        <p:guide orient="horz" pos="2183"/>
        <p:guide pos="3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2800"/>
  <ax:ocxPr ax:name="_cy" ax:value="2800"/>
  <ax:ocxPr ax:name="Style" ax:value="11"/>
  <ax:ocxPr ax:name="SubStyle" ax:value="0"/>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'元データ（将来推計）'!$A$3</c:f>
              <c:strCache>
                <c:ptCount val="1"/>
                <c:pt idx="0">
                  <c:v>０～14歳</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'元データ（将来推計）'!$B$3:$C$3</c:f>
              <c:numCache>
                <c:formatCode>#,##0_);[Red]\(#,##0\)</c:formatCode>
                <c:ptCount val="2"/>
                <c:pt idx="0">
                  <c:v>18425</c:v>
                </c:pt>
                <c:pt idx="1">
                  <c:v>14586</c:v>
                </c:pt>
              </c:numCache>
            </c:numRef>
          </c:val>
          <c:extLst>
            <c:ext xmlns:c16="http://schemas.microsoft.com/office/drawing/2014/chart" uri="{C3380CC4-5D6E-409C-BE32-E72D297353CC}">
              <c16:uniqueId val="{00000000-60E7-45A6-8D2B-D634F44C4882}"/>
            </c:ext>
          </c:extLst>
        </c:ser>
        <c:ser>
          <c:idx val="1"/>
          <c:order val="1"/>
          <c:tx>
            <c:strRef>
              <c:f>'元データ（将来推計）'!$A$4</c:f>
              <c:strCache>
                <c:ptCount val="1"/>
                <c:pt idx="0">
                  <c:v>15歳～64歳</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'元データ（将来推計）'!$B$4:$C$4</c:f>
              <c:numCache>
                <c:formatCode>#,##0_);[Red]\(#,##0\)</c:formatCode>
                <c:ptCount val="2"/>
                <c:pt idx="0">
                  <c:v>93934</c:v>
                </c:pt>
                <c:pt idx="1">
                  <c:v>72066</c:v>
                </c:pt>
              </c:numCache>
            </c:numRef>
          </c:val>
          <c:extLst>
            <c:ext xmlns:c16="http://schemas.microsoft.com/office/drawing/2014/chart" uri="{C3380CC4-5D6E-409C-BE32-E72D297353CC}">
              <c16:uniqueId val="{00000001-60E7-45A6-8D2B-D634F44C4882}"/>
            </c:ext>
          </c:extLst>
        </c:ser>
        <c:ser>
          <c:idx val="0"/>
          <c:order val="2"/>
          <c:tx>
            <c:strRef>
              <c:f>'元データ（将来推計）'!$A$5</c:f>
              <c:strCache>
                <c:ptCount val="1"/>
                <c:pt idx="0">
                  <c:v>65歳以上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'元データ（将来推計）'!$B$5:$C$5</c:f>
              <c:numCache>
                <c:formatCode>#,##0_);[Red]\(#,##0\)</c:formatCode>
                <c:ptCount val="2"/>
                <c:pt idx="0">
                  <c:v>41880</c:v>
                </c:pt>
                <c:pt idx="1">
                  <c:v>46319</c:v>
                </c:pt>
              </c:numCache>
            </c:numRef>
          </c:val>
          <c:extLst>
            <c:ext xmlns:c16="http://schemas.microsoft.com/office/drawing/2014/chart" uri="{C3380CC4-5D6E-409C-BE32-E72D297353CC}">
              <c16:uniqueId val="{00000002-60E7-45A6-8D2B-D634F44C4882}"/>
            </c:ext>
          </c:extLst>
        </c:ser>
        <c:ser>
          <c:idx val="3"/>
          <c:order val="3"/>
          <c:tx>
            <c:strRef>
              <c:f>'元データ（将来推計）'!$A$6</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'元データ（将来推計）'!$B$6:$C$6</c:f>
              <c:numCache>
                <c:formatCode>#,##0_);[Red]\(#,##0\)</c:formatCode>
                <c:ptCount val="2"/>
                <c:pt idx="0">
                  <c:v>154239</c:v>
                </c:pt>
                <c:pt idx="1">
                  <c:v>132971</c:v>
                </c:pt>
              </c:numCache>
            </c:numRef>
          </c:val>
          <c:extLst>
            <c:ext xmlns:c16="http://schemas.microsoft.com/office/drawing/2014/chart" uri="{C3380CC4-5D6E-409C-BE32-E72D297353CC}">
              <c16:uniqueId val="{00000003-60E7-45A6-8D2B-D634F44C4882}"/>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a:t>
                </a:r>
              </a:p>
            </c:rich>
          </c:tx>
          <c:layout>
            <c:manualLayout>
              <c:xMode val="edge"/>
              <c:yMode val="edge"/>
              <c:x val="0.88882916666666667"/>
              <c:y val="0.825285912698412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egendEntry>
        <c:idx val="3"/>
        <c:delete val="1"/>
      </c:legendEntry>
      <c:layout>
        <c:manualLayout>
          <c:xMode val="edge"/>
          <c:yMode val="edge"/>
          <c:x val="0.22165833333333337"/>
          <c:y val="0.88433928571428566"/>
          <c:w val="0.60960000000000003"/>
          <c:h val="4.00654761904761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37268518518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 (2)'!$A$2</c:f>
              <c:strCache>
                <c:ptCount val="1"/>
                <c:pt idx="0">
                  <c:v>大阪市</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dLbl>
              <c:idx val="0"/>
              <c:layout>
                <c:manualLayout>
                  <c:x val="-0.13248765432098766"/>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(2)'!$B$2:$E$2</c:f>
              <c:numCache>
                <c:formatCode>General</c:formatCode>
                <c:ptCount val="4"/>
                <c:pt idx="0">
                  <c:v>17.8</c:v>
                </c:pt>
                <c:pt idx="1">
                  <c:v>27.2</c:v>
                </c:pt>
                <c:pt idx="2">
                  <c:v>26.2</c:v>
                </c:pt>
                <c:pt idx="3">
                  <c:v>26.5</c:v>
                </c:pt>
              </c:numCache>
            </c:numRef>
          </c:val>
          <c:smooth val="0"/>
          <c:extLst>
            <c:ext xmlns:c16="http://schemas.microsoft.com/office/drawing/2014/chart" uri="{C3380CC4-5D6E-409C-BE32-E72D297353CC}">
              <c16:uniqueId val="{00000001-FE6F-413D-8505-1DF2496B7515}"/>
            </c:ext>
          </c:extLst>
        </c:ser>
        <c:ser>
          <c:idx val="1"/>
          <c:order val="1"/>
          <c:tx>
            <c:strRef>
              <c:f>'Ｐ22 (2)'!$A$3</c:f>
              <c:strCache>
                <c:ptCount val="1"/>
                <c:pt idx="0">
                  <c:v>住吉区</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dLbl>
              <c:idx val="1"/>
              <c:layout>
                <c:manualLayout>
                  <c:x val="-7.3691358024691359E-2"/>
                  <c:y val="6.908564814814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F-413D-8505-1DF2496B7515}"/>
                </c:ext>
              </c:extLst>
            </c:dLbl>
            <c:dLbl>
              <c:idx val="3"/>
              <c:layout>
                <c:manualLayout>
                  <c:x val="-5.0410493827160494E-2"/>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(2)'!$B$3:$E$3</c:f>
              <c:numCache>
                <c:formatCode>General</c:formatCode>
                <c:ptCount val="4"/>
                <c:pt idx="0">
                  <c:v>15.3</c:v>
                </c:pt>
                <c:pt idx="1">
                  <c:v>19.7</c:v>
                </c:pt>
                <c:pt idx="2">
                  <c:v>17.600000000000001</c:v>
                </c:pt>
                <c:pt idx="3">
                  <c:v>22.5</c:v>
                </c:pt>
              </c:numCache>
            </c:numRef>
          </c:val>
          <c:smooth val="0"/>
          <c:extLst>
            <c:ext xmlns:c16="http://schemas.microsoft.com/office/drawing/2014/chart" uri="{C3380CC4-5D6E-409C-BE32-E72D297353CC}">
              <c16:uniqueId val="{00000004-FE6F-413D-8505-1DF2496B7515}"/>
            </c:ext>
          </c:extLst>
        </c:ser>
        <c:dLbls>
          <c:showLegendKey val="0"/>
          <c:showVal val="0"/>
          <c:showCatName val="0"/>
          <c:showSerName val="0"/>
          <c:showPercent val="0"/>
          <c:showBubbleSize val="0"/>
        </c:dLbls>
        <c:marker val="1"/>
        <c:smooth val="0"/>
        <c:axId val="734877672"/>
        <c:axId val="734878032"/>
      </c:lineChart>
      <c:catAx>
        <c:axId val="73487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8032"/>
        <c:crosses val="autoZero"/>
        <c:auto val="1"/>
        <c:lblAlgn val="ctr"/>
        <c:lblOffset val="100"/>
        <c:noMultiLvlLbl val="0"/>
      </c:catAx>
      <c:valAx>
        <c:axId val="7348780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7672"/>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808641975308645"/>
          <c:y val="0.83784722222222219"/>
        </c:manualLayout>
      </c:layout>
      <c:overlay val="0"/>
      <c:spPr>
        <a:noFill/>
        <a:ln>
          <a:noFill/>
        </a:ln>
        <a:effectLst/>
      </c:spPr>
      <c:txPr>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'Ｐ22 (3)'!$A$2</c:f>
              <c:strCache>
                <c:ptCount val="1"/>
                <c:pt idx="0">
                  <c:v>通報件数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(3)'!$B$2:$F$2</c:f>
              <c:numCache>
                <c:formatCode>#,##0_);[Red]\(#,##0\)</c:formatCode>
                <c:ptCount val="5"/>
                <c:pt idx="0">
                  <c:v>91</c:v>
                </c:pt>
                <c:pt idx="1">
                  <c:v>44</c:v>
                </c:pt>
                <c:pt idx="2">
                  <c:v>35</c:v>
                </c:pt>
                <c:pt idx="3">
                  <c:v>42</c:v>
                </c:pt>
                <c:pt idx="4" formatCode="General">
                  <c:v>21</c:v>
                </c:pt>
              </c:numCache>
            </c:numRef>
          </c:val>
          <c:extLst>
            <c:ext xmlns:c16="http://schemas.microsoft.com/office/drawing/2014/chart" uri="{C3380CC4-5D6E-409C-BE32-E72D297353CC}">
              <c16:uniqueId val="{00000000-9242-4A3C-A607-5A9728C88FAA}"/>
            </c:ext>
          </c:extLst>
        </c:ser>
        <c:ser>
          <c:idx val="1"/>
          <c:order val="1"/>
          <c:tx>
            <c:strRef>
              <c:f>'Ｐ22 (3)'!$A$3</c:f>
              <c:strCache>
                <c:ptCount val="1"/>
                <c:pt idx="0">
                  <c:v>是正件数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(3)'!$B$3:$F$3</c:f>
              <c:numCache>
                <c:formatCode>General</c:formatCode>
                <c:ptCount val="5"/>
                <c:pt idx="0">
                  <c:v>33</c:v>
                </c:pt>
                <c:pt idx="1">
                  <c:v>27</c:v>
                </c:pt>
                <c:pt idx="2">
                  <c:v>17</c:v>
                </c:pt>
                <c:pt idx="3">
                  <c:v>27</c:v>
                </c:pt>
                <c:pt idx="4">
                  <c:v>12</c:v>
                </c:pt>
              </c:numCache>
            </c:numRef>
          </c:val>
          <c:extLst>
            <c:ext xmlns:c16="http://schemas.microsoft.com/office/drawing/2014/chart" uri="{C3380CC4-5D6E-409C-BE32-E72D297353CC}">
              <c16:uniqueId val="{00000001-9242-4A3C-A607-5A9728C88FAA}"/>
            </c:ext>
          </c:extLst>
        </c:ser>
        <c:dLbls>
          <c:showLegendKey val="0"/>
          <c:showVal val="0"/>
          <c:showCatName val="0"/>
          <c:showSerName val="0"/>
          <c:showPercent val="0"/>
          <c:showBubbleSize val="0"/>
        </c:dLbls>
        <c:gapWidth val="219"/>
        <c:overlap val="-27"/>
        <c:axId val="632253616"/>
        <c:axId val="632250016"/>
      </c:barChart>
      <c:catAx>
        <c:axId val="6322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0016"/>
        <c:crosses val="autoZero"/>
        <c:auto val="1"/>
        <c:lblAlgn val="ctr"/>
        <c:lblOffset val="100"/>
        <c:noMultiLvlLbl val="0"/>
      </c:catAx>
      <c:valAx>
        <c:axId val="632250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361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94595293509185"/>
          <c:y val="0.791950113378684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'Ｐ23'!$A$18</c:f>
              <c:strCache>
                <c:ptCount val="1"/>
                <c:pt idx="0">
                  <c:v>小学校</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'Ｐ23'!$B$18:$F$18</c:f>
              <c:numCache>
                <c:formatCode>#,##0_);[Red]\(#,##0\)</c:formatCode>
                <c:ptCount val="5"/>
                <c:pt idx="0">
                  <c:v>1020</c:v>
                </c:pt>
                <c:pt idx="1">
                  <c:v>1033</c:v>
                </c:pt>
                <c:pt idx="2">
                  <c:v>1369</c:v>
                </c:pt>
                <c:pt idx="3">
                  <c:v>1673</c:v>
                </c:pt>
                <c:pt idx="4">
                  <c:v>1866</c:v>
                </c:pt>
              </c:numCache>
            </c:numRef>
          </c:val>
          <c:smooth val="0"/>
          <c:extLst>
            <c:ext xmlns:c16="http://schemas.microsoft.com/office/drawing/2014/chart" uri="{C3380CC4-5D6E-409C-BE32-E72D297353CC}">
              <c16:uniqueId val="{00000000-B9FD-4DDF-95C9-D8EB68ADBCA6}"/>
            </c:ext>
          </c:extLst>
        </c:ser>
        <c:ser>
          <c:idx val="1"/>
          <c:order val="1"/>
          <c:tx>
            <c:strRef>
              <c:f>'Ｐ23'!$A$19</c:f>
              <c:strCache>
                <c:ptCount val="1"/>
                <c:pt idx="0">
                  <c:v>中学校</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'Ｐ23'!$B$19:$F$19</c:f>
              <c:numCache>
                <c:formatCode>#,##0_);[Red]\(#,##0\)</c:formatCode>
                <c:ptCount val="5"/>
                <c:pt idx="0">
                  <c:v>2683</c:v>
                </c:pt>
                <c:pt idx="1">
                  <c:v>3084</c:v>
                </c:pt>
                <c:pt idx="2">
                  <c:v>3306</c:v>
                </c:pt>
                <c:pt idx="3">
                  <c:v>3934</c:v>
                </c:pt>
                <c:pt idx="4">
                  <c:v>4430</c:v>
                </c:pt>
              </c:numCache>
            </c:numRef>
          </c:val>
          <c:smooth val="0"/>
          <c:extLst>
            <c:ext xmlns:c16="http://schemas.microsoft.com/office/drawing/2014/chart" uri="{C3380CC4-5D6E-409C-BE32-E72D297353CC}">
              <c16:uniqueId val="{00000001-B9FD-4DDF-95C9-D8EB68ADBCA6}"/>
            </c:ext>
          </c:extLst>
        </c:ser>
        <c:dLbls>
          <c:dLblPos val="t"/>
          <c:showLegendKey val="0"/>
          <c:showVal val="1"/>
          <c:showCatName val="0"/>
          <c:showSerName val="0"/>
          <c:showPercent val="0"/>
          <c:showBubbleSize val="0"/>
        </c:dLbls>
        <c:marker val="1"/>
        <c:smooth val="0"/>
        <c:axId val="1038047744"/>
        <c:axId val="1038048104"/>
      </c:lineChart>
      <c:catAx>
        <c:axId val="10380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8104"/>
        <c:crosses val="autoZero"/>
        <c:auto val="1"/>
        <c:lblAlgn val="ctr"/>
        <c:lblOffset val="100"/>
        <c:noMultiLvlLbl val="0"/>
      </c:catAx>
      <c:valAx>
        <c:axId val="1038048104"/>
        <c:scaling>
          <c:orientation val="minMax"/>
          <c:max val="4500"/>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77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5498687664044"/>
          <c:y val="0.14397581699346404"/>
          <c:w val="0.47129002624671917"/>
          <c:h val="0.7041627450980392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6-41C9-9346-A98E936F2A9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66-41C9-9346-A98E936F2A9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466-41C9-9346-A98E936F2A9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466-41C9-9346-A98E936F2A9E}"/>
              </c:ext>
            </c:extLst>
          </c:dPt>
          <c:dLbls>
            <c:dLbl>
              <c:idx val="0"/>
              <c:layout>
                <c:manualLayout>
                  <c:x val="4.1146325459317595E-2"/>
                  <c:y val="-4.0987865181068096E-2"/>
                </c:manualLayout>
              </c:layout>
              <c:numFmt formatCode="0.0%" sourceLinked="0"/>
              <c:spPr>
                <a:solidFill>
                  <a:sysClr val="window" lastClr="FFFFFF"/>
                </a:solidFill>
                <a:ln w="28575">
                  <a:solidFill>
                    <a:srgbClr val="FF0000"/>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1-8466-41C9-9346-A98E936F2A9E}"/>
                </c:ext>
              </c:extLst>
            </c:dLbl>
            <c:dLbl>
              <c:idx val="1"/>
              <c:layout>
                <c:manualLayout>
                  <c:x val="0.53569138232720914"/>
                  <c:y val="-0.22491547619047619"/>
                </c:manualLayout>
              </c:layout>
              <c:numFmt formatCode="0.0%" sourceLinked="0"/>
              <c:spPr>
                <a:xfrm>
                  <a:off x="3378707" y="1419565"/>
                  <a:ext cx="1080000" cy="533647"/>
                </a:xfrm>
                <a:solidFill>
                  <a:sysClr val="window" lastClr="FFFFFF"/>
                </a:solid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2330"/>
                        <a:gd name="adj2" fmla="val 52293"/>
                      </a:avLst>
                    </a:prstGeom>
                    <a:noFill/>
                    <a:ln>
                      <a:noFill/>
                    </a:ln>
                  </c15:spPr>
                  <c15:layout>
                    <c:manualLayout>
                      <c:w val="0.23622047244094488"/>
                      <c:h val="0.21176470588235294"/>
                    </c:manualLayout>
                  </c15:layout>
                </c:ext>
                <c:ext xmlns:c16="http://schemas.microsoft.com/office/drawing/2014/chart" uri="{C3380CC4-5D6E-409C-BE32-E72D297353CC}">
                  <c16:uniqueId val="{00000003-8466-41C9-9346-A98E936F2A9E}"/>
                </c:ext>
              </c:extLst>
            </c:dLbl>
            <c:dLbl>
              <c:idx val="2"/>
              <c:layout>
                <c:manualLayout>
                  <c:x val="-3.4162299091544376E-2"/>
                  <c:y val="8.598881047170949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09448818897639"/>
                      <c:h val="0.16470588235294117"/>
                    </c:manualLayout>
                  </c15:layout>
                </c:ext>
                <c:ext xmlns:c16="http://schemas.microsoft.com/office/drawing/2014/chart" uri="{C3380CC4-5D6E-409C-BE32-E72D297353CC}">
                  <c16:uniqueId val="{00000005-8466-41C9-9346-A98E936F2A9E}"/>
                </c:ext>
              </c:extLst>
            </c:dLbl>
            <c:dLbl>
              <c:idx val="3"/>
              <c:layout>
                <c:manualLayout>
                  <c:x val="-0.12777777777777777"/>
                  <c:y val="1.2450980392156863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7-8466-41C9-9346-A98E936F2A9E}"/>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'Ｐ24（１）'!$A$4:$A$7</c:f>
              <c:strCache>
                <c:ptCount val="4"/>
                <c:pt idx="0">
                  <c:v>感じた</c:v>
                </c:pt>
                <c:pt idx="1">
                  <c:v>どちらかといえば感じた</c:v>
                </c:pt>
                <c:pt idx="2">
                  <c:v>あまり感じなかった</c:v>
                </c:pt>
                <c:pt idx="3">
                  <c:v>感じなかった</c:v>
                </c:pt>
              </c:strCache>
            </c:strRef>
          </c:cat>
          <c:val>
            <c:numRef>
              <c:f>'Ｐ24（１）'!$B$4:$B$7</c:f>
              <c:numCache>
                <c:formatCode>General</c:formatCode>
                <c:ptCount val="4"/>
                <c:pt idx="0">
                  <c:v>31.7</c:v>
                </c:pt>
                <c:pt idx="1">
                  <c:v>46.5</c:v>
                </c:pt>
                <c:pt idx="2">
                  <c:v>13.9</c:v>
                </c:pt>
                <c:pt idx="3">
                  <c:v>7.9</c:v>
                </c:pt>
              </c:numCache>
            </c:numRef>
          </c:val>
          <c:extLst>
            <c:ext xmlns:c16="http://schemas.microsoft.com/office/drawing/2014/chart" uri="{C3380CC4-5D6E-409C-BE32-E72D297353CC}">
              <c16:uniqueId val="{00000008-8466-41C9-9346-A98E936F2A9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1679790026246721E-2"/>
          <c:y val="0.87066904761904762"/>
          <c:w val="0.9"/>
          <c:h val="7.01145833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'Ｐ24(2)'!$A$6</c:f>
              <c:strCache>
                <c:ptCount val="1"/>
                <c:pt idx="0">
                  <c:v>大阪市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'Ｐ24(2)'!$B$6:$I$6</c:f>
              <c:numCache>
                <c:formatCode>0.0_ </c:formatCode>
                <c:ptCount val="8"/>
                <c:pt idx="0">
                  <c:v>20.634920634920633</c:v>
                </c:pt>
                <c:pt idx="1">
                  <c:v>32.936507936507937</c:v>
                </c:pt>
                <c:pt idx="2">
                  <c:v>34.722222222222221</c:v>
                </c:pt>
                <c:pt idx="3">
                  <c:v>25.595238095238095</c:v>
                </c:pt>
                <c:pt idx="4">
                  <c:v>29.563492063492063</c:v>
                </c:pt>
                <c:pt idx="5">
                  <c:v>31.944444444444443</c:v>
                </c:pt>
                <c:pt idx="6">
                  <c:v>2.7777777777777777</c:v>
                </c:pt>
                <c:pt idx="7">
                  <c:v>18.452380952380953</c:v>
                </c:pt>
              </c:numCache>
            </c:numRef>
          </c:val>
          <c:extLst>
            <c:ext xmlns:c16="http://schemas.microsoft.com/office/drawing/2014/chart" uri="{C3380CC4-5D6E-409C-BE32-E72D297353CC}">
              <c16:uniqueId val="{00000000-99CB-4AE3-B7C1-769E75BF83A4}"/>
            </c:ext>
          </c:extLst>
        </c:ser>
        <c:ser>
          <c:idx val="1"/>
          <c:order val="1"/>
          <c:tx>
            <c:strRef>
              <c:f>'Ｐ24(2)'!$A$7</c:f>
              <c:strCache>
                <c:ptCount val="1"/>
                <c:pt idx="0">
                  <c:v>住吉区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'Ｐ24(2)'!$B$7:$I$7</c:f>
              <c:numCache>
                <c:formatCode>0.0_ </c:formatCode>
                <c:ptCount val="8"/>
                <c:pt idx="0">
                  <c:v>18.2</c:v>
                </c:pt>
                <c:pt idx="1">
                  <c:v>13.6</c:v>
                </c:pt>
                <c:pt idx="2">
                  <c:v>36.4</c:v>
                </c:pt>
                <c:pt idx="3">
                  <c:v>22.7</c:v>
                </c:pt>
                <c:pt idx="4">
                  <c:v>31.8</c:v>
                </c:pt>
                <c:pt idx="5">
                  <c:v>22.7</c:v>
                </c:pt>
                <c:pt idx="6">
                  <c:v>0</c:v>
                </c:pt>
                <c:pt idx="7">
                  <c:v>31.8</c:v>
                </c:pt>
              </c:numCache>
            </c:numRef>
          </c:val>
          <c:extLst>
            <c:ext xmlns:c16="http://schemas.microsoft.com/office/drawing/2014/chart" uri="{C3380CC4-5D6E-409C-BE32-E72D297353CC}">
              <c16:uniqueId val="{00000001-99CB-4AE3-B7C1-769E75BF83A4}"/>
            </c:ext>
          </c:extLst>
        </c:ser>
        <c:dLbls>
          <c:showLegendKey val="0"/>
          <c:showVal val="0"/>
          <c:showCatName val="0"/>
          <c:showSerName val="0"/>
          <c:showPercent val="0"/>
          <c:showBubbleSize val="0"/>
        </c:dLbls>
        <c:gapWidth val="219"/>
        <c:overlap val="-27"/>
        <c:axId val="681257200"/>
        <c:axId val="681269800"/>
      </c:barChart>
      <c:catAx>
        <c:axId val="6812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69800"/>
        <c:crosses val="autoZero"/>
        <c:auto val="1"/>
        <c:lblAlgn val="ctr"/>
        <c:lblOffset val="100"/>
        <c:noMultiLvlLbl val="0"/>
      </c:catAx>
      <c:valAx>
        <c:axId val="68126980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57200"/>
        <c:crosses val="autoZero"/>
        <c:crossBetween val="between"/>
      </c:valAx>
      <c:spPr>
        <a:noFill/>
        <a:ln>
          <a:noFill/>
        </a:ln>
        <a:effectLst/>
      </c:spPr>
    </c:plotArea>
    <c:legend>
      <c:legendPos val="b"/>
      <c:layout>
        <c:manualLayout>
          <c:xMode val="edge"/>
          <c:yMode val="edge"/>
          <c:x val="0.43769811320754715"/>
          <c:y val="0.8086116352201258"/>
          <c:w val="0.12460377358490567"/>
          <c:h val="9.6709770114942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'(修正）課題データ一覧'!$J$233:$J$240</c:f>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cat>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'(修正）課題データ一覧'!$J$242:$J$249</c:f>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cat>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'(修正）課題データ一覧'!$J$256</c:f>
              <c:strCache>
                <c:ptCount val="1"/>
                <c:pt idx="0">
                  <c:v>地域のつながりの強化、地域力向上、地域の魅力づくり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6="http://schemas.microsoft.com/office/drawing/2014/chart" uri="{C3380CC4-5D6E-409C-BE32-E72D297353CC}">
              <c16:uniqueId val="{00000000-7799-409E-9DB9-65C388C994F6}"/>
            </c:ext>
          </c:extLst>
        </c:ser>
        <c:ser>
          <c:idx val="1"/>
          <c:order val="1"/>
          <c:tx>
            <c:strRef>
              <c:f>'(修正）課題データ一覧'!$J$257</c:f>
              <c:strCache>
                <c:ptCount val="1"/>
                <c:pt idx="0">
                  <c:v>安心・安全で心地よく暮らせるまちづくり</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6="http://schemas.microsoft.com/office/drawing/2014/chart" uri="{C3380CC4-5D6E-409C-BE32-E72D297353CC}">
              <c16:uniqueId val="{00000001-7799-409E-9DB9-65C388C994F6}"/>
            </c:ext>
          </c:extLst>
        </c:ser>
        <c:ser>
          <c:idx val="2"/>
          <c:order val="2"/>
          <c:tx>
            <c:strRef>
              <c:f>'(修正）課題データ一覧'!$J$258</c:f>
              <c:strCache>
                <c:ptCount val="1"/>
                <c:pt idx="0">
                  <c:v>こども・若者の支援</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6="http://schemas.microsoft.com/office/drawing/2014/chart" uri="{C3380CC4-5D6E-409C-BE32-E72D297353CC}">
              <c16:uniqueId val="{00000002-7799-409E-9DB9-65C388C994F6}"/>
            </c:ext>
          </c:extLst>
        </c:ser>
        <c:ser>
          <c:idx val="3"/>
          <c:order val="3"/>
          <c:tx>
            <c:strRef>
              <c:f>'(修正）課題データ一覧'!$J$259</c:f>
              <c:strCache>
                <c:ptCount val="1"/>
                <c:pt idx="0">
                  <c:v>区政運営の充実</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'(修正）課題データ一覧'!$J$269:$J$276</c:f>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cat>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3885555555555555"/>
          <c:y val="0.75021097046413499"/>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'Ｐ18（１）'!$A$19</c:f>
              <c:strCache>
                <c:ptCount val="1"/>
                <c:pt idx="0">
                  <c:v>０～14歳</c:v>
                </c:pt>
              </c:strCache>
            </c:strRef>
          </c:tx>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'Ｐ18（１）'!$B$19:$F$19</c:f>
              <c:numCache>
                <c:formatCode>#,##0_);[Red]\(#,##0\)</c:formatCode>
                <c:ptCount val="5"/>
                <c:pt idx="0">
                  <c:v>17221</c:v>
                </c:pt>
                <c:pt idx="1">
                  <c:v>16868</c:v>
                </c:pt>
                <c:pt idx="2">
                  <c:v>17533</c:v>
                </c:pt>
                <c:pt idx="3">
                  <c:v>16352</c:v>
                </c:pt>
                <c:pt idx="4">
                  <c:v>16158</c:v>
                </c:pt>
              </c:numCache>
            </c:numRef>
          </c:val>
          <c:extLst>
            <c:ext xmlns:c16="http://schemas.microsoft.com/office/drawing/2014/chart" uri="{C3380CC4-5D6E-409C-BE32-E72D297353CC}">
              <c16:uniqueId val="{00000000-1AF7-4E9F-8571-2C908D9475CE}"/>
            </c:ext>
          </c:extLst>
        </c:ser>
        <c:ser>
          <c:idx val="1"/>
          <c:order val="1"/>
          <c:tx>
            <c:strRef>
              <c:f>'Ｐ18（１）'!$A$20</c:f>
              <c:strCache>
                <c:ptCount val="1"/>
                <c:pt idx="0">
                  <c:v>15歳～64歳</c:v>
                </c:pt>
              </c:strCache>
            </c:strRef>
          </c:tx>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'Ｐ18（１）'!$B$20:$F$20</c:f>
              <c:numCache>
                <c:formatCode>#,##0_);[Red]\(#,##0\)</c:formatCode>
                <c:ptCount val="5"/>
                <c:pt idx="0">
                  <c:v>93037</c:v>
                </c:pt>
                <c:pt idx="1">
                  <c:v>92906</c:v>
                </c:pt>
                <c:pt idx="2">
                  <c:v>92494</c:v>
                </c:pt>
                <c:pt idx="3">
                  <c:v>92202</c:v>
                </c:pt>
                <c:pt idx="4">
                  <c:v>92321</c:v>
                </c:pt>
              </c:numCache>
            </c:numRef>
          </c:val>
          <c:extLst>
            <c:ext xmlns:c16="http://schemas.microsoft.com/office/drawing/2014/chart" uri="{C3380CC4-5D6E-409C-BE32-E72D297353CC}">
              <c16:uniqueId val="{00000001-1AF7-4E9F-8571-2C908D9475CE}"/>
            </c:ext>
          </c:extLst>
        </c:ser>
        <c:ser>
          <c:idx val="2"/>
          <c:order val="2"/>
          <c:tx>
            <c:strRef>
              <c:f>'Ｐ18（１）'!$A$21</c:f>
              <c:strCache>
                <c:ptCount val="1"/>
                <c:pt idx="0">
                  <c:v>65歳以上</c:v>
                </c:pt>
              </c:strCache>
            </c:strRef>
          </c:tx>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'Ｐ18（１）'!$B$21:$F$21</c:f>
              <c:numCache>
                <c:formatCode>#,##0_);[Red]\(#,##0\)</c:formatCode>
                <c:ptCount val="5"/>
                <c:pt idx="0">
                  <c:v>43142</c:v>
                </c:pt>
                <c:pt idx="1">
                  <c:v>43692</c:v>
                </c:pt>
                <c:pt idx="2">
                  <c:v>42964</c:v>
                </c:pt>
                <c:pt idx="3">
                  <c:v>43917</c:v>
                </c:pt>
                <c:pt idx="4">
                  <c:v>43601</c:v>
                </c:pt>
              </c:numCache>
            </c:numRef>
          </c:val>
          <c:extLst>
            <c:ext xmlns:c16="http://schemas.microsoft.com/office/drawing/2014/chart" uri="{C3380CC4-5D6E-409C-BE32-E72D297353CC}">
              <c16:uniqueId val="{00000002-1AF7-4E9F-8571-2C908D9475CE}"/>
            </c:ext>
          </c:extLst>
        </c:ser>
        <c:ser>
          <c:idx val="3"/>
          <c:order val="3"/>
          <c:tx>
            <c:strRef>
              <c:f>'Ｐ18（１）'!$A$22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'Ｐ18（１）'!$B$22:$F$22</c:f>
              <c:numCache>
                <c:formatCode>#,##0_);[Red]\(#,##0\)</c:formatCode>
                <c:ptCount val="5"/>
                <c:pt idx="0">
                  <c:v>153400</c:v>
                </c:pt>
                <c:pt idx="1">
                  <c:v>153466</c:v>
                </c:pt>
                <c:pt idx="2">
                  <c:v>152991</c:v>
                </c:pt>
                <c:pt idx="3">
                  <c:v>152472</c:v>
                </c:pt>
                <c:pt idx="4">
                  <c:v>152080</c:v>
                </c:pt>
              </c:numCache>
            </c:numRef>
          </c:val>
          <c:extLst>
            <c:ext xmlns:c16="http://schemas.microsoft.com/office/drawing/2014/chart" uri="{C3380CC4-5D6E-409C-BE32-E72D297353CC}">
              <c16:uniqueId val="{00000003-1AF7-4E9F-8571-2C908D9475CE}"/>
            </c:ext>
          </c:extLst>
        </c:ser>
        <c:dLbls>
          <c:dLblPos val="ctr"/>
          <c:showLegendKey val="0"/>
          <c:showVal val="1"/>
          <c:showCatName val="0"/>
          <c:showSerName val="0"/>
          <c:showPercent val="0"/>
          <c:showBubbleSize val="0"/>
        </c:dLbls>
        <c:gapWidth val="150"/>
        <c:overlap val="100"/>
        <c:axId val="556017776"/>
        <c:axId val="556015256"/>
      </c:barChart>
      <c:catAx>
        <c:axId val="5560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5256"/>
        <c:crosses val="autoZero"/>
        <c:auto val="1"/>
        <c:lblAlgn val="ctr"/>
        <c:lblOffset val="100"/>
        <c:noMultiLvlLbl val="0"/>
      </c:catAx>
      <c:valAx>
        <c:axId val="556015256"/>
        <c:scaling>
          <c:orientation val="minMax"/>
          <c:max val="16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7776"/>
        <c:crosses val="autoZero"/>
        <c:crossBetween val="between"/>
        <c:majorUnit val="50000"/>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'(修正）課題データ一覧'!$J$205</c:f>
              <c:strCache>
                <c:ptCount val="1"/>
                <c:pt idx="0">
                  <c:v>加入している</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6="http://schemas.microsoft.com/office/drawing/2014/chart" uri="{C3380CC4-5D6E-409C-BE32-E72D297353CC}">
              <c16:uniqueId val="{00000000-FA0C-4A25-A93B-67D042CA7C5A}"/>
            </c:ext>
          </c:extLst>
        </c:ser>
        <c:ser>
          <c:idx val="1"/>
          <c:order val="1"/>
          <c:tx>
            <c:strRef>
              <c:f>'(修正）課題データ一覧'!$J$206</c:f>
              <c:strCache>
                <c:ptCount val="1"/>
                <c:pt idx="0">
                  <c:v>以前は加入していたが、今は加入していない</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6="http://schemas.microsoft.com/office/drawing/2014/chart" uri="{C3380CC4-5D6E-409C-BE32-E72D297353CC}">
              <c16:uniqueId val="{00000001-FA0C-4A25-A93B-67D042CA7C5A}"/>
            </c:ext>
          </c:extLst>
        </c:ser>
        <c:ser>
          <c:idx val="2"/>
          <c:order val="2"/>
          <c:tx>
            <c:strRef>
              <c:f>'(修正）課題データ一覧'!$J$207</c:f>
              <c:strCache>
                <c:ptCount val="1"/>
                <c:pt idx="0">
                  <c:v>加入したことがない</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'(修正）課題データ一覧'!$J$215:$J$226</c:f>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cat>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92173076923077"/>
          <c:y val="0.8348779761904762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33388805851324"/>
          <c:y val="3.2955712193700012E-2"/>
          <c:w val="0.87379200887560293"/>
          <c:h val="0.79068084252445947"/>
        </c:manualLayout>
      </c:layout>
      <c:barChart>
        <c:barDir val="col"/>
        <c:grouping val="stacked"/>
        <c:varyColors val="0"/>
        <c:ser>
          <c:idx val="5"/>
          <c:order val="0"/>
          <c:tx>
            <c:strRef>
              <c:f>'Ｐ20（２）'!$K$7</c:f>
              <c:strCache>
                <c:ptCount val="1"/>
                <c:pt idx="0">
                  <c:v>要介護1</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'Ｐ20（２）'!$L$7:$P$7</c:f>
              <c:numCache>
                <c:formatCode>#,##0_);[Red]\(#,##0\)</c:formatCode>
                <c:ptCount val="5"/>
                <c:pt idx="0">
                  <c:v>1311</c:v>
                </c:pt>
                <c:pt idx="1">
                  <c:v>1352</c:v>
                </c:pt>
                <c:pt idx="2">
                  <c:v>1406</c:v>
                </c:pt>
                <c:pt idx="3">
                  <c:v>1348</c:v>
                </c:pt>
                <c:pt idx="4">
                  <c:v>1729</c:v>
                </c:pt>
              </c:numCache>
            </c:numRef>
          </c:val>
          <c:extLst>
            <c:ext xmlns:c16="http://schemas.microsoft.com/office/drawing/2014/chart" uri="{C3380CC4-5D6E-409C-BE32-E72D297353CC}">
              <c16:uniqueId val="{00000000-9EC7-40DB-AAFC-0F339415D707}"/>
            </c:ext>
          </c:extLst>
        </c:ser>
        <c:ser>
          <c:idx val="4"/>
          <c:order val="1"/>
          <c:tx>
            <c:strRef>
              <c:f>'Ｐ20（２）'!$K$6</c:f>
              <c:strCache>
                <c:ptCount val="1"/>
                <c:pt idx="0">
                  <c:v>要介護2</c:v>
                </c:pt>
              </c:strCache>
            </c:strRef>
          </c:tx>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'Ｐ20（２）'!$L$6:$P$6</c:f>
              <c:numCache>
                <c:formatCode>#,##0_);[Red]\(#,##0\)</c:formatCode>
                <c:ptCount val="5"/>
                <c:pt idx="0">
                  <c:v>1900</c:v>
                </c:pt>
                <c:pt idx="1">
                  <c:v>1957</c:v>
                </c:pt>
                <c:pt idx="2">
                  <c:v>1983</c:v>
                </c:pt>
                <c:pt idx="3">
                  <c:v>1973</c:v>
                </c:pt>
                <c:pt idx="4">
                  <c:v>1867</c:v>
                </c:pt>
              </c:numCache>
            </c:numRef>
          </c:val>
          <c:extLst>
            <c:ext xmlns:c16="http://schemas.microsoft.com/office/drawing/2014/chart" uri="{C3380CC4-5D6E-409C-BE32-E72D297353CC}">
              <c16:uniqueId val="{00000001-9EC7-40DB-AAFC-0F339415D707}"/>
            </c:ext>
          </c:extLst>
        </c:ser>
        <c:ser>
          <c:idx val="3"/>
          <c:order val="2"/>
          <c:tx>
            <c:strRef>
              <c:f>'Ｐ20（２）'!$K$5</c:f>
              <c:strCache>
                <c:ptCount val="1"/>
                <c:pt idx="0">
                  <c:v>要介護3</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'Ｐ20（２）'!$L$5:$P$5</c:f>
              <c:numCache>
                <c:formatCode>#,##0_);[Red]\(#,##0\)</c:formatCode>
                <c:ptCount val="5"/>
                <c:pt idx="0">
                  <c:v>1480</c:v>
                </c:pt>
                <c:pt idx="1">
                  <c:v>1379</c:v>
                </c:pt>
                <c:pt idx="2">
                  <c:v>1489</c:v>
                </c:pt>
                <c:pt idx="3">
                  <c:v>1489</c:v>
                </c:pt>
                <c:pt idx="4">
                  <c:v>1462</c:v>
                </c:pt>
              </c:numCache>
            </c:numRef>
          </c:val>
          <c:extLst>
            <c:ext xmlns:c16="http://schemas.microsoft.com/office/drawing/2014/chart" uri="{C3380CC4-5D6E-409C-BE32-E72D297353CC}">
              <c16:uniqueId val="{00000002-9EC7-40DB-AAFC-0F339415D707}"/>
            </c:ext>
          </c:extLst>
        </c:ser>
        <c:ser>
          <c:idx val="2"/>
          <c:order val="3"/>
          <c:tx>
            <c:strRef>
              <c:f>'Ｐ20（２）'!$K$4</c:f>
              <c:strCache>
                <c:ptCount val="1"/>
                <c:pt idx="0">
                  <c:v>要介護4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'Ｐ20（２）'!$L$4:$P$4</c:f>
              <c:numCache>
                <c:formatCode>#,##0_);[Red]\(#,##0\)</c:formatCode>
                <c:ptCount val="5"/>
                <c:pt idx="0">
                  <c:v>1485</c:v>
                </c:pt>
                <c:pt idx="1">
                  <c:v>1412</c:v>
                </c:pt>
                <c:pt idx="2">
                  <c:v>1484</c:v>
                </c:pt>
                <c:pt idx="3">
                  <c:v>1636</c:v>
                </c:pt>
                <c:pt idx="4">
                  <c:v>1665</c:v>
                </c:pt>
              </c:numCache>
            </c:numRef>
          </c:val>
          <c:extLst>
            <c:ext xmlns:c16="http://schemas.microsoft.com/office/drawing/2014/chart" uri="{C3380CC4-5D6E-409C-BE32-E72D297353CC}">
              <c16:uniqueId val="{00000003-9EC7-40DB-AAFC-0F339415D707}"/>
            </c:ext>
          </c:extLst>
        </c:ser>
        <c:ser>
          <c:idx val="1"/>
          <c:order val="4"/>
          <c:tx>
            <c:strRef>
              <c:f>'Ｐ20（２）'!$K$3</c:f>
              <c:strCache>
                <c:ptCount val="1"/>
                <c:pt idx="0">
                  <c:v>要介護5</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'Ｐ20（２）'!$L$3:$P$3</c:f>
              <c:numCache>
                <c:formatCode>#,##0_);[Red]\(#,##0\)</c:formatCode>
                <c:ptCount val="5"/>
                <c:pt idx="0">
                  <c:v>993</c:v>
                </c:pt>
                <c:pt idx="1">
                  <c:v>1042</c:v>
                </c:pt>
                <c:pt idx="2">
                  <c:v>1103</c:v>
                </c:pt>
                <c:pt idx="3">
                  <c:v>1136</c:v>
                </c:pt>
                <c:pt idx="4">
                  <c:v>1133</c:v>
                </c:pt>
              </c:numCache>
            </c:numRef>
          </c:val>
          <c:extLst>
            <c:ext xmlns:c16="http://schemas.microsoft.com/office/drawing/2014/chart" uri="{C3380CC4-5D6E-409C-BE32-E72D297353CC}">
              <c16:uniqueId val="{00000004-9EC7-40DB-AAFC-0F339415D707}"/>
            </c:ext>
          </c:extLst>
        </c:ser>
        <c:ser>
          <c:idx val="0"/>
          <c:order val="5"/>
          <c:tx>
            <c:strRef>
              <c:f>'Ｐ20（２）'!$K$2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'Ｐ20（２）'!$L$2:$P$2</c:f>
              <c:numCache>
                <c:formatCode>#,##0_);[Red]\(#,##0\)</c:formatCode>
                <c:ptCount val="5"/>
                <c:pt idx="0">
                  <c:v>7169</c:v>
                </c:pt>
                <c:pt idx="1">
                  <c:v>7142</c:v>
                </c:pt>
                <c:pt idx="2">
                  <c:v>7465</c:v>
                </c:pt>
                <c:pt idx="3">
                  <c:v>7582</c:v>
                </c:pt>
                <c:pt idx="4">
                  <c:v>7856</c:v>
                </c:pt>
              </c:numCache>
            </c:numRef>
          </c:val>
          <c:extLst>
            <c:ext xmlns:c16="http://schemas.microsoft.com/office/drawing/2014/chart" uri="{C3380CC4-5D6E-409C-BE32-E72D297353CC}">
              <c16:uniqueId val="{00000005-9EC7-40DB-AAFC-0F339415D707}"/>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78494866666666663"/>
          <c:y val="0.911736309523809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0"/>
          <c:tx>
            <c:strRef>
              <c:f>'Ｐ20（１）'!$B$24</c:f>
              <c:strCache>
                <c:ptCount val="1"/>
                <c:pt idx="0">
                  <c:v>住吉区</c:v>
                </c:pt>
              </c:strCache>
            </c:strRef>
          </c:tx>
          <c:spPr>
            <a:ln w="31750" cap="rnd">
              <a:solidFill>
                <a:schemeClr val="accent2"/>
              </a:solidFill>
              <a:round/>
            </a:ln>
            <a:effectLst/>
          </c:spPr>
          <c:marker>
            <c:symbol val="circle"/>
            <c:size val="6"/>
            <c:spPr>
              <a:solidFill>
                <a:schemeClr val="accent2"/>
              </a:solidFill>
              <a:ln w="9525">
                <a:noFill/>
              </a:ln>
              <a:effectLst/>
            </c:spPr>
          </c:marker>
          <c:dLbls>
            <c:dLbl>
              <c:idx val="1"/>
              <c:layout>
                <c:manualLayout>
                  <c:x val="-5.8702222222222225E-2"/>
                  <c:y val="4.409722222222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'Ｐ20（１）'!$C$24:$E$24</c:f>
              <c:numCache>
                <c:formatCode>0.0_ </c:formatCode>
                <c:ptCount val="3"/>
                <c:pt idx="0">
                  <c:v>41.2</c:v>
                </c:pt>
                <c:pt idx="1">
                  <c:v>41.5</c:v>
                </c:pt>
                <c:pt idx="2">
                  <c:v>45.8</c:v>
                </c:pt>
              </c:numCache>
            </c:numRef>
          </c:val>
          <c:smooth val="0"/>
          <c:extLst>
            <c:ext xmlns:c16="http://schemas.microsoft.com/office/drawing/2014/chart" uri="{C3380CC4-5D6E-409C-BE32-E72D297353CC}">
              <c16:uniqueId val="{00000001-D671-4CAC-B925-3E60C2B65899}"/>
            </c:ext>
          </c:extLst>
        </c:ser>
        <c:ser>
          <c:idx val="1"/>
          <c:order val="1"/>
          <c:tx>
            <c:strRef>
              <c:f>'Ｐ20（１）'!$B$23</c:f>
              <c:strCache>
                <c:ptCount val="1"/>
                <c:pt idx="0">
                  <c:v>大阪市</c:v>
                </c:pt>
              </c:strCache>
            </c:strRef>
          </c:tx>
          <c:spPr>
            <a:ln w="31750" cap="rnd">
              <a:solidFill>
                <a:schemeClr val="accent1"/>
              </a:solidFill>
              <a:round/>
            </a:ln>
            <a:effectLst/>
          </c:spPr>
          <c:marker>
            <c:symbol val="circle"/>
            <c:size val="6"/>
            <c:spPr>
              <a:solidFill>
                <a:schemeClr val="accent1"/>
              </a:solidFill>
              <a:ln w="9525">
                <a:noFill/>
              </a:ln>
              <a:effectLst/>
            </c:spPr>
          </c:marker>
          <c:dLbls>
            <c:dLbl>
              <c:idx val="1"/>
              <c:layout>
                <c:manualLayout>
                  <c:x val="-6.1947777777777775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'Ｐ20（１）'!$C$23:$E$23</c:f>
              <c:numCache>
                <c:formatCode>0.0_ </c:formatCode>
                <c:ptCount val="3"/>
                <c:pt idx="0">
                  <c:v>41.1</c:v>
                </c:pt>
                <c:pt idx="1">
                  <c:v>42.4</c:v>
                </c:pt>
                <c:pt idx="2">
                  <c:v>45</c:v>
                </c:pt>
              </c:numCache>
            </c:numRef>
          </c:val>
          <c:smooth val="0"/>
          <c:extLst>
            <c:ext xmlns:c16="http://schemas.microsoft.com/office/drawing/2014/chart" uri="{C3380CC4-5D6E-409C-BE32-E72D297353CC}">
              <c16:uniqueId val="{00000002-D671-4CAC-B925-3E60C2B65899}"/>
            </c:ext>
          </c:extLst>
        </c:ser>
        <c:ser>
          <c:idx val="0"/>
          <c:order val="2"/>
          <c:tx>
            <c:strRef>
              <c:f>'Ｐ20（１）'!$B$22</c:f>
              <c:strCache>
                <c:ptCount val="1"/>
                <c:pt idx="0">
                  <c:v>全国</c:v>
                </c:pt>
              </c:strCache>
            </c:strRef>
          </c:tx>
          <c:spPr>
            <a:ln w="31750" cap="rnd">
              <a:solidFill>
                <a:schemeClr val="accent3"/>
              </a:solidFill>
              <a:round/>
            </a:ln>
            <a:effectLst/>
          </c:spPr>
          <c:marker>
            <c:symbol val="circle"/>
            <c:size val="6"/>
            <c:spPr>
              <a:solidFill>
                <a:schemeClr val="accent3"/>
              </a:solidFill>
              <a:ln w="317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'Ｐ20（１）'!$C$21:$E$21</c:f>
              <c:strCache>
                <c:ptCount val="3"/>
                <c:pt idx="0">
                  <c:v>H22
（2010）</c:v>
                </c:pt>
                <c:pt idx="1">
                  <c:v>H27
（2015）</c:v>
                </c:pt>
                <c:pt idx="2">
                  <c:v>R2
（2020）</c:v>
                </c:pt>
              </c:strCache>
            </c:strRef>
          </c:cat>
          <c:val>
            <c:numRef>
              <c:f>'Ｐ20（１）'!$C$22:$E$22</c:f>
              <c:numCache>
                <c:formatCode>0.0_ </c:formatCode>
                <c:ptCount val="3"/>
                <c:pt idx="0">
                  <c:v>24.8</c:v>
                </c:pt>
                <c:pt idx="1">
                  <c:v>27.3</c:v>
                </c:pt>
                <c:pt idx="2">
                  <c:v>29.6</c:v>
                </c:pt>
              </c:numCache>
            </c:numRef>
          </c:val>
          <c:smooth val="0"/>
          <c:extLst>
            <c:ext xmlns:c16="http://schemas.microsoft.com/office/drawing/2014/chart" uri="{C3380CC4-5D6E-409C-BE32-E72D297353CC}">
              <c16:uniqueId val="{00000003-D671-4CAC-B925-3E60C2B65899}"/>
            </c:ext>
          </c:extLst>
        </c:ser>
        <c:dLbls>
          <c:showLegendKey val="0"/>
          <c:showVal val="0"/>
          <c:showCatName val="0"/>
          <c:showSerName val="0"/>
          <c:showPercent val="0"/>
          <c:showBubbleSize val="0"/>
        </c:dLbls>
        <c:marker val="1"/>
        <c:smooth val="0"/>
        <c:axId val="850263664"/>
        <c:axId val="850266616"/>
      </c:lineChart>
      <c:catAx>
        <c:axId val="8502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6616"/>
        <c:crosses val="autoZero"/>
        <c:auto val="1"/>
        <c:lblAlgn val="ctr"/>
        <c:lblOffset val="100"/>
        <c:noMultiLvlLbl val="0"/>
      </c:catAx>
      <c:valAx>
        <c:axId val="8502666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3664"/>
        <c:crosses val="autoZero"/>
        <c:crossBetween val="between"/>
        <c:majorUnit val="5"/>
      </c:valAx>
      <c:spPr>
        <a:noFill/>
        <a:ln>
          <a:noFill/>
        </a:ln>
        <a:effectLst/>
      </c:spPr>
    </c:plotArea>
    <c:legend>
      <c:legendPos val="r"/>
      <c:layout>
        <c:manualLayout>
          <c:xMode val="edge"/>
          <c:yMode val="edge"/>
          <c:x val="0.82220000000000004"/>
          <c:y val="0.30293908730158731"/>
          <c:w val="0.16086666666666666"/>
          <c:h val="0.379002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15555555555551"/>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3"/>
          <c:order val="0"/>
          <c:tx>
            <c:strRef>
              <c:f>'Ｐ21（１）'!$A$26</c:f>
              <c:strCache>
                <c:ptCount val="1"/>
                <c:pt idx="0">
                  <c:v>身体</c:v>
                </c:pt>
              </c:strCache>
            </c:strRef>
          </c:tx>
          <c:spPr>
            <a:solidFill>
              <a:schemeClr val="accent4"/>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'Ｐ21（１）'!$B$26:$F$26</c:f>
              <c:numCache>
                <c:formatCode>#,##0_);[Red]\(#,##0\)</c:formatCode>
                <c:ptCount val="5"/>
                <c:pt idx="0">
                  <c:v>9874</c:v>
                </c:pt>
                <c:pt idx="1">
                  <c:v>9840</c:v>
                </c:pt>
                <c:pt idx="2">
                  <c:v>9847</c:v>
                </c:pt>
                <c:pt idx="3">
                  <c:v>9919</c:v>
                </c:pt>
                <c:pt idx="4">
                  <c:v>9962</c:v>
                </c:pt>
              </c:numCache>
            </c:numRef>
          </c:val>
          <c:extLst>
            <c:ext xmlns:c16="http://schemas.microsoft.com/office/drawing/2014/chart" uri="{C3380CC4-5D6E-409C-BE32-E72D297353CC}">
              <c16:uniqueId val="{00000000-A309-460D-B087-357B1BB5BCBA}"/>
            </c:ext>
          </c:extLst>
        </c:ser>
        <c:ser>
          <c:idx val="2"/>
          <c:order val="1"/>
          <c:tx>
            <c:strRef>
              <c:f>'Ｐ21（１）'!$A$25</c:f>
              <c:strCache>
                <c:ptCount val="1"/>
                <c:pt idx="0">
                  <c:v>療育</c:v>
                </c:pt>
              </c:strCache>
            </c:strRef>
          </c:tx>
          <c:spPr>
            <a:solidFill>
              <a:schemeClr val="accent3"/>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'Ｐ21（１）'!$B$25:$F$25</c:f>
              <c:numCache>
                <c:formatCode>#,##0_);[Red]\(#,##0\)</c:formatCode>
                <c:ptCount val="5"/>
                <c:pt idx="0">
                  <c:v>1686</c:v>
                </c:pt>
                <c:pt idx="1">
                  <c:v>1763</c:v>
                </c:pt>
                <c:pt idx="2">
                  <c:v>1814</c:v>
                </c:pt>
                <c:pt idx="3">
                  <c:v>1897</c:v>
                </c:pt>
                <c:pt idx="4">
                  <c:v>1973</c:v>
                </c:pt>
              </c:numCache>
            </c:numRef>
          </c:val>
          <c:extLst>
            <c:ext xmlns:c16="http://schemas.microsoft.com/office/drawing/2014/chart" uri="{C3380CC4-5D6E-409C-BE32-E72D297353CC}">
              <c16:uniqueId val="{00000001-A309-460D-B087-357B1BB5BCBA}"/>
            </c:ext>
          </c:extLst>
        </c:ser>
        <c:ser>
          <c:idx val="1"/>
          <c:order val="2"/>
          <c:tx>
            <c:strRef>
              <c:f>'Ｐ21（１）'!$A$24</c:f>
              <c:strCache>
                <c:ptCount val="1"/>
                <c:pt idx="0">
                  <c:v>精神</c:v>
                </c:pt>
              </c:strCache>
            </c:strRef>
          </c:tx>
          <c:spPr>
            <a:solidFill>
              <a:schemeClr val="accent2"/>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'Ｐ21（１）'!$B$24:$F$24</c:f>
              <c:numCache>
                <c:formatCode>#,##0_);[Red]\(#,##0\)</c:formatCode>
                <c:ptCount val="5"/>
                <c:pt idx="0">
                  <c:v>2651</c:v>
                </c:pt>
                <c:pt idx="1">
                  <c:v>2844</c:v>
                </c:pt>
                <c:pt idx="2">
                  <c:v>3005</c:v>
                </c:pt>
                <c:pt idx="3">
                  <c:v>3190</c:v>
                </c:pt>
                <c:pt idx="4">
                  <c:v>3397</c:v>
                </c:pt>
              </c:numCache>
            </c:numRef>
          </c:val>
          <c:extLst>
            <c:ext xmlns:c16="http://schemas.microsoft.com/office/drawing/2014/chart" uri="{C3380CC4-5D6E-409C-BE32-E72D297353CC}">
              <c16:uniqueId val="{00000002-A309-460D-B087-357B1BB5BCBA}"/>
            </c:ext>
          </c:extLst>
        </c:ser>
        <c:ser>
          <c:idx val="0"/>
          <c:order val="3"/>
          <c:tx>
            <c:strRef>
              <c:f>'Ｐ21（１）'!$A$23</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'Ｐ21（１）'!$B$23:$F$23</c:f>
              <c:numCache>
                <c:formatCode>#,##0_);[Red]\(#,##0\)</c:formatCode>
                <c:ptCount val="5"/>
                <c:pt idx="0">
                  <c:v>14211</c:v>
                </c:pt>
                <c:pt idx="1">
                  <c:v>14447</c:v>
                </c:pt>
                <c:pt idx="2">
                  <c:v>14666</c:v>
                </c:pt>
                <c:pt idx="3">
                  <c:v>15006</c:v>
                </c:pt>
                <c:pt idx="4">
                  <c:v>15332</c:v>
                </c:pt>
              </c:numCache>
            </c:numRef>
          </c:val>
          <c:extLst>
            <c:ext xmlns:c16="http://schemas.microsoft.com/office/drawing/2014/chart" uri="{C3380CC4-5D6E-409C-BE32-E72D297353CC}">
              <c16:uniqueId val="{00000003-A309-460D-B087-357B1BB5BCBA}"/>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279059829059829"/>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'Ｐ21（２）'!$J$2</c:f>
              <c:strCache>
                <c:ptCount val="1"/>
                <c:pt idx="0">
                  <c:v>国（市町村国保）</c:v>
                </c:pt>
              </c:strCache>
            </c:strRef>
          </c:tx>
          <c:spPr>
            <a:solidFill>
              <a:schemeClr val="accent1"/>
            </a:solidFill>
            <a:ln>
              <a:solidFill>
                <a:schemeClr val="accent1"/>
              </a:solidFill>
            </a:ln>
            <a:effectLst/>
          </c:spPr>
          <c:invertIfNegative val="0"/>
          <c:dLbls>
            <c:dLbl>
              <c:idx val="0"/>
              <c:layout>
                <c:manualLayout>
                  <c:x val="-2.5839793281653748E-3"/>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A-4644-ABFE-4D9C7919E0CB}"/>
                </c:ext>
              </c:extLst>
            </c:dLbl>
            <c:dLbl>
              <c:idx val="1"/>
              <c:layout>
                <c:manualLayout>
                  <c:x val="0"/>
                  <c:y val="0.14642260337362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'Ｐ21（２）'!$K$2:$M$2</c:f>
              <c:numCache>
                <c:formatCode>0.0_ </c:formatCode>
                <c:ptCount val="3"/>
                <c:pt idx="0">
                  <c:v>33.700000000000003</c:v>
                </c:pt>
                <c:pt idx="1">
                  <c:v>36.4</c:v>
                </c:pt>
              </c:numCache>
            </c:numRef>
          </c:val>
          <c:extLst>
            <c:ext xmlns:c16="http://schemas.microsoft.com/office/drawing/2014/chart" uri="{C3380CC4-5D6E-409C-BE32-E72D297353CC}">
              <c16:uniqueId val="{00000002-3A5A-4644-ABFE-4D9C7919E0CB}"/>
            </c:ext>
          </c:extLst>
        </c:ser>
        <c:ser>
          <c:idx val="1"/>
          <c:order val="1"/>
          <c:tx>
            <c:strRef>
              <c:f>'Ｐ21（２）'!$J$3</c:f>
              <c:strCache>
                <c:ptCount val="1"/>
                <c:pt idx="0">
                  <c:v>大阪市</c:v>
                </c:pt>
              </c:strCache>
            </c:strRef>
          </c:tx>
          <c:spPr>
            <a:solidFill>
              <a:schemeClr val="accent2"/>
            </a:solidFill>
            <a:ln>
              <a:solidFill>
                <a:schemeClr val="accent2"/>
              </a:solidFill>
            </a:ln>
            <a:effectLst/>
          </c:spPr>
          <c:invertIfNegative val="0"/>
          <c:dLbls>
            <c:dLbl>
              <c:idx val="0"/>
              <c:layout>
                <c:manualLayout>
                  <c:x val="-9.7290166777135648E-17"/>
                  <c:y val="0.10648916608990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A-4644-ABFE-4D9C7919E0CB}"/>
                </c:ext>
              </c:extLst>
            </c:dLbl>
            <c:dLbl>
              <c:idx val="1"/>
              <c:layout>
                <c:manualLayout>
                  <c:x val="0"/>
                  <c:y val="0.10648916608990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A-4644-ABFE-4D9C7919E0CB}"/>
                </c:ext>
              </c:extLst>
            </c:dLbl>
            <c:dLbl>
              <c:idx val="2"/>
              <c:layout>
                <c:manualLayout>
                  <c:x val="0"/>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'Ｐ21（２）'!$K$3:$M$3</c:f>
              <c:numCache>
                <c:formatCode>0.0_ </c:formatCode>
                <c:ptCount val="3"/>
                <c:pt idx="0">
                  <c:v>20.6</c:v>
                </c:pt>
                <c:pt idx="1">
                  <c:v>22.8</c:v>
                </c:pt>
                <c:pt idx="2">
                  <c:v>24.2</c:v>
                </c:pt>
              </c:numCache>
            </c:numRef>
          </c:val>
          <c:extLst>
            <c:ext xmlns:c16="http://schemas.microsoft.com/office/drawing/2014/chart" uri="{C3380CC4-5D6E-409C-BE32-E72D297353CC}">
              <c16:uniqueId val="{00000006-3A5A-4644-ABFE-4D9C7919E0CB}"/>
            </c:ext>
          </c:extLst>
        </c:ser>
        <c:ser>
          <c:idx val="2"/>
          <c:order val="2"/>
          <c:tx>
            <c:strRef>
              <c:f>'Ｐ21（２）'!$J$4</c:f>
              <c:strCache>
                <c:ptCount val="1"/>
                <c:pt idx="0">
                  <c:v>住吉区</c:v>
                </c:pt>
              </c:strCache>
            </c:strRef>
          </c:tx>
          <c:spPr>
            <a:solidFill>
              <a:schemeClr val="accent3"/>
            </a:solidFill>
            <a:ln>
              <a:solidFill>
                <a:schemeClr val="accent3"/>
              </a:solidFill>
            </a:ln>
            <a:effectLst/>
          </c:spPr>
          <c:invertIfNegative val="0"/>
          <c:dLbls>
            <c:dLbl>
              <c:idx val="0"/>
              <c:layout>
                <c:manualLayout>
                  <c:x val="7.9601965102999925E-3"/>
                  <c:y val="0.223253418710998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A-4644-ABFE-4D9C7919E0CB}"/>
                </c:ext>
              </c:extLst>
            </c:dLbl>
            <c:dLbl>
              <c:idx val="1"/>
              <c:layout>
                <c:manualLayout>
                  <c:x val="5.3067976735332312E-3"/>
                  <c:y val="0.249500133286144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A-4644-ABFE-4D9C7919E0CB}"/>
                </c:ext>
              </c:extLst>
            </c:dLbl>
            <c:dLbl>
              <c:idx val="2"/>
              <c:layout>
                <c:manualLayout>
                  <c:x val="5.3067976735333283E-3"/>
                  <c:y val="0.26190919562597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A-4644-ABFE-4D9C7919E0CB}"/>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'Ｐ21（２）'!$K$4:$M$4</c:f>
              <c:numCache>
                <c:formatCode>0.0_ </c:formatCode>
                <c:ptCount val="3"/>
                <c:pt idx="0">
                  <c:v>22.7</c:v>
                </c:pt>
                <c:pt idx="1">
                  <c:v>24.8</c:v>
                </c:pt>
                <c:pt idx="2">
                  <c:v>26.4</c:v>
                </c:pt>
              </c:numCache>
            </c:numRef>
          </c:val>
          <c:extLst>
            <c:ext xmlns:c16="http://schemas.microsoft.com/office/drawing/2014/chart" uri="{C3380CC4-5D6E-409C-BE32-E72D297353CC}">
              <c16:uniqueId val="{0000000A-3A5A-4644-ABFE-4D9C7919E0CB}"/>
            </c:ext>
          </c:extLst>
        </c:ser>
        <c:dLbls>
          <c:dLblPos val="outEnd"/>
          <c:showLegendKey val="0"/>
          <c:showVal val="1"/>
          <c:showCatName val="0"/>
          <c:showSerName val="0"/>
          <c:showPercent val="0"/>
          <c:showBubbleSize val="0"/>
        </c:dLbls>
        <c:gapWidth val="224"/>
        <c:overlap val="-100"/>
        <c:axId val="497110248"/>
        <c:axId val="497106968"/>
      </c:barChart>
      <c:catAx>
        <c:axId val="497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06968"/>
        <c:crosses val="autoZero"/>
        <c:auto val="1"/>
        <c:lblAlgn val="ctr"/>
        <c:lblOffset val="100"/>
        <c:noMultiLvlLbl val="0"/>
      </c:catAx>
      <c:valAx>
        <c:axId val="497106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1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0787037037037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'Ｐ22'!$A$2</c:f>
              <c:strCache>
                <c:ptCount val="1"/>
                <c:pt idx="0">
                  <c:v>大阪市</c:v>
                </c:pt>
              </c:strCache>
            </c:strRef>
          </c:tx>
          <c:spPr>
            <a:ln w="28575" cap="rnd">
              <a:solidFill>
                <a:schemeClr val="accent1">
                  <a:alpha val="99000"/>
                </a:schemeClr>
              </a:solidFill>
              <a:round/>
            </a:ln>
            <a:effectLst/>
          </c:spPr>
          <c:marker>
            <c:symbol val="circle"/>
            <c:size val="7"/>
            <c:spPr>
              <a:solidFill>
                <a:schemeClr val="accent1"/>
              </a:solidFill>
              <a:ln w="31750">
                <a:solidFill>
                  <a:schemeClr val="accent1">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'Ｐ22'!$B$2:$E$2</c:f>
              <c:numCache>
                <c:formatCode>General</c:formatCode>
                <c:ptCount val="4"/>
                <c:pt idx="0">
                  <c:v>17.5</c:v>
                </c:pt>
                <c:pt idx="1">
                  <c:v>16.7</c:v>
                </c:pt>
                <c:pt idx="2">
                  <c:v>17.2</c:v>
                </c:pt>
                <c:pt idx="3">
                  <c:v>17.100000000000001</c:v>
                </c:pt>
              </c:numCache>
            </c:numRef>
          </c:val>
          <c:smooth val="0"/>
          <c:extLst>
            <c:ext xmlns:c16="http://schemas.microsoft.com/office/drawing/2014/chart" uri="{C3380CC4-5D6E-409C-BE32-E72D297353CC}">
              <c16:uniqueId val="{00000000-3BAA-4205-96BC-4CB1A65E4AAF}"/>
            </c:ext>
          </c:extLst>
        </c:ser>
        <c:ser>
          <c:idx val="1"/>
          <c:order val="1"/>
          <c:tx>
            <c:strRef>
              <c:f>'Ｐ22'!$A$3</c:f>
              <c:strCache>
                <c:ptCount val="1"/>
                <c:pt idx="0">
                  <c:v>住吉区</c:v>
                </c:pt>
              </c:strCache>
            </c:strRef>
          </c:tx>
          <c:spPr>
            <a:ln w="31750" cap="rnd">
              <a:solidFill>
                <a:schemeClr val="accent2">
                  <a:alpha val="99000"/>
                </a:schemeClr>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'Ｐ22'!$B$3:$E$3</c:f>
              <c:numCache>
                <c:formatCode>General</c:formatCode>
                <c:ptCount val="4"/>
                <c:pt idx="0">
                  <c:v>18.899999999999999</c:v>
                </c:pt>
                <c:pt idx="1">
                  <c:v>18.8</c:v>
                </c:pt>
                <c:pt idx="2">
                  <c:v>19.8</c:v>
                </c:pt>
                <c:pt idx="3" formatCode="0.0">
                  <c:v>20</c:v>
                </c:pt>
              </c:numCache>
            </c:numRef>
          </c:val>
          <c:smooth val="0"/>
          <c:extLst>
            <c:ext xmlns:c16="http://schemas.microsoft.com/office/drawing/2014/chart" uri="{C3380CC4-5D6E-409C-BE32-E72D297353CC}">
              <c16:uniqueId val="{00000001-3BAA-4205-96BC-4CB1A65E4AAF}"/>
            </c:ext>
          </c:extLst>
        </c:ser>
        <c:dLbls>
          <c:showLegendKey val="0"/>
          <c:showVal val="0"/>
          <c:showCatName val="0"/>
          <c:showSerName val="0"/>
          <c:showPercent val="0"/>
          <c:showBubbleSize val="0"/>
        </c:dLbls>
        <c:marker val="1"/>
        <c:smooth val="0"/>
        <c:axId val="627881072"/>
        <c:axId val="627880352"/>
      </c:lineChart>
      <c:catAx>
        <c:axId val="6278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0352"/>
        <c:crosses val="autoZero"/>
        <c:auto val="1"/>
        <c:lblAlgn val="ctr"/>
        <c:lblOffset val="100"/>
        <c:noMultiLvlLbl val="0"/>
      </c:catAx>
      <c:valAx>
        <c:axId val="6278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3" y="0"/>
            <a:ext cx="2919413" cy="495300"/>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814763" y="0"/>
            <a:ext cx="2919412" cy="495300"/>
          </a:xfrm>
          <a:prstGeom prst="rect">
            <a:avLst/>
          </a:prstGeom>
        </p:spPr>
        <p:txBody>
          <a:bodyPr vert="horz" lIns="91420" tIns="45711" rIns="91420" bIns="45711" rtlCol="0"/>
          <a:lstStyle>
            <a:lvl1pPr algn="r">
              <a:defRPr sz="1200"/>
            </a:lvl1pPr>
          </a:lstStyle>
          <a:p>
            <a:fld id="{1F37027F-B592-4F87-BBDD-4B35703A281B}" type="datetimeFigureOut">
              <a:rPr kumimoji="1" lang="ja-JP" altLang="en-US" smtClean="0"/>
              <a:t>2023/11/22</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3" y="9371013"/>
            <a:ext cx="2919413" cy="495300"/>
          </a:xfrm>
          <a:prstGeom prst="rect">
            <a:avLst/>
          </a:prstGeom>
        </p:spPr>
        <p:txBody>
          <a:bodyPr vert="horz" lIns="91420" tIns="45711" rIns="91420" bIns="45711"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814763" y="9371013"/>
            <a:ext cx="2919412" cy="495300"/>
          </a:xfrm>
          <a:prstGeom prst="rect">
            <a:avLst/>
          </a:prstGeom>
        </p:spPr>
        <p:txBody>
          <a:bodyPr vert="horz" lIns="91420" tIns="45711" rIns="91420" bIns="45711"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8831" cy="495029"/>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3"/>
            <a:ext cx="2918831" cy="495029"/>
          </a:xfrm>
          <a:prstGeom prst="rect">
            <a:avLst/>
          </a:prstGeom>
        </p:spPr>
        <p:txBody>
          <a:bodyPr vert="horz" lIns="91420" tIns="45711" rIns="91420" bIns="45711" rtlCol="0"/>
          <a:lstStyle>
            <a:lvl1pPr algn="r">
              <a:defRPr sz="1200"/>
            </a:lvl1pPr>
          </a:lstStyle>
          <a:p>
            <a:fld id="{8F79A45A-44E9-4E55-B6CF-CDDD9D6D79DD}" type="datetimeFigureOut">
              <a:rPr kumimoji="1" lang="ja-JP" altLang="en-US" smtClean="0"/>
              <a:t>2023/11/22</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0" tIns="45711" rIns="91420" bIns="45711" rtlCol="0" anchor="ctr"/>
          <a:lstStyle/>
          <a:p>
            <a:endParaRPr lang="ja-JP" altLang="en-US"/>
          </a:p>
        </p:txBody>
      </p:sp>
      <p:sp>
        <p:nvSpPr>
          <p:cNvPr id="5" name="ノート プレースホルダー 4"/>
          <p:cNvSpPr>
            <a:spLocks noGrp="1"/>
          </p:cNvSpPr>
          <p:nvPr>
            <p:ph type="body" sz="quarter" idx="3"/>
          </p:nvPr>
        </p:nvSpPr>
        <p:spPr>
          <a:xfrm>
            <a:off x="673577" y="4748166"/>
            <a:ext cx="5388610" cy="3884861"/>
          </a:xfrm>
          <a:prstGeom prst="rect">
            <a:avLst/>
          </a:prstGeom>
        </p:spPr>
        <p:txBody>
          <a:bodyPr vert="horz" lIns="91420" tIns="45711" rIns="91420"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6"/>
            <a:ext cx="2918831" cy="495028"/>
          </a:xfrm>
          <a:prstGeom prst="rect">
            <a:avLst/>
          </a:prstGeom>
        </p:spPr>
        <p:txBody>
          <a:bodyPr vert="horz" lIns="91420" tIns="45711" rIns="91420"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1" cy="495028"/>
          </a:xfrm>
          <a:prstGeom prst="rect">
            <a:avLst/>
          </a:prstGeom>
        </p:spPr>
        <p:txBody>
          <a:bodyPr vert="horz" lIns="91420" tIns="45711" rIns="91420" bIns="45711"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4</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26</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28</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31</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32</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5</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6</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11</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16</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17</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19</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22</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23</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2023/11/22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2023/11/22</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city.osaka.lg.jp/kikikanrishitsu/page/0000300892.html"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70480"/>
            <a:ext cx="9900000" cy="1080000"/>
          </a:xfrm>
        </p:spPr>
        <p:txBody>
          <a:bodyPr lIns="0" tIns="0" rIns="0" bIns="0"/>
          <a:lstStyle/>
          <a:p>
            <a:pPr algn="ctr"/>
            <a:r>
              <a:rPr kumimoji="1" lang="ja-JP" altLang="en-US" dirty="0">
                <a:latin typeface="BIZ UDPゴシック" panose="020B0400000000000000" pitchFamily="50" charset="-128"/>
                <a:ea typeface="BIZ UDPゴシック" panose="020B0400000000000000" pitchFamily="50" charset="-128"/>
              </a:rPr>
              <a:t>住吉区将来ビジョン</a:t>
            </a:r>
            <a:r>
              <a:rPr kumimoji="1" lang="en-US" altLang="ja-JP" dirty="0">
                <a:latin typeface="BIZ UDPゴシック" panose="020B0400000000000000" pitchFamily="50" charset="-128"/>
                <a:ea typeface="BIZ UDPゴシック" panose="020B0400000000000000" pitchFamily="50" charset="-128"/>
              </a:rPr>
              <a:t>2028</a:t>
            </a:r>
            <a:r>
              <a:rPr kumimoji="1" lang="ja-JP" altLang="en-US" dirty="0">
                <a:latin typeface="BIZ UDPゴシック" panose="020B0400000000000000" pitchFamily="50" charset="-128"/>
                <a:ea typeface="BIZ UDPゴシック" panose="020B0400000000000000" pitchFamily="50" charset="-128"/>
              </a:rPr>
              <a:t>（案）</a:t>
            </a:r>
          </a:p>
        </p:txBody>
      </p:sp>
      <p:sp>
        <p:nvSpPr>
          <p:cNvPr id="4" name="タイトル 1"/>
          <p:cNvSpPr txBox="1">
            <a:spLocks/>
          </p:cNvSpPr>
          <p:nvPr/>
        </p:nvSpPr>
        <p:spPr>
          <a:xfrm>
            <a:off x="1" y="2293588"/>
            <a:ext cx="9900000" cy="900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99" dirty="0">
                <a:latin typeface="BIZ UDPゴシック" panose="020B0400000000000000" pitchFamily="50" charset="-128"/>
                <a:ea typeface="BIZ UDPゴシック" panose="020B0400000000000000" pitchFamily="50" charset="-128"/>
              </a:rPr>
              <a:t>～すみよいまち　“えーとこ住吉”～</a:t>
            </a:r>
          </a:p>
        </p:txBody>
      </p:sp>
      <p:sp>
        <p:nvSpPr>
          <p:cNvPr id="5" name="タイトル 1"/>
          <p:cNvSpPr txBox="1">
            <a:spLocks/>
          </p:cNvSpPr>
          <p:nvPr/>
        </p:nvSpPr>
        <p:spPr>
          <a:xfrm>
            <a:off x="0" y="5778000"/>
            <a:ext cx="9900000" cy="1080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99" dirty="0">
                <a:latin typeface="BIZ UDPゴシック" panose="020B0400000000000000" pitchFamily="50" charset="-128"/>
                <a:ea typeface="BIZ UDPゴシック" panose="020B0400000000000000" pitchFamily="50" charset="-128"/>
              </a:rPr>
              <a:t>令和６（</a:t>
            </a:r>
            <a:r>
              <a:rPr lang="en-US" altLang="ja-JP" sz="3599" dirty="0">
                <a:latin typeface="BIZ UDPゴシック" panose="020B0400000000000000" pitchFamily="50" charset="-128"/>
                <a:ea typeface="BIZ UDPゴシック" panose="020B0400000000000000" pitchFamily="50" charset="-128"/>
              </a:rPr>
              <a:t>2024</a:t>
            </a:r>
            <a:r>
              <a:rPr lang="ja-JP" altLang="en-US" sz="3599" dirty="0">
                <a:latin typeface="BIZ UDPゴシック" panose="020B0400000000000000" pitchFamily="50" charset="-128"/>
                <a:ea typeface="BIZ UDPゴシック" panose="020B0400000000000000" pitchFamily="50" charset="-128"/>
              </a:rPr>
              <a:t>）年〇月</a:t>
            </a:r>
            <a:r>
              <a:rPr lang="ja-JP" altLang="en-US" sz="3599" dirty="0">
                <a:solidFill>
                  <a:srgbClr val="FF0000"/>
                </a:solidFill>
                <a:latin typeface="BIZ UDPゴシック" panose="020B0400000000000000" pitchFamily="50" charset="-128"/>
                <a:ea typeface="BIZ UDPゴシック" panose="020B0400000000000000" pitchFamily="50" charset="-128"/>
              </a:rPr>
              <a:t>　</a:t>
            </a:r>
            <a:r>
              <a:rPr lang="ja-JP" altLang="en-US" sz="3599" dirty="0">
                <a:latin typeface="BIZ UDPゴシック" panose="020B0400000000000000" pitchFamily="50" charset="-128"/>
                <a:ea typeface="BIZ UDPゴシック" panose="020B0400000000000000" pitchFamily="50" charset="-128"/>
              </a:rPr>
              <a:t>住吉区役所</a:t>
            </a:r>
          </a:p>
        </p:txBody>
      </p:sp>
      <p:sp>
        <p:nvSpPr>
          <p:cNvPr id="3" name="テキスト ボックス 2">
            <a:extLst>
              <a:ext uri="{FF2B5EF4-FFF2-40B4-BE49-F238E27FC236}">
                <a16:creationId xmlns:a16="http://schemas.microsoft.com/office/drawing/2014/main" id="{D818BFFB-B47F-A162-B74B-2EBA64D284D4}"/>
              </a:ext>
            </a:extLst>
          </p:cNvPr>
          <p:cNvSpPr txBox="1">
            <a:spLocks noChangeArrowheads="1"/>
          </p:cNvSpPr>
          <p:nvPr/>
        </p:nvSpPr>
        <p:spPr bwMode="auto">
          <a:xfrm>
            <a:off x="8145572" y="442106"/>
            <a:ext cx="1440000" cy="360000"/>
          </a:xfrm>
          <a:prstGeom prst="rect">
            <a:avLst/>
          </a:prstGeom>
          <a:solidFill>
            <a:srgbClr val="FFFFFF"/>
          </a:solidFill>
          <a:ln w="9525">
            <a:solidFill>
              <a:srgbClr val="000000"/>
            </a:solidFill>
            <a:miter lim="800000"/>
            <a:headEnd/>
            <a:tailEnd/>
          </a:ln>
        </p:spPr>
        <p:txBody>
          <a:bodyPr rot="0" vert="horz" wrap="square" lIns="0" tIns="0" rIns="0" bIns="0" anchor="ctr" anchorCtr="0">
            <a:spAutoFit/>
          </a:bodyPr>
          <a:lstStyle/>
          <a:p>
            <a:pPr algn="ctr"/>
            <a:r>
              <a:rPr lang="ja-JP" sz="1400" kern="100" dirty="0">
                <a:effectLst/>
                <a:latin typeface="Century" panose="02040604050505020304" pitchFamily="18" charset="0"/>
                <a:ea typeface="ＭＳ Ｐゴシック" panose="020B0600070205080204" pitchFamily="50" charset="-128"/>
                <a:cs typeface="Times New Roman" panose="02020603050405020304" pitchFamily="18" charset="0"/>
              </a:rPr>
              <a:t>配付資料</a:t>
            </a:r>
            <a:r>
              <a:rPr lang="ja-JP" altLang="en-US" sz="1400" kern="100" dirty="0">
                <a:latin typeface="Century" panose="02040604050505020304" pitchFamily="18" charset="0"/>
                <a:ea typeface="ＭＳ Ｐゴシック" panose="020B0600070205080204" pitchFamily="50" charset="-128"/>
                <a:cs typeface="Times New Roman" panose="02020603050405020304" pitchFamily="18" charset="0"/>
              </a:rPr>
              <a:t>③</a:t>
            </a:r>
            <a:r>
              <a:rPr lang="en-US" altLang="ja-JP" sz="1400" kern="100" dirty="0">
                <a:latin typeface="Century" panose="02040604050505020304" pitchFamily="18" charset="0"/>
                <a:ea typeface="ＭＳ Ｐゴシック" panose="020B0600070205080204" pitchFamily="50" charset="-128"/>
                <a:cs typeface="Times New Roman" panose="02020603050405020304" pitchFamily="18" charset="0"/>
              </a:rPr>
              <a:t>-</a:t>
            </a:r>
            <a:r>
              <a:rPr lang="ja-JP" altLang="en-US" sz="1400" kern="100" dirty="0">
                <a:latin typeface="Century" panose="02040604050505020304" pitchFamily="18" charset="0"/>
                <a:ea typeface="ＭＳ Ｐゴシック" panose="020B0600070205080204" pitchFamily="50" charset="-128"/>
                <a:cs typeface="Times New Roman" panose="02020603050405020304" pitchFamily="18" charset="0"/>
              </a:rPr>
              <a:t>２</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9526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787"/>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「誰もが安心して暮らせるまちと感じる」と回答する割合（区民意識調査）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生きづらさを抱えた人々が孤立し、支援の網の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「何らかの健康づくりに取り組んでいる」と回答する割合（区民意識調査）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いつまでも健康を保ちいきいきと暮らせるよう、健康づくりのサポートや啓発、疾</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151284"/>
            <a:ext cx="2700000" cy="1384995"/>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「地域の防災力が</a:t>
            </a:r>
            <a:r>
              <a:rPr lang="ja-JP" altLang="en-US" dirty="0">
                <a:latin typeface="BIZ UDPゴシック" panose="020B0400000000000000" pitchFamily="50" charset="-128"/>
                <a:ea typeface="BIZ UDPゴシック" panose="020B0400000000000000" pitchFamily="50" charset="-128"/>
              </a:rPr>
              <a:t>備わっている</a:t>
            </a:r>
            <a:r>
              <a:rPr lang="ja-JP" altLang="en-US" sz="1800" dirty="0">
                <a:latin typeface="BIZ UDPゴシック" panose="020B0400000000000000" pitchFamily="50" charset="-128"/>
                <a:ea typeface="BIZ UDPゴシック" panose="020B0400000000000000" pitchFamily="50" charset="-128"/>
              </a:rPr>
              <a:t>と感じる」と回答する割合（区民意識調査）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住民や地域の防災意識が高く、地域の防災体制が整っており、災害時には要援護者等に必要な支援を行うことができる状態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66000"/>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きるよう、防災意識の更なる向上を図る必要があ</a:t>
            </a:r>
            <a:r>
              <a:rPr lang="en-US" altLang="ja-JP" sz="2200" dirty="0">
                <a:latin typeface="BIZ UDPゴシック" panose="020B0400000000000000" pitchFamily="50" charset="-128"/>
                <a:ea typeface="BIZ UDPゴシック" panose="020B0400000000000000" pitchFamily="50" charset="-128"/>
              </a:rPr>
              <a:t>   </a:t>
            </a:r>
          </a:p>
          <a:p>
            <a:r>
              <a:rPr lang="ja-JP" altLang="en-US" sz="2200" dirty="0">
                <a:latin typeface="BIZ UDPゴシック" panose="020B0400000000000000" pitchFamily="50" charset="-128"/>
                <a:ea typeface="BIZ UDPゴシック" panose="020B0400000000000000" pitchFamily="50" charset="-128"/>
              </a:rPr>
              <a:t>　る。</a:t>
            </a:r>
          </a:p>
        </p:txBody>
      </p:sp>
      <p:sp>
        <p:nvSpPr>
          <p:cNvPr id="21" name="右矢印 33">
            <a:extLst>
              <a:ext uri="{FF2B5EF4-FFF2-40B4-BE49-F238E27FC236}">
                <a16:creationId xmlns:a16="http://schemas.microsoft.com/office/drawing/2014/main" id="{D8E4AEFD-A426-BC9C-D9C6-D9A6062D8227}"/>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5AF35A59-564C-6B39-F196-01BCC9D807F8}"/>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408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77848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150000"/>
            <a:ext cx="2700000" cy="830997"/>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「住吉区の治安が良いと感じている」と回答する割合（区民意識調査）</a:t>
            </a:r>
          </a:p>
        </p:txBody>
      </p:sp>
      <p:sp>
        <p:nvSpPr>
          <p:cNvPr id="15" name="正方形/長方形 14">
            <a:extLst>
              <a:ext uri="{FF2B5EF4-FFF2-40B4-BE49-F238E27FC236}">
                <a16:creationId xmlns:a16="http://schemas.microsoft.com/office/drawing/2014/main" id="{4B8CC842-E168-B746-7A9C-6278FBB3B354}"/>
              </a:ext>
            </a:extLst>
          </p:cNvPr>
          <p:cNvSpPr/>
          <p:nvPr/>
        </p:nvSpPr>
        <p:spPr>
          <a:xfrm>
            <a:off x="8240400" y="45756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700400" y="45396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C7D66811-13DE-5F6E-D182-A0CDCEFA0182}"/>
              </a:ext>
            </a:extLst>
          </p:cNvPr>
          <p:cNvSpPr/>
          <p:nvPr/>
        </p:nvSpPr>
        <p:spPr>
          <a:xfrm>
            <a:off x="8240400" y="4334400"/>
            <a:ext cx="1548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早い段階で空家の活用が図られるよう、不動産関係団体や地域団体等と連携し、</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所有者に対して働きかけを行う。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放置すると近隣に危険を及ぼす恐れのある空家等は、空家法に基づく対応を進</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4800"/>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空家の適正管理や利活用の促進を図り、特定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空家等の発生を未然に防止する必要がある。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200"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「周辺の空家等の建物に対して、悩み、心配、不安などを感じている」と回答する割合（区民意識調査）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20</a:t>
            </a:r>
            <a:r>
              <a:rPr lang="ja-JP" altLang="en-US" sz="2400" dirty="0">
                <a:latin typeface="BIZ UDPゴシック" panose="020B0400000000000000" pitchFamily="50" charset="-128"/>
                <a:ea typeface="BIZ UDPゴシック" panose="020B0400000000000000" pitchFamily="50" charset="-128"/>
              </a:rPr>
              <a:t>％以下</a:t>
            </a:r>
            <a:endParaRPr lang="en-US" altLang="ja-JP" sz="2400" dirty="0">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6" name="正方形/長方形 35">
            <a:extLst>
              <a:ext uri="{FF2B5EF4-FFF2-40B4-BE49-F238E27FC236}">
                <a16:creationId xmlns:a16="http://schemas.microsoft.com/office/drawing/2014/main" id="{05240F2D-B948-6E9A-BC9E-FA3AFC1DB538}"/>
              </a:ext>
            </a:extLst>
          </p:cNvPr>
          <p:cNvSpPr/>
          <p:nvPr/>
        </p:nvSpPr>
        <p:spPr>
          <a:xfrm>
            <a:off x="8240400" y="4335684"/>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BA57D7F-889B-F268-05FE-73BA6492F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Tree>
    <p:extLst>
      <p:ext uri="{BB962C8B-B14F-4D97-AF65-F5344CB8AC3E}">
        <p14:creationId xmlns:p14="http://schemas.microsoft.com/office/powerpoint/2010/main" val="210343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児童虐待の予防、早期発見、適切な支援につな</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げる体制を強化する必要がある。</a:t>
            </a:r>
          </a:p>
        </p:txBody>
      </p:sp>
      <p:sp>
        <p:nvSpPr>
          <p:cNvPr id="23" name="直角三角形 22"/>
          <p:cNvSpPr/>
          <p:nvPr/>
        </p:nvSpPr>
        <p:spPr>
          <a:xfrm rot="16200000">
            <a:off x="6955200" y="2502000"/>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「子育てに関する悩みの相談先を知っている」と回答する子育て世帯の割合（区民意識調査）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子育てに関する相談及び情報提供窓口の認知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度が低い。</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3976673"/>
            <a:ext cx="6408000" cy="70788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こどもが安心して過ごすことができる場を充実さ</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「不登校やひきこもり、ヤングケアラーなど支援が必要な人やその家族等が相談できる窓口や居場所があることを知っている」と回答する割合（区民意識調査）</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すべてのこどもや若者が将来の夢や目標を見出し、いきいきと取り組んでいる状態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不登校やひきこもりなど、支援の必要なこども・若者やその保護者が、早期に支援</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地域全体でこどもへの支援の連携を深め、こどもの居場所づくりへの支援及びヤ</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生きづらさを感じる人や、ケアラーをはじめ家庭状</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況など様々な要因により、不登校やひきこもり状態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に陥っているこどもや若者が増加している。</a:t>
            </a:r>
          </a:p>
        </p:txBody>
      </p:sp>
      <p:sp>
        <p:nvSpPr>
          <p:cNvPr id="21" name="右矢印 33">
            <a:extLst>
              <a:ext uri="{FF2B5EF4-FFF2-40B4-BE49-F238E27FC236}">
                <a16:creationId xmlns:a16="http://schemas.microsoft.com/office/drawing/2014/main" id="{568D8481-5C37-4532-CBE4-1CF8E1DD7C45}"/>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「学校・家庭・地域が連携して、こどもが育まれていると感じる」と回答する割合（区民意識調査）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67284"/>
            <a:ext cx="9144000" cy="1015663"/>
          </a:xfrm>
          <a:prstGeom prst="rect">
            <a:avLst/>
          </a:prstGeom>
        </p:spPr>
        <p:txBody>
          <a:bodyPr wrap="square" lIns="0" tIns="0" rIns="0" bIns="0" anchor="ctr" anchorCtr="0">
            <a:spAutoFit/>
          </a:bodyPr>
          <a:lstStyle/>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開かれた学校運営及び学校間における情報共有をサポートし、学校教育</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よう、教育環境の充実や改善につながる学校園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①区政への住民参画の推進</a:t>
            </a:r>
          </a:p>
        </p:txBody>
      </p:sp>
      <p:sp>
        <p:nvSpPr>
          <p:cNvPr id="9" name="正方形/長方形 8"/>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cxnSp>
        <p:nvCxnSpPr>
          <p:cNvPr id="26" name="直線コネクタ 25"/>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「区役所が、様々な機会を通じて区民の意見やニーズを把握していると感じる」と回答する割合（市民局アンケート）</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3"/>
            <a:ext cx="1440000" cy="370800"/>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8240400" y="4335684"/>
            <a:ext cx="162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700400" y="4540884"/>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576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
        <p:nvSpPr>
          <p:cNvPr id="8" name="直角三角形 7">
            <a:extLst>
              <a:ext uri="{FF2B5EF4-FFF2-40B4-BE49-F238E27FC236}">
                <a16:creationId xmlns:a16="http://schemas.microsoft.com/office/drawing/2014/main" id="{9F6E01CA-FE10-8A0A-E7A7-90B82C7224AD}"/>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16096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en-US" altLang="ja-JP" sz="2400" baseline="300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推進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来庁者に対する窓口サービスの評価が、低い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現状にある。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「区役所が、区民に身近な窓口として、適切に対応していると感じる」と回答する割合（市民局アンケート）</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8240400" y="4575600"/>
            <a:ext cx="1440000" cy="370800"/>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8240400" y="432184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700401" y="45396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59600"/>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オンラインでできる手続きや事前予約の認知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度が低く、活用が低調である。</a:t>
            </a:r>
          </a:p>
        </p:txBody>
      </p:sp>
      <p:sp>
        <p:nvSpPr>
          <p:cNvPr id="31" name="正方形/長方形 30"/>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116000" y="2498889"/>
            <a:ext cx="5878641" cy="276999"/>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※P24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「ＤＸ（デジタル・トランスフォーメーション）について」を参照</a:t>
            </a: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
        <p:nvSpPr>
          <p:cNvPr id="11" name="直角三角形 10">
            <a:extLst>
              <a:ext uri="{FF2B5EF4-FFF2-40B4-BE49-F238E27FC236}">
                <a16:creationId xmlns:a16="http://schemas.microsoft.com/office/drawing/2014/main" id="{FBA223CC-877D-5EE6-C592-D6A22BD8E84C}"/>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24323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27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r="5987"/>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8000"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2022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00000" y="992695"/>
            <a:ext cx="4536000"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108000" y="3528000"/>
            <a:ext cx="9405258" cy="2764924"/>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阪和線、南海本線・南海高野線、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86817"/>
            <a:ext cx="3480120" cy="180000"/>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400000"/>
            <a:ext cx="3600345" cy="180000"/>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l="6903" t="5561" r="31121" b="10704"/>
          <a:stretch/>
        </p:blipFill>
        <p:spPr>
          <a:xfrm>
            <a:off x="5277378" y="442438"/>
            <a:ext cx="3996000" cy="3633793"/>
          </a:xfrm>
          <a:prstGeom prst="rect">
            <a:avLst/>
          </a:prstGeom>
        </p:spPr>
      </p:pic>
      <p:graphicFrame>
        <p:nvGraphicFramePr>
          <p:cNvPr id="21" name="表 20"/>
          <p:cNvGraphicFramePr>
            <a:graphicFrameLocks noGrp="1"/>
          </p:cNvGraphicFramePr>
          <p:nvPr>
            <p:extLst>
              <p:ext uri="{D42A27DB-BD31-4B8C-83A1-F6EECF244321}">
                <p14:modId xmlns:p14="http://schemas.microsoft.com/office/powerpoint/2010/main" val="3564423862"/>
              </p:ext>
            </p:extLst>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4"/>
          <a:stretch>
            <a:fillRect/>
          </a:stretch>
        </p:blipFill>
        <p:spPr>
          <a:xfrm>
            <a:off x="5334490" y="4219393"/>
            <a:ext cx="384081" cy="298730"/>
          </a:xfrm>
          <a:prstGeom prst="rect">
            <a:avLst/>
          </a:prstGeom>
        </p:spPr>
      </p:pic>
      <p:pic>
        <p:nvPicPr>
          <p:cNvPr id="23" name="図 22"/>
          <p:cNvPicPr>
            <a:picLocks noChangeAspect="1"/>
          </p:cNvPicPr>
          <p:nvPr/>
        </p:nvPicPr>
        <p:blipFill>
          <a:blip r:embed="rId5"/>
          <a:stretch>
            <a:fillRect/>
          </a:stretch>
        </p:blipFill>
        <p:spPr>
          <a:xfrm>
            <a:off x="5328393" y="4703869"/>
            <a:ext cx="390178" cy="292633"/>
          </a:xfrm>
          <a:prstGeom prst="rect">
            <a:avLst/>
          </a:prstGeom>
        </p:spPr>
      </p:pic>
      <p:pic>
        <p:nvPicPr>
          <p:cNvPr id="24" name="図 23"/>
          <p:cNvPicPr>
            <a:picLocks noChangeAspect="1"/>
          </p:cNvPicPr>
          <p:nvPr/>
        </p:nvPicPr>
        <p:blipFill>
          <a:blip r:embed="rId6"/>
          <a:stretch>
            <a:fillRect/>
          </a:stretch>
        </p:blipFill>
        <p:spPr>
          <a:xfrm>
            <a:off x="5328393" y="5175754"/>
            <a:ext cx="384081" cy="292633"/>
          </a:xfrm>
          <a:prstGeom prst="rect">
            <a:avLst/>
          </a:prstGeom>
        </p:spPr>
      </p:pic>
      <p:pic>
        <p:nvPicPr>
          <p:cNvPr id="25" name="図 24"/>
          <p:cNvPicPr>
            <a:picLocks noChangeAspect="1"/>
          </p:cNvPicPr>
          <p:nvPr/>
        </p:nvPicPr>
        <p:blipFill>
          <a:blip r:embed="rId7"/>
          <a:stretch>
            <a:fillRect/>
          </a:stretch>
        </p:blipFill>
        <p:spPr>
          <a:xfrm>
            <a:off x="5325344" y="5585930"/>
            <a:ext cx="390178" cy="292633"/>
          </a:xfrm>
          <a:prstGeom prst="rect">
            <a:avLst/>
          </a:prstGeom>
        </p:spPr>
      </p:pic>
      <p:pic>
        <p:nvPicPr>
          <p:cNvPr id="26" name="図 25"/>
          <p:cNvPicPr>
            <a:picLocks noChangeAspect="1"/>
          </p:cNvPicPr>
          <p:nvPr/>
        </p:nvPicPr>
        <p:blipFill>
          <a:blip r:embed="rId8"/>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graphicFrame>
        <p:nvGraphicFramePr>
          <p:cNvPr id="3" name="グラフ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916933781"/>
              </p:ext>
            </p:extLst>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1727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 y="5846448"/>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0000" y="6206448"/>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▶転入超過により社会増が続いているが、死亡数が増加傾向にあり自然減が続いている。自然減が社会増を上回っているため、結果的に人口は減少傾向である。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住吉区の人口推移（年齢３区分）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420000"/>
            <a:ext cx="46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住吉区の年間の人口の動き（１月～</a:t>
            </a:r>
            <a:r>
              <a:rPr kumimoji="1" lang="en-US" altLang="ja-JP" sz="2000" dirty="0">
                <a:latin typeface="BIZ UDPゴシック" panose="020B0400000000000000" pitchFamily="50" charset="-128"/>
                <a:ea typeface="BIZ UDPゴシック" panose="020B0400000000000000" pitchFamily="50" charset="-128"/>
              </a:rPr>
              <a:t>12</a:t>
            </a:r>
            <a:r>
              <a:rPr kumimoji="1" lang="ja-JP" altLang="en-US" sz="2000" dirty="0">
                <a:latin typeface="BIZ UDPゴシック" panose="020B0400000000000000" pitchFamily="50" charset="-128"/>
                <a:ea typeface="BIZ UDPゴシック" panose="020B0400000000000000" pitchFamily="50" charset="-128"/>
              </a:rPr>
              <a:t>月）</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日現在の人口</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D84622D9-FD50-4E23-88A2-E11C793F8B25}"/>
              </a:ext>
            </a:extLst>
          </p:cNvPr>
          <p:cNvGraphicFramePr>
            <a:graphicFrameLocks/>
          </p:cNvGraphicFramePr>
          <p:nvPr>
            <p:extLst>
              <p:ext uri="{D42A27DB-BD31-4B8C-83A1-F6EECF244321}">
                <p14:modId xmlns:p14="http://schemas.microsoft.com/office/powerpoint/2010/main" val="3704493351"/>
              </p:ext>
            </p:extLst>
          </p:nvPr>
        </p:nvGraphicFramePr>
        <p:xfrm>
          <a:off x="216000" y="306000"/>
          <a:ext cx="9000000" cy="284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8AA91744-AA56-35B7-6A39-4CBD568E015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9" y="38556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59659038"/>
              </p:ext>
            </p:extLst>
          </p:nvPr>
        </p:nvGraphicFramePr>
        <p:xfrm>
          <a:off x="144000" y="4176000"/>
          <a:ext cx="4680000" cy="14478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552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extLst>
              <p:ext uri="{D42A27DB-BD31-4B8C-83A1-F6EECF244321}">
                <p14:modId xmlns:p14="http://schemas.microsoft.com/office/powerpoint/2010/main" val="628440956"/>
              </p:ext>
            </p:extLst>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1477228689"/>
              </p:ext>
            </p:extLst>
          </p:nvPr>
        </p:nvGraphicFramePr>
        <p:xfrm>
          <a:off x="4943420" y="1296000"/>
          <a:ext cx="4860000"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
        <p:nvSpPr>
          <p:cNvPr id="6" name="テキスト ボックス 5">
            <a:extLst>
              <a:ext uri="{FF2B5EF4-FFF2-40B4-BE49-F238E27FC236}">
                <a16:creationId xmlns:a16="http://schemas.microsoft.com/office/drawing/2014/main" id="{878BA381-1628-A948-6D2F-319890DDBD07}"/>
              </a:ext>
            </a:extLst>
          </p:cNvPr>
          <p:cNvSpPr txBox="1"/>
          <p:nvPr/>
        </p:nvSpPr>
        <p:spPr>
          <a:xfrm>
            <a:off x="4968000" y="6156000"/>
            <a:ext cx="4896000" cy="338554"/>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145847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35386301"/>
              </p:ext>
            </p:extLst>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sp>
        <p:nvSpPr>
          <p:cNvPr id="41" name="正方形/長方形 40"/>
          <p:cNvSpPr/>
          <p:nvPr/>
        </p:nvSpPr>
        <p:spPr>
          <a:xfrm>
            <a:off x="5004000" y="5940000"/>
            <a:ext cx="4500000" cy="338554"/>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zh-TW"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各年３月末時点</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14" name="グラフ 13">
            <a:extLst>
              <a:ext uri="{FF2B5EF4-FFF2-40B4-BE49-F238E27FC236}">
                <a16:creationId xmlns:a16="http://schemas.microsoft.com/office/drawing/2014/main" id="{12653BCD-159D-40E7-AD16-184C07EFDE83}"/>
              </a:ext>
            </a:extLst>
          </p:cNvPr>
          <p:cNvGraphicFramePr>
            <a:graphicFrameLocks/>
          </p:cNvGraphicFramePr>
          <p:nvPr>
            <p:extLst>
              <p:ext uri="{D42A27DB-BD31-4B8C-83A1-F6EECF244321}">
                <p14:modId xmlns:p14="http://schemas.microsoft.com/office/powerpoint/2010/main" val="886570317"/>
              </p:ext>
            </p:extLst>
          </p:nvPr>
        </p:nvGraphicFramePr>
        <p:xfrm>
          <a:off x="5004000" y="828000"/>
          <a:ext cx="468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a:extLst>
              <a:ext uri="{FF2B5EF4-FFF2-40B4-BE49-F238E27FC236}">
                <a16:creationId xmlns:a16="http://schemas.microsoft.com/office/drawing/2014/main" id="{15F2B0DE-1B3B-21AB-0361-70736D38F163}"/>
              </a:ext>
            </a:extLst>
          </p:cNvPr>
          <p:cNvGraphicFramePr>
            <a:graphicFrameLocks/>
          </p:cNvGraphicFramePr>
          <p:nvPr>
            <p:extLst>
              <p:ext uri="{D42A27DB-BD31-4B8C-83A1-F6EECF244321}">
                <p14:modId xmlns:p14="http://schemas.microsoft.com/office/powerpoint/2010/main" val="3513621397"/>
              </p:ext>
            </p:extLst>
          </p:nvPr>
        </p:nvGraphicFramePr>
        <p:xfrm>
          <a:off x="216000" y="828000"/>
          <a:ext cx="450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72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8000" y="4572000"/>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08000" y="5203692"/>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822988"/>
            <a:ext cx="32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4"/>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graphicFrame>
        <p:nvGraphicFramePr>
          <p:cNvPr id="12" name="グラフ 11">
            <a:extLst>
              <a:ext uri="{FF2B5EF4-FFF2-40B4-BE49-F238E27FC236}">
                <a16:creationId xmlns:a16="http://schemas.microsoft.com/office/drawing/2014/main" id="{2DE15265-8160-4E3A-8944-587326F19E84}"/>
              </a:ext>
            </a:extLst>
          </p:cNvPr>
          <p:cNvGraphicFramePr>
            <a:graphicFrameLocks/>
          </p:cNvGraphicFramePr>
          <p:nvPr>
            <p:extLst>
              <p:ext uri="{D42A27DB-BD31-4B8C-83A1-F6EECF244321}">
                <p14:modId xmlns:p14="http://schemas.microsoft.com/office/powerpoint/2010/main" val="49423397"/>
              </p:ext>
            </p:extLst>
          </p:nvPr>
        </p:nvGraphicFramePr>
        <p:xfrm>
          <a:off x="108000" y="792000"/>
          <a:ext cx="4680000" cy="37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4064964614"/>
              </p:ext>
            </p:extLst>
          </p:nvPr>
        </p:nvGraphicFramePr>
        <p:xfrm>
          <a:off x="5040000" y="792000"/>
          <a:ext cx="4680000" cy="3780000"/>
        </p:xfrm>
        <a:graphic>
          <a:graphicData uri="http://schemas.openxmlformats.org/drawingml/2006/chart">
            <c:chart xmlns:c="http://schemas.openxmlformats.org/drawingml/2006/chart" xmlns:r="http://schemas.openxmlformats.org/officeDocument/2006/relationships" r:id="rId6"/>
          </a:graphicData>
        </a:graphic>
      </p:graphicFrame>
    </p:spTree>
    <p:controls>
      <mc:AlternateContent xmlns:mc="http://schemas.openxmlformats.org/markup-compatibility/2006">
        <mc:Choice xmlns:v="urn:schemas-microsoft-com:vml" Requires="v">
          <p:control name="BarCodeCtrl1" r:id="rId1" imgW="1008000" imgH="1008000"/>
        </mc:Choice>
        <mc:Fallback>
          <p:control name="BarCodeCtrl1" r:id="rId1" imgW="1008000" imgH="1008000">
            <p:pic>
              <p:nvPicPr>
                <p:cNvPr id="18" name="BarCodeCtrl1"/>
                <p:cNvPicPr>
                  <a:picLocks noChangeAspect="1" noChangeArrowheads="1" noChangeShapeType="1"/>
                </p:cNvPicPr>
                <p:nvPr/>
              </p:nvPicPr>
              <p:blipFill>
                <a:blip r:embed="rId7"/>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508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6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住吉区の特定空家等の通報・是正件数（件）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72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724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EF469F4E-C5E1-4E15-9FB8-6D805FE90B65}"/>
              </a:ext>
            </a:extLst>
          </p:cNvPr>
          <p:cNvGraphicFramePr>
            <a:graphicFrameLocks/>
          </p:cNvGraphicFramePr>
          <p:nvPr>
            <p:extLst>
              <p:ext uri="{D42A27DB-BD31-4B8C-83A1-F6EECF244321}">
                <p14:modId xmlns:p14="http://schemas.microsoft.com/office/powerpoint/2010/main" val="176277033"/>
              </p:ext>
            </p:extLst>
          </p:nvPr>
        </p:nvGraphicFramePr>
        <p:xfrm>
          <a:off x="144000" y="716400"/>
          <a:ext cx="324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B64405F-65C1-4004-93A1-CEAFB93FD0AB}"/>
              </a:ext>
            </a:extLst>
          </p:cNvPr>
          <p:cNvGraphicFramePr>
            <a:graphicFrameLocks/>
          </p:cNvGraphicFramePr>
          <p:nvPr>
            <p:extLst>
              <p:ext uri="{D42A27DB-BD31-4B8C-83A1-F6EECF244321}">
                <p14:modId xmlns:p14="http://schemas.microsoft.com/office/powerpoint/2010/main" val="3196384957"/>
              </p:ext>
            </p:extLst>
          </p:nvPr>
        </p:nvGraphicFramePr>
        <p:xfrm>
          <a:off x="3333000" y="716400"/>
          <a:ext cx="324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1565695883"/>
              </p:ext>
            </p:extLst>
          </p:nvPr>
        </p:nvGraphicFramePr>
        <p:xfrm>
          <a:off x="6472800" y="716400"/>
          <a:ext cx="3348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45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6000" y="1656000"/>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012000"/>
            <a:ext cx="4500000" cy="507831"/>
          </a:xfrm>
          <a:prstGeom prst="rect">
            <a:avLst/>
          </a:prstGeom>
        </p:spPr>
        <p:txBody>
          <a:bodyPr wrap="square" lIns="0" tIns="0" rIns="0" bIns="0" anchor="t"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～令和３年度）、大阪市「大阪市立学校における暴力行為・いじめ認知・不登校数」（令和４年度）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580000"/>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537261"/>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012000"/>
            <a:ext cx="4500000" cy="338554"/>
          </a:xfrm>
          <a:prstGeom prst="rect">
            <a:avLst/>
          </a:prstGeom>
        </p:spPr>
        <p:txBody>
          <a:bodyPr wrap="square" lIns="0" tIns="0" rIns="0" bIns="0" anchor="t"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454272"/>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680000"/>
            <a:ext cx="4680000" cy="1188000"/>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本調査におけるひきこもり群の定義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005252"/>
            <a:ext cx="432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大阪市立学校における不登校数（人）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40000" y="2005252"/>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sp>
        <p:nvSpPr>
          <p:cNvPr id="19" name="正方形/長方形 18">
            <a:extLst>
              <a:ext uri="{FF2B5EF4-FFF2-40B4-BE49-F238E27FC236}">
                <a16:creationId xmlns:a16="http://schemas.microsoft.com/office/drawing/2014/main" id="{B679E1E2-9DC9-ADAE-C842-588E1634866C}"/>
              </a:ext>
            </a:extLst>
          </p:cNvPr>
          <p:cNvSpPr/>
          <p:nvPr/>
        </p:nvSpPr>
        <p:spPr>
          <a:xfrm>
            <a:off x="5040000" y="4428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063979BF-607F-48DD-B95F-9998E7644B8B}"/>
              </a:ext>
            </a:extLst>
          </p:cNvPr>
          <p:cNvGraphicFramePr>
            <a:graphicFrameLocks/>
          </p:cNvGraphicFramePr>
          <p:nvPr>
            <p:extLst>
              <p:ext uri="{D42A27DB-BD31-4B8C-83A1-F6EECF244321}">
                <p14:modId xmlns:p14="http://schemas.microsoft.com/office/powerpoint/2010/main" val="3072132223"/>
              </p:ext>
            </p:extLst>
          </p:nvPr>
        </p:nvGraphicFramePr>
        <p:xfrm>
          <a:off x="147600" y="2421524"/>
          <a:ext cx="4640400" cy="3175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9D24BB10-1C6B-4A11-40C2-81EFFC83276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540000"/>
            <a:ext cx="846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5135180"/>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2400200"/>
            <a:ext cx="9540000" cy="738664"/>
          </a:xfrm>
          <a:prstGeom prst="rect">
            <a:avLst/>
          </a:prstGeom>
          <a:noFill/>
        </p:spPr>
        <p:txBody>
          <a:bodyPr wrap="square" lIns="0" tIns="0" rIns="0" bIns="0" rtlCol="0" anchor="t"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8" y="813959"/>
            <a:ext cx="4608000"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9" name="グラフ 8">
            <a:extLst>
              <a:ext uri="{FF2B5EF4-FFF2-40B4-BE49-F238E27FC236}">
                <a16:creationId xmlns:a16="http://schemas.microsoft.com/office/drawing/2014/main" id="{31A6E398-B0BE-4E54-9698-AF92C722A49F}"/>
              </a:ext>
            </a:extLst>
          </p:cNvPr>
          <p:cNvGraphicFramePr>
            <a:graphicFrameLocks/>
          </p:cNvGraphicFramePr>
          <p:nvPr>
            <p:extLst>
              <p:ext uri="{D42A27DB-BD31-4B8C-83A1-F6EECF244321}">
                <p14:modId xmlns:p14="http://schemas.microsoft.com/office/powerpoint/2010/main" val="3122217654"/>
              </p:ext>
            </p:extLst>
          </p:nvPr>
        </p:nvGraphicFramePr>
        <p:xfrm>
          <a:off x="5050800" y="7200"/>
          <a:ext cx="4572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F7E28B4-9D78-DA1E-7579-0CCE94EFEFA1}"/>
              </a:ext>
            </a:extLst>
          </p:cNvPr>
          <p:cNvGraphicFramePr>
            <a:graphicFrameLocks/>
          </p:cNvGraphicFramePr>
          <p:nvPr>
            <p:extLst>
              <p:ext uri="{D42A27DB-BD31-4B8C-83A1-F6EECF244321}">
                <p14:modId xmlns:p14="http://schemas.microsoft.com/office/powerpoint/2010/main" val="78495461"/>
              </p:ext>
            </p:extLst>
          </p:nvPr>
        </p:nvGraphicFramePr>
        <p:xfrm>
          <a:off x="216000" y="3156200"/>
          <a:ext cx="9540000" cy="190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A2A50B6-F6BB-8CED-9ED5-B25C1624FCA4}"/>
              </a:ext>
            </a:extLst>
          </p:cNvPr>
          <p:cNvSpPr txBox="1"/>
          <p:nvPr/>
        </p:nvSpPr>
        <p:spPr>
          <a:xfrm>
            <a:off x="215999" y="4955180"/>
            <a:ext cx="9288000" cy="169200"/>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
        <p:nvSpPr>
          <p:cNvPr id="8" name="角丸四角形 5">
            <a:extLst>
              <a:ext uri="{FF2B5EF4-FFF2-40B4-BE49-F238E27FC236}">
                <a16:creationId xmlns:a16="http://schemas.microsoft.com/office/drawing/2014/main" id="{5F2752F0-FEB2-BAC1-7F0E-1B2D0E411069}"/>
              </a:ext>
            </a:extLst>
          </p:cNvPr>
          <p:cNvSpPr/>
          <p:nvPr/>
        </p:nvSpPr>
        <p:spPr>
          <a:xfrm>
            <a:off x="122400" y="5385370"/>
            <a:ext cx="57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ＤＸ（デジタル・トランスフォーメーション）について</a:t>
            </a:r>
          </a:p>
        </p:txBody>
      </p:sp>
      <p:sp>
        <p:nvSpPr>
          <p:cNvPr id="10" name="テキスト ボックス 9">
            <a:extLst>
              <a:ext uri="{FF2B5EF4-FFF2-40B4-BE49-F238E27FC236}">
                <a16:creationId xmlns:a16="http://schemas.microsoft.com/office/drawing/2014/main" id="{66C1710A-6FB3-A557-83EF-3B3CF9A5067B}"/>
              </a:ext>
            </a:extLst>
          </p:cNvPr>
          <p:cNvSpPr txBox="1"/>
          <p:nvPr/>
        </p:nvSpPr>
        <p:spPr>
          <a:xfrm>
            <a:off x="216000" y="5745250"/>
            <a:ext cx="9540000" cy="1015663"/>
          </a:xfrm>
          <a:prstGeom prst="rect">
            <a:avLst/>
          </a:prstGeom>
          <a:noFill/>
        </p:spPr>
        <p:txBody>
          <a:bodyPr wrap="square" lIns="0" tIns="0" rIns="0" bIns="0" rtlCol="0" anchor="t" anchorCtr="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300" dirty="0">
                <a:latin typeface="BIZ UDPゴシック" panose="020B0400000000000000" pitchFamily="50" charset="-128"/>
                <a:ea typeface="BIZ UDPゴシック" panose="020B0400000000000000" pitchFamily="50" charset="-128"/>
              </a:rPr>
              <a:t>一般的には「新たな価値を創造することを目的に、デジタル技術の駆使によって既存の枠組みを変化させること」をいう。</a:t>
            </a:r>
          </a:p>
          <a:p>
            <a:r>
              <a:rPr kumimoji="1" lang="ja-JP" altLang="en-US" sz="1300" dirty="0">
                <a:latin typeface="BIZ UDPゴシック" panose="020B0400000000000000" pitchFamily="50" charset="-128"/>
                <a:ea typeface="BIZ UDPゴシック" panose="020B0400000000000000" pitchFamily="50" charset="-128"/>
              </a:rPr>
              <a:t>　大阪市では、</a:t>
            </a:r>
            <a:r>
              <a:rPr kumimoji="1" lang="en-US" altLang="ja-JP" sz="1300" dirty="0">
                <a:latin typeface="BIZ UDPゴシック" panose="020B0400000000000000" pitchFamily="50" charset="-128"/>
                <a:ea typeface="BIZ UDPゴシック" panose="020B0400000000000000" pitchFamily="50" charset="-128"/>
              </a:rPr>
              <a:t>Re-Design</a:t>
            </a:r>
            <a:r>
              <a:rPr kumimoji="1" lang="ja-JP" altLang="en-US" sz="1300" dirty="0">
                <a:latin typeface="BIZ UDPゴシック" panose="020B0400000000000000" pitchFamily="50" charset="-128"/>
                <a:ea typeface="BIZ UDPゴシック" panose="020B0400000000000000" pitchFamily="50" charset="-128"/>
              </a:rPr>
              <a:t>おおさか ～大阪市</a:t>
            </a:r>
            <a:r>
              <a:rPr kumimoji="1" lang="en-US" altLang="ja-JP" sz="1300" dirty="0">
                <a:latin typeface="BIZ UDPゴシック" panose="020B0400000000000000" pitchFamily="50" charset="-128"/>
                <a:ea typeface="BIZ UDPゴシック" panose="020B0400000000000000" pitchFamily="50" charset="-128"/>
              </a:rPr>
              <a:t>DX</a:t>
            </a:r>
            <a:r>
              <a:rPr kumimoji="1" lang="ja-JP" altLang="en-US" sz="1300" dirty="0">
                <a:latin typeface="BIZ UDPゴシック" panose="020B0400000000000000" pitchFamily="50" charset="-128"/>
                <a:ea typeface="BIZ UDPゴシック" panose="020B0400000000000000" pitchFamily="50" charset="-128"/>
              </a:rPr>
              <a:t>戦略～ “</a:t>
            </a:r>
            <a:r>
              <a:rPr kumimoji="1" lang="en-US" altLang="ja-JP" sz="1300" dirty="0">
                <a:latin typeface="BIZ UDPゴシック" panose="020B0400000000000000" pitchFamily="50" charset="-128"/>
                <a:ea typeface="BIZ UDPゴシック" panose="020B0400000000000000" pitchFamily="50" charset="-128"/>
              </a:rPr>
              <a:t>MISSION</a:t>
            </a:r>
            <a:r>
              <a:rPr kumimoji="1" lang="ja-JP" altLang="en-US" sz="1300" dirty="0">
                <a:latin typeface="BIZ UDPゴシック" panose="020B0400000000000000" pitchFamily="50" charset="-128"/>
                <a:ea typeface="BIZ UDPゴシック" panose="020B0400000000000000"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1" lang="en-US" altLang="ja-JP" sz="1300" dirty="0">
                <a:latin typeface="BIZ UDPゴシック" panose="020B0400000000000000" pitchFamily="50" charset="-128"/>
                <a:ea typeface="BIZ UDPゴシック" panose="020B0400000000000000" pitchFamily="50" charset="-128"/>
              </a:rPr>
              <a:t>Well-being</a:t>
            </a:r>
            <a:r>
              <a:rPr kumimoji="1" lang="ja-JP" altLang="en-US" sz="1300" dirty="0">
                <a:latin typeface="BIZ UDPゴシック" panose="020B0400000000000000" pitchFamily="50" charset="-128"/>
                <a:ea typeface="BIZ UDPゴシック" panose="020B0400000000000000" pitchFamily="50" charset="-128"/>
              </a:rPr>
              <a:t>）を実感できる都市へと成⾧・発展させること」と定義している。</a:t>
            </a:r>
          </a:p>
        </p:txBody>
      </p:sp>
    </p:spTree>
    <p:extLst>
      <p:ext uri="{BB962C8B-B14F-4D97-AF65-F5344CB8AC3E}">
        <p14:creationId xmlns:p14="http://schemas.microsoft.com/office/powerpoint/2010/main" val="39363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t"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392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399" y="1656000"/>
            <a:ext cx="4176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752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944000"/>
            <a:ext cx="7920000" cy="2340000"/>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968000"/>
            <a:ext cx="7920000" cy="1620000"/>
          </a:xfrm>
          <a:prstGeom prst="rect">
            <a:avLst/>
          </a:prstGeom>
          <a:noFill/>
          <a:ln>
            <a:noFill/>
          </a:ln>
        </p:spPr>
      </p:pic>
      <p:sp>
        <p:nvSpPr>
          <p:cNvPr id="2" name="テキスト ボックス 1">
            <a:extLst>
              <a:ext uri="{FF2B5EF4-FFF2-40B4-BE49-F238E27FC236}">
                <a16:creationId xmlns:a16="http://schemas.microsoft.com/office/drawing/2014/main" id="{040AB379-B1A1-3F8B-A7B4-228C4BABE5E4}"/>
              </a:ext>
            </a:extLst>
          </p:cNvPr>
          <p:cNvSpPr txBox="1"/>
          <p:nvPr/>
        </p:nvSpPr>
        <p:spPr>
          <a:xfrm>
            <a:off x="122400" y="756000"/>
            <a:ext cx="9648000" cy="738664"/>
          </a:xfrm>
          <a:prstGeom prst="rect">
            <a:avLst/>
          </a:prstGeom>
          <a:noFill/>
        </p:spPr>
        <p:txBody>
          <a:bodyPr wrap="square" lIns="0" tIns="0" rIns="0" bIns="0" rtlCol="0" anchor="ctr" anchorCtr="0">
            <a:spAutoFit/>
          </a:bodyPr>
          <a:lstStyle/>
          <a:p>
            <a:r>
              <a:rPr kumimoji="1" lang="ja-JP" altLang="en-US" sz="1200" dirty="0">
                <a:latin typeface="BIZ UDPゴシック" panose="020B0400000000000000" pitchFamily="50" charset="-128"/>
                <a:ea typeface="BIZ UDPゴシック" panose="020B0400000000000000" pitchFamily="50" charset="-128"/>
              </a:rPr>
              <a:t>　回答結果の割合「％」は有効回答数に対して、それぞれの回答数の割合を小数点以下第２位で四捨五入したものです。そのため、単数回答であっても合計値が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％にならない場合があります。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また、複数回答の設問の場合、回答は選択肢ごとの有効回答数に対して、それぞれの割合を示しています。そのため、合計が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234936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extLst>
              <p:ext uri="{D42A27DB-BD31-4B8C-83A1-F6EECF244321}">
                <p14:modId xmlns:p14="http://schemas.microsoft.com/office/powerpoint/2010/main" val="414922209"/>
              </p:ext>
            </p:extLst>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9174783"/>
              </p:ext>
            </p:extLst>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5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528000"/>
            <a:ext cx="918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複数選択可</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graphicFrame>
        <p:nvGraphicFramePr>
          <p:cNvPr id="10" name="グラフ 9"/>
          <p:cNvGraphicFramePr>
            <a:graphicFrameLocks/>
          </p:cNvGraphicFramePr>
          <p:nvPr>
            <p:extLst>
              <p:ext uri="{D42A27DB-BD31-4B8C-83A1-F6EECF244321}">
                <p14:modId xmlns:p14="http://schemas.microsoft.com/office/powerpoint/2010/main" val="2471839931"/>
              </p:ext>
            </p:extLst>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529114920"/>
              </p:ext>
            </p:extLst>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310308573"/>
              </p:ext>
            </p:extLst>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44.</a:t>
                      </a:r>
                      <a:r>
                        <a:rPr lang="ja-JP" altLang="en-US" sz="1100" b="0" i="0" u="none" strike="noStrike" dirty="0">
                          <a:solidFill>
                            <a:srgbClr val="FFFFFF"/>
                          </a:solidFill>
                          <a:effectLst/>
                          <a:latin typeface="BIZ UDPゴシック" panose="020B0400000000000000" pitchFamily="50" charset="-128"/>
                          <a:ea typeface="BIZ UDPゴシック" panose="020B0400000000000000" pitchFamily="50" charset="-128"/>
                        </a:rPr>
                        <a:t>６</a:t>
                      </a:r>
                      <a:endPar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43816898"/>
              </p:ext>
            </p:extLst>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9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85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936000"/>
            <a:ext cx="9720000" cy="284693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08000" y="4273301"/>
            <a:ext cx="9720000" cy="400238"/>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70399"/>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①区政への住民参画の推進</a:t>
            </a:r>
          </a:p>
          <a:p>
            <a:r>
              <a:rPr lang="ja-JP" altLang="en-US" sz="2000" dirty="0">
                <a:latin typeface="BIZ UDゴシック" panose="020B0400000000000000" pitchFamily="49" charset="-128"/>
                <a:ea typeface="BIZ UDゴシック" panose="020B0400000000000000" pitchFamily="49" charset="-128"/>
              </a:rPr>
              <a:t>②窓口サービス向上・ＤＸ推進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r="5987"/>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地域で実施されている様々な活動が、住民に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1527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「住んでいる地域において、様々な地域活動に気軽に参加できると感じる」と回答する割合（区民意識調査）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38662" y="4575299"/>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防災など、住民の関心が高い取組や地域の魅力などを活用し、住民、 </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り、町会加入をはじめとする地域活動への参加につなげる。</a:t>
            </a:r>
          </a:p>
        </p:txBody>
      </p:sp>
      <p:sp>
        <p:nvSpPr>
          <p:cNvPr id="25" name="正方形/長方形 24"/>
          <p:cNvSpPr/>
          <p:nvPr/>
        </p:nvSpPr>
        <p:spPr>
          <a:xfrm>
            <a:off x="510682" y="2947413"/>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生活様式や価値観の多様化により、地域のつ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821" y="454136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8238662" y="43368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76E10FC5-E86A-C86D-E06D-D78D5AF33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Tree>
    <p:extLst>
      <p:ext uri="{BB962C8B-B14F-4D97-AF65-F5344CB8AC3E}">
        <p14:creationId xmlns:p14="http://schemas.microsoft.com/office/powerpoint/2010/main" val="38603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「各団体により地域の特性や課題に応じた活動が進められていると感じる」と回答する割合（区民意識調査）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地域活動が持続的に実施できるよう、組織運営や財源確保、情報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8240400" y="4576884"/>
            <a:ext cx="1440000" cy="369332"/>
          </a:xfrm>
          <a:prstGeom prst="rect">
            <a:avLst/>
          </a:prstGeom>
        </p:spPr>
        <p:txBody>
          <a:bodyPr wrap="square" lIns="0" tIns="0" rIns="0" bIns="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8240400" y="4335684"/>
            <a:ext cx="1440000" cy="215444"/>
          </a:xfrm>
          <a:prstGeom prst="rect">
            <a:avLst/>
          </a:prstGeom>
        </p:spPr>
        <p:txBody>
          <a:bodyPr wrap="square" lIns="0" tIns="0" rIns="0" bIns="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151787"/>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大学・</a:t>
            </a:r>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とどまっている。</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153600"/>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行政と大学・ＮＰＯ・企業・個人等との新たな連携の実施　</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行政や地域の課題解決に向けて、区から大学・ＮＰＯ・企業・個人等</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に積極的に働きかけ、まちづくりのパートナーとして新たな連携を</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実施し、継続して協働によるまちづくりを進めていく。</a:t>
            </a:r>
          </a:p>
        </p:txBody>
      </p:sp>
      <p:sp>
        <p:nvSpPr>
          <p:cNvPr id="53" name="正方形/長方形 52"/>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握できておらず、民間の強みを区のまちづくり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に活かしきれていない。</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9570d40-9e7d-4f56-848a-ee2108674a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ED45458E2E0904D9A61FFFBFA7BF389" ma:contentTypeVersion="6" ma:contentTypeDescription="新しいドキュメントを作成します。" ma:contentTypeScope="" ma:versionID="1d3e199933fa9749f5be6b4c6c32d9d4">
  <xsd:schema xmlns:xsd="http://www.w3.org/2001/XMLSchema" xmlns:xs="http://www.w3.org/2001/XMLSchema" xmlns:p="http://schemas.microsoft.com/office/2006/metadata/properties" xmlns:ns3="16ba1b62-6545-48de-908f-c7311e10d94b" xmlns:ns4="99570d40-9e7d-4f56-848a-ee2108674a4d" targetNamespace="http://schemas.microsoft.com/office/2006/metadata/properties" ma:root="true" ma:fieldsID="29fc493a5c3edfda1d58ccfb0f6e0fd6" ns3:_="" ns4:_="">
    <xsd:import namespace="16ba1b62-6545-48de-908f-c7311e10d94b"/>
    <xsd:import namespace="99570d40-9e7d-4f56-848a-ee2108674a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a1b62-6545-48de-908f-c7311e10d94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570d40-9e7d-4f56-848a-ee2108674a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FCFBF8-FAB6-4BD0-8FCC-53E42BC81822}">
  <ds:schemaRefs>
    <ds:schemaRef ds:uri="99570d40-9e7d-4f56-848a-ee2108674a4d"/>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16ba1b62-6545-48de-908f-c7311e10d94b"/>
    <ds:schemaRef ds:uri="http://www.w3.org/XML/1998/namespace"/>
  </ds:schemaRefs>
</ds:datastoreItem>
</file>

<file path=customXml/itemProps2.xml><?xml version="1.0" encoding="utf-8"?>
<ds:datastoreItem xmlns:ds="http://schemas.openxmlformats.org/officeDocument/2006/customXml" ds:itemID="{D3DE5673-6A9F-4C02-9181-1DD3928770E1}">
  <ds:schemaRefs>
    <ds:schemaRef ds:uri="16ba1b62-6545-48de-908f-c7311e10d94b"/>
    <ds:schemaRef ds:uri="99570d40-9e7d-4f56-848a-ee2108674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48B5E5-F79C-4FDF-9526-33FFC3EF8D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6004</TotalTime>
  <Words>5217</Words>
  <Application>Microsoft Office PowerPoint</Application>
  <PresentationFormat>A4 210 x 297 mm</PresentationFormat>
  <Paragraphs>566</Paragraphs>
  <Slides>34</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BIZ UDPゴシック</vt:lpstr>
      <vt:lpstr>BIZ UDゴシック</vt:lpstr>
      <vt:lpstr>游ゴシック</vt:lpstr>
      <vt:lpstr>Arial</vt:lpstr>
      <vt:lpstr>Calibri</vt:lpstr>
      <vt:lpstr>Calibri Light</vt:lpstr>
      <vt:lpstr>Century</vt:lpstr>
      <vt:lpstr>Office テーマ</vt:lpstr>
      <vt:lpstr>住吉区将来ビジョン2028（案）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宮崎　悠人</dc:creator>
  <cp:lastModifiedBy>尾崎　泉</cp:lastModifiedBy>
  <cp:revision>390</cp:revision>
  <cp:lastPrinted>2023-11-22T07:07:12Z</cp:lastPrinted>
  <dcterms:created xsi:type="dcterms:W3CDTF">2023-05-30T02:57:38Z</dcterms:created>
  <dcterms:modified xsi:type="dcterms:W3CDTF">2023-11-22T07:08:42Z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0x0101001ED45458E2E0904D9A61FFFBFA7BF389</vt:lpwstr>
  </property>
</Properties>
</file>