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snapToGrid="0">
      <p:cViewPr varScale="1">
        <p:scale>
          <a:sx n="64" d="100"/>
          <a:sy n="64" d="100"/>
        </p:scale>
        <p:origin x="1308" y="72"/>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0"/>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'元データ（将来推計）'!$B$3:$C$3</c:f>
              <c:numCache>
                <c:formatCode>#,##0_);[Red]\(#,##0\)</c:formatCode>
                <c:ptCount val="2"/>
                <c:pt idx="0">
                  <c:v>18425</c:v>
                </c:pt>
                <c:pt idx="1">
                  <c:v>14586</c:v>
                </c:pt>
              </c:numCache>
            </c:numRef>
          </c:val>
          <c:extLst>
            <c:ext xmlns:c15="http://schemas.microsoft.com/office/drawing/2012/chart" uri="{02D57815-91ED-43cb-92C2-25804820EDAC}">
              <c15:filteredSeriesTitle>
                <c15:tx>
                  <c:strRef>
                    <c:extLst>
                      <c:ext uri="{02D57815-91ED-43cb-92C2-25804820EDAC}">
                        <c15:formulaRef>
                          <c15:sqref>'元データ（将来推計）'!$A$3</c15:sqref>
                        </c15:formulaRef>
                      </c:ext>
                    </c:extLst>
                    <c:strCache>
                      <c:ptCount val="1"/>
                      <c:pt idx="0">
                        <c:v>０～14歳</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0-60E7-45A6-8D2B-D634F44C4882}"/>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'元データ（将来推計）'!$B$4:$C$4</c:f>
              <c:numCache>
                <c:formatCode>#,##0_);[Red]\(#,##0\)</c:formatCode>
                <c:ptCount val="2"/>
                <c:pt idx="0">
                  <c:v>93934</c:v>
                </c:pt>
                <c:pt idx="1">
                  <c:v>72066</c:v>
                </c:pt>
              </c:numCache>
            </c:numRef>
          </c:val>
          <c:extLst>
            <c:ext xmlns:c15="http://schemas.microsoft.com/office/drawing/2012/chart" uri="{02D57815-91ED-43cb-92C2-25804820EDAC}">
              <c15:filteredSeriesTitle>
                <c15:tx>
                  <c:strRef>
                    <c:extLst>
                      <c:ext uri="{02D57815-91ED-43cb-92C2-25804820EDAC}">
                        <c15:formulaRef>
                          <c15:sqref>'元データ（将来推計）'!$A$4</c15:sqref>
                        </c15:formulaRef>
                      </c:ext>
                    </c:extLst>
                    <c:strCache>
                      <c:ptCount val="1"/>
                      <c:pt idx="0">
                        <c:v>15歳～64歳</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1-60E7-45A6-8D2B-D634F44C4882}"/>
            </c:ext>
          </c:extLst>
        </c:ser>
        <c:ser>
          <c:idx val="0"/>
          <c:order val="2"/>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'元データ（将来推計）'!$B$5:$C$5</c:f>
              <c:numCache>
                <c:formatCode>#,##0_);[Red]\(#,##0\)</c:formatCode>
                <c:ptCount val="2"/>
                <c:pt idx="0">
                  <c:v>41880</c:v>
                </c:pt>
                <c:pt idx="1">
                  <c:v>46319</c:v>
                </c:pt>
              </c:numCache>
            </c:numRef>
          </c:val>
          <c:extLst>
            <c:ext xmlns:c15="http://schemas.microsoft.com/office/drawing/2012/chart" uri="{02D57815-91ED-43cb-92C2-25804820EDAC}">
              <c15:filteredSeriesTitle>
                <c15:tx>
                  <c:strRef>
                    <c:extLst>
                      <c:ext uri="{02D57815-91ED-43cb-92C2-25804820EDAC}">
                        <c15:formulaRef>
                          <c15:sqref>'元データ（将来推計）'!$A$5</c15:sqref>
                        </c15:formulaRef>
                      </c:ext>
                    </c:extLst>
                    <c:strCache>
                      <c:ptCount val="1"/>
                      <c:pt idx="0">
                        <c:v>65歳以上</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2-60E7-45A6-8D2B-D634F44C4882}"/>
            </c:ext>
          </c:extLst>
        </c:ser>
        <c:ser>
          <c:idx val="3"/>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'元データ（将来推計）'!$B$6:$C$6</c:f>
              <c:numCache>
                <c:formatCode>#,##0_);[Red]\(#,##0\)</c:formatCode>
                <c:ptCount val="2"/>
                <c:pt idx="0">
                  <c:v>154239</c:v>
                </c:pt>
                <c:pt idx="1">
                  <c:v>132971</c:v>
                </c:pt>
              </c:numCache>
            </c:numRef>
          </c:val>
          <c:extLst>
            <c:ext xmlns:c15="http://schemas.microsoft.com/office/drawing/2012/chart" uri="{02D57815-91ED-43cb-92C2-25804820EDAC}">
              <c15:filteredSeriesTitle>
                <c15:tx>
                  <c:strRef>
                    <c:extLst>
                      <c:ext uri="{02D57815-91ED-43cb-92C2-25804820EDAC}">
                        <c15:formulaRef>
                          <c15:sqref>'元データ（将来推計）'!$A$6</c15:sqref>
                        </c15:formulaRef>
                      </c:ext>
                    </c:extLst>
                    <c:strCache>
                      <c:ptCount val="1"/>
                      <c:pt idx="0">
                        <c:v>合計</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'Ｐ22 (2)'!$B$2:$E$2</c:f>
              <c:numCache>
                <c:formatCode>General</c:formatCode>
                <c:ptCount val="4"/>
                <c:pt idx="0">
                  <c:v>17.8</c:v>
                </c:pt>
                <c:pt idx="1">
                  <c:v>27.2</c:v>
                </c:pt>
                <c:pt idx="2">
                  <c:v>26.2</c:v>
                </c:pt>
                <c:pt idx="3">
                  <c:v>26.5</c:v>
                </c:pt>
              </c:numCache>
            </c:numRef>
          </c:val>
          <c:smooth val="0"/>
          <c:extLst>
            <c:ext xmlns:c15="http://schemas.microsoft.com/office/drawing/2012/chart" uri="{02D57815-91ED-43cb-92C2-25804820EDAC}">
              <c15:filteredSeriesTitle>
                <c15:tx>
                  <c:strRef>
                    <c:extLst>
                      <c:ext uri="{02D57815-91ED-43cb-92C2-25804820EDAC}">
                        <c15:formulaRef>
                          <c15:sqref>'Ｐ22 (2)'!$A$2</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'Ｐ22 (2)'!$B$1:$E$1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1-FE6F-413D-8505-1DF2496B7515}"/>
            </c:ext>
          </c:extLst>
        </c:ser>
        <c:ser>
          <c:idx val="1"/>
          <c:order val="1"/>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'Ｐ22 (2)'!$B$3:$E$3</c:f>
              <c:numCache>
                <c:formatCode>General</c:formatCode>
                <c:ptCount val="4"/>
                <c:pt idx="0">
                  <c:v>15.3</c:v>
                </c:pt>
                <c:pt idx="1">
                  <c:v>19.7</c:v>
                </c:pt>
                <c:pt idx="2">
                  <c:v>17.600000000000001</c:v>
                </c:pt>
                <c:pt idx="3">
                  <c:v>22.5</c:v>
                </c:pt>
              </c:numCache>
            </c:numRef>
          </c:val>
          <c:smooth val="0"/>
          <c:extLst>
            <c:ext xmlns:c15="http://schemas.microsoft.com/office/drawing/2012/chart" uri="{02D57815-91ED-43cb-92C2-25804820EDAC}">
              <c15:filteredSeriesTitle>
                <c15:tx>
                  <c:strRef>
                    <c:extLst>
                      <c:ext uri="{02D57815-91ED-43cb-92C2-25804820EDAC}">
                        <c15:formulaRef>
                          <c15:sqref>'Ｐ22 (2)'!$A$3</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'Ｐ22 (2)'!$B$1:$E$1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 (3)'!$B$2:$F$2</c:f>
              <c:numCache>
                <c:formatCode>#,##0_);[Red]\(#,##0\)</c:formatCode>
                <c:ptCount val="5"/>
                <c:pt idx="0">
                  <c:v>91</c:v>
                </c:pt>
                <c:pt idx="1">
                  <c:v>44</c:v>
                </c:pt>
                <c:pt idx="2">
                  <c:v>35</c:v>
                </c:pt>
                <c:pt idx="3">
                  <c:v>42</c:v>
                </c:pt>
                <c:pt idx="4" formatCode="General">
                  <c:v>21</c:v>
                </c:pt>
              </c:numCache>
            </c:numRef>
          </c:val>
          <c:extLst>
            <c:ext xmlns:c15="http://schemas.microsoft.com/office/drawing/2012/chart" uri="{02D57815-91ED-43cb-92C2-25804820EDAC}">
              <c15:filteredSeriesTitle>
                <c15:tx>
                  <c:strRef>
                    <c:extLst>
                      <c:ext uri="{02D57815-91ED-43cb-92C2-25804820EDAC}">
                        <c15:formulaRef>
                          <c15:sqref>'Ｐ22 (3)'!$A$2</c15:sqref>
                        </c15:formulaRef>
                      </c:ext>
                    </c:extLst>
                    <c:strCache>
                      <c:ptCount val="1"/>
                      <c:pt idx="0">
                        <c:v>通報件数</c:v>
                      </c:pt>
                    </c:strCache>
                  </c:strRef>
                </c15:tx>
              </c15:filteredSeriesTitle>
            </c:ext>
            <c:ext xmlns:c15="http://schemas.microsoft.com/office/drawing/2012/chart" uri="{02D57815-91ED-43cb-92C2-25804820EDAC}">
              <c15:filteredCategoryTitle>
                <c15:cat>
                  <c:strRef>
                    <c:extLst>
                      <c:ext uri="{02D57815-91ED-43cb-92C2-25804820EDAC}">
                        <c15:formulaRef>
                          <c15:sqref>'Ｐ22 (3)'!$B$1:$F$1</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9242-4A3C-A607-5A9728C88FAA}"/>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 (3)'!$B$3:$F$3</c:f>
              <c:numCache>
                <c:formatCode>General</c:formatCode>
                <c:ptCount val="5"/>
                <c:pt idx="0">
                  <c:v>33</c:v>
                </c:pt>
                <c:pt idx="1">
                  <c:v>27</c:v>
                </c:pt>
                <c:pt idx="2">
                  <c:v>17</c:v>
                </c:pt>
                <c:pt idx="3">
                  <c:v>27</c:v>
                </c:pt>
                <c:pt idx="4">
                  <c:v>12</c:v>
                </c:pt>
              </c:numCache>
            </c:numRef>
          </c:val>
          <c:extLst>
            <c:ext xmlns:c15="http://schemas.microsoft.com/office/drawing/2012/chart" uri="{02D57815-91ED-43cb-92C2-25804820EDAC}">
              <c15:filteredSeriesTitle>
                <c15:tx>
                  <c:strRef>
                    <c:extLst>
                      <c:ext uri="{02D57815-91ED-43cb-92C2-25804820EDAC}">
                        <c15:formulaRef>
                          <c15:sqref>'Ｐ22 (3)'!$A$3</c15:sqref>
                        </c15:formulaRef>
                      </c:ext>
                    </c:extLst>
                    <c:strCache>
                      <c:ptCount val="1"/>
                      <c:pt idx="0">
                        <c:v>是正件数</c:v>
                      </c:pt>
                    </c:strCache>
                  </c:strRef>
                </c15:tx>
              </c15:filteredSeriesTitle>
            </c:ext>
            <c:ext xmlns:c15="http://schemas.microsoft.com/office/drawing/2012/chart" uri="{02D57815-91ED-43cb-92C2-25804820EDAC}">
              <c15:filteredCategoryTitle>
                <c15:cat>
                  <c:strRef>
                    <c:extLst>
                      <c:ext uri="{02D57815-91ED-43cb-92C2-25804820EDAC}">
                        <c15:formulaRef>
                          <c15:sqref>'Ｐ22 (3)'!$B$1:$F$1</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'Ｐ23'!$B$18:$F$18</c:f>
              <c:numCache>
                <c:formatCode>#,##0_);[Red]\(#,##0\)</c:formatCode>
                <c:ptCount val="5"/>
                <c:pt idx="0">
                  <c:v>1020</c:v>
                </c:pt>
                <c:pt idx="1">
                  <c:v>1033</c:v>
                </c:pt>
                <c:pt idx="2">
                  <c:v>1369</c:v>
                </c:pt>
                <c:pt idx="3">
                  <c:v>1673</c:v>
                </c:pt>
                <c:pt idx="4">
                  <c:v>1866</c:v>
                </c:pt>
              </c:numCache>
            </c:numRef>
          </c:val>
          <c:smooth val="0"/>
          <c:extLst>
            <c:ext xmlns:c15="http://schemas.microsoft.com/office/drawing/2012/chart" uri="{02D57815-91ED-43cb-92C2-25804820EDAC}">
              <c15:filteredSeriesTitle>
                <c15:tx>
                  <c:strRef>
                    <c:extLst>
                      <c:ext uri="{02D57815-91ED-43cb-92C2-25804820EDAC}">
                        <c15:formulaRef>
                          <c15:sqref>'Ｐ23'!$A$18</c15:sqref>
                        </c15:formulaRef>
                      </c:ext>
                    </c:extLst>
                    <c:strCache>
                      <c:ptCount val="1"/>
                      <c:pt idx="0">
                        <c:v>小学校</c:v>
                      </c:pt>
                    </c:strCache>
                  </c:strRef>
                </c15:tx>
              </c15:filteredSeriesTitle>
            </c:ext>
            <c:ext xmlns:c15="http://schemas.microsoft.com/office/drawing/2012/chart" uri="{02D57815-91ED-43cb-92C2-25804820EDAC}">
              <c15:filteredCategoryTitle>
                <c15:cat>
                  <c:strRef>
                    <c:extLst>
                      <c:ext uri="{02D57815-91ED-43cb-92C2-25804820EDAC}">
                        <c15:formulaRef>
                          <c15:sqref>'Ｐ23'!$B$17:$F$17</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B9FD-4DDF-95C9-D8EB68ADBCA6}"/>
            </c:ext>
          </c:extLst>
        </c:ser>
        <c:ser>
          <c:idx val="1"/>
          <c:order val="1"/>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'Ｐ23'!$B$19:$F$19</c:f>
              <c:numCache>
                <c:formatCode>#,##0_);[Red]\(#,##0\)</c:formatCode>
                <c:ptCount val="5"/>
                <c:pt idx="0">
                  <c:v>2683</c:v>
                </c:pt>
                <c:pt idx="1">
                  <c:v>3084</c:v>
                </c:pt>
                <c:pt idx="2">
                  <c:v>3306</c:v>
                </c:pt>
                <c:pt idx="3">
                  <c:v>3934</c:v>
                </c:pt>
                <c:pt idx="4">
                  <c:v>4430</c:v>
                </c:pt>
              </c:numCache>
            </c:numRef>
          </c:val>
          <c:smooth val="0"/>
          <c:extLst>
            <c:ext xmlns:c15="http://schemas.microsoft.com/office/drawing/2012/chart" uri="{02D57815-91ED-43cb-92C2-25804820EDAC}">
              <c15:filteredSeriesTitle>
                <c15:tx>
                  <c:strRef>
                    <c:extLst>
                      <c:ext uri="{02D57815-91ED-43cb-92C2-25804820EDAC}">
                        <c15:formulaRef>
                          <c15:sqref>'Ｐ23'!$A$19</c15:sqref>
                        </c15:formulaRef>
                      </c:ext>
                    </c:extLst>
                    <c:strCache>
                      <c:ptCount val="1"/>
                      <c:pt idx="0">
                        <c:v>中学校</c:v>
                      </c:pt>
                    </c:strCache>
                  </c:strRef>
                </c15:tx>
              </c15:filteredSeriesTitle>
            </c:ext>
            <c:ext xmlns:c15="http://schemas.microsoft.com/office/drawing/2012/chart" uri="{02D57815-91ED-43cb-92C2-25804820EDAC}">
              <c15:filteredCategoryTitle>
                <c15:cat>
                  <c:strRef>
                    <c:extLst>
                      <c:ext uri="{02D57815-91ED-43cb-92C2-25804820EDAC}">
                        <c15:formulaRef>
                          <c15:sqref>'Ｐ23'!$B$17:$F$17</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'Ｐ24（１）'!$B$4:$B$7</c:f>
              <c:numCache>
                <c:formatCode>General</c:formatCode>
                <c:ptCount val="4"/>
                <c:pt idx="0">
                  <c:v>31.7</c:v>
                </c:pt>
                <c:pt idx="1">
                  <c:v>46.5</c:v>
                </c:pt>
                <c:pt idx="2">
                  <c:v>13.9</c:v>
                </c:pt>
                <c:pt idx="3">
                  <c:v>7.9</c:v>
                </c:pt>
              </c:numCache>
            </c:numRef>
          </c:val>
          <c:extLst>
            <c:ext xmlns:c15="http://schemas.microsoft.com/office/drawing/2012/chart" uri="{02D57815-91ED-43cb-92C2-25804820EDAC}">
              <c15:filteredCategoryTitle>
                <c15:cat>
                  <c:strRef>
                    <c:extLst>
                      <c:ext uri="{02D57815-91ED-43cb-92C2-25804820EDAC}">
                        <c15:formulaRef>
                          <c15:sqref>'Ｐ24（１）'!$A$4:$A$7</c15:sqref>
                        </c15:formulaRef>
                      </c:ext>
                    </c:extLst>
                    <c:strCache>
                      <c:ptCount val="4"/>
                      <c:pt idx="0">
                        <c:v>感じた</c:v>
                      </c:pt>
                      <c:pt idx="1">
                        <c:v>どちらかといえば感じた</c:v>
                      </c:pt>
                      <c:pt idx="2">
                        <c:v>あまり感じなかった</c:v>
                      </c:pt>
                      <c:pt idx="3">
                        <c:v>感じなかった</c:v>
                      </c:pt>
                    </c:strCache>
                  </c:strRef>
                </c15:cat>
              </c15:filteredCategoryTitle>
            </c:ex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5="http://schemas.microsoft.com/office/drawing/2012/chart" uri="{02D57815-91ED-43cb-92C2-25804820EDAC}">
              <c15:filteredSeriesTitle>
                <c15:tx>
                  <c:strRef>
                    <c:extLst>
                      <c:ext uri="{02D57815-91ED-43cb-92C2-25804820EDAC}">
                        <c15:formulaRef>
                          <c15:sqref>'Ｐ24(2)'!$A$6</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'Ｐ24(2)'!$B$5:$I$5</c15:sqref>
                        </c15:formulaRef>
                      </c:ext>
                    </c:extLst>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15:cat>
              </c15:filteredCategoryTitle>
            </c:ext>
            <c:ext xmlns:c16="http://schemas.microsoft.com/office/drawing/2014/chart" uri="{C3380CC4-5D6E-409C-BE32-E72D297353CC}">
              <c16:uniqueId val="{00000000-99CB-4AE3-B7C1-769E75BF83A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5="http://schemas.microsoft.com/office/drawing/2012/chart" uri="{02D57815-91ED-43cb-92C2-25804820EDAC}">
              <c15:filteredSeriesTitle>
                <c15:tx>
                  <c:strRef>
                    <c:extLst>
                      <c:ext uri="{02D57815-91ED-43cb-92C2-25804820EDAC}">
                        <c15:formulaRef>
                          <c15:sqref>'Ｐ24(2)'!$A$7</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'Ｐ24(2)'!$B$5:$I$5</c15:sqref>
                        </c15:formulaRef>
                      </c:ext>
                    </c:extLst>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15:cat>
              </c15:filteredCategoryTitle>
            </c:ex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5="http://schemas.microsoft.com/office/drawing/2012/chart" uri="{02D57815-91ED-43cb-92C2-25804820EDAC}">
              <c15:filteredCategoryTitle>
                <c15:cat>
                  <c:strRef>
                    <c:extLst>
                      <c:ext uri="{02D57815-91ED-43cb-92C2-25804820EDAC}">
                        <c15:formulaRef>
                          <c15:sqref>'(修正）課題データ一覧'!$J$233:$J$240</c15:sqref>
                        </c15:formulaRef>
                      </c:ext>
                    </c:extLst>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15:cat>
              </c15:filteredCategoryTitle>
            </c:ex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5="http://schemas.microsoft.com/office/drawing/2012/chart" uri="{02D57815-91ED-43cb-92C2-25804820EDAC}">
              <c15:filteredCategoryTitle>
                <c15:cat>
                  <c:strRef>
                    <c:extLst>
                      <c:ext uri="{02D57815-91ED-43cb-92C2-25804820EDAC}">
                        <c15:formulaRef>
                          <c15:sqref>'(修正）課題データ一覧'!$J$242:$J$249</c15:sqref>
                        </c15:formulaRef>
                      </c:ext>
                    </c:extLst>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15:cat>
              </c15:filteredCategoryTitle>
            </c:ex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5="http://schemas.microsoft.com/office/drawing/2012/chart" uri="{02D57815-91ED-43cb-92C2-25804820EDAC}">
              <c15:filteredSeriesTitle>
                <c15:tx>
                  <c:strRef>
                    <c:extLst>
                      <c:ext uri="{02D57815-91ED-43cb-92C2-25804820EDAC}">
                        <c15:formulaRef>
                          <c15:sqref>'(修正）課題データ一覧'!$J$256</c15:sqref>
                        </c15:formulaRef>
                      </c:ext>
                    </c:extLst>
                    <c:strCache>
                      <c:ptCount val="1"/>
                      <c:pt idx="0">
                        <c:v>地域のつながりの強化、地域力向上、地域の魅力づくり</c:v>
                      </c:pt>
                    </c:strCache>
                  </c:strRef>
                </c15:tx>
              </c15:filteredSeriesTitle>
            </c:ext>
            <c:ext xmlns:c16="http://schemas.microsoft.com/office/drawing/2014/chart" uri="{C3380CC4-5D6E-409C-BE32-E72D297353CC}">
              <c16:uniqueId val="{00000000-7799-409E-9DB9-65C388C994F6}"/>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5="http://schemas.microsoft.com/office/drawing/2012/chart" uri="{02D57815-91ED-43cb-92C2-25804820EDAC}">
              <c15:filteredSeriesTitle>
                <c15:tx>
                  <c:strRef>
                    <c:extLst>
                      <c:ext uri="{02D57815-91ED-43cb-92C2-25804820EDAC}">
                        <c15:formulaRef>
                          <c15:sqref>'(修正）課題データ一覧'!$J$257</c15:sqref>
                        </c15:formulaRef>
                      </c:ext>
                    </c:extLst>
                    <c:strCache>
                      <c:ptCount val="1"/>
                      <c:pt idx="0">
                        <c:v>安心・安全で心地よく暮らせるまちづくり</c:v>
                      </c:pt>
                    </c:strCache>
                  </c:strRef>
                </c15:tx>
              </c15:filteredSeriesTitle>
            </c:ext>
            <c:ext xmlns:c16="http://schemas.microsoft.com/office/drawing/2014/chart" uri="{C3380CC4-5D6E-409C-BE32-E72D297353CC}">
              <c16:uniqueId val="{00000001-7799-409E-9DB9-65C388C994F6}"/>
            </c:ext>
          </c:extLst>
        </c:ser>
        <c:ser>
          <c:idx val="2"/>
          <c:order val="2"/>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5="http://schemas.microsoft.com/office/drawing/2012/chart" uri="{02D57815-91ED-43cb-92C2-25804820EDAC}">
              <c15:filteredSeriesTitle>
                <c15:tx>
                  <c:strRef>
                    <c:extLst>
                      <c:ext uri="{02D57815-91ED-43cb-92C2-25804820EDAC}">
                        <c15:formulaRef>
                          <c15:sqref>'(修正）課題データ一覧'!$J$258</c15:sqref>
                        </c15:formulaRef>
                      </c:ext>
                    </c:extLst>
                    <c:strCache>
                      <c:ptCount val="1"/>
                      <c:pt idx="0">
                        <c:v>こども・若者の支援</c:v>
                      </c:pt>
                    </c:strCache>
                  </c:strRef>
                </c15:tx>
              </c15:filteredSeriesTitle>
            </c:ext>
            <c:ext xmlns:c16="http://schemas.microsoft.com/office/drawing/2014/chart" uri="{C3380CC4-5D6E-409C-BE32-E72D297353CC}">
              <c16:uniqueId val="{00000002-7799-409E-9DB9-65C388C994F6}"/>
            </c:ext>
          </c:extLst>
        </c:ser>
        <c:ser>
          <c:idx val="3"/>
          <c:order val="3"/>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5="http://schemas.microsoft.com/office/drawing/2012/chart" uri="{02D57815-91ED-43cb-92C2-25804820EDAC}">
              <c15:filteredSeriesTitle>
                <c15:tx>
                  <c:strRef>
                    <c:extLst>
                      <c:ext uri="{02D57815-91ED-43cb-92C2-25804820EDAC}">
                        <c15:formulaRef>
                          <c15:sqref>'(修正）課題データ一覧'!$J$259</c15:sqref>
                        </c15:formulaRef>
                      </c:ext>
                    </c:extLst>
                    <c:strCache>
                      <c:ptCount val="1"/>
                      <c:pt idx="0">
                        <c:v>区政運営の充実</c:v>
                      </c:pt>
                    </c:strCache>
                  </c:strRef>
                </c15:tx>
              </c15:filteredSeriesTitle>
            </c:ex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5="http://schemas.microsoft.com/office/drawing/2012/chart" uri="{02D57815-91ED-43cb-92C2-25804820EDAC}">
              <c15:filteredCategoryTitle>
                <c15:cat>
                  <c:strRef>
                    <c:extLst>
                      <c:ext uri="{02D57815-91ED-43cb-92C2-25804820EDAC}">
                        <c15:formulaRef>
                          <c15:sqref>'(修正）課題データ一覧'!$J$269:$J$276</c15:sqref>
                        </c15:formulaRef>
                      </c:ext>
                    </c:extLst>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15:cat>
              </c15:filteredCategoryTitle>
            </c:ex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'Ｐ18（１）'!$B$19:$F$19</c:f>
              <c:numCache>
                <c:formatCode>#,##0_);[Red]\(#,##0\)</c:formatCode>
                <c:ptCount val="5"/>
                <c:pt idx="0">
                  <c:v>17221</c:v>
                </c:pt>
                <c:pt idx="1">
                  <c:v>16868</c:v>
                </c:pt>
                <c:pt idx="2">
                  <c:v>17533</c:v>
                </c:pt>
                <c:pt idx="3">
                  <c:v>16352</c:v>
                </c:pt>
                <c:pt idx="4">
                  <c:v>16158</c:v>
                </c:pt>
              </c:numCache>
            </c:numRef>
          </c:val>
          <c:extLst>
            <c:ext xmlns:c15="http://schemas.microsoft.com/office/drawing/2012/chart" uri="{02D57815-91ED-43cb-92C2-25804820EDAC}">
              <c15:filteredSeriesTitle>
                <c15:tx>
                  <c:strRef>
                    <c:extLst>
                      <c:ext uri="{02D57815-91ED-43cb-92C2-25804820EDAC}">
                        <c15:formulaRef>
                          <c15:sqref>'Ｐ18（１）'!$A$19</c15:sqref>
                        </c15:formulaRef>
                      </c:ext>
                    </c:extLst>
                    <c:strCache>
                      <c:ptCount val="1"/>
                      <c:pt idx="0">
                        <c:v>０～14歳</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1AF7-4E9F-8571-2C908D9475CE}"/>
            </c:ext>
          </c:extLst>
        </c:ser>
        <c:ser>
          <c:idx val="1"/>
          <c:order val="1"/>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'Ｐ18（１）'!$B$20:$F$20</c:f>
              <c:numCache>
                <c:formatCode>#,##0_);[Red]\(#,##0\)</c:formatCode>
                <c:ptCount val="5"/>
                <c:pt idx="0">
                  <c:v>93037</c:v>
                </c:pt>
                <c:pt idx="1">
                  <c:v>92906</c:v>
                </c:pt>
                <c:pt idx="2">
                  <c:v>92494</c:v>
                </c:pt>
                <c:pt idx="3">
                  <c:v>92202</c:v>
                </c:pt>
                <c:pt idx="4">
                  <c:v>92321</c:v>
                </c:pt>
              </c:numCache>
            </c:numRef>
          </c:val>
          <c:extLst>
            <c:ext xmlns:c15="http://schemas.microsoft.com/office/drawing/2012/chart" uri="{02D57815-91ED-43cb-92C2-25804820EDAC}">
              <c15:filteredSeriesTitle>
                <c15:tx>
                  <c:strRef>
                    <c:extLst>
                      <c:ext uri="{02D57815-91ED-43cb-92C2-25804820EDAC}">
                        <c15:formulaRef>
                          <c15:sqref>'Ｐ18（１）'!$A$20</c15:sqref>
                        </c15:formulaRef>
                      </c:ext>
                    </c:extLst>
                    <c:strCache>
                      <c:ptCount val="1"/>
                      <c:pt idx="0">
                        <c:v>15歳～64歳</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1AF7-4E9F-8571-2C908D9475CE}"/>
            </c:ext>
          </c:extLst>
        </c:ser>
        <c:ser>
          <c:idx val="2"/>
          <c:order val="2"/>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'Ｐ18（１）'!$B$21:$F$21</c:f>
              <c:numCache>
                <c:formatCode>#,##0_);[Red]\(#,##0\)</c:formatCode>
                <c:ptCount val="5"/>
                <c:pt idx="0">
                  <c:v>43142</c:v>
                </c:pt>
                <c:pt idx="1">
                  <c:v>43692</c:v>
                </c:pt>
                <c:pt idx="2">
                  <c:v>42964</c:v>
                </c:pt>
                <c:pt idx="3">
                  <c:v>43917</c:v>
                </c:pt>
                <c:pt idx="4">
                  <c:v>43601</c:v>
                </c:pt>
              </c:numCache>
            </c:numRef>
          </c:val>
          <c:extLst>
            <c:ext xmlns:c15="http://schemas.microsoft.com/office/drawing/2012/chart" uri="{02D57815-91ED-43cb-92C2-25804820EDAC}">
              <c15:filteredSeriesTitle>
                <c15:tx>
                  <c:strRef>
                    <c:extLst>
                      <c:ext uri="{02D57815-91ED-43cb-92C2-25804820EDAC}">
                        <c15:formulaRef>
                          <c15:sqref>'Ｐ18（１）'!$A$21</c15:sqref>
                        </c15:formulaRef>
                      </c:ext>
                    </c:extLst>
                    <c:strCache>
                      <c:ptCount val="1"/>
                      <c:pt idx="0">
                        <c:v>65歳以上</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2-1AF7-4E9F-8571-2C908D9475CE}"/>
            </c:ext>
          </c:extLst>
        </c:ser>
        <c:ser>
          <c:idx val="3"/>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'Ｐ18（１）'!$B$22:$F$22</c:f>
              <c:numCache>
                <c:formatCode>#,##0_);[Red]\(#,##0\)</c:formatCode>
                <c:ptCount val="5"/>
                <c:pt idx="0">
                  <c:v>153400</c:v>
                </c:pt>
                <c:pt idx="1">
                  <c:v>153466</c:v>
                </c:pt>
                <c:pt idx="2">
                  <c:v>152991</c:v>
                </c:pt>
                <c:pt idx="3">
                  <c:v>152472</c:v>
                </c:pt>
                <c:pt idx="4">
                  <c:v>152080</c:v>
                </c:pt>
              </c:numCache>
            </c:numRef>
          </c:val>
          <c:extLst>
            <c:ext xmlns:c15="http://schemas.microsoft.com/office/drawing/2012/chart" uri="{02D57815-91ED-43cb-92C2-25804820EDAC}">
              <c15:filteredSeriesTitle>
                <c15:tx>
                  <c:strRef>
                    <c:extLst>
                      <c:ext uri="{02D57815-91ED-43cb-92C2-25804820EDAC}">
                        <c15:formulaRef>
                          <c15:sqref>'Ｐ18（１）'!$A$22</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5="http://schemas.microsoft.com/office/drawing/2012/chart" uri="{02D57815-91ED-43cb-92C2-25804820EDAC}">
              <c15:filteredSeriesTitle>
                <c15:tx>
                  <c:strRef>
                    <c:extLst>
                      <c:ext uri="{02D57815-91ED-43cb-92C2-25804820EDAC}">
                        <c15:formulaRef>
                          <c15:sqref>'(修正）課題データ一覧'!$J$205</c15:sqref>
                        </c15:formulaRef>
                      </c:ext>
                    </c:extLst>
                    <c:strCache>
                      <c:ptCount val="1"/>
                      <c:pt idx="0">
                        <c:v>加入している</c:v>
                      </c:pt>
                    </c:strCache>
                  </c:strRef>
                </c15:tx>
              </c15:filteredSeriesTitle>
            </c:ext>
            <c:ext xmlns:c16="http://schemas.microsoft.com/office/drawing/2014/chart" uri="{C3380CC4-5D6E-409C-BE32-E72D297353CC}">
              <c16:uniqueId val="{00000000-FA0C-4A25-A93B-67D042CA7C5A}"/>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5="http://schemas.microsoft.com/office/drawing/2012/chart" uri="{02D57815-91ED-43cb-92C2-25804820EDAC}">
              <c15:filteredSeriesTitle>
                <c15:tx>
                  <c:strRef>
                    <c:extLst>
                      <c:ext uri="{02D57815-91ED-43cb-92C2-25804820EDAC}">
                        <c15:formulaRef>
                          <c15:sqref>'(修正）課題データ一覧'!$J$206</c15:sqref>
                        </c15:formulaRef>
                      </c:ext>
                    </c:extLst>
                    <c:strCache>
                      <c:ptCount val="1"/>
                      <c:pt idx="0">
                        <c:v>以前は加入していたが、今は加入していない</c:v>
                      </c:pt>
                    </c:strCache>
                  </c:strRef>
                </c15:tx>
              </c15:filteredSeriesTitle>
            </c:ext>
            <c:ext xmlns:c16="http://schemas.microsoft.com/office/drawing/2014/chart" uri="{C3380CC4-5D6E-409C-BE32-E72D297353CC}">
              <c16:uniqueId val="{00000001-FA0C-4A25-A93B-67D042CA7C5A}"/>
            </c:ext>
          </c:extLst>
        </c:ser>
        <c:ser>
          <c:idx val="2"/>
          <c:order val="2"/>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5="http://schemas.microsoft.com/office/drawing/2012/chart" uri="{02D57815-91ED-43cb-92C2-25804820EDAC}">
              <c15:filteredSeriesTitle>
                <c15:tx>
                  <c:strRef>
                    <c:extLst>
                      <c:ext uri="{02D57815-91ED-43cb-92C2-25804820EDAC}">
                        <c15:formulaRef>
                          <c15:sqref>'(修正）課題データ一覧'!$J$207</c15:sqref>
                        </c15:formulaRef>
                      </c:ext>
                    </c:extLst>
                    <c:strCache>
                      <c:ptCount val="1"/>
                      <c:pt idx="0">
                        <c:v>加入したことがない</c:v>
                      </c:pt>
                    </c:strCache>
                  </c:strRef>
                </c15:tx>
              </c15:filteredSeriesTitle>
            </c:ex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5="http://schemas.microsoft.com/office/drawing/2012/chart" uri="{02D57815-91ED-43cb-92C2-25804820EDAC}">
              <c15:filteredCategoryTitle>
                <c15:cat>
                  <c:strRef>
                    <c:extLst>
                      <c:ext uri="{02D57815-91ED-43cb-92C2-25804820EDAC}">
                        <c15:formulaRef>
                          <c15:sqref>'(修正）課題データ一覧'!$J$215:$J$226</c15:sqref>
                        </c15:formulaRef>
                      </c:ext>
                    </c:extLst>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15:cat>
              </c15:filteredCategoryTitle>
            </c:ex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'Ｐ20（２）'!$L$7:$P$7</c:f>
              <c:numCache>
                <c:formatCode>#,##0_);[Red]\(#,##0\)</c:formatCode>
                <c:ptCount val="5"/>
                <c:pt idx="0">
                  <c:v>1311</c:v>
                </c:pt>
                <c:pt idx="1">
                  <c:v>1352</c:v>
                </c:pt>
                <c:pt idx="2">
                  <c:v>1406</c:v>
                </c:pt>
                <c:pt idx="3">
                  <c:v>1348</c:v>
                </c:pt>
                <c:pt idx="4">
                  <c:v>1729</c:v>
                </c:pt>
              </c:numCache>
            </c:numRef>
          </c:val>
          <c:extLst>
            <c:ext xmlns:c15="http://schemas.microsoft.com/office/drawing/2012/chart" uri="{02D57815-91ED-43cb-92C2-25804820EDAC}">
              <c15:filteredSeriesTitle>
                <c15:tx>
                  <c:strRef>
                    <c:extLst>
                      <c:ext uri="{02D57815-91ED-43cb-92C2-25804820EDAC}">
                        <c15:formulaRef>
                          <c15:sqref>'Ｐ20（２）'!$K$7</c15:sqref>
                        </c15:formulaRef>
                      </c:ext>
                    </c:extLst>
                    <c:strCache>
                      <c:ptCount val="1"/>
                      <c:pt idx="0">
                        <c:v>要介護1</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0-9EC7-40DB-AAFC-0F339415D707}"/>
            </c:ext>
          </c:extLst>
        </c:ser>
        <c:ser>
          <c:idx val="4"/>
          <c:order val="1"/>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'Ｐ20（２）'!$L$6:$P$6</c:f>
              <c:numCache>
                <c:formatCode>#,##0_);[Red]\(#,##0\)</c:formatCode>
                <c:ptCount val="5"/>
                <c:pt idx="0">
                  <c:v>1900</c:v>
                </c:pt>
                <c:pt idx="1">
                  <c:v>1957</c:v>
                </c:pt>
                <c:pt idx="2">
                  <c:v>1983</c:v>
                </c:pt>
                <c:pt idx="3">
                  <c:v>1973</c:v>
                </c:pt>
                <c:pt idx="4">
                  <c:v>1867</c:v>
                </c:pt>
              </c:numCache>
            </c:numRef>
          </c:val>
          <c:extLst>
            <c:ext xmlns:c15="http://schemas.microsoft.com/office/drawing/2012/chart" uri="{02D57815-91ED-43cb-92C2-25804820EDAC}">
              <c15:filteredSeriesTitle>
                <c15:tx>
                  <c:strRef>
                    <c:extLst>
                      <c:ext uri="{02D57815-91ED-43cb-92C2-25804820EDAC}">
                        <c15:formulaRef>
                          <c15:sqref>'Ｐ20（２）'!$K$6</c15:sqref>
                        </c15:formulaRef>
                      </c:ext>
                    </c:extLst>
                    <c:strCache>
                      <c:ptCount val="1"/>
                      <c:pt idx="0">
                        <c:v>要介護2</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1-9EC7-40DB-AAFC-0F339415D707}"/>
            </c:ext>
          </c:extLst>
        </c:ser>
        <c:ser>
          <c:idx val="3"/>
          <c:order val="2"/>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'Ｐ20（２）'!$L$5:$P$5</c:f>
              <c:numCache>
                <c:formatCode>#,##0_);[Red]\(#,##0\)</c:formatCode>
                <c:ptCount val="5"/>
                <c:pt idx="0">
                  <c:v>1480</c:v>
                </c:pt>
                <c:pt idx="1">
                  <c:v>1379</c:v>
                </c:pt>
                <c:pt idx="2">
                  <c:v>1489</c:v>
                </c:pt>
                <c:pt idx="3">
                  <c:v>1489</c:v>
                </c:pt>
                <c:pt idx="4">
                  <c:v>1462</c:v>
                </c:pt>
              </c:numCache>
            </c:numRef>
          </c:val>
          <c:extLst>
            <c:ext xmlns:c15="http://schemas.microsoft.com/office/drawing/2012/chart" uri="{02D57815-91ED-43cb-92C2-25804820EDAC}">
              <c15:filteredSeriesTitle>
                <c15:tx>
                  <c:strRef>
                    <c:extLst>
                      <c:ext uri="{02D57815-91ED-43cb-92C2-25804820EDAC}">
                        <c15:formulaRef>
                          <c15:sqref>'Ｐ20（２）'!$K$5</c15:sqref>
                        </c15:formulaRef>
                      </c:ext>
                    </c:extLst>
                    <c:strCache>
                      <c:ptCount val="1"/>
                      <c:pt idx="0">
                        <c:v>要介護3</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2-9EC7-40DB-AAFC-0F339415D707}"/>
            </c:ext>
          </c:extLst>
        </c:ser>
        <c:ser>
          <c:idx val="2"/>
          <c:order val="3"/>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'Ｐ20（２）'!$L$4:$P$4</c:f>
              <c:numCache>
                <c:formatCode>#,##0_);[Red]\(#,##0\)</c:formatCode>
                <c:ptCount val="5"/>
                <c:pt idx="0">
                  <c:v>1485</c:v>
                </c:pt>
                <c:pt idx="1">
                  <c:v>1412</c:v>
                </c:pt>
                <c:pt idx="2">
                  <c:v>1484</c:v>
                </c:pt>
                <c:pt idx="3">
                  <c:v>1636</c:v>
                </c:pt>
                <c:pt idx="4">
                  <c:v>1665</c:v>
                </c:pt>
              </c:numCache>
            </c:numRef>
          </c:val>
          <c:extLst>
            <c:ext xmlns:c15="http://schemas.microsoft.com/office/drawing/2012/chart" uri="{02D57815-91ED-43cb-92C2-25804820EDAC}">
              <c15:filteredSeriesTitle>
                <c15:tx>
                  <c:strRef>
                    <c:extLst>
                      <c:ext uri="{02D57815-91ED-43cb-92C2-25804820EDAC}">
                        <c15:formulaRef>
                          <c15:sqref>'Ｐ20（２）'!$K$4</c15:sqref>
                        </c15:formulaRef>
                      </c:ext>
                    </c:extLst>
                    <c:strCache>
                      <c:ptCount val="1"/>
                      <c:pt idx="0">
                        <c:v>要介護4</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3-9EC7-40DB-AAFC-0F339415D707}"/>
            </c:ext>
          </c:extLst>
        </c:ser>
        <c:ser>
          <c:idx val="1"/>
          <c:order val="4"/>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'Ｐ20（２）'!$L$3:$P$3</c:f>
              <c:numCache>
                <c:formatCode>#,##0_);[Red]\(#,##0\)</c:formatCode>
                <c:ptCount val="5"/>
                <c:pt idx="0">
                  <c:v>993</c:v>
                </c:pt>
                <c:pt idx="1">
                  <c:v>1042</c:v>
                </c:pt>
                <c:pt idx="2">
                  <c:v>1103</c:v>
                </c:pt>
                <c:pt idx="3">
                  <c:v>1136</c:v>
                </c:pt>
                <c:pt idx="4">
                  <c:v>1133</c:v>
                </c:pt>
              </c:numCache>
            </c:numRef>
          </c:val>
          <c:extLst>
            <c:ext xmlns:c15="http://schemas.microsoft.com/office/drawing/2012/chart" uri="{02D57815-91ED-43cb-92C2-25804820EDAC}">
              <c15:filteredSeriesTitle>
                <c15:tx>
                  <c:strRef>
                    <c:extLst>
                      <c:ext uri="{02D57815-91ED-43cb-92C2-25804820EDAC}">
                        <c15:formulaRef>
                          <c15:sqref>'Ｐ20（２）'!$K$3</c15:sqref>
                        </c15:formulaRef>
                      </c:ext>
                    </c:extLst>
                    <c:strCache>
                      <c:ptCount val="1"/>
                      <c:pt idx="0">
                        <c:v>要介護5</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4-9EC7-40DB-AAFC-0F339415D707}"/>
            </c:ext>
          </c:extLst>
        </c:ser>
        <c:ser>
          <c:idx val="0"/>
          <c:order val="5"/>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'Ｐ20（２）'!$L$2:$P$2</c:f>
              <c:numCache>
                <c:formatCode>#,##0_);[Red]\(#,##0\)</c:formatCode>
                <c:ptCount val="5"/>
                <c:pt idx="0">
                  <c:v>7169</c:v>
                </c:pt>
                <c:pt idx="1">
                  <c:v>7142</c:v>
                </c:pt>
                <c:pt idx="2">
                  <c:v>7465</c:v>
                </c:pt>
                <c:pt idx="3">
                  <c:v>7582</c:v>
                </c:pt>
                <c:pt idx="4">
                  <c:v>7856</c:v>
                </c:pt>
              </c:numCache>
            </c:numRef>
          </c:val>
          <c:extLst>
            <c:ext xmlns:c15="http://schemas.microsoft.com/office/drawing/2012/chart" uri="{02D57815-91ED-43cb-92C2-25804820EDAC}">
              <c15:filteredSeriesTitle>
                <c15:tx>
                  <c:strRef>
                    <c:extLst>
                      <c:ext uri="{02D57815-91ED-43cb-92C2-25804820EDAC}">
                        <c15:formulaRef>
                          <c15:sqref>'Ｐ20（２）'!$K$2</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'Ｐ20（１）'!$C$24:$E$24</c:f>
              <c:numCache>
                <c:formatCode>0.0_ </c:formatCode>
                <c:ptCount val="3"/>
                <c:pt idx="0">
                  <c:v>41.2</c:v>
                </c:pt>
                <c:pt idx="1">
                  <c:v>41.5</c:v>
                </c:pt>
                <c:pt idx="2">
                  <c:v>45.8</c:v>
                </c:pt>
              </c:numCache>
            </c:numRef>
          </c:val>
          <c:smooth val="0"/>
          <c:extLst>
            <c:ext xmlns:c15="http://schemas.microsoft.com/office/drawing/2012/chart" uri="{02D57815-91ED-43cb-92C2-25804820EDAC}">
              <c15:filteredSeriesTitle>
                <c15:tx>
                  <c:strRef>
                    <c:extLst>
                      <c:ext uri="{02D57815-91ED-43cb-92C2-25804820EDAC}">
                        <c15:formulaRef>
                          <c15:sqref>'Ｐ20（１）'!$B$24</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1-D671-4CAC-B925-3E60C2B65899}"/>
            </c:ext>
          </c:extLst>
        </c:ser>
        <c:ser>
          <c:idx val="1"/>
          <c:order val="1"/>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'Ｐ20（１）'!$C$23:$E$23</c:f>
              <c:numCache>
                <c:formatCode>0.0_ </c:formatCode>
                <c:ptCount val="3"/>
                <c:pt idx="0">
                  <c:v>41.1</c:v>
                </c:pt>
                <c:pt idx="1">
                  <c:v>42.4</c:v>
                </c:pt>
                <c:pt idx="2">
                  <c:v>45</c:v>
                </c:pt>
              </c:numCache>
            </c:numRef>
          </c:val>
          <c:smooth val="0"/>
          <c:extLst>
            <c:ext xmlns:c15="http://schemas.microsoft.com/office/drawing/2012/chart" uri="{02D57815-91ED-43cb-92C2-25804820EDAC}">
              <c15:filteredSeriesTitle>
                <c15:tx>
                  <c:strRef>
                    <c:extLst>
                      <c:ext uri="{02D57815-91ED-43cb-92C2-25804820EDAC}">
                        <c15:formulaRef>
                          <c15:sqref>'Ｐ20（１）'!$B$23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2-D671-4CAC-B925-3E60C2B65899}"/>
            </c:ext>
          </c:extLst>
        </c:ser>
        <c:ser>
          <c:idx val="0"/>
          <c:order val="2"/>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'Ｐ20（１）'!$C$22:$E$22</c:f>
              <c:numCache>
                <c:formatCode>0.0_ </c:formatCode>
                <c:ptCount val="3"/>
                <c:pt idx="0">
                  <c:v>24.8</c:v>
                </c:pt>
                <c:pt idx="1">
                  <c:v>27.3</c:v>
                </c:pt>
                <c:pt idx="2">
                  <c:v>29.6</c:v>
                </c:pt>
              </c:numCache>
            </c:numRef>
          </c:val>
          <c:smooth val="0"/>
          <c:extLst>
            <c:ext xmlns:c15="http://schemas.microsoft.com/office/drawing/2012/chart" uri="{02D57815-91ED-43cb-92C2-25804820EDAC}">
              <c15:filteredSeriesTitle>
                <c15:tx>
                  <c:strRef>
                    <c:extLst>
                      <c:ext uri="{02D57815-91ED-43cb-92C2-25804820EDAC}">
                        <c15:formulaRef>
                          <c15:sqref>'Ｐ20（１）'!$B$22</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'Ｐ21（１）'!$B$26:$F$26</c:f>
              <c:numCache>
                <c:formatCode>#,##0_);[Red]\(#,##0\)</c:formatCode>
                <c:ptCount val="5"/>
                <c:pt idx="0">
                  <c:v>9874</c:v>
                </c:pt>
                <c:pt idx="1">
                  <c:v>9840</c:v>
                </c:pt>
                <c:pt idx="2">
                  <c:v>9847</c:v>
                </c:pt>
                <c:pt idx="3">
                  <c:v>9919</c:v>
                </c:pt>
                <c:pt idx="4">
                  <c:v>9962</c:v>
                </c:pt>
              </c:numCache>
            </c:numRef>
          </c:val>
          <c:extLst>
            <c:ext xmlns:c15="http://schemas.microsoft.com/office/drawing/2012/chart" uri="{02D57815-91ED-43cb-92C2-25804820EDAC}">
              <c15:filteredSeriesTitle>
                <c15:tx>
                  <c:strRef>
                    <c:extLst>
                      <c:ext uri="{02D57815-91ED-43cb-92C2-25804820EDAC}">
                        <c15:formulaRef>
                          <c15:sqref>'Ｐ21（１）'!$A$26</c15:sqref>
                        </c15:formulaRef>
                      </c:ext>
                    </c:extLst>
                    <c:strCache>
                      <c:ptCount val="1"/>
                      <c:pt idx="0">
                        <c:v>身体</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0-A309-460D-B087-357B1BB5BCBA}"/>
            </c:ext>
          </c:extLst>
        </c:ser>
        <c:ser>
          <c:idx val="2"/>
          <c:order val="1"/>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'Ｐ21（１）'!$B$25:$F$25</c:f>
              <c:numCache>
                <c:formatCode>#,##0_);[Red]\(#,##0\)</c:formatCode>
                <c:ptCount val="5"/>
                <c:pt idx="0">
                  <c:v>1686</c:v>
                </c:pt>
                <c:pt idx="1">
                  <c:v>1763</c:v>
                </c:pt>
                <c:pt idx="2">
                  <c:v>1814</c:v>
                </c:pt>
                <c:pt idx="3">
                  <c:v>1897</c:v>
                </c:pt>
                <c:pt idx="4">
                  <c:v>1973</c:v>
                </c:pt>
              </c:numCache>
            </c:numRef>
          </c:val>
          <c:extLst>
            <c:ext xmlns:c15="http://schemas.microsoft.com/office/drawing/2012/chart" uri="{02D57815-91ED-43cb-92C2-25804820EDAC}">
              <c15:filteredSeriesTitle>
                <c15:tx>
                  <c:strRef>
                    <c:extLst>
                      <c:ext uri="{02D57815-91ED-43cb-92C2-25804820EDAC}">
                        <c15:formulaRef>
                          <c15:sqref>'Ｐ21（１）'!$A$25</c15:sqref>
                        </c15:formulaRef>
                      </c:ext>
                    </c:extLst>
                    <c:strCache>
                      <c:ptCount val="1"/>
                      <c:pt idx="0">
                        <c:v>療育</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1-A309-460D-B087-357B1BB5BCBA}"/>
            </c:ext>
          </c:extLst>
        </c:ser>
        <c:ser>
          <c:idx val="1"/>
          <c:order val="2"/>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'Ｐ21（１）'!$B$24:$F$24</c:f>
              <c:numCache>
                <c:formatCode>#,##0_);[Red]\(#,##0\)</c:formatCode>
                <c:ptCount val="5"/>
                <c:pt idx="0">
                  <c:v>2651</c:v>
                </c:pt>
                <c:pt idx="1">
                  <c:v>2844</c:v>
                </c:pt>
                <c:pt idx="2">
                  <c:v>3005</c:v>
                </c:pt>
                <c:pt idx="3">
                  <c:v>3190</c:v>
                </c:pt>
                <c:pt idx="4">
                  <c:v>3397</c:v>
                </c:pt>
              </c:numCache>
            </c:numRef>
          </c:val>
          <c:extLst>
            <c:ext xmlns:c15="http://schemas.microsoft.com/office/drawing/2012/chart" uri="{02D57815-91ED-43cb-92C2-25804820EDAC}">
              <c15:filteredSeriesTitle>
                <c15:tx>
                  <c:strRef>
                    <c:extLst>
                      <c:ext uri="{02D57815-91ED-43cb-92C2-25804820EDAC}">
                        <c15:formulaRef>
                          <c15:sqref>'Ｐ21（１）'!$A$24</c15:sqref>
                        </c15:formulaRef>
                      </c:ext>
                    </c:extLst>
                    <c:strCache>
                      <c:ptCount val="1"/>
                      <c:pt idx="0">
                        <c:v>精神</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2-A309-460D-B087-357B1BB5BCBA}"/>
            </c:ext>
          </c:extLst>
        </c:ser>
        <c:ser>
          <c:idx val="0"/>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'Ｐ21（１）'!$B$23:$F$23</c:f>
              <c:numCache>
                <c:formatCode>#,##0_);[Red]\(#,##0\)</c:formatCode>
                <c:ptCount val="5"/>
                <c:pt idx="0">
                  <c:v>14211</c:v>
                </c:pt>
                <c:pt idx="1">
                  <c:v>14447</c:v>
                </c:pt>
                <c:pt idx="2">
                  <c:v>14666</c:v>
                </c:pt>
                <c:pt idx="3">
                  <c:v>15006</c:v>
                </c:pt>
                <c:pt idx="4">
                  <c:v>15332</c:v>
                </c:pt>
              </c:numCache>
            </c:numRef>
          </c:val>
          <c:extLst>
            <c:ext xmlns:c15="http://schemas.microsoft.com/office/drawing/2012/chart" uri="{02D57815-91ED-43cb-92C2-25804820EDAC}">
              <c15:filteredSeriesTitle>
                <c15:tx>
                  <c:strRef>
                    <c:extLst>
                      <c:ext uri="{02D57815-91ED-43cb-92C2-25804820EDAC}">
                        <c15:formulaRef>
                          <c15:sqref>'Ｐ21（１）'!$A$23</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'Ｐ21（２）'!$K$2:$M$2</c:f>
              <c:numCache>
                <c:formatCode>0.0_ </c:formatCode>
                <c:ptCount val="3"/>
                <c:pt idx="0">
                  <c:v>33.700000000000003</c:v>
                </c:pt>
                <c:pt idx="1">
                  <c:v>36.4</c:v>
                </c:pt>
              </c:numCache>
            </c:numRef>
          </c:val>
          <c:extLst>
            <c:ext xmlns:c15="http://schemas.microsoft.com/office/drawing/2012/chart" uri="{02D57815-91ED-43cb-92C2-25804820EDAC}">
              <c15:filteredSeriesTitle>
                <c15:tx>
                  <c:strRef>
                    <c:extLst>
                      <c:ext uri="{02D57815-91ED-43cb-92C2-25804820EDAC}">
                        <c15:formulaRef>
                          <c15:sqref>'Ｐ21（２）'!$J$2</c15:sqref>
                        </c15:formulaRef>
                      </c:ext>
                    </c:extLst>
                    <c:strCache>
                      <c:ptCount val="1"/>
                      <c:pt idx="0">
                        <c:v>国（市町村国保）</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2-3A5A-4644-ABFE-4D9C7919E0CB}"/>
            </c:ext>
          </c:extLst>
        </c:ser>
        <c:ser>
          <c:idx val="1"/>
          <c:order val="1"/>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'Ｐ21（２）'!$K$3:$M$3</c:f>
              <c:numCache>
                <c:formatCode>0.0_ </c:formatCode>
                <c:ptCount val="3"/>
                <c:pt idx="0">
                  <c:v>20.6</c:v>
                </c:pt>
                <c:pt idx="1">
                  <c:v>22.8</c:v>
                </c:pt>
                <c:pt idx="2">
                  <c:v>24.2</c:v>
                </c:pt>
              </c:numCache>
            </c:numRef>
          </c:val>
          <c:extLst>
            <c:ext xmlns:c15="http://schemas.microsoft.com/office/drawing/2012/chart" uri="{02D57815-91ED-43cb-92C2-25804820EDAC}">
              <c15:filteredSeriesTitle>
                <c15:tx>
                  <c:strRef>
                    <c:extLst>
                      <c:ext uri="{02D57815-91ED-43cb-92C2-25804820EDAC}">
                        <c15:formulaRef>
                          <c15:sqref>'Ｐ21（２）'!$J$3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6-3A5A-4644-ABFE-4D9C7919E0CB}"/>
            </c:ext>
          </c:extLst>
        </c:ser>
        <c:ser>
          <c:idx val="2"/>
          <c:order val="2"/>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'Ｐ21（２）'!$K$4:$M$4</c:f>
              <c:numCache>
                <c:formatCode>0.0_ </c:formatCode>
                <c:ptCount val="3"/>
                <c:pt idx="0">
                  <c:v>22.7</c:v>
                </c:pt>
                <c:pt idx="1">
                  <c:v>24.8</c:v>
                </c:pt>
                <c:pt idx="2">
                  <c:v>26.4</c:v>
                </c:pt>
              </c:numCache>
            </c:numRef>
          </c:val>
          <c:extLst>
            <c:ext xmlns:c15="http://schemas.microsoft.com/office/drawing/2012/chart" uri="{02D57815-91ED-43cb-92C2-25804820EDAC}">
              <c15:filteredSeriesTitle>
                <c15:tx>
                  <c:strRef>
                    <c:extLst>
                      <c:ext uri="{02D57815-91ED-43cb-92C2-25804820EDAC}">
                        <c15:formulaRef>
                          <c15:sqref>'Ｐ21（２）'!$J$4</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'Ｐ22'!$B$2:$E$2</c:f>
              <c:numCache>
                <c:formatCode>General</c:formatCode>
                <c:ptCount val="4"/>
                <c:pt idx="0">
                  <c:v>17.5</c:v>
                </c:pt>
                <c:pt idx="1">
                  <c:v>16.7</c:v>
                </c:pt>
                <c:pt idx="2">
                  <c:v>17.2</c:v>
                </c:pt>
                <c:pt idx="3">
                  <c:v>17.100000000000001</c:v>
                </c:pt>
              </c:numCache>
            </c:numRef>
          </c:val>
          <c:smooth val="0"/>
          <c:extLst>
            <c:ext xmlns:c15="http://schemas.microsoft.com/office/drawing/2012/chart" uri="{02D57815-91ED-43cb-92C2-25804820EDAC}">
              <c15:filteredSeriesTitle>
                <c15:tx>
                  <c:strRef>
                    <c:extLst>
                      <c:ext uri="{02D57815-91ED-43cb-92C2-25804820EDAC}">
                        <c15:formulaRef>
                          <c15:sqref>'Ｐ22'!$A$2</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0-3BAA-4205-96BC-4CB1A65E4AAF}"/>
            </c:ext>
          </c:extLst>
        </c:ser>
        <c:ser>
          <c:idx val="1"/>
          <c:order val="1"/>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'Ｐ22'!$B$3:$E$3</c:f>
              <c:numCache>
                <c:formatCode>General</c:formatCode>
                <c:ptCount val="4"/>
                <c:pt idx="0">
                  <c:v>18.899999999999999</c:v>
                </c:pt>
                <c:pt idx="1">
                  <c:v>18.8</c:v>
                </c:pt>
                <c:pt idx="2">
                  <c:v>19.8</c:v>
                </c:pt>
                <c:pt idx="3" formatCode="0.0">
                  <c:v>20</c:v>
                </c:pt>
              </c:numCache>
            </c:numRef>
          </c:val>
          <c:smooth val="0"/>
          <c:extLst>
            <c:ext xmlns:c15="http://schemas.microsoft.com/office/drawing/2012/chart" uri="{02D57815-91ED-43cb-92C2-25804820EDAC}">
              <c15:filteredSeriesTitle>
                <c15:tx>
                  <c:strRef>
                    <c:extLst>
                      <c:ext uri="{02D57815-91ED-43cb-92C2-25804820EDAC}">
                        <c15:formulaRef>
                          <c15:sqref>'Ｐ22'!$A$3</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5" y="0"/>
            <a:ext cx="2985466" cy="502951"/>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901074" y="0"/>
            <a:ext cx="2985465" cy="502951"/>
          </a:xfrm>
          <a:prstGeom prst="rect">
            <a:avLst/>
          </a:prstGeom>
        </p:spPr>
        <p:txBody>
          <a:bodyPr vert="horz" lIns="93091" tIns="46547" rIns="93091" bIns="46547" rtlCol="0"/>
          <a:lstStyle>
            <a:lvl1pPr algn="r">
              <a:defRPr sz="1200"/>
            </a:lvl1pPr>
          </a:lstStyle>
          <a:p>
            <a:fld id="{1F37027F-B592-4F87-BBDD-4B35703A281B}" type="datetimeFigureOut">
              <a:rPr kumimoji="1" lang="ja-JP" altLang="en-US" smtClean="0"/>
              <a:t>2025/7/28</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5" y="9515762"/>
            <a:ext cx="2985466" cy="502951"/>
          </a:xfrm>
          <a:prstGeom prst="rect">
            <a:avLst/>
          </a:prstGeom>
        </p:spPr>
        <p:txBody>
          <a:bodyPr vert="horz" lIns="93091" tIns="46547" rIns="93091" bIns="4654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901074" y="9515762"/>
            <a:ext cx="2985465" cy="502951"/>
          </a:xfrm>
          <a:prstGeom prst="rect">
            <a:avLst/>
          </a:prstGeom>
        </p:spPr>
        <p:txBody>
          <a:bodyPr vert="horz" lIns="93091" tIns="46547" rIns="93091" bIns="46547"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84871" cy="502676"/>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2" y="3"/>
            <a:ext cx="2984871" cy="502676"/>
          </a:xfrm>
          <a:prstGeom prst="rect">
            <a:avLst/>
          </a:prstGeom>
        </p:spPr>
        <p:txBody>
          <a:bodyPr vert="horz" lIns="93091" tIns="46547" rIns="93091" bIns="46547" rtlCol="0"/>
          <a:lstStyle>
            <a:lvl1pPr algn="r">
              <a:defRPr sz="1200"/>
            </a:lvl1pPr>
          </a:lstStyle>
          <a:p>
            <a:fld id="{8F79A45A-44E9-4E55-B6CF-CDDD9D6D79DD}"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79787"/>
          </a:xfrm>
          <a:prstGeom prst="rect">
            <a:avLst/>
          </a:prstGeom>
          <a:noFill/>
          <a:ln w="12700">
            <a:solidFill>
              <a:prstClr val="black"/>
            </a:solidFill>
          </a:ln>
        </p:spPr>
        <p:txBody>
          <a:bodyPr vert="horz" lIns="93091" tIns="46547" rIns="93091" bIns="46547" rtlCol="0" anchor="ctr"/>
          <a:lstStyle/>
          <a:p>
            <a:endParaRPr lang="ja-JP" altLang="en-US"/>
          </a:p>
        </p:txBody>
      </p:sp>
      <p:sp>
        <p:nvSpPr>
          <p:cNvPr id="5" name="ノート プレースホルダー 4"/>
          <p:cNvSpPr>
            <a:spLocks noGrp="1"/>
          </p:cNvSpPr>
          <p:nvPr>
            <p:ph type="body" sz="quarter" idx="3"/>
          </p:nvPr>
        </p:nvSpPr>
        <p:spPr>
          <a:xfrm>
            <a:off x="688818" y="4821510"/>
            <a:ext cx="5510530" cy="3944869"/>
          </a:xfrm>
          <a:prstGeom prst="rect">
            <a:avLst/>
          </a:prstGeom>
        </p:spPr>
        <p:txBody>
          <a:bodyPr vert="horz" lIns="93091" tIns="46547" rIns="93091" bIns="465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516039"/>
            <a:ext cx="2984871" cy="502675"/>
          </a:xfrm>
          <a:prstGeom prst="rect">
            <a:avLst/>
          </a:prstGeom>
        </p:spPr>
        <p:txBody>
          <a:bodyPr vert="horz" lIns="93091" tIns="46547" rIns="93091" bIns="465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2" y="9516039"/>
            <a:ext cx="2984871" cy="502675"/>
          </a:xfrm>
          <a:prstGeom prst="rect">
            <a:avLst/>
          </a:prstGeom>
        </p:spPr>
        <p:txBody>
          <a:bodyPr vert="horz" lIns="93091" tIns="46547" rIns="93091" bIns="46547"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3938" y="1262063"/>
            <a:ext cx="4914900" cy="34036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2025/7/28</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地域見守り相談室が関係機関・地域団体等と連携した件数</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9,000</a:t>
            </a:r>
            <a:r>
              <a:rPr lang="ja-JP" altLang="en-US" sz="2400" dirty="0">
                <a:latin typeface="BIZ UDPゴシック" panose="020B0400000000000000" pitchFamily="50" charset="-128"/>
                <a:ea typeface="BIZ UDPゴシック" panose="020B0400000000000000" pitchFamily="50" charset="-128"/>
              </a:rPr>
              <a:t>件</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096000"/>
            <a:ext cx="2700000" cy="1296000"/>
          </a:xfrm>
          <a:prstGeom prst="rect">
            <a:avLst/>
          </a:prstGeom>
        </p:spPr>
        <p:txBody>
          <a:bodyPr wrap="square" lIns="0" tIns="0" rIns="0" bIns="0" anchor="t" anchorCtr="0">
            <a:spAutoFit/>
          </a:bodyPr>
          <a:lstStyle/>
          <a:p>
            <a:r>
              <a:rPr lang="ja-JP" altLang="en-US" sz="1650" dirty="0">
                <a:latin typeface="BIZ UDPゴシック" panose="020B0400000000000000" pitchFamily="50" charset="-128"/>
                <a:ea typeface="BIZ UDPゴシック" panose="020B0400000000000000" pitchFamily="50" charset="-128"/>
              </a:rPr>
              <a:t>①区役所で実施するがん検診及び特定健診の受診者数</a:t>
            </a:r>
            <a:endParaRPr lang="en-US" altLang="ja-JP" sz="1650" dirty="0">
              <a:latin typeface="BIZ UDPゴシック" panose="020B0400000000000000" pitchFamily="50" charset="-128"/>
              <a:ea typeface="BIZ UDPゴシック" panose="020B0400000000000000" pitchFamily="50" charset="-128"/>
            </a:endParaRPr>
          </a:p>
          <a:p>
            <a:r>
              <a:rPr lang="ja-JP" altLang="en-US" sz="1650" dirty="0">
                <a:latin typeface="BIZ UDPゴシック" panose="020B0400000000000000" pitchFamily="50" charset="-128"/>
                <a:ea typeface="BIZ UDPゴシック" panose="020B0400000000000000" pitchFamily="50" charset="-128"/>
              </a:rPr>
              <a:t>②健康づくりや介護予防に関する情報を区民に発信する場づくり</a:t>
            </a:r>
            <a:endParaRPr lang="en-US" altLang="ja-JP" sz="165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7812000" y="4461900"/>
            <a:ext cx="1836000" cy="553998"/>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①前年度実績以上</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②</a:t>
            </a:r>
            <a:r>
              <a:rPr lang="en-US" altLang="ja-JP" dirty="0">
                <a:latin typeface="BIZ UDPゴシック" panose="020B0400000000000000" pitchFamily="50" charset="-128"/>
                <a:ea typeface="BIZ UDPゴシック" panose="020B0400000000000000" pitchFamily="50" charset="-128"/>
              </a:rPr>
              <a:t>200</a:t>
            </a:r>
            <a:r>
              <a:rPr lang="ja-JP" altLang="en-US" dirty="0">
                <a:latin typeface="BIZ UDPゴシック" panose="020B0400000000000000" pitchFamily="50" charset="-128"/>
                <a:ea typeface="BIZ UDPゴシック" panose="020B0400000000000000" pitchFamily="50" charset="-128"/>
              </a:rPr>
              <a:t>回以上</a:t>
            </a:r>
            <a:endParaRPr lang="en-US" altLang="ja-JP"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7812000" y="42459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096000"/>
            <a:ext cx="2700000" cy="1107996"/>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自主防災組織主体の地域防災活動（防災訓練・防災イベント等）の実施数</a:t>
            </a:r>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7812000" y="4598111"/>
            <a:ext cx="1872000" cy="307777"/>
          </a:xfrm>
          <a:prstGeom prst="rect">
            <a:avLst/>
          </a:prstGeom>
        </p:spPr>
        <p:txBody>
          <a:bodyPr wrap="square" lIns="0" tIns="0" rIns="0" bIns="0" anchor="ctr" anchorCtr="0">
            <a:spAutoFit/>
          </a:bodyPr>
          <a:lstStyle/>
          <a:p>
            <a:r>
              <a:rPr lang="en-US" altLang="ja-JP" sz="2000" dirty="0">
                <a:latin typeface="BIZ UDPゴシック" panose="020B0400000000000000" pitchFamily="50" charset="-128"/>
                <a:ea typeface="BIZ UDPゴシック" panose="020B0400000000000000" pitchFamily="50" charset="-128"/>
              </a:rPr>
              <a:t>12</a:t>
            </a:r>
            <a:r>
              <a:rPr lang="ja-JP" altLang="en-US" sz="2000" dirty="0">
                <a:latin typeface="BIZ UDPゴシック" panose="020B0400000000000000" pitchFamily="50" charset="-128"/>
                <a:ea typeface="BIZ UDPゴシック" panose="020B0400000000000000" pitchFamily="50" charset="-128"/>
              </a:rPr>
              <a:t>地域各年２回</a:t>
            </a:r>
            <a:endParaRPr lang="en-US" altLang="ja-JP" sz="20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
        <p:nvSpPr>
          <p:cNvPr id="13" name="正方形/長方形 12">
            <a:extLst>
              <a:ext uri="{FF2B5EF4-FFF2-40B4-BE49-F238E27FC236}">
                <a16:creationId xmlns:a16="http://schemas.microsoft.com/office/drawing/2014/main" id="{0A53BB59-7E86-3A7B-F50D-B5E65ADBA0E0}"/>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096000"/>
            <a:ext cx="2700000" cy="830997"/>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区内全刑法犯発生件数および区内交通事故発生件数</a:t>
            </a:r>
            <a:r>
              <a:rPr lang="ja-JP" altLang="en-US" sz="1400" dirty="0">
                <a:latin typeface="BIZ UDPゴシック" panose="020B0400000000000000" pitchFamily="50" charset="-128"/>
                <a:ea typeface="BIZ UDPゴシック" panose="020B0400000000000000" pitchFamily="50" charset="-128"/>
              </a:rPr>
              <a:t>（住吉警察署管内）</a:t>
            </a: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C927AB2-A19F-8A02-87CF-0E7A6B79AE0A}"/>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A7222AE-0597-F36E-72AE-4CDEB74FA8FE}"/>
              </a:ext>
            </a:extLst>
          </p:cNvPr>
          <p:cNvSpPr/>
          <p:nvPr/>
        </p:nvSpPr>
        <p:spPr>
          <a:xfrm>
            <a:off x="7812000" y="4602777"/>
            <a:ext cx="1944000" cy="307777"/>
          </a:xfrm>
          <a:prstGeom prst="rect">
            <a:avLst/>
          </a:prstGeom>
        </p:spPr>
        <p:txBody>
          <a:bodyPr wrap="squar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毎年度前年以下</a:t>
            </a: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096000"/>
            <a:ext cx="2700000" cy="553998"/>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管理不全空家等及び特定空家等の未是正件数</a:t>
            </a:r>
            <a:endParaRPr lang="en-US" altLang="ja-JP"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26</a:t>
            </a:r>
            <a:r>
              <a:rPr lang="ja-JP" altLang="en-US" sz="2400" dirty="0">
                <a:latin typeface="BIZ UDPゴシック" panose="020B0400000000000000" pitchFamily="50" charset="-128"/>
                <a:ea typeface="BIZ UDPゴシック" panose="020B0400000000000000" pitchFamily="50" charset="-128"/>
              </a:rPr>
              <a:t>件未満</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9" name="正方形/長方形 18">
            <a:extLst>
              <a:ext uri="{FF2B5EF4-FFF2-40B4-BE49-F238E27FC236}">
                <a16:creationId xmlns:a16="http://schemas.microsoft.com/office/drawing/2014/main" id="{4C6DCCA1-50F8-99EA-A50C-71D3FCCE3DE1}"/>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子育て相談室における相談のうち、必要な情報の提供や適切な支援につないだ割合</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096000"/>
            <a:ext cx="2700000" cy="1292662"/>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生きづらさを感じる人やヤングケアラーをはじめ、家庭状況など様々な要因により不登校や引きこもり状態に陥っているこどもや若者の支援者を対象とした研修会等の参加者のうち、研修で得た学びを支援に役立てることができると回答した参加者の割合　</a:t>
            </a:r>
            <a:endParaRPr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2000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096000"/>
            <a:ext cx="2700000" cy="1231106"/>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「区の支援により、学校・家庭・地域が連携して、こどもが育まれていると感じる」と回答する小・中学校長、各校</a:t>
            </a:r>
            <a:r>
              <a:rPr lang="en-US" altLang="ja-JP" sz="1600" dirty="0">
                <a:latin typeface="BIZ UDPゴシック" panose="020B0400000000000000" pitchFamily="50" charset="-128"/>
                <a:ea typeface="BIZ UDPゴシック" panose="020B0400000000000000" pitchFamily="50" charset="-128"/>
              </a:rPr>
              <a:t>PTA</a:t>
            </a:r>
            <a:r>
              <a:rPr lang="ja-JP" altLang="en-US" sz="1600" dirty="0">
                <a:latin typeface="BIZ UDPゴシック" panose="020B0400000000000000" pitchFamily="50" charset="-128"/>
                <a:ea typeface="BIZ UDPゴシック" panose="020B0400000000000000" pitchFamily="50" charset="-128"/>
              </a:rPr>
              <a:t>会長、各地域活動協議会会長の割合</a:t>
            </a:r>
            <a:endParaRPr lang="en-US" altLang="ja-JP" sz="16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様々な機会を通じて把握した区民ニーズ・意見について、事業施策に反映し、その事例を広報媒体で発信した件数</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２件以上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来庁者に対する窓口サービスの評価が低い現</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096000"/>
            <a:ext cx="2700000" cy="1107996"/>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区役所来庁者に対する窓口サービスに係る民間事業者覆面調査（５点満点）での点数</a:t>
            </a:r>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7812000" y="4572000"/>
            <a:ext cx="15408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3.5</a:t>
            </a:r>
            <a:r>
              <a:rPr lang="ja-JP" altLang="en-US" sz="2400" dirty="0">
                <a:latin typeface="BIZ UDPゴシック" panose="020B0400000000000000" pitchFamily="50" charset="-128"/>
                <a:ea typeface="BIZ UDPゴシック" panose="020B0400000000000000" pitchFamily="50" charset="-128"/>
              </a:rPr>
              <a:t>点以上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1550733"/>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079640" imgH="1079640"/>
        </mc:Choice>
        <mc:Fallback>
          <p:control name="BarCodeCtrl1" r:id="rId1" imgW="1079640" imgH="107964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区広報紙や区</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を活用し地域活動協議会や町会に関する情報を発信</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回以上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096000"/>
            <a:ext cx="2700000" cy="1292662"/>
          </a:xfrm>
          <a:prstGeom prst="rect">
            <a:avLst/>
          </a:prstGeom>
        </p:spPr>
        <p:txBody>
          <a:bodyPr wrap="square" lIns="0" tIns="0" rIns="0" bIns="0" anchor="t" anchorCtr="0">
            <a:spAutoFit/>
          </a:bodyPr>
          <a:lstStyle/>
          <a:p>
            <a:r>
              <a:rPr lang="ja-JP" altLang="en-US" sz="1700" dirty="0">
                <a:latin typeface="BIZ UDPゴシック" panose="020B0400000000000000" pitchFamily="50" charset="-128"/>
                <a:ea typeface="BIZ UDPゴシック" panose="020B0400000000000000" pitchFamily="50" charset="-128"/>
              </a:rPr>
              <a:t>前年と比べて、一緒に活動してくれる現役世代</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18</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64</a:t>
            </a:r>
            <a:r>
              <a:rPr lang="ja-JP" altLang="en-US" sz="1400" dirty="0">
                <a:latin typeface="BIZ UDPゴシック" panose="020B0400000000000000" pitchFamily="50" charset="-128"/>
                <a:ea typeface="BIZ UDPゴシック" panose="020B0400000000000000" pitchFamily="50" charset="-128"/>
              </a:rPr>
              <a:t>歳）</a:t>
            </a:r>
            <a:r>
              <a:rPr lang="ja-JP" altLang="en-US" sz="1700" dirty="0">
                <a:latin typeface="BIZ UDPゴシック" panose="020B0400000000000000" pitchFamily="50" charset="-128"/>
                <a:ea typeface="BIZ UDPゴシック" panose="020B0400000000000000" pitchFamily="50" charset="-128"/>
              </a:rPr>
              <a:t>が増えたと感じると答えた地域数</a:t>
            </a:r>
            <a:r>
              <a:rPr lang="ja-JP" altLang="en-US" sz="1400" dirty="0">
                <a:latin typeface="BIZ UDPゴシック" panose="020B0400000000000000" pitchFamily="50" charset="-128"/>
                <a:ea typeface="BIZ UDPゴシック" panose="020B0400000000000000" pitchFamily="50" charset="-128"/>
              </a:rPr>
              <a:t>（地域活動協議会へのアンケート）</a:t>
            </a:r>
            <a:endParaRPr lang="en-US" altLang="ja-JP" sz="1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7812000" y="4572000"/>
            <a:ext cx="14868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６地域以上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行政と大学・ＮＰＯ・企業・個人等との新たな連携協定等の締結</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5551</Words>
  <Application>Microsoft Office PowerPoint</Application>
  <PresentationFormat>A4 210 x 297 mm</PresentationFormat>
  <Paragraphs>598</Paragraphs>
  <Slides>34</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BIZ UDPゴシック</vt:lpstr>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2025-02-06T09:32:29Z</dcterms:created>
  <dcterms:modified xsi:type="dcterms:W3CDTF">2025-07-28T08:05:58Z</dcterms:modified>
</cp:coreProperties>
</file>