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ctiveX/activeX1.xml" ContentType="application/vnd.ms-office.activeX+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314" r:id="rId2"/>
    <p:sldId id="313" r:id="rId3"/>
    <p:sldId id="310" r:id="rId4"/>
    <p:sldId id="311" r:id="rId5"/>
    <p:sldId id="288" r:id="rId6"/>
    <p:sldId id="303" r:id="rId7"/>
    <p:sldId id="301" r:id="rId8"/>
    <p:sldId id="256" r:id="rId9"/>
    <p:sldId id="258" r:id="rId10"/>
    <p:sldId id="259" r:id="rId11"/>
    <p:sldId id="260" r:id="rId12"/>
    <p:sldId id="261" r:id="rId13"/>
    <p:sldId id="271" r:id="rId14"/>
    <p:sldId id="272" r:id="rId15"/>
    <p:sldId id="273" r:id="rId16"/>
    <p:sldId id="274" r:id="rId17"/>
    <p:sldId id="266" r:id="rId18"/>
    <p:sldId id="276" r:id="rId19"/>
    <p:sldId id="277" r:id="rId20"/>
    <p:sldId id="257" r:id="rId21"/>
    <p:sldId id="309" r:id="rId22"/>
    <p:sldId id="299" r:id="rId23"/>
    <p:sldId id="302" r:id="rId24"/>
    <p:sldId id="290" r:id="rId25"/>
    <p:sldId id="300" r:id="rId26"/>
    <p:sldId id="292" r:id="rId27"/>
    <p:sldId id="293" r:id="rId28"/>
    <p:sldId id="294" r:id="rId29"/>
    <p:sldId id="296" r:id="rId30"/>
    <p:sldId id="297" r:id="rId31"/>
    <p:sldId id="298" r:id="rId32"/>
    <p:sldId id="304" r:id="rId33"/>
    <p:sldId id="307" r:id="rId34"/>
    <p:sldId id="305" r:id="rId35"/>
    <p:sldId id="306" r:id="rId36"/>
    <p:sldId id="308" r:id="rId37"/>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ABF45-F8C5-4A91-899E-98AD23F39B05}">
          <p14:sldIdLst>
            <p14:sldId id="314"/>
            <p14:sldId id="313"/>
            <p14:sldId id="310"/>
            <p14:sldId id="311"/>
            <p14:sldId id="288"/>
            <p14:sldId id="303"/>
            <p14:sldId id="301"/>
            <p14:sldId id="256"/>
            <p14:sldId id="258"/>
            <p14:sldId id="259"/>
            <p14:sldId id="260"/>
            <p14:sldId id="261"/>
            <p14:sldId id="271"/>
            <p14:sldId id="272"/>
            <p14:sldId id="273"/>
            <p14:sldId id="274"/>
            <p14:sldId id="266"/>
            <p14:sldId id="276"/>
            <p14:sldId id="277"/>
            <p14:sldId id="257"/>
            <p14:sldId id="309"/>
            <p14:sldId id="299"/>
            <p14:sldId id="302"/>
            <p14:sldId id="290"/>
            <p14:sldId id="300"/>
            <p14:sldId id="292"/>
            <p14:sldId id="293"/>
            <p14:sldId id="294"/>
            <p14:sldId id="296"/>
            <p14:sldId id="297"/>
            <p14:sldId id="298"/>
            <p14:sldId id="304"/>
            <p14:sldId id="307"/>
            <p14:sldId id="305"/>
            <p14:sldId id="306"/>
            <p14:sldId id="308"/>
          </p14:sldIdLst>
        </p14:section>
      </p14:sectionLst>
    </p:ext>
    <p:ext uri="{EFAFB233-063F-42B5-8137-9DF3F51BA10A}">
      <p15:sldGuideLst xmlns:p15="http://schemas.microsoft.com/office/powerpoint/2012/main">
        <p15:guide id="1" orient="horz" pos="2137" userDrawn="1">
          <p15:clr>
            <a:srgbClr val="A4A3A4"/>
          </p15:clr>
        </p15:guide>
        <p15:guide id="2" pos="30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00FF"/>
    <a:srgbClr val="FF6600"/>
    <a:srgbClr val="F0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60"/>
  </p:normalViewPr>
  <p:slideViewPr>
    <p:cSldViewPr snapToGrid="0">
      <p:cViewPr varScale="1">
        <p:scale>
          <a:sx n="68" d="100"/>
          <a:sy n="68" d="100"/>
        </p:scale>
        <p:origin x="1176" y="66"/>
      </p:cViewPr>
      <p:guideLst>
        <p:guide orient="horz" pos="2137"/>
        <p:guide pos="30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9347033-9612-11D1-9D75-00C04FCC8CDC}" ax:persistence="persistPropertyBag">
  <ax:ocxPr ax:name="_cx" ax:value="2800"/>
  <ax:ocxPr ax:name="_cy" ax:value="2800"/>
  <ax:ocxPr ax:name="Style" ax:value="11"/>
  <ax:ocxPr ax:name="SubStyle" ax:value="0"/>
  <ax:ocxPr ax:name="Validation" ax:value="2"/>
  <ax:ocxPr ax:name="LineWeight" ax:value="3"/>
  <ax:ocxPr ax:name="Direction" ax:value="0"/>
  <ax:ocxPr ax:name="ShowData" ax:value="1"/>
  <ax:ocxPr ax:name="Value" ax:value="https://www.city.osaka.lg.jp/kikikanrishitsu/page/0000300892.html"/>
  <ax:ocxPr ax:name="ForeColor" ax:value="0"/>
  <ax:ocxPr ax:name="BackColor" ax:value="16777215"/>
</ax:ocx>
</file>

<file path=ppt/activeX/activeX2.xml><?xml version="1.0" encoding="utf-8"?>
<ax:ocx xmlns:ax="http://schemas.microsoft.com/office/2006/activeX" xmlns:r="http://schemas.openxmlformats.org/officeDocument/2006/relationships" ax:classid="{D9347033-9612-11D1-9D75-00C04FCC8CDC}" ax:persistence="persistPropertyBag">
  <ax:ocxPr ax:name="_cx" ax:value="2999"/>
  <ax:ocxPr ax:name="_cy" ax:value="2999"/>
  <ax:ocxPr ax:name="Style" ax:value="11"/>
  <ax:ocxPr ax:name="SubStyle" ax:value="0"/>
  <ax:ocxPr ax:name="Validation" ax:value="2"/>
  <ax:ocxPr ax:name="LineWeight" ax:value="3"/>
  <ax:ocxPr ax:name="Direction" ax:value="0"/>
  <ax:ocxPr ax:name="ShowData" ax:value="1"/>
  <ax:ocxPr ax:name="Value" ax:value="https://www.city.osaka.lg.jp/sumiyoshi/page/0000619925.html"/>
  <ax:ocxPr ax:name="ForeColor" ax:value="0"/>
  <ax:ocxPr ax:name="BackColor" ax:value="16777215"/>
</ax:ocx>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IF102C\OA-tu0010$\&#12518;&#12540;&#12470;&#20316;&#26989;&#29992;&#12501;&#12457;&#12523;&#12480;\001&#12288;&#25919;&#31574;&#25512;&#36914;&#35506;\002%20&#21306;&#25919;&#25913;&#38761;\001%20&#21306;&#23558;&#26469;&#12499;&#12472;&#12519;&#12531;\&#65303;&#12288;&#20196;&#21644;&#65302;&#24180;&#24230;&#31574;&#23450;\&#65299;&#12288;&#21508;&#31278;&#12487;&#12540;&#12479;&#20316;&#25104;\4&#12288;&#24059;&#38957;&#12539;&#24059;&#26411;&#12487;&#12540;&#12479;\1-8&#12288;&#65288;&#20462;&#27491;&#65289;&#12304;&#12392;&#12426;&#12414;&#12392;&#12417;&#12305;&#24059;&#38957;&#12539;&#24059;&#26411;&#12487;&#12540;&#12479;&#19968;&#3523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'元データ（将来推計）'!$A$3</c:f>
              <c:strCache>
                <c:ptCount val="1"/>
                <c:pt idx="0">
                  <c:v>０～14歳</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'元データ（将来推計）'!$B$3:$C$3</c:f>
              <c:numCache>
                <c:formatCode>#,##0_);[Red]\(#,##0\)</c:formatCode>
                <c:ptCount val="2"/>
                <c:pt idx="0">
                  <c:v>18425</c:v>
                </c:pt>
                <c:pt idx="1">
                  <c:v>14586</c:v>
                </c:pt>
              </c:numCache>
            </c:numRef>
          </c:val>
          <c:extLst>
            <c:ext xmlns:c16="http://schemas.microsoft.com/office/drawing/2014/chart" uri="{C3380CC4-5D6E-409C-BE32-E72D297353CC}">
              <c16:uniqueId val="{00000000-60E7-45A6-8D2B-D634F44C4882}"/>
            </c:ext>
          </c:extLst>
        </c:ser>
        <c:ser>
          <c:idx val="1"/>
          <c:order val="1"/>
          <c:tx>
            <c:strRef>
              <c:f>'元データ（将来推計）'!$A$4</c:f>
              <c:strCache>
                <c:ptCount val="1"/>
                <c:pt idx="0">
                  <c:v>15歳～64歳</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'元データ（将来推計）'!$B$4:$C$4</c:f>
              <c:numCache>
                <c:formatCode>#,##0_);[Red]\(#,##0\)</c:formatCode>
                <c:ptCount val="2"/>
                <c:pt idx="0">
                  <c:v>93934</c:v>
                </c:pt>
                <c:pt idx="1">
                  <c:v>72066</c:v>
                </c:pt>
              </c:numCache>
            </c:numRef>
          </c:val>
          <c:extLst>
            <c:ext xmlns:c16="http://schemas.microsoft.com/office/drawing/2014/chart" uri="{C3380CC4-5D6E-409C-BE32-E72D297353CC}">
              <c16:uniqueId val="{00000001-60E7-45A6-8D2B-D634F44C4882}"/>
            </c:ext>
          </c:extLst>
        </c:ser>
        <c:ser>
          <c:idx val="0"/>
          <c:order val="2"/>
          <c:tx>
            <c:strRef>
              <c:f>'元データ（将来推計）'!$A$5</c:f>
              <c:strCache>
                <c:ptCount val="1"/>
                <c:pt idx="0">
                  <c:v>65歳以上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'元データ（将来推計）'!$B$5:$C$5</c:f>
              <c:numCache>
                <c:formatCode>#,##0_);[Red]\(#,##0\)</c:formatCode>
                <c:ptCount val="2"/>
                <c:pt idx="0">
                  <c:v>41880</c:v>
                </c:pt>
                <c:pt idx="1">
                  <c:v>46319</c:v>
                </c:pt>
              </c:numCache>
            </c:numRef>
          </c:val>
          <c:extLst>
            <c:ext xmlns:c16="http://schemas.microsoft.com/office/drawing/2014/chart" uri="{C3380CC4-5D6E-409C-BE32-E72D297353CC}">
              <c16:uniqueId val="{00000002-60E7-45A6-8D2B-D634F44C4882}"/>
            </c:ext>
          </c:extLst>
        </c:ser>
        <c:ser>
          <c:idx val="3"/>
          <c:order val="3"/>
          <c:tx>
            <c:strRef>
              <c:f>'元データ（将来推計）'!$A$6</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'元データ（将来推計）'!$B$2:$C$2</c:f>
              <c:numCache>
                <c:formatCode>General</c:formatCode>
                <c:ptCount val="2"/>
                <c:pt idx="0">
                  <c:v>2015</c:v>
                </c:pt>
                <c:pt idx="1">
                  <c:v>2045</c:v>
                </c:pt>
              </c:numCache>
            </c:numRef>
          </c:cat>
          <c:val>
            <c:numRef>
              <c:f>'元データ（将来推計）'!$B$6:$C$6</c:f>
              <c:numCache>
                <c:formatCode>#,##0_);[Red]\(#,##0\)</c:formatCode>
                <c:ptCount val="2"/>
                <c:pt idx="0">
                  <c:v>154239</c:v>
                </c:pt>
                <c:pt idx="1">
                  <c:v>132971</c:v>
                </c:pt>
              </c:numCache>
            </c:numRef>
          </c:val>
          <c:extLst>
            <c:ext xmlns:c16="http://schemas.microsoft.com/office/drawing/2014/chart" uri="{C3380CC4-5D6E-409C-BE32-E72D297353CC}">
              <c16:uniqueId val="{00000003-60E7-45A6-8D2B-D634F44C4882}"/>
            </c:ext>
          </c:extLst>
        </c:ser>
        <c:dLbls>
          <c:dLblPos val="inBase"/>
          <c:showLegendKey val="0"/>
          <c:showVal val="1"/>
          <c:showCatName val="0"/>
          <c:showSerName val="0"/>
          <c:showPercent val="0"/>
          <c:showBubbleSize val="0"/>
        </c:dLbls>
        <c:gapWidth val="150"/>
        <c:overlap val="100"/>
        <c:axId val="673807920"/>
        <c:axId val="673812840"/>
      </c:barChart>
      <c:catAx>
        <c:axId val="673807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a:t>（年）</a:t>
                </a:r>
              </a:p>
            </c:rich>
          </c:tx>
          <c:layout>
            <c:manualLayout>
              <c:xMode val="edge"/>
              <c:yMode val="edge"/>
              <c:x val="0.88882916666666667"/>
              <c:y val="0.825285912698412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12840"/>
        <c:crosses val="autoZero"/>
        <c:auto val="1"/>
        <c:lblAlgn val="ctr"/>
        <c:lblOffset val="100"/>
        <c:noMultiLvlLbl val="0"/>
      </c:catAx>
      <c:valAx>
        <c:axId val="673812840"/>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73807920"/>
        <c:crosses val="autoZero"/>
        <c:crossBetween val="between"/>
      </c:valAx>
      <c:spPr>
        <a:noFill/>
        <a:ln>
          <a:noFill/>
        </a:ln>
        <a:effectLst/>
      </c:spPr>
    </c:plotArea>
    <c:legend>
      <c:legendPos val="b"/>
      <c:legendEntry>
        <c:idx val="3"/>
        <c:delete val="1"/>
      </c:legendEntry>
      <c:layout>
        <c:manualLayout>
          <c:xMode val="edge"/>
          <c:yMode val="edge"/>
          <c:x val="0.22165833333333337"/>
          <c:y val="0.88433928571428566"/>
          <c:w val="0.60960000000000003"/>
          <c:h val="4.00654761904761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37268518518518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 (2)'!$A$2</c:f>
              <c:strCache>
                <c:ptCount val="1"/>
                <c:pt idx="0">
                  <c:v>大阪市</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dLbl>
              <c:idx val="0"/>
              <c:layout>
                <c:manualLayout>
                  <c:x val="-0.13248765432098766"/>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(2)'!$B$2:$E$2</c:f>
              <c:numCache>
                <c:formatCode>General</c:formatCode>
                <c:ptCount val="4"/>
                <c:pt idx="0">
                  <c:v>17.8</c:v>
                </c:pt>
                <c:pt idx="1">
                  <c:v>27.2</c:v>
                </c:pt>
                <c:pt idx="2">
                  <c:v>26.2</c:v>
                </c:pt>
                <c:pt idx="3">
                  <c:v>26.5</c:v>
                </c:pt>
              </c:numCache>
            </c:numRef>
          </c:val>
          <c:smooth val="0"/>
          <c:extLst>
            <c:ext xmlns:c16="http://schemas.microsoft.com/office/drawing/2014/chart" uri="{C3380CC4-5D6E-409C-BE32-E72D297353CC}">
              <c16:uniqueId val="{00000001-FE6F-413D-8505-1DF2496B7515}"/>
            </c:ext>
          </c:extLst>
        </c:ser>
        <c:ser>
          <c:idx val="1"/>
          <c:order val="1"/>
          <c:tx>
            <c:strRef>
              <c:f>'Ｐ22 (2)'!$A$3</c:f>
              <c:strCache>
                <c:ptCount val="1"/>
                <c:pt idx="0">
                  <c:v>住吉区</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dLbl>
              <c:idx val="1"/>
              <c:layout>
                <c:manualLayout>
                  <c:x val="-7.3691358024691359E-2"/>
                  <c:y val="6.908564814814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6F-413D-8505-1DF2496B7515}"/>
                </c:ext>
              </c:extLst>
            </c:dLbl>
            <c:dLbl>
              <c:idx val="3"/>
              <c:layout>
                <c:manualLayout>
                  <c:x val="-5.0410493827160494E-2"/>
                  <c:y val="5.7326388888888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6F-413D-8505-1DF2496B751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'Ｐ22 (2)'!$B$1:$E$1</c:f>
              <c:strCache>
                <c:ptCount val="4"/>
                <c:pt idx="0">
                  <c:v>H15
（2003）</c:v>
                </c:pt>
                <c:pt idx="1">
                  <c:v>H20
（2008）</c:v>
                </c:pt>
                <c:pt idx="2">
                  <c:v>H25
（2013）</c:v>
                </c:pt>
                <c:pt idx="3">
                  <c:v>H30
（2018）</c:v>
                </c:pt>
              </c:strCache>
            </c:strRef>
          </c:cat>
          <c:val>
            <c:numRef>
              <c:f>'Ｐ22 (2)'!$B$3:$E$3</c:f>
              <c:numCache>
                <c:formatCode>General</c:formatCode>
                <c:ptCount val="4"/>
                <c:pt idx="0">
                  <c:v>15.3</c:v>
                </c:pt>
                <c:pt idx="1">
                  <c:v>19.7</c:v>
                </c:pt>
                <c:pt idx="2">
                  <c:v>17.600000000000001</c:v>
                </c:pt>
                <c:pt idx="3">
                  <c:v>22.5</c:v>
                </c:pt>
              </c:numCache>
            </c:numRef>
          </c:val>
          <c:smooth val="0"/>
          <c:extLst>
            <c:ext xmlns:c16="http://schemas.microsoft.com/office/drawing/2014/chart" uri="{C3380CC4-5D6E-409C-BE32-E72D297353CC}">
              <c16:uniqueId val="{00000004-FE6F-413D-8505-1DF2496B7515}"/>
            </c:ext>
          </c:extLst>
        </c:ser>
        <c:dLbls>
          <c:showLegendKey val="0"/>
          <c:showVal val="0"/>
          <c:showCatName val="0"/>
          <c:showSerName val="0"/>
          <c:showPercent val="0"/>
          <c:showBubbleSize val="0"/>
        </c:dLbls>
        <c:marker val="1"/>
        <c:smooth val="0"/>
        <c:axId val="734877672"/>
        <c:axId val="734878032"/>
      </c:lineChart>
      <c:catAx>
        <c:axId val="73487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8032"/>
        <c:crosses val="autoZero"/>
        <c:auto val="1"/>
        <c:lblAlgn val="ctr"/>
        <c:lblOffset val="100"/>
        <c:noMultiLvlLbl val="0"/>
      </c:catAx>
      <c:valAx>
        <c:axId val="7348780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34877672"/>
        <c:crosses val="autoZero"/>
        <c:crossBetween val="between"/>
        <c:majorUnit val="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89808641975308645"/>
          <c:y val="0.83784722222222219"/>
        </c:manualLayout>
      </c:layout>
      <c:overlay val="0"/>
      <c:spPr>
        <a:noFill/>
        <a:ln>
          <a:noFill/>
        </a:ln>
        <a:effectLst/>
      </c:spPr>
      <c:txPr>
        <a:bodyPr rot="0" spcFirstLastPara="1" vertOverflow="ellipsis" vert="horz" wrap="square" anchor="ctr" anchorCtr="1"/>
        <a:lstStyle/>
        <a:p>
          <a:pPr algn="ct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'Ｐ22 (3)'!$A$2</c:f>
              <c:strCache>
                <c:ptCount val="1"/>
                <c:pt idx="0">
                  <c:v>通報件数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(3)'!$B$2:$F$2</c:f>
              <c:numCache>
                <c:formatCode>#,##0_);[Red]\(#,##0\)</c:formatCode>
                <c:ptCount val="5"/>
                <c:pt idx="0">
                  <c:v>91</c:v>
                </c:pt>
                <c:pt idx="1">
                  <c:v>44</c:v>
                </c:pt>
                <c:pt idx="2">
                  <c:v>35</c:v>
                </c:pt>
                <c:pt idx="3">
                  <c:v>42</c:v>
                </c:pt>
                <c:pt idx="4" formatCode="General">
                  <c:v>21</c:v>
                </c:pt>
              </c:numCache>
            </c:numRef>
          </c:val>
          <c:extLst>
            <c:ext xmlns:c16="http://schemas.microsoft.com/office/drawing/2014/chart" uri="{C3380CC4-5D6E-409C-BE32-E72D297353CC}">
              <c16:uniqueId val="{00000000-9242-4A3C-A607-5A9728C88FAA}"/>
            </c:ext>
          </c:extLst>
        </c:ser>
        <c:ser>
          <c:idx val="1"/>
          <c:order val="1"/>
          <c:tx>
            <c:strRef>
              <c:f>'Ｐ22 (3)'!$A$3</c:f>
              <c:strCache>
                <c:ptCount val="1"/>
                <c:pt idx="0">
                  <c:v>是正件数</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 (3)'!$B$1:$F$1</c:f>
              <c:strCache>
                <c:ptCount val="5"/>
                <c:pt idx="0">
                  <c:v>Ｈ30
（2018）</c:v>
                </c:pt>
                <c:pt idx="1">
                  <c:v>Ｒ元
（2019）</c:v>
                </c:pt>
                <c:pt idx="2">
                  <c:v>Ｒ２
（2020）</c:v>
                </c:pt>
                <c:pt idx="3">
                  <c:v>Ｒ３
（2021）</c:v>
                </c:pt>
                <c:pt idx="4">
                  <c:v>Ｒ４
（2022）</c:v>
                </c:pt>
              </c:strCache>
            </c:strRef>
          </c:cat>
          <c:val>
            <c:numRef>
              <c:f>'Ｐ22 (3)'!$B$3:$F$3</c:f>
              <c:numCache>
                <c:formatCode>General</c:formatCode>
                <c:ptCount val="5"/>
                <c:pt idx="0">
                  <c:v>33</c:v>
                </c:pt>
                <c:pt idx="1">
                  <c:v>27</c:v>
                </c:pt>
                <c:pt idx="2">
                  <c:v>17</c:v>
                </c:pt>
                <c:pt idx="3">
                  <c:v>27</c:v>
                </c:pt>
                <c:pt idx="4">
                  <c:v>12</c:v>
                </c:pt>
              </c:numCache>
            </c:numRef>
          </c:val>
          <c:extLst>
            <c:ext xmlns:c16="http://schemas.microsoft.com/office/drawing/2014/chart" uri="{C3380CC4-5D6E-409C-BE32-E72D297353CC}">
              <c16:uniqueId val="{00000001-9242-4A3C-A607-5A9728C88FAA}"/>
            </c:ext>
          </c:extLst>
        </c:ser>
        <c:dLbls>
          <c:showLegendKey val="0"/>
          <c:showVal val="0"/>
          <c:showCatName val="0"/>
          <c:showSerName val="0"/>
          <c:showPercent val="0"/>
          <c:showBubbleSize val="0"/>
        </c:dLbls>
        <c:gapWidth val="219"/>
        <c:overlap val="-27"/>
        <c:axId val="632253616"/>
        <c:axId val="632250016"/>
      </c:barChart>
      <c:catAx>
        <c:axId val="6322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0016"/>
        <c:crosses val="autoZero"/>
        <c:auto val="1"/>
        <c:lblAlgn val="ctr"/>
        <c:lblOffset val="100"/>
        <c:noMultiLvlLbl val="0"/>
      </c:catAx>
      <c:valAx>
        <c:axId val="632250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225361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94595293509185"/>
          <c:y val="0.7919501133786848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'Ｐ23'!$A$18</c:f>
              <c:strCache>
                <c:ptCount val="1"/>
                <c:pt idx="0">
                  <c:v>小学校</c:v>
                </c:pt>
              </c:strCache>
            </c:strRef>
          </c:tx>
          <c:spPr>
            <a:ln w="31750" cap="rnd">
              <a:solidFill>
                <a:schemeClr val="accent1"/>
              </a:solidFill>
              <a:round/>
            </a:ln>
            <a:effectLst/>
          </c:spPr>
          <c:marker>
            <c:symbol val="circle"/>
            <c:size val="7"/>
            <c:spPr>
              <a:solidFill>
                <a:schemeClr val="accent1"/>
              </a:solidFill>
              <a:ln w="317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'Ｐ23'!$B$18:$F$18</c:f>
              <c:numCache>
                <c:formatCode>#,##0_);[Red]\(#,##0\)</c:formatCode>
                <c:ptCount val="5"/>
                <c:pt idx="0">
                  <c:v>1020</c:v>
                </c:pt>
                <c:pt idx="1">
                  <c:v>1033</c:v>
                </c:pt>
                <c:pt idx="2">
                  <c:v>1369</c:v>
                </c:pt>
                <c:pt idx="3">
                  <c:v>1673</c:v>
                </c:pt>
                <c:pt idx="4">
                  <c:v>1866</c:v>
                </c:pt>
              </c:numCache>
            </c:numRef>
          </c:val>
          <c:smooth val="0"/>
          <c:extLst>
            <c:ext xmlns:c16="http://schemas.microsoft.com/office/drawing/2014/chart" uri="{C3380CC4-5D6E-409C-BE32-E72D297353CC}">
              <c16:uniqueId val="{00000000-B9FD-4DDF-95C9-D8EB68ADBCA6}"/>
            </c:ext>
          </c:extLst>
        </c:ser>
        <c:ser>
          <c:idx val="1"/>
          <c:order val="1"/>
          <c:tx>
            <c:strRef>
              <c:f>'Ｐ23'!$A$19</c:f>
              <c:strCache>
                <c:ptCount val="1"/>
                <c:pt idx="0">
                  <c:v>中学校</c:v>
                </c:pt>
              </c:strCache>
            </c:strRef>
          </c:tx>
          <c:spPr>
            <a:ln w="31750" cap="rnd">
              <a:solidFill>
                <a:schemeClr val="accent2"/>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'Ｐ23'!$B$17:$F$17</c:f>
              <c:strCache>
                <c:ptCount val="5"/>
                <c:pt idx="0">
                  <c:v>Ｈ30
2018</c:v>
                </c:pt>
                <c:pt idx="1">
                  <c:v>Ｒ元
2019</c:v>
                </c:pt>
                <c:pt idx="2">
                  <c:v>Ｒ２
2020</c:v>
                </c:pt>
                <c:pt idx="3">
                  <c:v>Ｒ３
2021</c:v>
                </c:pt>
                <c:pt idx="4">
                  <c:v>Ｒ４
2022</c:v>
                </c:pt>
              </c:strCache>
            </c:strRef>
          </c:cat>
          <c:val>
            <c:numRef>
              <c:f>'Ｐ23'!$B$19:$F$19</c:f>
              <c:numCache>
                <c:formatCode>#,##0_);[Red]\(#,##0\)</c:formatCode>
                <c:ptCount val="5"/>
                <c:pt idx="0">
                  <c:v>2683</c:v>
                </c:pt>
                <c:pt idx="1">
                  <c:v>3084</c:v>
                </c:pt>
                <c:pt idx="2">
                  <c:v>3306</c:v>
                </c:pt>
                <c:pt idx="3">
                  <c:v>3934</c:v>
                </c:pt>
                <c:pt idx="4">
                  <c:v>4430</c:v>
                </c:pt>
              </c:numCache>
            </c:numRef>
          </c:val>
          <c:smooth val="0"/>
          <c:extLst>
            <c:ext xmlns:c16="http://schemas.microsoft.com/office/drawing/2014/chart" uri="{C3380CC4-5D6E-409C-BE32-E72D297353CC}">
              <c16:uniqueId val="{00000001-B9FD-4DDF-95C9-D8EB68ADBCA6}"/>
            </c:ext>
          </c:extLst>
        </c:ser>
        <c:dLbls>
          <c:dLblPos val="t"/>
          <c:showLegendKey val="0"/>
          <c:showVal val="1"/>
          <c:showCatName val="0"/>
          <c:showSerName val="0"/>
          <c:showPercent val="0"/>
          <c:showBubbleSize val="0"/>
        </c:dLbls>
        <c:marker val="1"/>
        <c:smooth val="0"/>
        <c:axId val="1038047744"/>
        <c:axId val="1038048104"/>
      </c:lineChart>
      <c:catAx>
        <c:axId val="103804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8104"/>
        <c:crosses val="autoZero"/>
        <c:auto val="1"/>
        <c:lblAlgn val="ctr"/>
        <c:lblOffset val="100"/>
        <c:noMultiLvlLbl val="0"/>
      </c:catAx>
      <c:valAx>
        <c:axId val="1038048104"/>
        <c:scaling>
          <c:orientation val="minMax"/>
          <c:max val="4500"/>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038047744"/>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35498687664044"/>
          <c:y val="0.14397581699346404"/>
          <c:w val="0.47129002624671917"/>
          <c:h val="0.7041627450980392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6-41C9-9346-A98E936F2A9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466-41C9-9346-A98E936F2A9E}"/>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466-41C9-9346-A98E936F2A9E}"/>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466-41C9-9346-A98E936F2A9E}"/>
              </c:ext>
            </c:extLst>
          </c:dPt>
          <c:dLbls>
            <c:dLbl>
              <c:idx val="0"/>
              <c:layout>
                <c:manualLayout>
                  <c:x val="4.1146325459317595E-2"/>
                  <c:y val="-4.0987865181068096E-2"/>
                </c:manualLayout>
              </c:layout>
              <c:numFmt formatCode="0.0%" sourceLinked="0"/>
              <c:spPr>
                <a:solidFill>
                  <a:sysClr val="window" lastClr="FFFFFF"/>
                </a:solidFill>
                <a:ln w="28575">
                  <a:solidFill>
                    <a:srgbClr val="FF0000"/>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1-8466-41C9-9346-A98E936F2A9E}"/>
                </c:ext>
              </c:extLst>
            </c:dLbl>
            <c:dLbl>
              <c:idx val="1"/>
              <c:layout>
                <c:manualLayout>
                  <c:x val="0.53569138232720914"/>
                  <c:y val="-0.22491547619047619"/>
                </c:manualLayout>
              </c:layout>
              <c:numFmt formatCode="0.0%" sourceLinked="0"/>
              <c:spPr>
                <a:xfrm>
                  <a:off x="3378707" y="1419565"/>
                  <a:ext cx="1080000" cy="533647"/>
                </a:xfrm>
                <a:solidFill>
                  <a:sysClr val="window" lastClr="FFFFFF"/>
                </a:solidFill>
                <a:ln w="28575"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02330"/>
                        <a:gd name="adj2" fmla="val 52293"/>
                      </a:avLst>
                    </a:prstGeom>
                    <a:noFill/>
                    <a:ln>
                      <a:noFill/>
                    </a:ln>
                  </c15:spPr>
                  <c15:layout>
                    <c:manualLayout>
                      <c:w val="0.23622047244094488"/>
                      <c:h val="0.21176470588235294"/>
                    </c:manualLayout>
                  </c15:layout>
                </c:ext>
                <c:ext xmlns:c16="http://schemas.microsoft.com/office/drawing/2014/chart" uri="{C3380CC4-5D6E-409C-BE32-E72D297353CC}">
                  <c16:uniqueId val="{00000003-8466-41C9-9346-A98E936F2A9E}"/>
                </c:ext>
              </c:extLst>
            </c:dLbl>
            <c:dLbl>
              <c:idx val="2"/>
              <c:layout>
                <c:manualLayout>
                  <c:x val="-3.4162299091544376E-2"/>
                  <c:y val="8.598881047170949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409448818897639"/>
                      <c:h val="0.16470588235294117"/>
                    </c:manualLayout>
                  </c15:layout>
                </c:ext>
                <c:ext xmlns:c16="http://schemas.microsoft.com/office/drawing/2014/chart" uri="{C3380CC4-5D6E-409C-BE32-E72D297353CC}">
                  <c16:uniqueId val="{00000005-8466-41C9-9346-A98E936F2A9E}"/>
                </c:ext>
              </c:extLst>
            </c:dLbl>
            <c:dLbl>
              <c:idx val="3"/>
              <c:layout>
                <c:manualLayout>
                  <c:x val="-0.12777777777777777"/>
                  <c:y val="1.2450980392156863E-2"/>
                </c:manualLayout>
              </c:layout>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no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685039370078741"/>
                      <c:h val="0.16470588235294117"/>
                    </c:manualLayout>
                  </c15:layout>
                </c:ext>
                <c:ext xmlns:c16="http://schemas.microsoft.com/office/drawing/2014/chart" uri="{C3380CC4-5D6E-409C-BE32-E72D297353CC}">
                  <c16:uniqueId val="{00000007-8466-41C9-9346-A98E936F2A9E}"/>
                </c:ext>
              </c:extLst>
            </c:dLbl>
            <c:numFmt formatCode="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0" tIns="0" rIns="0" bIns="0" anchor="ctr" anchorCtr="1">
                <a:spAutoFit/>
              </a:bodyPr>
              <a:lstStyle/>
              <a:p>
                <a:pPr>
                  <a:defRPr sz="1000" b="0" i="0" u="none" strike="noStrike" kern="1200" baseline="0">
                    <a:solidFill>
                      <a:schemeClr val="dk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'Ｐ24（１）'!$A$4:$A$7</c:f>
              <c:strCache>
                <c:ptCount val="4"/>
                <c:pt idx="0">
                  <c:v>感じた</c:v>
                </c:pt>
                <c:pt idx="1">
                  <c:v>どちらかといえば感じた</c:v>
                </c:pt>
                <c:pt idx="2">
                  <c:v>あまり感じなかった</c:v>
                </c:pt>
                <c:pt idx="3">
                  <c:v>感じなかった</c:v>
                </c:pt>
              </c:strCache>
            </c:strRef>
          </c:cat>
          <c:val>
            <c:numRef>
              <c:f>'Ｐ24（１）'!$B$4:$B$7</c:f>
              <c:numCache>
                <c:formatCode>General</c:formatCode>
                <c:ptCount val="4"/>
                <c:pt idx="0">
                  <c:v>31.7</c:v>
                </c:pt>
                <c:pt idx="1">
                  <c:v>46.5</c:v>
                </c:pt>
                <c:pt idx="2">
                  <c:v>13.9</c:v>
                </c:pt>
                <c:pt idx="3">
                  <c:v>7.9</c:v>
                </c:pt>
              </c:numCache>
            </c:numRef>
          </c:val>
          <c:extLst>
            <c:ext xmlns:c16="http://schemas.microsoft.com/office/drawing/2014/chart" uri="{C3380CC4-5D6E-409C-BE32-E72D297353CC}">
              <c16:uniqueId val="{00000008-8466-41C9-9346-A98E936F2A9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4.1679790026246721E-2"/>
          <c:y val="0.87066904761904762"/>
          <c:w val="0.9"/>
          <c:h val="7.01145833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'Ｐ24(2)'!$A$6</c:f>
              <c:strCache>
                <c:ptCount val="1"/>
                <c:pt idx="0">
                  <c:v>大阪市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'Ｐ24(2)'!$B$6:$I$6</c:f>
              <c:numCache>
                <c:formatCode>0.0_ </c:formatCode>
                <c:ptCount val="8"/>
                <c:pt idx="0">
                  <c:v>20.634920634920633</c:v>
                </c:pt>
                <c:pt idx="1">
                  <c:v>32.936507936507937</c:v>
                </c:pt>
                <c:pt idx="2">
                  <c:v>34.722222222222221</c:v>
                </c:pt>
                <c:pt idx="3">
                  <c:v>25.595238095238095</c:v>
                </c:pt>
                <c:pt idx="4">
                  <c:v>29.563492063492063</c:v>
                </c:pt>
                <c:pt idx="5">
                  <c:v>31.944444444444443</c:v>
                </c:pt>
                <c:pt idx="6">
                  <c:v>2.7777777777777777</c:v>
                </c:pt>
                <c:pt idx="7">
                  <c:v>18.452380952380953</c:v>
                </c:pt>
              </c:numCache>
            </c:numRef>
          </c:val>
          <c:extLst>
            <c:ext xmlns:c16="http://schemas.microsoft.com/office/drawing/2014/chart" uri="{C3380CC4-5D6E-409C-BE32-E72D297353CC}">
              <c16:uniqueId val="{00000000-99CB-4AE3-B7C1-769E75BF83A4}"/>
            </c:ext>
          </c:extLst>
        </c:ser>
        <c:ser>
          <c:idx val="1"/>
          <c:order val="1"/>
          <c:tx>
            <c:strRef>
              <c:f>'Ｐ24(2)'!$A$7</c:f>
              <c:strCache>
                <c:ptCount val="1"/>
                <c:pt idx="0">
                  <c:v>住吉区</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'Ｐ24(2)'!$B$5:$I$5</c:f>
              <c:strCache>
                <c:ptCount val="8"/>
                <c:pt idx="0">
                  <c:v>①
説明がわかり
づらかったから</c:v>
                </c:pt>
                <c:pt idx="1">
                  <c:v>②
相談内容を理解して
もらえなかったから</c:v>
                </c:pt>
                <c:pt idx="2">
                  <c:v>③
説明の内容に
納得できなかったから</c:v>
                </c:pt>
                <c:pt idx="3">
                  <c:v>④
行く先々で他の窓口へ
行くように案内
されたから</c:v>
                </c:pt>
                <c:pt idx="4">
                  <c:v>⑤
待ち時間が
長かったから</c:v>
                </c:pt>
                <c:pt idx="5">
                  <c:v>⑥
職員の言葉使いや
態度を不快に感じたから</c:v>
                </c:pt>
                <c:pt idx="6">
                  <c:v>⑦
職員のみだしなみを
不快に感じたから</c:v>
                </c:pt>
                <c:pt idx="7">
                  <c:v>⑧
その他</c:v>
                </c:pt>
              </c:strCache>
            </c:strRef>
          </c:cat>
          <c:val>
            <c:numRef>
              <c:f>'Ｐ24(2)'!$B$7:$I$7</c:f>
              <c:numCache>
                <c:formatCode>0.0_ </c:formatCode>
                <c:ptCount val="8"/>
                <c:pt idx="0">
                  <c:v>18.2</c:v>
                </c:pt>
                <c:pt idx="1">
                  <c:v>13.6</c:v>
                </c:pt>
                <c:pt idx="2">
                  <c:v>36.4</c:v>
                </c:pt>
                <c:pt idx="3">
                  <c:v>22.7</c:v>
                </c:pt>
                <c:pt idx="4">
                  <c:v>31.8</c:v>
                </c:pt>
                <c:pt idx="5">
                  <c:v>22.7</c:v>
                </c:pt>
                <c:pt idx="6">
                  <c:v>0</c:v>
                </c:pt>
                <c:pt idx="7">
                  <c:v>31.8</c:v>
                </c:pt>
              </c:numCache>
            </c:numRef>
          </c:val>
          <c:extLst>
            <c:ext xmlns:c16="http://schemas.microsoft.com/office/drawing/2014/chart" uri="{C3380CC4-5D6E-409C-BE32-E72D297353CC}">
              <c16:uniqueId val="{00000001-99CB-4AE3-B7C1-769E75BF83A4}"/>
            </c:ext>
          </c:extLst>
        </c:ser>
        <c:dLbls>
          <c:showLegendKey val="0"/>
          <c:showVal val="0"/>
          <c:showCatName val="0"/>
          <c:showSerName val="0"/>
          <c:showPercent val="0"/>
          <c:showBubbleSize val="0"/>
        </c:dLbls>
        <c:gapWidth val="219"/>
        <c:overlap val="-27"/>
        <c:axId val="681257200"/>
        <c:axId val="681269800"/>
      </c:barChart>
      <c:catAx>
        <c:axId val="6812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69800"/>
        <c:crosses val="autoZero"/>
        <c:auto val="1"/>
        <c:lblAlgn val="ctr"/>
        <c:lblOffset val="100"/>
        <c:noMultiLvlLbl val="0"/>
      </c:catAx>
      <c:valAx>
        <c:axId val="68126980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81257200"/>
        <c:crosses val="autoZero"/>
        <c:crossBetween val="between"/>
      </c:valAx>
      <c:spPr>
        <a:noFill/>
        <a:ln>
          <a:noFill/>
        </a:ln>
        <a:effectLst/>
      </c:spPr>
    </c:plotArea>
    <c:legend>
      <c:legendPos val="b"/>
      <c:layout>
        <c:manualLayout>
          <c:xMode val="edge"/>
          <c:yMode val="edge"/>
          <c:x val="0.43769811320754715"/>
          <c:y val="0.8086116352201258"/>
          <c:w val="0.12460377358490567"/>
          <c:h val="9.67097701149425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'(修正）課題データ一覧'!$J$233:$J$240</c:f>
              <c:strCache>
                <c:ptCount val="8"/>
                <c:pt idx="0">
                  <c:v>交通機関の利便性が高いから</c:v>
                </c:pt>
                <c:pt idx="1">
                  <c:v>買い物が便利だから</c:v>
                </c:pt>
                <c:pt idx="2">
                  <c:v>防災・防犯面で安全・安心だから</c:v>
                </c:pt>
                <c:pt idx="3">
                  <c:v>地域のつながりがあるから</c:v>
                </c:pt>
                <c:pt idx="4">
                  <c:v>教育環境が充実しているから</c:v>
                </c:pt>
                <c:pt idx="5">
                  <c:v>福祉が充実しているから</c:v>
                </c:pt>
                <c:pt idx="6">
                  <c:v>子育て支援が充実しているから</c:v>
                </c:pt>
                <c:pt idx="7">
                  <c:v>その他</c:v>
                </c:pt>
              </c:strCache>
            </c:strRef>
          </c:cat>
          <c:val>
            <c:numRef>
              <c:f>'(修正）課題データ一覧'!$K$233:$K$240</c:f>
              <c:numCache>
                <c:formatCode>General</c:formatCode>
                <c:ptCount val="8"/>
                <c:pt idx="0">
                  <c:v>78.8</c:v>
                </c:pt>
                <c:pt idx="1">
                  <c:v>76.7</c:v>
                </c:pt>
                <c:pt idx="2">
                  <c:v>12.3</c:v>
                </c:pt>
                <c:pt idx="3">
                  <c:v>9.6999999999999993</c:v>
                </c:pt>
                <c:pt idx="4">
                  <c:v>6.4</c:v>
                </c:pt>
                <c:pt idx="5">
                  <c:v>4.2</c:v>
                </c:pt>
                <c:pt idx="6">
                  <c:v>3.4</c:v>
                </c:pt>
                <c:pt idx="7">
                  <c:v>7.2</c:v>
                </c:pt>
              </c:numCache>
            </c:numRef>
          </c:val>
          <c:extLst>
            <c:ext xmlns:c16="http://schemas.microsoft.com/office/drawing/2014/chart" uri="{C3380CC4-5D6E-409C-BE32-E72D297353CC}">
              <c16:uniqueId val="{00000000-4535-460D-B100-3FEE9E907717}"/>
            </c:ext>
          </c:extLst>
        </c:ser>
        <c:dLbls>
          <c:showLegendKey val="0"/>
          <c:showVal val="0"/>
          <c:showCatName val="0"/>
          <c:showSerName val="0"/>
          <c:showPercent val="0"/>
          <c:showBubbleSize val="0"/>
        </c:dLbls>
        <c:gapWidth val="182"/>
        <c:axId val="631058536"/>
        <c:axId val="631058864"/>
      </c:barChart>
      <c:catAx>
        <c:axId val="63105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864"/>
        <c:crosses val="autoZero"/>
        <c:auto val="1"/>
        <c:lblAlgn val="ctr"/>
        <c:lblOffset val="100"/>
        <c:noMultiLvlLbl val="0"/>
      </c:catAx>
      <c:valAx>
        <c:axId val="6310588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31058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'(修正）課題データ一覧'!$J$242:$J$249</c:f>
              <c:strCache>
                <c:ptCount val="8"/>
                <c:pt idx="0">
                  <c:v>防災・防犯面で不安だから</c:v>
                </c:pt>
                <c:pt idx="1">
                  <c:v>地域のつながりがないから</c:v>
                </c:pt>
                <c:pt idx="2">
                  <c:v>買い物が不便だから</c:v>
                </c:pt>
                <c:pt idx="3">
                  <c:v>交通機関の利便性が低いから</c:v>
                </c:pt>
                <c:pt idx="4">
                  <c:v>子育て支援が充実してないから</c:v>
                </c:pt>
                <c:pt idx="5">
                  <c:v>教育環境が充実してないから</c:v>
                </c:pt>
                <c:pt idx="6">
                  <c:v>福祉が充実してないから</c:v>
                </c:pt>
                <c:pt idx="7">
                  <c:v>その他</c:v>
                </c:pt>
              </c:strCache>
            </c:strRef>
          </c:cat>
          <c:val>
            <c:numRef>
              <c:f>'(修正）課題データ一覧'!$K$242:$K$249</c:f>
              <c:numCache>
                <c:formatCode>General</c:formatCode>
                <c:ptCount val="8"/>
                <c:pt idx="0">
                  <c:v>27.3</c:v>
                </c:pt>
                <c:pt idx="1">
                  <c:v>13.6</c:v>
                </c:pt>
                <c:pt idx="2">
                  <c:v>9.1</c:v>
                </c:pt>
                <c:pt idx="3">
                  <c:v>9.1</c:v>
                </c:pt>
                <c:pt idx="4">
                  <c:v>6.8</c:v>
                </c:pt>
                <c:pt idx="5">
                  <c:v>4.5</c:v>
                </c:pt>
                <c:pt idx="6">
                  <c:v>2.2999999999999998</c:v>
                </c:pt>
                <c:pt idx="7">
                  <c:v>36.4</c:v>
                </c:pt>
              </c:numCache>
            </c:numRef>
          </c:val>
          <c:extLst>
            <c:ext xmlns:c16="http://schemas.microsoft.com/office/drawing/2014/chart" uri="{C3380CC4-5D6E-409C-BE32-E72D297353CC}">
              <c16:uniqueId val="{00000000-0977-46B7-9A42-AEB493DD4C29}"/>
            </c:ext>
          </c:extLst>
        </c:ser>
        <c:dLbls>
          <c:showLegendKey val="0"/>
          <c:showVal val="0"/>
          <c:showCatName val="0"/>
          <c:showSerName val="0"/>
          <c:showPercent val="0"/>
          <c:showBubbleSize val="0"/>
        </c:dLbls>
        <c:gapWidth val="182"/>
        <c:axId val="717991344"/>
        <c:axId val="717989048"/>
      </c:barChart>
      <c:catAx>
        <c:axId val="717991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9048"/>
        <c:crosses val="autoZero"/>
        <c:auto val="1"/>
        <c:lblAlgn val="ctr"/>
        <c:lblOffset val="100"/>
        <c:noMultiLvlLbl val="0"/>
      </c:catAx>
      <c:valAx>
        <c:axId val="7179890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9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'(修正）課題データ一覧'!$J$256</c:f>
              <c:strCache>
                <c:ptCount val="1"/>
                <c:pt idx="0">
                  <c:v>地域のつながりの強化、地域力向上、地域の魅力づくり</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'(修正）課題データ一覧'!$K$256</c:f>
              <c:numCache>
                <c:formatCode>General</c:formatCode>
                <c:ptCount val="1"/>
                <c:pt idx="0">
                  <c:v>13.7</c:v>
                </c:pt>
              </c:numCache>
            </c:numRef>
          </c:val>
          <c:extLst>
            <c:ext xmlns:c16="http://schemas.microsoft.com/office/drawing/2014/chart" uri="{C3380CC4-5D6E-409C-BE32-E72D297353CC}">
              <c16:uniqueId val="{00000000-7799-409E-9DB9-65C388C994F6}"/>
            </c:ext>
          </c:extLst>
        </c:ser>
        <c:ser>
          <c:idx val="1"/>
          <c:order val="1"/>
          <c:tx>
            <c:strRef>
              <c:f>'(修正）課題データ一覧'!$J$257</c:f>
              <c:strCache>
                <c:ptCount val="1"/>
                <c:pt idx="0">
                  <c:v>安心・安全で心地よく暮らせるまちづくり</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'(修正）課題データ一覧'!$K$257</c:f>
              <c:numCache>
                <c:formatCode>General</c:formatCode>
                <c:ptCount val="1"/>
                <c:pt idx="0">
                  <c:v>54.7</c:v>
                </c:pt>
              </c:numCache>
            </c:numRef>
          </c:val>
          <c:extLst>
            <c:ext xmlns:c16="http://schemas.microsoft.com/office/drawing/2014/chart" uri="{C3380CC4-5D6E-409C-BE32-E72D297353CC}">
              <c16:uniqueId val="{00000001-7799-409E-9DB9-65C388C994F6}"/>
            </c:ext>
          </c:extLst>
        </c:ser>
        <c:ser>
          <c:idx val="2"/>
          <c:order val="2"/>
          <c:tx>
            <c:strRef>
              <c:f>'(修正）課題データ一覧'!$J$258</c:f>
              <c:strCache>
                <c:ptCount val="1"/>
                <c:pt idx="0">
                  <c:v>こども・若者の支援</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'(修正）課題データ一覧'!$K$258</c:f>
              <c:numCache>
                <c:formatCode>General</c:formatCode>
                <c:ptCount val="1"/>
                <c:pt idx="0">
                  <c:v>16.3</c:v>
                </c:pt>
              </c:numCache>
            </c:numRef>
          </c:val>
          <c:extLst>
            <c:ext xmlns:c16="http://schemas.microsoft.com/office/drawing/2014/chart" uri="{C3380CC4-5D6E-409C-BE32-E72D297353CC}">
              <c16:uniqueId val="{00000002-7799-409E-9DB9-65C388C994F6}"/>
            </c:ext>
          </c:extLst>
        </c:ser>
        <c:ser>
          <c:idx val="3"/>
          <c:order val="3"/>
          <c:tx>
            <c:strRef>
              <c:f>'(修正）課題データ一覧'!$J$259</c:f>
              <c:strCache>
                <c:ptCount val="1"/>
                <c:pt idx="0">
                  <c:v>区政運営の充実</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'(修正）課題データ一覧'!$K$259</c:f>
              <c:numCache>
                <c:formatCode>General</c:formatCode>
                <c:ptCount val="1"/>
                <c:pt idx="0">
                  <c:v>15.3</c:v>
                </c:pt>
              </c:numCache>
            </c:numRef>
          </c:val>
          <c:extLst>
            <c:ext xmlns:c16="http://schemas.microsoft.com/office/drawing/2014/chart" uri="{C3380CC4-5D6E-409C-BE32-E72D297353CC}">
              <c16:uniqueId val="{00000003-7799-409E-9DB9-65C388C994F6}"/>
            </c:ext>
          </c:extLst>
        </c:ser>
        <c:dLbls>
          <c:dLblPos val="ctr"/>
          <c:showLegendKey val="0"/>
          <c:showVal val="1"/>
          <c:showCatName val="0"/>
          <c:showSerName val="0"/>
          <c:showPercent val="0"/>
          <c:showBubbleSize val="0"/>
        </c:dLbls>
        <c:gapWidth val="150"/>
        <c:overlap val="100"/>
        <c:axId val="783305096"/>
        <c:axId val="783304440"/>
      </c:barChart>
      <c:catAx>
        <c:axId val="783305096"/>
        <c:scaling>
          <c:orientation val="minMax"/>
        </c:scaling>
        <c:delete val="1"/>
        <c:axPos val="l"/>
        <c:numFmt formatCode="General" sourceLinked="1"/>
        <c:majorTickMark val="none"/>
        <c:minorTickMark val="none"/>
        <c:tickLblPos val="nextTo"/>
        <c:crossAx val="783304440"/>
        <c:crosses val="autoZero"/>
        <c:auto val="1"/>
        <c:lblAlgn val="ctr"/>
        <c:lblOffset val="100"/>
        <c:noMultiLvlLbl val="0"/>
      </c:catAx>
      <c:valAx>
        <c:axId val="783304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05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'(修正）課題データ一覧'!$J$269:$J$276</c:f>
              <c:strCache>
                <c:ptCount val="8"/>
                <c:pt idx="0">
                  <c:v>文化・スポーツに関する行事・活動</c:v>
                </c:pt>
                <c:pt idx="1">
                  <c:v>健康に関する行事や活動</c:v>
                </c:pt>
                <c:pt idx="2">
                  <c:v>子育てに関する行事や活動</c:v>
                </c:pt>
                <c:pt idx="3">
                  <c:v>防災・防犯に関する行事や活動</c:v>
                </c:pt>
                <c:pt idx="4">
                  <c:v>環境に関する行事や活動</c:v>
                </c:pt>
                <c:pt idx="5">
                  <c:v>福祉に関する行事や活動</c:v>
                </c:pt>
                <c:pt idx="6">
                  <c:v>その他</c:v>
                </c:pt>
                <c:pt idx="7">
                  <c:v>参加したいと思わない</c:v>
                </c:pt>
              </c:strCache>
            </c:strRef>
          </c:cat>
          <c:val>
            <c:numRef>
              <c:f>'(修正）課題データ一覧'!$K$269:$K$276</c:f>
              <c:numCache>
                <c:formatCode>General</c:formatCode>
                <c:ptCount val="8"/>
                <c:pt idx="0">
                  <c:v>22.1</c:v>
                </c:pt>
                <c:pt idx="1">
                  <c:v>17.7</c:v>
                </c:pt>
                <c:pt idx="2">
                  <c:v>15.8</c:v>
                </c:pt>
                <c:pt idx="3">
                  <c:v>15.6</c:v>
                </c:pt>
                <c:pt idx="4">
                  <c:v>15.6</c:v>
                </c:pt>
                <c:pt idx="5" formatCode="0.0">
                  <c:v>14</c:v>
                </c:pt>
                <c:pt idx="6">
                  <c:v>1.4</c:v>
                </c:pt>
                <c:pt idx="7" formatCode="0.0">
                  <c:v>43</c:v>
                </c:pt>
              </c:numCache>
            </c:numRef>
          </c:val>
          <c:extLst>
            <c:ext xmlns:c16="http://schemas.microsoft.com/office/drawing/2014/chart" uri="{C3380CC4-5D6E-409C-BE32-E72D297353CC}">
              <c16:uniqueId val="{00000000-9EF5-4753-8B42-804CC2D08367}"/>
            </c:ext>
          </c:extLst>
        </c:ser>
        <c:dLbls>
          <c:showLegendKey val="0"/>
          <c:showVal val="0"/>
          <c:showCatName val="0"/>
          <c:showSerName val="0"/>
          <c:showPercent val="0"/>
          <c:showBubbleSize val="0"/>
        </c:dLbls>
        <c:gapWidth val="182"/>
        <c:axId val="783349376"/>
        <c:axId val="783350688"/>
      </c:barChart>
      <c:catAx>
        <c:axId val="783349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50688"/>
        <c:crosses val="autoZero"/>
        <c:auto val="1"/>
        <c:lblAlgn val="ctr"/>
        <c:lblOffset val="100"/>
        <c:noMultiLvlLbl val="0"/>
      </c:catAx>
      <c:valAx>
        <c:axId val="7833506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833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3885555555555555"/>
          <c:y val="0.75021097046413499"/>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'Ｐ18（１）'!$A$19</c:f>
              <c:strCache>
                <c:ptCount val="1"/>
                <c:pt idx="0">
                  <c:v>０～14歳</c:v>
                </c:pt>
              </c:strCache>
            </c:strRef>
          </c:tx>
          <c:spPr>
            <a:solidFill>
              <a:schemeClr val="accent3"/>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'Ｐ18（１）'!$B$19:$F$19</c:f>
              <c:numCache>
                <c:formatCode>#,##0_);[Red]\(#,##0\)</c:formatCode>
                <c:ptCount val="5"/>
                <c:pt idx="0">
                  <c:v>17221</c:v>
                </c:pt>
                <c:pt idx="1">
                  <c:v>16868</c:v>
                </c:pt>
                <c:pt idx="2">
                  <c:v>17533</c:v>
                </c:pt>
                <c:pt idx="3">
                  <c:v>16352</c:v>
                </c:pt>
                <c:pt idx="4">
                  <c:v>16158</c:v>
                </c:pt>
              </c:numCache>
            </c:numRef>
          </c:val>
          <c:extLst>
            <c:ext xmlns:c16="http://schemas.microsoft.com/office/drawing/2014/chart" uri="{C3380CC4-5D6E-409C-BE32-E72D297353CC}">
              <c16:uniqueId val="{00000000-1AF7-4E9F-8571-2C908D9475CE}"/>
            </c:ext>
          </c:extLst>
        </c:ser>
        <c:ser>
          <c:idx val="1"/>
          <c:order val="1"/>
          <c:tx>
            <c:strRef>
              <c:f>'Ｐ18（１）'!$A$20</c:f>
              <c:strCache>
                <c:ptCount val="1"/>
                <c:pt idx="0">
                  <c:v>15歳～64歳</c:v>
                </c:pt>
              </c:strCache>
            </c:strRef>
          </c:tx>
          <c:spPr>
            <a:solidFill>
              <a:schemeClr val="accent2"/>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'Ｐ18（１）'!$B$20:$F$20</c:f>
              <c:numCache>
                <c:formatCode>#,##0_);[Red]\(#,##0\)</c:formatCode>
                <c:ptCount val="5"/>
                <c:pt idx="0">
                  <c:v>93037</c:v>
                </c:pt>
                <c:pt idx="1">
                  <c:v>92906</c:v>
                </c:pt>
                <c:pt idx="2">
                  <c:v>92494</c:v>
                </c:pt>
                <c:pt idx="3">
                  <c:v>92202</c:v>
                </c:pt>
                <c:pt idx="4">
                  <c:v>92321</c:v>
                </c:pt>
              </c:numCache>
            </c:numRef>
          </c:val>
          <c:extLst>
            <c:ext xmlns:c16="http://schemas.microsoft.com/office/drawing/2014/chart" uri="{C3380CC4-5D6E-409C-BE32-E72D297353CC}">
              <c16:uniqueId val="{00000001-1AF7-4E9F-8571-2C908D9475CE}"/>
            </c:ext>
          </c:extLst>
        </c:ser>
        <c:ser>
          <c:idx val="2"/>
          <c:order val="2"/>
          <c:tx>
            <c:strRef>
              <c:f>'Ｐ18（１）'!$A$21</c:f>
              <c:strCache>
                <c:ptCount val="1"/>
                <c:pt idx="0">
                  <c:v>65歳以上</c:v>
                </c:pt>
              </c:strCache>
            </c:strRef>
          </c:tx>
          <c:spPr>
            <a:solidFill>
              <a:schemeClr val="accent1"/>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'Ｐ18（１）'!$B$21:$F$21</c:f>
              <c:numCache>
                <c:formatCode>#,##0_);[Red]\(#,##0\)</c:formatCode>
                <c:ptCount val="5"/>
                <c:pt idx="0">
                  <c:v>43142</c:v>
                </c:pt>
                <c:pt idx="1">
                  <c:v>43692</c:v>
                </c:pt>
                <c:pt idx="2">
                  <c:v>42964</c:v>
                </c:pt>
                <c:pt idx="3">
                  <c:v>43917</c:v>
                </c:pt>
                <c:pt idx="4">
                  <c:v>43601</c:v>
                </c:pt>
              </c:numCache>
            </c:numRef>
          </c:val>
          <c:extLst>
            <c:ext xmlns:c16="http://schemas.microsoft.com/office/drawing/2014/chart" uri="{C3380CC4-5D6E-409C-BE32-E72D297353CC}">
              <c16:uniqueId val="{00000002-1AF7-4E9F-8571-2C908D9475CE}"/>
            </c:ext>
          </c:extLst>
        </c:ser>
        <c:ser>
          <c:idx val="3"/>
          <c:order val="3"/>
          <c:tx>
            <c:strRef>
              <c:f>'Ｐ18（１）'!$A$22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'Ｐ18（１）'!$B$18:$F$18</c:f>
              <c:strCache>
                <c:ptCount val="5"/>
                <c:pt idx="0">
                  <c:v>Ｈ30
（2018）</c:v>
                </c:pt>
                <c:pt idx="1">
                  <c:v>Ｒ元
（2019）</c:v>
                </c:pt>
                <c:pt idx="2">
                  <c:v>Ｒ２
（2020）</c:v>
                </c:pt>
                <c:pt idx="3">
                  <c:v>Ｒ３
（2021）</c:v>
                </c:pt>
                <c:pt idx="4">
                  <c:v>Ｒ４
（2022）</c:v>
                </c:pt>
              </c:strCache>
            </c:strRef>
          </c:cat>
          <c:val>
            <c:numRef>
              <c:f>'Ｐ18（１）'!$B$22:$F$22</c:f>
              <c:numCache>
                <c:formatCode>#,##0_);[Red]\(#,##0\)</c:formatCode>
                <c:ptCount val="5"/>
                <c:pt idx="0">
                  <c:v>153400</c:v>
                </c:pt>
                <c:pt idx="1">
                  <c:v>153466</c:v>
                </c:pt>
                <c:pt idx="2">
                  <c:v>152991</c:v>
                </c:pt>
                <c:pt idx="3">
                  <c:v>152472</c:v>
                </c:pt>
                <c:pt idx="4">
                  <c:v>152080</c:v>
                </c:pt>
              </c:numCache>
            </c:numRef>
          </c:val>
          <c:extLst>
            <c:ext xmlns:c16="http://schemas.microsoft.com/office/drawing/2014/chart" uri="{C3380CC4-5D6E-409C-BE32-E72D297353CC}">
              <c16:uniqueId val="{00000003-1AF7-4E9F-8571-2C908D9475CE}"/>
            </c:ext>
          </c:extLst>
        </c:ser>
        <c:dLbls>
          <c:dLblPos val="ctr"/>
          <c:showLegendKey val="0"/>
          <c:showVal val="1"/>
          <c:showCatName val="0"/>
          <c:showSerName val="0"/>
          <c:showPercent val="0"/>
          <c:showBubbleSize val="0"/>
        </c:dLbls>
        <c:gapWidth val="150"/>
        <c:overlap val="100"/>
        <c:axId val="556017776"/>
        <c:axId val="556015256"/>
      </c:barChart>
      <c:catAx>
        <c:axId val="5560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5256"/>
        <c:crosses val="autoZero"/>
        <c:auto val="1"/>
        <c:lblAlgn val="ctr"/>
        <c:lblOffset val="100"/>
        <c:noMultiLvlLbl val="0"/>
      </c:catAx>
      <c:valAx>
        <c:axId val="556015256"/>
        <c:scaling>
          <c:orientation val="minMax"/>
          <c:max val="16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56017776"/>
        <c:crosses val="autoZero"/>
        <c:crossBetween val="between"/>
        <c:majorUnit val="50000"/>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'(修正）課題データ一覧'!$J$205</c:f>
              <c:strCache>
                <c:ptCount val="1"/>
                <c:pt idx="0">
                  <c:v>加入している</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'(修正）課題データ一覧'!$K$205</c:f>
              <c:numCache>
                <c:formatCode>0.0</c:formatCode>
                <c:ptCount val="1"/>
                <c:pt idx="0">
                  <c:v>46.5</c:v>
                </c:pt>
              </c:numCache>
            </c:numRef>
          </c:val>
          <c:extLst>
            <c:ext xmlns:c16="http://schemas.microsoft.com/office/drawing/2014/chart" uri="{C3380CC4-5D6E-409C-BE32-E72D297353CC}">
              <c16:uniqueId val="{00000000-FA0C-4A25-A93B-67D042CA7C5A}"/>
            </c:ext>
          </c:extLst>
        </c:ser>
        <c:ser>
          <c:idx val="1"/>
          <c:order val="1"/>
          <c:tx>
            <c:strRef>
              <c:f>'(修正）課題データ一覧'!$J$206</c:f>
              <c:strCache>
                <c:ptCount val="1"/>
                <c:pt idx="0">
                  <c:v>以前は加入していたが、今は加入していない</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'(修正）課題データ一覧'!$K$206</c:f>
              <c:numCache>
                <c:formatCode>0.0</c:formatCode>
                <c:ptCount val="1"/>
                <c:pt idx="0">
                  <c:v>10</c:v>
                </c:pt>
              </c:numCache>
            </c:numRef>
          </c:val>
          <c:extLst>
            <c:ext xmlns:c16="http://schemas.microsoft.com/office/drawing/2014/chart" uri="{C3380CC4-5D6E-409C-BE32-E72D297353CC}">
              <c16:uniqueId val="{00000001-FA0C-4A25-A93B-67D042CA7C5A}"/>
            </c:ext>
          </c:extLst>
        </c:ser>
        <c:ser>
          <c:idx val="2"/>
          <c:order val="2"/>
          <c:tx>
            <c:strRef>
              <c:f>'(修正）課題データ一覧'!$J$207</c:f>
              <c:strCache>
                <c:ptCount val="1"/>
                <c:pt idx="0">
                  <c:v>加入したことがない</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'(修正）課題データ一覧'!$K$207</c:f>
              <c:numCache>
                <c:formatCode>0.0</c:formatCode>
                <c:ptCount val="1"/>
                <c:pt idx="0">
                  <c:v>43.5</c:v>
                </c:pt>
              </c:numCache>
            </c:numRef>
          </c:val>
          <c:extLst>
            <c:ext xmlns:c16="http://schemas.microsoft.com/office/drawing/2014/chart" uri="{C3380CC4-5D6E-409C-BE32-E72D297353CC}">
              <c16:uniqueId val="{00000002-FA0C-4A25-A93B-67D042CA7C5A}"/>
            </c:ext>
          </c:extLst>
        </c:ser>
        <c:dLbls>
          <c:dLblPos val="ctr"/>
          <c:showLegendKey val="0"/>
          <c:showVal val="1"/>
          <c:showCatName val="0"/>
          <c:showSerName val="0"/>
          <c:showPercent val="0"/>
          <c:showBubbleSize val="0"/>
        </c:dLbls>
        <c:gapWidth val="150"/>
        <c:overlap val="100"/>
        <c:axId val="717987408"/>
        <c:axId val="717988392"/>
      </c:barChart>
      <c:catAx>
        <c:axId val="717987408"/>
        <c:scaling>
          <c:orientation val="minMax"/>
        </c:scaling>
        <c:delete val="1"/>
        <c:axPos val="l"/>
        <c:numFmt formatCode="General" sourceLinked="1"/>
        <c:majorTickMark val="none"/>
        <c:minorTickMark val="none"/>
        <c:tickLblPos val="nextTo"/>
        <c:crossAx val="717988392"/>
        <c:crosses val="autoZero"/>
        <c:auto val="1"/>
        <c:lblAlgn val="ctr"/>
        <c:lblOffset val="100"/>
        <c:noMultiLvlLbl val="0"/>
      </c:catAx>
      <c:valAx>
        <c:axId val="717988392"/>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'(修正）課題データ一覧'!$J$215:$J$226</c:f>
              <c:strCache>
                <c:ptCount val="12"/>
                <c:pt idx="0">
                  <c:v>人間関係が煩わしい</c:v>
                </c:pt>
                <c:pt idx="1">
                  <c:v>仕事の都合で自治会活動をする
時間的余裕がない</c:v>
                </c:pt>
                <c:pt idx="2">
                  <c:v>どのような活動をしているのかわからない</c:v>
                </c:pt>
                <c:pt idx="3">
                  <c:v>町会の加入方法がわからない</c:v>
                </c:pt>
                <c:pt idx="4">
                  <c:v>会費の負担が大きい</c:v>
                </c:pt>
                <c:pt idx="5">
                  <c:v>町会活動をする体力的余裕がない</c:v>
                </c:pt>
                <c:pt idx="6">
                  <c:v>町会は必要ないと思っている</c:v>
                </c:pt>
                <c:pt idx="7">
                  <c:v>今は加入していないが、家庭環境が変われば
（結婚・出産など）加入しようと思っている</c:v>
                </c:pt>
                <c:pt idx="8">
                  <c:v>家庭の都合（育児や介護など）で
町会活動をする時間的余裕がない</c:v>
                </c:pt>
                <c:pt idx="9">
                  <c:v>自分の意見が言えない雰囲気がある</c:v>
                </c:pt>
                <c:pt idx="10">
                  <c:v>町会の運営に不信がある</c:v>
                </c:pt>
                <c:pt idx="11">
                  <c:v>その他</c:v>
                </c:pt>
              </c:strCache>
            </c:strRef>
          </c:cat>
          <c:val>
            <c:numRef>
              <c:f>'(修正）課題データ一覧'!$K$215:$K$226</c:f>
              <c:numCache>
                <c:formatCode>General</c:formatCode>
                <c:ptCount val="12"/>
                <c:pt idx="0" formatCode="0.0">
                  <c:v>33</c:v>
                </c:pt>
                <c:pt idx="1">
                  <c:v>29.6</c:v>
                </c:pt>
                <c:pt idx="2">
                  <c:v>27.8</c:v>
                </c:pt>
                <c:pt idx="3">
                  <c:v>20.399999999999999</c:v>
                </c:pt>
                <c:pt idx="4" formatCode="0.0">
                  <c:v>17</c:v>
                </c:pt>
                <c:pt idx="5">
                  <c:v>14.8</c:v>
                </c:pt>
                <c:pt idx="6">
                  <c:v>11.7</c:v>
                </c:pt>
                <c:pt idx="7">
                  <c:v>7.8</c:v>
                </c:pt>
                <c:pt idx="8">
                  <c:v>7.4</c:v>
                </c:pt>
                <c:pt idx="9">
                  <c:v>5.7</c:v>
                </c:pt>
                <c:pt idx="10">
                  <c:v>4.3</c:v>
                </c:pt>
                <c:pt idx="11">
                  <c:v>5.2</c:v>
                </c:pt>
              </c:numCache>
            </c:numRef>
          </c:val>
          <c:extLst>
            <c:ext xmlns:c16="http://schemas.microsoft.com/office/drawing/2014/chart" uri="{C3380CC4-5D6E-409C-BE32-E72D297353CC}">
              <c16:uniqueId val="{00000000-08A0-4AF6-9818-C2F37D0F89B3}"/>
            </c:ext>
          </c:extLst>
        </c:ser>
        <c:dLbls>
          <c:dLblPos val="outEnd"/>
          <c:showLegendKey val="0"/>
          <c:showVal val="1"/>
          <c:showCatName val="0"/>
          <c:showSerName val="0"/>
          <c:showPercent val="0"/>
          <c:showBubbleSize val="0"/>
        </c:dLbls>
        <c:gapWidth val="182"/>
        <c:axId val="717972648"/>
        <c:axId val="717978880"/>
      </c:barChart>
      <c:catAx>
        <c:axId val="71797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8880"/>
        <c:crosses val="autoZero"/>
        <c:auto val="1"/>
        <c:lblAlgn val="ctr"/>
        <c:lblOffset val="100"/>
        <c:noMultiLvlLbl val="0"/>
      </c:catAx>
      <c:valAx>
        <c:axId val="7179788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7972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92173076923077"/>
          <c:y val="0.8348779761904762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33388805851324"/>
          <c:y val="3.2955712193700012E-2"/>
          <c:w val="0.87379200887560293"/>
          <c:h val="0.79068084252445947"/>
        </c:manualLayout>
      </c:layout>
      <c:barChart>
        <c:barDir val="col"/>
        <c:grouping val="stacked"/>
        <c:varyColors val="0"/>
        <c:ser>
          <c:idx val="5"/>
          <c:order val="0"/>
          <c:tx>
            <c:strRef>
              <c:f>'Ｐ20（２）'!$K$7</c:f>
              <c:strCache>
                <c:ptCount val="1"/>
                <c:pt idx="0">
                  <c:v>要介護1</c:v>
                </c:pt>
              </c:strCache>
            </c:strRef>
          </c:tx>
          <c:spPr>
            <a:solidFill>
              <a:schemeClr val="accent6"/>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'Ｐ20（２）'!$L$7:$P$7</c:f>
              <c:numCache>
                <c:formatCode>#,##0_);[Red]\(#,##0\)</c:formatCode>
                <c:ptCount val="5"/>
                <c:pt idx="0">
                  <c:v>1311</c:v>
                </c:pt>
                <c:pt idx="1">
                  <c:v>1352</c:v>
                </c:pt>
                <c:pt idx="2">
                  <c:v>1406</c:v>
                </c:pt>
                <c:pt idx="3">
                  <c:v>1348</c:v>
                </c:pt>
                <c:pt idx="4">
                  <c:v>1729</c:v>
                </c:pt>
              </c:numCache>
            </c:numRef>
          </c:val>
          <c:extLst>
            <c:ext xmlns:c16="http://schemas.microsoft.com/office/drawing/2014/chart" uri="{C3380CC4-5D6E-409C-BE32-E72D297353CC}">
              <c16:uniqueId val="{00000000-9EC7-40DB-AAFC-0F339415D707}"/>
            </c:ext>
          </c:extLst>
        </c:ser>
        <c:ser>
          <c:idx val="4"/>
          <c:order val="1"/>
          <c:tx>
            <c:strRef>
              <c:f>'Ｐ20（２）'!$K$6</c:f>
              <c:strCache>
                <c:ptCount val="1"/>
                <c:pt idx="0">
                  <c:v>要介護2</c:v>
                </c:pt>
              </c:strCache>
            </c:strRef>
          </c:tx>
          <c:spPr>
            <a:solidFill>
              <a:schemeClr val="accent5"/>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'Ｐ20（２）'!$L$6:$P$6</c:f>
              <c:numCache>
                <c:formatCode>#,##0_);[Red]\(#,##0\)</c:formatCode>
                <c:ptCount val="5"/>
                <c:pt idx="0">
                  <c:v>1900</c:v>
                </c:pt>
                <c:pt idx="1">
                  <c:v>1957</c:v>
                </c:pt>
                <c:pt idx="2">
                  <c:v>1983</c:v>
                </c:pt>
                <c:pt idx="3">
                  <c:v>1973</c:v>
                </c:pt>
                <c:pt idx="4">
                  <c:v>1867</c:v>
                </c:pt>
              </c:numCache>
            </c:numRef>
          </c:val>
          <c:extLst>
            <c:ext xmlns:c16="http://schemas.microsoft.com/office/drawing/2014/chart" uri="{C3380CC4-5D6E-409C-BE32-E72D297353CC}">
              <c16:uniqueId val="{00000001-9EC7-40DB-AAFC-0F339415D707}"/>
            </c:ext>
          </c:extLst>
        </c:ser>
        <c:ser>
          <c:idx val="3"/>
          <c:order val="2"/>
          <c:tx>
            <c:strRef>
              <c:f>'Ｐ20（２）'!$K$5</c:f>
              <c:strCache>
                <c:ptCount val="1"/>
                <c:pt idx="0">
                  <c:v>要介護3</c:v>
                </c:pt>
              </c:strCache>
            </c:strRef>
          </c:tx>
          <c:spPr>
            <a:solidFill>
              <a:schemeClr val="accent4"/>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'Ｐ20（２）'!$L$5:$P$5</c:f>
              <c:numCache>
                <c:formatCode>#,##0_);[Red]\(#,##0\)</c:formatCode>
                <c:ptCount val="5"/>
                <c:pt idx="0">
                  <c:v>1480</c:v>
                </c:pt>
                <c:pt idx="1">
                  <c:v>1379</c:v>
                </c:pt>
                <c:pt idx="2">
                  <c:v>1489</c:v>
                </c:pt>
                <c:pt idx="3">
                  <c:v>1489</c:v>
                </c:pt>
                <c:pt idx="4">
                  <c:v>1462</c:v>
                </c:pt>
              </c:numCache>
            </c:numRef>
          </c:val>
          <c:extLst>
            <c:ext xmlns:c16="http://schemas.microsoft.com/office/drawing/2014/chart" uri="{C3380CC4-5D6E-409C-BE32-E72D297353CC}">
              <c16:uniqueId val="{00000002-9EC7-40DB-AAFC-0F339415D707}"/>
            </c:ext>
          </c:extLst>
        </c:ser>
        <c:ser>
          <c:idx val="2"/>
          <c:order val="3"/>
          <c:tx>
            <c:strRef>
              <c:f>'Ｐ20（２）'!$K$4</c:f>
              <c:strCache>
                <c:ptCount val="1"/>
                <c:pt idx="0">
                  <c:v>要介護4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'Ｐ20（２）'!$L$4:$P$4</c:f>
              <c:numCache>
                <c:formatCode>#,##0_);[Red]\(#,##0\)</c:formatCode>
                <c:ptCount val="5"/>
                <c:pt idx="0">
                  <c:v>1485</c:v>
                </c:pt>
                <c:pt idx="1">
                  <c:v>1412</c:v>
                </c:pt>
                <c:pt idx="2">
                  <c:v>1484</c:v>
                </c:pt>
                <c:pt idx="3">
                  <c:v>1636</c:v>
                </c:pt>
                <c:pt idx="4">
                  <c:v>1665</c:v>
                </c:pt>
              </c:numCache>
            </c:numRef>
          </c:val>
          <c:extLst>
            <c:ext xmlns:c16="http://schemas.microsoft.com/office/drawing/2014/chart" uri="{C3380CC4-5D6E-409C-BE32-E72D297353CC}">
              <c16:uniqueId val="{00000003-9EC7-40DB-AAFC-0F339415D707}"/>
            </c:ext>
          </c:extLst>
        </c:ser>
        <c:ser>
          <c:idx val="1"/>
          <c:order val="4"/>
          <c:tx>
            <c:strRef>
              <c:f>'Ｐ20（２）'!$K$3</c:f>
              <c:strCache>
                <c:ptCount val="1"/>
                <c:pt idx="0">
                  <c:v>要介護5</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'Ｐ20（２）'!$L$3:$P$3</c:f>
              <c:numCache>
                <c:formatCode>#,##0_);[Red]\(#,##0\)</c:formatCode>
                <c:ptCount val="5"/>
                <c:pt idx="0">
                  <c:v>993</c:v>
                </c:pt>
                <c:pt idx="1">
                  <c:v>1042</c:v>
                </c:pt>
                <c:pt idx="2">
                  <c:v>1103</c:v>
                </c:pt>
                <c:pt idx="3">
                  <c:v>1136</c:v>
                </c:pt>
                <c:pt idx="4">
                  <c:v>1133</c:v>
                </c:pt>
              </c:numCache>
            </c:numRef>
          </c:val>
          <c:extLst>
            <c:ext xmlns:c16="http://schemas.microsoft.com/office/drawing/2014/chart" uri="{C3380CC4-5D6E-409C-BE32-E72D297353CC}">
              <c16:uniqueId val="{00000004-9EC7-40DB-AAFC-0F339415D707}"/>
            </c:ext>
          </c:extLst>
        </c:ser>
        <c:ser>
          <c:idx val="0"/>
          <c:order val="5"/>
          <c:tx>
            <c:strRef>
              <c:f>'Ｐ20（２）'!$K$2</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'Ｐ20（２）'!$L$1:$P$1</c:f>
              <c:strCache>
                <c:ptCount val="5"/>
                <c:pt idx="0">
                  <c:v>H30
（2018）</c:v>
                </c:pt>
                <c:pt idx="1">
                  <c:v>R元
（2019）</c:v>
                </c:pt>
                <c:pt idx="2">
                  <c:v>R2
（2020）</c:v>
                </c:pt>
                <c:pt idx="3">
                  <c:v>R3
（2021）</c:v>
                </c:pt>
                <c:pt idx="4">
                  <c:v>R4
（2022）</c:v>
                </c:pt>
              </c:strCache>
            </c:strRef>
          </c:cat>
          <c:val>
            <c:numRef>
              <c:f>'Ｐ20（２）'!$L$2:$P$2</c:f>
              <c:numCache>
                <c:formatCode>#,##0_);[Red]\(#,##0\)</c:formatCode>
                <c:ptCount val="5"/>
                <c:pt idx="0">
                  <c:v>7169</c:v>
                </c:pt>
                <c:pt idx="1">
                  <c:v>7142</c:v>
                </c:pt>
                <c:pt idx="2">
                  <c:v>7465</c:v>
                </c:pt>
                <c:pt idx="3">
                  <c:v>7582</c:v>
                </c:pt>
                <c:pt idx="4">
                  <c:v>7856</c:v>
                </c:pt>
              </c:numCache>
            </c:numRef>
          </c:val>
          <c:extLst>
            <c:ext xmlns:c16="http://schemas.microsoft.com/office/drawing/2014/chart" uri="{C3380CC4-5D6E-409C-BE32-E72D297353CC}">
              <c16:uniqueId val="{00000005-9EC7-40DB-AAFC-0F339415D707}"/>
            </c:ext>
          </c:extLst>
        </c:ser>
        <c:dLbls>
          <c:dLblPos val="inBase"/>
          <c:showLegendKey val="0"/>
          <c:showVal val="1"/>
          <c:showCatName val="0"/>
          <c:showSerName val="0"/>
          <c:showPercent val="0"/>
          <c:showBubbleSize val="0"/>
        </c:dLbls>
        <c:gapWidth val="150"/>
        <c:overlap val="100"/>
        <c:axId val="571117840"/>
        <c:axId val="571123416"/>
      </c:barChart>
      <c:catAx>
        <c:axId val="571117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23416"/>
        <c:crosses val="autoZero"/>
        <c:auto val="1"/>
        <c:lblAlgn val="ctr"/>
        <c:lblOffset val="100"/>
        <c:noMultiLvlLbl val="0"/>
      </c:catAx>
      <c:valAx>
        <c:axId val="571123416"/>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71117840"/>
        <c:crosses val="autoZero"/>
        <c:crossBetween val="between"/>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78494866666666663"/>
          <c:y val="0.9117363095238095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0"/>
          <c:tx>
            <c:strRef>
              <c:f>'Ｐ20（１）'!$B$24</c:f>
              <c:strCache>
                <c:ptCount val="1"/>
                <c:pt idx="0">
                  <c:v>住吉区</c:v>
                </c:pt>
              </c:strCache>
            </c:strRef>
          </c:tx>
          <c:spPr>
            <a:ln w="31750" cap="rnd">
              <a:solidFill>
                <a:schemeClr val="accent2"/>
              </a:solidFill>
              <a:round/>
            </a:ln>
            <a:effectLst/>
          </c:spPr>
          <c:marker>
            <c:symbol val="circle"/>
            <c:size val="6"/>
            <c:spPr>
              <a:solidFill>
                <a:schemeClr val="accent2"/>
              </a:solidFill>
              <a:ln w="9525">
                <a:noFill/>
              </a:ln>
              <a:effectLst/>
            </c:spPr>
          </c:marker>
          <c:dLbls>
            <c:dLbl>
              <c:idx val="1"/>
              <c:layout>
                <c:manualLayout>
                  <c:x val="-5.8702222222222225E-2"/>
                  <c:y val="4.409722222222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'Ｐ20（１）'!$C$24:$E$24</c:f>
              <c:numCache>
                <c:formatCode>0.0_ </c:formatCode>
                <c:ptCount val="3"/>
                <c:pt idx="0">
                  <c:v>41.2</c:v>
                </c:pt>
                <c:pt idx="1">
                  <c:v>41.5</c:v>
                </c:pt>
                <c:pt idx="2">
                  <c:v>45.8</c:v>
                </c:pt>
              </c:numCache>
            </c:numRef>
          </c:val>
          <c:smooth val="0"/>
          <c:extLst>
            <c:ext xmlns:c16="http://schemas.microsoft.com/office/drawing/2014/chart" uri="{C3380CC4-5D6E-409C-BE32-E72D297353CC}">
              <c16:uniqueId val="{00000001-D671-4CAC-B925-3E60C2B65899}"/>
            </c:ext>
          </c:extLst>
        </c:ser>
        <c:ser>
          <c:idx val="1"/>
          <c:order val="1"/>
          <c:tx>
            <c:strRef>
              <c:f>'Ｐ20（１）'!$B$23</c:f>
              <c:strCache>
                <c:ptCount val="1"/>
                <c:pt idx="0">
                  <c:v>大阪市</c:v>
                </c:pt>
              </c:strCache>
            </c:strRef>
          </c:tx>
          <c:spPr>
            <a:ln w="31750" cap="rnd">
              <a:solidFill>
                <a:schemeClr val="accent1"/>
              </a:solidFill>
              <a:round/>
            </a:ln>
            <a:effectLst/>
          </c:spPr>
          <c:marker>
            <c:symbol val="circle"/>
            <c:size val="6"/>
            <c:spPr>
              <a:solidFill>
                <a:schemeClr val="accent1"/>
              </a:solidFill>
              <a:ln w="9525">
                <a:noFill/>
              </a:ln>
              <a:effectLst/>
            </c:spPr>
          </c:marker>
          <c:dLbls>
            <c:dLbl>
              <c:idx val="1"/>
              <c:layout>
                <c:manualLayout>
                  <c:x val="-6.1947777777777775E-2"/>
                  <c:y val="-5.0396825396825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1-4CAC-B925-3E60C2B6589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'Ｐ20（１）'!$C$21:$E$21</c:f>
              <c:strCache>
                <c:ptCount val="3"/>
                <c:pt idx="0">
                  <c:v>H22
（2010）</c:v>
                </c:pt>
                <c:pt idx="1">
                  <c:v>H27
（2015）</c:v>
                </c:pt>
                <c:pt idx="2">
                  <c:v>R2
（2020）</c:v>
                </c:pt>
              </c:strCache>
            </c:strRef>
          </c:cat>
          <c:val>
            <c:numRef>
              <c:f>'Ｐ20（１）'!$C$23:$E$23</c:f>
              <c:numCache>
                <c:formatCode>0.0_ </c:formatCode>
                <c:ptCount val="3"/>
                <c:pt idx="0">
                  <c:v>41.1</c:v>
                </c:pt>
                <c:pt idx="1">
                  <c:v>42.4</c:v>
                </c:pt>
                <c:pt idx="2">
                  <c:v>45</c:v>
                </c:pt>
              </c:numCache>
            </c:numRef>
          </c:val>
          <c:smooth val="0"/>
          <c:extLst>
            <c:ext xmlns:c16="http://schemas.microsoft.com/office/drawing/2014/chart" uri="{C3380CC4-5D6E-409C-BE32-E72D297353CC}">
              <c16:uniqueId val="{00000002-D671-4CAC-B925-3E60C2B65899}"/>
            </c:ext>
          </c:extLst>
        </c:ser>
        <c:ser>
          <c:idx val="0"/>
          <c:order val="2"/>
          <c:tx>
            <c:strRef>
              <c:f>'Ｐ20（１）'!$B$22</c:f>
              <c:strCache>
                <c:ptCount val="1"/>
                <c:pt idx="0">
                  <c:v>全国</c:v>
                </c:pt>
              </c:strCache>
            </c:strRef>
          </c:tx>
          <c:spPr>
            <a:ln w="31750" cap="rnd">
              <a:solidFill>
                <a:schemeClr val="accent3"/>
              </a:solidFill>
              <a:round/>
            </a:ln>
            <a:effectLst/>
          </c:spPr>
          <c:marker>
            <c:symbol val="circle"/>
            <c:size val="6"/>
            <c:spPr>
              <a:solidFill>
                <a:schemeClr val="accent3"/>
              </a:solidFill>
              <a:ln w="317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'Ｐ20（１）'!$C$21:$E$21</c:f>
              <c:strCache>
                <c:ptCount val="3"/>
                <c:pt idx="0">
                  <c:v>H22
（2010）</c:v>
                </c:pt>
                <c:pt idx="1">
                  <c:v>H27
（2015）</c:v>
                </c:pt>
                <c:pt idx="2">
                  <c:v>R2
（2020）</c:v>
                </c:pt>
              </c:strCache>
            </c:strRef>
          </c:cat>
          <c:val>
            <c:numRef>
              <c:f>'Ｐ20（１）'!$C$22:$E$22</c:f>
              <c:numCache>
                <c:formatCode>0.0_ </c:formatCode>
                <c:ptCount val="3"/>
                <c:pt idx="0">
                  <c:v>24.8</c:v>
                </c:pt>
                <c:pt idx="1">
                  <c:v>27.3</c:v>
                </c:pt>
                <c:pt idx="2">
                  <c:v>29.6</c:v>
                </c:pt>
              </c:numCache>
            </c:numRef>
          </c:val>
          <c:smooth val="0"/>
          <c:extLst>
            <c:ext xmlns:c16="http://schemas.microsoft.com/office/drawing/2014/chart" uri="{C3380CC4-5D6E-409C-BE32-E72D297353CC}">
              <c16:uniqueId val="{00000003-D671-4CAC-B925-3E60C2B65899}"/>
            </c:ext>
          </c:extLst>
        </c:ser>
        <c:dLbls>
          <c:showLegendKey val="0"/>
          <c:showVal val="0"/>
          <c:showCatName val="0"/>
          <c:showSerName val="0"/>
          <c:showPercent val="0"/>
          <c:showBubbleSize val="0"/>
        </c:dLbls>
        <c:marker val="1"/>
        <c:smooth val="0"/>
        <c:axId val="850263664"/>
        <c:axId val="850266616"/>
      </c:lineChart>
      <c:catAx>
        <c:axId val="8502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6616"/>
        <c:crosses val="autoZero"/>
        <c:auto val="1"/>
        <c:lblAlgn val="ctr"/>
        <c:lblOffset val="100"/>
        <c:noMultiLvlLbl val="0"/>
      </c:catAx>
      <c:valAx>
        <c:axId val="850266616"/>
        <c:scaling>
          <c:orientation val="minMax"/>
          <c:max val="50"/>
          <c:min val="2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850263664"/>
        <c:crosses val="autoZero"/>
        <c:crossBetween val="between"/>
        <c:majorUnit val="5"/>
      </c:valAx>
      <c:spPr>
        <a:noFill/>
        <a:ln>
          <a:noFill/>
        </a:ln>
        <a:effectLst/>
      </c:spPr>
    </c:plotArea>
    <c:legend>
      <c:legendPos val="r"/>
      <c:layout>
        <c:manualLayout>
          <c:xMode val="edge"/>
          <c:yMode val="edge"/>
          <c:x val="0.82220000000000004"/>
          <c:y val="0.30293908730158731"/>
          <c:w val="0.16086666666666666"/>
          <c:h val="0.379002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92615555555555551"/>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3"/>
          <c:order val="0"/>
          <c:tx>
            <c:strRef>
              <c:f>'Ｐ21（１）'!$A$26</c:f>
              <c:strCache>
                <c:ptCount val="1"/>
                <c:pt idx="0">
                  <c:v>身体</c:v>
                </c:pt>
              </c:strCache>
            </c:strRef>
          </c:tx>
          <c:spPr>
            <a:solidFill>
              <a:schemeClr val="accent4"/>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'Ｐ21（１）'!$B$26:$F$26</c:f>
              <c:numCache>
                <c:formatCode>#,##0_);[Red]\(#,##0\)</c:formatCode>
                <c:ptCount val="5"/>
                <c:pt idx="0">
                  <c:v>9874</c:v>
                </c:pt>
                <c:pt idx="1">
                  <c:v>9840</c:v>
                </c:pt>
                <c:pt idx="2">
                  <c:v>9847</c:v>
                </c:pt>
                <c:pt idx="3">
                  <c:v>9919</c:v>
                </c:pt>
                <c:pt idx="4">
                  <c:v>9962</c:v>
                </c:pt>
              </c:numCache>
            </c:numRef>
          </c:val>
          <c:extLst>
            <c:ext xmlns:c16="http://schemas.microsoft.com/office/drawing/2014/chart" uri="{C3380CC4-5D6E-409C-BE32-E72D297353CC}">
              <c16:uniqueId val="{00000000-A309-460D-B087-357B1BB5BCBA}"/>
            </c:ext>
          </c:extLst>
        </c:ser>
        <c:ser>
          <c:idx val="2"/>
          <c:order val="1"/>
          <c:tx>
            <c:strRef>
              <c:f>'Ｐ21（１）'!$A$25</c:f>
              <c:strCache>
                <c:ptCount val="1"/>
                <c:pt idx="0">
                  <c:v>療育</c:v>
                </c:pt>
              </c:strCache>
            </c:strRef>
          </c:tx>
          <c:spPr>
            <a:solidFill>
              <a:schemeClr val="accent3"/>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'Ｐ21（１）'!$B$25:$F$25</c:f>
              <c:numCache>
                <c:formatCode>#,##0_);[Red]\(#,##0\)</c:formatCode>
                <c:ptCount val="5"/>
                <c:pt idx="0">
                  <c:v>1686</c:v>
                </c:pt>
                <c:pt idx="1">
                  <c:v>1763</c:v>
                </c:pt>
                <c:pt idx="2">
                  <c:v>1814</c:v>
                </c:pt>
                <c:pt idx="3">
                  <c:v>1897</c:v>
                </c:pt>
                <c:pt idx="4">
                  <c:v>1973</c:v>
                </c:pt>
              </c:numCache>
            </c:numRef>
          </c:val>
          <c:extLst>
            <c:ext xmlns:c16="http://schemas.microsoft.com/office/drawing/2014/chart" uri="{C3380CC4-5D6E-409C-BE32-E72D297353CC}">
              <c16:uniqueId val="{00000001-A309-460D-B087-357B1BB5BCBA}"/>
            </c:ext>
          </c:extLst>
        </c:ser>
        <c:ser>
          <c:idx val="1"/>
          <c:order val="2"/>
          <c:tx>
            <c:strRef>
              <c:f>'Ｐ21（１）'!$A$24</c:f>
              <c:strCache>
                <c:ptCount val="1"/>
                <c:pt idx="0">
                  <c:v>精神</c:v>
                </c:pt>
              </c:strCache>
            </c:strRef>
          </c:tx>
          <c:spPr>
            <a:solidFill>
              <a:schemeClr val="accent2"/>
            </a:solidFill>
            <a:ln>
              <a:noFill/>
            </a:ln>
            <a:effectLst/>
          </c:spPr>
          <c:invertIfNegative val="0"/>
          <c:dLbls>
            <c:spPr>
              <a:solidFill>
                <a:schemeClr val="lt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'Ｐ21（１）'!$B$24:$F$24</c:f>
              <c:numCache>
                <c:formatCode>#,##0_);[Red]\(#,##0\)</c:formatCode>
                <c:ptCount val="5"/>
                <c:pt idx="0">
                  <c:v>2651</c:v>
                </c:pt>
                <c:pt idx="1">
                  <c:v>2844</c:v>
                </c:pt>
                <c:pt idx="2">
                  <c:v>3005</c:v>
                </c:pt>
                <c:pt idx="3">
                  <c:v>3190</c:v>
                </c:pt>
                <c:pt idx="4">
                  <c:v>3397</c:v>
                </c:pt>
              </c:numCache>
            </c:numRef>
          </c:val>
          <c:extLst>
            <c:ext xmlns:c16="http://schemas.microsoft.com/office/drawing/2014/chart" uri="{C3380CC4-5D6E-409C-BE32-E72D297353CC}">
              <c16:uniqueId val="{00000002-A309-460D-B087-357B1BB5BCBA}"/>
            </c:ext>
          </c:extLst>
        </c:ser>
        <c:ser>
          <c:idx val="0"/>
          <c:order val="3"/>
          <c:tx>
            <c:strRef>
              <c:f>'Ｐ21（１）'!$A$23</c:f>
              <c:strCache>
                <c:ptCount val="1"/>
                <c:pt idx="0">
                  <c:v>合計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'Ｐ21（１）'!$B$22:$F$22</c:f>
              <c:strCache>
                <c:ptCount val="5"/>
                <c:pt idx="0">
                  <c:v>H30
（2018）</c:v>
                </c:pt>
                <c:pt idx="1">
                  <c:v>R元
（2019）</c:v>
                </c:pt>
                <c:pt idx="2">
                  <c:v>R2
（2020）</c:v>
                </c:pt>
                <c:pt idx="3">
                  <c:v>R3
（2021）</c:v>
                </c:pt>
                <c:pt idx="4">
                  <c:v>R4
（2022）</c:v>
                </c:pt>
              </c:strCache>
            </c:strRef>
          </c:cat>
          <c:val>
            <c:numRef>
              <c:f>'Ｐ21（１）'!$B$23:$F$23</c:f>
              <c:numCache>
                <c:formatCode>#,##0_);[Red]\(#,##0\)</c:formatCode>
                <c:ptCount val="5"/>
                <c:pt idx="0">
                  <c:v>14211</c:v>
                </c:pt>
                <c:pt idx="1">
                  <c:v>14447</c:v>
                </c:pt>
                <c:pt idx="2">
                  <c:v>14666</c:v>
                </c:pt>
                <c:pt idx="3">
                  <c:v>15006</c:v>
                </c:pt>
                <c:pt idx="4">
                  <c:v>15332</c:v>
                </c:pt>
              </c:numCache>
            </c:numRef>
          </c:val>
          <c:extLst>
            <c:ext xmlns:c16="http://schemas.microsoft.com/office/drawing/2014/chart" uri="{C3380CC4-5D6E-409C-BE32-E72D297353CC}">
              <c16:uniqueId val="{00000003-A309-460D-B087-357B1BB5BCBA}"/>
            </c:ext>
          </c:extLst>
        </c:ser>
        <c:dLbls>
          <c:dLblPos val="inBase"/>
          <c:showLegendKey val="0"/>
          <c:showVal val="1"/>
          <c:showCatName val="0"/>
          <c:showSerName val="0"/>
          <c:showPercent val="0"/>
          <c:showBubbleSize val="0"/>
        </c:dLbls>
        <c:gapWidth val="150"/>
        <c:overlap val="100"/>
        <c:axId val="569576464"/>
        <c:axId val="569577120"/>
      </c:barChart>
      <c:catAx>
        <c:axId val="56957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7120"/>
        <c:crosses val="autoZero"/>
        <c:auto val="1"/>
        <c:lblAlgn val="ctr"/>
        <c:lblOffset val="100"/>
        <c:noMultiLvlLbl val="0"/>
      </c:catAx>
      <c:valAx>
        <c:axId val="569577120"/>
        <c:scaling>
          <c:orientation val="minMax"/>
          <c:max val="16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569576464"/>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a:latin typeface="BIZ UDPゴシック" panose="020B0400000000000000" pitchFamily="50" charset="-128"/>
                <a:ea typeface="BIZ UDPゴシック" panose="020B0400000000000000" pitchFamily="50" charset="-128"/>
              </a:rPr>
              <a:t>（年）</a:t>
            </a:r>
          </a:p>
        </c:rich>
      </c:tx>
      <c:layout>
        <c:manualLayout>
          <c:xMode val="edge"/>
          <c:yMode val="edge"/>
          <c:x val="0.92279059829059829"/>
          <c:y val="0.8164285714285713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'Ｐ21（２）'!$J$2</c:f>
              <c:strCache>
                <c:ptCount val="1"/>
                <c:pt idx="0">
                  <c:v>国（市町村国保）</c:v>
                </c:pt>
              </c:strCache>
            </c:strRef>
          </c:tx>
          <c:spPr>
            <a:solidFill>
              <a:schemeClr val="accent1"/>
            </a:solidFill>
            <a:ln>
              <a:solidFill>
                <a:schemeClr val="accent1"/>
              </a:solidFill>
            </a:ln>
            <a:effectLst/>
          </c:spPr>
          <c:invertIfNegative val="0"/>
          <c:dLbls>
            <c:dLbl>
              <c:idx val="0"/>
              <c:layout>
                <c:manualLayout>
                  <c:x val="-2.5839793281653748E-3"/>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A-4644-ABFE-4D9C7919E0CB}"/>
                </c:ext>
              </c:extLst>
            </c:dLbl>
            <c:dLbl>
              <c:idx val="1"/>
              <c:layout>
                <c:manualLayout>
                  <c:x val="0"/>
                  <c:y val="0.146422603373624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'Ｐ21（２）'!$K$2:$M$2</c:f>
              <c:numCache>
                <c:formatCode>0.0_ </c:formatCode>
                <c:ptCount val="3"/>
                <c:pt idx="0">
                  <c:v>33.700000000000003</c:v>
                </c:pt>
                <c:pt idx="1">
                  <c:v>36.4</c:v>
                </c:pt>
              </c:numCache>
            </c:numRef>
          </c:val>
          <c:extLst>
            <c:ext xmlns:c16="http://schemas.microsoft.com/office/drawing/2014/chart" uri="{C3380CC4-5D6E-409C-BE32-E72D297353CC}">
              <c16:uniqueId val="{00000002-3A5A-4644-ABFE-4D9C7919E0CB}"/>
            </c:ext>
          </c:extLst>
        </c:ser>
        <c:ser>
          <c:idx val="1"/>
          <c:order val="1"/>
          <c:tx>
            <c:strRef>
              <c:f>'Ｐ21（２）'!$J$3</c:f>
              <c:strCache>
                <c:ptCount val="1"/>
                <c:pt idx="0">
                  <c:v>大阪市</c:v>
                </c:pt>
              </c:strCache>
            </c:strRef>
          </c:tx>
          <c:spPr>
            <a:solidFill>
              <a:schemeClr val="accent2"/>
            </a:solidFill>
            <a:ln>
              <a:solidFill>
                <a:schemeClr val="accent2"/>
              </a:solidFill>
            </a:ln>
            <a:effectLst/>
          </c:spPr>
          <c:invertIfNegative val="0"/>
          <c:dLbls>
            <c:dLbl>
              <c:idx val="0"/>
              <c:layout>
                <c:manualLayout>
                  <c:x val="-9.7290166777135648E-17"/>
                  <c:y val="0.106489166089908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A-4644-ABFE-4D9C7919E0CB}"/>
                </c:ext>
              </c:extLst>
            </c:dLbl>
            <c:dLbl>
              <c:idx val="1"/>
              <c:layout>
                <c:manualLayout>
                  <c:x val="0"/>
                  <c:y val="0.10648916608990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A-4644-ABFE-4D9C7919E0CB}"/>
                </c:ext>
              </c:extLst>
            </c:dLbl>
            <c:dLbl>
              <c:idx val="2"/>
              <c:layout>
                <c:manualLayout>
                  <c:x val="0"/>
                  <c:y val="0.124237360438226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A-4644-ABFE-4D9C7919E0CB}"/>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'Ｐ21（２）'!$K$3:$M$3</c:f>
              <c:numCache>
                <c:formatCode>0.0_ </c:formatCode>
                <c:ptCount val="3"/>
                <c:pt idx="0">
                  <c:v>20.6</c:v>
                </c:pt>
                <c:pt idx="1">
                  <c:v>22.8</c:v>
                </c:pt>
                <c:pt idx="2">
                  <c:v>24.2</c:v>
                </c:pt>
              </c:numCache>
            </c:numRef>
          </c:val>
          <c:extLst>
            <c:ext xmlns:c16="http://schemas.microsoft.com/office/drawing/2014/chart" uri="{C3380CC4-5D6E-409C-BE32-E72D297353CC}">
              <c16:uniqueId val="{00000006-3A5A-4644-ABFE-4D9C7919E0CB}"/>
            </c:ext>
          </c:extLst>
        </c:ser>
        <c:ser>
          <c:idx val="2"/>
          <c:order val="2"/>
          <c:tx>
            <c:strRef>
              <c:f>'Ｐ21（２）'!$J$4</c:f>
              <c:strCache>
                <c:ptCount val="1"/>
                <c:pt idx="0">
                  <c:v>住吉区</c:v>
                </c:pt>
              </c:strCache>
            </c:strRef>
          </c:tx>
          <c:spPr>
            <a:solidFill>
              <a:schemeClr val="accent3"/>
            </a:solidFill>
            <a:ln>
              <a:solidFill>
                <a:schemeClr val="accent3"/>
              </a:solidFill>
            </a:ln>
            <a:effectLst/>
          </c:spPr>
          <c:invertIfNegative val="0"/>
          <c:dLbls>
            <c:dLbl>
              <c:idx val="0"/>
              <c:layout>
                <c:manualLayout>
                  <c:x val="7.9601965102999925E-3"/>
                  <c:y val="0.223253418710998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A-4644-ABFE-4D9C7919E0CB}"/>
                </c:ext>
              </c:extLst>
            </c:dLbl>
            <c:dLbl>
              <c:idx val="1"/>
              <c:layout>
                <c:manualLayout>
                  <c:x val="5.3067976735332312E-3"/>
                  <c:y val="0.2495001332861445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A-4644-ABFE-4D9C7919E0CB}"/>
                </c:ext>
              </c:extLst>
            </c:dLbl>
            <c:dLbl>
              <c:idx val="2"/>
              <c:layout>
                <c:manualLayout>
                  <c:x val="5.3067976735333283E-3"/>
                  <c:y val="0.2619091956259784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A-4644-ABFE-4D9C7919E0CB}"/>
                </c:ext>
              </c:extLst>
            </c:dLbl>
            <c:numFmt formatCode="General"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'Ｐ21（２）'!$K$1:$M$1</c:f>
              <c:strCache>
                <c:ptCount val="3"/>
                <c:pt idx="0">
                  <c:v>R2
（2020）</c:v>
                </c:pt>
                <c:pt idx="1">
                  <c:v>R3
（2021）</c:v>
                </c:pt>
                <c:pt idx="2">
                  <c:v>R4
（2022）</c:v>
                </c:pt>
              </c:strCache>
            </c:strRef>
          </c:cat>
          <c:val>
            <c:numRef>
              <c:f>'Ｐ21（２）'!$K$4:$M$4</c:f>
              <c:numCache>
                <c:formatCode>0.0_ </c:formatCode>
                <c:ptCount val="3"/>
                <c:pt idx="0">
                  <c:v>22.7</c:v>
                </c:pt>
                <c:pt idx="1">
                  <c:v>24.8</c:v>
                </c:pt>
                <c:pt idx="2">
                  <c:v>26.4</c:v>
                </c:pt>
              </c:numCache>
            </c:numRef>
          </c:val>
          <c:extLst>
            <c:ext xmlns:c16="http://schemas.microsoft.com/office/drawing/2014/chart" uri="{C3380CC4-5D6E-409C-BE32-E72D297353CC}">
              <c16:uniqueId val="{0000000A-3A5A-4644-ABFE-4D9C7919E0CB}"/>
            </c:ext>
          </c:extLst>
        </c:ser>
        <c:dLbls>
          <c:dLblPos val="outEnd"/>
          <c:showLegendKey val="0"/>
          <c:showVal val="1"/>
          <c:showCatName val="0"/>
          <c:showSerName val="0"/>
          <c:showPercent val="0"/>
          <c:showBubbleSize val="0"/>
        </c:dLbls>
        <c:gapWidth val="224"/>
        <c:overlap val="-100"/>
        <c:axId val="497110248"/>
        <c:axId val="497106968"/>
      </c:barChart>
      <c:catAx>
        <c:axId val="4971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06968"/>
        <c:crosses val="autoZero"/>
        <c:auto val="1"/>
        <c:lblAlgn val="ctr"/>
        <c:lblOffset val="100"/>
        <c:noMultiLvlLbl val="0"/>
      </c:catAx>
      <c:valAx>
        <c:axId val="497106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9711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dirty="0">
                <a:latin typeface="BIZ UDPゴシック" panose="020B0400000000000000" pitchFamily="50" charset="-128"/>
                <a:ea typeface="BIZ UDPゴシック" panose="020B0400000000000000" pitchFamily="50" charset="-128"/>
              </a:rPr>
              <a:t>（年）</a:t>
            </a:r>
          </a:p>
        </c:rich>
      </c:tx>
      <c:layout>
        <c:manualLayout>
          <c:xMode val="edge"/>
          <c:yMode val="edge"/>
          <c:x val="0.89589506172839506"/>
          <c:y val="0.8407870370370370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'Ｐ22'!$A$2</c:f>
              <c:strCache>
                <c:ptCount val="1"/>
                <c:pt idx="0">
                  <c:v>大阪市</c:v>
                </c:pt>
              </c:strCache>
            </c:strRef>
          </c:tx>
          <c:spPr>
            <a:ln w="28575" cap="rnd">
              <a:solidFill>
                <a:schemeClr val="accent1">
                  <a:alpha val="99000"/>
                </a:schemeClr>
              </a:solidFill>
              <a:round/>
            </a:ln>
            <a:effectLst/>
          </c:spPr>
          <c:marker>
            <c:symbol val="circle"/>
            <c:size val="7"/>
            <c:spPr>
              <a:solidFill>
                <a:schemeClr val="accent1"/>
              </a:solidFill>
              <a:ln w="31750">
                <a:solidFill>
                  <a:schemeClr val="accent1">
                    <a:alpha val="98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'Ｐ22'!$B$2:$E$2</c:f>
              <c:numCache>
                <c:formatCode>General</c:formatCode>
                <c:ptCount val="4"/>
                <c:pt idx="0">
                  <c:v>17.5</c:v>
                </c:pt>
                <c:pt idx="1">
                  <c:v>16.7</c:v>
                </c:pt>
                <c:pt idx="2">
                  <c:v>17.2</c:v>
                </c:pt>
                <c:pt idx="3">
                  <c:v>17.100000000000001</c:v>
                </c:pt>
              </c:numCache>
            </c:numRef>
          </c:val>
          <c:smooth val="0"/>
          <c:extLst>
            <c:ext xmlns:c16="http://schemas.microsoft.com/office/drawing/2014/chart" uri="{C3380CC4-5D6E-409C-BE32-E72D297353CC}">
              <c16:uniqueId val="{00000000-3BAA-4205-96BC-4CB1A65E4AAF}"/>
            </c:ext>
          </c:extLst>
        </c:ser>
        <c:ser>
          <c:idx val="1"/>
          <c:order val="1"/>
          <c:tx>
            <c:strRef>
              <c:f>'Ｐ22'!$A$3</c:f>
              <c:strCache>
                <c:ptCount val="1"/>
                <c:pt idx="0">
                  <c:v>住吉区</c:v>
                </c:pt>
              </c:strCache>
            </c:strRef>
          </c:tx>
          <c:spPr>
            <a:ln w="31750" cap="rnd">
              <a:solidFill>
                <a:schemeClr val="accent2">
                  <a:alpha val="99000"/>
                </a:schemeClr>
              </a:solidFill>
              <a:round/>
            </a:ln>
            <a:effectLst/>
          </c:spPr>
          <c:marker>
            <c:symbol val="circle"/>
            <c:size val="7"/>
            <c:spPr>
              <a:solidFill>
                <a:schemeClr val="accent2"/>
              </a:solidFill>
              <a:ln w="317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'Ｐ22'!$B$1:$E$1</c:f>
              <c:strCache>
                <c:ptCount val="4"/>
                <c:pt idx="0">
                  <c:v>H15
（2003）</c:v>
                </c:pt>
                <c:pt idx="1">
                  <c:v>H20
（2008）</c:v>
                </c:pt>
                <c:pt idx="2">
                  <c:v>H25
（2013）</c:v>
                </c:pt>
                <c:pt idx="3">
                  <c:v>H30
（2018）</c:v>
                </c:pt>
              </c:strCache>
            </c:strRef>
          </c:cat>
          <c:val>
            <c:numRef>
              <c:f>'Ｐ22'!$B$3:$E$3</c:f>
              <c:numCache>
                <c:formatCode>General</c:formatCode>
                <c:ptCount val="4"/>
                <c:pt idx="0">
                  <c:v>18.899999999999999</c:v>
                </c:pt>
                <c:pt idx="1">
                  <c:v>18.8</c:v>
                </c:pt>
                <c:pt idx="2">
                  <c:v>19.8</c:v>
                </c:pt>
                <c:pt idx="3" formatCode="0.0">
                  <c:v>20</c:v>
                </c:pt>
              </c:numCache>
            </c:numRef>
          </c:val>
          <c:smooth val="0"/>
          <c:extLst>
            <c:ext xmlns:c16="http://schemas.microsoft.com/office/drawing/2014/chart" uri="{C3380CC4-5D6E-409C-BE32-E72D297353CC}">
              <c16:uniqueId val="{00000001-3BAA-4205-96BC-4CB1A65E4AAF}"/>
            </c:ext>
          </c:extLst>
        </c:ser>
        <c:dLbls>
          <c:showLegendKey val="0"/>
          <c:showVal val="0"/>
          <c:showCatName val="0"/>
          <c:showSerName val="0"/>
          <c:showPercent val="0"/>
          <c:showBubbleSize val="0"/>
        </c:dLbls>
        <c:marker val="1"/>
        <c:smooth val="0"/>
        <c:axId val="627881072"/>
        <c:axId val="627880352"/>
      </c:lineChart>
      <c:catAx>
        <c:axId val="6278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0352"/>
        <c:crosses val="autoZero"/>
        <c:auto val="1"/>
        <c:lblAlgn val="ctr"/>
        <c:lblOffset val="100"/>
        <c:noMultiLvlLbl val="0"/>
      </c:catAx>
      <c:valAx>
        <c:axId val="62788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6278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D7098E-A628-10DD-B3C9-12FEB29FFD58}"/>
              </a:ext>
            </a:extLst>
          </p:cNvPr>
          <p:cNvSpPr>
            <a:spLocks noGrp="1"/>
          </p:cNvSpPr>
          <p:nvPr>
            <p:ph type="hdr" sz="quarter"/>
          </p:nvPr>
        </p:nvSpPr>
        <p:spPr>
          <a:xfrm>
            <a:off x="3" y="0"/>
            <a:ext cx="2919413" cy="495300"/>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C1360E8-78F9-EE21-0037-FE367DC2D5F3}"/>
              </a:ext>
            </a:extLst>
          </p:cNvPr>
          <p:cNvSpPr>
            <a:spLocks noGrp="1"/>
          </p:cNvSpPr>
          <p:nvPr>
            <p:ph type="dt" sz="quarter" idx="1"/>
          </p:nvPr>
        </p:nvSpPr>
        <p:spPr>
          <a:xfrm>
            <a:off x="3814763" y="0"/>
            <a:ext cx="2919412" cy="495300"/>
          </a:xfrm>
          <a:prstGeom prst="rect">
            <a:avLst/>
          </a:prstGeom>
        </p:spPr>
        <p:txBody>
          <a:bodyPr vert="horz" lIns="91420" tIns="45711" rIns="91420" bIns="45711" rtlCol="0"/>
          <a:lstStyle>
            <a:lvl1pPr algn="r">
              <a:defRPr sz="1200"/>
            </a:lvl1pPr>
          </a:lstStyle>
          <a:p>
            <a:fld id="{1F37027F-B592-4F87-BBDD-4B35703A281B}" type="datetimeFigureOut">
              <a:rPr kumimoji="1" lang="ja-JP" altLang="en-US" smtClean="0"/>
              <a:t>2024/3/15</a:t>
            </a:fld>
            <a:endParaRPr kumimoji="1" lang="ja-JP" altLang="en-US"/>
          </a:p>
        </p:txBody>
      </p:sp>
      <p:sp>
        <p:nvSpPr>
          <p:cNvPr id="4" name="フッター プレースホルダー 3">
            <a:extLst>
              <a:ext uri="{FF2B5EF4-FFF2-40B4-BE49-F238E27FC236}">
                <a16:creationId xmlns:a16="http://schemas.microsoft.com/office/drawing/2014/main" id="{4FD222F4-0915-9781-223B-44D59A6D43EC}"/>
              </a:ext>
            </a:extLst>
          </p:cNvPr>
          <p:cNvSpPr>
            <a:spLocks noGrp="1"/>
          </p:cNvSpPr>
          <p:nvPr>
            <p:ph type="ftr" sz="quarter" idx="2"/>
          </p:nvPr>
        </p:nvSpPr>
        <p:spPr>
          <a:xfrm>
            <a:off x="3" y="9371013"/>
            <a:ext cx="2919413" cy="495300"/>
          </a:xfrm>
          <a:prstGeom prst="rect">
            <a:avLst/>
          </a:prstGeom>
        </p:spPr>
        <p:txBody>
          <a:bodyPr vert="horz" lIns="91420" tIns="45711" rIns="91420" bIns="4571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B7E6769-7563-3796-CE21-BCB1A21FC5B3}"/>
              </a:ext>
            </a:extLst>
          </p:cNvPr>
          <p:cNvSpPr>
            <a:spLocks noGrp="1"/>
          </p:cNvSpPr>
          <p:nvPr>
            <p:ph type="sldNum" sz="quarter" idx="3"/>
          </p:nvPr>
        </p:nvSpPr>
        <p:spPr>
          <a:xfrm>
            <a:off x="3814763" y="9371013"/>
            <a:ext cx="2919412" cy="495300"/>
          </a:xfrm>
          <a:prstGeom prst="rect">
            <a:avLst/>
          </a:prstGeom>
        </p:spPr>
        <p:txBody>
          <a:bodyPr vert="horz" lIns="91420" tIns="45711" rIns="91420" bIns="45711" rtlCol="0" anchor="b"/>
          <a:lstStyle>
            <a:lvl1pPr algn="r">
              <a:defRPr sz="1200"/>
            </a:lvl1pPr>
          </a:lstStyle>
          <a:p>
            <a:fld id="{A3126C2C-40CA-4D68-BDC5-EA850FECC2F3}" type="slidenum">
              <a:rPr kumimoji="1" lang="ja-JP" altLang="en-US" smtClean="0"/>
              <a:t>‹#›</a:t>
            </a:fld>
            <a:endParaRPr kumimoji="1" lang="ja-JP" altLang="en-US"/>
          </a:p>
        </p:txBody>
      </p:sp>
    </p:spTree>
    <p:extLst>
      <p:ext uri="{BB962C8B-B14F-4D97-AF65-F5344CB8AC3E}">
        <p14:creationId xmlns:p14="http://schemas.microsoft.com/office/powerpoint/2010/main" val="2815470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18831" cy="495029"/>
          </a:xfrm>
          <a:prstGeom prst="rect">
            <a:avLst/>
          </a:prstGeom>
        </p:spPr>
        <p:txBody>
          <a:bodyPr vert="horz" lIns="91420" tIns="45711" rIns="91420"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3"/>
            <a:ext cx="2918831" cy="495029"/>
          </a:xfrm>
          <a:prstGeom prst="rect">
            <a:avLst/>
          </a:prstGeom>
        </p:spPr>
        <p:txBody>
          <a:bodyPr vert="horz" lIns="91420" tIns="45711" rIns="91420" bIns="45711" rtlCol="0"/>
          <a:lstStyle>
            <a:lvl1pPr algn="r">
              <a:defRPr sz="1200"/>
            </a:lvl1pPr>
          </a:lstStyle>
          <a:p>
            <a:fld id="{8F79A45A-44E9-4E55-B6CF-CDDD9D6D79DD}"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20" tIns="45711" rIns="91420" bIns="45711"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1"/>
          </a:xfrm>
          <a:prstGeom prst="rect">
            <a:avLst/>
          </a:prstGeom>
        </p:spPr>
        <p:txBody>
          <a:bodyPr vert="horz" lIns="91420" tIns="45711" rIns="91420"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1" cy="495028"/>
          </a:xfrm>
          <a:prstGeom prst="rect">
            <a:avLst/>
          </a:prstGeom>
        </p:spPr>
        <p:txBody>
          <a:bodyPr vert="horz" lIns="91420" tIns="45711" rIns="91420"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1420" tIns="45711" rIns="91420" bIns="45711" rtlCol="0" anchor="b"/>
          <a:lstStyle>
            <a:lvl1pPr algn="r">
              <a:defRPr sz="1200"/>
            </a:lvl1pPr>
          </a:lstStyle>
          <a:p>
            <a:fld id="{81914F8C-EB59-4FAC-8233-5E9166FEB3C1}" type="slidenum">
              <a:rPr kumimoji="1" lang="ja-JP" altLang="en-US" smtClean="0"/>
              <a:t>‹#›</a:t>
            </a:fld>
            <a:endParaRPr kumimoji="1" lang="ja-JP" altLang="en-US"/>
          </a:p>
        </p:txBody>
      </p:sp>
    </p:spTree>
    <p:extLst>
      <p:ext uri="{BB962C8B-B14F-4D97-AF65-F5344CB8AC3E}">
        <p14:creationId xmlns:p14="http://schemas.microsoft.com/office/powerpoint/2010/main" val="1917108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EF7CFBF-F468-433A-925D-12FB28A50D98}" type="slidenum">
              <a:rPr kumimoji="1" lang="ja-JP" altLang="en-US" smtClean="0"/>
              <a:t>1</a:t>
            </a:fld>
            <a:endParaRPr kumimoji="1" lang="ja-JP" altLang="en-US"/>
          </a:p>
        </p:txBody>
      </p:sp>
    </p:spTree>
    <p:extLst>
      <p:ext uri="{BB962C8B-B14F-4D97-AF65-F5344CB8AC3E}">
        <p14:creationId xmlns:p14="http://schemas.microsoft.com/office/powerpoint/2010/main" val="140197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25</a:t>
            </a:fld>
            <a:endParaRPr kumimoji="1" lang="ja-JP" altLang="en-US"/>
          </a:p>
        </p:txBody>
      </p:sp>
    </p:spTree>
    <p:extLst>
      <p:ext uri="{BB962C8B-B14F-4D97-AF65-F5344CB8AC3E}">
        <p14:creationId xmlns:p14="http://schemas.microsoft.com/office/powerpoint/2010/main" val="201240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27</a:t>
            </a:fld>
            <a:endParaRPr kumimoji="1" lang="ja-JP" altLang="en-US"/>
          </a:p>
        </p:txBody>
      </p:sp>
    </p:spTree>
    <p:extLst>
      <p:ext uri="{BB962C8B-B14F-4D97-AF65-F5344CB8AC3E}">
        <p14:creationId xmlns:p14="http://schemas.microsoft.com/office/powerpoint/2010/main" val="366620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28</a:t>
            </a:fld>
            <a:endParaRPr kumimoji="1" lang="ja-JP" altLang="en-US"/>
          </a:p>
        </p:txBody>
      </p:sp>
    </p:spTree>
    <p:extLst>
      <p:ext uri="{BB962C8B-B14F-4D97-AF65-F5344CB8AC3E}">
        <p14:creationId xmlns:p14="http://schemas.microsoft.com/office/powerpoint/2010/main" val="46038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30</a:t>
            </a:fld>
            <a:endParaRPr kumimoji="1" lang="ja-JP" altLang="en-US"/>
          </a:p>
        </p:txBody>
      </p:sp>
    </p:spTree>
    <p:extLst>
      <p:ext uri="{BB962C8B-B14F-4D97-AF65-F5344CB8AC3E}">
        <p14:creationId xmlns:p14="http://schemas.microsoft.com/office/powerpoint/2010/main" val="120956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32</a:t>
            </a:fld>
            <a:endParaRPr kumimoji="1" lang="ja-JP" altLang="en-US"/>
          </a:p>
        </p:txBody>
      </p:sp>
    </p:spTree>
    <p:extLst>
      <p:ext uri="{BB962C8B-B14F-4D97-AF65-F5344CB8AC3E}">
        <p14:creationId xmlns:p14="http://schemas.microsoft.com/office/powerpoint/2010/main" val="228822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33</a:t>
            </a:fld>
            <a:endParaRPr kumimoji="1" lang="ja-JP" altLang="en-US"/>
          </a:p>
        </p:txBody>
      </p:sp>
    </p:spTree>
    <p:extLst>
      <p:ext uri="{BB962C8B-B14F-4D97-AF65-F5344CB8AC3E}">
        <p14:creationId xmlns:p14="http://schemas.microsoft.com/office/powerpoint/2010/main" val="75633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34</a:t>
            </a:fld>
            <a:endParaRPr kumimoji="1" lang="ja-JP" altLang="en-US"/>
          </a:p>
        </p:txBody>
      </p:sp>
    </p:spTree>
    <p:extLst>
      <p:ext uri="{BB962C8B-B14F-4D97-AF65-F5344CB8AC3E}">
        <p14:creationId xmlns:p14="http://schemas.microsoft.com/office/powerpoint/2010/main" val="22890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6</a:t>
            </a:fld>
            <a:endParaRPr kumimoji="1" lang="ja-JP" altLang="en-US"/>
          </a:p>
        </p:txBody>
      </p:sp>
    </p:spTree>
    <p:extLst>
      <p:ext uri="{BB962C8B-B14F-4D97-AF65-F5344CB8AC3E}">
        <p14:creationId xmlns:p14="http://schemas.microsoft.com/office/powerpoint/2010/main" val="167467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7</a:t>
            </a:fld>
            <a:endParaRPr kumimoji="1" lang="ja-JP" altLang="en-US"/>
          </a:p>
        </p:txBody>
      </p:sp>
    </p:spTree>
    <p:extLst>
      <p:ext uri="{BB962C8B-B14F-4D97-AF65-F5344CB8AC3E}">
        <p14:creationId xmlns:p14="http://schemas.microsoft.com/office/powerpoint/2010/main" val="101499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8</a:t>
            </a:fld>
            <a:endParaRPr kumimoji="1" lang="ja-JP" altLang="en-US"/>
          </a:p>
        </p:txBody>
      </p:sp>
    </p:spTree>
    <p:extLst>
      <p:ext uri="{BB962C8B-B14F-4D97-AF65-F5344CB8AC3E}">
        <p14:creationId xmlns:p14="http://schemas.microsoft.com/office/powerpoint/2010/main" val="126383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81914F8C-EB59-4FAC-8233-5E9166FEB3C1}" type="slidenum">
              <a:rPr kumimoji="1" lang="ja-JP" altLang="en-US" smtClean="0"/>
              <a:t>13</a:t>
            </a:fld>
            <a:endParaRPr kumimoji="1" lang="ja-JP" altLang="en-US" dirty="0"/>
          </a:p>
        </p:txBody>
      </p:sp>
    </p:spTree>
    <p:extLst>
      <p:ext uri="{BB962C8B-B14F-4D97-AF65-F5344CB8AC3E}">
        <p14:creationId xmlns:p14="http://schemas.microsoft.com/office/powerpoint/2010/main" val="427372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18</a:t>
            </a:fld>
            <a:endParaRPr kumimoji="1" lang="ja-JP" altLang="en-US"/>
          </a:p>
        </p:txBody>
      </p:sp>
    </p:spTree>
    <p:extLst>
      <p:ext uri="{BB962C8B-B14F-4D97-AF65-F5344CB8AC3E}">
        <p14:creationId xmlns:p14="http://schemas.microsoft.com/office/powerpoint/2010/main" val="404754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19</a:t>
            </a:fld>
            <a:endParaRPr kumimoji="1" lang="ja-JP" altLang="en-US"/>
          </a:p>
        </p:txBody>
      </p:sp>
    </p:spTree>
    <p:extLst>
      <p:ext uri="{BB962C8B-B14F-4D97-AF65-F5344CB8AC3E}">
        <p14:creationId xmlns:p14="http://schemas.microsoft.com/office/powerpoint/2010/main" val="429215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1914F8C-EB59-4FAC-8233-5E9166FEB3C1}" type="slidenum">
              <a:rPr kumimoji="1" lang="ja-JP" altLang="en-US" smtClean="0"/>
              <a:t>21</a:t>
            </a:fld>
            <a:endParaRPr kumimoji="1" lang="ja-JP" altLang="en-US"/>
          </a:p>
        </p:txBody>
      </p:sp>
    </p:spTree>
    <p:extLst>
      <p:ext uri="{BB962C8B-B14F-4D97-AF65-F5344CB8AC3E}">
        <p14:creationId xmlns:p14="http://schemas.microsoft.com/office/powerpoint/2010/main" val="290044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14F8C-EB59-4FAC-8233-5E9166FEB3C1}" type="slidenum">
              <a:rPr kumimoji="1" lang="ja-JP" altLang="en-US" smtClean="0"/>
              <a:t>24</a:t>
            </a:fld>
            <a:endParaRPr kumimoji="1" lang="ja-JP" altLang="en-US"/>
          </a:p>
        </p:txBody>
      </p:sp>
    </p:spTree>
    <p:extLst>
      <p:ext uri="{BB962C8B-B14F-4D97-AF65-F5344CB8AC3E}">
        <p14:creationId xmlns:p14="http://schemas.microsoft.com/office/powerpoint/2010/main" val="428333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97" indent="0" algn="ctr">
              <a:buNone/>
              <a:defRPr sz="2000"/>
            </a:lvl2pPr>
            <a:lvl3pPr marL="914395" indent="0" algn="ctr">
              <a:buNone/>
              <a:defRPr sz="1800"/>
            </a:lvl3pPr>
            <a:lvl4pPr marL="1371592" indent="0" algn="ctr">
              <a:buNone/>
              <a:defRPr sz="1600"/>
            </a:lvl4pPr>
            <a:lvl5pPr marL="1828789" indent="0" algn="ctr">
              <a:buNone/>
              <a:defRPr sz="1600"/>
            </a:lvl5pPr>
            <a:lvl6pPr marL="2285987" indent="0" algn="ctr">
              <a:buNone/>
              <a:defRPr sz="1600"/>
            </a:lvl6pPr>
            <a:lvl7pPr marL="2743184" indent="0" algn="ctr">
              <a:buNone/>
              <a:defRPr sz="1600"/>
            </a:lvl7pPr>
            <a:lvl8pPr marL="3200381" indent="0" algn="ctr">
              <a:buNone/>
              <a:defRPr sz="1600"/>
            </a:lvl8pPr>
            <a:lvl9pPr marL="3657579"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2874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6831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4"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0"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51943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18394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4"/>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81" y="4589469"/>
            <a:ext cx="8543925" cy="1500187"/>
          </a:xfrm>
        </p:spPr>
        <p:txBody>
          <a:bodyPr/>
          <a:lstStyle>
            <a:lvl1pPr marL="0" indent="0">
              <a:buNone/>
              <a:defRPr sz="2400">
                <a:solidFill>
                  <a:schemeClr val="tx1"/>
                </a:solidFill>
              </a:defRPr>
            </a:lvl1pPr>
            <a:lvl2pPr marL="457197" indent="0">
              <a:buNone/>
              <a:defRPr sz="2000">
                <a:solidFill>
                  <a:schemeClr val="tx1">
                    <a:tint val="75000"/>
                  </a:schemeClr>
                </a:solidFill>
              </a:defRPr>
            </a:lvl2pPr>
            <a:lvl3pPr marL="914395" indent="0">
              <a:buNone/>
              <a:defRPr sz="1800">
                <a:solidFill>
                  <a:schemeClr val="tx1">
                    <a:tint val="75000"/>
                  </a:schemeClr>
                </a:solidFill>
              </a:defRPr>
            </a:lvl3pPr>
            <a:lvl4pPr marL="1371592" indent="0">
              <a:buNone/>
              <a:defRPr sz="1600">
                <a:solidFill>
                  <a:schemeClr val="tx1">
                    <a:tint val="75000"/>
                  </a:schemeClr>
                </a:solidFill>
              </a:defRPr>
            </a:lvl4pPr>
            <a:lvl5pPr marL="1828789" indent="0">
              <a:buNone/>
              <a:defRPr sz="1600">
                <a:solidFill>
                  <a:schemeClr val="tx1">
                    <a:tint val="75000"/>
                  </a:schemeClr>
                </a:solidFill>
              </a:defRPr>
            </a:lvl5pPr>
            <a:lvl6pPr marL="2285987" indent="0">
              <a:buNone/>
              <a:defRPr sz="1600">
                <a:solidFill>
                  <a:schemeClr val="tx1">
                    <a:tint val="75000"/>
                  </a:schemeClr>
                </a:solidFill>
              </a:defRPr>
            </a:lvl6pPr>
            <a:lvl7pPr marL="2743184" indent="0">
              <a:buNone/>
              <a:defRPr sz="1600">
                <a:solidFill>
                  <a:schemeClr val="tx1">
                    <a:tint val="75000"/>
                  </a:schemeClr>
                </a:solidFill>
              </a:defRPr>
            </a:lvl7pPr>
            <a:lvl8pPr marL="3200381" indent="0">
              <a:buNone/>
              <a:defRPr sz="1600">
                <a:solidFill>
                  <a:schemeClr val="tx1">
                    <a:tint val="75000"/>
                  </a:schemeClr>
                </a:solidFill>
              </a:defRPr>
            </a:lvl8pPr>
            <a:lvl9pPr marL="3657579"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20410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463173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197"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4" indent="0">
              <a:buNone/>
              <a:defRPr sz="1600" b="1"/>
            </a:lvl7pPr>
            <a:lvl8pPr marL="3200381" indent="0">
              <a:buNone/>
              <a:defRPr sz="1600" b="1"/>
            </a:lvl8pPr>
            <a:lvl9pPr marL="3657579"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45832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3847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08312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3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23051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31"/>
            <a:ext cx="5014913" cy="4873625"/>
          </a:xfrm>
        </p:spPr>
        <p:txBody>
          <a:bodyPr anchor="t"/>
          <a:lstStyle>
            <a:lvl1pPr marL="0" indent="0">
              <a:buNone/>
              <a:defRPr sz="3200"/>
            </a:lvl1pPr>
            <a:lvl2pPr marL="457197"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4" indent="0">
              <a:buNone/>
              <a:defRPr sz="2000"/>
            </a:lvl7pPr>
            <a:lvl8pPr marL="3200381" indent="0">
              <a:buNone/>
              <a:defRPr sz="2000"/>
            </a:lvl8pPr>
            <a:lvl9pPr marL="3657579"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197" indent="0">
              <a:buNone/>
              <a:defRPr sz="1400"/>
            </a:lvl2pPr>
            <a:lvl3pPr marL="914395" indent="0">
              <a:buNone/>
              <a:defRPr sz="1200"/>
            </a:lvl3pPr>
            <a:lvl4pPr marL="1371592" indent="0">
              <a:buNone/>
              <a:defRPr sz="1000"/>
            </a:lvl4pPr>
            <a:lvl5pPr marL="1828789" indent="0">
              <a:buNone/>
              <a:defRPr sz="1000"/>
            </a:lvl5pPr>
            <a:lvl6pPr marL="2285987" indent="0">
              <a:buNone/>
              <a:defRPr sz="1000"/>
            </a:lvl6pPr>
            <a:lvl7pPr marL="2743184" indent="0">
              <a:buNone/>
              <a:defRPr sz="1000"/>
            </a:lvl7pPr>
            <a:lvl8pPr marL="3200381" indent="0">
              <a:buNone/>
              <a:defRPr sz="1000"/>
            </a:lvl8pPr>
            <a:lvl9pPr marL="3657579"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954D2-7A40-40EE-9C1E-BF33ED22A687}" type="datetimeFigureOut">
              <a:rPr kumimoji="1" lang="ja-JP" altLang="en-US" smtClean="0"/>
              <a:t>2024/3/15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17142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0"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40"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954D2-7A40-40EE-9C1E-BF33ED22A687}" type="datetimeFigureOut">
              <a:rPr kumimoji="1" lang="ja-JP" altLang="en-US" smtClean="0"/>
              <a:t>2024/3/15</a:t>
            </a:fld>
            <a:endParaRPr kumimoji="1" lang="ja-JP" altLang="en-US"/>
          </a:p>
        </p:txBody>
      </p:sp>
      <p:sp>
        <p:nvSpPr>
          <p:cNvPr id="5" name="Footer Placeholder 4"/>
          <p:cNvSpPr>
            <a:spLocks noGrp="1"/>
          </p:cNvSpPr>
          <p:nvPr>
            <p:ph type="ftr" sz="quarter" idx="3"/>
          </p:nvPr>
        </p:nvSpPr>
        <p:spPr>
          <a:xfrm>
            <a:off x="3281365" y="6356356"/>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5DAE5-EBF1-4417-A68D-9C5068A98D93}" type="slidenum">
              <a:rPr kumimoji="1" lang="ja-JP" altLang="en-US" smtClean="0"/>
              <a:t>‹#›</a:t>
            </a:fld>
            <a:endParaRPr kumimoji="1" lang="ja-JP" altLang="en-US"/>
          </a:p>
        </p:txBody>
      </p:sp>
    </p:spTree>
    <p:extLst>
      <p:ext uri="{BB962C8B-B14F-4D97-AF65-F5344CB8AC3E}">
        <p14:creationId xmlns:p14="http://schemas.microsoft.com/office/powerpoint/2010/main" val="3890782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9" indent="-228599" algn="l" defTabSz="914395"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96" indent="-228599" algn="l" defTabSz="914395"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93" indent="-228599" algn="l" defTabSz="914395"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91"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88"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95" rtl="0" eaLnBrk="1" latinLnBrk="0" hangingPunct="1">
        <a:defRPr kumimoji="1" sz="1800" kern="1200">
          <a:solidFill>
            <a:schemeClr val="tx1"/>
          </a:solidFill>
          <a:latin typeface="+mn-lt"/>
          <a:ea typeface="+mn-ea"/>
          <a:cs typeface="+mn-cs"/>
        </a:defRPr>
      </a:lvl1pPr>
      <a:lvl2pPr marL="457197"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4"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ity.osaka.lg.jp/sumiyoshi/page/0000603666.html" TargetMode="Externa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hyperlink" Target="https://www.city.osaka.lg.jp/kikikanrishitsu/page/0000300892.html"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control" Target="../activeX/activeX2.xml"/><Relationship Id="rId5" Type="http://schemas.openxmlformats.org/officeDocument/2006/relationships/image" Target="../media/image31.wmf"/><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円 が含まれている画像&#10;&#10;自動的に生成された説明">
            <a:extLst>
              <a:ext uri="{FF2B5EF4-FFF2-40B4-BE49-F238E27FC236}">
                <a16:creationId xmlns:a16="http://schemas.microsoft.com/office/drawing/2014/main" id="{892E5E4A-0A34-589D-CAFD-CBFEF1C9E2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04000" y="1541040"/>
            <a:ext cx="1241111" cy="1086382"/>
          </a:xfrm>
          <a:prstGeom prst="rect">
            <a:avLst/>
          </a:prstGeom>
        </p:spPr>
      </p:pic>
      <p:sp>
        <p:nvSpPr>
          <p:cNvPr id="3" name="吹き出し: 角を丸めた四角形 23">
            <a:extLst>
              <a:ext uri="{FF2B5EF4-FFF2-40B4-BE49-F238E27FC236}">
                <a16:creationId xmlns:a16="http://schemas.microsoft.com/office/drawing/2014/main" id="{78CB5C70-94FB-E5EF-620A-FF94585B099D}"/>
              </a:ext>
            </a:extLst>
          </p:cNvPr>
          <p:cNvSpPr/>
          <p:nvPr/>
        </p:nvSpPr>
        <p:spPr>
          <a:xfrm>
            <a:off x="103358" y="1323755"/>
            <a:ext cx="8717086" cy="1332000"/>
          </a:xfrm>
          <a:custGeom>
            <a:avLst/>
            <a:gdLst>
              <a:gd name="connsiteX0" fmla="*/ 0 w 8328523"/>
              <a:gd name="connsiteY0" fmla="*/ 171316 h 1027876"/>
              <a:gd name="connsiteX1" fmla="*/ 171316 w 8328523"/>
              <a:gd name="connsiteY1" fmla="*/ 0 h 1027876"/>
              <a:gd name="connsiteX2" fmla="*/ 4858305 w 8328523"/>
              <a:gd name="connsiteY2" fmla="*/ 0 h 1027876"/>
              <a:gd name="connsiteX3" fmla="*/ 4858305 w 8328523"/>
              <a:gd name="connsiteY3" fmla="*/ 0 h 1027876"/>
              <a:gd name="connsiteX4" fmla="*/ 6940436 w 8328523"/>
              <a:gd name="connsiteY4" fmla="*/ 0 h 1027876"/>
              <a:gd name="connsiteX5" fmla="*/ 8157207 w 8328523"/>
              <a:gd name="connsiteY5" fmla="*/ 0 h 1027876"/>
              <a:gd name="connsiteX6" fmla="*/ 8328523 w 8328523"/>
              <a:gd name="connsiteY6" fmla="*/ 171316 h 1027876"/>
              <a:gd name="connsiteX7" fmla="*/ 8328523 w 8328523"/>
              <a:gd name="connsiteY7" fmla="*/ 599594 h 1027876"/>
              <a:gd name="connsiteX8" fmla="*/ 8701308 w 8328523"/>
              <a:gd name="connsiteY8" fmla="*/ 715669 h 1027876"/>
              <a:gd name="connsiteX9" fmla="*/ 8328523 w 8328523"/>
              <a:gd name="connsiteY9" fmla="*/ 856563 h 1027876"/>
              <a:gd name="connsiteX10" fmla="*/ 8328523 w 8328523"/>
              <a:gd name="connsiteY10" fmla="*/ 856560 h 1027876"/>
              <a:gd name="connsiteX11" fmla="*/ 8157207 w 8328523"/>
              <a:gd name="connsiteY11" fmla="*/ 1027876 h 1027876"/>
              <a:gd name="connsiteX12" fmla="*/ 6940436 w 8328523"/>
              <a:gd name="connsiteY12" fmla="*/ 1027876 h 1027876"/>
              <a:gd name="connsiteX13" fmla="*/ 4858305 w 8328523"/>
              <a:gd name="connsiteY13" fmla="*/ 1027876 h 1027876"/>
              <a:gd name="connsiteX14" fmla="*/ 4858305 w 8328523"/>
              <a:gd name="connsiteY14" fmla="*/ 1027876 h 1027876"/>
              <a:gd name="connsiteX15" fmla="*/ 171316 w 8328523"/>
              <a:gd name="connsiteY15" fmla="*/ 1027876 h 1027876"/>
              <a:gd name="connsiteX16" fmla="*/ 0 w 8328523"/>
              <a:gd name="connsiteY16" fmla="*/ 856560 h 1027876"/>
              <a:gd name="connsiteX17" fmla="*/ 0 w 8328523"/>
              <a:gd name="connsiteY17" fmla="*/ 856563 h 1027876"/>
              <a:gd name="connsiteX18" fmla="*/ 0 w 8328523"/>
              <a:gd name="connsiteY18" fmla="*/ 599594 h 1027876"/>
              <a:gd name="connsiteX19" fmla="*/ 0 w 8328523"/>
              <a:gd name="connsiteY19" fmla="*/ 599594 h 1027876"/>
              <a:gd name="connsiteX20" fmla="*/ 0 w 8328523"/>
              <a:gd name="connsiteY20" fmla="*/ 171316 h 1027876"/>
              <a:gd name="connsiteX0" fmla="*/ 0 w 8760942"/>
              <a:gd name="connsiteY0" fmla="*/ 171316 h 1027876"/>
              <a:gd name="connsiteX1" fmla="*/ 171316 w 8760942"/>
              <a:gd name="connsiteY1" fmla="*/ 0 h 1027876"/>
              <a:gd name="connsiteX2" fmla="*/ 4858305 w 8760942"/>
              <a:gd name="connsiteY2" fmla="*/ 0 h 1027876"/>
              <a:gd name="connsiteX3" fmla="*/ 4858305 w 8760942"/>
              <a:gd name="connsiteY3" fmla="*/ 0 h 1027876"/>
              <a:gd name="connsiteX4" fmla="*/ 6940436 w 8760942"/>
              <a:gd name="connsiteY4" fmla="*/ 0 h 1027876"/>
              <a:gd name="connsiteX5" fmla="*/ 8157207 w 8760942"/>
              <a:gd name="connsiteY5" fmla="*/ 0 h 1027876"/>
              <a:gd name="connsiteX6" fmla="*/ 8328523 w 8760942"/>
              <a:gd name="connsiteY6" fmla="*/ 171316 h 1027876"/>
              <a:gd name="connsiteX7" fmla="*/ 8328523 w 8760942"/>
              <a:gd name="connsiteY7" fmla="*/ 599594 h 1027876"/>
              <a:gd name="connsiteX8" fmla="*/ 8760942 w 8760942"/>
              <a:gd name="connsiteY8" fmla="*/ 765364 h 1027876"/>
              <a:gd name="connsiteX9" fmla="*/ 8328523 w 8760942"/>
              <a:gd name="connsiteY9" fmla="*/ 856563 h 1027876"/>
              <a:gd name="connsiteX10" fmla="*/ 8328523 w 8760942"/>
              <a:gd name="connsiteY10" fmla="*/ 856560 h 1027876"/>
              <a:gd name="connsiteX11" fmla="*/ 8157207 w 8760942"/>
              <a:gd name="connsiteY11" fmla="*/ 1027876 h 1027876"/>
              <a:gd name="connsiteX12" fmla="*/ 6940436 w 8760942"/>
              <a:gd name="connsiteY12" fmla="*/ 1027876 h 1027876"/>
              <a:gd name="connsiteX13" fmla="*/ 4858305 w 8760942"/>
              <a:gd name="connsiteY13" fmla="*/ 1027876 h 1027876"/>
              <a:gd name="connsiteX14" fmla="*/ 4858305 w 8760942"/>
              <a:gd name="connsiteY14" fmla="*/ 1027876 h 1027876"/>
              <a:gd name="connsiteX15" fmla="*/ 171316 w 8760942"/>
              <a:gd name="connsiteY15" fmla="*/ 1027876 h 1027876"/>
              <a:gd name="connsiteX16" fmla="*/ 0 w 8760942"/>
              <a:gd name="connsiteY16" fmla="*/ 856560 h 1027876"/>
              <a:gd name="connsiteX17" fmla="*/ 0 w 8760942"/>
              <a:gd name="connsiteY17" fmla="*/ 856563 h 1027876"/>
              <a:gd name="connsiteX18" fmla="*/ 0 w 8760942"/>
              <a:gd name="connsiteY18" fmla="*/ 599594 h 1027876"/>
              <a:gd name="connsiteX19" fmla="*/ 0 w 8760942"/>
              <a:gd name="connsiteY19" fmla="*/ 599594 h 1027876"/>
              <a:gd name="connsiteX20" fmla="*/ 0 w 8760942"/>
              <a:gd name="connsiteY20" fmla="*/ 171316 h 1027876"/>
              <a:gd name="connsiteX0" fmla="*/ 0 w 8760942"/>
              <a:gd name="connsiteY0" fmla="*/ 171316 h 1027876"/>
              <a:gd name="connsiteX1" fmla="*/ 171316 w 8760942"/>
              <a:gd name="connsiteY1" fmla="*/ 0 h 1027876"/>
              <a:gd name="connsiteX2" fmla="*/ 4858305 w 8760942"/>
              <a:gd name="connsiteY2" fmla="*/ 0 h 1027876"/>
              <a:gd name="connsiteX3" fmla="*/ 4858305 w 8760942"/>
              <a:gd name="connsiteY3" fmla="*/ 0 h 1027876"/>
              <a:gd name="connsiteX4" fmla="*/ 6940436 w 8760942"/>
              <a:gd name="connsiteY4" fmla="*/ 0 h 1027876"/>
              <a:gd name="connsiteX5" fmla="*/ 8157207 w 8760942"/>
              <a:gd name="connsiteY5" fmla="*/ 0 h 1027876"/>
              <a:gd name="connsiteX6" fmla="*/ 8328523 w 8760942"/>
              <a:gd name="connsiteY6" fmla="*/ 171316 h 1027876"/>
              <a:gd name="connsiteX7" fmla="*/ 8328523 w 8760942"/>
              <a:gd name="connsiteY7" fmla="*/ 698985 h 1027876"/>
              <a:gd name="connsiteX8" fmla="*/ 8760942 w 8760942"/>
              <a:gd name="connsiteY8" fmla="*/ 765364 h 1027876"/>
              <a:gd name="connsiteX9" fmla="*/ 8328523 w 8760942"/>
              <a:gd name="connsiteY9" fmla="*/ 856563 h 1027876"/>
              <a:gd name="connsiteX10" fmla="*/ 8328523 w 8760942"/>
              <a:gd name="connsiteY10" fmla="*/ 856560 h 1027876"/>
              <a:gd name="connsiteX11" fmla="*/ 8157207 w 8760942"/>
              <a:gd name="connsiteY11" fmla="*/ 1027876 h 1027876"/>
              <a:gd name="connsiteX12" fmla="*/ 6940436 w 8760942"/>
              <a:gd name="connsiteY12" fmla="*/ 1027876 h 1027876"/>
              <a:gd name="connsiteX13" fmla="*/ 4858305 w 8760942"/>
              <a:gd name="connsiteY13" fmla="*/ 1027876 h 1027876"/>
              <a:gd name="connsiteX14" fmla="*/ 4858305 w 8760942"/>
              <a:gd name="connsiteY14" fmla="*/ 1027876 h 1027876"/>
              <a:gd name="connsiteX15" fmla="*/ 171316 w 8760942"/>
              <a:gd name="connsiteY15" fmla="*/ 1027876 h 1027876"/>
              <a:gd name="connsiteX16" fmla="*/ 0 w 8760942"/>
              <a:gd name="connsiteY16" fmla="*/ 856560 h 1027876"/>
              <a:gd name="connsiteX17" fmla="*/ 0 w 8760942"/>
              <a:gd name="connsiteY17" fmla="*/ 856563 h 1027876"/>
              <a:gd name="connsiteX18" fmla="*/ 0 w 8760942"/>
              <a:gd name="connsiteY18" fmla="*/ 599594 h 1027876"/>
              <a:gd name="connsiteX19" fmla="*/ 0 w 8760942"/>
              <a:gd name="connsiteY19" fmla="*/ 599594 h 1027876"/>
              <a:gd name="connsiteX20" fmla="*/ 0 w 8760942"/>
              <a:gd name="connsiteY20" fmla="*/ 171316 h 1027876"/>
              <a:gd name="connsiteX0" fmla="*/ 0 w 8760942"/>
              <a:gd name="connsiteY0" fmla="*/ 171316 h 1027876"/>
              <a:gd name="connsiteX1" fmla="*/ 171316 w 8760942"/>
              <a:gd name="connsiteY1" fmla="*/ 0 h 1027876"/>
              <a:gd name="connsiteX2" fmla="*/ 4858305 w 8760942"/>
              <a:gd name="connsiteY2" fmla="*/ 0 h 1027876"/>
              <a:gd name="connsiteX3" fmla="*/ 4858305 w 8760942"/>
              <a:gd name="connsiteY3" fmla="*/ 0 h 1027876"/>
              <a:gd name="connsiteX4" fmla="*/ 6940436 w 8760942"/>
              <a:gd name="connsiteY4" fmla="*/ 0 h 1027876"/>
              <a:gd name="connsiteX5" fmla="*/ 8157207 w 8760942"/>
              <a:gd name="connsiteY5" fmla="*/ 0 h 1027876"/>
              <a:gd name="connsiteX6" fmla="*/ 8328523 w 8760942"/>
              <a:gd name="connsiteY6" fmla="*/ 171316 h 1027876"/>
              <a:gd name="connsiteX7" fmla="*/ 8328523 w 8760942"/>
              <a:gd name="connsiteY7" fmla="*/ 698985 h 1027876"/>
              <a:gd name="connsiteX8" fmla="*/ 8760942 w 8760942"/>
              <a:gd name="connsiteY8" fmla="*/ 765364 h 1027876"/>
              <a:gd name="connsiteX9" fmla="*/ 8328523 w 8760942"/>
              <a:gd name="connsiteY9" fmla="*/ 856563 h 1027876"/>
              <a:gd name="connsiteX10" fmla="*/ 8328523 w 8760942"/>
              <a:gd name="connsiteY10" fmla="*/ 816804 h 1027876"/>
              <a:gd name="connsiteX11" fmla="*/ 8157207 w 8760942"/>
              <a:gd name="connsiteY11" fmla="*/ 1027876 h 1027876"/>
              <a:gd name="connsiteX12" fmla="*/ 6940436 w 8760942"/>
              <a:gd name="connsiteY12" fmla="*/ 1027876 h 1027876"/>
              <a:gd name="connsiteX13" fmla="*/ 4858305 w 8760942"/>
              <a:gd name="connsiteY13" fmla="*/ 1027876 h 1027876"/>
              <a:gd name="connsiteX14" fmla="*/ 4858305 w 8760942"/>
              <a:gd name="connsiteY14" fmla="*/ 1027876 h 1027876"/>
              <a:gd name="connsiteX15" fmla="*/ 171316 w 8760942"/>
              <a:gd name="connsiteY15" fmla="*/ 1027876 h 1027876"/>
              <a:gd name="connsiteX16" fmla="*/ 0 w 8760942"/>
              <a:gd name="connsiteY16" fmla="*/ 856560 h 1027876"/>
              <a:gd name="connsiteX17" fmla="*/ 0 w 8760942"/>
              <a:gd name="connsiteY17" fmla="*/ 856563 h 1027876"/>
              <a:gd name="connsiteX18" fmla="*/ 0 w 8760942"/>
              <a:gd name="connsiteY18" fmla="*/ 599594 h 1027876"/>
              <a:gd name="connsiteX19" fmla="*/ 0 w 8760942"/>
              <a:gd name="connsiteY19" fmla="*/ 599594 h 1027876"/>
              <a:gd name="connsiteX20" fmla="*/ 0 w 8760942"/>
              <a:gd name="connsiteY20" fmla="*/ 171316 h 10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60942" h="1027876">
                <a:moveTo>
                  <a:pt x="0" y="171316"/>
                </a:moveTo>
                <a:cubicBezTo>
                  <a:pt x="0" y="76701"/>
                  <a:pt x="76701" y="0"/>
                  <a:pt x="171316" y="0"/>
                </a:cubicBezTo>
                <a:lnTo>
                  <a:pt x="4858305" y="0"/>
                </a:lnTo>
                <a:lnTo>
                  <a:pt x="4858305" y="0"/>
                </a:lnTo>
                <a:lnTo>
                  <a:pt x="6940436" y="0"/>
                </a:lnTo>
                <a:lnTo>
                  <a:pt x="8157207" y="0"/>
                </a:lnTo>
                <a:cubicBezTo>
                  <a:pt x="8251822" y="0"/>
                  <a:pt x="8328523" y="76701"/>
                  <a:pt x="8328523" y="171316"/>
                </a:cubicBezTo>
                <a:lnTo>
                  <a:pt x="8328523" y="698985"/>
                </a:lnTo>
                <a:lnTo>
                  <a:pt x="8760942" y="765364"/>
                </a:lnTo>
                <a:lnTo>
                  <a:pt x="8328523" y="856563"/>
                </a:lnTo>
                <a:lnTo>
                  <a:pt x="8328523" y="816804"/>
                </a:lnTo>
                <a:cubicBezTo>
                  <a:pt x="8328523" y="911419"/>
                  <a:pt x="8251822" y="1027876"/>
                  <a:pt x="8157207" y="1027876"/>
                </a:cubicBezTo>
                <a:lnTo>
                  <a:pt x="6940436" y="1027876"/>
                </a:lnTo>
                <a:lnTo>
                  <a:pt x="4858305" y="1027876"/>
                </a:lnTo>
                <a:lnTo>
                  <a:pt x="4858305" y="1027876"/>
                </a:lnTo>
                <a:lnTo>
                  <a:pt x="171316" y="1027876"/>
                </a:lnTo>
                <a:cubicBezTo>
                  <a:pt x="76701" y="1027876"/>
                  <a:pt x="0" y="951175"/>
                  <a:pt x="0" y="856560"/>
                </a:cubicBezTo>
                <a:lnTo>
                  <a:pt x="0" y="856563"/>
                </a:lnTo>
                <a:lnTo>
                  <a:pt x="0" y="599594"/>
                </a:lnTo>
                <a:lnTo>
                  <a:pt x="0" y="599594"/>
                </a:lnTo>
                <a:lnTo>
                  <a:pt x="0" y="17131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住吉区将来ビジョン２０２８</a:t>
            </a:r>
            <a:r>
              <a:rPr kumimoji="1" lang="ja-JP" altLang="en-US" sz="1200" b="0"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４つの</a:t>
            </a:r>
            <a:r>
              <a:rPr kumimoji="1" lang="ja-JP" altLang="en-US" sz="1200" b="0" i="0" u="none" strike="noStrike" kern="1200" cap="none" spc="0" normalizeH="0" baseline="0" noProof="0" dirty="0">
                <a:ln>
                  <a:noFill/>
                </a:ln>
                <a:solidFill>
                  <a:prstClr val="black"/>
                </a:solidFill>
                <a:effectLst/>
                <a:uLnTx/>
                <a:uFill>
                  <a:solidFill>
                    <a:srgbClr val="CC00FF"/>
                  </a:solidFill>
                </a:uFill>
                <a:latin typeface="BIZ UDゴシック" panose="020B0400000000000000" pitchFamily="49" charset="-128"/>
                <a:ea typeface="BIZ UDゴシック" panose="020B0400000000000000" pitchFamily="49" charset="-128"/>
                <a:cs typeface="+mn-cs"/>
              </a:rPr>
              <a:t>施策展開の</a:t>
            </a:r>
            <a:r>
              <a:rPr kumimoji="1" lang="ja-JP" altLang="en-US" sz="1200" b="1" i="0" u="none" strike="noStrike" kern="1200" cap="none" spc="0" normalizeH="0" baseline="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cs typeface="+mn-cs"/>
              </a:rPr>
              <a:t>柱（方向性）</a:t>
            </a:r>
            <a:r>
              <a:rPr kumimoji="1" lang="ja-JP" altLang="en-US" sz="1200" b="0" i="0" u="none" strike="noStrike" kern="1200" cap="none" spc="0" normalizeH="0" baseline="0" noProof="0" dirty="0">
                <a:ln>
                  <a:noFill/>
                </a:ln>
                <a:solidFill>
                  <a:prstClr val="black"/>
                </a:solidFill>
                <a:effectLst/>
                <a:uLnTx/>
                <a:uFill>
                  <a:solidFill>
                    <a:srgbClr val="CC00FF"/>
                  </a:solidFill>
                </a:uFill>
                <a:latin typeface="BIZ UDゴシック" panose="020B0400000000000000" pitchFamily="49" charset="-128"/>
                <a:ea typeface="BIZ UDゴシック" panose="020B0400000000000000" pitchFamily="49" charset="-128"/>
                <a:cs typeface="+mn-cs"/>
              </a:rPr>
              <a:t>を設定しました</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住吉区は、</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歴史的資源に恵まれた、交通利便性が高い快適な住宅地</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として発展してきたまちであり、</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住吉区特有の</a:t>
            </a:r>
            <a:endParaRPr kumimoji="1" lang="en-US" altLang="ja-JP"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魅力や資源の活用</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はもとより、これまで</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住民同士のつながりを育んできた地域での見守りやあいさつ・声かけなどの</a:t>
            </a:r>
            <a:endParaRPr kumimoji="1" lang="en-US" altLang="ja-JP"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様々な取組を土台</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として、</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幅広い世代・分野の住民が多様な課題を</a:t>
            </a:r>
            <a:r>
              <a:rPr kumimoji="1" lang="en-US" altLang="ja-JP"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自分事</a:t>
            </a:r>
            <a:r>
              <a:rPr kumimoji="1" lang="en-US" altLang="ja-JP"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1" i="0" u="none"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cs typeface="+mn-cs"/>
              </a:rPr>
              <a:t>として、</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ともにまちづくりを進めてい</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くことをめざしています。</a:t>
            </a:r>
          </a:p>
        </p:txBody>
      </p:sp>
      <p:sp>
        <p:nvSpPr>
          <p:cNvPr id="5" name="テキスト ボックス 4">
            <a:extLst>
              <a:ext uri="{FF2B5EF4-FFF2-40B4-BE49-F238E27FC236}">
                <a16:creationId xmlns:a16="http://schemas.microsoft.com/office/drawing/2014/main" id="{F75F3690-B6E6-8CDF-1717-8AA483434557}"/>
              </a:ext>
            </a:extLst>
          </p:cNvPr>
          <p:cNvSpPr txBox="1"/>
          <p:nvPr/>
        </p:nvSpPr>
        <p:spPr>
          <a:xfrm>
            <a:off x="885025" y="3518699"/>
            <a:ext cx="8339530" cy="230191"/>
          </a:xfrm>
          <a:prstGeom prst="rect">
            <a:avLst/>
          </a:prstGeom>
          <a:noFill/>
        </p:spPr>
        <p:txBody>
          <a:bodyPr wrap="square" lIns="0" tIns="0" rIns="0" bIns="0" rtlCol="0" anchor="t" anchorCtr="0">
            <a:spAutoFit/>
          </a:bodyPr>
          <a:lstStyle/>
          <a:p>
            <a:pPr>
              <a:lnSpc>
                <a:spcPct val="150000"/>
              </a:lnSpc>
            </a:pPr>
            <a:r>
              <a:rPr kumimoji="1" lang="ja-JP" altLang="en-US" sz="1100" dirty="0">
                <a:latin typeface="BIZ UDゴシック" panose="020B0400000000000000" pitchFamily="49" charset="-128"/>
                <a:ea typeface="BIZ UDゴシック" panose="020B0400000000000000" pitchFamily="49" charset="-128"/>
              </a:rPr>
              <a:t>　</a:t>
            </a:r>
          </a:p>
        </p:txBody>
      </p:sp>
      <p:sp>
        <p:nvSpPr>
          <p:cNvPr id="6" name="正方形/長方形 5">
            <a:extLst>
              <a:ext uri="{FF2B5EF4-FFF2-40B4-BE49-F238E27FC236}">
                <a16:creationId xmlns:a16="http://schemas.microsoft.com/office/drawing/2014/main" id="{937770C7-C756-F3A5-5B25-DF22EABD5B02}"/>
              </a:ext>
            </a:extLst>
          </p:cNvPr>
          <p:cNvSpPr/>
          <p:nvPr/>
        </p:nvSpPr>
        <p:spPr>
          <a:xfrm>
            <a:off x="0" y="564109"/>
            <a:ext cx="9918000" cy="407676"/>
          </a:xfrm>
          <a:prstGeom prst="rect">
            <a:avLst/>
          </a:prstGeom>
        </p:spPr>
        <p:txBody>
          <a:bodyPr wrap="square" lIns="0" tIns="0" rIns="0" bIns="0" anchor="ctr" anchorCtr="0">
            <a:spAutoFit/>
          </a:bodyPr>
          <a:lstStyle/>
          <a:p>
            <a:pPr lvl="0" algn="ctr" defTabSz="457200">
              <a:lnSpc>
                <a:spcPts val="3700"/>
              </a:lnSpc>
              <a:defRPr/>
            </a:pPr>
            <a:r>
              <a:rPr lang="en-US" altLang="ja-JP" sz="2800" b="1" kern="2000" dirty="0">
                <a:solidFill>
                  <a:prstClr val="black"/>
                </a:solidFill>
                <a:latin typeface="BIZ UDゴシック" panose="020B0400000000000000" pitchFamily="49" charset="-128"/>
                <a:ea typeface="BIZ UDゴシック" panose="020B0400000000000000" pitchFamily="49" charset="-128"/>
              </a:rPr>
              <a:t>【</a:t>
            </a:r>
            <a:r>
              <a:rPr lang="ja-JP" altLang="en-US" sz="2800" b="1" kern="2000" dirty="0">
                <a:solidFill>
                  <a:prstClr val="black"/>
                </a:solidFill>
                <a:latin typeface="BIZ UDゴシック" panose="020B0400000000000000" pitchFamily="49" charset="-128"/>
                <a:ea typeface="BIZ UDゴシック" panose="020B0400000000000000" pitchFamily="49" charset="-128"/>
              </a:rPr>
              <a:t>区の将来像</a:t>
            </a:r>
            <a:r>
              <a:rPr lang="en-US" altLang="ja-JP" sz="2800" b="1" kern="2000" dirty="0">
                <a:solidFill>
                  <a:prstClr val="black"/>
                </a:solidFill>
                <a:latin typeface="BIZ UDゴシック" panose="020B0400000000000000" pitchFamily="49" charset="-128"/>
                <a:ea typeface="BIZ UDゴシック" panose="020B0400000000000000" pitchFamily="49" charset="-128"/>
              </a:rPr>
              <a:t>】</a:t>
            </a:r>
            <a:r>
              <a:rPr lang="ja-JP" altLang="en-US" sz="2800" b="1" kern="2000" dirty="0">
                <a:solidFill>
                  <a:prstClr val="black"/>
                </a:solidFill>
                <a:latin typeface="BIZ UDゴシック" panose="020B0400000000000000" pitchFamily="49" charset="-128"/>
                <a:ea typeface="BIZ UDゴシック" panose="020B0400000000000000" pitchFamily="49" charset="-128"/>
              </a:rPr>
              <a:t>すみよいまち　“えーとこ住吉”</a:t>
            </a:r>
            <a:r>
              <a:rPr lang="ja-JP" altLang="en-US" sz="2400" b="1" kern="2000" dirty="0">
                <a:solidFill>
                  <a:prstClr val="black"/>
                </a:solidFill>
                <a:latin typeface="BIZ UDゴシック" panose="020B0400000000000000" pitchFamily="49" charset="-128"/>
                <a:ea typeface="BIZ UDゴシック" panose="020B0400000000000000" pitchFamily="49" charset="-128"/>
              </a:rPr>
              <a:t>　</a:t>
            </a:r>
            <a:endParaRPr kumimoji="0" lang="ja-JP" altLang="en-US" sz="1400" b="1" dirty="0">
              <a:solidFill>
                <a:prstClr val="black"/>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77FC21CF-9D9A-D2F0-76EF-182ACE3A9C65}"/>
              </a:ext>
            </a:extLst>
          </p:cNvPr>
          <p:cNvSpPr/>
          <p:nvPr/>
        </p:nvSpPr>
        <p:spPr>
          <a:xfrm>
            <a:off x="0" y="864000"/>
            <a:ext cx="9918000" cy="432000"/>
          </a:xfrm>
          <a:prstGeom prst="rect">
            <a:avLst/>
          </a:prstGeom>
        </p:spPr>
        <p:txBody>
          <a:bodyPr wrap="square" lIns="0" tIns="0" rIns="0" bIns="0" anchor="ctr" anchorCtr="0">
            <a:spAutoFit/>
          </a:bodyPr>
          <a:lstStyle/>
          <a:p>
            <a:pPr lvl="0" algn="ctr" defTabSz="457200">
              <a:lnSpc>
                <a:spcPts val="3700"/>
              </a:lnSpc>
              <a:defRPr/>
            </a:pPr>
            <a:r>
              <a:rPr kumimoji="0" lang="en-US" altLang="ja-JP" sz="1400" b="1" dirty="0">
                <a:solidFill>
                  <a:prstClr val="black"/>
                </a:solidFill>
                <a:latin typeface="BIZ UDゴシック" panose="020B0400000000000000" pitchFamily="49" charset="-128"/>
                <a:ea typeface="BIZ UDゴシック" panose="020B0400000000000000" pitchFamily="49" charset="-128"/>
              </a:rPr>
              <a:t>【</a:t>
            </a:r>
            <a:r>
              <a:rPr kumimoji="0" lang="ja-JP" altLang="en-US" sz="1400" b="1" dirty="0">
                <a:solidFill>
                  <a:prstClr val="black"/>
                </a:solidFill>
                <a:latin typeface="BIZ UDゴシック" panose="020B0400000000000000" pitchFamily="49" charset="-128"/>
                <a:ea typeface="BIZ UDゴシック" panose="020B0400000000000000" pitchFamily="49" charset="-128"/>
              </a:rPr>
              <a:t>計画期間</a:t>
            </a:r>
            <a:r>
              <a:rPr kumimoji="0" lang="en-US" altLang="ja-JP" sz="1400" b="1" dirty="0">
                <a:solidFill>
                  <a:prstClr val="black"/>
                </a:solidFill>
                <a:latin typeface="BIZ UDゴシック" panose="020B0400000000000000" pitchFamily="49" charset="-128"/>
                <a:ea typeface="BIZ UDゴシック" panose="020B0400000000000000" pitchFamily="49" charset="-128"/>
              </a:rPr>
              <a:t>】</a:t>
            </a:r>
            <a:r>
              <a:rPr kumimoji="0" lang="zh-TW" altLang="en-US" sz="1400" b="1" dirty="0">
                <a:solidFill>
                  <a:prstClr val="black"/>
                </a:solidFill>
                <a:latin typeface="BIZ UDゴシック" panose="020B0400000000000000" pitchFamily="49" charset="-128"/>
                <a:ea typeface="BIZ UDゴシック" panose="020B0400000000000000" pitchFamily="49" charset="-128"/>
              </a:rPr>
              <a:t>令和６（</a:t>
            </a:r>
            <a:r>
              <a:rPr kumimoji="0" lang="en-US" altLang="zh-TW" sz="1400" b="1" dirty="0">
                <a:solidFill>
                  <a:prstClr val="black"/>
                </a:solidFill>
                <a:latin typeface="BIZ UDゴシック" panose="020B0400000000000000" pitchFamily="49" charset="-128"/>
                <a:ea typeface="BIZ UDゴシック" panose="020B0400000000000000" pitchFamily="49" charset="-128"/>
              </a:rPr>
              <a:t>2024</a:t>
            </a:r>
            <a:r>
              <a:rPr kumimoji="0" lang="zh-TW" altLang="en-US" sz="1400" b="1" dirty="0">
                <a:solidFill>
                  <a:prstClr val="black"/>
                </a:solidFill>
                <a:latin typeface="BIZ UDゴシック" panose="020B0400000000000000" pitchFamily="49" charset="-128"/>
                <a:ea typeface="BIZ UDゴシック" panose="020B0400000000000000" pitchFamily="49" charset="-128"/>
              </a:rPr>
              <a:t>）年度～令和</a:t>
            </a:r>
            <a:r>
              <a:rPr kumimoji="0" lang="en-US" altLang="zh-TW" sz="1400" b="1" dirty="0">
                <a:solidFill>
                  <a:prstClr val="black"/>
                </a:solidFill>
                <a:latin typeface="BIZ UDゴシック" panose="020B0400000000000000" pitchFamily="49" charset="-128"/>
                <a:ea typeface="BIZ UDゴシック" panose="020B0400000000000000" pitchFamily="49" charset="-128"/>
              </a:rPr>
              <a:t>10</a:t>
            </a:r>
            <a:r>
              <a:rPr kumimoji="0" lang="zh-TW" altLang="en-US" sz="1400" b="1" dirty="0">
                <a:solidFill>
                  <a:prstClr val="black"/>
                </a:solidFill>
                <a:latin typeface="BIZ UDゴシック" panose="020B0400000000000000" pitchFamily="49" charset="-128"/>
                <a:ea typeface="BIZ UDゴシック" panose="020B0400000000000000" pitchFamily="49" charset="-128"/>
              </a:rPr>
              <a:t>（</a:t>
            </a:r>
            <a:r>
              <a:rPr kumimoji="0" lang="en-US" altLang="zh-TW" sz="1400" b="1" dirty="0">
                <a:solidFill>
                  <a:prstClr val="black"/>
                </a:solidFill>
                <a:latin typeface="BIZ UDゴシック" panose="020B0400000000000000" pitchFamily="49" charset="-128"/>
                <a:ea typeface="BIZ UDゴシック" panose="020B0400000000000000" pitchFamily="49" charset="-128"/>
              </a:rPr>
              <a:t>2028</a:t>
            </a:r>
            <a:r>
              <a:rPr kumimoji="0" lang="zh-TW" altLang="en-US" sz="1400" b="1"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400" b="1" dirty="0">
              <a:solidFill>
                <a:prstClr val="black"/>
              </a:solidFill>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A48F0FED-9E56-1C9A-ADF8-826868BDC341}"/>
              </a:ext>
            </a:extLst>
          </p:cNvPr>
          <p:cNvSpPr/>
          <p:nvPr/>
        </p:nvSpPr>
        <p:spPr>
          <a:xfrm>
            <a:off x="0" y="3040488"/>
            <a:ext cx="4932000" cy="324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人がつながる、豊かな地域コミュニティの実現</a:t>
            </a:r>
          </a:p>
        </p:txBody>
      </p:sp>
      <p:sp>
        <p:nvSpPr>
          <p:cNvPr id="10" name="正方形/長方形 9">
            <a:extLst>
              <a:ext uri="{FF2B5EF4-FFF2-40B4-BE49-F238E27FC236}">
                <a16:creationId xmlns:a16="http://schemas.microsoft.com/office/drawing/2014/main" id="{E7EA0788-E390-4B36-48F5-EF460F8B3818}"/>
              </a:ext>
            </a:extLst>
          </p:cNvPr>
          <p:cNvSpPr/>
          <p:nvPr/>
        </p:nvSpPr>
        <p:spPr>
          <a:xfrm>
            <a:off x="4968000" y="3040488"/>
            <a:ext cx="4932000" cy="32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多様性が尊重され、つながりの中で誰もが生きやすい社会の実現</a:t>
            </a:r>
          </a:p>
        </p:txBody>
      </p:sp>
      <p:sp>
        <p:nvSpPr>
          <p:cNvPr id="11" name="正方形/長方形 10">
            <a:extLst>
              <a:ext uri="{FF2B5EF4-FFF2-40B4-BE49-F238E27FC236}">
                <a16:creationId xmlns:a16="http://schemas.microsoft.com/office/drawing/2014/main" id="{1D6F357F-B3F2-A6AA-197B-53439B31B2B3}"/>
              </a:ext>
            </a:extLst>
          </p:cNvPr>
          <p:cNvSpPr/>
          <p:nvPr/>
        </p:nvSpPr>
        <p:spPr>
          <a:xfrm>
            <a:off x="0" y="3382488"/>
            <a:ext cx="4932000" cy="1476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schemeClr val="tx1"/>
                </a:solidFill>
                <a:latin typeface="BIZ UDPゴシック" panose="020B0400000000000000" pitchFamily="50" charset="-128"/>
                <a:ea typeface="BIZ UDPゴシック" panose="020B0400000000000000" pitchFamily="50" charset="-128"/>
              </a:rPr>
              <a:t>住民同士がつながり、様々な企業・団体等と協働して持続的な地域活動が行われる豊かな地域コミュニティを支援します。</a:t>
            </a:r>
          </a:p>
          <a:p>
            <a:r>
              <a:rPr lang="ja-JP" altLang="en-US" sz="1200" dirty="0">
                <a:solidFill>
                  <a:schemeClr val="tx1"/>
                </a:solidFill>
                <a:latin typeface="BIZ UDPゴシック" panose="020B0400000000000000" pitchFamily="50" charset="-128"/>
                <a:ea typeface="BIZ UDPゴシック" panose="020B0400000000000000" pitchFamily="50" charset="-128"/>
              </a:rPr>
              <a:t>行政と大学や企業・団体等の連携を推進し、公共と民間の協働によるまちづくりを進めます。</a:t>
            </a:r>
          </a:p>
          <a:p>
            <a:endParaRPr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①地域のつながり・コミュニティの</a:t>
            </a:r>
            <a:r>
              <a:rPr lang="ja-JP" altLang="en-US" sz="1100" dirty="0">
                <a:solidFill>
                  <a:schemeClr val="tx1"/>
                </a:solidFill>
                <a:latin typeface="BIZ UDPゴシック" panose="020B0400000000000000" pitchFamily="50" charset="-128"/>
                <a:ea typeface="BIZ UDPゴシック" panose="020B0400000000000000" pitchFamily="50" charset="-128"/>
              </a:rPr>
              <a:t>強化　　②地域ごとの特色ある活動の展開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③多様な団体・企業等との</a:t>
            </a:r>
            <a:r>
              <a:rPr lang="ja-JP" altLang="en-US" sz="1100">
                <a:solidFill>
                  <a:schemeClr val="tx1"/>
                </a:solidFill>
                <a:latin typeface="BIZ UDPゴシック" panose="020B0400000000000000" pitchFamily="50" charset="-128"/>
                <a:ea typeface="BIZ UDPゴシック" panose="020B0400000000000000" pitchFamily="50" charset="-128"/>
              </a:rPr>
              <a:t>協働　　</a:t>
            </a:r>
            <a:r>
              <a:rPr kumimoji="1" lang="ja-JP" altLang="en-US" sz="1100">
                <a:solidFill>
                  <a:schemeClr val="tx1"/>
                </a:solidFill>
                <a:latin typeface="BIZ UDPゴシック" panose="020B0400000000000000" pitchFamily="50" charset="-128"/>
                <a:ea typeface="BIZ UDPゴシック" panose="020B0400000000000000" pitchFamily="50" charset="-128"/>
              </a:rPr>
              <a:t>④</a:t>
            </a:r>
            <a:r>
              <a:rPr kumimoji="1" lang="ja-JP" altLang="en-US" sz="1100" dirty="0">
                <a:solidFill>
                  <a:schemeClr val="tx1"/>
                </a:solidFill>
                <a:latin typeface="BIZ UDPゴシック" panose="020B0400000000000000" pitchFamily="50" charset="-128"/>
                <a:ea typeface="BIZ UDPゴシック" panose="020B0400000000000000" pitchFamily="50" charset="-128"/>
              </a:rPr>
              <a:t>公共と民間との協働</a:t>
            </a:r>
          </a:p>
        </p:txBody>
      </p:sp>
      <p:sp>
        <p:nvSpPr>
          <p:cNvPr id="12" name="正方形/長方形 11">
            <a:extLst>
              <a:ext uri="{FF2B5EF4-FFF2-40B4-BE49-F238E27FC236}">
                <a16:creationId xmlns:a16="http://schemas.microsoft.com/office/drawing/2014/main" id="{9034B325-6D20-6F2B-FC04-172BBB062B51}"/>
              </a:ext>
            </a:extLst>
          </p:cNvPr>
          <p:cNvSpPr/>
          <p:nvPr/>
        </p:nvSpPr>
        <p:spPr>
          <a:xfrm>
            <a:off x="4968000" y="3382488"/>
            <a:ext cx="4932000" cy="1476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世代や分野を超えて様々な人がつながり誰もが生きやすい社会をめざし、包括的な相談支援体制づくりや地域の住民・専門機関等の連携による地域福祉推進の支援、要介護状態の予防等の健康づくりの推進、地域の防災力向上、防犯・交通安全の啓発、空家の適正管理の促進に取り組みます。</a:t>
            </a: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①地域福祉の推進　　②健康づくりの推進　　③防災の取組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④防犯・交通安全の取組　　⑤空家対策の推進</a:t>
            </a:r>
            <a:endParaRPr kumimoji="1" lang="ja-JP" altLang="en-US" sz="1100" dirty="0">
              <a:solidFill>
                <a:schemeClr val="tx1"/>
              </a:solidFill>
            </a:endParaRPr>
          </a:p>
        </p:txBody>
      </p:sp>
      <p:sp>
        <p:nvSpPr>
          <p:cNvPr id="13" name="正方形/長方形 12">
            <a:extLst>
              <a:ext uri="{FF2B5EF4-FFF2-40B4-BE49-F238E27FC236}">
                <a16:creationId xmlns:a16="http://schemas.microsoft.com/office/drawing/2014/main" id="{55F16BB1-4268-C7A0-0C04-2F2EB4A3028E}"/>
              </a:ext>
            </a:extLst>
          </p:cNvPr>
          <p:cNvSpPr/>
          <p:nvPr/>
        </p:nvSpPr>
        <p:spPr>
          <a:xfrm>
            <a:off x="0" y="4910648"/>
            <a:ext cx="4932000" cy="324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endParaRPr lang="ja-JP" altLang="en-US" sz="14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4388AA1-0555-4AB4-9E88-4A9856C9F1A0}"/>
              </a:ext>
            </a:extLst>
          </p:cNvPr>
          <p:cNvSpPr/>
          <p:nvPr/>
        </p:nvSpPr>
        <p:spPr>
          <a:xfrm>
            <a:off x="0" y="5270648"/>
            <a:ext cx="4932000" cy="147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r>
              <a:rPr lang="ja-JP" altLang="en-US" sz="1200" dirty="0">
                <a:solidFill>
                  <a:schemeClr val="tx1"/>
                </a:solidFill>
                <a:latin typeface="BIZ UDPゴシック" panose="020B0400000000000000" pitchFamily="50" charset="-128"/>
                <a:ea typeface="BIZ UDPゴシック" panose="020B0400000000000000" pitchFamily="50" charset="-128"/>
              </a:rPr>
              <a:t>未来を担う将来世代を支援するため、子育てに関する手続やサービス情報のプッシュ型発信や、切れ目のない支援の仕組みづくり、こども・若者やその保護者の早期支援に向けた地域や関係機関との連携強化、地域実情の教育施策への反映や、学校教育活動の円滑な推進の支援に取り組みます。</a:t>
            </a: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①子育ての支援　　②こどもと若者の支援　　③学校・学びの支援</a:t>
            </a:r>
          </a:p>
        </p:txBody>
      </p:sp>
      <p:sp>
        <p:nvSpPr>
          <p:cNvPr id="15" name="正方形/長方形 14">
            <a:extLst>
              <a:ext uri="{FF2B5EF4-FFF2-40B4-BE49-F238E27FC236}">
                <a16:creationId xmlns:a16="http://schemas.microsoft.com/office/drawing/2014/main" id="{67A29365-DB2E-3300-5ADE-5A9C9BDE23E0}"/>
              </a:ext>
            </a:extLst>
          </p:cNvPr>
          <p:cNvSpPr/>
          <p:nvPr/>
        </p:nvSpPr>
        <p:spPr>
          <a:xfrm>
            <a:off x="4968000" y="4911096"/>
            <a:ext cx="4932000" cy="324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ja-JP" altLang="en-US" sz="14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0B37DCF-9539-C51F-DA66-2BA8ED3DCB87}"/>
              </a:ext>
            </a:extLst>
          </p:cNvPr>
          <p:cNvSpPr/>
          <p:nvPr/>
        </p:nvSpPr>
        <p:spPr>
          <a:xfrm>
            <a:off x="4968000" y="5270648"/>
            <a:ext cx="4932000" cy="1476000"/>
          </a:xfrm>
          <a:prstGeom prst="rect">
            <a:avLst/>
          </a:prstGeom>
          <a:solidFill>
            <a:srgbClr val="F0DBFF"/>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区政運営の充実に向けて、区政への区民参画を推進するためデジタルツールを活用しニーズの把握、区政に関する情報発信の充実を図ります。　区役所窓口での質の高いサービス提供と区民の利便性向上に向けて、職員の接遇力の向上及び来庁不要な手続の拡張と利用促進を進めます。</a:t>
            </a:r>
          </a:p>
          <a:p>
            <a:endParaRPr lang="ja-JP" altLang="en-US"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①区政への区民参画の推進</a:t>
            </a:r>
            <a:r>
              <a:rPr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②窓口サービス向上・</a:t>
            </a:r>
            <a:r>
              <a:rPr kumimoji="1" lang="en-US" altLang="ja-JP" sz="1100" dirty="0">
                <a:solidFill>
                  <a:schemeClr val="tx1"/>
                </a:solidFill>
                <a:latin typeface="BIZ UDPゴシック" panose="020B0400000000000000" pitchFamily="50" charset="-128"/>
                <a:ea typeface="BIZ UDPゴシック" panose="020B0400000000000000" pitchFamily="50" charset="-128"/>
              </a:rPr>
              <a:t>DX</a:t>
            </a:r>
            <a:r>
              <a:rPr lang="ja-JP" altLang="en-US" sz="1100" dirty="0">
                <a:solidFill>
                  <a:schemeClr val="tx1"/>
                </a:solidFill>
                <a:latin typeface="BIZ UDPゴシック" panose="020B0400000000000000" pitchFamily="50" charset="-128"/>
                <a:ea typeface="BIZ UDPゴシック" panose="020B0400000000000000" pitchFamily="50" charset="-128"/>
              </a:rPr>
              <a:t>推進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D608767-84FA-30C9-5C1E-B9944DD8FD51}"/>
              </a:ext>
            </a:extLst>
          </p:cNvPr>
          <p:cNvSpPr/>
          <p:nvPr/>
        </p:nvSpPr>
        <p:spPr>
          <a:xfrm>
            <a:off x="0" y="0"/>
            <a:ext cx="99180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400" dirty="0">
                <a:solidFill>
                  <a:schemeClr val="bg1"/>
                </a:solidFill>
                <a:latin typeface="BIZ UDゴシック" panose="020B0400000000000000" pitchFamily="49" charset="-128"/>
                <a:ea typeface="BIZ UDゴシック" panose="020B0400000000000000" pitchFamily="49" charset="-128"/>
              </a:rPr>
              <a:t>住吉区将来ビジョン</a:t>
            </a:r>
            <a:r>
              <a:rPr kumimoji="1" lang="en-US" altLang="ja-JP" sz="3400" dirty="0">
                <a:solidFill>
                  <a:schemeClr val="bg1"/>
                </a:solidFill>
                <a:latin typeface="BIZ UDゴシック" panose="020B0400000000000000" pitchFamily="49" charset="-128"/>
                <a:ea typeface="BIZ UDゴシック" panose="020B0400000000000000" pitchFamily="49" charset="-128"/>
              </a:rPr>
              <a:t>2028</a:t>
            </a:r>
            <a:r>
              <a:rPr kumimoji="1" lang="en-US" altLang="ja-JP" sz="2000" dirty="0">
                <a:solidFill>
                  <a:schemeClr val="bg1"/>
                </a:solidFill>
                <a:latin typeface="BIZ UDゴシック" panose="020B0400000000000000" pitchFamily="49" charset="-128"/>
                <a:ea typeface="BIZ UDゴシック" panose="020B0400000000000000" pitchFamily="49" charset="-128"/>
              </a:rPr>
              <a:t>〈</a:t>
            </a:r>
            <a:r>
              <a:rPr kumimoji="1" lang="ja-JP" altLang="en-US" sz="2000" dirty="0">
                <a:solidFill>
                  <a:schemeClr val="bg1"/>
                </a:solidFill>
                <a:latin typeface="BIZ UDゴシック" panose="020B0400000000000000" pitchFamily="49" charset="-128"/>
                <a:ea typeface="BIZ UDゴシック" panose="020B0400000000000000" pitchFamily="49" charset="-128"/>
              </a:rPr>
              <a:t>概要版</a:t>
            </a:r>
            <a:r>
              <a:rPr kumimoji="1" lang="en-US" altLang="ja-JP" sz="2000" dirty="0">
                <a:solidFill>
                  <a:schemeClr val="bg1"/>
                </a:solidFill>
                <a:latin typeface="BIZ UDゴシック" panose="020B0400000000000000" pitchFamily="49" charset="-128"/>
                <a:ea typeface="BIZ UDゴシック" panose="020B0400000000000000" pitchFamily="49" charset="-128"/>
              </a:rPr>
              <a:t>〉</a:t>
            </a:r>
            <a:r>
              <a:rPr kumimoji="1" lang="ja-JP" altLang="en-US" sz="2000" dirty="0">
                <a:solidFill>
                  <a:schemeClr val="bg1"/>
                </a:solidFill>
                <a:latin typeface="BIZ UDゴシック" panose="020B0400000000000000" pitchFamily="49" charset="-128"/>
                <a:ea typeface="BIZ UDゴシック" panose="020B0400000000000000" pitchFamily="49" charset="-128"/>
              </a:rPr>
              <a:t>　</a:t>
            </a:r>
          </a:p>
        </p:txBody>
      </p:sp>
      <p:sp>
        <p:nvSpPr>
          <p:cNvPr id="4" name="正方形/長方形 3">
            <a:extLst>
              <a:ext uri="{FF2B5EF4-FFF2-40B4-BE49-F238E27FC236}">
                <a16:creationId xmlns:a16="http://schemas.microsoft.com/office/drawing/2014/main" id="{981C5953-8F2D-81AB-AA2D-99FF71B65814}"/>
              </a:ext>
            </a:extLst>
          </p:cNvPr>
          <p:cNvSpPr/>
          <p:nvPr/>
        </p:nvSpPr>
        <p:spPr>
          <a:xfrm>
            <a:off x="0" y="2700000"/>
            <a:ext cx="9918000" cy="2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４つの柱（方向性）</a:t>
            </a:r>
          </a:p>
        </p:txBody>
      </p:sp>
      <p:sp>
        <p:nvSpPr>
          <p:cNvPr id="7" name="テキスト ボックス 217">
            <a:extLst>
              <a:ext uri="{FF2B5EF4-FFF2-40B4-BE49-F238E27FC236}">
                <a16:creationId xmlns:a16="http://schemas.microsoft.com/office/drawing/2014/main" id="{AD9B0A7F-02BA-4E64-B8C4-07AC5115AC8F}"/>
              </a:ext>
            </a:extLst>
          </p:cNvPr>
          <p:cNvSpPr txBox="1">
            <a:spLocks noChangeArrowheads="1"/>
          </p:cNvSpPr>
          <p:nvPr/>
        </p:nvSpPr>
        <p:spPr bwMode="auto">
          <a:xfrm>
            <a:off x="8405111" y="54754"/>
            <a:ext cx="1440000" cy="359410"/>
          </a:xfrm>
          <a:prstGeom prst="rect">
            <a:avLst/>
          </a:prstGeom>
          <a:solidFill>
            <a:srgbClr val="FFFFFF"/>
          </a:solidFill>
          <a:ln w="9525">
            <a:solidFill>
              <a:srgbClr val="000000"/>
            </a:solidFill>
            <a:miter lim="800000"/>
            <a:headEnd/>
            <a:tailEnd/>
          </a:ln>
        </p:spPr>
        <p:txBody>
          <a:bodyPr rot="0" vert="horz" wrap="square" lIns="0" tIns="0" rIns="0" bIns="0" anchor="ctr" anchorCtr="0">
            <a:noAutofit/>
          </a:bodyPr>
          <a:lstStyle/>
          <a:p>
            <a:pPr algn="ctr"/>
            <a:r>
              <a:rPr lang="ja-JP" sz="1400" kern="100" dirty="0">
                <a:effectLst/>
                <a:latin typeface="Century" panose="02040604050505020304" pitchFamily="18" charset="0"/>
                <a:ea typeface="ＭＳ Ｐゴシック" panose="020B0600070205080204" pitchFamily="50" charset="-128"/>
                <a:cs typeface="Times New Roman" panose="02020603050405020304" pitchFamily="18" charset="0"/>
              </a:rPr>
              <a:t>配付資料⑥</a:t>
            </a:r>
            <a:r>
              <a:rPr lang="ja-JP" altLang="en-US" sz="1400" kern="100" dirty="0">
                <a:latin typeface="Century" panose="02040604050505020304" pitchFamily="18" charset="0"/>
                <a:ea typeface="ＭＳ Ｐゴシック" panose="020B0600070205080204" pitchFamily="50" charset="-128"/>
                <a:cs typeface="Times New Roman" panose="02020603050405020304" pitchFamily="18" charset="0"/>
              </a:rPr>
              <a:t>－２</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454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③多様な団体・企業等との協働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地域と大学・</a:t>
            </a:r>
            <a:r>
              <a:rPr lang="en-US" altLang="ja-JP" sz="2400" dirty="0">
                <a:latin typeface="BIZ UDPゴシック" panose="020B0400000000000000" pitchFamily="50" charset="-128"/>
                <a:ea typeface="BIZ UDPゴシック" panose="020B0400000000000000" pitchFamily="50" charset="-128"/>
              </a:rPr>
              <a:t>NPO</a:t>
            </a:r>
            <a:r>
              <a:rPr lang="ja-JP" altLang="en-US" sz="2400" dirty="0">
                <a:latin typeface="BIZ UDPゴシック" panose="020B0400000000000000" pitchFamily="50" charset="-128"/>
                <a:ea typeface="BIZ UDPゴシック" panose="020B0400000000000000" pitchFamily="50" charset="-128"/>
              </a:rPr>
              <a:t>・企業・個人等が協働し、地域の活性化や地域課題の解決が図られている状態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7" name="フローチャート: カード 46"/>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8" name="正方形/長方形 47"/>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1" name="正方形/長方形 50"/>
          <p:cNvSpPr/>
          <p:nvPr/>
        </p:nvSpPr>
        <p:spPr>
          <a:xfrm>
            <a:off x="6998400"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大学・</a:t>
            </a:r>
            <a:r>
              <a:rPr lang="en-US" altLang="ja-JP" dirty="0">
                <a:latin typeface="BIZ UDPゴシック" panose="020B0400000000000000" pitchFamily="50" charset="-128"/>
                <a:ea typeface="BIZ UDPゴシック" panose="020B0400000000000000" pitchFamily="50" charset="-128"/>
              </a:rPr>
              <a:t>NPO</a:t>
            </a:r>
            <a:r>
              <a:rPr lang="ja-JP" altLang="en-US" dirty="0">
                <a:latin typeface="BIZ UDPゴシック" panose="020B0400000000000000" pitchFamily="50" charset="-128"/>
                <a:ea typeface="BIZ UDPゴシック" panose="020B0400000000000000" pitchFamily="50" charset="-128"/>
              </a:rPr>
              <a:t>・企業・個人等との継続した連携や協働を３件以上行っている地域</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地域活動を継続・発展させるため、地域活動協議会をはじめとする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地域団体と多様な主体とが、交流・協働するための支援を行う。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6"/>
              </a:solidFill>
              <a:latin typeface="BIZ UDPゴシック" panose="020B0400000000000000" pitchFamily="50" charset="-128"/>
              <a:ea typeface="BIZ UDPゴシック" panose="020B0400000000000000" pitchFamily="50" charset="-128"/>
            </a:endParaRPr>
          </a:p>
        </p:txBody>
      </p:sp>
      <p:sp>
        <p:nvSpPr>
          <p:cNvPr id="53" name="正方形/長方形 52"/>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地域の活動が限られた個人・団体等の参画に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とどまっている。</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全</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地域</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9" name="角丸四角形 28"/>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0" name="テキスト ボックス 29"/>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3" name="正方形/長方形 32"/>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 name="直線コネクタ 2">
            <a:extLst>
              <a:ext uri="{FF2B5EF4-FFF2-40B4-BE49-F238E27FC236}">
                <a16:creationId xmlns:a16="http://schemas.microsoft.com/office/drawing/2014/main" id="{7A1C25D4-C131-210F-8011-60C354FADF6F}"/>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43C45C7-55C6-0A44-0ABD-E94867A303FF}"/>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ECC947C7-35DE-5368-6514-A73A66AB41DE}"/>
              </a:ext>
            </a:extLst>
          </p:cNvPr>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00419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2" name="角丸四角形 41"/>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④公共と民間との協働</a:t>
            </a:r>
          </a:p>
        </p:txBody>
      </p:sp>
      <p:sp>
        <p:nvSpPr>
          <p:cNvPr id="43" name="正方形/長方形 42"/>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44" name="正方形/長方形 43"/>
          <p:cNvSpPr/>
          <p:nvPr/>
        </p:nvSpPr>
        <p:spPr>
          <a:xfrm>
            <a:off x="817200" y="166055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行政サービスの充実や地域の活性化が、大学・ＮＰＯ・企業・個人等との協働により図られている状態</a:t>
            </a:r>
            <a:endParaRPr lang="en-US" altLang="ja-JP" sz="2400" dirty="0">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48" name="フローチャート: カード 47"/>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9" name="正方形/長方形 48"/>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0" name="直角三角形 49"/>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endParaRPr kumimoji="1" lang="ja-JP" altLang="en-US"/>
          </a:p>
        </p:txBody>
      </p:sp>
      <p:sp>
        <p:nvSpPr>
          <p:cNvPr id="51" name="正方形/長方形 50"/>
          <p:cNvSpPr/>
          <p:nvPr/>
        </p:nvSpPr>
        <p:spPr>
          <a:xfrm>
            <a:off x="6998400" y="3153600"/>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行政と大学・ＮＰＯ・企業・個人等との新たな連携の実施　</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行政や地域の課題解決に向けて、区から大学・ＮＰＯ・企業・個人等</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に積極的に働きかけ、まちづくりのパートナーとして新たな連携を</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実施し、継続して協働によるまちづくりを進めていく。</a:t>
            </a:r>
          </a:p>
        </p:txBody>
      </p:sp>
      <p:sp>
        <p:nvSpPr>
          <p:cNvPr id="53" name="正方形/長方形 52"/>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行政と協働する意向のある団体・企業等を把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握できておらず、民間の強みを区のまちづくり</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に活かしきれていない。</a:t>
            </a:r>
          </a:p>
        </p:txBody>
      </p:sp>
      <p:sp>
        <p:nvSpPr>
          <p:cNvPr id="54" name="正方形/長方形 53"/>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件以上</a:t>
            </a:r>
            <a:endParaRPr lang="en-US" altLang="ja-JP" sz="2400" dirty="0">
              <a:latin typeface="BIZ UDPゴシック" panose="020B0400000000000000" pitchFamily="50" charset="-128"/>
              <a:ea typeface="BIZ UDPゴシック" panose="020B0400000000000000" pitchFamily="50" charset="-128"/>
            </a:endParaRPr>
          </a:p>
        </p:txBody>
      </p:sp>
      <p:sp>
        <p:nvSpPr>
          <p:cNvPr id="55" name="右矢印 54"/>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56" name="正方形/長方形 55"/>
          <p:cNvSpPr/>
          <p:nvPr/>
        </p:nvSpPr>
        <p:spPr>
          <a:xfrm>
            <a:off x="8240400" y="4335684"/>
            <a:ext cx="1440000" cy="21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9" name="正方形/長方形 58"/>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8" name="角丸四角形 27"/>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29" name="テキスト ボックス 28"/>
          <p:cNvSpPr txBox="1"/>
          <p:nvPr/>
        </p:nvSpPr>
        <p:spPr>
          <a:xfrm>
            <a:off x="772894" y="73284"/>
            <a:ext cx="64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2" name="正方形/長方形 31"/>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47194A6A-6F1E-23AE-85F1-98148ED00046}"/>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7A6DB9AD-4135-D5A5-1CA8-A0F1DE51DDC8}"/>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6E4B27C-8589-E0F7-A0CF-5E079C1D1536}"/>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145983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37284"/>
            <a:ext cx="64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①地域福祉の推進</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住み慣れた地域で、誰かの役に立ちたいとい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う思いを活動につなげる仕組みが必要である。</a:t>
            </a:r>
          </a:p>
        </p:txBody>
      </p:sp>
      <p:sp>
        <p:nvSpPr>
          <p:cNvPr id="23" name="直角三角形 22"/>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787"/>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「誰もが安心して暮らせるまちと感じる」と回答する割合（区民意識調査）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誰もがありのままの存在として尊重され、自分に合った居場所や役割を得て、生きがいを持って暮らしている状態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関係機関と連携し、地域での包括的な相談支援体制づくりや、多職種連携のネッ</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トワークづくりを進めるとともに、相談窓口の周知に努める。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地域住民や専門機関などが集まり、地域の理想像を共有し、実現に向けて取り組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r>
              <a:rPr lang="ja-JP" altLang="en-US" sz="2000" dirty="0" err="1">
                <a:latin typeface="BIZ UDPゴシック" panose="020B0400000000000000" pitchFamily="50" charset="-128"/>
                <a:ea typeface="BIZ UDPゴシック" panose="020B0400000000000000" pitchFamily="50" charset="-128"/>
              </a:rPr>
              <a:t>む</a:t>
            </a:r>
            <a:r>
              <a:rPr lang="ja-JP" altLang="en-US" sz="2000" dirty="0">
                <a:latin typeface="BIZ UDPゴシック" panose="020B0400000000000000" pitchFamily="50" charset="-128"/>
                <a:ea typeface="BIZ UDPゴシック" panose="020B0400000000000000" pitchFamily="50" charset="-128"/>
              </a:rPr>
              <a:t>場などの開催を支援する。</a:t>
            </a:r>
          </a:p>
        </p:txBody>
      </p:sp>
      <p:sp>
        <p:nvSpPr>
          <p:cNvPr id="25" name="正方形/長方形 24"/>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生きづらさを抱えた人々が孤立し、支援の網の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目から漏れてしまう。</a:t>
            </a:r>
          </a:p>
        </p:txBody>
      </p:sp>
      <p:cxnSp>
        <p:nvCxnSpPr>
          <p:cNvPr id="20" name="直線コネクタ 19"/>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正方形/長方形 36"/>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9" name="直線コネクタ 38"/>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５</a:t>
            </a:r>
          </a:p>
        </p:txBody>
      </p:sp>
    </p:spTree>
    <p:extLst>
      <p:ext uri="{BB962C8B-B14F-4D97-AF65-F5344CB8AC3E}">
        <p14:creationId xmlns:p14="http://schemas.microsoft.com/office/powerpoint/2010/main" val="133042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ローチャート: カード 29">
            <a:extLst>
              <a:ext uri="{FF2B5EF4-FFF2-40B4-BE49-F238E27FC236}">
                <a16:creationId xmlns:a16="http://schemas.microsoft.com/office/drawing/2014/main" id="{5F25FEEA-E80D-62C9-7254-12A5830F8173}"/>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1" name="角丸四角形 6">
            <a:extLst>
              <a:ext uri="{FF2B5EF4-FFF2-40B4-BE49-F238E27FC236}">
                <a16:creationId xmlns:a16="http://schemas.microsoft.com/office/drawing/2014/main" id="{72B65BF6-AE29-97DE-206B-8FA2173F01EA}"/>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4" name="角丸四角形 5">
            <a:extLst>
              <a:ext uri="{FF2B5EF4-FFF2-40B4-BE49-F238E27FC236}">
                <a16:creationId xmlns:a16="http://schemas.microsoft.com/office/drawing/2014/main" id="{FDA233F1-9ADD-9283-5807-64E240BDD5EB}"/>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②健康づくりの推進</a:t>
            </a:r>
          </a:p>
        </p:txBody>
      </p:sp>
      <p:sp>
        <p:nvSpPr>
          <p:cNvPr id="35" name="正方形/長方形 34">
            <a:extLst>
              <a:ext uri="{FF2B5EF4-FFF2-40B4-BE49-F238E27FC236}">
                <a16:creationId xmlns:a16="http://schemas.microsoft.com/office/drawing/2014/main" id="{41B7FACF-D615-8B0E-2364-DA6B400BDB3F}"/>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7" name="正方形/長方形 36">
            <a:extLst>
              <a:ext uri="{FF2B5EF4-FFF2-40B4-BE49-F238E27FC236}">
                <a16:creationId xmlns:a16="http://schemas.microsoft.com/office/drawing/2014/main" id="{436EB486-6F9D-092D-75DC-9DD2599D8B2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8" name="正方形/長方形 37">
            <a:extLst>
              <a:ext uri="{FF2B5EF4-FFF2-40B4-BE49-F238E27FC236}">
                <a16:creationId xmlns:a16="http://schemas.microsoft.com/office/drawing/2014/main" id="{5F7D4199-2E57-410B-44C5-EE91A6203DF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39" name="正方形/長方形 38">
            <a:extLst>
              <a:ext uri="{FF2B5EF4-FFF2-40B4-BE49-F238E27FC236}">
                <a16:creationId xmlns:a16="http://schemas.microsoft.com/office/drawing/2014/main" id="{C0A73128-F0B0-15B5-5BC1-8D0E4E3327C3}"/>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41" name="直角三角形 40">
            <a:extLst>
              <a:ext uri="{FF2B5EF4-FFF2-40B4-BE49-F238E27FC236}">
                <a16:creationId xmlns:a16="http://schemas.microsoft.com/office/drawing/2014/main" id="{08D89072-EB48-D731-27C6-C46B166FFAF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55175C54-C6E2-0AB2-47D6-A55860987182}"/>
              </a:ext>
            </a:extLst>
          </p:cNvPr>
          <p:cNvSpPr/>
          <p:nvPr/>
        </p:nvSpPr>
        <p:spPr>
          <a:xfrm>
            <a:off x="6998399"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「何らかの健康づくりに取り組んでいる」と回答する割合（区民意識調査）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A712E0B-299D-FAED-BBEA-1853E1F6F17E}"/>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6C3C60D-C0BF-17B1-686D-F1F163D0ACCC}"/>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すべての区民がすこやかで心豊かに生活できる状態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758DBD5-2DD5-7655-28DA-421B5EE9A605}"/>
              </a:ext>
            </a:extLst>
          </p:cNvPr>
          <p:cNvSpPr/>
          <p:nvPr/>
        </p:nvSpPr>
        <p:spPr>
          <a:xfrm>
            <a:off x="540000" y="5167331"/>
            <a:ext cx="9144000" cy="1231106"/>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いつまでも健康を保ち、いきいきと暮らせるよう、健康づくりのサポートや啓発、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疾病予防のための検診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健診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の受診勧奨を行う。</a:t>
            </a: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要介護状態を予防し、健康寿命の延伸を図るため、生活に身近な場での健康づく</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り活動を推進する。</a:t>
            </a:r>
          </a:p>
        </p:txBody>
      </p:sp>
      <p:sp>
        <p:nvSpPr>
          <p:cNvPr id="47" name="正方形/長方形 46">
            <a:extLst>
              <a:ext uri="{FF2B5EF4-FFF2-40B4-BE49-F238E27FC236}">
                <a16:creationId xmlns:a16="http://schemas.microsoft.com/office/drawing/2014/main" id="{1E7E5071-0129-063F-3861-65938252866A}"/>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すべての区民が、健康づくりに関心を持つ風土</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づくりが必要である。</a:t>
            </a:r>
          </a:p>
        </p:txBody>
      </p:sp>
      <p:sp>
        <p:nvSpPr>
          <p:cNvPr id="50" name="右矢印 33">
            <a:extLst>
              <a:ext uri="{FF2B5EF4-FFF2-40B4-BE49-F238E27FC236}">
                <a16:creationId xmlns:a16="http://schemas.microsoft.com/office/drawing/2014/main" id="{D63A73F5-F302-1E85-966A-9CD8F8C897A0}"/>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pic>
        <p:nvPicPr>
          <p:cNvPr id="54" name="図 53">
            <a:extLst>
              <a:ext uri="{FF2B5EF4-FFF2-40B4-BE49-F238E27FC236}">
                <a16:creationId xmlns:a16="http://schemas.microsoft.com/office/drawing/2014/main" id="{CD046C42-B702-86CE-C738-F81898888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8" name="正方形/長方形 57">
            <a:extLst>
              <a:ext uri="{FF2B5EF4-FFF2-40B4-BE49-F238E27FC236}">
                <a16:creationId xmlns:a16="http://schemas.microsoft.com/office/drawing/2014/main" id="{E81E5A48-5414-F617-4C6A-064BCA750D5D}"/>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C2C1A828-4287-5E90-963E-CFF5A55D85AA}"/>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E4631AE4-2DEB-ACC1-F649-872078B08D56}"/>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E38FE35-2FB4-9CC2-5D0D-F401492A1CED}"/>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６</a:t>
            </a:r>
          </a:p>
        </p:txBody>
      </p:sp>
    </p:spTree>
    <p:extLst>
      <p:ext uri="{BB962C8B-B14F-4D97-AF65-F5344CB8AC3E}">
        <p14:creationId xmlns:p14="http://schemas.microsoft.com/office/powerpoint/2010/main" val="81715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A7F4CB5B-97DF-FE79-01F5-7D6F6DF2DAD9}"/>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角丸四角形 6">
            <a:extLst>
              <a:ext uri="{FF2B5EF4-FFF2-40B4-BE49-F238E27FC236}">
                <a16:creationId xmlns:a16="http://schemas.microsoft.com/office/drawing/2014/main" id="{A7355092-3DB0-3EFA-CD7D-F08A1B74140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6" name="角丸四角形 5">
            <a:extLst>
              <a:ext uri="{FF2B5EF4-FFF2-40B4-BE49-F238E27FC236}">
                <a16:creationId xmlns:a16="http://schemas.microsoft.com/office/drawing/2014/main" id="{B05089BF-CFF2-121E-6D9E-A33687BA4EBC}"/>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③防災の取組</a:t>
            </a:r>
          </a:p>
        </p:txBody>
      </p:sp>
      <p:sp>
        <p:nvSpPr>
          <p:cNvPr id="7" name="正方形/長方形 6">
            <a:extLst>
              <a:ext uri="{FF2B5EF4-FFF2-40B4-BE49-F238E27FC236}">
                <a16:creationId xmlns:a16="http://schemas.microsoft.com/office/drawing/2014/main" id="{7086B998-5956-2DDD-26DE-AFA3F5371E71}"/>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B1A04B63-4477-292A-19F5-12F2244C8E34}"/>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0" name="正方形/長方形 9">
            <a:extLst>
              <a:ext uri="{FF2B5EF4-FFF2-40B4-BE49-F238E27FC236}">
                <a16:creationId xmlns:a16="http://schemas.microsoft.com/office/drawing/2014/main" id="{E073F80A-E306-984D-E200-6FB7AFDD54C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B3E35DFA-991A-1CEA-E60C-088DACB5045D}"/>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91825356-CC39-2672-A15F-7015D28F26E1}"/>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4" name="正方形/長方形 13">
            <a:extLst>
              <a:ext uri="{FF2B5EF4-FFF2-40B4-BE49-F238E27FC236}">
                <a16:creationId xmlns:a16="http://schemas.microsoft.com/office/drawing/2014/main" id="{DF0D0691-BF16-5BD5-9499-1C968682D7DA}"/>
              </a:ext>
            </a:extLst>
          </p:cNvPr>
          <p:cNvSpPr/>
          <p:nvPr/>
        </p:nvSpPr>
        <p:spPr>
          <a:xfrm>
            <a:off x="6998399" y="3151284"/>
            <a:ext cx="2700000" cy="1384995"/>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「地域の防災力が</a:t>
            </a:r>
            <a:r>
              <a:rPr lang="ja-JP" altLang="en-US" dirty="0">
                <a:latin typeface="BIZ UDPゴシック" panose="020B0400000000000000" pitchFamily="50" charset="-128"/>
                <a:ea typeface="BIZ UDPゴシック" panose="020B0400000000000000" pitchFamily="50" charset="-128"/>
              </a:rPr>
              <a:t>備わっている</a:t>
            </a:r>
            <a:r>
              <a:rPr lang="ja-JP" altLang="en-US" sz="1800" dirty="0">
                <a:latin typeface="BIZ UDPゴシック" panose="020B0400000000000000" pitchFamily="50" charset="-128"/>
                <a:ea typeface="BIZ UDPゴシック" panose="020B0400000000000000" pitchFamily="50" charset="-128"/>
              </a:rPr>
              <a:t>と感じる」と回答する割合（区民意識調査）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D54BCF2-8AC7-38AC-5C6B-A511D7504C11}"/>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60FD6B7-64D1-E9D3-197B-5F8C36D8DCFD}"/>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区民や地域の防災意識が高く、地域の防災体制が整っており、災害時には要援護者等に必要な支援を行うことができる状態</a:t>
            </a:r>
          </a:p>
        </p:txBody>
      </p:sp>
      <p:sp>
        <p:nvSpPr>
          <p:cNvPr id="17" name="正方形/長方形 16">
            <a:extLst>
              <a:ext uri="{FF2B5EF4-FFF2-40B4-BE49-F238E27FC236}">
                <a16:creationId xmlns:a16="http://schemas.microsoft.com/office/drawing/2014/main" id="{9517F382-E20B-4114-BC80-4B273C1249F8}"/>
              </a:ext>
            </a:extLst>
          </p:cNvPr>
          <p:cNvSpPr/>
          <p:nvPr/>
        </p:nvSpPr>
        <p:spPr>
          <a:xfrm>
            <a:off x="540000" y="5166000"/>
            <a:ext cx="9144000" cy="1077218"/>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災害への備えや適切な避難行動等に関する情報発信を行い、防災意識の</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向上を図るとともに、区民・地域主体の防災訓練等を実施する。　　</a:t>
            </a:r>
            <a:endParaRPr lang="en-US" altLang="ja-JP" sz="2200" dirty="0">
              <a:latin typeface="BIZ UDPゴシック" panose="020B0400000000000000" pitchFamily="50" charset="-128"/>
              <a:ea typeface="BIZ UDPゴシック" panose="020B0400000000000000" pitchFamily="50" charset="-128"/>
            </a:endParaRPr>
          </a:p>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要援護者の個別支援プランや、業務継続計画の策定を進める。</a:t>
            </a:r>
          </a:p>
        </p:txBody>
      </p:sp>
      <p:sp>
        <p:nvSpPr>
          <p:cNvPr id="18" name="正方形/長方形 17">
            <a:extLst>
              <a:ext uri="{FF2B5EF4-FFF2-40B4-BE49-F238E27FC236}">
                <a16:creationId xmlns:a16="http://schemas.microsoft.com/office/drawing/2014/main" id="{44AA0F99-0086-3295-5B12-8399C55EFBA9}"/>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災害への備えや、適切な避難行動をとることがで</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きるよう、防災意識の更なる向上を図る必要があ</a:t>
            </a:r>
            <a:r>
              <a:rPr lang="en-US" altLang="ja-JP" sz="2200" dirty="0">
                <a:latin typeface="BIZ UDPゴシック" panose="020B0400000000000000" pitchFamily="50" charset="-128"/>
                <a:ea typeface="BIZ UDPゴシック" panose="020B0400000000000000" pitchFamily="50" charset="-128"/>
              </a:rPr>
              <a:t>   </a:t>
            </a:r>
          </a:p>
          <a:p>
            <a:r>
              <a:rPr lang="ja-JP" altLang="en-US" sz="2200" dirty="0">
                <a:latin typeface="BIZ UDPゴシック" panose="020B0400000000000000" pitchFamily="50" charset="-128"/>
                <a:ea typeface="BIZ UDPゴシック" panose="020B0400000000000000" pitchFamily="50" charset="-128"/>
              </a:rPr>
              <a:t>　る。</a:t>
            </a:r>
          </a:p>
        </p:txBody>
      </p:sp>
      <p:sp>
        <p:nvSpPr>
          <p:cNvPr id="21" name="右矢印 33">
            <a:extLst>
              <a:ext uri="{FF2B5EF4-FFF2-40B4-BE49-F238E27FC236}">
                <a16:creationId xmlns:a16="http://schemas.microsoft.com/office/drawing/2014/main" id="{D8E4AEFD-A426-BC9C-D9C6-D9A6062D8227}"/>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6" name="正方形/長方形 25">
            <a:extLst>
              <a:ext uri="{FF2B5EF4-FFF2-40B4-BE49-F238E27FC236}">
                <a16:creationId xmlns:a16="http://schemas.microsoft.com/office/drawing/2014/main" id="{5AF35A59-564C-6B39-F196-01BCC9D807F8}"/>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DF676BE-818D-B4AF-3697-D76E19DCAB4A}"/>
              </a:ext>
            </a:extLst>
          </p:cNvPr>
          <p:cNvSpPr/>
          <p:nvPr/>
        </p:nvSpPr>
        <p:spPr>
          <a:xfrm>
            <a:off x="511200" y="3961284"/>
            <a:ext cx="6408000" cy="70788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災害時の要援護者支援や、事業継続を適切に行う</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ことができる体制を整えておく必要がある。</a:t>
            </a:r>
          </a:p>
        </p:txBody>
      </p:sp>
      <p:pic>
        <p:nvPicPr>
          <p:cNvPr id="28" name="図 27">
            <a:extLst>
              <a:ext uri="{FF2B5EF4-FFF2-40B4-BE49-F238E27FC236}">
                <a16:creationId xmlns:a16="http://schemas.microsoft.com/office/drawing/2014/main" id="{8EF4D6AC-AB02-2FB3-6E3C-D378539C0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29" name="図 28">
            <a:extLst>
              <a:ext uri="{FF2B5EF4-FFF2-40B4-BE49-F238E27FC236}">
                <a16:creationId xmlns:a16="http://schemas.microsoft.com/office/drawing/2014/main" id="{6E306714-C583-CA3E-D7BA-8460C538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5"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30" name="正方形/長方形 29"/>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FFA386EA-0BE9-F376-7EA9-BCD2D549D51D}"/>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C3292CE-A951-6D1C-9444-3D2A9C74E607}"/>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C05DB2-6EB2-561C-4A98-43BB7B61A8E4}"/>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1"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７</a:t>
            </a:r>
          </a:p>
        </p:txBody>
      </p:sp>
    </p:spTree>
    <p:extLst>
      <p:ext uri="{BB962C8B-B14F-4D97-AF65-F5344CB8AC3E}">
        <p14:creationId xmlns:p14="http://schemas.microsoft.com/office/powerpoint/2010/main" val="77848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2CC2A027-E730-8D63-5CBD-DB45A02B5C5A}"/>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B11BC847-FCB9-12EE-9EA5-BBB2EF9098B1}"/>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997C84AA-BD51-0E54-9A7A-F910EBE47E77}"/>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④防犯・交通安全の取組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AA5C932E-6AF9-C0EF-4F6C-717C7F82DBA2}"/>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3AD11304-D5A7-DDD1-EB7C-BAEE0DDE7580}"/>
              </a:ext>
            </a:extLst>
          </p:cNvPr>
          <p:cNvSpPr/>
          <p:nvPr/>
        </p:nvSpPr>
        <p:spPr>
          <a:xfrm>
            <a:off x="511200" y="5131284"/>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E054EFF7-C58A-2467-A65F-77B033DEFD73}"/>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F02F5DA-FAD9-4A9D-1821-43B6EE186E95}"/>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41F73E2E-0222-8A81-E74C-6377FF390D1C}"/>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E03415B-7CAE-3360-5FEA-4631031B813C}"/>
              </a:ext>
            </a:extLst>
          </p:cNvPr>
          <p:cNvSpPr/>
          <p:nvPr/>
        </p:nvSpPr>
        <p:spPr>
          <a:xfrm>
            <a:off x="6998400" y="3150000"/>
            <a:ext cx="2700000" cy="830997"/>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「住吉区の治安が良いと感じている」と回答する割合（区民意識調査）</a:t>
            </a:r>
          </a:p>
        </p:txBody>
      </p:sp>
      <p:sp>
        <p:nvSpPr>
          <p:cNvPr id="15" name="正方形/長方形 14">
            <a:extLst>
              <a:ext uri="{FF2B5EF4-FFF2-40B4-BE49-F238E27FC236}">
                <a16:creationId xmlns:a16="http://schemas.microsoft.com/office/drawing/2014/main" id="{4B8CC842-E168-B746-7A9C-6278FBB3B354}"/>
              </a:ext>
            </a:extLst>
          </p:cNvPr>
          <p:cNvSpPr/>
          <p:nvPr/>
        </p:nvSpPr>
        <p:spPr>
          <a:xfrm>
            <a:off x="8240400" y="4575600"/>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80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9852315-39C4-88B7-DE5B-90CDD58320F9}"/>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犯罪や交通事故の発生件数が減少し、安全・安心に暮らすことができる状態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983B502-9E99-960D-331E-F434FB902260}"/>
              </a:ext>
            </a:extLst>
          </p:cNvPr>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こどもや高齢者向けの防犯・交通安全教室や、街頭キャンペーン等</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の啓発活動を、地域や警察署と連携して推進する。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solidFill>
                <a:schemeClr val="accent2"/>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DC4EB71-71C2-6F0C-159B-2DB59E93F7E5}"/>
              </a:ext>
            </a:extLst>
          </p:cNvPr>
          <p:cNvSpPr/>
          <p:nvPr/>
        </p:nvSpPr>
        <p:spPr>
          <a:xfrm>
            <a:off x="511200" y="2946083"/>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街頭犯罪は増加傾向にあり、特殊詐欺が依然</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として多く発生している。</a:t>
            </a:r>
          </a:p>
        </p:txBody>
      </p:sp>
      <p:sp>
        <p:nvSpPr>
          <p:cNvPr id="21" name="右矢印 33">
            <a:extLst>
              <a:ext uri="{FF2B5EF4-FFF2-40B4-BE49-F238E27FC236}">
                <a16:creationId xmlns:a16="http://schemas.microsoft.com/office/drawing/2014/main" id="{59000C65-7A37-46E8-4116-EAEBA710C55F}"/>
              </a:ext>
            </a:extLst>
          </p:cNvPr>
          <p:cNvSpPr/>
          <p:nvPr/>
        </p:nvSpPr>
        <p:spPr>
          <a:xfrm>
            <a:off x="7700400" y="4539600"/>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C7D66811-13DE-5F6E-D182-A0CDCEFA0182}"/>
              </a:ext>
            </a:extLst>
          </p:cNvPr>
          <p:cNvSpPr/>
          <p:nvPr/>
        </p:nvSpPr>
        <p:spPr>
          <a:xfrm>
            <a:off x="8240400" y="4334400"/>
            <a:ext cx="1548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D87A443-C50B-DCA1-3100-19902CA55AF3}"/>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交通マナーに起因する自転車・高齢者関連の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事故が多く発生している。</a:t>
            </a:r>
          </a:p>
        </p:txBody>
      </p:sp>
      <p:pic>
        <p:nvPicPr>
          <p:cNvPr id="33" name="図 32">
            <a:extLst>
              <a:ext uri="{FF2B5EF4-FFF2-40B4-BE49-F238E27FC236}">
                <a16:creationId xmlns:a16="http://schemas.microsoft.com/office/drawing/2014/main" id="{7FA1BA4A-DFCF-968A-4CAD-B0DA22F6DC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a:extLst>
              <a:ext uri="{FF2B5EF4-FFF2-40B4-BE49-F238E27FC236}">
                <a16:creationId xmlns:a16="http://schemas.microsoft.com/office/drawing/2014/main" id="{8770CA70-C55F-C9C6-5D0C-B46DB4DBF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37" name="正方形/長方形 36"/>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2" name="角丸四角形 1">
            <a:extLst>
              <a:ext uri="{FF2B5EF4-FFF2-40B4-BE49-F238E27FC236}">
                <a16:creationId xmlns:a16="http://schemas.microsoft.com/office/drawing/2014/main" id="{FF85A1B8-D6E6-D30C-9BDF-CBA662BA715C}"/>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9961885-52A4-30E7-E1A3-D57DA000F196}"/>
              </a:ext>
            </a:extLst>
          </p:cNvPr>
          <p:cNvSpPr txBox="1"/>
          <p:nvPr/>
        </p:nvSpPr>
        <p:spPr>
          <a:xfrm>
            <a:off x="774000" y="37284"/>
            <a:ext cx="4680000" cy="612000"/>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cxnSp>
        <p:nvCxnSpPr>
          <p:cNvPr id="4" name="直線コネクタ 3">
            <a:extLst>
              <a:ext uri="{FF2B5EF4-FFF2-40B4-BE49-F238E27FC236}">
                <a16:creationId xmlns:a16="http://schemas.microsoft.com/office/drawing/2014/main" id="{9D2A2370-FE9F-D8AF-350B-5CC860717F74}"/>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731AA9D6-C64F-A83D-730E-33F6643483A9}"/>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4C432A4-FCD8-E9B4-63FE-53E7B778C9B8}"/>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８</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105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3C17C9B1-5B43-FD4F-0571-54C64547EEF5}"/>
              </a:ext>
            </a:extLst>
          </p:cNvPr>
          <p:cNvSpPr/>
          <p:nvPr/>
        </p:nvSpPr>
        <p:spPr>
          <a:xfrm>
            <a:off x="6955200" y="2517683"/>
            <a:ext cx="2772000" cy="2520000"/>
          </a:xfrm>
          <a:prstGeom prst="flowChartPunchedCar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D8834B55-9D1F-64A3-BA67-64172A20DBCC}"/>
              </a:ext>
            </a:extLst>
          </p:cNvPr>
          <p:cNvSpPr/>
          <p:nvPr/>
        </p:nvSpPr>
        <p:spPr>
          <a:xfrm>
            <a:off x="651600" y="735684"/>
            <a:ext cx="9108000" cy="176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D15B78EC-184A-1985-F82A-75DA336B6C1E}"/>
              </a:ext>
            </a:extLst>
          </p:cNvPr>
          <p:cNvSpPr/>
          <p:nvPr/>
        </p:nvSpPr>
        <p:spPr>
          <a:xfrm>
            <a:off x="162000" y="73284"/>
            <a:ext cx="612000" cy="61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E35118A-96C7-D412-0AFC-0F11698950C6}"/>
              </a:ext>
            </a:extLst>
          </p:cNvPr>
          <p:cNvSpPr txBox="1"/>
          <p:nvPr/>
        </p:nvSpPr>
        <p:spPr>
          <a:xfrm>
            <a:off x="774000" y="-10659"/>
            <a:ext cx="4680000" cy="707886"/>
          </a:xfrm>
          <a:prstGeom prst="rect">
            <a:avLst/>
          </a:prstGeom>
          <a:noFill/>
        </p:spPr>
        <p:txBody>
          <a:bodyPr wrap="square" lIns="0" tIns="0" rIns="0" bIns="0" rtlCol="0" anchor="ctr" anchorCtr="0">
            <a:spAutoFit/>
          </a:bodyPr>
          <a:lstStyle/>
          <a:p>
            <a:r>
              <a:rPr kumimoji="1" lang="ja-JP" altLang="en-US" sz="2300" dirty="0">
                <a:latin typeface="BIZ UDPゴシック" panose="020B0400000000000000" pitchFamily="50" charset="-128"/>
                <a:ea typeface="BIZ UDPゴシック" panose="020B0400000000000000" pitchFamily="50" charset="-128"/>
              </a:rPr>
              <a:t>多様性が尊重され、つながりの中で</a:t>
            </a:r>
            <a:endParaRPr kumimoji="1" lang="en-US" altLang="ja-JP" sz="2300" dirty="0">
              <a:latin typeface="BIZ UDPゴシック" panose="020B0400000000000000" pitchFamily="50" charset="-128"/>
              <a:ea typeface="BIZ UDPゴシック" panose="020B0400000000000000" pitchFamily="50" charset="-128"/>
            </a:endParaRPr>
          </a:p>
          <a:p>
            <a:r>
              <a:rPr kumimoji="1" lang="ja-JP" altLang="en-US" sz="2300" dirty="0">
                <a:latin typeface="BIZ UDPゴシック" panose="020B0400000000000000" pitchFamily="50" charset="-128"/>
                <a:ea typeface="BIZ UDPゴシック" panose="020B0400000000000000" pitchFamily="50" charset="-128"/>
              </a:rPr>
              <a:t>誰もが生きやすい社会の実現</a:t>
            </a:r>
          </a:p>
        </p:txBody>
      </p:sp>
      <p:sp>
        <p:nvSpPr>
          <p:cNvPr id="6" name="角丸四角形 5">
            <a:extLst>
              <a:ext uri="{FF2B5EF4-FFF2-40B4-BE49-F238E27FC236}">
                <a16:creationId xmlns:a16="http://schemas.microsoft.com/office/drawing/2014/main" id="{3790F529-06E4-4323-38EF-2E1108E26456}"/>
              </a:ext>
            </a:extLst>
          </p:cNvPr>
          <p:cNvSpPr/>
          <p:nvPr/>
        </p:nvSpPr>
        <p:spPr>
          <a:xfrm>
            <a:off x="651600" y="714084"/>
            <a:ext cx="9000000" cy="54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⑤空家対策の推進</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C58D6E0-30BC-4278-138E-32461B3E53B4}"/>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7C20C72-A7CC-D6C1-BDD9-C948A3AF4182}"/>
              </a:ext>
            </a:extLst>
          </p:cNvPr>
          <p:cNvSpPr/>
          <p:nvPr/>
        </p:nvSpPr>
        <p:spPr>
          <a:xfrm>
            <a:off x="511200" y="5131283"/>
            <a:ext cx="9252000" cy="1332000"/>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639C53EA-4758-D258-0158-70C3A0CF9D4A}"/>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2F45E5B9-9C49-EB38-8427-953425BE6B44}"/>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直角三角形 11">
            <a:extLst>
              <a:ext uri="{FF2B5EF4-FFF2-40B4-BE49-F238E27FC236}">
                <a16:creationId xmlns:a16="http://schemas.microsoft.com/office/drawing/2014/main" id="{AFB61213-0D86-BC89-610E-27EA5D928D44}"/>
              </a:ext>
            </a:extLst>
          </p:cNvPr>
          <p:cNvSpPr/>
          <p:nvPr/>
        </p:nvSpPr>
        <p:spPr>
          <a:xfrm rot="16200000">
            <a:off x="6955200" y="2503284"/>
            <a:ext cx="540000" cy="540000"/>
          </a:xfrm>
          <a:prstGeom prst="rtTriangl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61B6CB3F-EA34-E750-47C5-A053A6962154}"/>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空家が、周囲に不安等を与える状態にならないように適正に管理・活用されている状態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9D5D0F4-DA18-3AED-4B9C-77225BFE542A}"/>
              </a:ext>
            </a:extLst>
          </p:cNvPr>
          <p:cNvSpPr/>
          <p:nvPr/>
        </p:nvSpPr>
        <p:spPr>
          <a:xfrm>
            <a:off x="540000" y="5167284"/>
            <a:ext cx="9144000" cy="1231200"/>
          </a:xfrm>
          <a:prstGeom prst="rect">
            <a:avLst/>
          </a:prstGeom>
        </p:spPr>
        <p:txBody>
          <a:bodyPr wrap="square" lIns="0" tIns="0" rIns="0" bIns="0" anchor="ctr" anchorCtr="0">
            <a:spAutoFit/>
          </a:bodyPr>
          <a:lstStyle/>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早い段階で空家の活用が図られるよう、不動産関係団体や地域団体等と連携し、</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所有者に対して働きかけを行う。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2"/>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放置すると近隣に危険を及ぼす恐れのある空家等は、空家法に基づく対応を進</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める。</a:t>
            </a:r>
          </a:p>
        </p:txBody>
      </p:sp>
      <p:sp>
        <p:nvSpPr>
          <p:cNvPr id="18" name="正方形/長方形 17">
            <a:extLst>
              <a:ext uri="{FF2B5EF4-FFF2-40B4-BE49-F238E27FC236}">
                <a16:creationId xmlns:a16="http://schemas.microsoft.com/office/drawing/2014/main" id="{3EBE5313-DDEA-625E-A235-0CD7E361A51A}"/>
              </a:ext>
            </a:extLst>
          </p:cNvPr>
          <p:cNvSpPr/>
          <p:nvPr/>
        </p:nvSpPr>
        <p:spPr>
          <a:xfrm>
            <a:off x="511200" y="2944800"/>
            <a:ext cx="6408000" cy="738664"/>
          </a:xfrm>
          <a:prstGeom prst="rect">
            <a:avLst/>
          </a:prstGeom>
        </p:spPr>
        <p:txBody>
          <a:bodyPr wrap="square" lIns="0" tIns="0" rIns="0" bIns="0" anchor="ctr" anchorCtr="0">
            <a:spAutoFit/>
          </a:bodyPr>
          <a:lstStyle/>
          <a:p>
            <a:r>
              <a:rPr lang="ja-JP" altLang="en-US" sz="2400" dirty="0">
                <a:solidFill>
                  <a:schemeClr val="accent2"/>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空家の適正管理や利活用の促進を図り、特定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空家等の発生を未然に防止する必要がある。</a:t>
            </a:r>
          </a:p>
        </p:txBody>
      </p:sp>
      <p:pic>
        <p:nvPicPr>
          <p:cNvPr id="31" name="図 30">
            <a:extLst>
              <a:ext uri="{FF2B5EF4-FFF2-40B4-BE49-F238E27FC236}">
                <a16:creationId xmlns:a16="http://schemas.microsoft.com/office/drawing/2014/main" id="{0C6028EF-7C2E-22EC-5A47-5E1239D5EF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9200" y="394032"/>
            <a:ext cx="864000" cy="864000"/>
          </a:xfrm>
          <a:prstGeom prst="rect">
            <a:avLst/>
          </a:prstGeom>
        </p:spPr>
      </p:pic>
      <p:sp>
        <p:nvSpPr>
          <p:cNvPr id="33" name="正方形/長方形 32">
            <a:extLst>
              <a:ext uri="{FF2B5EF4-FFF2-40B4-BE49-F238E27FC236}">
                <a16:creationId xmlns:a16="http://schemas.microsoft.com/office/drawing/2014/main" id="{0705E897-F024-1523-1C23-B4903A36E99F}"/>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「周辺の空家等の建物に対して、悩み、心配、不安などを感じている」と回答する割合（区民意識調査）</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97D5322-8A78-454D-FF48-127ACA49CCD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20</a:t>
            </a:r>
            <a:r>
              <a:rPr lang="ja-JP" altLang="en-US" sz="2400" dirty="0">
                <a:latin typeface="BIZ UDPゴシック" panose="020B0400000000000000" pitchFamily="50" charset="-128"/>
                <a:ea typeface="BIZ UDPゴシック" panose="020B0400000000000000" pitchFamily="50" charset="-128"/>
              </a:rPr>
              <a:t>％以下</a:t>
            </a:r>
            <a:endParaRPr lang="en-US" altLang="ja-JP" sz="2400" dirty="0">
              <a:latin typeface="BIZ UDPゴシック" panose="020B0400000000000000" pitchFamily="50" charset="-128"/>
              <a:ea typeface="BIZ UDPゴシック" panose="020B0400000000000000" pitchFamily="50" charset="-128"/>
            </a:endParaRPr>
          </a:p>
        </p:txBody>
      </p:sp>
      <p:sp>
        <p:nvSpPr>
          <p:cNvPr id="35" name="右矢印 33">
            <a:extLst>
              <a:ext uri="{FF2B5EF4-FFF2-40B4-BE49-F238E27FC236}">
                <a16:creationId xmlns:a16="http://schemas.microsoft.com/office/drawing/2014/main" id="{AFB6793A-CD67-BBAE-3E74-47ED37189784}"/>
              </a:ext>
            </a:extLst>
          </p:cNvPr>
          <p:cNvSpPr/>
          <p:nvPr/>
        </p:nvSpPr>
        <p:spPr>
          <a:xfrm>
            <a:off x="7700400" y="4540884"/>
            <a:ext cx="513694" cy="4032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6" name="正方形/長方形 35">
            <a:extLst>
              <a:ext uri="{FF2B5EF4-FFF2-40B4-BE49-F238E27FC236}">
                <a16:creationId xmlns:a16="http://schemas.microsoft.com/office/drawing/2014/main" id="{05240F2D-B948-6E9A-BC9E-FA3AFC1DB538}"/>
              </a:ext>
            </a:extLst>
          </p:cNvPr>
          <p:cNvSpPr/>
          <p:nvPr/>
        </p:nvSpPr>
        <p:spPr>
          <a:xfrm>
            <a:off x="8240400" y="4335684"/>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8" name="直線コネクタ 7">
            <a:extLst>
              <a:ext uri="{FF2B5EF4-FFF2-40B4-BE49-F238E27FC236}">
                <a16:creationId xmlns:a16="http://schemas.microsoft.com/office/drawing/2014/main" id="{4882E646-754B-86FF-087F-9C4DDC597205}"/>
              </a:ext>
            </a:extLst>
          </p:cNvPr>
          <p:cNvCxnSpPr/>
          <p:nvPr/>
        </p:nvCxnSpPr>
        <p:spPr>
          <a:xfrm>
            <a:off x="7707600" y="3009600"/>
            <a:ext cx="1268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018BFDCE-4533-1D57-54F1-4857C67C75B1}"/>
              </a:ext>
            </a:extLst>
          </p:cNvPr>
          <p:cNvCxnSpPr/>
          <p:nvPr/>
        </p:nvCxnSpPr>
        <p:spPr>
          <a:xfrm>
            <a:off x="108000" y="2912400"/>
            <a:ext cx="72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CC0BD3-010B-FD88-D0E1-63D9B9B6D299}"/>
              </a:ext>
            </a:extLst>
          </p:cNvPr>
          <p:cNvCxnSpPr/>
          <p:nvPr/>
        </p:nvCxnSpPr>
        <p:spPr>
          <a:xfrm>
            <a:off x="72000" y="5037968"/>
            <a:ext cx="1080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7"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９</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BA57D7F-889B-F268-05FE-73BA6492F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Tree>
    <p:extLst>
      <p:ext uri="{BB962C8B-B14F-4D97-AF65-F5344CB8AC3E}">
        <p14:creationId xmlns:p14="http://schemas.microsoft.com/office/powerpoint/2010/main" val="210343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96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6" name="角丸四角形 5"/>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①子育ての支援</a:t>
            </a:r>
          </a:p>
        </p:txBody>
      </p:sp>
      <p:sp>
        <p:nvSpPr>
          <p:cNvPr id="8" name="正方形/長方形 7"/>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4" name="正方形/長方形 13"/>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2" name="正方形/長方形 11"/>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児童虐待の予防、早期発見、適切な支援につな</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げる体制を強化する必要がある。</a:t>
            </a:r>
          </a:p>
        </p:txBody>
      </p:sp>
      <p:sp>
        <p:nvSpPr>
          <p:cNvPr id="23" name="直角三角形 22"/>
          <p:cNvSpPr/>
          <p:nvPr/>
        </p:nvSpPr>
        <p:spPr>
          <a:xfrm rot="16200000">
            <a:off x="6955200" y="2502000"/>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400"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「子育てに関する悩みの相談先を知っている」と回答する子育て世帯の割合（区民意識調査）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normAutofit/>
          </a:bodyPr>
          <a:lstStyle/>
          <a:p>
            <a:r>
              <a:rPr lang="ja-JP" altLang="en-US" sz="2400" dirty="0">
                <a:latin typeface="BIZ UDPゴシック" panose="020B0400000000000000" pitchFamily="50" charset="-128"/>
                <a:ea typeface="BIZ UDPゴシック" panose="020B0400000000000000" pitchFamily="50" charset="-128"/>
              </a:rPr>
              <a:t>必要な時に子育てに関する相談や情報収集ができ、適切な支援につながることができる状態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子育てに関連する情報のプッシュ型発信を充実する。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児童虐待等に対して、積極的に関係機関と連携して、切れ目のない</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支援の仕組みづくりを行う。</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子育てに関する相談及び情報提供窓口の認知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度が低い。</a:t>
            </a:r>
          </a:p>
        </p:txBody>
      </p:sp>
      <p:cxnSp>
        <p:nvCxnSpPr>
          <p:cNvPr id="20" name="直線コネクタ 19"/>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036" y="394032"/>
            <a:ext cx="864000" cy="86400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036" y="394032"/>
            <a:ext cx="864000" cy="864000"/>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10" name="正方形/長方形 9">
            <a:extLst>
              <a:ext uri="{FF2B5EF4-FFF2-40B4-BE49-F238E27FC236}">
                <a16:creationId xmlns:a16="http://schemas.microsoft.com/office/drawing/2014/main" id="{99D1FB84-79FE-4C34-BBC8-347973D6D7E9}"/>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07DEC1B-9FC4-CDCB-B4B4-101CF1949782}"/>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8" name="直線コネクタ 37"/>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22237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82426628-7CA4-494E-E1D2-18E4E907A91F}"/>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1F1C98E2-97F9-A26C-96DE-6B1F97BB68DB}"/>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003005-D0E7-BAD3-8153-206C928DF442}"/>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②こどもと若者の支援</a:t>
            </a:r>
          </a:p>
        </p:txBody>
      </p:sp>
      <p:sp>
        <p:nvSpPr>
          <p:cNvPr id="7" name="正方形/長方形 6">
            <a:extLst>
              <a:ext uri="{FF2B5EF4-FFF2-40B4-BE49-F238E27FC236}">
                <a16:creationId xmlns:a16="http://schemas.microsoft.com/office/drawing/2014/main" id="{75641721-A52C-3887-9989-C66DAD72A0F2}"/>
              </a:ext>
            </a:extLst>
          </p:cNvPr>
          <p:cNvSpPr/>
          <p:nvPr/>
        </p:nvSpPr>
        <p:spPr>
          <a:xfrm>
            <a:off x="161999"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050EE500-F9FB-2109-769B-6936DD34371C}"/>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5B3270EE-3D32-C1B0-3AE5-59F281F90B1B}"/>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70E13F7-E01D-3A4E-25F7-A49E633380B1}"/>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2" name="正方形/長方形 11">
            <a:extLst>
              <a:ext uri="{FF2B5EF4-FFF2-40B4-BE49-F238E27FC236}">
                <a16:creationId xmlns:a16="http://schemas.microsoft.com/office/drawing/2014/main" id="{8441A8EF-89BD-7EB1-B102-23446D4FD640}"/>
              </a:ext>
            </a:extLst>
          </p:cNvPr>
          <p:cNvSpPr/>
          <p:nvPr/>
        </p:nvSpPr>
        <p:spPr>
          <a:xfrm>
            <a:off x="511200" y="3976673"/>
            <a:ext cx="6408000" cy="70788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こどもが安心して過ごすことができる場を充実さ</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せる必要がある。</a:t>
            </a:r>
          </a:p>
        </p:txBody>
      </p:sp>
      <p:sp>
        <p:nvSpPr>
          <p:cNvPr id="13" name="直角三角形 12">
            <a:extLst>
              <a:ext uri="{FF2B5EF4-FFF2-40B4-BE49-F238E27FC236}">
                <a16:creationId xmlns:a16="http://schemas.microsoft.com/office/drawing/2014/main" id="{30142258-6F85-6A4E-C554-1D9E7ACE06D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673F5187-C3D7-6C6A-11E2-799777AF89E2}"/>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「不登校やひきこもり、ヤングケアラーなど支援が必要な人やその家族等が相談できる窓口や居場所があることを知っている」と回答する割合（区民意識調査）</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981FE72F-5A10-9AA1-0A23-3A46A6B0B132}"/>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すべてのこどもや若者が将来の夢や目標を見いだし、いきいきと取り組んでいる状態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16765F0-340D-F09F-5E08-74F337336B8C}"/>
              </a:ext>
            </a:extLst>
          </p:cNvPr>
          <p:cNvSpPr/>
          <p:nvPr/>
        </p:nvSpPr>
        <p:spPr>
          <a:xfrm>
            <a:off x="540000" y="5167284"/>
            <a:ext cx="9144000" cy="1231106"/>
          </a:xfrm>
          <a:prstGeom prst="rect">
            <a:avLst/>
          </a:prstGeom>
        </p:spPr>
        <p:txBody>
          <a:bodyPr wrap="square" lIns="0" tIns="0" rIns="0" bIns="0" anchor="ctr" anchorCtr="0">
            <a:spAutoFit/>
          </a:bodyPr>
          <a:lstStyle/>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不登校やひきこもりなど、支援の必要なこども・若者やその保護者が、早期に支援</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につながるよう相談窓口の周知や関係機関の連携を強化する。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solidFill>
                  <a:schemeClr val="accent5"/>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地域全体でこどもへの支援の連携を深め、こどもの居場所づくりへの支援及びヤ</a:t>
            </a:r>
            <a:endParaRPr lang="en-US" altLang="ja-JP" sz="2000" dirty="0">
              <a:latin typeface="BIZ UDPゴシック" panose="020B0400000000000000" pitchFamily="50" charset="-128"/>
              <a:ea typeface="BIZ UDPゴシック" panose="020B0400000000000000" pitchFamily="50" charset="-128"/>
            </a:endParaRPr>
          </a:p>
          <a:p>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ングケアラー支援体制の構築を行う。</a:t>
            </a:r>
            <a:endParaRPr lang="en-US" altLang="ja-JP" sz="20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65700E8C-15BA-1AF4-BC2C-C8ECA3F1D02B}"/>
              </a:ext>
            </a:extLst>
          </p:cNvPr>
          <p:cNvSpPr/>
          <p:nvPr/>
        </p:nvSpPr>
        <p:spPr>
          <a:xfrm>
            <a:off x="511200" y="2946084"/>
            <a:ext cx="6408000" cy="1046440"/>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生きづらさを感じる人や、ケアラーをはじめ家庭状</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況など様々な要因により、不登校やひきこもり状態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latin typeface="BIZ UDPゴシック" panose="020B0400000000000000" pitchFamily="50" charset="-128"/>
                <a:ea typeface="BIZ UDPゴシック" panose="020B0400000000000000" pitchFamily="50" charset="-128"/>
              </a:rPr>
              <a:t>　に陥っているこどもや若者が増加している。</a:t>
            </a:r>
          </a:p>
        </p:txBody>
      </p:sp>
      <p:sp>
        <p:nvSpPr>
          <p:cNvPr id="21" name="右矢印 33">
            <a:extLst>
              <a:ext uri="{FF2B5EF4-FFF2-40B4-BE49-F238E27FC236}">
                <a16:creationId xmlns:a16="http://schemas.microsoft.com/office/drawing/2014/main" id="{568D8481-5C37-4532-CBE4-1CF8E1DD7C45}"/>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0" name="正方形/長方形 29">
            <a:extLst>
              <a:ext uri="{FF2B5EF4-FFF2-40B4-BE49-F238E27FC236}">
                <a16:creationId xmlns:a16="http://schemas.microsoft.com/office/drawing/2014/main" id="{893979C8-88FD-DD15-BE3E-D9E117C63A9D}"/>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9AFFFDE-38DA-55F0-215D-DA41B8003786}"/>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BF9FE30-EB25-54D7-284A-A3386DAD7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pic>
        <p:nvPicPr>
          <p:cNvPr id="33" name="図 32">
            <a:extLst>
              <a:ext uri="{FF2B5EF4-FFF2-40B4-BE49-F238E27FC236}">
                <a16:creationId xmlns:a16="http://schemas.microsoft.com/office/drawing/2014/main" id="{61CE5567-F02D-15C4-BF45-8B4A49E4B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4" name="図 33">
            <a:extLst>
              <a:ext uri="{FF2B5EF4-FFF2-40B4-BE49-F238E27FC236}">
                <a16:creationId xmlns:a16="http://schemas.microsoft.com/office/drawing/2014/main" id="{748235F5-F900-0670-2FFD-86F74BAEAE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
        <p:nvSpPr>
          <p:cNvPr id="37" name="角丸四角形 36"/>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41" name="正方形/長方形 40"/>
          <p:cNvSpPr/>
          <p:nvPr/>
        </p:nvSpPr>
        <p:spPr>
          <a:xfrm>
            <a:off x="162000" y="4630884"/>
            <a:ext cx="93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8D4729C3-D4B8-7C8E-04BE-36716E45D808}"/>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34E7FC89-D43B-222F-A617-8BC508DE02EF}"/>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022CBA86-8B12-6E7B-245A-B5D700E043E2}"/>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11</a:t>
            </a:r>
          </a:p>
        </p:txBody>
      </p:sp>
    </p:spTree>
    <p:extLst>
      <p:ext uri="{BB962C8B-B14F-4D97-AF65-F5344CB8AC3E}">
        <p14:creationId xmlns:p14="http://schemas.microsoft.com/office/powerpoint/2010/main" val="3824593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06DF1181-10AF-A9B3-ED89-D6E1432D8CCB}"/>
              </a:ext>
            </a:extLst>
          </p:cNvPr>
          <p:cNvSpPr/>
          <p:nvPr/>
        </p:nvSpPr>
        <p:spPr>
          <a:xfrm>
            <a:off x="6955200" y="2517683"/>
            <a:ext cx="2772000" cy="2520000"/>
          </a:xfrm>
          <a:prstGeom prst="flowChartPunchedCard">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511255DF-B242-0DE0-2C7F-540B03C74B90}"/>
              </a:ext>
            </a:extLst>
          </p:cNvPr>
          <p:cNvSpPr/>
          <p:nvPr/>
        </p:nvSpPr>
        <p:spPr>
          <a:xfrm>
            <a:off x="651600" y="735684"/>
            <a:ext cx="9108000" cy="1764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a:extLst>
              <a:ext uri="{FF2B5EF4-FFF2-40B4-BE49-F238E27FC236}">
                <a16:creationId xmlns:a16="http://schemas.microsoft.com/office/drawing/2014/main" id="{AEE8FCBD-4441-54AE-98A5-E8FECB0F9B86}"/>
              </a:ext>
            </a:extLst>
          </p:cNvPr>
          <p:cNvSpPr/>
          <p:nvPr/>
        </p:nvSpPr>
        <p:spPr>
          <a:xfrm>
            <a:off x="651600" y="714084"/>
            <a:ext cx="9000000" cy="5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③学校・学びの支援</a:t>
            </a:r>
          </a:p>
        </p:txBody>
      </p:sp>
      <p:sp>
        <p:nvSpPr>
          <p:cNvPr id="7" name="正方形/長方形 6">
            <a:extLst>
              <a:ext uri="{FF2B5EF4-FFF2-40B4-BE49-F238E27FC236}">
                <a16:creationId xmlns:a16="http://schemas.microsoft.com/office/drawing/2014/main" id="{EA75CEC6-1D54-4E0F-24D0-DC7F5B0D2F27}"/>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9" name="正方形/長方形 8">
            <a:extLst>
              <a:ext uri="{FF2B5EF4-FFF2-40B4-BE49-F238E27FC236}">
                <a16:creationId xmlns:a16="http://schemas.microsoft.com/office/drawing/2014/main" id="{5AB2DEE2-0478-BC42-5E36-53BA266DE158}"/>
              </a:ext>
            </a:extLst>
          </p:cNvPr>
          <p:cNvSpPr/>
          <p:nvPr/>
        </p:nvSpPr>
        <p:spPr>
          <a:xfrm>
            <a:off x="511200" y="5131284"/>
            <a:ext cx="9252000" cy="1332000"/>
          </a:xfrm>
          <a:prstGeom prst="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0" name="正方形/長方形 9">
            <a:extLst>
              <a:ext uri="{FF2B5EF4-FFF2-40B4-BE49-F238E27FC236}">
                <a16:creationId xmlns:a16="http://schemas.microsoft.com/office/drawing/2014/main" id="{30660B0D-51D0-702B-F63B-8AA7F76AB260}"/>
              </a:ext>
            </a:extLst>
          </p:cNvPr>
          <p:cNvSpPr/>
          <p:nvPr/>
        </p:nvSpPr>
        <p:spPr>
          <a:xfrm>
            <a:off x="709200" y="1275683"/>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52344909-FF05-5D23-577F-621572B4E77C}"/>
              </a:ext>
            </a:extLst>
          </p:cNvPr>
          <p:cNvSpPr/>
          <p:nvPr/>
        </p:nvSpPr>
        <p:spPr>
          <a:xfrm>
            <a:off x="7815600"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13" name="直角三角形 12">
            <a:extLst>
              <a:ext uri="{FF2B5EF4-FFF2-40B4-BE49-F238E27FC236}">
                <a16:creationId xmlns:a16="http://schemas.microsoft.com/office/drawing/2014/main" id="{2EAE4B40-81D0-880F-4689-6CDFB8A9C9F5}"/>
              </a:ext>
            </a:extLst>
          </p:cNvPr>
          <p:cNvSpPr/>
          <p:nvPr/>
        </p:nvSpPr>
        <p:spPr>
          <a:xfrm rot="16200000">
            <a:off x="6955200" y="2503284"/>
            <a:ext cx="540000" cy="540000"/>
          </a:xfrm>
          <a:prstGeom prst="rtTriangle">
            <a:avLst/>
          </a:prstGeom>
          <a:solidFill>
            <a:schemeClr val="accent5">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a:extLst>
              <a:ext uri="{FF2B5EF4-FFF2-40B4-BE49-F238E27FC236}">
                <a16:creationId xmlns:a16="http://schemas.microsoft.com/office/drawing/2014/main" id="{FF6333AB-1D1E-B99D-26E7-A5276BFF83C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「学校・家庭・地域が連携して、こどもが育まれていると感じる」と回答する割合（区民意識調査）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1520591D-10FE-45AD-BBFB-AD00F611700B}"/>
              </a:ext>
            </a:extLst>
          </p:cNvPr>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地域の実情を反映し、運営されている学校・教育コミュニティのもとで、すべてのこどもが健全に育まれている状態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3B52304-0533-E709-010C-5EB7EC324C6F}"/>
              </a:ext>
            </a:extLst>
          </p:cNvPr>
          <p:cNvSpPr/>
          <p:nvPr/>
        </p:nvSpPr>
        <p:spPr>
          <a:xfrm>
            <a:off x="540000" y="5167284"/>
            <a:ext cx="9144000" cy="1015663"/>
          </a:xfrm>
          <a:prstGeom prst="rect">
            <a:avLst/>
          </a:prstGeom>
        </p:spPr>
        <p:txBody>
          <a:bodyPr wrap="square" lIns="0" tIns="0" rIns="0" bIns="0" anchor="ctr" anchorCtr="0">
            <a:spAutoFit/>
          </a:bodyPr>
          <a:lstStyle/>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保護者・地域住民や学校園からの意見を把握し、教育施策に反映する。</a:t>
            </a:r>
            <a:endParaRPr lang="en-US" altLang="ja-JP" sz="2200" dirty="0">
              <a:latin typeface="BIZ UDPゴシック" panose="020B0400000000000000" pitchFamily="50" charset="-128"/>
              <a:ea typeface="BIZ UDPゴシック" panose="020B0400000000000000" pitchFamily="50" charset="-128"/>
            </a:endParaRPr>
          </a:p>
          <a:p>
            <a:r>
              <a:rPr lang="ja-JP" altLang="en-US" sz="2200" dirty="0">
                <a:solidFill>
                  <a:schemeClr val="accent5"/>
                </a:solidFill>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開かれた学校運営及び学校間における情報共有をサポートし、学校教育</a:t>
            </a:r>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   </a:t>
            </a:r>
            <a:r>
              <a:rPr lang="ja-JP" altLang="en-US" sz="2200" dirty="0">
                <a:latin typeface="BIZ UDPゴシック" panose="020B0400000000000000" pitchFamily="50" charset="-128"/>
                <a:ea typeface="BIZ UDPゴシック" panose="020B0400000000000000" pitchFamily="50" charset="-128"/>
              </a:rPr>
              <a:t>活動が円滑に進められるよう支援する。</a:t>
            </a:r>
          </a:p>
        </p:txBody>
      </p:sp>
      <p:sp>
        <p:nvSpPr>
          <p:cNvPr id="18" name="正方形/長方形 17">
            <a:extLst>
              <a:ext uri="{FF2B5EF4-FFF2-40B4-BE49-F238E27FC236}">
                <a16:creationId xmlns:a16="http://schemas.microsoft.com/office/drawing/2014/main" id="{8DF1AD0A-F082-49D2-DBE8-3BE74949C653}"/>
              </a:ext>
            </a:extLst>
          </p:cNvPr>
          <p:cNvSpPr/>
          <p:nvPr/>
        </p:nvSpPr>
        <p:spPr>
          <a:xfrm>
            <a:off x="511200" y="2946084"/>
            <a:ext cx="6408000" cy="1107996"/>
          </a:xfrm>
          <a:prstGeom prst="rect">
            <a:avLst/>
          </a:prstGeom>
        </p:spPr>
        <p:txBody>
          <a:bodyPr wrap="square" lIns="0" tIns="0" rIns="0" bIns="0" anchor="ctr" anchorCtr="0">
            <a:spAutoFit/>
          </a:bodyPr>
          <a:lstStyle/>
          <a:p>
            <a:r>
              <a:rPr lang="ja-JP" altLang="en-US" sz="2400" dirty="0">
                <a:solidFill>
                  <a:schemeClr val="accent5"/>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こどもが未来を切り拓く力を身につけられる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よう、教育環境の充実や改善につながる学校園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等の支援の充実が必要である。</a:t>
            </a:r>
          </a:p>
        </p:txBody>
      </p:sp>
      <p:sp>
        <p:nvSpPr>
          <p:cNvPr id="21" name="右矢印 33">
            <a:extLst>
              <a:ext uri="{FF2B5EF4-FFF2-40B4-BE49-F238E27FC236}">
                <a16:creationId xmlns:a16="http://schemas.microsoft.com/office/drawing/2014/main" id="{61247275-9FA8-521F-AB2D-ACE4A6910F92}"/>
              </a:ext>
            </a:extLst>
          </p:cNvPr>
          <p:cNvSpPr/>
          <p:nvPr/>
        </p:nvSpPr>
        <p:spPr>
          <a:xfrm>
            <a:off x="7700400" y="4540884"/>
            <a:ext cx="513694" cy="40326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841CB96A-9D55-AC03-CD97-38F1BAE16BD2}"/>
              </a:ext>
            </a:extLst>
          </p:cNvPr>
          <p:cNvSpPr/>
          <p:nvPr/>
        </p:nvSpPr>
        <p:spPr>
          <a:xfrm>
            <a:off x="8240400" y="4576884"/>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DE50BA-039A-253F-DA2A-CED68B5F3670}"/>
              </a:ext>
            </a:extLst>
          </p:cNvPr>
          <p:cNvSpPr/>
          <p:nvPr/>
        </p:nvSpPr>
        <p:spPr>
          <a:xfrm>
            <a:off x="8240400" y="43356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66D6F8B8-DEE4-F357-7E9F-9C39B896E8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pic>
        <p:nvPicPr>
          <p:cNvPr id="31" name="図 30">
            <a:extLst>
              <a:ext uri="{FF2B5EF4-FFF2-40B4-BE49-F238E27FC236}">
                <a16:creationId xmlns:a16="http://schemas.microsoft.com/office/drawing/2014/main" id="{D92D0DF7-B42B-642A-BD47-14D1962F4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2" name="図 31">
            <a:extLst>
              <a:ext uri="{FF2B5EF4-FFF2-40B4-BE49-F238E27FC236}">
                <a16:creationId xmlns:a16="http://schemas.microsoft.com/office/drawing/2014/main" id="{C69C6D25-CD66-B418-1E13-E9B553ED4B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6036" y="394032"/>
            <a:ext cx="864000" cy="864000"/>
          </a:xfrm>
          <a:prstGeom prst="rect">
            <a:avLst/>
          </a:prstGeom>
        </p:spPr>
      </p:pic>
      <p:sp>
        <p:nvSpPr>
          <p:cNvPr id="35" name="角丸四角形 34"/>
          <p:cNvSpPr/>
          <p:nvPr/>
        </p:nvSpPr>
        <p:spPr>
          <a:xfrm>
            <a:off x="162000" y="73284"/>
            <a:ext cx="612000" cy="61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774000" y="73284"/>
            <a:ext cx="468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未来を担う将来世代への支援</a:t>
            </a: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4" name="直線コネクタ 3">
            <a:extLst>
              <a:ext uri="{FF2B5EF4-FFF2-40B4-BE49-F238E27FC236}">
                <a16:creationId xmlns:a16="http://schemas.microsoft.com/office/drawing/2014/main" id="{490E1B0C-168D-17F4-E8E3-47C9FE9CAB4C}"/>
              </a:ext>
            </a:extLst>
          </p:cNvPr>
          <p:cNvCxnSpPr/>
          <p:nvPr/>
        </p:nvCxnSpPr>
        <p:spPr>
          <a:xfrm>
            <a:off x="7707600" y="3009600"/>
            <a:ext cx="126820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B779BF-9EB7-393B-4E78-C241DC35C2B5}"/>
              </a:ext>
            </a:extLst>
          </p:cNvPr>
          <p:cNvCxnSpPr/>
          <p:nvPr/>
        </p:nvCxnSpPr>
        <p:spPr>
          <a:xfrm>
            <a:off x="108000" y="2912400"/>
            <a:ext cx="72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2CF5B3E-F0A6-445D-A562-46E2FEC26AD8}"/>
              </a:ext>
            </a:extLst>
          </p:cNvPr>
          <p:cNvCxnSpPr/>
          <p:nvPr/>
        </p:nvCxnSpPr>
        <p:spPr>
          <a:xfrm>
            <a:off x="72000" y="5037968"/>
            <a:ext cx="1080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12</a:t>
            </a:r>
          </a:p>
        </p:txBody>
      </p:sp>
    </p:spTree>
    <p:extLst>
      <p:ext uri="{BB962C8B-B14F-4D97-AF65-F5344CB8AC3E}">
        <p14:creationId xmlns:p14="http://schemas.microsoft.com/office/powerpoint/2010/main" val="20482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16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651600"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 name="角丸四角形 1"/>
          <p:cNvSpPr/>
          <p:nvPr/>
        </p:nvSpPr>
        <p:spPr>
          <a:xfrm>
            <a:off x="162000"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774000"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p:cNvSpPr/>
          <p:nvPr/>
        </p:nvSpPr>
        <p:spPr>
          <a:xfrm>
            <a:off x="651600"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①区政への</a:t>
            </a:r>
            <a:r>
              <a:rPr kumimoji="1" lang="ja-JP" altLang="en-US" sz="2400" dirty="0">
                <a:solidFill>
                  <a:schemeClr val="bg1"/>
                </a:solidFill>
                <a:latin typeface="BIZ UDPゴシック" panose="020B0400000000000000" pitchFamily="50" charset="-128"/>
                <a:ea typeface="BIZ UDPゴシック" panose="020B0400000000000000" pitchFamily="50" charset="-128"/>
              </a:rPr>
              <a:t>区民</a:t>
            </a:r>
            <a:r>
              <a:rPr kumimoji="1" lang="ja-JP" altLang="en-US" sz="2400" dirty="0">
                <a:latin typeface="BIZ UDPゴシック" panose="020B0400000000000000" pitchFamily="50" charset="-128"/>
                <a:ea typeface="BIZ UDPゴシック" panose="020B0400000000000000" pitchFamily="50" charset="-128"/>
              </a:rPr>
              <a:t>参画の推進</a:t>
            </a:r>
          </a:p>
        </p:txBody>
      </p:sp>
      <p:sp>
        <p:nvSpPr>
          <p:cNvPr id="9" name="正方形/長方形 8"/>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多様な区民ニーズの把握・掘り起こしと、区政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に関する情報発信の充実が必要である。</a:t>
            </a:r>
          </a:p>
        </p:txBody>
      </p:sp>
      <p:sp>
        <p:nvSpPr>
          <p:cNvPr id="14" name="正方形/長方形 13"/>
          <p:cNvSpPr/>
          <p:nvPr/>
        </p:nvSpPr>
        <p:spPr>
          <a:xfrm>
            <a:off x="511200"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5" name="正方形/長方形 14"/>
          <p:cNvSpPr/>
          <p:nvPr/>
        </p:nvSpPr>
        <p:spPr>
          <a:xfrm>
            <a:off x="540000" y="5167284"/>
            <a:ext cx="9144000" cy="1108800"/>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デジタルツールを活用し、幅広い層の区民ニーズの把握に取り組む</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とともに、区政情報が広く伝わるよう情報発信の充実を図る。</a:t>
            </a:r>
            <a:endParaRPr lang="en-US" altLang="ja-JP" sz="2400" dirty="0">
              <a:latin typeface="BIZ UDPゴシック" panose="020B0400000000000000" pitchFamily="50" charset="-128"/>
              <a:ea typeface="BIZ UDPゴシック" panose="020B0400000000000000" pitchFamily="50" charset="-128"/>
            </a:endParaRPr>
          </a:p>
          <a:p>
            <a:endParaRPr lang="ja-JP" altLang="en-US" sz="2400" dirty="0">
              <a:solidFill>
                <a:schemeClr val="accent3"/>
              </a:solidFill>
              <a:latin typeface="BIZ UDPゴシック" panose="020B0400000000000000" pitchFamily="50" charset="-128"/>
              <a:ea typeface="BIZ UDPゴシック" panose="020B0400000000000000" pitchFamily="50" charset="-128"/>
            </a:endParaRPr>
          </a:p>
        </p:txBody>
      </p:sp>
      <p:cxnSp>
        <p:nvCxnSpPr>
          <p:cNvPr id="26" name="直線コネクタ 25"/>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998399" y="31512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「区役所が、様々な機会を通じて区民の意見やニーズを把握していると感じる」と回答する割合（市民局アンケート）</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40400" y="4576883"/>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8240400" y="4335684"/>
            <a:ext cx="162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a:off x="7700400" y="4540884"/>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33" name="図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5" name="正方形/長方形 4">
            <a:extLst>
              <a:ext uri="{FF2B5EF4-FFF2-40B4-BE49-F238E27FC236}">
                <a16:creationId xmlns:a16="http://schemas.microsoft.com/office/drawing/2014/main" id="{67DE53A2-468F-B123-11ED-BF51E0159EB8}"/>
              </a:ext>
            </a:extLst>
          </p:cNvPr>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0" name="正方形/長方形 9">
            <a:extLst>
              <a:ext uri="{FF2B5EF4-FFF2-40B4-BE49-F238E27FC236}">
                <a16:creationId xmlns:a16="http://schemas.microsoft.com/office/drawing/2014/main" id="{E6F53D1D-0072-9972-88A2-10589E109A16}"/>
              </a:ext>
            </a:extLst>
          </p:cNvPr>
          <p:cNvSpPr/>
          <p:nvPr/>
        </p:nvSpPr>
        <p:spPr>
          <a:xfrm>
            <a:off x="817200" y="1660884"/>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区民の意見やニーズを反映した区政運営が行われている状態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8D3A19D-0044-54D2-F730-C5F1FE4398E7}"/>
              </a:ext>
            </a:extLst>
          </p:cNvPr>
          <p:cNvSpPr/>
          <p:nvPr/>
        </p:nvSpPr>
        <p:spPr>
          <a:xfrm>
            <a:off x="162000" y="2510484"/>
            <a:ext cx="576000" cy="360000"/>
          </a:xfrm>
          <a:prstGeom prst="rect">
            <a:avLst/>
          </a:prstGeom>
          <a:ln>
            <a:noFill/>
          </a:ln>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0" name="正方形/長方形 19">
            <a:extLst>
              <a:ext uri="{FF2B5EF4-FFF2-40B4-BE49-F238E27FC236}">
                <a16:creationId xmlns:a16="http://schemas.microsoft.com/office/drawing/2014/main" id="{41C89A48-54F7-634E-A33F-6910A2C6F269}"/>
              </a:ext>
            </a:extLst>
          </p:cNvPr>
          <p:cNvSpPr/>
          <p:nvPr/>
        </p:nvSpPr>
        <p:spPr>
          <a:xfrm>
            <a:off x="7815600"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37" name="直線コネクタ 36"/>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sp>
        <p:nvSpPr>
          <p:cNvPr id="3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13</a:t>
            </a:r>
          </a:p>
        </p:txBody>
      </p:sp>
      <p:sp>
        <p:nvSpPr>
          <p:cNvPr id="8" name="直角三角形 7">
            <a:extLst>
              <a:ext uri="{FF2B5EF4-FFF2-40B4-BE49-F238E27FC236}">
                <a16:creationId xmlns:a16="http://schemas.microsoft.com/office/drawing/2014/main" id="{9F6E01CA-FE10-8A0A-E7A7-90B82C7224AD}"/>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316096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カード 1">
            <a:extLst>
              <a:ext uri="{FF2B5EF4-FFF2-40B4-BE49-F238E27FC236}">
                <a16:creationId xmlns:a16="http://schemas.microsoft.com/office/drawing/2014/main" id="{4C844975-308D-1D27-A304-47D926DF6529}"/>
              </a:ext>
            </a:extLst>
          </p:cNvPr>
          <p:cNvSpPr/>
          <p:nvPr/>
        </p:nvSpPr>
        <p:spPr>
          <a:xfrm>
            <a:off x="6955201" y="2517684"/>
            <a:ext cx="2772000" cy="2520000"/>
          </a:xfrm>
          <a:prstGeom prst="flowChartPunchedCard">
            <a:avLst/>
          </a:prstGeom>
          <a:solidFill>
            <a:srgbClr val="F0DB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3" name="角丸四角形 6">
            <a:extLst>
              <a:ext uri="{FF2B5EF4-FFF2-40B4-BE49-F238E27FC236}">
                <a16:creationId xmlns:a16="http://schemas.microsoft.com/office/drawing/2014/main" id="{3FB4AA29-C811-99AC-F5EA-2C12380A9F47}"/>
              </a:ext>
            </a:extLst>
          </p:cNvPr>
          <p:cNvSpPr/>
          <p:nvPr/>
        </p:nvSpPr>
        <p:spPr>
          <a:xfrm>
            <a:off x="651601" y="735684"/>
            <a:ext cx="9108000" cy="1764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 name="角丸四角形 1">
            <a:extLst>
              <a:ext uri="{FF2B5EF4-FFF2-40B4-BE49-F238E27FC236}">
                <a16:creationId xmlns:a16="http://schemas.microsoft.com/office/drawing/2014/main" id="{295B3ABF-E60C-A799-802F-72E1B07503C0}"/>
              </a:ext>
            </a:extLst>
          </p:cNvPr>
          <p:cNvSpPr/>
          <p:nvPr/>
        </p:nvSpPr>
        <p:spPr>
          <a:xfrm>
            <a:off x="162001" y="73284"/>
            <a:ext cx="612000" cy="612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A1505B2-5776-AB8E-48E6-03659B92F541}"/>
              </a:ext>
            </a:extLst>
          </p:cNvPr>
          <p:cNvSpPr txBox="1"/>
          <p:nvPr/>
        </p:nvSpPr>
        <p:spPr>
          <a:xfrm>
            <a:off x="774001" y="73284"/>
            <a:ext cx="3240000" cy="612000"/>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区政運営の充実</a:t>
            </a:r>
          </a:p>
        </p:txBody>
      </p:sp>
      <p:sp>
        <p:nvSpPr>
          <p:cNvPr id="6" name="角丸四角形 5">
            <a:extLst>
              <a:ext uri="{FF2B5EF4-FFF2-40B4-BE49-F238E27FC236}">
                <a16:creationId xmlns:a16="http://schemas.microsoft.com/office/drawing/2014/main" id="{DFD22200-559F-1A86-59ED-3F81B3278B03}"/>
              </a:ext>
            </a:extLst>
          </p:cNvPr>
          <p:cNvSpPr/>
          <p:nvPr/>
        </p:nvSpPr>
        <p:spPr>
          <a:xfrm>
            <a:off x="651601" y="714084"/>
            <a:ext cx="9000000" cy="54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②窓口サービス向上・</a:t>
            </a:r>
            <a:r>
              <a:rPr kumimoji="1" lang="en-US" altLang="ja-JP" sz="2400" dirty="0">
                <a:latin typeface="BIZ UDPゴシック" panose="020B0400000000000000" pitchFamily="50" charset="-128"/>
                <a:ea typeface="BIZ UDPゴシック" panose="020B0400000000000000" pitchFamily="50" charset="-128"/>
              </a:rPr>
              <a:t>DX</a:t>
            </a:r>
            <a:r>
              <a:rPr kumimoji="1" lang="en-US" altLang="ja-JP" sz="2400" baseline="300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推進</a:t>
            </a:r>
          </a:p>
        </p:txBody>
      </p:sp>
      <p:sp>
        <p:nvSpPr>
          <p:cNvPr id="7" name="正方形/長方形 6">
            <a:extLst>
              <a:ext uri="{FF2B5EF4-FFF2-40B4-BE49-F238E27FC236}">
                <a16:creationId xmlns:a16="http://schemas.microsoft.com/office/drawing/2014/main" id="{E3671FFC-E062-8A8E-E641-1CBEE8E811B1}"/>
              </a:ext>
            </a:extLst>
          </p:cNvPr>
          <p:cNvSpPr/>
          <p:nvPr/>
        </p:nvSpPr>
        <p:spPr>
          <a:xfrm>
            <a:off x="511201" y="29460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来庁者に対する窓口サービスの評価が低い現</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状にある。</a:t>
            </a:r>
          </a:p>
        </p:txBody>
      </p:sp>
      <p:sp>
        <p:nvSpPr>
          <p:cNvPr id="8" name="正方形/長方形 7">
            <a:extLst>
              <a:ext uri="{FF2B5EF4-FFF2-40B4-BE49-F238E27FC236}">
                <a16:creationId xmlns:a16="http://schemas.microsoft.com/office/drawing/2014/main" id="{EADE8014-2FA8-C663-DAC2-CC57F04237A0}"/>
              </a:ext>
            </a:extLst>
          </p:cNvPr>
          <p:cNvSpPr/>
          <p:nvPr/>
        </p:nvSpPr>
        <p:spPr>
          <a:xfrm>
            <a:off x="511201" y="5131284"/>
            <a:ext cx="9252000" cy="1332000"/>
          </a:xfrm>
          <a:prstGeom prst="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9" name="正方形/長方形 8">
            <a:extLst>
              <a:ext uri="{FF2B5EF4-FFF2-40B4-BE49-F238E27FC236}">
                <a16:creationId xmlns:a16="http://schemas.microsoft.com/office/drawing/2014/main" id="{F523E5DB-C2AE-0A7B-E139-11157F354D51}"/>
              </a:ext>
            </a:extLst>
          </p:cNvPr>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職員の窓口接遇や説明能力の向上を図る。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オンラインにより、区役所に来庁せずにできる手続きを</a:t>
            </a:r>
            <a:r>
              <a:rPr lang="ja-JP" altLang="en-US" sz="2400" dirty="0" err="1">
                <a:latin typeface="BIZ UDPゴシック" panose="020B0400000000000000" pitchFamily="50" charset="-128"/>
                <a:ea typeface="BIZ UDPゴシック" panose="020B0400000000000000" pitchFamily="50" charset="-128"/>
              </a:rPr>
              <a:t>増やすとと</a:t>
            </a:r>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もに、利用促進に向けた情報発信を強化する。</a:t>
            </a:r>
          </a:p>
        </p:txBody>
      </p:sp>
      <p:sp>
        <p:nvSpPr>
          <p:cNvPr id="12" name="正方形/長方形 11">
            <a:extLst>
              <a:ext uri="{FF2B5EF4-FFF2-40B4-BE49-F238E27FC236}">
                <a16:creationId xmlns:a16="http://schemas.microsoft.com/office/drawing/2014/main" id="{AD452F8B-E514-662C-A99E-525C2F1FF6F6}"/>
              </a:ext>
            </a:extLst>
          </p:cNvPr>
          <p:cNvSpPr/>
          <p:nvPr/>
        </p:nvSpPr>
        <p:spPr>
          <a:xfrm>
            <a:off x="6998400" y="3151284"/>
            <a:ext cx="2700000" cy="1386000"/>
          </a:xfrm>
          <a:prstGeom prst="rect">
            <a:avLst/>
          </a:prstGeom>
        </p:spPr>
        <p:txBody>
          <a:bodyPr wrap="square" lIns="0" tIns="0" rIns="0" bIns="0" anchor="ctr" anchorCtr="0">
            <a:spAutoFit/>
          </a:bodyPr>
          <a:lstStyle/>
          <a:p>
            <a:r>
              <a:rPr lang="ja-JP" altLang="en-US" sz="1800" dirty="0">
                <a:latin typeface="BIZ UDPゴシック" panose="020B0400000000000000" pitchFamily="50" charset="-128"/>
                <a:ea typeface="BIZ UDPゴシック" panose="020B0400000000000000" pitchFamily="50" charset="-128"/>
              </a:rPr>
              <a:t>「区役所が、区民に身近な窓口として、適切に対応していると感じる」と回答する割合（市民局アンケート）</a:t>
            </a:r>
            <a:endParaRPr lang="en-US" altLang="ja-JP" sz="1800" dirty="0">
              <a:latin typeface="BIZ UDPゴシック" panose="020B0400000000000000" pitchFamily="50" charset="-128"/>
              <a:ea typeface="BIZ UDPゴシック" panose="020B0400000000000000" pitchFamily="50" charset="-128"/>
            </a:endParaRPr>
          </a:p>
          <a:p>
            <a:endParaRPr lang="en-US" altLang="ja-JP" sz="18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CCF0AD09-2659-0B53-F93F-8E070E7A5D6A}"/>
              </a:ext>
            </a:extLst>
          </p:cNvPr>
          <p:cNvSpPr/>
          <p:nvPr/>
        </p:nvSpPr>
        <p:spPr>
          <a:xfrm>
            <a:off x="8240400" y="4575600"/>
            <a:ext cx="1440000" cy="370800"/>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75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869677D-86FA-BBBA-80DA-E73EFDAF0599}"/>
              </a:ext>
            </a:extLst>
          </p:cNvPr>
          <p:cNvSpPr/>
          <p:nvPr/>
        </p:nvSpPr>
        <p:spPr>
          <a:xfrm>
            <a:off x="8240400" y="4321840"/>
            <a:ext cx="1440000" cy="215444"/>
          </a:xfrm>
          <a:prstGeom prst="rect">
            <a:avLst/>
          </a:prstGeom>
        </p:spPr>
        <p:txBody>
          <a:bodyPr wrap="square" lIns="0" tIns="0" rIns="0" bIns="0" anchor="ctr" anchorCtr="0">
            <a:spAutoFit/>
          </a:bodyPr>
          <a:lstStyle/>
          <a:p>
            <a:r>
              <a:rPr lang="ja-JP" altLang="en-US" sz="1400" dirty="0">
                <a:latin typeface="BIZ UDPゴシック" panose="020B0400000000000000" pitchFamily="50" charset="-128"/>
                <a:ea typeface="BIZ UDPゴシック" panose="020B0400000000000000" pitchFamily="50" charset="-128"/>
              </a:rPr>
              <a:t>毎年度</a:t>
            </a:r>
            <a:endParaRPr lang="en-US" altLang="ja-JP" sz="1400" dirty="0">
              <a:latin typeface="BIZ UDPゴシック" panose="020B0400000000000000" pitchFamily="50" charset="-128"/>
              <a:ea typeface="BIZ UDPゴシック" panose="020B0400000000000000" pitchFamily="50" charset="-128"/>
            </a:endParaRPr>
          </a:p>
        </p:txBody>
      </p:sp>
      <p:sp>
        <p:nvSpPr>
          <p:cNvPr id="16" name="右矢印 2">
            <a:extLst>
              <a:ext uri="{FF2B5EF4-FFF2-40B4-BE49-F238E27FC236}">
                <a16:creationId xmlns:a16="http://schemas.microsoft.com/office/drawing/2014/main" id="{74E54FB5-FD6F-FA51-F6DA-8F1E167F7BEE}"/>
              </a:ext>
            </a:extLst>
          </p:cNvPr>
          <p:cNvSpPr/>
          <p:nvPr/>
        </p:nvSpPr>
        <p:spPr>
          <a:xfrm>
            <a:off x="7700401" y="4539600"/>
            <a:ext cx="513694" cy="403267"/>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pic>
        <p:nvPicPr>
          <p:cNvPr id="20" name="図 19">
            <a:extLst>
              <a:ext uri="{FF2B5EF4-FFF2-40B4-BE49-F238E27FC236}">
                <a16:creationId xmlns:a16="http://schemas.microsoft.com/office/drawing/2014/main" id="{22CC3A3E-B3C7-1C05-5C64-8F600BDB8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032"/>
            <a:ext cx="864000" cy="864000"/>
          </a:xfrm>
          <a:prstGeom prst="rect">
            <a:avLst/>
          </a:prstGeom>
        </p:spPr>
      </p:pic>
      <p:sp>
        <p:nvSpPr>
          <p:cNvPr id="23" name="正方形/長方形 22">
            <a:extLst>
              <a:ext uri="{FF2B5EF4-FFF2-40B4-BE49-F238E27FC236}">
                <a16:creationId xmlns:a16="http://schemas.microsoft.com/office/drawing/2014/main" id="{F128E03B-D682-F06F-8679-248D50F216F5}"/>
              </a:ext>
            </a:extLst>
          </p:cNvPr>
          <p:cNvSpPr/>
          <p:nvPr/>
        </p:nvSpPr>
        <p:spPr>
          <a:xfrm>
            <a:off x="709201"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24" name="正方形/長方形 23">
            <a:extLst>
              <a:ext uri="{FF2B5EF4-FFF2-40B4-BE49-F238E27FC236}">
                <a16:creationId xmlns:a16="http://schemas.microsoft.com/office/drawing/2014/main" id="{BE05D3C0-0810-DEB9-7C49-12B0951F426D}"/>
              </a:ext>
            </a:extLst>
          </p:cNvPr>
          <p:cNvSpPr/>
          <p:nvPr/>
        </p:nvSpPr>
        <p:spPr>
          <a:xfrm>
            <a:off x="817200" y="1659600"/>
            <a:ext cx="8964000" cy="738664"/>
          </a:xfrm>
          <a:prstGeom prst="rect">
            <a:avLst/>
          </a:prstGeom>
        </p:spPr>
        <p:txBody>
          <a:bodyPr wrap="square" lIns="0" tIns="0" rIns="0" bIns="0">
            <a:spAutoFit/>
          </a:bodyPr>
          <a:lstStyle/>
          <a:p>
            <a:r>
              <a:rPr lang="ja-JP" altLang="en-US" sz="2400" dirty="0">
                <a:latin typeface="BIZ UDPゴシック" panose="020B0400000000000000" pitchFamily="50" charset="-128"/>
                <a:ea typeface="BIZ UDPゴシック" panose="020B0400000000000000" pitchFamily="50" charset="-128"/>
              </a:rPr>
              <a:t>区役所窓口では質の高いサービスが提供され、自宅等からは事前予約や多くの行政手続等を行うことができる状態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B679E1E2-9DC9-ADAE-C842-588E1634866C}"/>
              </a:ext>
            </a:extLst>
          </p:cNvPr>
          <p:cNvSpPr/>
          <p:nvPr/>
        </p:nvSpPr>
        <p:spPr>
          <a:xfrm>
            <a:off x="162000" y="2510484"/>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27" name="正方形/長方形 26">
            <a:extLst>
              <a:ext uri="{FF2B5EF4-FFF2-40B4-BE49-F238E27FC236}">
                <a16:creationId xmlns:a16="http://schemas.microsoft.com/office/drawing/2014/main" id="{3180B4F6-B1BE-D67A-6D24-9C37096747CE}"/>
              </a:ext>
            </a:extLst>
          </p:cNvPr>
          <p:cNvSpPr/>
          <p:nvPr/>
        </p:nvSpPr>
        <p:spPr>
          <a:xfrm>
            <a:off x="7815601" y="2607684"/>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28" name="正方形/長方形 27">
            <a:extLst>
              <a:ext uri="{FF2B5EF4-FFF2-40B4-BE49-F238E27FC236}">
                <a16:creationId xmlns:a16="http://schemas.microsoft.com/office/drawing/2014/main" id="{B642207C-3DC9-BAD0-77EB-C8E3ACC2DB2D}"/>
              </a:ext>
            </a:extLst>
          </p:cNvPr>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rgbClr val="7030A0"/>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オンラインでできる手続きや事前予約の認知</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度が低く、活用が低調である。</a:t>
            </a:r>
          </a:p>
        </p:txBody>
      </p:sp>
      <p:sp>
        <p:nvSpPr>
          <p:cNvPr id="31" name="正方形/長方形 30"/>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6" name="直線コネクタ 25">
            <a:extLst>
              <a:ext uri="{FF2B5EF4-FFF2-40B4-BE49-F238E27FC236}">
                <a16:creationId xmlns:a16="http://schemas.microsoft.com/office/drawing/2014/main" id="{1EFA5281-E46F-A626-1175-CA8346DFACF9}"/>
              </a:ext>
            </a:extLst>
          </p:cNvPr>
          <p:cNvCxnSpPr/>
          <p:nvPr/>
        </p:nvCxnSpPr>
        <p:spPr>
          <a:xfrm>
            <a:off x="72000" y="5037968"/>
            <a:ext cx="1080000" cy="0"/>
          </a:xfrm>
          <a:prstGeom prst="line">
            <a:avLst/>
          </a:prstGeom>
          <a:ln w="38100">
            <a:solidFill>
              <a:srgbClr val="7030A0"/>
            </a:solidFill>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EDFC2DA1-3FA2-F728-C7D3-ACCC1335F7D5}"/>
              </a:ext>
            </a:extLst>
          </p:cNvPr>
          <p:cNvCxnSpPr/>
          <p:nvPr/>
        </p:nvCxnSpPr>
        <p:spPr>
          <a:xfrm>
            <a:off x="108000" y="2912400"/>
            <a:ext cx="72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E338C9-76C3-0411-D5B9-6B3509A39284}"/>
              </a:ext>
            </a:extLst>
          </p:cNvPr>
          <p:cNvCxnSpPr/>
          <p:nvPr/>
        </p:nvCxnSpPr>
        <p:spPr>
          <a:xfrm>
            <a:off x="7707600" y="3009600"/>
            <a:ext cx="1260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A0300B-448E-9F4F-0BA3-2A0680BF99C1}"/>
              </a:ext>
            </a:extLst>
          </p:cNvPr>
          <p:cNvSpPr txBox="1"/>
          <p:nvPr/>
        </p:nvSpPr>
        <p:spPr>
          <a:xfrm>
            <a:off x="1116000" y="2498889"/>
            <a:ext cx="5878641" cy="276999"/>
          </a:xfrm>
          <a:prstGeom prst="rect">
            <a:avLst/>
          </a:prstGeom>
          <a:noFill/>
        </p:spPr>
        <p:txBody>
          <a:bodyPr wrap="square">
            <a:spAutoFit/>
          </a:bodyPr>
          <a:lstStyle/>
          <a:p>
            <a:r>
              <a:rPr lang="en-US" altLang="ja-JP" sz="1200" b="0" i="0" dirty="0">
                <a:solidFill>
                  <a:srgbClr val="333333"/>
                </a:solidFill>
                <a:effectLst/>
                <a:latin typeface="BIZ UDPゴシック" panose="020B0400000000000000" pitchFamily="50" charset="-128"/>
                <a:ea typeface="BIZ UDPゴシック" panose="020B0400000000000000" pitchFamily="50" charset="-128"/>
              </a:rPr>
              <a:t>※P24 </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「ＤＸ（デジタル・トランスフォーメーション）について」を参照</a:t>
            </a:r>
          </a:p>
        </p:txBody>
      </p:sp>
      <p:sp>
        <p:nvSpPr>
          <p:cNvPr id="32"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14</a:t>
            </a:r>
          </a:p>
        </p:txBody>
      </p:sp>
      <p:sp>
        <p:nvSpPr>
          <p:cNvPr id="11" name="直角三角形 10">
            <a:extLst>
              <a:ext uri="{FF2B5EF4-FFF2-40B4-BE49-F238E27FC236}">
                <a16:creationId xmlns:a16="http://schemas.microsoft.com/office/drawing/2014/main" id="{FBA223CC-877D-5EE6-C592-D6A22BD8E84C}"/>
              </a:ext>
            </a:extLst>
          </p:cNvPr>
          <p:cNvSpPr/>
          <p:nvPr/>
        </p:nvSpPr>
        <p:spPr>
          <a:xfrm rot="16200000">
            <a:off x="6955200" y="2503284"/>
            <a:ext cx="540000" cy="540000"/>
          </a:xfrm>
          <a:prstGeom prst="rtTriangle">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Tree>
    <p:extLst>
      <p:ext uri="{BB962C8B-B14F-4D97-AF65-F5344CB8AC3E}">
        <p14:creationId xmlns:p14="http://schemas.microsoft.com/office/powerpoint/2010/main" val="243233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111467"/>
            <a:ext cx="9900000" cy="738664"/>
          </a:xfrm>
          <a:prstGeom prst="rect">
            <a:avLst/>
          </a:prstGeom>
          <a:noFill/>
        </p:spPr>
        <p:txBody>
          <a:bodyPr wrap="square" lIns="0" tIns="0" rIns="0" bIns="0" rtlCol="0" anchor="ctr" anchorCtr="0">
            <a:spAutoFit/>
          </a:bodyPr>
          <a:lstStyle/>
          <a:p>
            <a:pPr algn="ctr"/>
            <a:r>
              <a:rPr kumimoji="1" lang="ja-JP" altLang="en-US" sz="4800" dirty="0">
                <a:latin typeface="BIZ UDPゴシック" panose="020B0400000000000000" pitchFamily="50" charset="-128"/>
                <a:ea typeface="BIZ UDPゴシック" panose="020B0400000000000000" pitchFamily="50" charset="-128"/>
              </a:rPr>
              <a:t>巻末データ</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107213" y="1925644"/>
            <a:ext cx="3470568" cy="3006712"/>
          </a:xfrm>
          <a:prstGeom prst="rect">
            <a:avLst/>
          </a:prstGeom>
        </p:spPr>
      </p:pic>
      <p:sp>
        <p:nvSpPr>
          <p:cNvPr id="4"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00497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8000" y="791363"/>
            <a:ext cx="5776686" cy="272109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9360000" y="6444000"/>
            <a:ext cx="540000" cy="396000"/>
          </a:xfrm>
        </p:spPr>
        <p:txBody>
          <a:bodyPr lIns="0" tIns="0" rIns="0" bIns="0"/>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16</a:t>
            </a:r>
            <a:endParaRPr kumimoji="1" lang="ja-JP" altLang="en-US" sz="18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住吉区の概況</a:t>
            </a:r>
          </a:p>
        </p:txBody>
      </p:sp>
      <p:sp>
        <p:nvSpPr>
          <p:cNvPr id="19" name="テキスト ボックス 18"/>
          <p:cNvSpPr txBox="1"/>
          <p:nvPr/>
        </p:nvSpPr>
        <p:spPr>
          <a:xfrm>
            <a:off x="36000" y="1070161"/>
            <a:ext cx="5976000" cy="2215991"/>
          </a:xfrm>
          <a:prstGeom prst="rect">
            <a:avLst/>
          </a:prstGeom>
          <a:noFill/>
        </p:spPr>
        <p:txBody>
          <a:bodyPr wrap="square" lIns="0" tIns="0" rIns="0" bIns="0" rtlCol="0" anchor="ctr" anchorCtr="0">
            <a:spAutoFit/>
          </a:bodyPr>
          <a:lstStyle/>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〇面積・・・</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9.4㎢</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225.33㎢</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出典：国土地理院「</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令和５年全国都道府県市区町村別面積調</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令和５年</a:t>
            </a:r>
            <a:r>
              <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４月１日時点）</a:t>
            </a:r>
            <a:endPar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○人口・・・・</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151,750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2,760,091</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人）　</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世帯数・・・ </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79,600</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1,516,586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世帯）</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6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lang="ja-JP" altLang="en-US" sz="1050" dirty="0">
                <a:solidFill>
                  <a:prstClr val="black">
                    <a:lumMod val="85000"/>
                    <a:lumOff val="15000"/>
                  </a:prstClr>
                </a:solidFill>
                <a:latin typeface="BIZ UDゴシック" panose="020B0400000000000000" pitchFamily="49" charset="-128"/>
                <a:ea typeface="BIZ UDゴシック" panose="020B0400000000000000" pitchFamily="49" charset="-128"/>
              </a:rPr>
              <a:t>出典：大阪市「大阪市の推計人口」（令和５年４月１日現在）</a:t>
            </a:r>
            <a:endParaRPr lang="en-US" altLang="ja-JP" sz="16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endParaRPr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　〇外国</a:t>
            </a:r>
            <a:r>
              <a:rPr lang="ja-JP" altLang="en-US" dirty="0">
                <a:latin typeface="BIZ UDゴシック" panose="020B0400000000000000" pitchFamily="49" charset="-128"/>
                <a:ea typeface="BIZ UDゴシック" panose="020B0400000000000000" pitchFamily="49" charset="-128"/>
              </a:rPr>
              <a:t>人</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住民の比率・・・</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3.16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％（大阪市：</a:t>
            </a:r>
            <a:r>
              <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rPr>
              <a:t>5.56</a:t>
            </a:r>
            <a:r>
              <a:rPr lang="ja-JP" altLang="en-US"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出典：大阪市「大阪市の各区外国人住民比率」（令和４（</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2022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）年</a:t>
            </a:r>
            <a:r>
              <a:rPr lang="en-US" altLang="ja-JP" sz="1050" dirty="0">
                <a:solidFill>
                  <a:schemeClr val="tx1">
                    <a:lumMod val="85000"/>
                    <a:lumOff val="15000"/>
                  </a:schemeClr>
                </a:solidFill>
                <a:latin typeface="BIZ UDゴシック" panose="020B0400000000000000" pitchFamily="49" charset="-128"/>
                <a:ea typeface="BIZ UDゴシック" panose="020B0400000000000000" pitchFamily="49" charset="-128"/>
              </a:rPr>
              <a:t>12</a:t>
            </a:r>
            <a:r>
              <a:rPr lang="ja-JP"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rPr>
              <a:t>月末現在）</a:t>
            </a:r>
            <a:endParaRPr lang="zh-TW" altLang="en-US" sz="105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2" name="グループ化 1"/>
          <p:cNvGrpSpPr/>
          <p:nvPr/>
        </p:nvGrpSpPr>
        <p:grpSpPr>
          <a:xfrm>
            <a:off x="5400000" y="992695"/>
            <a:ext cx="4536000" cy="4520866"/>
            <a:chOff x="5048013" y="1388440"/>
            <a:chExt cx="4573121" cy="4356000"/>
          </a:xfrm>
        </p:grpSpPr>
        <p:pic>
          <p:nvPicPr>
            <p:cNvPr id="8" name="図 7"/>
            <p:cNvPicPr>
              <a:picLocks noChangeAspect="1"/>
            </p:cNvPicPr>
            <p:nvPr/>
          </p:nvPicPr>
          <p:blipFill>
            <a:blip r:embed="rId2">
              <a:clrChange>
                <a:clrFrom>
                  <a:srgbClr val="FFFFFF"/>
                </a:clrFrom>
                <a:clrTo>
                  <a:srgbClr val="FFFFFF">
                    <a:alpha val="0"/>
                  </a:srgbClr>
                </a:clrTo>
              </a:clrChange>
            </a:blip>
            <a:stretch>
              <a:fillRect/>
            </a:stretch>
          </p:blipFill>
          <p:spPr>
            <a:xfrm>
              <a:off x="5048013" y="1388440"/>
              <a:ext cx="4573121" cy="4356000"/>
            </a:xfrm>
            <a:prstGeom prst="rect">
              <a:avLst/>
            </a:prstGeom>
          </p:spPr>
        </p:pic>
        <p:sp>
          <p:nvSpPr>
            <p:cNvPr id="9" name="正方形/長方形 2"/>
            <p:cNvSpPr>
              <a:spLocks noChangeAspect="1"/>
            </p:cNvSpPr>
            <p:nvPr/>
          </p:nvSpPr>
          <p:spPr>
            <a:xfrm>
              <a:off x="7334573" y="4798220"/>
              <a:ext cx="703730" cy="864000"/>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30196"/>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108000" y="3528000"/>
            <a:ext cx="9405258" cy="2764924"/>
          </a:xfrm>
          <a:prstGeom prst="rect">
            <a:avLst/>
          </a:prstGeom>
          <a:noFill/>
        </p:spPr>
        <p:txBody>
          <a:bodyPr wrap="square" lIns="0" tIns="0" rIns="0" bIns="0" rtlCol="0" anchor="ctr" anchorCtr="0">
            <a:spAutoFit/>
          </a:bodyPr>
          <a:lstStyle/>
          <a:p>
            <a:pPr>
              <a:lnSpc>
                <a:spcPct val="150000"/>
              </a:lnSpc>
            </a:pPr>
            <a:r>
              <a:rPr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▶大和川を隔てて堺市と接する大阪市最南端の区</a:t>
            </a:r>
          </a:p>
          <a:p>
            <a:pPr>
              <a:lnSpc>
                <a:spcPct val="150000"/>
              </a:lnSpc>
            </a:pPr>
            <a:r>
              <a:rPr lang="ja-JP" altLang="en-US" sz="1600" dirty="0">
                <a:latin typeface="BIZ UDゴシック" panose="020B0400000000000000" pitchFamily="49" charset="-128"/>
                <a:ea typeface="BIZ UDゴシック" panose="020B0400000000000000" pitchFamily="49" charset="-128"/>
              </a:rPr>
              <a:t>　▶</a:t>
            </a:r>
            <a:r>
              <a:rPr lang="en-US" altLang="ja-JP" sz="1600" dirty="0">
                <a:latin typeface="BIZ UDゴシック" panose="020B0400000000000000" pitchFamily="49" charset="-128"/>
                <a:ea typeface="BIZ UDゴシック" panose="020B0400000000000000" pitchFamily="49" charset="-128"/>
              </a:rPr>
              <a:t>Osaka Metro</a:t>
            </a:r>
            <a:r>
              <a:rPr lang="ja-JP" altLang="en-US" sz="1600" dirty="0">
                <a:latin typeface="BIZ UDゴシック" panose="020B0400000000000000" pitchFamily="49" charset="-128"/>
                <a:ea typeface="BIZ UDゴシック" panose="020B0400000000000000" pitchFamily="49" charset="-128"/>
              </a:rPr>
              <a:t>御堂筋線、</a:t>
            </a:r>
            <a:r>
              <a:rPr lang="en-US" altLang="ja-JP" sz="1600" dirty="0">
                <a:latin typeface="BIZ UDゴシック" panose="020B0400000000000000" pitchFamily="49" charset="-128"/>
                <a:ea typeface="BIZ UDゴシック" panose="020B0400000000000000" pitchFamily="49" charset="-128"/>
              </a:rPr>
              <a:t>JR</a:t>
            </a:r>
            <a:r>
              <a:rPr lang="ja-JP" altLang="en-US" sz="1600" dirty="0">
                <a:latin typeface="BIZ UDゴシック" panose="020B0400000000000000" pitchFamily="49" charset="-128"/>
                <a:ea typeface="BIZ UDゴシック" panose="020B0400000000000000" pitchFamily="49" charset="-128"/>
              </a:rPr>
              <a:t>阪和線、南海本線・南海高野線、</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阪堺電車が南北に走り交通の利便性が高く住宅地として発展</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1600" dirty="0">
                <a:latin typeface="BIZ UDゴシック" panose="020B0400000000000000" pitchFamily="49" charset="-128"/>
                <a:ea typeface="BIZ UDゴシック" panose="020B0400000000000000" pitchFamily="49" charset="-128"/>
              </a:rPr>
              <a:t>　▶人口は市内で</a:t>
            </a:r>
            <a:r>
              <a:rPr lang="en-US" altLang="ja-JP" sz="1600" dirty="0">
                <a:latin typeface="BIZ UDゴシック" panose="020B0400000000000000" pitchFamily="49" charset="-128"/>
                <a:ea typeface="BIZ UDゴシック" panose="020B0400000000000000" pitchFamily="49" charset="-128"/>
              </a:rPr>
              <a:t>5</a:t>
            </a:r>
            <a:r>
              <a:rPr lang="ja-JP" altLang="en-US" sz="1600" dirty="0">
                <a:latin typeface="BIZ UDゴシック" panose="020B0400000000000000" pitchFamily="49" charset="-128"/>
                <a:ea typeface="BIZ UDゴシック" panose="020B0400000000000000" pitchFamily="49" charset="-128"/>
              </a:rPr>
              <a:t>番目、世帯数は</a:t>
            </a:r>
            <a:r>
              <a:rPr lang="en-US" altLang="ja-JP" sz="1600" dirty="0">
                <a:latin typeface="BIZ UDゴシック" panose="020B0400000000000000" pitchFamily="49" charset="-128"/>
                <a:ea typeface="BIZ UDゴシック" panose="020B0400000000000000" pitchFamily="49" charset="-128"/>
              </a:rPr>
              <a:t>6</a:t>
            </a:r>
            <a:r>
              <a:rPr lang="ja-JP" altLang="en-US" sz="1600" dirty="0">
                <a:latin typeface="BIZ UDゴシック" panose="020B0400000000000000" pitchFamily="49" charset="-128"/>
                <a:ea typeface="BIZ UDゴシック" panose="020B0400000000000000" pitchFamily="49" charset="-128"/>
              </a:rPr>
              <a:t>番目に多く、</a:t>
            </a:r>
            <a:r>
              <a:rPr lang="en-US" altLang="ja-JP" sz="1600" dirty="0">
                <a:latin typeface="BIZ UDゴシック" panose="020B0400000000000000" pitchFamily="49" charset="-128"/>
                <a:ea typeface="BIZ UDゴシック" panose="020B0400000000000000" pitchFamily="49" charset="-128"/>
              </a:rPr>
              <a:t>15</a:t>
            </a:r>
            <a:r>
              <a:rPr lang="ja-JP" altLang="en-US" sz="1600" dirty="0">
                <a:latin typeface="BIZ UDゴシック" panose="020B0400000000000000" pitchFamily="49" charset="-128"/>
                <a:ea typeface="BIZ UDゴシック" panose="020B0400000000000000" pitchFamily="49" charset="-128"/>
              </a:rPr>
              <a:t>歳未満の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a:t>
            </a:r>
            <a:r>
              <a:rPr lang="ja-JP" altLang="en-US" sz="1600" dirty="0">
                <a:latin typeface="BIZ UDゴシック" panose="020B0400000000000000" pitchFamily="49" charset="-128"/>
                <a:ea typeface="BIZ UDゴシック" panose="020B0400000000000000" pitchFamily="49" charset="-128"/>
              </a:rPr>
              <a:t>人口は約</a:t>
            </a:r>
            <a:r>
              <a:rPr lang="en-US" altLang="ja-JP" sz="1600" dirty="0">
                <a:latin typeface="BIZ UDゴシック" panose="020B0400000000000000" pitchFamily="49" charset="-128"/>
                <a:ea typeface="BIZ UDゴシック" panose="020B0400000000000000" pitchFamily="49" charset="-128"/>
              </a:rPr>
              <a:t>16,000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10.6%</a:t>
            </a:r>
            <a:r>
              <a:rPr lang="ja-JP" altLang="en-US" sz="1600" dirty="0">
                <a:latin typeface="BIZ UDゴシック" panose="020B0400000000000000" pitchFamily="49" charset="-128"/>
                <a:ea typeface="BIZ UDゴシック" panose="020B0400000000000000" pitchFamily="49" charset="-128"/>
              </a:rPr>
              <a:t>）で年少人口が多い（市内で</a:t>
            </a:r>
            <a:r>
              <a:rPr lang="en-US" altLang="ja-JP" sz="1600" dirty="0">
                <a:latin typeface="BIZ UDゴシック" panose="020B0400000000000000" pitchFamily="49" charset="-128"/>
                <a:ea typeface="BIZ UDゴシック" panose="020B0400000000000000" pitchFamily="49" charset="-128"/>
              </a:rPr>
              <a:t>4</a:t>
            </a:r>
            <a:r>
              <a:rPr lang="ja-JP" altLang="en-US" sz="1600" dirty="0">
                <a:latin typeface="BIZ UDゴシック" panose="020B0400000000000000" pitchFamily="49" charset="-128"/>
                <a:ea typeface="BIZ UDゴシック" panose="020B0400000000000000" pitchFamily="49" charset="-128"/>
              </a:rPr>
              <a:t>番目）一方、</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ja-JP" sz="1600" dirty="0">
                <a:latin typeface="BIZ UDゴシック" panose="020B0400000000000000" pitchFamily="49" charset="-128"/>
                <a:ea typeface="BIZ UDゴシック" panose="020B0400000000000000" pitchFamily="49" charset="-128"/>
              </a:rPr>
              <a:t>   65</a:t>
            </a:r>
            <a:r>
              <a:rPr lang="ja-JP" altLang="en-US" sz="1600" dirty="0">
                <a:latin typeface="BIZ UDゴシック" panose="020B0400000000000000" pitchFamily="49" charset="-128"/>
                <a:ea typeface="BIZ UDゴシック" panose="020B0400000000000000" pitchFamily="49" charset="-128"/>
              </a:rPr>
              <a:t>歳以上の人口は約</a:t>
            </a:r>
            <a:r>
              <a:rPr lang="en-US" altLang="ja-JP" sz="1600" dirty="0">
                <a:latin typeface="BIZ UDゴシック" panose="020B0400000000000000" pitchFamily="49" charset="-128"/>
                <a:ea typeface="BIZ UDゴシック" panose="020B0400000000000000" pitchFamily="49" charset="-128"/>
              </a:rPr>
              <a:t>43,400</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28.6</a:t>
            </a:r>
            <a:r>
              <a:rPr lang="ja-JP" altLang="en-US" sz="1600" dirty="0">
                <a:latin typeface="BIZ UDゴシック" panose="020B0400000000000000" pitchFamily="49" charset="-128"/>
                <a:ea typeface="BIZ UDゴシック" panose="020B0400000000000000" pitchFamily="49" charset="-128"/>
              </a:rPr>
              <a:t>％）で高齢人口も多い区である。（市内で</a:t>
            </a:r>
            <a:r>
              <a:rPr lang="en-US" altLang="ja-JP" sz="1600" dirty="0">
                <a:latin typeface="BIZ UDゴシック" panose="020B0400000000000000" pitchFamily="49" charset="-128"/>
                <a:ea typeface="BIZ UDゴシック" panose="020B0400000000000000" pitchFamily="49" charset="-128"/>
              </a:rPr>
              <a:t>3</a:t>
            </a:r>
            <a:r>
              <a:rPr lang="ja-JP" altLang="en-US" sz="1600" dirty="0">
                <a:latin typeface="BIZ UDゴシック" panose="020B0400000000000000" pitchFamily="49" charset="-128"/>
                <a:ea typeface="BIZ UDゴシック" panose="020B0400000000000000" pitchFamily="49" charset="-128"/>
              </a:rPr>
              <a:t>番目）</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en-US" altLang="zh-TW" sz="1050" dirty="0">
                <a:latin typeface="BIZ UDゴシック" panose="020B0400000000000000" pitchFamily="49" charset="-128"/>
                <a:ea typeface="BIZ UDゴシック" panose="020B0400000000000000" pitchFamily="49" charset="-128"/>
              </a:rPr>
              <a:t>     ※</a:t>
            </a:r>
            <a:r>
              <a:rPr lang="zh-TW" altLang="en-US" sz="1050" dirty="0">
                <a:latin typeface="BIZ UDゴシック" panose="020B0400000000000000" pitchFamily="49" charset="-128"/>
                <a:ea typeface="BIZ UDゴシック" panose="020B0400000000000000" pitchFamily="49" charset="-128"/>
              </a:rPr>
              <a:t>出典：大阪市「年齢別推計人口」（令和５年４月１日現在）</a:t>
            </a:r>
            <a:endParaRPr lang="en-US" altLang="zh-TW" sz="1050" dirty="0">
              <a:latin typeface="BIZ UDゴシック" panose="020B0400000000000000" pitchFamily="49" charset="-128"/>
              <a:ea typeface="BIZ UDゴシック" panose="020B0400000000000000" pitchFamily="49" charset="-128"/>
            </a:endParaRPr>
          </a:p>
          <a:p>
            <a:pPr lvl="0">
              <a:lnSpc>
                <a:spcPct val="150000"/>
              </a:lnSpc>
            </a:pPr>
            <a:r>
              <a:rPr lang="ja-JP" altLang="en-US" sz="1600" dirty="0">
                <a:latin typeface="BIZ UDゴシック" panose="020B0400000000000000" pitchFamily="49" charset="-128"/>
                <a:ea typeface="BIZ UDゴシック" panose="020B0400000000000000" pitchFamily="49" charset="-128"/>
              </a:rPr>
              <a:t>　▶外国人住民の割合は市内では比較的低い区である。（市内で</a:t>
            </a:r>
            <a:r>
              <a:rPr lang="en-US" altLang="ja-JP" sz="1600" dirty="0">
                <a:latin typeface="BIZ UDゴシック" panose="020B0400000000000000" pitchFamily="49" charset="-128"/>
                <a:ea typeface="BIZ UDゴシック" panose="020B0400000000000000" pitchFamily="49" charset="-128"/>
              </a:rPr>
              <a:t>19</a:t>
            </a:r>
            <a:r>
              <a:rPr lang="ja-JP" altLang="en-US" sz="1600" dirty="0">
                <a:latin typeface="BIZ UDゴシック" panose="020B0400000000000000" pitchFamily="49" charset="-128"/>
                <a:ea typeface="BIZ UDゴシック" panose="020B0400000000000000" pitchFamily="49" charset="-128"/>
              </a:rPr>
              <a:t>番目）</a:t>
            </a:r>
            <a:endParaRPr lang="zh-TW" altLang="en-US" sz="105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047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250"/>
                                        <p:tgtEl>
                                          <p:spTgt spid="19"/>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27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住吉区の将来推計人口</a:t>
            </a:r>
          </a:p>
        </p:txBody>
      </p:sp>
      <p:sp>
        <p:nvSpPr>
          <p:cNvPr id="19" name="角丸四角形 18"/>
          <p:cNvSpPr/>
          <p:nvPr/>
        </p:nvSpPr>
        <p:spPr>
          <a:xfrm>
            <a:off x="5002602" y="72000"/>
            <a:ext cx="432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各区の総人口推移</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2015</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2045</a:t>
            </a:r>
            <a:r>
              <a:rPr kumimoji="1" lang="ja-JP" altLang="en-US" sz="1400" dirty="0">
                <a:latin typeface="BIZ UDPゴシック" panose="020B0400000000000000" pitchFamily="50" charset="-128"/>
                <a:ea typeface="BIZ UDPゴシック" panose="020B0400000000000000" pitchFamily="50" charset="-128"/>
              </a:rPr>
              <a:t>年増減率）</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17</a:t>
            </a:r>
          </a:p>
        </p:txBody>
      </p:sp>
      <p:sp>
        <p:nvSpPr>
          <p:cNvPr id="14" name="正方形/長方形 13">
            <a:extLst>
              <a:ext uri="{FF2B5EF4-FFF2-40B4-BE49-F238E27FC236}">
                <a16:creationId xmlns:a16="http://schemas.microsoft.com/office/drawing/2014/main" id="{B679E1E2-9DC9-ADAE-C842-588E1634866C}"/>
              </a:ext>
            </a:extLst>
          </p:cNvPr>
          <p:cNvSpPr/>
          <p:nvPr/>
        </p:nvSpPr>
        <p:spPr>
          <a:xfrm>
            <a:off x="5220000" y="6492178"/>
            <a:ext cx="3550652" cy="169277"/>
          </a:xfrm>
          <a:prstGeom prst="rect">
            <a:avLst/>
          </a:prstGeom>
        </p:spPr>
        <p:txBody>
          <a:bodyPr wrap="none" lIns="0" tIns="0" rIns="0" bIns="0" anchor="ctr" anchorCtr="0">
            <a:spAutoFit/>
          </a:bodyPr>
          <a:lstStyle/>
          <a:p>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出典：大阪市</a:t>
            </a:r>
            <a:r>
              <a:rPr lang="ja-JP" altLang="en-US" sz="1100" dirty="0">
                <a:latin typeface="BIZ UDPゴシック" panose="020B0400000000000000" pitchFamily="50" charset="-128"/>
                <a:ea typeface="BIZ UDPゴシック" panose="020B0400000000000000" pitchFamily="50" charset="-128"/>
              </a:rPr>
              <a:t>「大阪市人口ビジョン」（令和２年３月更新）</a:t>
            </a:r>
          </a:p>
        </p:txBody>
      </p:sp>
      <p:sp>
        <p:nvSpPr>
          <p:cNvPr id="16" name="正方形/長方形 15">
            <a:extLst>
              <a:ext uri="{FF2B5EF4-FFF2-40B4-BE49-F238E27FC236}">
                <a16:creationId xmlns:a16="http://schemas.microsoft.com/office/drawing/2014/main" id="{B679E1E2-9DC9-ADAE-C842-588E1634866C}"/>
              </a:ext>
            </a:extLst>
          </p:cNvPr>
          <p:cNvSpPr/>
          <p:nvPr/>
        </p:nvSpPr>
        <p:spPr>
          <a:xfrm>
            <a:off x="216000" y="5405361"/>
            <a:ext cx="3741409"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出典：大阪市「大阪市の将来推計人口」（令和２年３月推計）</a:t>
            </a: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77378" y="442438"/>
            <a:ext cx="3996000" cy="3633793"/>
          </a:xfrm>
          <a:prstGeom prst="rect">
            <a:avLst/>
          </a:prstGeom>
        </p:spPr>
      </p:pic>
      <p:graphicFrame>
        <p:nvGraphicFramePr>
          <p:cNvPr id="21" name="表 20"/>
          <p:cNvGraphicFramePr>
            <a:graphicFrameLocks noGrp="1"/>
          </p:cNvGraphicFramePr>
          <p:nvPr>
            <p:extLst>
              <p:ext uri="{D42A27DB-BD31-4B8C-83A1-F6EECF244321}">
                <p14:modId xmlns:p14="http://schemas.microsoft.com/office/powerpoint/2010/main" val="3564423862"/>
              </p:ext>
            </p:extLst>
          </p:nvPr>
        </p:nvGraphicFramePr>
        <p:xfrm>
          <a:off x="5220000" y="4157324"/>
          <a:ext cx="4310743" cy="2267425"/>
        </p:xfrm>
        <a:graphic>
          <a:graphicData uri="http://schemas.openxmlformats.org/drawingml/2006/table">
            <a:tbl>
              <a:tblPr firstRow="1" bandRow="1">
                <a:tableStyleId>{5940675A-B579-460E-94D1-54222C63F5DA}</a:tableStyleId>
              </a:tblPr>
              <a:tblGrid>
                <a:gridCol w="630454">
                  <a:extLst>
                    <a:ext uri="{9D8B030D-6E8A-4147-A177-3AD203B41FA5}">
                      <a16:colId xmlns:a16="http://schemas.microsoft.com/office/drawing/2014/main" val="20000"/>
                    </a:ext>
                  </a:extLst>
                </a:gridCol>
                <a:gridCol w="988204">
                  <a:extLst>
                    <a:ext uri="{9D8B030D-6E8A-4147-A177-3AD203B41FA5}">
                      <a16:colId xmlns:a16="http://schemas.microsoft.com/office/drawing/2014/main" val="20001"/>
                    </a:ext>
                  </a:extLst>
                </a:gridCol>
                <a:gridCol w="2692085">
                  <a:extLst>
                    <a:ext uri="{9D8B030D-6E8A-4147-A177-3AD203B41FA5}">
                      <a16:colId xmlns:a16="http://schemas.microsoft.com/office/drawing/2014/main" val="20002"/>
                    </a:ext>
                  </a:extLst>
                </a:gridCol>
              </a:tblGrid>
              <a:tr h="453485">
                <a:tc>
                  <a:txBody>
                    <a:bodyPr/>
                    <a:lstStyle/>
                    <a:p>
                      <a:endParaRPr kumimoji="1" lang="ja-JP" altLang="en-US" sz="1600" dirty="0"/>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プラス（増加）</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北区、都島区、福島区、中央区、西区、天王寺区、浪速区、淀川区、東成区</a:t>
                      </a:r>
                      <a:endParaRPr kumimoji="1" lang="en-US" altLang="ja-JP" sz="11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000"/>
                  </a:ext>
                </a:extLst>
              </a:tr>
              <a:tr h="453485">
                <a:tc>
                  <a:txBody>
                    <a:bodyPr/>
                    <a:lstStyle/>
                    <a:p>
                      <a:endParaRPr kumimoji="1" lang="ja-JP" altLang="en-US" sz="1600" dirty="0"/>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此花区、城東区、鶴見区、阿倍野区</a:t>
                      </a:r>
                    </a:p>
                  </a:txBody>
                  <a:tcPr anchor="ctr"/>
                </a:tc>
                <a:extLst>
                  <a:ext uri="{0D108BD9-81ED-4DB2-BD59-A6C34878D82A}">
                    <a16:rowId xmlns:a16="http://schemas.microsoft.com/office/drawing/2014/main" val="10001"/>
                  </a:ext>
                </a:extLst>
              </a:tr>
              <a:tr h="453485">
                <a:tc>
                  <a:txBody>
                    <a:bodyPr/>
                    <a:lstStyle/>
                    <a:p>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西淀川区、東淀川区、旭区、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住吉区</a:t>
                      </a:r>
                    </a:p>
                  </a:txBody>
                  <a:tcPr anchor="ctr"/>
                </a:tc>
                <a:extLst>
                  <a:ext uri="{0D108BD9-81ED-4DB2-BD59-A6C34878D82A}">
                    <a16:rowId xmlns:a16="http://schemas.microsoft.com/office/drawing/2014/main" val="10002"/>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未満</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港区、生野区、住之江区、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東住吉区、平野区</a:t>
                      </a:r>
                    </a:p>
                  </a:txBody>
                  <a:tcPr anchor="ctr"/>
                </a:tc>
                <a:extLst>
                  <a:ext uri="{0D108BD9-81ED-4DB2-BD59-A6C34878D82A}">
                    <a16:rowId xmlns:a16="http://schemas.microsoft.com/office/drawing/2014/main" val="10003"/>
                  </a:ext>
                </a:extLst>
              </a:tr>
              <a:tr h="453485">
                <a:tc>
                  <a:txBody>
                    <a:bodyPr/>
                    <a:lstStyle/>
                    <a:p>
                      <a:endParaRPr kumimoji="1" lang="ja-JP" altLang="en-US"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以上</a:t>
                      </a:r>
                    </a:p>
                  </a:txBody>
                  <a:tcPr anchor="ctr"/>
                </a:tc>
                <a:tc>
                  <a:txBody>
                    <a:bodyPr/>
                    <a:lstStyle/>
                    <a:p>
                      <a:r>
                        <a:rPr kumimoji="1" lang="ja-JP" altLang="en-US" sz="1100" dirty="0">
                          <a:latin typeface="BIZ UDPゴシック" panose="020B0400000000000000" pitchFamily="50" charset="-128"/>
                          <a:ea typeface="BIZ UDPゴシック" panose="020B0400000000000000" pitchFamily="50" charset="-128"/>
                        </a:rPr>
                        <a:t>大正区、西成区</a:t>
                      </a:r>
                    </a:p>
                  </a:txBody>
                  <a:tcPr anchor="ctr"/>
                </a:tc>
                <a:extLst>
                  <a:ext uri="{0D108BD9-81ED-4DB2-BD59-A6C34878D82A}">
                    <a16:rowId xmlns:a16="http://schemas.microsoft.com/office/drawing/2014/main" val="10004"/>
                  </a:ext>
                </a:extLst>
              </a:tr>
            </a:tbl>
          </a:graphicData>
        </a:graphic>
      </p:graphicFrame>
      <p:pic>
        <p:nvPicPr>
          <p:cNvPr id="22" name="図 21"/>
          <p:cNvPicPr>
            <a:picLocks noChangeAspect="1"/>
          </p:cNvPicPr>
          <p:nvPr/>
        </p:nvPicPr>
        <p:blipFill>
          <a:blip r:embed="rId4"/>
          <a:stretch>
            <a:fillRect/>
          </a:stretch>
        </p:blipFill>
        <p:spPr>
          <a:xfrm>
            <a:off x="5334490" y="4219393"/>
            <a:ext cx="384081" cy="298730"/>
          </a:xfrm>
          <a:prstGeom prst="rect">
            <a:avLst/>
          </a:prstGeom>
        </p:spPr>
      </p:pic>
      <p:pic>
        <p:nvPicPr>
          <p:cNvPr id="23" name="図 22"/>
          <p:cNvPicPr>
            <a:picLocks noChangeAspect="1"/>
          </p:cNvPicPr>
          <p:nvPr/>
        </p:nvPicPr>
        <p:blipFill>
          <a:blip r:embed="rId5"/>
          <a:stretch>
            <a:fillRect/>
          </a:stretch>
        </p:blipFill>
        <p:spPr>
          <a:xfrm>
            <a:off x="5328393" y="4703869"/>
            <a:ext cx="390178" cy="292633"/>
          </a:xfrm>
          <a:prstGeom prst="rect">
            <a:avLst/>
          </a:prstGeom>
        </p:spPr>
      </p:pic>
      <p:pic>
        <p:nvPicPr>
          <p:cNvPr id="24" name="図 23"/>
          <p:cNvPicPr>
            <a:picLocks noChangeAspect="1"/>
          </p:cNvPicPr>
          <p:nvPr/>
        </p:nvPicPr>
        <p:blipFill>
          <a:blip r:embed="rId6"/>
          <a:stretch>
            <a:fillRect/>
          </a:stretch>
        </p:blipFill>
        <p:spPr>
          <a:xfrm>
            <a:off x="5328393" y="5175754"/>
            <a:ext cx="384081" cy="292633"/>
          </a:xfrm>
          <a:prstGeom prst="rect">
            <a:avLst/>
          </a:prstGeom>
        </p:spPr>
      </p:pic>
      <p:pic>
        <p:nvPicPr>
          <p:cNvPr id="25" name="図 24"/>
          <p:cNvPicPr>
            <a:picLocks noChangeAspect="1"/>
          </p:cNvPicPr>
          <p:nvPr/>
        </p:nvPicPr>
        <p:blipFill>
          <a:blip r:embed="rId7"/>
          <a:stretch>
            <a:fillRect/>
          </a:stretch>
        </p:blipFill>
        <p:spPr>
          <a:xfrm>
            <a:off x="5325344" y="5585930"/>
            <a:ext cx="390178" cy="292633"/>
          </a:xfrm>
          <a:prstGeom prst="rect">
            <a:avLst/>
          </a:prstGeom>
        </p:spPr>
      </p:pic>
      <p:pic>
        <p:nvPicPr>
          <p:cNvPr id="26" name="図 25"/>
          <p:cNvPicPr>
            <a:picLocks noChangeAspect="1"/>
          </p:cNvPicPr>
          <p:nvPr/>
        </p:nvPicPr>
        <p:blipFill>
          <a:blip r:embed="rId8"/>
          <a:stretch>
            <a:fillRect/>
          </a:stretch>
        </p:blipFill>
        <p:spPr>
          <a:xfrm>
            <a:off x="5334490" y="6051023"/>
            <a:ext cx="390178" cy="292633"/>
          </a:xfrm>
          <a:prstGeom prst="rect">
            <a:avLst/>
          </a:prstGeom>
        </p:spPr>
      </p:pic>
      <p:sp>
        <p:nvSpPr>
          <p:cNvPr id="15" name="正方形/長方形 2"/>
          <p:cNvSpPr/>
          <p:nvPr/>
        </p:nvSpPr>
        <p:spPr>
          <a:xfrm>
            <a:off x="7342602" y="3277419"/>
            <a:ext cx="578307" cy="698836"/>
          </a:xfrm>
          <a:custGeom>
            <a:avLst/>
            <a:gdLst>
              <a:gd name="connsiteX0" fmla="*/ 0 w 1147864"/>
              <a:gd name="connsiteY0" fmla="*/ 0 h 466928"/>
              <a:gd name="connsiteX1" fmla="*/ 1147864 w 1147864"/>
              <a:gd name="connsiteY1" fmla="*/ 0 h 466928"/>
              <a:gd name="connsiteX2" fmla="*/ 1147864 w 1147864"/>
              <a:gd name="connsiteY2" fmla="*/ 466928 h 466928"/>
              <a:gd name="connsiteX3" fmla="*/ 0 w 1147864"/>
              <a:gd name="connsiteY3" fmla="*/ 466928 h 466928"/>
              <a:gd name="connsiteX4" fmla="*/ 0 w 1147864"/>
              <a:gd name="connsiteY4" fmla="*/ 0 h 466928"/>
              <a:gd name="connsiteX0" fmla="*/ 9727 w 1157591"/>
              <a:gd name="connsiteY0" fmla="*/ 0 h 466928"/>
              <a:gd name="connsiteX1" fmla="*/ 1157591 w 1157591"/>
              <a:gd name="connsiteY1" fmla="*/ 0 h 466928"/>
              <a:gd name="connsiteX2" fmla="*/ 1157591 w 1157591"/>
              <a:gd name="connsiteY2" fmla="*/ 466928 h 466928"/>
              <a:gd name="connsiteX3" fmla="*/ 9727 w 1157591"/>
              <a:gd name="connsiteY3" fmla="*/ 466928 h 466928"/>
              <a:gd name="connsiteX4" fmla="*/ 0 w 1157591"/>
              <a:gd name="connsiteY4" fmla="*/ 291830 h 466928"/>
              <a:gd name="connsiteX5" fmla="*/ 9727 w 1157591"/>
              <a:gd name="connsiteY5" fmla="*/ 0 h 466928"/>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0 w 1157591"/>
              <a:gd name="connsiteY4" fmla="*/ 291830 h 865935"/>
              <a:gd name="connsiteX5" fmla="*/ 9727 w 1157591"/>
              <a:gd name="connsiteY5" fmla="*/ 0 h 865935"/>
              <a:gd name="connsiteX0" fmla="*/ 9727 w 1157591"/>
              <a:gd name="connsiteY0" fmla="*/ 0 h 865935"/>
              <a:gd name="connsiteX1" fmla="*/ 1157591 w 1157591"/>
              <a:gd name="connsiteY1" fmla="*/ 0 h 865935"/>
              <a:gd name="connsiteX2" fmla="*/ 1157591 w 1157591"/>
              <a:gd name="connsiteY2" fmla="*/ 466928 h 865935"/>
              <a:gd name="connsiteX3" fmla="*/ 360111 w 1157591"/>
              <a:gd name="connsiteY3" fmla="*/ 865935 h 865935"/>
              <a:gd name="connsiteX4" fmla="*/ 194553 w 1157591"/>
              <a:gd name="connsiteY4" fmla="*/ 593387 h 865935"/>
              <a:gd name="connsiteX5" fmla="*/ 0 w 1157591"/>
              <a:gd name="connsiteY5" fmla="*/ 291830 h 865935"/>
              <a:gd name="connsiteX6" fmla="*/ 9727 w 1157591"/>
              <a:gd name="connsiteY6" fmla="*/ 0 h 865935"/>
              <a:gd name="connsiteX0" fmla="*/ 48763 w 1196627"/>
              <a:gd name="connsiteY0" fmla="*/ 0 h 865935"/>
              <a:gd name="connsiteX1" fmla="*/ 1196627 w 1196627"/>
              <a:gd name="connsiteY1" fmla="*/ 0 h 865935"/>
              <a:gd name="connsiteX2" fmla="*/ 1196627 w 1196627"/>
              <a:gd name="connsiteY2" fmla="*/ 466928 h 865935"/>
              <a:gd name="connsiteX3" fmla="*/ 399147 w 1196627"/>
              <a:gd name="connsiteY3" fmla="*/ 865935 h 865935"/>
              <a:gd name="connsiteX4" fmla="*/ 0 w 1196627"/>
              <a:gd name="connsiteY4" fmla="*/ 564189 h 865935"/>
              <a:gd name="connsiteX5" fmla="*/ 39036 w 1196627"/>
              <a:gd name="connsiteY5" fmla="*/ 291830 h 865935"/>
              <a:gd name="connsiteX6" fmla="*/ 48763 w 1196627"/>
              <a:gd name="connsiteY6" fmla="*/ 0 h 865935"/>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0 w 1196627"/>
              <a:gd name="connsiteY4" fmla="*/ 564189 h 778343"/>
              <a:gd name="connsiteX5" fmla="*/ 39036 w 1196627"/>
              <a:gd name="connsiteY5" fmla="*/ 291830 h 778343"/>
              <a:gd name="connsiteX6" fmla="*/ 48763 w 1196627"/>
              <a:gd name="connsiteY6" fmla="*/ 0 h 778343"/>
              <a:gd name="connsiteX0" fmla="*/ 48763 w 1196627"/>
              <a:gd name="connsiteY0" fmla="*/ 0 h 778343"/>
              <a:gd name="connsiteX1" fmla="*/ 1196627 w 1196627"/>
              <a:gd name="connsiteY1" fmla="*/ 0 h 778343"/>
              <a:gd name="connsiteX2" fmla="*/ 1196627 w 1196627"/>
              <a:gd name="connsiteY2" fmla="*/ 466928 h 778343"/>
              <a:gd name="connsiteX3" fmla="*/ 593746 w 1196627"/>
              <a:gd name="connsiteY3" fmla="*/ 778343 h 778343"/>
              <a:gd name="connsiteX4" fmla="*/ 262647 w 1196627"/>
              <a:gd name="connsiteY4" fmla="*/ 632298 h 778343"/>
              <a:gd name="connsiteX5" fmla="*/ 0 w 1196627"/>
              <a:gd name="connsiteY5" fmla="*/ 564189 h 778343"/>
              <a:gd name="connsiteX6" fmla="*/ 39036 w 1196627"/>
              <a:gd name="connsiteY6" fmla="*/ 291830 h 778343"/>
              <a:gd name="connsiteX7" fmla="*/ 48763 w 1196627"/>
              <a:gd name="connsiteY7" fmla="*/ 0 h 778343"/>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78343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262647 w 1196627"/>
              <a:gd name="connsiteY4" fmla="*/ 982705 h 982705"/>
              <a:gd name="connsiteX5" fmla="*/ 0 w 1196627"/>
              <a:gd name="connsiteY5" fmla="*/ 564189 h 982705"/>
              <a:gd name="connsiteX6" fmla="*/ 39036 w 1196627"/>
              <a:gd name="connsiteY6" fmla="*/ 291830 h 982705"/>
              <a:gd name="connsiteX7" fmla="*/ 48763 w 1196627"/>
              <a:gd name="connsiteY7"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447472 w 1196627"/>
              <a:gd name="connsiteY4" fmla="*/ 856034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39036 w 1196627"/>
              <a:gd name="connsiteY7" fmla="*/ 291830 h 982705"/>
              <a:gd name="connsiteX8" fmla="*/ 48763 w 1196627"/>
              <a:gd name="connsiteY8" fmla="*/ 0 h 982705"/>
              <a:gd name="connsiteX0" fmla="*/ 48763 w 1196627"/>
              <a:gd name="connsiteY0" fmla="*/ 0 h 982705"/>
              <a:gd name="connsiteX1" fmla="*/ 1196627 w 1196627"/>
              <a:gd name="connsiteY1" fmla="*/ 0 h 982705"/>
              <a:gd name="connsiteX2" fmla="*/ 1196627 w 1196627"/>
              <a:gd name="connsiteY2" fmla="*/ 466928 h 982705"/>
              <a:gd name="connsiteX3" fmla="*/ 593746 w 1196627"/>
              <a:gd name="connsiteY3" fmla="*/ 739418 h 982705"/>
              <a:gd name="connsiteX4" fmla="*/ 398822 w 1196627"/>
              <a:gd name="connsiteY4" fmla="*/ 924153 h 982705"/>
              <a:gd name="connsiteX5" fmla="*/ 262647 w 1196627"/>
              <a:gd name="connsiteY5" fmla="*/ 982705 h 982705"/>
              <a:gd name="connsiteX6" fmla="*/ 0 w 1196627"/>
              <a:gd name="connsiteY6" fmla="*/ 564189 h 982705"/>
              <a:gd name="connsiteX7" fmla="*/ 19154 w 1196627"/>
              <a:gd name="connsiteY7" fmla="*/ 307739 h 982705"/>
              <a:gd name="connsiteX8" fmla="*/ 48763 w 1196627"/>
              <a:gd name="connsiteY8" fmla="*/ 0 h 982705"/>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19154 w 1196627"/>
              <a:gd name="connsiteY7" fmla="*/ 367138 h 1042104"/>
              <a:gd name="connsiteX8" fmla="*/ 494195 w 1196627"/>
              <a:gd name="connsiteY8" fmla="*/ 0 h 1042104"/>
              <a:gd name="connsiteX0" fmla="*/ 494195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494195 w 1196627"/>
              <a:gd name="connsiteY8" fmla="*/ 0 h 1042104"/>
              <a:gd name="connsiteX0" fmla="*/ 517950 w 1196627"/>
              <a:gd name="connsiteY0" fmla="*/ 0 h 1042104"/>
              <a:gd name="connsiteX1" fmla="*/ 1196627 w 1196627"/>
              <a:gd name="connsiteY1" fmla="*/ 59399 h 1042104"/>
              <a:gd name="connsiteX2" fmla="*/ 1196627 w 1196627"/>
              <a:gd name="connsiteY2" fmla="*/ 526327 h 1042104"/>
              <a:gd name="connsiteX3" fmla="*/ 593746 w 1196627"/>
              <a:gd name="connsiteY3" fmla="*/ 798817 h 1042104"/>
              <a:gd name="connsiteX4" fmla="*/ 398822 w 1196627"/>
              <a:gd name="connsiteY4" fmla="*/ 983552 h 1042104"/>
              <a:gd name="connsiteX5" fmla="*/ 262647 w 1196627"/>
              <a:gd name="connsiteY5" fmla="*/ 1042104 h 1042104"/>
              <a:gd name="connsiteX6" fmla="*/ 0 w 1196627"/>
              <a:gd name="connsiteY6" fmla="*/ 623588 h 1042104"/>
              <a:gd name="connsiteX7" fmla="*/ 440829 w 1196627"/>
              <a:gd name="connsiteY7" fmla="*/ 343372 h 1042104"/>
              <a:gd name="connsiteX8" fmla="*/ 517950 w 1196627"/>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255303 w 933980"/>
              <a:gd name="connsiteY0" fmla="*/ 0 h 1042104"/>
              <a:gd name="connsiteX1" fmla="*/ 933980 w 933980"/>
              <a:gd name="connsiteY1" fmla="*/ 59399 h 1042104"/>
              <a:gd name="connsiteX2" fmla="*/ 933980 w 933980"/>
              <a:gd name="connsiteY2" fmla="*/ 526327 h 1042104"/>
              <a:gd name="connsiteX3" fmla="*/ 331099 w 933980"/>
              <a:gd name="connsiteY3" fmla="*/ 798817 h 1042104"/>
              <a:gd name="connsiteX4" fmla="*/ 136175 w 933980"/>
              <a:gd name="connsiteY4" fmla="*/ 983552 h 1042104"/>
              <a:gd name="connsiteX5" fmla="*/ 0 w 933980"/>
              <a:gd name="connsiteY5" fmla="*/ 1042104 h 1042104"/>
              <a:gd name="connsiteX6" fmla="*/ 224359 w 933980"/>
              <a:gd name="connsiteY6" fmla="*/ 332446 h 1042104"/>
              <a:gd name="connsiteX7" fmla="*/ 178182 w 933980"/>
              <a:gd name="connsiteY7" fmla="*/ 343372 h 1042104"/>
              <a:gd name="connsiteX8" fmla="*/ 255303 w 933980"/>
              <a:gd name="connsiteY8" fmla="*/ 0 h 1042104"/>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138301 w 797805"/>
              <a:gd name="connsiteY5" fmla="*/ 702785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88184 w 797805"/>
              <a:gd name="connsiteY6" fmla="*/ 332446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4326 w 803003"/>
              <a:gd name="connsiteY0" fmla="*/ 0 h 983552"/>
              <a:gd name="connsiteX1" fmla="*/ 803003 w 803003"/>
              <a:gd name="connsiteY1" fmla="*/ 59399 h 983552"/>
              <a:gd name="connsiteX2" fmla="*/ 803003 w 803003"/>
              <a:gd name="connsiteY2" fmla="*/ 526327 h 983552"/>
              <a:gd name="connsiteX3" fmla="*/ 200122 w 803003"/>
              <a:gd name="connsiteY3" fmla="*/ 798817 h 983552"/>
              <a:gd name="connsiteX4" fmla="*/ 5198 w 803003"/>
              <a:gd name="connsiteY4" fmla="*/ 983552 h 983552"/>
              <a:gd name="connsiteX5" fmla="*/ 5198 w 803003"/>
              <a:gd name="connsiteY5" fmla="*/ 676099 h 983552"/>
              <a:gd name="connsiteX6" fmla="*/ 104816 w 803003"/>
              <a:gd name="connsiteY6" fmla="*/ 340071 h 983552"/>
              <a:gd name="connsiteX7" fmla="*/ 47205 w 803003"/>
              <a:gd name="connsiteY7" fmla="*/ 343372 h 983552"/>
              <a:gd name="connsiteX8" fmla="*/ 124326 w 803003"/>
              <a:gd name="connsiteY8" fmla="*/ 0 h 983552"/>
              <a:gd name="connsiteX0" fmla="*/ 119128 w 797805"/>
              <a:gd name="connsiteY0" fmla="*/ 0 h 983552"/>
              <a:gd name="connsiteX1" fmla="*/ 797805 w 797805"/>
              <a:gd name="connsiteY1" fmla="*/ 59399 h 983552"/>
              <a:gd name="connsiteX2" fmla="*/ 797805 w 797805"/>
              <a:gd name="connsiteY2" fmla="*/ 526327 h 983552"/>
              <a:gd name="connsiteX3" fmla="*/ 194924 w 797805"/>
              <a:gd name="connsiteY3" fmla="*/ 798817 h 983552"/>
              <a:gd name="connsiteX4" fmla="*/ 0 w 797805"/>
              <a:gd name="connsiteY4" fmla="*/ 983552 h 983552"/>
              <a:gd name="connsiteX5" fmla="*/ 0 w 797805"/>
              <a:gd name="connsiteY5" fmla="*/ 676099 h 983552"/>
              <a:gd name="connsiteX6" fmla="*/ 99618 w 797805"/>
              <a:gd name="connsiteY6" fmla="*/ 340071 h 983552"/>
              <a:gd name="connsiteX7" fmla="*/ 42007 w 797805"/>
              <a:gd name="connsiteY7" fmla="*/ 343372 h 983552"/>
              <a:gd name="connsiteX8" fmla="*/ 119128 w 797805"/>
              <a:gd name="connsiteY8" fmla="*/ 0 h 983552"/>
              <a:gd name="connsiteX0" fmla="*/ 122939 w 801616"/>
              <a:gd name="connsiteY0" fmla="*/ 0 h 983552"/>
              <a:gd name="connsiteX1" fmla="*/ 801616 w 801616"/>
              <a:gd name="connsiteY1" fmla="*/ 59399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801616 w 801616"/>
              <a:gd name="connsiteY2" fmla="*/ 526327 h 983552"/>
              <a:gd name="connsiteX3" fmla="*/ 198735 w 801616"/>
              <a:gd name="connsiteY3" fmla="*/ 798817 h 983552"/>
              <a:gd name="connsiteX4" fmla="*/ 3811 w 801616"/>
              <a:gd name="connsiteY4" fmla="*/ 983552 h 983552"/>
              <a:gd name="connsiteX5" fmla="*/ 0 w 801616"/>
              <a:gd name="connsiteY5" fmla="*/ 676099 h 983552"/>
              <a:gd name="connsiteX6" fmla="*/ 103429 w 801616"/>
              <a:gd name="connsiteY6" fmla="*/ 340071 h 983552"/>
              <a:gd name="connsiteX7" fmla="*/ 45818 w 801616"/>
              <a:gd name="connsiteY7" fmla="*/ 343372 h 983552"/>
              <a:gd name="connsiteX8" fmla="*/ 122939 w 801616"/>
              <a:gd name="connsiteY8" fmla="*/ 0 h 983552"/>
              <a:gd name="connsiteX0" fmla="*/ 122939 w 801616"/>
              <a:gd name="connsiteY0" fmla="*/ 0 h 983552"/>
              <a:gd name="connsiteX1" fmla="*/ 203262 w 801616"/>
              <a:gd name="connsiteY1" fmla="*/ 0 h 983552"/>
              <a:gd name="connsiteX2" fmla="*/ 358226 w 801616"/>
              <a:gd name="connsiteY2" fmla="*/ 141022 h 983552"/>
              <a:gd name="connsiteX3" fmla="*/ 801616 w 801616"/>
              <a:gd name="connsiteY3" fmla="*/ 526327 h 983552"/>
              <a:gd name="connsiteX4" fmla="*/ 198735 w 801616"/>
              <a:gd name="connsiteY4" fmla="*/ 798817 h 983552"/>
              <a:gd name="connsiteX5" fmla="*/ 3811 w 801616"/>
              <a:gd name="connsiteY5" fmla="*/ 983552 h 983552"/>
              <a:gd name="connsiteX6" fmla="*/ 0 w 801616"/>
              <a:gd name="connsiteY6" fmla="*/ 676099 h 983552"/>
              <a:gd name="connsiteX7" fmla="*/ 103429 w 801616"/>
              <a:gd name="connsiteY7" fmla="*/ 340071 h 983552"/>
              <a:gd name="connsiteX8" fmla="*/ 45818 w 801616"/>
              <a:gd name="connsiteY8" fmla="*/ 343372 h 983552"/>
              <a:gd name="connsiteX9" fmla="*/ 122939 w 801616"/>
              <a:gd name="connsiteY9" fmla="*/ 0 h 983552"/>
              <a:gd name="connsiteX0" fmla="*/ 122939 w 801616"/>
              <a:gd name="connsiteY0" fmla="*/ 22903 h 1006455"/>
              <a:gd name="connsiteX1" fmla="*/ 203262 w 801616"/>
              <a:gd name="connsiteY1" fmla="*/ 22903 h 1006455"/>
              <a:gd name="connsiteX2" fmla="*/ 251513 w 801616"/>
              <a:gd name="connsiteY2" fmla="*/ 0 h 1006455"/>
              <a:gd name="connsiteX3" fmla="*/ 801616 w 801616"/>
              <a:gd name="connsiteY3" fmla="*/ 549230 h 1006455"/>
              <a:gd name="connsiteX4" fmla="*/ 198735 w 801616"/>
              <a:gd name="connsiteY4" fmla="*/ 821720 h 1006455"/>
              <a:gd name="connsiteX5" fmla="*/ 3811 w 801616"/>
              <a:gd name="connsiteY5" fmla="*/ 1006455 h 1006455"/>
              <a:gd name="connsiteX6" fmla="*/ 0 w 801616"/>
              <a:gd name="connsiteY6" fmla="*/ 699002 h 1006455"/>
              <a:gd name="connsiteX7" fmla="*/ 103429 w 801616"/>
              <a:gd name="connsiteY7" fmla="*/ 362974 h 1006455"/>
              <a:gd name="connsiteX8" fmla="*/ 45818 w 801616"/>
              <a:gd name="connsiteY8" fmla="*/ 366275 h 1006455"/>
              <a:gd name="connsiteX9" fmla="*/ 122939 w 801616"/>
              <a:gd name="connsiteY9"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544961 w 801616"/>
              <a:gd name="connsiteY3" fmla="*/ 293478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801616 w 801616"/>
              <a:gd name="connsiteY4" fmla="*/ 549230 h 1006455"/>
              <a:gd name="connsiteX5" fmla="*/ 198735 w 801616"/>
              <a:gd name="connsiteY5" fmla="*/ 821720 h 1006455"/>
              <a:gd name="connsiteX6" fmla="*/ 3811 w 801616"/>
              <a:gd name="connsiteY6" fmla="*/ 1006455 h 1006455"/>
              <a:gd name="connsiteX7" fmla="*/ 0 w 801616"/>
              <a:gd name="connsiteY7" fmla="*/ 699002 h 1006455"/>
              <a:gd name="connsiteX8" fmla="*/ 103429 w 801616"/>
              <a:gd name="connsiteY8" fmla="*/ 362974 h 1006455"/>
              <a:gd name="connsiteX9" fmla="*/ 45818 w 801616"/>
              <a:gd name="connsiteY9" fmla="*/ 366275 h 1006455"/>
              <a:gd name="connsiteX10" fmla="*/ 122939 w 801616"/>
              <a:gd name="connsiteY10"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72553 w 801616"/>
              <a:gd name="connsiteY4" fmla="*/ 144833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801616 w 801616"/>
              <a:gd name="connsiteY5" fmla="*/ 549230 h 1006455"/>
              <a:gd name="connsiteX6" fmla="*/ 198735 w 801616"/>
              <a:gd name="connsiteY6" fmla="*/ 821720 h 1006455"/>
              <a:gd name="connsiteX7" fmla="*/ 3811 w 801616"/>
              <a:gd name="connsiteY7" fmla="*/ 1006455 h 1006455"/>
              <a:gd name="connsiteX8" fmla="*/ 0 w 801616"/>
              <a:gd name="connsiteY8" fmla="*/ 699002 h 1006455"/>
              <a:gd name="connsiteX9" fmla="*/ 103429 w 801616"/>
              <a:gd name="connsiteY9" fmla="*/ 362974 h 1006455"/>
              <a:gd name="connsiteX10" fmla="*/ 45818 w 801616"/>
              <a:gd name="connsiteY10" fmla="*/ 366275 h 1006455"/>
              <a:gd name="connsiteX11" fmla="*/ 122939 w 801616"/>
              <a:gd name="connsiteY11"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510662 w 801616"/>
              <a:gd name="connsiteY5" fmla="*/ 148644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801616 w 801616"/>
              <a:gd name="connsiteY6" fmla="*/ 549230 h 1006455"/>
              <a:gd name="connsiteX7" fmla="*/ 198735 w 801616"/>
              <a:gd name="connsiteY7" fmla="*/ 821720 h 1006455"/>
              <a:gd name="connsiteX8" fmla="*/ 3811 w 801616"/>
              <a:gd name="connsiteY8" fmla="*/ 1006455 h 1006455"/>
              <a:gd name="connsiteX9" fmla="*/ 0 w 801616"/>
              <a:gd name="connsiteY9" fmla="*/ 699002 h 1006455"/>
              <a:gd name="connsiteX10" fmla="*/ 103429 w 801616"/>
              <a:gd name="connsiteY10" fmla="*/ 362974 h 1006455"/>
              <a:gd name="connsiteX11" fmla="*/ 45818 w 801616"/>
              <a:gd name="connsiteY11" fmla="*/ 366275 h 1006455"/>
              <a:gd name="connsiteX12" fmla="*/ 122939 w 801616"/>
              <a:gd name="connsiteY12"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598313 w 801616"/>
              <a:gd name="connsiteY6" fmla="*/ 350649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198735 w 801616"/>
              <a:gd name="connsiteY8" fmla="*/ 821720 h 1006455"/>
              <a:gd name="connsiteX9" fmla="*/ 3811 w 801616"/>
              <a:gd name="connsiteY9" fmla="*/ 1006455 h 1006455"/>
              <a:gd name="connsiteX10" fmla="*/ 0 w 801616"/>
              <a:gd name="connsiteY10" fmla="*/ 699002 h 1006455"/>
              <a:gd name="connsiteX11" fmla="*/ 103429 w 801616"/>
              <a:gd name="connsiteY11" fmla="*/ 362974 h 1006455"/>
              <a:gd name="connsiteX12" fmla="*/ 45818 w 801616"/>
              <a:gd name="connsiteY12" fmla="*/ 366275 h 1006455"/>
              <a:gd name="connsiteX13" fmla="*/ 122939 w 801616"/>
              <a:gd name="connsiteY13"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663099 w 801616"/>
              <a:gd name="connsiteY8" fmla="*/ 29728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64009 w 801616"/>
              <a:gd name="connsiteY8" fmla="*/ 270602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801616 w 801616"/>
              <a:gd name="connsiteY7" fmla="*/ 549230 h 1006455"/>
              <a:gd name="connsiteX8" fmla="*/ 586876 w 801616"/>
              <a:gd name="connsiteY8" fmla="*/ 739519 h 1006455"/>
              <a:gd name="connsiteX9" fmla="*/ 198735 w 801616"/>
              <a:gd name="connsiteY9" fmla="*/ 821720 h 1006455"/>
              <a:gd name="connsiteX10" fmla="*/ 3811 w 801616"/>
              <a:gd name="connsiteY10" fmla="*/ 1006455 h 1006455"/>
              <a:gd name="connsiteX11" fmla="*/ 0 w 801616"/>
              <a:gd name="connsiteY11" fmla="*/ 699002 h 1006455"/>
              <a:gd name="connsiteX12" fmla="*/ 103429 w 801616"/>
              <a:gd name="connsiteY12" fmla="*/ 362974 h 1006455"/>
              <a:gd name="connsiteX13" fmla="*/ 45818 w 801616"/>
              <a:gd name="connsiteY13" fmla="*/ 366275 h 1006455"/>
              <a:gd name="connsiteX14" fmla="*/ 122939 w 801616"/>
              <a:gd name="connsiteY14"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689775 w 801616"/>
              <a:gd name="connsiteY7" fmla="*/ 358271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801616 w 801616"/>
              <a:gd name="connsiteY8" fmla="*/ 549230 h 1006455"/>
              <a:gd name="connsiteX9" fmla="*/ 586876 w 801616"/>
              <a:gd name="connsiteY9" fmla="*/ 739519 h 1006455"/>
              <a:gd name="connsiteX10" fmla="*/ 198735 w 801616"/>
              <a:gd name="connsiteY10" fmla="*/ 821720 h 1006455"/>
              <a:gd name="connsiteX11" fmla="*/ 3811 w 801616"/>
              <a:gd name="connsiteY11" fmla="*/ 1006455 h 1006455"/>
              <a:gd name="connsiteX12" fmla="*/ 0 w 801616"/>
              <a:gd name="connsiteY12" fmla="*/ 699002 h 1006455"/>
              <a:gd name="connsiteX13" fmla="*/ 103429 w 801616"/>
              <a:gd name="connsiteY13" fmla="*/ 362974 h 1006455"/>
              <a:gd name="connsiteX14" fmla="*/ 45818 w 801616"/>
              <a:gd name="connsiteY14" fmla="*/ 366275 h 1006455"/>
              <a:gd name="connsiteX15" fmla="*/ 122939 w 801616"/>
              <a:gd name="connsiteY15"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697397 w 801616"/>
              <a:gd name="connsiteY8" fmla="*/ 43831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801616 w 801616"/>
              <a:gd name="connsiteY9" fmla="*/ 549230 h 1006455"/>
              <a:gd name="connsiteX10" fmla="*/ 586876 w 801616"/>
              <a:gd name="connsiteY10" fmla="*/ 739519 h 1006455"/>
              <a:gd name="connsiteX11" fmla="*/ 198735 w 801616"/>
              <a:gd name="connsiteY11" fmla="*/ 821720 h 1006455"/>
              <a:gd name="connsiteX12" fmla="*/ 3811 w 801616"/>
              <a:gd name="connsiteY12" fmla="*/ 1006455 h 1006455"/>
              <a:gd name="connsiteX13" fmla="*/ 0 w 801616"/>
              <a:gd name="connsiteY13" fmla="*/ 699002 h 1006455"/>
              <a:gd name="connsiteX14" fmla="*/ 103429 w 801616"/>
              <a:gd name="connsiteY14" fmla="*/ 362974 h 1006455"/>
              <a:gd name="connsiteX15" fmla="*/ 45818 w 801616"/>
              <a:gd name="connsiteY15" fmla="*/ 366275 h 1006455"/>
              <a:gd name="connsiteX16" fmla="*/ 122939 w 801616"/>
              <a:gd name="connsiteY16"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35506 w 801616"/>
              <a:gd name="connsiteY9" fmla="*/ 49929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801616 w 801616"/>
              <a:gd name="connsiteY10" fmla="*/ 549230 h 1006455"/>
              <a:gd name="connsiteX11" fmla="*/ 586876 w 801616"/>
              <a:gd name="connsiteY11" fmla="*/ 739519 h 1006455"/>
              <a:gd name="connsiteX12" fmla="*/ 198735 w 801616"/>
              <a:gd name="connsiteY12" fmla="*/ 821720 h 1006455"/>
              <a:gd name="connsiteX13" fmla="*/ 3811 w 801616"/>
              <a:gd name="connsiteY13" fmla="*/ 1006455 h 1006455"/>
              <a:gd name="connsiteX14" fmla="*/ 0 w 801616"/>
              <a:gd name="connsiteY14" fmla="*/ 699002 h 1006455"/>
              <a:gd name="connsiteX15" fmla="*/ 103429 w 801616"/>
              <a:gd name="connsiteY15" fmla="*/ 362974 h 1006455"/>
              <a:gd name="connsiteX16" fmla="*/ 45818 w 801616"/>
              <a:gd name="connsiteY16" fmla="*/ 366275 h 1006455"/>
              <a:gd name="connsiteX17" fmla="*/ 122939 w 801616"/>
              <a:gd name="connsiteY17"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81237 w 801616"/>
              <a:gd name="connsiteY10" fmla="*/ 514539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801616"/>
              <a:gd name="connsiteY0" fmla="*/ 22903 h 1006455"/>
              <a:gd name="connsiteX1" fmla="*/ 203262 w 801616"/>
              <a:gd name="connsiteY1" fmla="*/ 22903 h 1006455"/>
              <a:gd name="connsiteX2" fmla="*/ 251513 w 801616"/>
              <a:gd name="connsiteY2" fmla="*/ 0 h 1006455"/>
              <a:gd name="connsiteX3" fmla="*/ 388703 w 801616"/>
              <a:gd name="connsiteY3" fmla="*/ 49489 h 1006455"/>
              <a:gd name="connsiteX4" fmla="*/ 442064 w 801616"/>
              <a:gd name="connsiteY4" fmla="*/ 57150 h 1006455"/>
              <a:gd name="connsiteX5" fmla="*/ 445872 w 801616"/>
              <a:gd name="connsiteY5" fmla="*/ 186767 h 1006455"/>
              <a:gd name="connsiteX6" fmla="*/ 602124 w 801616"/>
              <a:gd name="connsiteY6" fmla="*/ 213405 h 1006455"/>
              <a:gd name="connsiteX7" fmla="*/ 560195 w 801616"/>
              <a:gd name="connsiteY7" fmla="*/ 278212 h 1006455"/>
              <a:gd name="connsiteX8" fmla="*/ 552573 w 801616"/>
              <a:gd name="connsiteY8" fmla="*/ 388751 h 1006455"/>
              <a:gd name="connsiteX9" fmla="*/ 746939 w 801616"/>
              <a:gd name="connsiteY9" fmla="*/ 384923 h 1006455"/>
              <a:gd name="connsiteX10" fmla="*/ 746936 w 801616"/>
              <a:gd name="connsiteY10" fmla="*/ 430668 h 1006455"/>
              <a:gd name="connsiteX11" fmla="*/ 801616 w 801616"/>
              <a:gd name="connsiteY11" fmla="*/ 549230 h 1006455"/>
              <a:gd name="connsiteX12" fmla="*/ 586876 w 801616"/>
              <a:gd name="connsiteY12" fmla="*/ 739519 h 1006455"/>
              <a:gd name="connsiteX13" fmla="*/ 198735 w 801616"/>
              <a:gd name="connsiteY13" fmla="*/ 821720 h 1006455"/>
              <a:gd name="connsiteX14" fmla="*/ 3811 w 801616"/>
              <a:gd name="connsiteY14" fmla="*/ 1006455 h 1006455"/>
              <a:gd name="connsiteX15" fmla="*/ 0 w 801616"/>
              <a:gd name="connsiteY15" fmla="*/ 699002 h 1006455"/>
              <a:gd name="connsiteX16" fmla="*/ 103429 w 801616"/>
              <a:gd name="connsiteY16" fmla="*/ 362974 h 1006455"/>
              <a:gd name="connsiteX17" fmla="*/ 45818 w 801616"/>
              <a:gd name="connsiteY17" fmla="*/ 366275 h 1006455"/>
              <a:gd name="connsiteX18" fmla="*/ 122939 w 801616"/>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586876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198735 w 746939"/>
              <a:gd name="connsiteY13" fmla="*/ 82172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3811 w 746939"/>
              <a:gd name="connsiteY14" fmla="*/ 1006455 h 1006455"/>
              <a:gd name="connsiteX15" fmla="*/ 0 w 746939"/>
              <a:gd name="connsiteY15" fmla="*/ 699002 h 1006455"/>
              <a:gd name="connsiteX16" fmla="*/ 103429 w 746939"/>
              <a:gd name="connsiteY16" fmla="*/ 362974 h 1006455"/>
              <a:gd name="connsiteX17" fmla="*/ 45818 w 746939"/>
              <a:gd name="connsiteY17" fmla="*/ 366275 h 1006455"/>
              <a:gd name="connsiteX18" fmla="*/ 122939 w 746939"/>
              <a:gd name="connsiteY18"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190546 w 746939"/>
              <a:gd name="connsiteY14" fmla="*/ 968095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3811 w 746939"/>
              <a:gd name="connsiteY15" fmla="*/ 1006455 h 1006455"/>
              <a:gd name="connsiteX16" fmla="*/ 0 w 746939"/>
              <a:gd name="connsiteY16" fmla="*/ 699002 h 1006455"/>
              <a:gd name="connsiteX17" fmla="*/ 103429 w 746939"/>
              <a:gd name="connsiteY17" fmla="*/ 362974 h 1006455"/>
              <a:gd name="connsiteX18" fmla="*/ 45818 w 746939"/>
              <a:gd name="connsiteY18" fmla="*/ 366275 h 1006455"/>
              <a:gd name="connsiteX19" fmla="*/ 122939 w 746939"/>
              <a:gd name="connsiteY19"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163869 w 746939"/>
              <a:gd name="connsiteY15" fmla="*/ 97190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3811 w 746939"/>
              <a:gd name="connsiteY16" fmla="*/ 1006455 h 1006455"/>
              <a:gd name="connsiteX17" fmla="*/ 0 w 746939"/>
              <a:gd name="connsiteY17" fmla="*/ 699002 h 1006455"/>
              <a:gd name="connsiteX18" fmla="*/ 103429 w 746939"/>
              <a:gd name="connsiteY18" fmla="*/ 362974 h 1006455"/>
              <a:gd name="connsiteX19" fmla="*/ 45818 w 746939"/>
              <a:gd name="connsiteY19" fmla="*/ 366275 h 1006455"/>
              <a:gd name="connsiteX20" fmla="*/ 122939 w 746939"/>
              <a:gd name="connsiteY20"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106706 w 746939"/>
              <a:gd name="connsiteY16" fmla="*/ 964284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06455"/>
              <a:gd name="connsiteX1" fmla="*/ 203262 w 746939"/>
              <a:gd name="connsiteY1" fmla="*/ 22903 h 1006455"/>
              <a:gd name="connsiteX2" fmla="*/ 251513 w 746939"/>
              <a:gd name="connsiteY2" fmla="*/ 0 h 1006455"/>
              <a:gd name="connsiteX3" fmla="*/ 388703 w 746939"/>
              <a:gd name="connsiteY3" fmla="*/ 49489 h 1006455"/>
              <a:gd name="connsiteX4" fmla="*/ 442064 w 746939"/>
              <a:gd name="connsiteY4" fmla="*/ 57150 h 1006455"/>
              <a:gd name="connsiteX5" fmla="*/ 445872 w 746939"/>
              <a:gd name="connsiteY5" fmla="*/ 186767 h 1006455"/>
              <a:gd name="connsiteX6" fmla="*/ 602124 w 746939"/>
              <a:gd name="connsiteY6" fmla="*/ 213405 h 1006455"/>
              <a:gd name="connsiteX7" fmla="*/ 560195 w 746939"/>
              <a:gd name="connsiteY7" fmla="*/ 278212 h 1006455"/>
              <a:gd name="connsiteX8" fmla="*/ 552573 w 746939"/>
              <a:gd name="connsiteY8" fmla="*/ 388751 h 1006455"/>
              <a:gd name="connsiteX9" fmla="*/ 746939 w 746939"/>
              <a:gd name="connsiteY9" fmla="*/ 384923 h 1006455"/>
              <a:gd name="connsiteX10" fmla="*/ 746936 w 746939"/>
              <a:gd name="connsiteY10" fmla="*/ 430668 h 1006455"/>
              <a:gd name="connsiteX11" fmla="*/ 744448 w 746939"/>
              <a:gd name="connsiteY11" fmla="*/ 461546 h 1006455"/>
              <a:gd name="connsiteX12" fmla="*/ 735501 w 746939"/>
              <a:gd name="connsiteY12" fmla="*/ 739519 h 1006455"/>
              <a:gd name="connsiteX13" fmla="*/ 377848 w 746939"/>
              <a:gd name="connsiteY13" fmla="*/ 936090 h 1006455"/>
              <a:gd name="connsiteX14" fmla="*/ 297251 w 746939"/>
              <a:gd name="connsiteY14" fmla="*/ 933784 h 1006455"/>
              <a:gd name="connsiteX15" fmla="*/ 255331 w 746939"/>
              <a:gd name="connsiteY15" fmla="*/ 907096 h 1006455"/>
              <a:gd name="connsiteX16" fmla="*/ 232466 w 746939"/>
              <a:gd name="connsiteY16" fmla="*/ 792729 h 1006455"/>
              <a:gd name="connsiteX17" fmla="*/ 3811 w 746939"/>
              <a:gd name="connsiteY17" fmla="*/ 1006455 h 1006455"/>
              <a:gd name="connsiteX18" fmla="*/ 0 w 746939"/>
              <a:gd name="connsiteY18" fmla="*/ 699002 h 1006455"/>
              <a:gd name="connsiteX19" fmla="*/ 103429 w 746939"/>
              <a:gd name="connsiteY19" fmla="*/ 362974 h 1006455"/>
              <a:gd name="connsiteX20" fmla="*/ 45818 w 746939"/>
              <a:gd name="connsiteY20" fmla="*/ 366275 h 1006455"/>
              <a:gd name="connsiteX21" fmla="*/ 122939 w 746939"/>
              <a:gd name="connsiteY21" fmla="*/ 22903 h 1006455"/>
              <a:gd name="connsiteX0" fmla="*/ 122939 w 746939"/>
              <a:gd name="connsiteY0" fmla="*/ 22903 h 1021704"/>
              <a:gd name="connsiteX1" fmla="*/ 203262 w 746939"/>
              <a:gd name="connsiteY1" fmla="*/ 22903 h 1021704"/>
              <a:gd name="connsiteX2" fmla="*/ 251513 w 746939"/>
              <a:gd name="connsiteY2" fmla="*/ 0 h 1021704"/>
              <a:gd name="connsiteX3" fmla="*/ 388703 w 746939"/>
              <a:gd name="connsiteY3" fmla="*/ 49489 h 1021704"/>
              <a:gd name="connsiteX4" fmla="*/ 442064 w 746939"/>
              <a:gd name="connsiteY4" fmla="*/ 57150 h 1021704"/>
              <a:gd name="connsiteX5" fmla="*/ 445872 w 746939"/>
              <a:gd name="connsiteY5" fmla="*/ 186767 h 1021704"/>
              <a:gd name="connsiteX6" fmla="*/ 602124 w 746939"/>
              <a:gd name="connsiteY6" fmla="*/ 213405 h 1021704"/>
              <a:gd name="connsiteX7" fmla="*/ 560195 w 746939"/>
              <a:gd name="connsiteY7" fmla="*/ 278212 h 1021704"/>
              <a:gd name="connsiteX8" fmla="*/ 552573 w 746939"/>
              <a:gd name="connsiteY8" fmla="*/ 388751 h 1021704"/>
              <a:gd name="connsiteX9" fmla="*/ 746939 w 746939"/>
              <a:gd name="connsiteY9" fmla="*/ 384923 h 1021704"/>
              <a:gd name="connsiteX10" fmla="*/ 746936 w 746939"/>
              <a:gd name="connsiteY10" fmla="*/ 430668 h 1021704"/>
              <a:gd name="connsiteX11" fmla="*/ 744448 w 746939"/>
              <a:gd name="connsiteY11" fmla="*/ 461546 h 1021704"/>
              <a:gd name="connsiteX12" fmla="*/ 735501 w 746939"/>
              <a:gd name="connsiteY12" fmla="*/ 739519 h 1021704"/>
              <a:gd name="connsiteX13" fmla="*/ 377848 w 746939"/>
              <a:gd name="connsiteY13" fmla="*/ 936090 h 1021704"/>
              <a:gd name="connsiteX14" fmla="*/ 297251 w 746939"/>
              <a:gd name="connsiteY14" fmla="*/ 933784 h 1021704"/>
              <a:gd name="connsiteX15" fmla="*/ 255331 w 746939"/>
              <a:gd name="connsiteY15" fmla="*/ 907096 h 1021704"/>
              <a:gd name="connsiteX16" fmla="*/ 232466 w 746939"/>
              <a:gd name="connsiteY16" fmla="*/ 792729 h 1021704"/>
              <a:gd name="connsiteX17" fmla="*/ 15244 w 746939"/>
              <a:gd name="connsiteY17" fmla="*/ 1021704 h 1021704"/>
              <a:gd name="connsiteX18" fmla="*/ 0 w 746939"/>
              <a:gd name="connsiteY18" fmla="*/ 699002 h 1021704"/>
              <a:gd name="connsiteX19" fmla="*/ 103429 w 746939"/>
              <a:gd name="connsiteY19" fmla="*/ 362974 h 1021704"/>
              <a:gd name="connsiteX20" fmla="*/ 45818 w 746939"/>
              <a:gd name="connsiteY20" fmla="*/ 366275 h 1021704"/>
              <a:gd name="connsiteX21" fmla="*/ 122939 w 746939"/>
              <a:gd name="connsiteY21" fmla="*/ 22903 h 1021704"/>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0 w 746939"/>
              <a:gd name="connsiteY17" fmla="*/ 699002 h 936090"/>
              <a:gd name="connsiteX18" fmla="*/ 103429 w 746939"/>
              <a:gd name="connsiteY18" fmla="*/ 362974 h 936090"/>
              <a:gd name="connsiteX19" fmla="*/ 45818 w 746939"/>
              <a:gd name="connsiteY19" fmla="*/ 366275 h 936090"/>
              <a:gd name="connsiteX20" fmla="*/ 122939 w 746939"/>
              <a:gd name="connsiteY20"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37193 w 746939"/>
              <a:gd name="connsiteY17" fmla="*/ 754657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25760 w 746939"/>
              <a:gd name="connsiteY17" fmla="*/ 724153 h 936090"/>
              <a:gd name="connsiteX18" fmla="*/ 0 w 746939"/>
              <a:gd name="connsiteY18" fmla="*/ 699002 h 936090"/>
              <a:gd name="connsiteX19" fmla="*/ 103429 w 746939"/>
              <a:gd name="connsiteY19" fmla="*/ 362974 h 936090"/>
              <a:gd name="connsiteX20" fmla="*/ 45818 w 746939"/>
              <a:gd name="connsiteY20" fmla="*/ 366275 h 936090"/>
              <a:gd name="connsiteX21" fmla="*/ 122939 w 746939"/>
              <a:gd name="connsiteY21"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4357 w 746939"/>
              <a:gd name="connsiteY17" fmla="*/ 766092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 name="connsiteX0" fmla="*/ 122939 w 746939"/>
              <a:gd name="connsiteY0" fmla="*/ 22903 h 936090"/>
              <a:gd name="connsiteX1" fmla="*/ 203262 w 746939"/>
              <a:gd name="connsiteY1" fmla="*/ 22903 h 936090"/>
              <a:gd name="connsiteX2" fmla="*/ 251513 w 746939"/>
              <a:gd name="connsiteY2" fmla="*/ 0 h 936090"/>
              <a:gd name="connsiteX3" fmla="*/ 388703 w 746939"/>
              <a:gd name="connsiteY3" fmla="*/ 49489 h 936090"/>
              <a:gd name="connsiteX4" fmla="*/ 442064 w 746939"/>
              <a:gd name="connsiteY4" fmla="*/ 57150 h 936090"/>
              <a:gd name="connsiteX5" fmla="*/ 445872 w 746939"/>
              <a:gd name="connsiteY5" fmla="*/ 186767 h 936090"/>
              <a:gd name="connsiteX6" fmla="*/ 602124 w 746939"/>
              <a:gd name="connsiteY6" fmla="*/ 213405 h 936090"/>
              <a:gd name="connsiteX7" fmla="*/ 560195 w 746939"/>
              <a:gd name="connsiteY7" fmla="*/ 278212 h 936090"/>
              <a:gd name="connsiteX8" fmla="*/ 552573 w 746939"/>
              <a:gd name="connsiteY8" fmla="*/ 388751 h 936090"/>
              <a:gd name="connsiteX9" fmla="*/ 746939 w 746939"/>
              <a:gd name="connsiteY9" fmla="*/ 384923 h 936090"/>
              <a:gd name="connsiteX10" fmla="*/ 746936 w 746939"/>
              <a:gd name="connsiteY10" fmla="*/ 430668 h 936090"/>
              <a:gd name="connsiteX11" fmla="*/ 744448 w 746939"/>
              <a:gd name="connsiteY11" fmla="*/ 461546 h 936090"/>
              <a:gd name="connsiteX12" fmla="*/ 735501 w 746939"/>
              <a:gd name="connsiteY12" fmla="*/ 739519 h 936090"/>
              <a:gd name="connsiteX13" fmla="*/ 377848 w 746939"/>
              <a:gd name="connsiteY13" fmla="*/ 936090 h 936090"/>
              <a:gd name="connsiteX14" fmla="*/ 297251 w 746939"/>
              <a:gd name="connsiteY14" fmla="*/ 933784 h 936090"/>
              <a:gd name="connsiteX15" fmla="*/ 255331 w 746939"/>
              <a:gd name="connsiteY15" fmla="*/ 907096 h 936090"/>
              <a:gd name="connsiteX16" fmla="*/ 232466 w 746939"/>
              <a:gd name="connsiteY16" fmla="*/ 792729 h 936090"/>
              <a:gd name="connsiteX17" fmla="*/ 198167 w 746939"/>
              <a:gd name="connsiteY17" fmla="*/ 750841 h 936090"/>
              <a:gd name="connsiteX18" fmla="*/ 125760 w 746939"/>
              <a:gd name="connsiteY18" fmla="*/ 724153 h 936090"/>
              <a:gd name="connsiteX19" fmla="*/ 0 w 746939"/>
              <a:gd name="connsiteY19" fmla="*/ 699002 h 936090"/>
              <a:gd name="connsiteX20" fmla="*/ 103429 w 746939"/>
              <a:gd name="connsiteY20" fmla="*/ 362974 h 936090"/>
              <a:gd name="connsiteX21" fmla="*/ 45818 w 746939"/>
              <a:gd name="connsiteY21" fmla="*/ 366275 h 936090"/>
              <a:gd name="connsiteX22" fmla="*/ 122939 w 746939"/>
              <a:gd name="connsiteY22" fmla="*/ 22903 h 9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6939" h="936090">
                <a:moveTo>
                  <a:pt x="122939" y="22903"/>
                </a:moveTo>
                <a:lnTo>
                  <a:pt x="203262" y="22903"/>
                </a:lnTo>
                <a:lnTo>
                  <a:pt x="251513" y="0"/>
                </a:lnTo>
                <a:lnTo>
                  <a:pt x="388703" y="49489"/>
                </a:lnTo>
                <a:lnTo>
                  <a:pt x="442064" y="57150"/>
                </a:lnTo>
                <a:lnTo>
                  <a:pt x="445872" y="186767"/>
                </a:lnTo>
                <a:lnTo>
                  <a:pt x="602124" y="213405"/>
                </a:lnTo>
                <a:lnTo>
                  <a:pt x="560195" y="278212"/>
                </a:lnTo>
                <a:lnTo>
                  <a:pt x="552573" y="388751"/>
                </a:lnTo>
                <a:lnTo>
                  <a:pt x="746939" y="384923"/>
                </a:lnTo>
                <a:cubicBezTo>
                  <a:pt x="746938" y="400171"/>
                  <a:pt x="746937" y="415420"/>
                  <a:pt x="746936" y="430668"/>
                </a:cubicBezTo>
                <a:lnTo>
                  <a:pt x="744448" y="461546"/>
                </a:lnTo>
                <a:lnTo>
                  <a:pt x="735501" y="739519"/>
                </a:lnTo>
                <a:lnTo>
                  <a:pt x="377848" y="936090"/>
                </a:lnTo>
                <a:lnTo>
                  <a:pt x="297251" y="933784"/>
                </a:lnTo>
                <a:lnTo>
                  <a:pt x="255331" y="907096"/>
                </a:lnTo>
                <a:lnTo>
                  <a:pt x="232466" y="792729"/>
                </a:lnTo>
                <a:lnTo>
                  <a:pt x="198167" y="750841"/>
                </a:lnTo>
                <a:lnTo>
                  <a:pt x="125760" y="724153"/>
                </a:lnTo>
                <a:lnTo>
                  <a:pt x="0" y="699002"/>
                </a:lnTo>
                <a:cubicBezTo>
                  <a:pt x="78609" y="451011"/>
                  <a:pt x="-5656" y="710092"/>
                  <a:pt x="103429" y="362974"/>
                </a:cubicBezTo>
                <a:lnTo>
                  <a:pt x="45818" y="366275"/>
                </a:lnTo>
                <a:lnTo>
                  <a:pt x="122939" y="22903"/>
                </a:lnTo>
                <a:close/>
              </a:path>
            </a:pathLst>
          </a:custGeom>
          <a:solidFill>
            <a:srgbClr val="FF0000">
              <a:alpha val="13000"/>
            </a:srgbClr>
          </a:solidFill>
          <a:ln w="57150"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7" name="正方形/長方形 2"/>
          <p:cNvSpPr/>
          <p:nvPr/>
        </p:nvSpPr>
        <p:spPr>
          <a:xfrm>
            <a:off x="6859461" y="5292000"/>
            <a:ext cx="540000" cy="180000"/>
          </a:xfrm>
          <a:prstGeom prst="roundRect">
            <a:avLst/>
          </a:prstGeom>
          <a:solidFill>
            <a:srgbClr val="FF0000">
              <a:alpha val="13000"/>
            </a:srgbClr>
          </a:solidFill>
          <a:ln w="12700" cap="flat" cmpd="sng" algn="ctr">
            <a:solidFill>
              <a:srgbClr val="FF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endParaRPr lang="ja-JP" altLang="en-US"/>
          </a:p>
        </p:txBody>
      </p:sp>
      <p:graphicFrame>
        <p:nvGraphicFramePr>
          <p:cNvPr id="3" name="グラフ 2">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71550733"/>
              </p:ext>
            </p:extLst>
          </p:nvPr>
        </p:nvGraphicFramePr>
        <p:xfrm>
          <a:off x="216000" y="540000"/>
          <a:ext cx="4320000" cy="5040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01727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 y="5846448"/>
            <a:ext cx="6660000" cy="338554"/>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年間の人口の動き（毎月の人口異動の数値等を含む）」</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「その他」は職権による記載及び消除等による　</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自然増加＝出生－死亡、社会増加＝転入－転出＋その他</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679E1E2-9DC9-ADAE-C842-588E1634866C}"/>
              </a:ext>
            </a:extLst>
          </p:cNvPr>
          <p:cNvSpPr/>
          <p:nvPr/>
        </p:nvSpPr>
        <p:spPr>
          <a:xfrm>
            <a:off x="180000" y="6206448"/>
            <a:ext cx="9000000" cy="492443"/>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▶転入超過により社会増が続いているが、死亡数が増加傾向にあり自然減が続いている。自然減が社会増を上回っているため、結果的に人口は減少傾向である。</a:t>
            </a:r>
            <a:endParaRPr lang="en-US" altLang="ja-JP" sz="1600"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21737" y="72000"/>
            <a:ext cx="360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住吉区の人口推移（年齢３区分）</a:t>
            </a:r>
          </a:p>
        </p:txBody>
      </p:sp>
      <p:sp>
        <p:nvSpPr>
          <p:cNvPr id="16"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18</a:t>
            </a:r>
          </a:p>
        </p:txBody>
      </p:sp>
      <p:sp>
        <p:nvSpPr>
          <p:cNvPr id="3" name="角丸四角形 14">
            <a:extLst>
              <a:ext uri="{FF2B5EF4-FFF2-40B4-BE49-F238E27FC236}">
                <a16:creationId xmlns:a16="http://schemas.microsoft.com/office/drawing/2014/main" id="{93402B7B-439D-DA91-15F2-20392E0080CD}"/>
              </a:ext>
            </a:extLst>
          </p:cNvPr>
          <p:cNvSpPr/>
          <p:nvPr/>
        </p:nvSpPr>
        <p:spPr>
          <a:xfrm>
            <a:off x="121737" y="3420000"/>
            <a:ext cx="46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住吉区の年間の人口の動き（１月～</a:t>
            </a:r>
            <a:r>
              <a:rPr kumimoji="1" lang="en-US" altLang="ja-JP" sz="2000" dirty="0">
                <a:latin typeface="BIZ UDPゴシック" panose="020B0400000000000000" pitchFamily="50" charset="-128"/>
                <a:ea typeface="BIZ UDPゴシック" panose="020B0400000000000000" pitchFamily="50" charset="-128"/>
              </a:rPr>
              <a:t>12</a:t>
            </a:r>
            <a:r>
              <a:rPr kumimoji="1" lang="ja-JP" altLang="en-US" sz="2000" dirty="0">
                <a:latin typeface="BIZ UDPゴシック" panose="020B0400000000000000" pitchFamily="50" charset="-128"/>
                <a:ea typeface="BIZ UDPゴシック" panose="020B0400000000000000" pitchFamily="50" charset="-128"/>
              </a:rPr>
              <a:t>月）</a:t>
            </a:r>
          </a:p>
        </p:txBody>
      </p:sp>
      <p:sp>
        <p:nvSpPr>
          <p:cNvPr id="17" name="正方形/長方形 16"/>
          <p:cNvSpPr/>
          <p:nvPr/>
        </p:nvSpPr>
        <p:spPr>
          <a:xfrm>
            <a:off x="180000" y="2808000"/>
            <a:ext cx="5904000" cy="507831"/>
          </a:xfrm>
          <a:prstGeom prst="rect">
            <a:avLst/>
          </a:prstGeom>
        </p:spPr>
        <p:txBody>
          <a:bodyPr wrap="square" lIns="0" tIns="0" rIns="0" bIns="0" anchor="ctr" anchorCtr="0">
            <a:spAutoFit/>
          </a:bodyPr>
          <a:lstStyle/>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出典：大阪市「年齢別推計人口」</a:t>
            </a:r>
            <a:endParaRPr lang="en-US" altLang="ja-JP" sz="1100" dirty="0">
              <a:latin typeface="BIZ UDPゴシック" panose="020B0400000000000000" pitchFamily="50" charset="-128"/>
              <a:ea typeface="BIZ UDPゴシック" panose="020B0400000000000000" pitchFamily="50" charset="-128"/>
            </a:endParaRPr>
          </a:p>
          <a:p>
            <a:pPr fontAlgn="ct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各年</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日現在の人口</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年齢別人口の推計過程において端数調整を行っていないため、総数は一致しない場合もある。</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D84622D9-FD50-4E23-88A2-E11C793F8B25}"/>
              </a:ext>
            </a:extLst>
          </p:cNvPr>
          <p:cNvGraphicFramePr>
            <a:graphicFrameLocks/>
          </p:cNvGraphicFramePr>
          <p:nvPr>
            <p:extLst>
              <p:ext uri="{D42A27DB-BD31-4B8C-83A1-F6EECF244321}">
                <p14:modId xmlns:p14="http://schemas.microsoft.com/office/powerpoint/2010/main" val="3704493351"/>
              </p:ext>
            </p:extLst>
          </p:nvPr>
        </p:nvGraphicFramePr>
        <p:xfrm>
          <a:off x="216000" y="306000"/>
          <a:ext cx="9000000" cy="284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8AA91744-AA56-35B7-6A39-4CBD568E015D}"/>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99" y="3855600"/>
            <a:ext cx="9000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1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59659038"/>
              </p:ext>
            </p:extLst>
          </p:nvPr>
        </p:nvGraphicFramePr>
        <p:xfrm>
          <a:off x="144000" y="4176000"/>
          <a:ext cx="4680000" cy="1447800"/>
        </p:xfrm>
        <a:graphic>
          <a:graphicData uri="http://schemas.openxmlformats.org/drawingml/2006/table">
            <a:tbl>
              <a:tblPr>
                <a:tableStyleId>{5C22544A-7EE6-4342-B048-85BDC9FD1C3A}</a:tableStyleId>
              </a:tblPr>
              <a:tblGrid>
                <a:gridCol w="4680000">
                  <a:extLst>
                    <a:ext uri="{9D8B030D-6E8A-4147-A177-3AD203B41FA5}">
                      <a16:colId xmlns:a16="http://schemas.microsoft.com/office/drawing/2014/main" val="1891708040"/>
                    </a:ext>
                  </a:extLst>
                </a:gridCol>
              </a:tblGrid>
              <a:tr h="1440000">
                <a:tc>
                  <a:txBody>
                    <a:bodyPr/>
                    <a:lstStyle/>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・民間・地域と連携した空家の把握・利活用促進・啓発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・官民連携による空き家セミナーの開催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・大阪公立大学との地域コミュニティ活性化・防災等での連携</a:t>
                      </a:r>
                      <a:br>
                        <a:rPr lang="ja-JP" altLang="en-US" sz="1400" b="0" u="none" strike="noStrike" dirty="0">
                          <a:effectLst/>
                          <a:latin typeface="BIZ UDPゴシック" panose="020B0400000000000000" pitchFamily="50" charset="-128"/>
                          <a:ea typeface="BIZ UDPゴシック" panose="020B0400000000000000" pitchFamily="50" charset="-128"/>
                        </a:rPr>
                      </a:br>
                      <a:r>
                        <a:rPr lang="ja-JP" altLang="en-US" sz="1400" b="0" u="none" strike="noStrike" dirty="0">
                          <a:effectLst/>
                          <a:latin typeface="BIZ UDPゴシック" panose="020B0400000000000000" pitchFamily="50" charset="-128"/>
                          <a:ea typeface="BIZ UDPゴシック" panose="020B0400000000000000" pitchFamily="50" charset="-128"/>
                        </a:rPr>
                        <a:t>・プロスポーツチームとの防災、教育振興、健康づくり等での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en-US" altLang="ja-JP" sz="1400" b="0" u="none" strike="noStrike" baseline="0"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連携</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ct val="100000"/>
                        </a:lnSpc>
                      </a:pPr>
                      <a:r>
                        <a:rPr lang="ja-JP" altLang="en-US" sz="1400" b="0" u="none" strike="noStrike" dirty="0">
                          <a:effectLst/>
                          <a:latin typeface="BIZ UDPゴシック" panose="020B0400000000000000" pitchFamily="50" charset="-128"/>
                          <a:ea typeface="BIZ UDPゴシック" panose="020B0400000000000000" pitchFamily="50" charset="-128"/>
                        </a:rPr>
                        <a:t>・災害時の労務・物資の提供等　　　</a:t>
                      </a:r>
                      <a:endParaRPr lang="en-US" altLang="ja-JP" sz="1400" b="0" u="none" strike="noStrike" dirty="0">
                        <a:effectLst/>
                        <a:latin typeface="BIZ UDPゴシック" panose="020B0400000000000000" pitchFamily="50" charset="-128"/>
                        <a:ea typeface="BIZ UDPゴシック" panose="020B0400000000000000" pitchFamily="50" charset="-128"/>
                      </a:endParaRPr>
                    </a:p>
                    <a:p>
                      <a:pPr algn="l" fontAlgn="t">
                        <a:lnSpc>
                          <a:spcPts val="1200"/>
                        </a:lnSpc>
                      </a:pPr>
                      <a:r>
                        <a:rPr lang="en-US" altLang="ja-JP" sz="1400" b="0" u="none" strike="noStrike" dirty="0">
                          <a:effectLst/>
                          <a:latin typeface="BIZ UDPゴシック" panose="020B0400000000000000" pitchFamily="50" charset="-128"/>
                          <a:ea typeface="BIZ UDPゴシック" panose="020B0400000000000000" pitchFamily="50" charset="-128"/>
                        </a:rPr>
                        <a:t>                                                     </a:t>
                      </a:r>
                      <a:r>
                        <a:rPr lang="ja-JP" altLang="en-US" sz="1400" b="0" u="none" strike="noStrike" dirty="0">
                          <a:effectLst/>
                          <a:latin typeface="BIZ UDPゴシック" panose="020B0400000000000000" pitchFamily="50" charset="-128"/>
                          <a:ea typeface="BIZ UDPゴシック" panose="020B0400000000000000" pitchFamily="50" charset="-128"/>
                        </a:rPr>
                        <a:t>など</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516305"/>
                  </a:ext>
                </a:extLst>
              </a:tr>
            </a:tbl>
          </a:graphicData>
        </a:graphic>
      </p:graphicFrame>
      <p:grpSp>
        <p:nvGrpSpPr>
          <p:cNvPr id="4" name="グループ化 3"/>
          <p:cNvGrpSpPr/>
          <p:nvPr/>
        </p:nvGrpSpPr>
        <p:grpSpPr>
          <a:xfrm>
            <a:off x="357776" y="5586509"/>
            <a:ext cx="3184624" cy="1048671"/>
            <a:chOff x="6525181" y="4092283"/>
            <a:chExt cx="2949248" cy="1048671"/>
          </a:xfrm>
        </p:grpSpPr>
        <p:sp>
          <p:nvSpPr>
            <p:cNvPr id="14" name="角丸四角形吹き出し 13"/>
            <p:cNvSpPr/>
            <p:nvPr/>
          </p:nvSpPr>
          <p:spPr>
            <a:xfrm>
              <a:off x="6525182" y="4099263"/>
              <a:ext cx="2949247" cy="1041691"/>
            </a:xfrm>
            <a:prstGeom prst="wedgeRoundRectCallout">
              <a:avLst>
                <a:gd name="adj1" fmla="val 52167"/>
                <a:gd name="adj2" fmla="val 6633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6" name="正方形/長方形 15"/>
            <p:cNvSpPr/>
            <p:nvPr/>
          </p:nvSpPr>
          <p:spPr>
            <a:xfrm>
              <a:off x="6525181" y="4092283"/>
              <a:ext cx="2949247" cy="1015663"/>
            </a:xfrm>
            <a:prstGeom prst="rect">
              <a:avLst/>
            </a:prstGeom>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　詳しくは</a:t>
              </a:r>
              <a:r>
                <a:rPr lang="ja-JP" altLang="en-US" sz="1600" dirty="0">
                  <a:latin typeface="BIZ UDPゴシック" panose="020B0400000000000000" pitchFamily="50" charset="-128"/>
                  <a:ea typeface="BIZ UDPゴシック" panose="020B0400000000000000" pitchFamily="50" charset="-128"/>
                  <a:hlinkClick r:id="rId2"/>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「住吉区のまちづくりへの協力企業等を募集します」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（住吉区ホームページ）</a:t>
              </a:r>
            </a:p>
          </p:txBody>
        </p:sp>
      </p:gr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968" y="5832000"/>
            <a:ext cx="1008000" cy="1008000"/>
          </a:xfrm>
          <a:prstGeom prst="rect">
            <a:avLst/>
          </a:prstGeom>
        </p:spPr>
      </p:pic>
      <p:sp>
        <p:nvSpPr>
          <p:cNvPr id="11" name="角丸四角形 10"/>
          <p:cNvSpPr/>
          <p:nvPr/>
        </p:nvSpPr>
        <p:spPr>
          <a:xfrm>
            <a:off x="122400" y="3756498"/>
            <a:ext cx="3420000" cy="36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区役所と企業等との連携状況</a:t>
            </a:r>
          </a:p>
        </p:txBody>
      </p:sp>
      <p:sp>
        <p:nvSpPr>
          <p:cNvPr id="1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19</a:t>
            </a:r>
          </a:p>
        </p:txBody>
      </p:sp>
      <p:sp>
        <p:nvSpPr>
          <p:cNvPr id="15" name="角丸四角形 14"/>
          <p:cNvSpPr/>
          <p:nvPr/>
        </p:nvSpPr>
        <p:spPr>
          <a:xfrm>
            <a:off x="5004000" y="79200"/>
            <a:ext cx="4752000" cy="118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dirty="0">
                <a:solidFill>
                  <a:schemeClr val="bg1"/>
                </a:solidFill>
                <a:latin typeface="BIZ UDPゴシック" panose="020B0400000000000000" pitchFamily="50" charset="-128"/>
                <a:ea typeface="BIZ UDPゴシック" panose="020B0400000000000000" pitchFamily="50" charset="-128"/>
              </a:rPr>
              <a:t>左の質問で「町会に以前は加入していたが、今は加入していない」、「町会に加入したことがない」と回答した人の町会に加入していない理由（％）　</a:t>
            </a:r>
            <a:r>
              <a:rPr lang="en-US" altLang="ja-JP" dirty="0">
                <a:solidFill>
                  <a:schemeClr val="bg1"/>
                </a:solidFill>
                <a:latin typeface="BIZ UDPゴシック" panose="020B0400000000000000" pitchFamily="50" charset="-128"/>
                <a:ea typeface="BIZ UDPゴシック" panose="020B0400000000000000" pitchFamily="50" charset="-128"/>
              </a:rPr>
              <a:t>※</a:t>
            </a:r>
            <a:r>
              <a:rPr lang="ja-JP" altLang="en-US" dirty="0">
                <a:solidFill>
                  <a:schemeClr val="bg1"/>
                </a:solidFill>
                <a:latin typeface="BIZ UDPゴシック" panose="020B0400000000000000" pitchFamily="50" charset="-128"/>
                <a:ea typeface="BIZ UDPゴシック" panose="020B0400000000000000" pitchFamily="50" charset="-128"/>
              </a:rPr>
              <a:t>複数回答</a:t>
            </a:r>
          </a:p>
        </p:txBody>
      </p:sp>
      <p:sp>
        <p:nvSpPr>
          <p:cNvPr id="18" name="正方形/長方形 17">
            <a:extLst>
              <a:ext uri="{FF2B5EF4-FFF2-40B4-BE49-F238E27FC236}">
                <a16:creationId xmlns:a16="http://schemas.microsoft.com/office/drawing/2014/main" id="{B679E1E2-9DC9-ADAE-C842-588E1634866C}"/>
              </a:ext>
            </a:extLst>
          </p:cNvPr>
          <p:cNvSpPr/>
          <p:nvPr/>
        </p:nvSpPr>
        <p:spPr>
          <a:xfrm>
            <a:off x="144000" y="3453693"/>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sp>
        <p:nvSpPr>
          <p:cNvPr id="22" name="正方形/長方形 21">
            <a:extLst>
              <a:ext uri="{FF2B5EF4-FFF2-40B4-BE49-F238E27FC236}">
                <a16:creationId xmlns:a16="http://schemas.microsoft.com/office/drawing/2014/main" id="{B679E1E2-9DC9-ADAE-C842-588E1634866C}"/>
              </a:ext>
            </a:extLst>
          </p:cNvPr>
          <p:cNvSpPr/>
          <p:nvPr/>
        </p:nvSpPr>
        <p:spPr>
          <a:xfrm>
            <a:off x="4968000" y="6552000"/>
            <a:ext cx="2805255" cy="169277"/>
          </a:xfrm>
          <a:prstGeom prst="rect">
            <a:avLst/>
          </a:prstGeom>
        </p:spPr>
        <p:txBody>
          <a:bodyPr wrap="non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出典：令和５年度第１回住吉区区民意識調査</a:t>
            </a:r>
          </a:p>
        </p:txBody>
      </p:sp>
      <p:graphicFrame>
        <p:nvGraphicFramePr>
          <p:cNvPr id="23" name="グラフ 22"/>
          <p:cNvGraphicFramePr>
            <a:graphicFrameLocks/>
          </p:cNvGraphicFramePr>
          <p:nvPr>
            <p:extLst>
              <p:ext uri="{D42A27DB-BD31-4B8C-83A1-F6EECF244321}">
                <p14:modId xmlns:p14="http://schemas.microsoft.com/office/powerpoint/2010/main" val="628440956"/>
              </p:ext>
            </p:extLst>
          </p:nvPr>
        </p:nvGraphicFramePr>
        <p:xfrm>
          <a:off x="142858" y="612000"/>
          <a:ext cx="4740852" cy="28295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477228689"/>
              </p:ext>
            </p:extLst>
          </p:nvPr>
        </p:nvGraphicFramePr>
        <p:xfrm>
          <a:off x="4943420" y="1296000"/>
          <a:ext cx="4860000" cy="486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角丸四角形 9"/>
          <p:cNvSpPr/>
          <p:nvPr/>
        </p:nvSpPr>
        <p:spPr>
          <a:xfrm>
            <a:off x="122400" y="79623"/>
            <a:ext cx="3420000"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区民意識調査に回答した方の町会加入割合（％）</a:t>
            </a:r>
          </a:p>
        </p:txBody>
      </p:sp>
      <p:sp>
        <p:nvSpPr>
          <p:cNvPr id="6" name="テキスト ボックス 5">
            <a:extLst>
              <a:ext uri="{FF2B5EF4-FFF2-40B4-BE49-F238E27FC236}">
                <a16:creationId xmlns:a16="http://schemas.microsoft.com/office/drawing/2014/main" id="{878BA381-1628-A948-6D2F-319890DDBD07}"/>
              </a:ext>
            </a:extLst>
          </p:cNvPr>
          <p:cNvSpPr txBox="1"/>
          <p:nvPr/>
        </p:nvSpPr>
        <p:spPr>
          <a:xfrm>
            <a:off x="4968000" y="6156000"/>
            <a:ext cx="4896000" cy="338554"/>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145847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5386301"/>
              </p:ext>
            </p:extLst>
          </p:nvPr>
        </p:nvGraphicFramePr>
        <p:xfrm>
          <a:off x="216000" y="5940000"/>
          <a:ext cx="4500000" cy="670560"/>
        </p:xfrm>
        <a:graphic>
          <a:graphicData uri="http://schemas.openxmlformats.org/drawingml/2006/table">
            <a:tbl>
              <a:tblPr>
                <a:tableStyleId>{5C22544A-7EE6-4342-B048-85BDC9FD1C3A}</a:tableStyleId>
              </a:tblPr>
              <a:tblGrid>
                <a:gridCol w="4500000">
                  <a:extLst>
                    <a:ext uri="{9D8B030D-6E8A-4147-A177-3AD203B41FA5}">
                      <a16:colId xmlns:a16="http://schemas.microsoft.com/office/drawing/2014/main" val="1262126857"/>
                    </a:ext>
                  </a:extLst>
                </a:gridCol>
              </a:tblGrid>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単身高齢世帯割合＝</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a:t>
                      </a:r>
                      <a:r>
                        <a:rPr lang="en-US" altLang="ja-JP" sz="1100" u="none" strike="noStrike" dirty="0">
                          <a:effectLst/>
                          <a:latin typeface="BIZ UDPゴシック" panose="020B0400000000000000" pitchFamily="50" charset="-128"/>
                          <a:ea typeface="BIZ UDPゴシック" panose="020B0400000000000000" pitchFamily="50" charset="-128"/>
                        </a:rPr>
                        <a:t>×100</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1422433387"/>
                  </a:ext>
                </a:extLst>
              </a:tr>
              <a:tr h="238125">
                <a:tc>
                  <a:txBody>
                    <a:bodyPr/>
                    <a:lstStyle/>
                    <a:p>
                      <a:pPr algn="l" fontAlgn="ctr"/>
                      <a:r>
                        <a:rPr lang="en-US" altLang="ja-JP" sz="1100" u="none" strike="noStrike" dirty="0">
                          <a:effectLst/>
                          <a:latin typeface="BIZ UDPゴシック" panose="020B0400000000000000" pitchFamily="50" charset="-128"/>
                          <a:ea typeface="BIZ UDPゴシック" panose="020B0400000000000000" pitchFamily="50" charset="-128"/>
                        </a:rPr>
                        <a:t>※</a:t>
                      </a:r>
                      <a:r>
                        <a:rPr lang="ja-JP" altLang="en-US" sz="1100" u="none" strike="noStrike" dirty="0">
                          <a:effectLst/>
                          <a:latin typeface="BIZ UDPゴシック" panose="020B0400000000000000" pitchFamily="50" charset="-128"/>
                          <a:ea typeface="BIZ UDPゴシック" panose="020B0400000000000000" pitchFamily="50" charset="-128"/>
                        </a:rPr>
                        <a:t>出典：国勢調査（平成</a:t>
                      </a:r>
                      <a:r>
                        <a:rPr lang="en-US" altLang="ja-JP" sz="1100" u="none" strike="noStrike" dirty="0">
                          <a:effectLst/>
                          <a:latin typeface="BIZ UDPゴシック" panose="020B0400000000000000" pitchFamily="50" charset="-128"/>
                          <a:ea typeface="BIZ UDPゴシック" panose="020B0400000000000000" pitchFamily="50" charset="-128"/>
                        </a:rPr>
                        <a:t>22</a:t>
                      </a:r>
                      <a:r>
                        <a:rPr lang="ja-JP" altLang="en-US" sz="1100" u="none" strike="noStrike" dirty="0">
                          <a:effectLst/>
                          <a:latin typeface="BIZ UDPゴシック" panose="020B0400000000000000" pitchFamily="50" charset="-128"/>
                          <a:ea typeface="BIZ UDPゴシック" panose="020B0400000000000000" pitchFamily="50" charset="-128"/>
                        </a:rPr>
                        <a:t>～令和</a:t>
                      </a:r>
                      <a:r>
                        <a:rPr lang="en-US" altLang="ja-JP" sz="1100" u="none" strike="noStrike" dirty="0">
                          <a:effectLst/>
                          <a:latin typeface="BIZ UDPゴシック" panose="020B0400000000000000" pitchFamily="50" charset="-128"/>
                          <a:ea typeface="BIZ UDPゴシック" panose="020B0400000000000000" pitchFamily="50" charset="-128"/>
                        </a:rPr>
                        <a:t>2</a:t>
                      </a:r>
                      <a:r>
                        <a:rPr lang="ja-JP" altLang="en-US" sz="1100" u="none" strike="noStrike" dirty="0">
                          <a:effectLst/>
                          <a:latin typeface="BIZ UDPゴシック" panose="020B0400000000000000" pitchFamily="50" charset="-128"/>
                          <a:ea typeface="BIZ UDPゴシック" panose="020B0400000000000000" pitchFamily="50" charset="-128"/>
                        </a:rPr>
                        <a:t>年度）「</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歳以上単身世帯数」、</a:t>
                      </a:r>
                      <a:endParaRPr lang="en-US" altLang="ja-JP" sz="1100" u="none" strike="noStrike" dirty="0">
                        <a:effectLst/>
                        <a:latin typeface="BIZ UDPゴシック" panose="020B0400000000000000" pitchFamily="50" charset="-128"/>
                        <a:ea typeface="BIZ UDPゴシック" panose="020B0400000000000000" pitchFamily="50" charset="-128"/>
                      </a:endParaRPr>
                    </a:p>
                    <a:p>
                      <a:pPr algn="l" fontAlgn="ctr"/>
                      <a:r>
                        <a:rPr lang="ja-JP" altLang="en-US" sz="1100" u="none" strike="noStrike" dirty="0">
                          <a:effectLst/>
                          <a:latin typeface="BIZ UDPゴシック" panose="020B0400000000000000" pitchFamily="50" charset="-128"/>
                          <a:ea typeface="BIZ UDPゴシック" panose="020B0400000000000000" pitchFamily="50" charset="-128"/>
                        </a:rPr>
                        <a:t>　「</a:t>
                      </a:r>
                      <a:r>
                        <a:rPr lang="en-US" altLang="ja-JP" sz="1100" u="none" strike="noStrike" dirty="0">
                          <a:effectLst/>
                          <a:latin typeface="BIZ UDPゴシック" panose="020B0400000000000000" pitchFamily="50" charset="-128"/>
                          <a:ea typeface="BIZ UDPゴシック" panose="020B0400000000000000" pitchFamily="50" charset="-128"/>
                        </a:rPr>
                        <a:t>65</a:t>
                      </a:r>
                      <a:r>
                        <a:rPr lang="ja-JP" altLang="en-US" sz="1100" u="none" strike="noStrike" dirty="0">
                          <a:effectLst/>
                          <a:latin typeface="BIZ UDPゴシック" panose="020B0400000000000000" pitchFamily="50" charset="-128"/>
                          <a:ea typeface="BIZ UDPゴシック" panose="020B0400000000000000" pitchFamily="50" charset="-128"/>
                        </a:rPr>
                        <a:t>歳以上世帯員がいる世帯数」の数値について</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noFill/>
                  </a:tcPr>
                </a:tc>
                <a:extLst>
                  <a:ext uri="{0D108BD9-81ED-4DB2-BD59-A6C34878D82A}">
                    <a16:rowId xmlns:a16="http://schemas.microsoft.com/office/drawing/2014/main" val="432906482"/>
                  </a:ext>
                </a:extLst>
              </a:tr>
            </a:tbl>
          </a:graphicData>
        </a:graphic>
      </p:graphicFrame>
      <p:sp>
        <p:nvSpPr>
          <p:cNvPr id="41" name="正方形/長方形 40"/>
          <p:cNvSpPr/>
          <p:nvPr/>
        </p:nvSpPr>
        <p:spPr>
          <a:xfrm>
            <a:off x="5004000" y="5940000"/>
            <a:ext cx="4500000" cy="338554"/>
          </a:xfrm>
          <a:prstGeom prst="rect">
            <a:avLst/>
          </a:prstGeom>
        </p:spPr>
        <p:txBody>
          <a:bodyPr wrap="squar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出典：大阪市「介護保険統計資料」（平成</a:t>
            </a:r>
            <a:r>
              <a:rPr lang="en-US" altLang="zh-TW" sz="1100" dirty="0">
                <a:solidFill>
                  <a:srgbClr val="000000"/>
                </a:solidFill>
                <a:latin typeface="BIZ UDPゴシック" panose="020B0400000000000000" pitchFamily="50" charset="-128"/>
                <a:ea typeface="BIZ UDPゴシック" panose="020B0400000000000000" pitchFamily="50" charset="-128"/>
              </a:rPr>
              <a:t>30</a:t>
            </a:r>
            <a:r>
              <a:rPr lang="zh-TW"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zh-TW" sz="1100" dirty="0">
                <a:solidFill>
                  <a:srgbClr val="000000"/>
                </a:solidFill>
                <a:latin typeface="BIZ UDPゴシック" panose="020B0400000000000000" pitchFamily="50" charset="-128"/>
                <a:ea typeface="BIZ UDPゴシック" panose="020B0400000000000000" pitchFamily="50" charset="-128"/>
              </a:rPr>
              <a:t>4</a:t>
            </a:r>
            <a:r>
              <a:rPr lang="zh-TW"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zh-TW"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各年３月末時点</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1" name="角丸四角形 5">
            <a:extLst>
              <a:ext uri="{FF2B5EF4-FFF2-40B4-BE49-F238E27FC236}">
                <a16:creationId xmlns:a16="http://schemas.microsoft.com/office/drawing/2014/main" id="{FDA233F1-9ADD-9283-5807-64E240BDD5EB}"/>
              </a:ext>
            </a:extLst>
          </p:cNvPr>
          <p:cNvSpPr/>
          <p:nvPr/>
        </p:nvSpPr>
        <p:spPr>
          <a:xfrm>
            <a:off x="122400" y="72000"/>
            <a:ext cx="324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高齢者がいる世帯に対する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単身高齢世帯割合（％）</a:t>
            </a:r>
          </a:p>
        </p:txBody>
      </p:sp>
      <p:sp>
        <p:nvSpPr>
          <p:cNvPr id="22" name="角丸四角形 5">
            <a:extLst>
              <a:ext uri="{FF2B5EF4-FFF2-40B4-BE49-F238E27FC236}">
                <a16:creationId xmlns:a16="http://schemas.microsoft.com/office/drawing/2014/main" id="{FDA233F1-9ADD-9283-5807-64E240BDD5EB}"/>
              </a:ext>
            </a:extLst>
          </p:cNvPr>
          <p:cNvSpPr/>
          <p:nvPr/>
        </p:nvSpPr>
        <p:spPr>
          <a:xfrm>
            <a:off x="5004000" y="72000"/>
            <a:ext cx="252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要介護認定者数（人）</a:t>
            </a:r>
            <a:endParaRPr lang="ja-JP" altLang="en-US" sz="2000" dirty="0">
              <a:latin typeface="BIZ UDPゴシック" panose="020B0400000000000000" pitchFamily="50" charset="-128"/>
              <a:ea typeface="BIZ UDPゴシック" panose="020B0400000000000000" pitchFamily="50" charset="-128"/>
            </a:endParaRPr>
          </a:p>
        </p:txBody>
      </p:sp>
      <p:sp>
        <p:nvSpPr>
          <p:cNvPr id="23"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20</a:t>
            </a:r>
          </a:p>
        </p:txBody>
      </p:sp>
      <p:graphicFrame>
        <p:nvGraphicFramePr>
          <p:cNvPr id="14" name="グラフ 13">
            <a:extLst>
              <a:ext uri="{FF2B5EF4-FFF2-40B4-BE49-F238E27FC236}">
                <a16:creationId xmlns:a16="http://schemas.microsoft.com/office/drawing/2014/main" id="{12653BCD-159D-40E7-AD16-184C07EFDE83}"/>
              </a:ext>
            </a:extLst>
          </p:cNvPr>
          <p:cNvGraphicFramePr>
            <a:graphicFrameLocks/>
          </p:cNvGraphicFramePr>
          <p:nvPr>
            <p:extLst>
              <p:ext uri="{D42A27DB-BD31-4B8C-83A1-F6EECF244321}">
                <p14:modId xmlns:p14="http://schemas.microsoft.com/office/powerpoint/2010/main" val="886570317"/>
              </p:ext>
            </p:extLst>
          </p:nvPr>
        </p:nvGraphicFramePr>
        <p:xfrm>
          <a:off x="5004000" y="828000"/>
          <a:ext cx="4680000"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a:extLst>
              <a:ext uri="{FF2B5EF4-FFF2-40B4-BE49-F238E27FC236}">
                <a16:creationId xmlns:a16="http://schemas.microsoft.com/office/drawing/2014/main" id="{15F2B0DE-1B3B-21AB-0361-70736D38F163}"/>
              </a:ext>
            </a:extLst>
          </p:cNvPr>
          <p:cNvGraphicFramePr>
            <a:graphicFrameLocks/>
          </p:cNvGraphicFramePr>
          <p:nvPr>
            <p:extLst>
              <p:ext uri="{D42A27DB-BD31-4B8C-83A1-F6EECF244321}">
                <p14:modId xmlns:p14="http://schemas.microsoft.com/office/powerpoint/2010/main" val="3513621397"/>
              </p:ext>
            </p:extLst>
          </p:nvPr>
        </p:nvGraphicFramePr>
        <p:xfrm>
          <a:off x="216000" y="828000"/>
          <a:ext cx="4500000" cy="50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727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8000" y="4572000"/>
            <a:ext cx="2327560" cy="180000"/>
          </a:xfrm>
          <a:prstGeom prst="rect">
            <a:avLst/>
          </a:prstGeom>
        </p:spPr>
        <p:txBody>
          <a:bodyPr wrap="none" lIns="0" tIns="0" rIns="0" bIns="0" anchor="ctr" anchorCtr="0">
            <a:spAutoFit/>
          </a:bodyPr>
          <a:lstStyle/>
          <a:p>
            <a:r>
              <a:rPr lang="en-US" altLang="zh-TW" sz="1100" dirty="0">
                <a:solidFill>
                  <a:srgbClr val="000000"/>
                </a:solidFill>
                <a:latin typeface="BIZ UDPゴシック" panose="020B0400000000000000" pitchFamily="50" charset="-128"/>
                <a:ea typeface="BIZ UDPゴシック" panose="020B0400000000000000" pitchFamily="50" charset="-128"/>
              </a:rPr>
              <a:t>※</a:t>
            </a:r>
            <a:r>
              <a:rPr lang="zh-TW" altLang="en-US" sz="1100" dirty="0">
                <a:solidFill>
                  <a:srgbClr val="000000"/>
                </a:solidFill>
                <a:latin typeface="BIZ UDPゴシック" panose="020B0400000000000000" pitchFamily="50" charset="-128"/>
                <a:ea typeface="BIZ UDPゴシック" panose="020B0400000000000000" pitchFamily="50" charset="-128"/>
              </a:rPr>
              <a:t>出典：住吉区役所保健福祉課　集計</a:t>
            </a:r>
            <a:r>
              <a:rPr lang="zh-TW" altLang="en-US"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040000" y="4572000"/>
            <a:ext cx="4320000" cy="507831"/>
          </a:xfrm>
          <a:prstGeom prst="rect">
            <a:avLst/>
          </a:prstGeom>
        </p:spPr>
        <p:txBody>
          <a:bodyPr wrap="square" lIns="0" tIns="0" rIns="0" bIns="0" anchor="ctr" anchorCtr="0">
            <a:spAutoFit/>
          </a:bodyPr>
          <a:lstStyle/>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出典：大阪市「大阪市国民健康保険　特定健康診査・</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ja-JP" altLang="en-US" sz="1100" dirty="0">
                <a:solidFill>
                  <a:srgbClr val="000000"/>
                </a:solidFill>
                <a:latin typeface="BIZ UDPゴシック" panose="020B0400000000000000" pitchFamily="50" charset="-128"/>
                <a:ea typeface="BIZ UDPゴシック" panose="020B0400000000000000" pitchFamily="50" charset="-128"/>
              </a:rPr>
              <a:t>　特定保健指導等実施状況（速報版）」（平成</a:t>
            </a:r>
            <a:r>
              <a:rPr lang="en-US" altLang="ja-JP" sz="1100" dirty="0">
                <a:solidFill>
                  <a:srgbClr val="000000"/>
                </a:solidFill>
                <a:latin typeface="BIZ UDPゴシック" panose="020B0400000000000000" pitchFamily="50" charset="-128"/>
                <a:ea typeface="BIZ UDPゴシック" panose="020B0400000000000000" pitchFamily="50" charset="-128"/>
              </a:rPr>
              <a:t>30</a:t>
            </a:r>
            <a:r>
              <a:rPr lang="ja-JP" altLang="en-US" sz="1100" dirty="0">
                <a:solidFill>
                  <a:srgbClr val="000000"/>
                </a:solidFill>
                <a:latin typeface="BIZ UDPゴシック" panose="020B0400000000000000" pitchFamily="50" charset="-128"/>
                <a:ea typeface="BIZ UDPゴシック" panose="020B0400000000000000" pitchFamily="50" charset="-128"/>
              </a:rPr>
              <a:t>～令和</a:t>
            </a:r>
            <a:r>
              <a:rPr lang="en-US" altLang="ja-JP" sz="1100" dirty="0">
                <a:solidFill>
                  <a:srgbClr val="000000"/>
                </a:solidFill>
                <a:latin typeface="BIZ UDPゴシック" panose="020B0400000000000000" pitchFamily="50" charset="-128"/>
                <a:ea typeface="BIZ UDPゴシック" panose="020B0400000000000000" pitchFamily="50" charset="-128"/>
              </a:rPr>
              <a:t>4</a:t>
            </a:r>
            <a:r>
              <a:rPr lang="ja-JP" altLang="en-US" sz="1100" dirty="0">
                <a:solidFill>
                  <a:srgbClr val="000000"/>
                </a:solidFill>
                <a:latin typeface="BIZ UDPゴシック" panose="020B0400000000000000" pitchFamily="50" charset="-128"/>
                <a:ea typeface="BIZ UDPゴシック" panose="020B0400000000000000" pitchFamily="50" charset="-128"/>
              </a:rPr>
              <a:t>年度）</a:t>
            </a:r>
            <a:endParaRPr lang="en-US" altLang="ja-JP" sz="1100" dirty="0">
              <a:solidFill>
                <a:srgbClr val="000000"/>
              </a:solidFill>
              <a:latin typeface="BIZ UDPゴシック" panose="020B0400000000000000" pitchFamily="50" charset="-128"/>
              <a:ea typeface="BIZ UDPゴシック" panose="020B0400000000000000" pitchFamily="50" charset="-128"/>
            </a:endParaRPr>
          </a:p>
          <a:p>
            <a:r>
              <a:rPr lang="en-US" altLang="ja-JP" sz="1100" dirty="0">
                <a:solidFill>
                  <a:srgbClr val="000000"/>
                </a:solidFill>
                <a:latin typeface="BIZ UDPゴシック" panose="020B0400000000000000" pitchFamily="50" charset="-128"/>
                <a:ea typeface="BIZ UDPゴシック" panose="020B0400000000000000" pitchFamily="50" charset="-128"/>
              </a:rPr>
              <a:t>※</a:t>
            </a:r>
            <a:r>
              <a:rPr lang="ja-JP" altLang="en-US" sz="1100" dirty="0">
                <a:solidFill>
                  <a:srgbClr val="000000"/>
                </a:solidFill>
                <a:latin typeface="BIZ UDPゴシック" panose="020B0400000000000000" pitchFamily="50" charset="-128"/>
                <a:ea typeface="BIZ UDPゴシック" panose="020B0400000000000000" pitchFamily="50" charset="-128"/>
              </a:rPr>
              <a:t>令和４年度　国（市町村国保）　</a:t>
            </a:r>
            <a:r>
              <a:rPr lang="ja-JP" altLang="en-US" sz="1100" dirty="0">
                <a:latin typeface="BIZ UDPゴシック" panose="020B0400000000000000" pitchFamily="50" charset="-128"/>
                <a:ea typeface="BIZ UDPゴシック" panose="020B0400000000000000" pitchFamily="50" charset="-128"/>
              </a:rPr>
              <a:t>編集時データ未公表</a:t>
            </a:r>
          </a:p>
        </p:txBody>
      </p:sp>
      <p:sp>
        <p:nvSpPr>
          <p:cNvPr id="8" name="角丸四角形 5">
            <a:extLst>
              <a:ext uri="{FF2B5EF4-FFF2-40B4-BE49-F238E27FC236}">
                <a16:creationId xmlns:a16="http://schemas.microsoft.com/office/drawing/2014/main" id="{FDA233F1-9ADD-9283-5807-64E240BDD5EB}"/>
              </a:ext>
            </a:extLst>
          </p:cNvPr>
          <p:cNvSpPr/>
          <p:nvPr/>
        </p:nvSpPr>
        <p:spPr>
          <a:xfrm>
            <a:off x="1224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住吉区の障がい者手帳</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交付台帳登録者（人）</a:t>
            </a:r>
          </a:p>
        </p:txBody>
      </p:sp>
      <p:sp>
        <p:nvSpPr>
          <p:cNvPr id="10" name="角丸四角形 5">
            <a:extLst>
              <a:ext uri="{FF2B5EF4-FFF2-40B4-BE49-F238E27FC236}">
                <a16:creationId xmlns:a16="http://schemas.microsoft.com/office/drawing/2014/main" id="{FDA233F1-9ADD-9283-5807-64E240BDD5EB}"/>
              </a:ext>
            </a:extLst>
          </p:cNvPr>
          <p:cNvSpPr/>
          <p:nvPr/>
        </p:nvSpPr>
        <p:spPr>
          <a:xfrm>
            <a:off x="5004000" y="72000"/>
            <a:ext cx="23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TW" altLang="en-US" sz="2000" dirty="0">
                <a:latin typeface="BIZ UDPゴシック" panose="020B0400000000000000" pitchFamily="50" charset="-128"/>
                <a:ea typeface="BIZ UDPゴシック" panose="020B0400000000000000" pitchFamily="50" charset="-128"/>
              </a:rPr>
              <a:t>特定健診受診率</a:t>
            </a:r>
            <a:r>
              <a:rPr lang="ja-JP" altLang="en-US" sz="2000" dirty="0">
                <a:latin typeface="BIZ UDPゴシック" panose="020B0400000000000000" pitchFamily="50" charset="-128"/>
                <a:ea typeface="BIZ UDPゴシック" panose="020B0400000000000000" pitchFamily="50" charset="-128"/>
              </a:rPr>
              <a:t>（％）</a:t>
            </a:r>
          </a:p>
        </p:txBody>
      </p:sp>
      <p:sp>
        <p:nvSpPr>
          <p:cNvPr id="11"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21</a:t>
            </a:r>
          </a:p>
        </p:txBody>
      </p:sp>
      <p:sp>
        <p:nvSpPr>
          <p:cNvPr id="9" name="正方形/長方形 8"/>
          <p:cNvSpPr/>
          <p:nvPr/>
        </p:nvSpPr>
        <p:spPr>
          <a:xfrm>
            <a:off x="108000" y="5203692"/>
            <a:ext cx="45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　大阪市は低地が多く、非常に浸水しやすい地形である。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住吉区では、特に大和川氾濫時において、長居公園通以南の広範囲で浸水が想定されている。</a:t>
            </a:r>
          </a:p>
        </p:txBody>
      </p:sp>
      <p:sp>
        <p:nvSpPr>
          <p:cNvPr id="13" name="角丸四角形 5">
            <a:extLst>
              <a:ext uri="{FF2B5EF4-FFF2-40B4-BE49-F238E27FC236}">
                <a16:creationId xmlns:a16="http://schemas.microsoft.com/office/drawing/2014/main" id="{FDA233F1-9ADD-9283-5807-64E240BDD5EB}"/>
              </a:ext>
            </a:extLst>
          </p:cNvPr>
          <p:cNvSpPr/>
          <p:nvPr/>
        </p:nvSpPr>
        <p:spPr>
          <a:xfrm>
            <a:off x="122400" y="4822988"/>
            <a:ext cx="3132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住吉区の浸水想定について</a:t>
            </a:r>
          </a:p>
        </p:txBody>
      </p:sp>
      <p:grpSp>
        <p:nvGrpSpPr>
          <p:cNvPr id="3" name="グループ化 2">
            <a:extLst>
              <a:ext uri="{FF2B5EF4-FFF2-40B4-BE49-F238E27FC236}">
                <a16:creationId xmlns:a16="http://schemas.microsoft.com/office/drawing/2014/main" id="{C80C7E00-827B-E944-7178-A0E97947E48B}"/>
              </a:ext>
            </a:extLst>
          </p:cNvPr>
          <p:cNvGrpSpPr/>
          <p:nvPr/>
        </p:nvGrpSpPr>
        <p:grpSpPr>
          <a:xfrm>
            <a:off x="4622400" y="5540525"/>
            <a:ext cx="2628000" cy="1080000"/>
            <a:chOff x="5268347" y="5127290"/>
            <a:chExt cx="2628000" cy="1080000"/>
          </a:xfrm>
        </p:grpSpPr>
        <p:sp>
          <p:nvSpPr>
            <p:cNvPr id="16" name="角丸四角形吹き出し 15"/>
            <p:cNvSpPr/>
            <p:nvPr/>
          </p:nvSpPr>
          <p:spPr>
            <a:xfrm>
              <a:off x="5268347" y="5127290"/>
              <a:ext cx="2628000" cy="1080000"/>
            </a:xfrm>
            <a:prstGeom prst="wedgeRoundRectCallout">
              <a:avLst>
                <a:gd name="adj1" fmla="val 74227"/>
                <a:gd name="adj2" fmla="val 5248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17" name="正方形/長方形 16"/>
            <p:cNvSpPr/>
            <p:nvPr/>
          </p:nvSpPr>
          <p:spPr>
            <a:xfrm>
              <a:off x="5328000" y="5234038"/>
              <a:ext cx="2517026" cy="677108"/>
            </a:xfrm>
            <a:prstGeom prst="rect">
              <a:avLst/>
            </a:prstGeom>
          </p:spPr>
          <p:txBody>
            <a:bodyPr wrap="squar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latin typeface="BIZ UDPゴシック" panose="020B0400000000000000" pitchFamily="50" charset="-128"/>
                  <a:ea typeface="BIZ UDPゴシック" panose="020B0400000000000000" pitchFamily="50" charset="-128"/>
                  <a:hlinkClick r:id="rId4"/>
                </a:rPr>
                <a:t>こちら</a:t>
              </a:r>
              <a:endParaRPr lang="en-US" altLang="ja-JP" sz="16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「水害ハザードマップ（住吉区）」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（大阪市ホームページ）</a:t>
              </a:r>
            </a:p>
          </p:txBody>
        </p:sp>
      </p:grpSp>
      <p:graphicFrame>
        <p:nvGraphicFramePr>
          <p:cNvPr id="12" name="グラフ 11">
            <a:extLst>
              <a:ext uri="{FF2B5EF4-FFF2-40B4-BE49-F238E27FC236}">
                <a16:creationId xmlns:a16="http://schemas.microsoft.com/office/drawing/2014/main" id="{2DE15265-8160-4E3A-8944-587326F19E84}"/>
              </a:ext>
            </a:extLst>
          </p:cNvPr>
          <p:cNvGraphicFramePr>
            <a:graphicFrameLocks/>
          </p:cNvGraphicFramePr>
          <p:nvPr>
            <p:extLst>
              <p:ext uri="{D42A27DB-BD31-4B8C-83A1-F6EECF244321}">
                <p14:modId xmlns:p14="http://schemas.microsoft.com/office/powerpoint/2010/main" val="49423397"/>
              </p:ext>
            </p:extLst>
          </p:nvPr>
        </p:nvGraphicFramePr>
        <p:xfrm>
          <a:off x="108000" y="792000"/>
          <a:ext cx="4680000" cy="37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4064964614"/>
              </p:ext>
            </p:extLst>
          </p:nvPr>
        </p:nvGraphicFramePr>
        <p:xfrm>
          <a:off x="5040000" y="792000"/>
          <a:ext cx="4680000" cy="3780000"/>
        </p:xfrm>
        <a:graphic>
          <a:graphicData uri="http://schemas.openxmlformats.org/drawingml/2006/chart">
            <c:chart xmlns:c="http://schemas.openxmlformats.org/drawingml/2006/chart" xmlns:r="http://schemas.openxmlformats.org/officeDocument/2006/relationships" r:id="rId6"/>
          </a:graphicData>
        </a:graphic>
      </p:graphicFrame>
    </p:spTree>
    <p:controls>
      <mc:AlternateContent xmlns:mc="http://schemas.openxmlformats.org/markup-compatibility/2006">
        <mc:Choice xmlns:v="urn:schemas-microsoft-com:vml" Requires="v">
          <p:control name="BarCodeCtrl1" r:id="rId1" imgW="1008000" imgH="1008000"/>
        </mc:Choice>
        <mc:Fallback>
          <p:control name="BarCodeCtrl1" r:id="rId1" imgW="1008000" imgH="1008000">
            <p:pic>
              <p:nvPicPr>
                <p:cNvPr id="18" name="BarCodeCtrl1"/>
                <p:cNvPicPr>
                  <a:picLocks noChangeAspect="1" noChangeArrowheads="1" noChangeShapeType="1"/>
                </p:cNvPicPr>
                <p:nvPr/>
              </p:nvPicPr>
              <p:blipFill>
                <a:blip r:embed="rId7"/>
                <a:srcRect/>
                <a:stretch>
                  <a:fillRect/>
                </a:stretch>
              </p:blipFill>
              <p:spPr bwMode="auto">
                <a:xfrm>
                  <a:off x="7815600" y="5780810"/>
                  <a:ext cx="1008000" cy="1008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21810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B679E1E2-9DC9-ADAE-C842-588E1634866C}"/>
              </a:ext>
            </a:extLst>
          </p:cNvPr>
          <p:cNvSpPr/>
          <p:nvPr/>
        </p:nvSpPr>
        <p:spPr>
          <a:xfrm>
            <a:off x="1728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▶大阪市と比較して住吉区の空家率は高い。</a:t>
            </a:r>
            <a:endParaRPr lang="en-US" altLang="ja-JP" sz="16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679E1E2-9DC9-ADAE-C842-588E1634866C}"/>
              </a:ext>
            </a:extLst>
          </p:cNvPr>
          <p:cNvSpPr/>
          <p:nvPr/>
        </p:nvSpPr>
        <p:spPr>
          <a:xfrm>
            <a:off x="3311999" y="4968468"/>
            <a:ext cx="2988000" cy="756000"/>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▶住吉区の利用・流通に供されていない空家率は大阪市より低いが、増加傾向にある。</a:t>
            </a:r>
            <a:endParaRPr lang="en-US" altLang="ja-JP" sz="16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6888" y="6048000"/>
            <a:ext cx="9540000" cy="507831"/>
          </a:xfrm>
          <a:prstGeom prst="rect">
            <a:avLst/>
          </a:prstGeom>
        </p:spPr>
        <p:txBody>
          <a:bodyPr wrap="square" lIns="0" tIns="0" rIns="0" bIns="0" anchor="ctr" anchorCtr="0">
            <a:spAutoFit/>
          </a:bodyPr>
          <a:lstStyle/>
          <a:p>
            <a:pPr fontAlgn="ct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空家率＝（空家総数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a:t>
            </a:r>
            <a:r>
              <a:rPr kumimoji="1" lang="zh-CN" altLang="en-US" sz="1100" dirty="0">
                <a:solidFill>
                  <a:srgbClr val="000000"/>
                </a:solidFill>
                <a:latin typeface="BIZ UDPゴシック" panose="020B0400000000000000" pitchFamily="50" charset="-128"/>
                <a:ea typeface="BIZ UDPゴシック" panose="020B0400000000000000" pitchFamily="50" charset="-128"/>
              </a:rPr>
              <a:t>住宅総数）</a:t>
            </a:r>
            <a:r>
              <a:rPr kumimoji="1" lang="en-US" altLang="zh-CN" sz="1100" dirty="0">
                <a:solidFill>
                  <a:srgbClr val="000000"/>
                </a:solidFill>
                <a:latin typeface="BIZ UDPゴシック" panose="020B0400000000000000" pitchFamily="50" charset="-128"/>
                <a:ea typeface="BIZ UDPゴシック" panose="020B0400000000000000" pitchFamily="50" charset="-128"/>
              </a:rPr>
              <a:t>×100</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利用・流通に供されていない空家率＝（その他の住宅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空家総数）</a:t>
            </a:r>
            <a:r>
              <a:rPr kumimoji="1" lang="en-US" altLang="ja-JP" sz="1100" dirty="0">
                <a:solidFill>
                  <a:srgbClr val="000000"/>
                </a:solidFill>
                <a:latin typeface="BIZ UDPゴシック" panose="020B0400000000000000" pitchFamily="50" charset="-128"/>
                <a:ea typeface="BIZ UDPゴシック" panose="020B0400000000000000" pitchFamily="50" charset="-128"/>
              </a:rPr>
              <a:t>×100</a:t>
            </a:r>
            <a:endParaRPr lang="ja-JP" altLang="ja-JP" sz="2400" dirty="0">
              <a:latin typeface="Arial" panose="020B0604020202020204" pitchFamily="34" charset="0"/>
            </a:endParaRPr>
          </a:p>
          <a:p>
            <a:pPr fontAlgn="t"/>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「その他の住宅」</a:t>
            </a: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ja-JP" sz="1100" dirty="0">
                <a:solidFill>
                  <a:srgbClr val="000000"/>
                </a:solidFill>
                <a:latin typeface="BIZ UDPゴシック" panose="020B0400000000000000" pitchFamily="50" charset="-128"/>
                <a:ea typeface="BIZ UDPゴシック" panose="020B0400000000000000" pitchFamily="50" charset="-128"/>
              </a:rPr>
              <a:t>転勤・入院などのため居住世帯が長期不在の住宅や、建替えなどのために取り壊す予定の住宅など、利用・流通に供されていない空家</a:t>
            </a:r>
            <a:endParaRPr lang="ja-JP" altLang="ja-JP" sz="2400" dirty="0">
              <a:latin typeface="Arial" panose="020B0604020202020204" pitchFamily="34" charset="0"/>
            </a:endParaRPr>
          </a:p>
        </p:txBody>
      </p:sp>
      <p:sp>
        <p:nvSpPr>
          <p:cNvPr id="24" name="正方形/長方形 23"/>
          <p:cNvSpPr/>
          <p:nvPr/>
        </p:nvSpPr>
        <p:spPr>
          <a:xfrm>
            <a:off x="6451200" y="5508000"/>
            <a:ext cx="1998945" cy="169277"/>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※出典：住吉区役所地域課　集計</a:t>
            </a:r>
          </a:p>
        </p:txBody>
      </p:sp>
      <p:sp>
        <p:nvSpPr>
          <p:cNvPr id="28" name="正方形/長方形 27">
            <a:extLst>
              <a:ext uri="{FF2B5EF4-FFF2-40B4-BE49-F238E27FC236}">
                <a16:creationId xmlns:a16="http://schemas.microsoft.com/office/drawing/2014/main" id="{B679E1E2-9DC9-ADAE-C842-588E1634866C}"/>
              </a:ext>
            </a:extLst>
          </p:cNvPr>
          <p:cNvSpPr/>
          <p:nvPr/>
        </p:nvSpPr>
        <p:spPr>
          <a:xfrm>
            <a:off x="6451200" y="4966729"/>
            <a:ext cx="2988000" cy="492443"/>
          </a:xfrm>
          <a:prstGeom prst="rect">
            <a:avLst/>
          </a:prstGeom>
        </p:spPr>
        <p:txBody>
          <a:bodyPr wrap="square" lIns="0" tIns="0" rIns="0" bIns="0" anchor="t" anchorCtr="0">
            <a:spAutoFit/>
          </a:bodyPr>
          <a:lstStyle/>
          <a:p>
            <a:r>
              <a:rPr lang="ja-JP" altLang="en-US" sz="1600" dirty="0">
                <a:latin typeface="BIZ UDPゴシック" panose="020B0400000000000000" pitchFamily="50" charset="-128"/>
                <a:ea typeface="BIZ UDPゴシック" panose="020B0400000000000000" pitchFamily="50" charset="-128"/>
              </a:rPr>
              <a:t>▶住吉区の特定空家等の通報・是正件数は減少傾向にある。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16" name="角丸四角形 5">
            <a:extLst>
              <a:ext uri="{FF2B5EF4-FFF2-40B4-BE49-F238E27FC236}">
                <a16:creationId xmlns:a16="http://schemas.microsoft.com/office/drawing/2014/main" id="{FDA233F1-9ADD-9283-5807-64E240BDD5EB}"/>
              </a:ext>
            </a:extLst>
          </p:cNvPr>
          <p:cNvSpPr/>
          <p:nvPr/>
        </p:nvSpPr>
        <p:spPr>
          <a:xfrm>
            <a:off x="122400" y="72000"/>
            <a:ext cx="1440000" cy="3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空家率（％）</a:t>
            </a:r>
          </a:p>
        </p:txBody>
      </p:sp>
      <p:sp>
        <p:nvSpPr>
          <p:cNvPr id="18" name="角丸四角形 5">
            <a:extLst>
              <a:ext uri="{FF2B5EF4-FFF2-40B4-BE49-F238E27FC236}">
                <a16:creationId xmlns:a16="http://schemas.microsoft.com/office/drawing/2014/main" id="{FDA233F1-9ADD-9283-5807-64E240BDD5EB}"/>
              </a:ext>
            </a:extLst>
          </p:cNvPr>
          <p:cNvSpPr/>
          <p:nvPr/>
        </p:nvSpPr>
        <p:spPr>
          <a:xfrm>
            <a:off x="33120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利用・流通に供されていない空家率（％）</a:t>
            </a:r>
          </a:p>
        </p:txBody>
      </p:sp>
      <p:sp>
        <p:nvSpPr>
          <p:cNvPr id="19" name="角丸四角形 5">
            <a:extLst>
              <a:ext uri="{FF2B5EF4-FFF2-40B4-BE49-F238E27FC236}">
                <a16:creationId xmlns:a16="http://schemas.microsoft.com/office/drawing/2014/main" id="{FDA233F1-9ADD-9283-5807-64E240BDD5EB}"/>
              </a:ext>
            </a:extLst>
          </p:cNvPr>
          <p:cNvSpPr/>
          <p:nvPr/>
        </p:nvSpPr>
        <p:spPr>
          <a:xfrm>
            <a:off x="6451200" y="72000"/>
            <a:ext cx="2700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住吉区の特定空家等の通報・是正件数（件）</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22</a:t>
            </a:r>
          </a:p>
        </p:txBody>
      </p:sp>
      <p:sp>
        <p:nvSpPr>
          <p:cNvPr id="2" name="正方形/長方形 1"/>
          <p:cNvSpPr/>
          <p:nvPr/>
        </p:nvSpPr>
        <p:spPr>
          <a:xfrm>
            <a:off x="172800" y="5472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312000" y="5724000"/>
            <a:ext cx="2700000" cy="360000"/>
          </a:xfrm>
          <a:prstGeom prst="rect">
            <a:avLst/>
          </a:prstGeom>
        </p:spPr>
        <p:txBody>
          <a:bodyPr lIns="0" tIns="0" rIns="0" bIns="0" anchor="ctr" anchorCtr="0">
            <a:spAutoFit/>
          </a:bodyPr>
          <a:lstStyle/>
          <a:p>
            <a:pPr fontAlgn="ctr"/>
            <a:r>
              <a:rPr kumimoji="1" lang="en-US" altLang="ja-JP" sz="1100" dirty="0">
                <a:solidFill>
                  <a:srgbClr val="000000"/>
                </a:solidFill>
                <a:latin typeface="BIZ UDPゴシック" panose="020B0400000000000000" pitchFamily="50" charset="-128"/>
                <a:ea typeface="BIZ UDPゴシック" panose="020B0400000000000000" pitchFamily="50" charset="-128"/>
              </a:rPr>
              <a:t>※</a:t>
            </a:r>
            <a:r>
              <a:rPr kumimoji="1" lang="ja-JP" altLang="en-US" sz="1100" dirty="0">
                <a:solidFill>
                  <a:srgbClr val="000000"/>
                </a:solidFill>
                <a:latin typeface="BIZ UDPゴシック" panose="020B0400000000000000" pitchFamily="50" charset="-128"/>
                <a:ea typeface="BIZ UDPゴシック" panose="020B0400000000000000" pitchFamily="50" charset="-128"/>
              </a:rPr>
              <a:t>出典：総務省統計局「住宅・土地統計調査」</a:t>
            </a:r>
            <a:endParaRPr kumimoji="1" lang="en-US" altLang="ja-JP" sz="1100" dirty="0">
              <a:solidFill>
                <a:srgbClr val="000000"/>
              </a:solidFill>
              <a:latin typeface="BIZ UDPゴシック" panose="020B0400000000000000" pitchFamily="50" charset="-128"/>
              <a:ea typeface="BIZ UDPゴシック" panose="020B0400000000000000" pitchFamily="50" charset="-128"/>
            </a:endParaRPr>
          </a:p>
          <a:p>
            <a:pPr fontAlgn="ctr"/>
            <a:r>
              <a:rPr kumimoji="1" lang="ja-JP" altLang="en-US" sz="1100" dirty="0">
                <a:solidFill>
                  <a:srgbClr val="000000"/>
                </a:solidFill>
                <a:latin typeface="BIZ UDPゴシック" panose="020B0400000000000000" pitchFamily="50" charset="-128"/>
                <a:ea typeface="BIZ UDPゴシック" panose="020B0400000000000000" pitchFamily="50" charset="-128"/>
              </a:rPr>
              <a:t>（平成</a:t>
            </a:r>
            <a:r>
              <a:rPr kumimoji="1" lang="en-US" altLang="ja-JP" sz="1100" dirty="0">
                <a:solidFill>
                  <a:srgbClr val="000000"/>
                </a:solidFill>
                <a:latin typeface="BIZ UDPゴシック" panose="020B0400000000000000" pitchFamily="50" charset="-128"/>
                <a:ea typeface="BIZ UDPゴシック" panose="020B0400000000000000" pitchFamily="50" charset="-128"/>
              </a:rPr>
              <a:t>15</a:t>
            </a:r>
            <a:r>
              <a:rPr kumimoji="1" lang="ja-JP" altLang="en-US" sz="1100" dirty="0">
                <a:solidFill>
                  <a:srgbClr val="000000"/>
                </a:solidFill>
                <a:latin typeface="BIZ UDPゴシック" panose="020B0400000000000000" pitchFamily="50" charset="-128"/>
                <a:ea typeface="BIZ UDPゴシック" panose="020B0400000000000000" pitchFamily="50" charset="-128"/>
              </a:rPr>
              <a:t>～</a:t>
            </a:r>
            <a:r>
              <a:rPr kumimoji="1" lang="en-US" altLang="ja-JP" sz="1100" dirty="0">
                <a:solidFill>
                  <a:srgbClr val="000000"/>
                </a:solidFill>
                <a:latin typeface="BIZ UDPゴシック" panose="020B0400000000000000" pitchFamily="50" charset="-128"/>
                <a:ea typeface="BIZ UDPゴシック" panose="020B0400000000000000" pitchFamily="50" charset="-128"/>
              </a:rPr>
              <a:t>30</a:t>
            </a:r>
            <a:r>
              <a:rPr kumimoji="1" lang="ja-JP" altLang="en-US" sz="1100" dirty="0">
                <a:solidFill>
                  <a:srgbClr val="000000"/>
                </a:solidFill>
                <a:latin typeface="BIZ UDPゴシック" panose="020B0400000000000000" pitchFamily="50" charset="-128"/>
                <a:ea typeface="BIZ UDPゴシック" panose="020B0400000000000000" pitchFamily="50" charset="-128"/>
              </a:rPr>
              <a:t>年度）</a:t>
            </a:r>
            <a:endParaRPr kumimoji="1" lang="en-US" altLang="zh-CN" sz="1100" dirty="0">
              <a:solidFill>
                <a:srgbClr val="000000"/>
              </a:solidFill>
              <a:latin typeface="BIZ UDPゴシック" panose="020B0400000000000000" pitchFamily="50" charset="-128"/>
              <a:ea typeface="BIZ UDPゴシック" panose="020B0400000000000000" pitchFamily="50" charset="-128"/>
            </a:endParaRPr>
          </a:p>
        </p:txBody>
      </p:sp>
      <p:graphicFrame>
        <p:nvGraphicFramePr>
          <p:cNvPr id="7" name="グラフ 6">
            <a:extLst>
              <a:ext uri="{FF2B5EF4-FFF2-40B4-BE49-F238E27FC236}">
                <a16:creationId xmlns:a16="http://schemas.microsoft.com/office/drawing/2014/main" id="{EF469F4E-C5E1-4E15-9FB8-6D805FE90B65}"/>
              </a:ext>
            </a:extLst>
          </p:cNvPr>
          <p:cNvGraphicFramePr>
            <a:graphicFrameLocks/>
          </p:cNvGraphicFramePr>
          <p:nvPr>
            <p:extLst>
              <p:ext uri="{D42A27DB-BD31-4B8C-83A1-F6EECF244321}">
                <p14:modId xmlns:p14="http://schemas.microsoft.com/office/powerpoint/2010/main" val="176277033"/>
              </p:ext>
            </p:extLst>
          </p:nvPr>
        </p:nvGraphicFramePr>
        <p:xfrm>
          <a:off x="144000" y="716400"/>
          <a:ext cx="3240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1B64405F-65C1-4004-93A1-CEAFB93FD0AB}"/>
              </a:ext>
            </a:extLst>
          </p:cNvPr>
          <p:cNvGraphicFramePr>
            <a:graphicFrameLocks/>
          </p:cNvGraphicFramePr>
          <p:nvPr>
            <p:extLst>
              <p:ext uri="{D42A27DB-BD31-4B8C-83A1-F6EECF244321}">
                <p14:modId xmlns:p14="http://schemas.microsoft.com/office/powerpoint/2010/main" val="3196384957"/>
              </p:ext>
            </p:extLst>
          </p:nvPr>
        </p:nvGraphicFramePr>
        <p:xfrm>
          <a:off x="3333000" y="716400"/>
          <a:ext cx="324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1565695883"/>
              </p:ext>
            </p:extLst>
          </p:nvPr>
        </p:nvGraphicFramePr>
        <p:xfrm>
          <a:off x="6472800" y="716400"/>
          <a:ext cx="3348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45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38D58D7-A8C0-313B-862C-971C35BCD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 y="-63000"/>
            <a:ext cx="9878358" cy="69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9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6000" y="1656000"/>
            <a:ext cx="2340000" cy="180000"/>
          </a:xfrm>
          <a:prstGeom prst="rect">
            <a:avLst/>
          </a:prstGeom>
        </p:spPr>
        <p:txBody>
          <a:bodyPr wrap="none"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※出典：住吉区役所保健福祉課　集計</a:t>
            </a:r>
          </a:p>
        </p:txBody>
      </p:sp>
      <p:sp>
        <p:nvSpPr>
          <p:cNvPr id="26" name="正方形/長方形 25"/>
          <p:cNvSpPr/>
          <p:nvPr/>
        </p:nvSpPr>
        <p:spPr>
          <a:xfrm>
            <a:off x="216000" y="6012000"/>
            <a:ext cx="4500000" cy="507831"/>
          </a:xfrm>
          <a:prstGeom prst="rect">
            <a:avLst/>
          </a:prstGeom>
        </p:spPr>
        <p:txBody>
          <a:bodyPr wrap="square" lIns="0" tIns="0" rIns="0" bIns="0" anchor="t"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※出典：大阪市「大阪市立小中学校における暴力行為・いじめ認知・不登校数」（平成</a:t>
            </a:r>
            <a:r>
              <a:rPr lang="en-US" altLang="ja-JP" sz="1100" dirty="0">
                <a:latin typeface="BIZ UDPゴシック" panose="020B0400000000000000" pitchFamily="50" charset="-128"/>
                <a:ea typeface="BIZ UDPゴシック" panose="020B0400000000000000" pitchFamily="50" charset="-128"/>
              </a:rPr>
              <a:t>30</a:t>
            </a:r>
            <a:r>
              <a:rPr lang="ja-JP" altLang="en-US" sz="1100" dirty="0">
                <a:latin typeface="BIZ UDPゴシック" panose="020B0400000000000000" pitchFamily="50" charset="-128"/>
                <a:ea typeface="BIZ UDPゴシック" panose="020B0400000000000000" pitchFamily="50" charset="-128"/>
              </a:rPr>
              <a:t>～令和３年度）、大阪市「大阪市立学校における暴力行為・いじめ認知・不登校数」（令和４年度）</a:t>
            </a:r>
          </a:p>
        </p:txBody>
      </p:sp>
      <p:sp>
        <p:nvSpPr>
          <p:cNvPr id="27" name="正方形/長方形 26">
            <a:extLst>
              <a:ext uri="{FF2B5EF4-FFF2-40B4-BE49-F238E27FC236}">
                <a16:creationId xmlns:a16="http://schemas.microsoft.com/office/drawing/2014/main" id="{B679E1E2-9DC9-ADAE-C842-588E1634866C}"/>
              </a:ext>
            </a:extLst>
          </p:cNvPr>
          <p:cNvSpPr/>
          <p:nvPr/>
        </p:nvSpPr>
        <p:spPr>
          <a:xfrm>
            <a:off x="216000" y="5580000"/>
            <a:ext cx="4074833" cy="246221"/>
          </a:xfrm>
          <a:prstGeom prst="rect">
            <a:avLst/>
          </a:prstGeom>
        </p:spPr>
        <p:txBody>
          <a:bodyPr wrap="none" lIns="0" tIns="0" rIns="0" bIns="0" anchor="ctr" anchorCtr="0">
            <a:spAutoFit/>
          </a:bodyPr>
          <a:lstStyle/>
          <a:p>
            <a:r>
              <a:rPr lang="ja-JP" altLang="en-US" sz="1600" dirty="0">
                <a:latin typeface="BIZ UDPゴシック" panose="020B0400000000000000" pitchFamily="50" charset="-128"/>
                <a:ea typeface="BIZ UDPゴシック" panose="020B0400000000000000" pitchFamily="50" charset="-128"/>
              </a:rPr>
              <a:t>▶小中学校ともに不登校数は増加傾向にある。</a:t>
            </a:r>
            <a:endParaRPr lang="en-US" altLang="ja-JP" sz="16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679E1E2-9DC9-ADAE-C842-588E1634866C}"/>
              </a:ext>
            </a:extLst>
          </p:cNvPr>
          <p:cNvSpPr/>
          <p:nvPr/>
        </p:nvSpPr>
        <p:spPr>
          <a:xfrm>
            <a:off x="5040000" y="2537261"/>
            <a:ext cx="4680000" cy="861774"/>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子ども・若者（満</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39</a:t>
            </a:r>
            <a:r>
              <a:rPr lang="ja-JP" altLang="en-US" dirty="0">
                <a:latin typeface="BIZ UDPゴシック" panose="020B0400000000000000" pitchFamily="50" charset="-128"/>
                <a:ea typeface="BIZ UDPゴシック" panose="020B0400000000000000" pitchFamily="50" charset="-128"/>
              </a:rPr>
              <a:t>歳）群 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a:t>
            </a:r>
            <a:endParaRPr lang="en-US" altLang="ja-JP"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・・・・・・約１．７万人</a:t>
            </a:r>
            <a:endParaRPr lang="en-US" altLang="ja-JP" sz="20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B679E1E2-9DC9-ADAE-C842-588E1634866C}"/>
              </a:ext>
            </a:extLst>
          </p:cNvPr>
          <p:cNvSpPr/>
          <p:nvPr/>
        </p:nvSpPr>
        <p:spPr>
          <a:xfrm>
            <a:off x="5040000" y="6012000"/>
            <a:ext cx="4500000" cy="338554"/>
          </a:xfrm>
          <a:prstGeom prst="rect">
            <a:avLst/>
          </a:prstGeom>
        </p:spPr>
        <p:txBody>
          <a:bodyPr wrap="square" lIns="0" tIns="0" rIns="0" bIns="0" anchor="t"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出典：大阪市「生活状況に関する調査（ひきこもりに関する実態調査）」</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（令和</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24</a:t>
            </a:r>
            <a:r>
              <a:rPr lang="ja-JP" altLang="en-US" sz="1100" dirty="0">
                <a:latin typeface="BIZ UDPゴシック" panose="020B0400000000000000" pitchFamily="50" charset="-128"/>
                <a:ea typeface="BIZ UDPゴシック" panose="020B0400000000000000" pitchFamily="50" charset="-128"/>
              </a:rPr>
              <a:t>日～令和</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18</a:t>
            </a:r>
            <a:r>
              <a:rPr lang="ja-JP" altLang="en-US" sz="1100" dirty="0">
                <a:latin typeface="BIZ UDPゴシック" panose="020B0400000000000000" pitchFamily="50" charset="-128"/>
                <a:ea typeface="BIZ UDPゴシック" panose="020B0400000000000000" pitchFamily="50" charset="-128"/>
              </a:rPr>
              <a:t>日 実施）</a:t>
            </a:r>
            <a:endParaRPr lang="en-US" altLang="ja-JP" sz="11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B679E1E2-9DC9-ADAE-C842-588E1634866C}"/>
              </a:ext>
            </a:extLst>
          </p:cNvPr>
          <p:cNvSpPr/>
          <p:nvPr/>
        </p:nvSpPr>
        <p:spPr>
          <a:xfrm>
            <a:off x="5040000" y="3454272"/>
            <a:ext cx="4680000" cy="892552"/>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成人（満</a:t>
            </a:r>
            <a:r>
              <a:rPr lang="en-US" altLang="ja-JP" dirty="0">
                <a:latin typeface="BIZ UDPゴシック" panose="020B0400000000000000" pitchFamily="50" charset="-128"/>
                <a:ea typeface="BIZ UDPゴシック" panose="020B0400000000000000" pitchFamily="50" charset="-128"/>
              </a:rPr>
              <a:t>40</a:t>
            </a:r>
            <a:r>
              <a:rPr lang="ja-JP" altLang="en-US" dirty="0">
                <a:latin typeface="BIZ UDPゴシック" panose="020B0400000000000000" pitchFamily="50" charset="-128"/>
                <a:ea typeface="BIZ UDPゴシック" panose="020B0400000000000000" pitchFamily="50" charset="-128"/>
              </a:rPr>
              <a:t>歳～満</a:t>
            </a:r>
            <a:r>
              <a:rPr lang="en-US" altLang="ja-JP" dirty="0">
                <a:latin typeface="BIZ UDPゴシック" panose="020B0400000000000000" pitchFamily="50" charset="-128"/>
                <a:ea typeface="BIZ UDPゴシック" panose="020B0400000000000000" pitchFamily="50" charset="-128"/>
              </a:rPr>
              <a:t>64</a:t>
            </a:r>
            <a:r>
              <a:rPr lang="ja-JP" altLang="en-US" dirty="0">
                <a:latin typeface="BIZ UDPゴシック" panose="020B0400000000000000" pitchFamily="50" charset="-128"/>
                <a:ea typeface="BIZ UDPゴシック" panose="020B0400000000000000" pitchFamily="50" charset="-128"/>
              </a:rPr>
              <a:t>歳）群における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「ひきこもり群」の推計　　　</a:t>
            </a:r>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・・・・・・約２．４万人</a:t>
            </a:r>
            <a:endParaRPr lang="en-US" altLang="ja-JP" sz="2000"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B679E1E2-9DC9-ADAE-C842-588E1634866C}"/>
              </a:ext>
            </a:extLst>
          </p:cNvPr>
          <p:cNvSpPr/>
          <p:nvPr/>
        </p:nvSpPr>
        <p:spPr>
          <a:xfrm>
            <a:off x="5040000" y="4680000"/>
            <a:ext cx="4680000" cy="1188000"/>
          </a:xfrm>
          <a:prstGeom prst="rect">
            <a:avLst/>
          </a:prstGeom>
        </p:spPr>
        <p:txBody>
          <a:bodyPr wrap="square" lIns="0" tIns="0" rIns="0" bIns="0" anchor="t" anchorCtr="0">
            <a:spAutoFit/>
          </a:bodyPr>
          <a:lstStyle/>
          <a:p>
            <a:r>
              <a:rPr lang="ja-JP" altLang="en-US" sz="1200" dirty="0">
                <a:latin typeface="BIZ UDPゴシック" panose="020B0400000000000000" pitchFamily="50" charset="-128"/>
                <a:ea typeface="BIZ UDPゴシック" panose="020B0400000000000000" pitchFamily="50" charset="-128"/>
              </a:rPr>
              <a:t>本調査におけるひきこもり群の定義</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本人の妊娠・出産を含む身体疾病等もしくは、介護・看護等を必要とする家族と同居しているなどの理由により、常時自宅にいる必要がある場合を除き、外出頻度が極めて低い状態が６カ月以上持続する。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「自宅で仕事をしている」、「専業主婦（夫）などで家事・育児のために自宅に居ることが多い」、「自宅で介護・看護が必要」な場合を除く。</a:t>
            </a:r>
            <a:endParaRPr lang="en-US" altLang="ja-JP" sz="1100" dirty="0">
              <a:latin typeface="BIZ UDPゴシック" panose="020B0400000000000000" pitchFamily="50" charset="-128"/>
              <a:ea typeface="BIZ UDPゴシック" panose="020B0400000000000000" pitchFamily="50" charset="-128"/>
            </a:endParaRPr>
          </a:p>
        </p:txBody>
      </p:sp>
      <p:sp>
        <p:nvSpPr>
          <p:cNvPr id="14" name="角丸四角形 13">
            <a:extLst>
              <a:ext uri="{FF2B5EF4-FFF2-40B4-BE49-F238E27FC236}">
                <a16:creationId xmlns:a16="http://schemas.microsoft.com/office/drawing/2014/main" id="{AEE8FCBD-4441-54AE-98A5-E8FECB0F9B86}"/>
              </a:ext>
            </a:extLst>
          </p:cNvPr>
          <p:cNvSpPr/>
          <p:nvPr/>
        </p:nvSpPr>
        <p:spPr>
          <a:xfrm>
            <a:off x="122400" y="122400"/>
            <a:ext cx="576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住吉区子育て世代包括支援センター相談件数（件）</a:t>
            </a:r>
          </a:p>
        </p:txBody>
      </p:sp>
      <p:sp>
        <p:nvSpPr>
          <p:cNvPr id="15" name="角丸四角形 14">
            <a:extLst>
              <a:ext uri="{FF2B5EF4-FFF2-40B4-BE49-F238E27FC236}">
                <a16:creationId xmlns:a16="http://schemas.microsoft.com/office/drawing/2014/main" id="{AEE8FCBD-4441-54AE-98A5-E8FECB0F9B86}"/>
              </a:ext>
            </a:extLst>
          </p:cNvPr>
          <p:cNvSpPr/>
          <p:nvPr/>
        </p:nvSpPr>
        <p:spPr>
          <a:xfrm>
            <a:off x="122400" y="2005252"/>
            <a:ext cx="432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大阪市立学校における不登校数（人）</a:t>
            </a:r>
          </a:p>
        </p:txBody>
      </p:sp>
      <p:sp>
        <p:nvSpPr>
          <p:cNvPr id="16" name="角丸四角形 15">
            <a:extLst>
              <a:ext uri="{FF2B5EF4-FFF2-40B4-BE49-F238E27FC236}">
                <a16:creationId xmlns:a16="http://schemas.microsoft.com/office/drawing/2014/main" id="{AEE8FCBD-4441-54AE-98A5-E8FECB0F9B86}"/>
              </a:ext>
            </a:extLst>
          </p:cNvPr>
          <p:cNvSpPr/>
          <p:nvPr/>
        </p:nvSpPr>
        <p:spPr>
          <a:xfrm>
            <a:off x="5040000" y="2005252"/>
            <a:ext cx="4140000" cy="36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latin typeface="BIZ UDPゴシック" panose="020B0400000000000000" pitchFamily="50" charset="-128"/>
                <a:ea typeface="BIZ UDPゴシック" panose="020B0400000000000000" pitchFamily="50" charset="-128"/>
              </a:rPr>
              <a:t>大阪市におけるひきこもり群の推計</a:t>
            </a:r>
          </a:p>
        </p:txBody>
      </p:sp>
      <p:sp>
        <p:nvSpPr>
          <p:cNvPr id="18"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23</a:t>
            </a:r>
          </a:p>
        </p:txBody>
      </p:sp>
      <p:sp>
        <p:nvSpPr>
          <p:cNvPr id="19" name="正方形/長方形 18">
            <a:extLst>
              <a:ext uri="{FF2B5EF4-FFF2-40B4-BE49-F238E27FC236}">
                <a16:creationId xmlns:a16="http://schemas.microsoft.com/office/drawing/2014/main" id="{B679E1E2-9DC9-ADAE-C842-588E1634866C}"/>
              </a:ext>
            </a:extLst>
          </p:cNvPr>
          <p:cNvSpPr/>
          <p:nvPr/>
        </p:nvSpPr>
        <p:spPr>
          <a:xfrm>
            <a:off x="5040000" y="4428000"/>
            <a:ext cx="2340000" cy="169277"/>
          </a:xfrm>
          <a:prstGeom prst="rect">
            <a:avLst/>
          </a:prstGeom>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年齢は、令和元年</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31</a:t>
            </a:r>
            <a:r>
              <a:rPr lang="ja-JP" altLang="en-US" sz="1100" dirty="0">
                <a:latin typeface="BIZ UDPゴシック" panose="020B0400000000000000" pitchFamily="50" charset="-128"/>
                <a:ea typeface="BIZ UDPゴシック" panose="020B0400000000000000" pitchFamily="50" charset="-128"/>
              </a:rPr>
              <a:t>日時点</a:t>
            </a:r>
            <a:endParaRPr lang="en-US" altLang="ja-JP" sz="1100" dirty="0">
              <a:latin typeface="BIZ UDPゴシック" panose="020B0400000000000000" pitchFamily="50" charset="-128"/>
              <a:ea typeface="BIZ UDPゴシック" panose="020B0400000000000000" pitchFamily="50" charset="-128"/>
            </a:endParaRPr>
          </a:p>
        </p:txBody>
      </p:sp>
      <p:graphicFrame>
        <p:nvGraphicFramePr>
          <p:cNvPr id="4" name="グラフ 3">
            <a:extLst>
              <a:ext uri="{FF2B5EF4-FFF2-40B4-BE49-F238E27FC236}">
                <a16:creationId xmlns:a16="http://schemas.microsoft.com/office/drawing/2014/main" id="{063979BF-607F-48DD-B95F-9998E7644B8B}"/>
              </a:ext>
            </a:extLst>
          </p:cNvPr>
          <p:cNvGraphicFramePr>
            <a:graphicFrameLocks/>
          </p:cNvGraphicFramePr>
          <p:nvPr>
            <p:extLst>
              <p:ext uri="{D42A27DB-BD31-4B8C-83A1-F6EECF244321}">
                <p14:modId xmlns:p14="http://schemas.microsoft.com/office/powerpoint/2010/main" val="3072132223"/>
              </p:ext>
            </p:extLst>
          </p:nvPr>
        </p:nvGraphicFramePr>
        <p:xfrm>
          <a:off x="147600" y="2421524"/>
          <a:ext cx="4640400" cy="3175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9D24BB10-1C6B-4A11-40C2-81EFFC83276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0" y="540000"/>
            <a:ext cx="846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5999" y="5135180"/>
            <a:ext cx="3600000" cy="169277"/>
          </a:xfrm>
          <a:prstGeom prst="rect">
            <a:avLst/>
          </a:prstGeom>
        </p:spPr>
        <p:txBody>
          <a:bodyPr lIns="0" tIns="0" rIns="0" bIns="0" anchor="ctr" anchorCtr="0">
            <a:spAutoFit/>
          </a:bodyPr>
          <a:lstStyle/>
          <a:p>
            <a:r>
              <a:rPr lang="ja-JP" altLang="en-US" sz="1100" dirty="0">
                <a:latin typeface="BIZ UDPゴシック" panose="020B0400000000000000" pitchFamily="50" charset="-128"/>
                <a:ea typeface="BIZ UDPゴシック" panose="020B0400000000000000" pitchFamily="50" charset="-128"/>
              </a:rPr>
              <a:t>※出典：大阪市「区政に関する区民アンケート」（令和4年度）</a:t>
            </a:r>
          </a:p>
        </p:txBody>
      </p:sp>
      <p:sp>
        <p:nvSpPr>
          <p:cNvPr id="6" name="角丸四角形 5">
            <a:extLst>
              <a:ext uri="{FF2B5EF4-FFF2-40B4-BE49-F238E27FC236}">
                <a16:creationId xmlns:a16="http://schemas.microsoft.com/office/drawing/2014/main" id="{DFD22200-559F-1A86-59ED-3F81B3278B03}"/>
              </a:ext>
            </a:extLst>
          </p:cNvPr>
          <p:cNvSpPr/>
          <p:nvPr/>
        </p:nvSpPr>
        <p:spPr>
          <a:xfrm>
            <a:off x="122400" y="122400"/>
            <a:ext cx="21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窓口対応について</a:t>
            </a:r>
          </a:p>
        </p:txBody>
      </p:sp>
      <p:sp>
        <p:nvSpPr>
          <p:cNvPr id="7"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24</a:t>
            </a:r>
          </a:p>
        </p:txBody>
      </p:sp>
      <p:sp>
        <p:nvSpPr>
          <p:cNvPr id="3" name="テキスト ボックス 2">
            <a:extLst>
              <a:ext uri="{FF2B5EF4-FFF2-40B4-BE49-F238E27FC236}">
                <a16:creationId xmlns:a16="http://schemas.microsoft.com/office/drawing/2014/main" id="{34E1ECDC-AF62-B454-5D7B-D656893DDEFB}"/>
              </a:ext>
            </a:extLst>
          </p:cNvPr>
          <p:cNvSpPr txBox="1"/>
          <p:nvPr/>
        </p:nvSpPr>
        <p:spPr>
          <a:xfrm>
            <a:off x="216000" y="2400200"/>
            <a:ext cx="9540000" cy="738664"/>
          </a:xfrm>
          <a:prstGeom prst="rect">
            <a:avLst/>
          </a:prstGeom>
          <a:noFill/>
        </p:spPr>
        <p:txBody>
          <a:bodyPr wrap="square" lIns="0" tIns="0" rIns="0" bIns="0" rtlCol="0" anchor="t"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の内、「区役所は、区民に身近な窓口として、適切に対応したとあまり感じなった・感じなかった」と回答した区民の理由（％）</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p>
        </p:txBody>
      </p:sp>
      <p:sp>
        <p:nvSpPr>
          <p:cNvPr id="4" name="テキスト ボックス 3">
            <a:extLst>
              <a:ext uri="{FF2B5EF4-FFF2-40B4-BE49-F238E27FC236}">
                <a16:creationId xmlns:a16="http://schemas.microsoft.com/office/drawing/2014/main" id="{607F1CB6-8F40-046F-2B65-C3CE24655132}"/>
              </a:ext>
            </a:extLst>
          </p:cNvPr>
          <p:cNvSpPr txBox="1"/>
          <p:nvPr/>
        </p:nvSpPr>
        <p:spPr>
          <a:xfrm>
            <a:off x="215998" y="813959"/>
            <a:ext cx="4608000" cy="1231106"/>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この１年間に、区役所に対して、日常生活に関する相談や要望を行ったことがある」と回答した人が、「区役所は、区民に身近な窓口として、適切に対応したとどちらかといえば感じた・感じた」と回答した区民の割合（％）</a:t>
            </a:r>
          </a:p>
        </p:txBody>
      </p:sp>
      <p:graphicFrame>
        <p:nvGraphicFramePr>
          <p:cNvPr id="9" name="グラフ 8">
            <a:extLst>
              <a:ext uri="{FF2B5EF4-FFF2-40B4-BE49-F238E27FC236}">
                <a16:creationId xmlns:a16="http://schemas.microsoft.com/office/drawing/2014/main" id="{31A6E398-B0BE-4E54-9698-AF92C722A49F}"/>
              </a:ext>
            </a:extLst>
          </p:cNvPr>
          <p:cNvGraphicFramePr>
            <a:graphicFrameLocks/>
          </p:cNvGraphicFramePr>
          <p:nvPr>
            <p:extLst>
              <p:ext uri="{D42A27DB-BD31-4B8C-83A1-F6EECF244321}">
                <p14:modId xmlns:p14="http://schemas.microsoft.com/office/powerpoint/2010/main" val="3122217654"/>
              </p:ext>
            </p:extLst>
          </p:nvPr>
        </p:nvGraphicFramePr>
        <p:xfrm>
          <a:off x="5050800" y="7200"/>
          <a:ext cx="4572000"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6F7E28B4-9D78-DA1E-7579-0CCE94EFEFA1}"/>
              </a:ext>
            </a:extLst>
          </p:cNvPr>
          <p:cNvGraphicFramePr>
            <a:graphicFrameLocks/>
          </p:cNvGraphicFramePr>
          <p:nvPr>
            <p:extLst>
              <p:ext uri="{D42A27DB-BD31-4B8C-83A1-F6EECF244321}">
                <p14:modId xmlns:p14="http://schemas.microsoft.com/office/powerpoint/2010/main" val="78495461"/>
              </p:ext>
            </p:extLst>
          </p:nvPr>
        </p:nvGraphicFramePr>
        <p:xfrm>
          <a:off x="216000" y="3156200"/>
          <a:ext cx="9540000" cy="190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CA2A50B6-F6BB-8CED-9ED5-B25C1624FCA4}"/>
              </a:ext>
            </a:extLst>
          </p:cNvPr>
          <p:cNvSpPr txBox="1"/>
          <p:nvPr/>
        </p:nvSpPr>
        <p:spPr>
          <a:xfrm>
            <a:off x="215999" y="4955180"/>
            <a:ext cx="9288000" cy="169200"/>
          </a:xfrm>
          <a:prstGeom prst="rect">
            <a:avLst/>
          </a:prstGeom>
          <a:noFill/>
        </p:spPr>
        <p:txBody>
          <a:bodyPr wrap="square" lIns="0" tIns="0" rIns="0" bIns="0" anchor="ctr" anchorCtr="0">
            <a:spAutoFit/>
          </a:bodyPr>
          <a:lstStyle/>
          <a:p>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複数回答の設問の場合、回答は選択肢ごとの有効回答数に対して、それぞれの割合を示しています。そのため、合計が</a:t>
            </a:r>
            <a:r>
              <a:rPr lang="en-US" altLang="ja-JP" sz="1100" dirty="0">
                <a:latin typeface="BIZ UDPゴシック" panose="020B0400000000000000" pitchFamily="50" charset="-128"/>
                <a:ea typeface="BIZ UDPゴシック" panose="020B0400000000000000" pitchFamily="50" charset="-128"/>
              </a:rPr>
              <a:t>100.0</a:t>
            </a:r>
            <a:r>
              <a:rPr lang="ja-JP" altLang="en-US" sz="1100" dirty="0">
                <a:latin typeface="BIZ UDPゴシック" panose="020B0400000000000000" pitchFamily="50" charset="-128"/>
                <a:ea typeface="BIZ UDPゴシック" panose="020B0400000000000000" pitchFamily="50" charset="-128"/>
              </a:rPr>
              <a:t>％を超える場合があります。</a:t>
            </a:r>
          </a:p>
        </p:txBody>
      </p:sp>
      <p:sp>
        <p:nvSpPr>
          <p:cNvPr id="8" name="角丸四角形 5">
            <a:extLst>
              <a:ext uri="{FF2B5EF4-FFF2-40B4-BE49-F238E27FC236}">
                <a16:creationId xmlns:a16="http://schemas.microsoft.com/office/drawing/2014/main" id="{5F2752F0-FEB2-BAC1-7F0E-1B2D0E411069}"/>
              </a:ext>
            </a:extLst>
          </p:cNvPr>
          <p:cNvSpPr/>
          <p:nvPr/>
        </p:nvSpPr>
        <p:spPr>
          <a:xfrm>
            <a:off x="122400" y="5385370"/>
            <a:ext cx="5760000" cy="36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ＤＸ（デジタル・トランスフォーメーション）について</a:t>
            </a:r>
          </a:p>
        </p:txBody>
      </p:sp>
      <p:sp>
        <p:nvSpPr>
          <p:cNvPr id="10" name="テキスト ボックス 9">
            <a:extLst>
              <a:ext uri="{FF2B5EF4-FFF2-40B4-BE49-F238E27FC236}">
                <a16:creationId xmlns:a16="http://schemas.microsoft.com/office/drawing/2014/main" id="{66C1710A-6FB3-A557-83EF-3B3CF9A5067B}"/>
              </a:ext>
            </a:extLst>
          </p:cNvPr>
          <p:cNvSpPr txBox="1"/>
          <p:nvPr/>
        </p:nvSpPr>
        <p:spPr>
          <a:xfrm>
            <a:off x="216000" y="5745250"/>
            <a:ext cx="9540000" cy="1015663"/>
          </a:xfrm>
          <a:prstGeom prst="rect">
            <a:avLst/>
          </a:prstGeom>
          <a:noFill/>
        </p:spPr>
        <p:txBody>
          <a:bodyPr wrap="square" lIns="0" tIns="0" rIns="0" bIns="0" rtlCol="0" anchor="t" anchorCtr="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300" dirty="0">
                <a:latin typeface="BIZ UDPゴシック" panose="020B0400000000000000" pitchFamily="50" charset="-128"/>
                <a:ea typeface="BIZ UDPゴシック" panose="020B0400000000000000" pitchFamily="50" charset="-128"/>
              </a:rPr>
              <a:t>一般的には「新たな価値を創造することを目的に、デジタル技術の駆使によって既存の枠組みを変化させること」をいう。</a:t>
            </a:r>
          </a:p>
          <a:p>
            <a:r>
              <a:rPr kumimoji="1" lang="ja-JP" altLang="en-US" sz="1300" dirty="0">
                <a:latin typeface="BIZ UDPゴシック" panose="020B0400000000000000" pitchFamily="50" charset="-128"/>
                <a:ea typeface="BIZ UDPゴシック" panose="020B0400000000000000" pitchFamily="50" charset="-128"/>
              </a:rPr>
              <a:t>　大阪市では、</a:t>
            </a:r>
            <a:r>
              <a:rPr kumimoji="1" lang="en-US" altLang="ja-JP" sz="1300" dirty="0">
                <a:latin typeface="BIZ UDPゴシック" panose="020B0400000000000000" pitchFamily="50" charset="-128"/>
                <a:ea typeface="BIZ UDPゴシック" panose="020B0400000000000000" pitchFamily="50" charset="-128"/>
              </a:rPr>
              <a:t>Re-Design</a:t>
            </a:r>
            <a:r>
              <a:rPr kumimoji="1" lang="ja-JP" altLang="en-US" sz="1300" dirty="0">
                <a:latin typeface="BIZ UDPゴシック" panose="020B0400000000000000" pitchFamily="50" charset="-128"/>
                <a:ea typeface="BIZ UDPゴシック" panose="020B0400000000000000" pitchFamily="50" charset="-128"/>
              </a:rPr>
              <a:t>おおさか ～大阪市</a:t>
            </a:r>
            <a:r>
              <a:rPr kumimoji="1" lang="en-US" altLang="ja-JP" sz="1300" dirty="0">
                <a:latin typeface="BIZ UDPゴシック" panose="020B0400000000000000" pitchFamily="50" charset="-128"/>
                <a:ea typeface="BIZ UDPゴシック" panose="020B0400000000000000" pitchFamily="50" charset="-128"/>
              </a:rPr>
              <a:t>DX</a:t>
            </a:r>
            <a:r>
              <a:rPr kumimoji="1" lang="ja-JP" altLang="en-US" sz="1300" dirty="0">
                <a:latin typeface="BIZ UDPゴシック" panose="020B0400000000000000" pitchFamily="50" charset="-128"/>
                <a:ea typeface="BIZ UDPゴシック" panose="020B0400000000000000" pitchFamily="50" charset="-128"/>
              </a:rPr>
              <a:t>戦略～ “</a:t>
            </a:r>
            <a:r>
              <a:rPr kumimoji="1" lang="en-US" altLang="ja-JP" sz="1300" dirty="0">
                <a:latin typeface="BIZ UDPゴシック" panose="020B0400000000000000" pitchFamily="50" charset="-128"/>
                <a:ea typeface="BIZ UDPゴシック" panose="020B0400000000000000" pitchFamily="50" charset="-128"/>
              </a:rPr>
              <a:t>MISSION</a:t>
            </a:r>
            <a:r>
              <a:rPr kumimoji="1" lang="ja-JP" altLang="en-US" sz="1300" dirty="0">
                <a:latin typeface="BIZ UDPゴシック" panose="020B0400000000000000" pitchFamily="50" charset="-128"/>
                <a:ea typeface="BIZ UDPゴシック" panose="020B0400000000000000" pitchFamily="50" charset="-128"/>
              </a:rPr>
              <a:t>（大阪市の使命）”の項において、「データやデジタル技術の活用を前提に、サービスの利用者の目線で、大阪市のまちや地域のあり方、サービスや行政のあり方を再デザインし、社会環境の変化にも的確に対応していくことにより、大阪市で生活、経済活動を行う多様な人々がそれぞれの幸せ（</a:t>
            </a:r>
            <a:r>
              <a:rPr kumimoji="1" lang="en-US" altLang="ja-JP" sz="1300" dirty="0">
                <a:latin typeface="BIZ UDPゴシック" panose="020B0400000000000000" pitchFamily="50" charset="-128"/>
                <a:ea typeface="BIZ UDPゴシック" panose="020B0400000000000000" pitchFamily="50" charset="-128"/>
              </a:rPr>
              <a:t>Well-being</a:t>
            </a:r>
            <a:r>
              <a:rPr kumimoji="1" lang="ja-JP" altLang="en-US" sz="1300" dirty="0">
                <a:latin typeface="BIZ UDPゴシック" panose="020B0400000000000000" pitchFamily="50" charset="-128"/>
                <a:ea typeface="BIZ UDPゴシック" panose="020B0400000000000000" pitchFamily="50" charset="-128"/>
              </a:rPr>
              <a:t>）を実感できる都市へと成⾧・発展させること」と定義している。</a:t>
            </a:r>
          </a:p>
        </p:txBody>
      </p:sp>
    </p:spTree>
    <p:extLst>
      <p:ext uri="{BB962C8B-B14F-4D97-AF65-F5344CB8AC3E}">
        <p14:creationId xmlns:p14="http://schemas.microsoft.com/office/powerpoint/2010/main" val="393638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2400" y="4392000"/>
            <a:ext cx="57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今後も継続して住吉区に居住したいと思いますか。</a:t>
            </a: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25</a:t>
            </a:r>
          </a:p>
        </p:txBody>
      </p:sp>
      <p:sp>
        <p:nvSpPr>
          <p:cNvPr id="23" name="正方形/長方形 22"/>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2400" dirty="0">
                <a:solidFill>
                  <a:schemeClr val="bg1"/>
                </a:solidFill>
                <a:latin typeface="BIZ UDゴシック" panose="020B0400000000000000" pitchFamily="49" charset="-128"/>
                <a:ea typeface="BIZ UDゴシック" panose="020B0400000000000000" pitchFamily="49" charset="-128"/>
              </a:rPr>
              <a:t>令和５年度第１回住吉区区民意識調査の回答結果（一部抜粋）</a:t>
            </a:r>
          </a:p>
        </p:txBody>
      </p:sp>
      <p:sp>
        <p:nvSpPr>
          <p:cNvPr id="25" name="角丸四角形 24"/>
          <p:cNvSpPr/>
          <p:nvPr/>
        </p:nvSpPr>
        <p:spPr>
          <a:xfrm>
            <a:off x="122399" y="1656000"/>
            <a:ext cx="4176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住吉区に居住した主なきっかけ（％）</a:t>
            </a:r>
          </a:p>
        </p:txBody>
      </p:sp>
      <p:sp>
        <p:nvSpPr>
          <p:cNvPr id="28" name="テキスト ボックス 27">
            <a:extLst>
              <a:ext uri="{FF2B5EF4-FFF2-40B4-BE49-F238E27FC236}">
                <a16:creationId xmlns:a16="http://schemas.microsoft.com/office/drawing/2014/main" id="{3E2DADCF-A4F9-C863-0088-9AC86C906273}"/>
              </a:ext>
            </a:extLst>
          </p:cNvPr>
          <p:cNvSpPr txBox="1"/>
          <p:nvPr/>
        </p:nvSpPr>
        <p:spPr>
          <a:xfrm>
            <a:off x="377577" y="4752000"/>
            <a:ext cx="8191320" cy="360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上記質問で住吉区に居住したきっかけが「出生時から」、「親の都合」以外の人が回答（％）</a:t>
            </a:r>
          </a:p>
        </p:txBody>
      </p:sp>
      <p:pic>
        <p:nvPicPr>
          <p:cNvPr id="14" name="図 13"/>
          <p:cNvPicPr/>
          <p:nvPr/>
        </p:nvPicPr>
        <p:blipFill>
          <a:blip r:embed="rId3">
            <a:extLst>
              <a:ext uri="{28A0092B-C50C-407E-A947-70E740481C1C}">
                <a14:useLocalDpi xmlns:a14="http://schemas.microsoft.com/office/drawing/2010/main" val="0"/>
              </a:ext>
            </a:extLst>
          </a:blip>
          <a:srcRect/>
          <a:stretch>
            <a:fillRect/>
          </a:stretch>
        </p:blipFill>
        <p:spPr bwMode="auto">
          <a:xfrm>
            <a:off x="216000" y="1944000"/>
            <a:ext cx="7920000" cy="2340000"/>
          </a:xfrm>
          <a:prstGeom prst="rect">
            <a:avLst/>
          </a:prstGeom>
          <a:noFill/>
          <a:ln>
            <a:noFill/>
          </a:ln>
        </p:spPr>
      </p:pic>
      <p:pic>
        <p:nvPicPr>
          <p:cNvPr id="15" name="図 14"/>
          <p:cNvPicPr/>
          <p:nvPr/>
        </p:nvPicPr>
        <p:blipFill>
          <a:blip r:embed="rId4">
            <a:extLst>
              <a:ext uri="{28A0092B-C50C-407E-A947-70E740481C1C}">
                <a14:useLocalDpi xmlns:a14="http://schemas.microsoft.com/office/drawing/2010/main" val="0"/>
              </a:ext>
            </a:extLst>
          </a:blip>
          <a:srcRect/>
          <a:stretch>
            <a:fillRect/>
          </a:stretch>
        </p:blipFill>
        <p:spPr bwMode="auto">
          <a:xfrm>
            <a:off x="216000" y="4968000"/>
            <a:ext cx="7920000" cy="1620000"/>
          </a:xfrm>
          <a:prstGeom prst="rect">
            <a:avLst/>
          </a:prstGeom>
          <a:noFill/>
          <a:ln>
            <a:noFill/>
          </a:ln>
        </p:spPr>
      </p:pic>
      <p:sp>
        <p:nvSpPr>
          <p:cNvPr id="2" name="テキスト ボックス 1">
            <a:extLst>
              <a:ext uri="{FF2B5EF4-FFF2-40B4-BE49-F238E27FC236}">
                <a16:creationId xmlns:a16="http://schemas.microsoft.com/office/drawing/2014/main" id="{040AB379-B1A1-3F8B-A7B4-228C4BABE5E4}"/>
              </a:ext>
            </a:extLst>
          </p:cNvPr>
          <p:cNvSpPr txBox="1"/>
          <p:nvPr/>
        </p:nvSpPr>
        <p:spPr>
          <a:xfrm>
            <a:off x="122400" y="756000"/>
            <a:ext cx="9648000" cy="738664"/>
          </a:xfrm>
          <a:prstGeom prst="rect">
            <a:avLst/>
          </a:prstGeom>
          <a:noFill/>
        </p:spPr>
        <p:txBody>
          <a:bodyPr wrap="square" lIns="0" tIns="0" rIns="0" bIns="0" rtlCol="0" anchor="ctr" anchorCtr="0">
            <a:spAutoFit/>
          </a:bodyPr>
          <a:lstStyle/>
          <a:p>
            <a:r>
              <a:rPr kumimoji="1" lang="ja-JP" altLang="en-US" sz="1200" dirty="0">
                <a:latin typeface="BIZ UDPゴシック" panose="020B0400000000000000" pitchFamily="50" charset="-128"/>
                <a:ea typeface="BIZ UDPゴシック" panose="020B0400000000000000" pitchFamily="50" charset="-128"/>
              </a:rPr>
              <a:t>　回答結果の割合「％」は有効回答数に対して、それぞれの回答数の割合を小数点以下第２位で四捨五入したものです。そのため、単数回答であっても合計値が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％にならない場合があります。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また、複数回答の設問の場合、回答は選択肢ごとの有効回答数に対して、それぞれの割合を示しています。そのため、合計が</a:t>
            </a:r>
            <a:r>
              <a:rPr kumimoji="1" lang="en-US" altLang="ja-JP" sz="1200" dirty="0">
                <a:latin typeface="BIZ UDPゴシック" panose="020B0400000000000000" pitchFamily="50" charset="-128"/>
                <a:ea typeface="BIZ UDPゴシック" panose="020B0400000000000000" pitchFamily="50" charset="-128"/>
              </a:rPr>
              <a:t>100.0</a:t>
            </a:r>
            <a:r>
              <a:rPr kumimoji="1" lang="ja-JP" altLang="en-US" sz="1200" dirty="0">
                <a:latin typeface="BIZ UDPゴシック" panose="020B0400000000000000" pitchFamily="50" charset="-128"/>
                <a:ea typeface="BIZ UDPゴシック" panose="020B0400000000000000" pitchFamily="50" charset="-128"/>
              </a:rPr>
              <a:t>％を超える場合があります。</a:t>
            </a:r>
          </a:p>
        </p:txBody>
      </p:sp>
    </p:spTree>
    <p:extLst>
      <p:ext uri="{BB962C8B-B14F-4D97-AF65-F5344CB8AC3E}">
        <p14:creationId xmlns:p14="http://schemas.microsoft.com/office/powerpoint/2010/main" val="2349368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24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今後も継続して住吉区に居住したいと思う理由は何ですか。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26</a:t>
            </a:r>
          </a:p>
        </p:txBody>
      </p:sp>
      <p:sp>
        <p:nvSpPr>
          <p:cNvPr id="9" name="角丸四角形 18">
            <a:extLst>
              <a:ext uri="{FF2B5EF4-FFF2-40B4-BE49-F238E27FC236}">
                <a16:creationId xmlns:a16="http://schemas.microsoft.com/office/drawing/2014/main" id="{22E0903F-530E-4A79-B1D5-4BF758B38E77}"/>
              </a:ext>
            </a:extLst>
          </p:cNvPr>
          <p:cNvSpPr/>
          <p:nvPr/>
        </p:nvSpPr>
        <p:spPr>
          <a:xfrm>
            <a:off x="5004000" y="87088"/>
            <a:ext cx="450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住吉区から引越ししたいと思う理由は何ですか。</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３つまで選択可</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D888ED3-F56D-A60A-D00B-7490D0C7AA97}"/>
              </a:ext>
            </a:extLst>
          </p:cNvPr>
          <p:cNvSpPr txBox="1"/>
          <p:nvPr/>
        </p:nvSpPr>
        <p:spPr>
          <a:xfrm>
            <a:off x="158400" y="864000"/>
            <a:ext cx="450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「住吉区に居住したい」と回答した区民の理由（％）</a:t>
            </a:r>
          </a:p>
        </p:txBody>
      </p:sp>
      <p:sp>
        <p:nvSpPr>
          <p:cNvPr id="17" name="テキスト ボックス 16">
            <a:extLst>
              <a:ext uri="{FF2B5EF4-FFF2-40B4-BE49-F238E27FC236}">
                <a16:creationId xmlns:a16="http://schemas.microsoft.com/office/drawing/2014/main" id="{1A5CCC95-B667-4FD8-1C90-7DBA12E64639}"/>
              </a:ext>
            </a:extLst>
          </p:cNvPr>
          <p:cNvSpPr txBox="1"/>
          <p:nvPr/>
        </p:nvSpPr>
        <p:spPr>
          <a:xfrm>
            <a:off x="5040000" y="863999"/>
            <a:ext cx="4680000" cy="288000"/>
          </a:xfrm>
          <a:prstGeom prst="rect">
            <a:avLst/>
          </a:prstGeom>
          <a:noFill/>
        </p:spPr>
        <p:txBody>
          <a:bodyPr wrap="square" lIns="0" tIns="0" rIns="0" bIns="0" rtlCol="0" anchor="ctr" anchorCtr="0">
            <a:spAutoFit/>
          </a:bodyPr>
          <a:lstStyle/>
          <a:p>
            <a:r>
              <a:rPr kumimoji="1" lang="ja-JP" altLang="en-US" sz="1600" dirty="0">
                <a:latin typeface="BIZ UDPゴシック" panose="020B0400000000000000" pitchFamily="50" charset="-128"/>
                <a:ea typeface="BIZ UDPゴシック" panose="020B0400000000000000" pitchFamily="50" charset="-128"/>
              </a:rPr>
              <a:t>　「区外へ引越ししたい」と回答した区民の理由（％）</a:t>
            </a:r>
          </a:p>
        </p:txBody>
      </p:sp>
      <p:graphicFrame>
        <p:nvGraphicFramePr>
          <p:cNvPr id="14" name="グラフ 13"/>
          <p:cNvGraphicFramePr>
            <a:graphicFrameLocks/>
          </p:cNvGraphicFramePr>
          <p:nvPr>
            <p:extLst>
              <p:ext uri="{D42A27DB-BD31-4B8C-83A1-F6EECF244321}">
                <p14:modId xmlns:p14="http://schemas.microsoft.com/office/powerpoint/2010/main" val="414922209"/>
              </p:ext>
            </p:extLst>
          </p:nvPr>
        </p:nvGraphicFramePr>
        <p:xfrm>
          <a:off x="144000" y="1440000"/>
          <a:ext cx="4809000" cy="49985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49174783"/>
              </p:ext>
            </p:extLst>
          </p:nvPr>
        </p:nvGraphicFramePr>
        <p:xfrm>
          <a:off x="5011995" y="1440000"/>
          <a:ext cx="4769313" cy="51360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868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1737" y="72000"/>
            <a:ext cx="558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latin typeface="BIZ UDPゴシック" panose="020B0400000000000000" pitchFamily="50" charset="-128"/>
                <a:ea typeface="BIZ UDPゴシック" panose="020B0400000000000000" pitchFamily="50" charset="-128"/>
              </a:rPr>
              <a:t>住吉区がこれから取り組むべきだと思う施策（％）</a:t>
            </a:r>
          </a:p>
        </p:txBody>
      </p:sp>
      <p:sp>
        <p:nvSpPr>
          <p:cNvPr id="19" name="角丸四角形 18"/>
          <p:cNvSpPr/>
          <p:nvPr/>
        </p:nvSpPr>
        <p:spPr>
          <a:xfrm>
            <a:off x="121736" y="3528000"/>
            <a:ext cx="9180000" cy="72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000" dirty="0">
                <a:solidFill>
                  <a:schemeClr val="bg1"/>
                </a:solidFill>
                <a:latin typeface="BIZ UDPゴシック" panose="020B0400000000000000" pitchFamily="50" charset="-128"/>
                <a:ea typeface="BIZ UDPゴシック" panose="020B0400000000000000" pitchFamily="50" charset="-128"/>
              </a:rPr>
              <a:t>地域の行事や活動でどのようなものなら参加したい（参加してもよい）ですか。（％）</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複数選択可</a:t>
            </a:r>
            <a:endParaRPr kumimoji="1" lang="en-US" altLang="ja-JP" sz="1400" dirty="0">
              <a:solidFill>
                <a:schemeClr val="bg1"/>
              </a:solidFill>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360000" y="6444000"/>
            <a:ext cx="540000" cy="396000"/>
          </a:xfrm>
        </p:spPr>
        <p:txBody>
          <a:bodyPr/>
          <a:lstStyle/>
          <a:p>
            <a:pPr algn="ctr"/>
            <a:r>
              <a:rPr kumimoji="1" lang="en-US" altLang="ja-JP" sz="1800" dirty="0">
                <a:solidFill>
                  <a:schemeClr val="tx1"/>
                </a:solidFill>
                <a:latin typeface="BIZ UDPゴシック" panose="020B0400000000000000" pitchFamily="50" charset="-128"/>
                <a:ea typeface="BIZ UDPゴシック" panose="020B0400000000000000" pitchFamily="50" charset="-128"/>
              </a:rPr>
              <a:t>27</a:t>
            </a:r>
          </a:p>
        </p:txBody>
      </p:sp>
      <p:graphicFrame>
        <p:nvGraphicFramePr>
          <p:cNvPr id="10" name="グラフ 9"/>
          <p:cNvGraphicFramePr>
            <a:graphicFrameLocks/>
          </p:cNvGraphicFramePr>
          <p:nvPr>
            <p:extLst>
              <p:ext uri="{D42A27DB-BD31-4B8C-83A1-F6EECF244321}">
                <p14:modId xmlns:p14="http://schemas.microsoft.com/office/powerpoint/2010/main" val="2471839931"/>
              </p:ext>
            </p:extLst>
          </p:nvPr>
        </p:nvGraphicFramePr>
        <p:xfrm>
          <a:off x="121736" y="791620"/>
          <a:ext cx="4734739" cy="2742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3529114920"/>
              </p:ext>
            </p:extLst>
          </p:nvPr>
        </p:nvGraphicFramePr>
        <p:xfrm>
          <a:off x="71915" y="4189581"/>
          <a:ext cx="4770311" cy="25395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10308573"/>
              </p:ext>
            </p:extLst>
          </p:nvPr>
        </p:nvGraphicFramePr>
        <p:xfrm>
          <a:off x="4860000" y="4389160"/>
          <a:ext cx="4906893" cy="1916306"/>
        </p:xfrm>
        <a:graphic>
          <a:graphicData uri="http://schemas.openxmlformats.org/drawingml/2006/table">
            <a:tbl>
              <a:tblPr/>
              <a:tblGrid>
                <a:gridCol w="694690">
                  <a:extLst>
                    <a:ext uri="{9D8B030D-6E8A-4147-A177-3AD203B41FA5}">
                      <a16:colId xmlns:a16="http://schemas.microsoft.com/office/drawing/2014/main" val="2028303733"/>
                    </a:ext>
                  </a:extLst>
                </a:gridCol>
                <a:gridCol w="396595">
                  <a:extLst>
                    <a:ext uri="{9D8B030D-6E8A-4147-A177-3AD203B41FA5}">
                      <a16:colId xmlns:a16="http://schemas.microsoft.com/office/drawing/2014/main" val="1271043382"/>
                    </a:ext>
                  </a:extLst>
                </a:gridCol>
                <a:gridCol w="476951">
                  <a:extLst>
                    <a:ext uri="{9D8B030D-6E8A-4147-A177-3AD203B41FA5}">
                      <a16:colId xmlns:a16="http://schemas.microsoft.com/office/drawing/2014/main" val="3157826972"/>
                    </a:ext>
                  </a:extLst>
                </a:gridCol>
                <a:gridCol w="476951">
                  <a:extLst>
                    <a:ext uri="{9D8B030D-6E8A-4147-A177-3AD203B41FA5}">
                      <a16:colId xmlns:a16="http://schemas.microsoft.com/office/drawing/2014/main" val="3918706769"/>
                    </a:ext>
                  </a:extLst>
                </a:gridCol>
                <a:gridCol w="476951">
                  <a:extLst>
                    <a:ext uri="{9D8B030D-6E8A-4147-A177-3AD203B41FA5}">
                      <a16:colId xmlns:a16="http://schemas.microsoft.com/office/drawing/2014/main" val="3101311029"/>
                    </a:ext>
                  </a:extLst>
                </a:gridCol>
                <a:gridCol w="476951">
                  <a:extLst>
                    <a:ext uri="{9D8B030D-6E8A-4147-A177-3AD203B41FA5}">
                      <a16:colId xmlns:a16="http://schemas.microsoft.com/office/drawing/2014/main" val="2401868233"/>
                    </a:ext>
                  </a:extLst>
                </a:gridCol>
                <a:gridCol w="476951">
                  <a:extLst>
                    <a:ext uri="{9D8B030D-6E8A-4147-A177-3AD203B41FA5}">
                      <a16:colId xmlns:a16="http://schemas.microsoft.com/office/drawing/2014/main" val="3428209986"/>
                    </a:ext>
                  </a:extLst>
                </a:gridCol>
                <a:gridCol w="476951">
                  <a:extLst>
                    <a:ext uri="{9D8B030D-6E8A-4147-A177-3AD203B41FA5}">
                      <a16:colId xmlns:a16="http://schemas.microsoft.com/office/drawing/2014/main" val="977555072"/>
                    </a:ext>
                  </a:extLst>
                </a:gridCol>
                <a:gridCol w="476951">
                  <a:extLst>
                    <a:ext uri="{9D8B030D-6E8A-4147-A177-3AD203B41FA5}">
                      <a16:colId xmlns:a16="http://schemas.microsoft.com/office/drawing/2014/main" val="3139834988"/>
                    </a:ext>
                  </a:extLst>
                </a:gridCol>
                <a:gridCol w="476951">
                  <a:extLst>
                    <a:ext uri="{9D8B030D-6E8A-4147-A177-3AD203B41FA5}">
                      <a16:colId xmlns:a16="http://schemas.microsoft.com/office/drawing/2014/main" val="921272825"/>
                    </a:ext>
                  </a:extLst>
                </a:gridCol>
              </a:tblGrid>
              <a:tr h="625733">
                <a:tc>
                  <a:txBody>
                    <a:bodyPr/>
                    <a:lstStyle/>
                    <a:p>
                      <a:pPr algn="l"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子育てに関する行事や活動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福祉に関する行事や活動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防災・防犯に関する行事や活動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健康に関する行事や活動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環境に関する行事や活動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文化・スポーツに関する行事・活動</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rPr>
                        <a:t>参加したいと思わない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462011"/>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44.</a:t>
                      </a:r>
                      <a:r>
                        <a:rPr lang="ja-JP" altLang="en-US" sz="1100" b="0" i="0" u="none" strike="noStrike" dirty="0">
                          <a:solidFill>
                            <a:srgbClr val="FFFFFF"/>
                          </a:solidFill>
                          <a:effectLst/>
                          <a:latin typeface="BIZ UDPゴシック" panose="020B0400000000000000" pitchFamily="50" charset="-128"/>
                          <a:ea typeface="BIZ UDPゴシック" panose="020B0400000000000000" pitchFamily="50" charset="-128"/>
                        </a:rPr>
                        <a:t>６</a:t>
                      </a:r>
                      <a:endPar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3090037077"/>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extLst>
                  <a:ext uri="{0D108BD9-81ED-4DB2-BD59-A6C34878D82A}">
                    <a16:rowId xmlns:a16="http://schemas.microsoft.com/office/drawing/2014/main" val="1238321526"/>
                  </a:ext>
                </a:extLst>
              </a:tr>
              <a:tr h="430191">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945846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43816898"/>
              </p:ext>
            </p:extLst>
          </p:nvPr>
        </p:nvGraphicFramePr>
        <p:xfrm>
          <a:off x="4860000" y="791620"/>
          <a:ext cx="4892643" cy="2173179"/>
        </p:xfrm>
        <a:graphic>
          <a:graphicData uri="http://schemas.openxmlformats.org/drawingml/2006/table">
            <a:tbl>
              <a:tblPr/>
              <a:tblGrid>
                <a:gridCol w="791326">
                  <a:extLst>
                    <a:ext uri="{9D8B030D-6E8A-4147-A177-3AD203B41FA5}">
                      <a16:colId xmlns:a16="http://schemas.microsoft.com/office/drawing/2014/main" val="473374632"/>
                    </a:ext>
                  </a:extLst>
                </a:gridCol>
                <a:gridCol w="451765">
                  <a:extLst>
                    <a:ext uri="{9D8B030D-6E8A-4147-A177-3AD203B41FA5}">
                      <a16:colId xmlns:a16="http://schemas.microsoft.com/office/drawing/2014/main" val="763438078"/>
                    </a:ext>
                  </a:extLst>
                </a:gridCol>
                <a:gridCol w="912388">
                  <a:extLst>
                    <a:ext uri="{9D8B030D-6E8A-4147-A177-3AD203B41FA5}">
                      <a16:colId xmlns:a16="http://schemas.microsoft.com/office/drawing/2014/main" val="1470861160"/>
                    </a:ext>
                  </a:extLst>
                </a:gridCol>
                <a:gridCol w="912388">
                  <a:extLst>
                    <a:ext uri="{9D8B030D-6E8A-4147-A177-3AD203B41FA5}">
                      <a16:colId xmlns:a16="http://schemas.microsoft.com/office/drawing/2014/main" val="2941259734"/>
                    </a:ext>
                  </a:extLst>
                </a:gridCol>
                <a:gridCol w="912388">
                  <a:extLst>
                    <a:ext uri="{9D8B030D-6E8A-4147-A177-3AD203B41FA5}">
                      <a16:colId xmlns:a16="http://schemas.microsoft.com/office/drawing/2014/main" val="3211956353"/>
                    </a:ext>
                  </a:extLst>
                </a:gridCol>
                <a:gridCol w="912388">
                  <a:extLst>
                    <a:ext uri="{9D8B030D-6E8A-4147-A177-3AD203B41FA5}">
                      <a16:colId xmlns:a16="http://schemas.microsoft.com/office/drawing/2014/main" val="1738686344"/>
                    </a:ext>
                  </a:extLst>
                </a:gridCol>
              </a:tblGrid>
              <a:tr h="1041315">
                <a:tc>
                  <a:txBody>
                    <a:bodyPr/>
                    <a:lstStyle/>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人数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地域のつながりの強化、地域力向上、地域の魅力づくり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安心・安全で心地よく暮らせるまちづくり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こども・若者の支援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BIZ UDPゴシック" panose="020B0400000000000000" pitchFamily="50" charset="-128"/>
                          <a:ea typeface="BIZ UDPゴシック" panose="020B0400000000000000" pitchFamily="50" charset="-128"/>
                        </a:rPr>
                        <a:t>区政運営の充実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07656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tc>
                  <a:txBody>
                    <a:bodyPr/>
                    <a:lstStyle/>
                    <a:p>
                      <a:pPr algn="ctr" fontAlgn="ctr"/>
                      <a:r>
                        <a:rPr lang="en-US" altLang="ja-JP" sz="1100" b="0" i="0" u="none" strike="noStrike" dirty="0">
                          <a:solidFill>
                            <a:srgbClr val="FFFFFF"/>
                          </a:solidFill>
                          <a:effectLst/>
                          <a:latin typeface="BIZ UDPゴシック" panose="020B0400000000000000" pitchFamily="50" charset="-128"/>
                          <a:ea typeface="BIZ UDPゴシック" panose="020B0400000000000000" pitchFamily="50"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extLst>
                  <a:ext uri="{0D108BD9-81ED-4DB2-BD59-A6C34878D82A}">
                    <a16:rowId xmlns:a16="http://schemas.microsoft.com/office/drawing/2014/main" val="3538003084"/>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50</a:t>
                      </a: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0CECE"/>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EAAAA"/>
                    </a:solidFill>
                  </a:tcPr>
                </a:tc>
                <a:extLst>
                  <a:ext uri="{0D108BD9-81ED-4DB2-BD59-A6C34878D82A}">
                    <a16:rowId xmlns:a16="http://schemas.microsoft.com/office/drawing/2014/main" val="4038162917"/>
                  </a:ext>
                </a:extLst>
              </a:tr>
              <a:tr h="377288">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60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歳代</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altLang="ja-JP" sz="1100" b="0" i="0" u="none" strike="noStrike">
                          <a:solidFill>
                            <a:srgbClr val="FFFFFF"/>
                          </a:solidFill>
                          <a:effectLst/>
                          <a:latin typeface="BIZ UDPゴシック" panose="020B0400000000000000" pitchFamily="50" charset="-128"/>
                          <a:ea typeface="BIZ UDPゴシック" panose="020B0400000000000000" pitchFamily="50" charset="-128"/>
                        </a:rPr>
                        <a:t>68.9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37853693"/>
                  </a:ext>
                </a:extLst>
              </a:tr>
            </a:tbl>
          </a:graphicData>
        </a:graphic>
      </p:graphicFrame>
    </p:spTree>
    <p:extLst>
      <p:ext uri="{BB962C8B-B14F-4D97-AF65-F5344CB8AC3E}">
        <p14:creationId xmlns:p14="http://schemas.microsoft.com/office/powerpoint/2010/main" val="1132138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795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F0CDE7-F0F1-F9E3-21AA-1E11891611AA}"/>
              </a:ext>
            </a:extLst>
          </p:cNvPr>
          <p:cNvPicPr>
            <a:picLocks noChangeAspect="1"/>
          </p:cNvPicPr>
          <p:nvPr/>
        </p:nvPicPr>
        <p:blipFill rotWithShape="1">
          <a:blip r:embed="rId3"/>
          <a:srcRect l="3689" r="5764" b="24590"/>
          <a:stretch/>
        </p:blipFill>
        <p:spPr>
          <a:xfrm>
            <a:off x="3548399" y="1764000"/>
            <a:ext cx="2809202" cy="2259149"/>
          </a:xfrm>
          <a:prstGeom prst="rect">
            <a:avLst/>
          </a:prstGeom>
        </p:spPr>
      </p:pic>
      <p:sp>
        <p:nvSpPr>
          <p:cNvPr id="6" name="テキスト ボックス 5">
            <a:extLst>
              <a:ext uri="{FF2B5EF4-FFF2-40B4-BE49-F238E27FC236}">
                <a16:creationId xmlns:a16="http://schemas.microsoft.com/office/drawing/2014/main" id="{719CA0D1-4D35-B469-A1E5-58DCB43B65F9}"/>
              </a:ext>
            </a:extLst>
          </p:cNvPr>
          <p:cNvSpPr txBox="1"/>
          <p:nvPr/>
        </p:nvSpPr>
        <p:spPr>
          <a:xfrm>
            <a:off x="4932000" y="4788000"/>
            <a:ext cx="4680000" cy="877163"/>
          </a:xfrm>
          <a:prstGeom prst="rect">
            <a:avLst/>
          </a:prstGeom>
          <a:noFill/>
          <a:ln>
            <a:noFill/>
          </a:ln>
        </p:spPr>
        <p:txBody>
          <a:bodyPr wrap="square" lIns="180000" tIns="0" rIns="0" bIns="0" anchor="ctr" anchorCtr="0">
            <a:spAutoFit/>
          </a:bodyPr>
          <a:lstStyle/>
          <a:p>
            <a:r>
              <a:rPr kumimoji="1" lang="ja-JP" altLang="en-US" sz="1200" spc="300" dirty="0">
                <a:latin typeface="BIZ UDPゴシック" panose="020B0400000000000000" pitchFamily="50" charset="-128"/>
                <a:ea typeface="BIZ UDPゴシック" panose="020B0400000000000000" pitchFamily="50" charset="-128"/>
              </a:rPr>
              <a:t>大阪市住吉区役所</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〒５５８－８５０１　大阪市住吉区南住吉３丁目</a:t>
            </a:r>
            <a:r>
              <a:rPr kumimoji="1" lang="en-US" altLang="ja-JP" sz="1050" spc="300" dirty="0">
                <a:latin typeface="BIZ UDPゴシック" panose="020B0400000000000000" pitchFamily="50" charset="-128"/>
                <a:ea typeface="BIZ UDPゴシック" panose="020B0400000000000000" pitchFamily="50" charset="-128"/>
              </a:rPr>
              <a:t>15</a:t>
            </a:r>
            <a:r>
              <a:rPr kumimoji="1" lang="ja-JP" altLang="en-US" sz="1050" spc="300" dirty="0">
                <a:latin typeface="BIZ UDPゴシック" panose="020B0400000000000000" pitchFamily="50" charset="-128"/>
                <a:ea typeface="BIZ UDPゴシック" panose="020B0400000000000000" pitchFamily="50" charset="-128"/>
              </a:rPr>
              <a:t>番</a:t>
            </a:r>
            <a:r>
              <a:rPr kumimoji="1" lang="en-US" altLang="ja-JP" sz="1050" spc="300" dirty="0">
                <a:latin typeface="BIZ UDPゴシック" panose="020B0400000000000000" pitchFamily="50" charset="-128"/>
                <a:ea typeface="BIZ UDPゴシック" panose="020B0400000000000000" pitchFamily="50" charset="-128"/>
              </a:rPr>
              <a:t>55</a:t>
            </a:r>
            <a:r>
              <a:rPr kumimoji="1" lang="ja-JP" altLang="en-US" sz="1050" spc="300" dirty="0">
                <a:latin typeface="BIZ UDPゴシック" panose="020B0400000000000000" pitchFamily="50" charset="-128"/>
                <a:ea typeface="BIZ UDPゴシック" panose="020B0400000000000000" pitchFamily="50" charset="-128"/>
              </a:rPr>
              <a:t>号</a:t>
            </a:r>
            <a:endParaRPr kumimoji="1" lang="en-US" altLang="ja-JP" sz="105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電話：</a:t>
            </a:r>
            <a:r>
              <a:rPr kumimoji="1" lang="en-US" altLang="ja-JP" sz="1050" spc="300" dirty="0">
                <a:latin typeface="BIZ UDPゴシック" panose="020B0400000000000000" pitchFamily="50" charset="-128"/>
                <a:ea typeface="BIZ UDPゴシック" panose="020B0400000000000000" pitchFamily="50" charset="-128"/>
              </a:rPr>
              <a:t>06-6694-9957</a:t>
            </a:r>
            <a:r>
              <a:rPr kumimoji="1" lang="ja-JP" altLang="en-US" sz="1050" spc="300" dirty="0">
                <a:latin typeface="BIZ UDPゴシック" panose="020B0400000000000000" pitchFamily="50" charset="-128"/>
                <a:ea typeface="BIZ UDPゴシック" panose="020B0400000000000000" pitchFamily="50" charset="-128"/>
              </a:rPr>
              <a:t>　</a:t>
            </a:r>
            <a:r>
              <a:rPr kumimoji="1" lang="en-US" altLang="ja-JP" sz="1050" spc="300" dirty="0">
                <a:latin typeface="BIZ UDPゴシック" panose="020B0400000000000000" pitchFamily="50" charset="-128"/>
                <a:ea typeface="BIZ UDPゴシック" panose="020B0400000000000000" pitchFamily="50" charset="-128"/>
              </a:rPr>
              <a:t>FAX</a:t>
            </a:r>
            <a:r>
              <a:rPr kumimoji="1" lang="ja-JP" altLang="en-US" sz="1050" spc="300" dirty="0">
                <a:latin typeface="BIZ UDPゴシック" panose="020B0400000000000000" pitchFamily="50" charset="-128"/>
                <a:ea typeface="BIZ UDPゴシック" panose="020B0400000000000000" pitchFamily="50" charset="-128"/>
              </a:rPr>
              <a:t>：</a:t>
            </a:r>
            <a:r>
              <a:rPr kumimoji="1" lang="en-US" altLang="ja-JP" sz="1050" spc="300" dirty="0">
                <a:latin typeface="BIZ UDPゴシック" panose="020B0400000000000000" pitchFamily="50" charset="-128"/>
                <a:ea typeface="BIZ UDPゴシック" panose="020B0400000000000000" pitchFamily="50" charset="-128"/>
              </a:rPr>
              <a:t>06-6692-5535</a:t>
            </a:r>
            <a:endParaRPr kumimoji="1" lang="en-US" altLang="ja-JP" sz="1200" spc="300" dirty="0">
              <a:latin typeface="BIZ UDPゴシック" panose="020B0400000000000000" pitchFamily="50" charset="-128"/>
              <a:ea typeface="BIZ UDPゴシック" panose="020B0400000000000000" pitchFamily="50" charset="-128"/>
            </a:endParaRPr>
          </a:p>
          <a:p>
            <a:r>
              <a:rPr kumimoji="1" lang="ja-JP" altLang="en-US" sz="1050" spc="300" dirty="0">
                <a:latin typeface="BIZ UDPゴシック" panose="020B0400000000000000" pitchFamily="50" charset="-128"/>
                <a:ea typeface="BIZ UDPゴシック" panose="020B0400000000000000" pitchFamily="50" charset="-128"/>
              </a:rPr>
              <a:t>大阪市住吉区役所ホームページ</a:t>
            </a:r>
            <a:r>
              <a:rPr kumimoji="1" lang="en-US" altLang="ja-JP" sz="1050" i="0" spc="300" dirty="0">
                <a:effectLst/>
                <a:latin typeface="BIZ UDPゴシック" panose="020B0400000000000000" pitchFamily="50" charset="-128"/>
                <a:ea typeface="BIZ UDPゴシック" panose="020B0400000000000000" pitchFamily="50" charset="-128"/>
              </a:rPr>
              <a:t> </a:t>
            </a:r>
            <a:r>
              <a:rPr kumimoji="1" lang="en-US" altLang="ja-JP" sz="1400" i="0" spc="300" dirty="0">
                <a:effectLst/>
                <a:latin typeface="BIZ UDPゴシック" panose="020B0400000000000000" pitchFamily="50" charset="-128"/>
                <a:ea typeface="BIZ UDPゴシック" panose="020B0400000000000000" pitchFamily="50" charset="-128"/>
              </a:rPr>
              <a:t>         </a:t>
            </a:r>
            <a:endParaRPr kumimoji="1" lang="en-US" altLang="ja-JP" sz="1400" spc="-100" dirty="0">
              <a:latin typeface="BIZ UDPゴシック" panose="020B0400000000000000" pitchFamily="50" charset="-128"/>
              <a:ea typeface="BIZ UDPゴシック" panose="020B0400000000000000" pitchFamily="50" charset="-128"/>
            </a:endParaRPr>
          </a:p>
          <a:p>
            <a:r>
              <a:rPr kumimoji="1" lang="en-US" altLang="ja-JP" sz="1000" spc="-100" dirty="0">
                <a:latin typeface="BIZ UDPゴシック" panose="020B0400000000000000" pitchFamily="50" charset="-128"/>
                <a:ea typeface="BIZ UDPゴシック" panose="020B0400000000000000" pitchFamily="50" charset="-128"/>
              </a:rPr>
              <a:t>https://www.city.osaka.lg.jp/sumiyoshi/page/0000619925.html</a:t>
            </a:r>
            <a:endParaRPr kumimoji="1" lang="en-US" altLang="ja-JP" spc="3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802984E8-244B-E6C9-5835-9656C915B1B6}"/>
              </a:ext>
            </a:extLst>
          </p:cNvPr>
          <p:cNvPicPr>
            <a:picLocks noChangeAspect="1"/>
          </p:cNvPicPr>
          <p:nvPr/>
        </p:nvPicPr>
        <p:blipFill rotWithShape="1">
          <a:blip r:embed="rId4"/>
          <a:srcRect t="6521" r="1252"/>
          <a:stretch/>
        </p:blipFill>
        <p:spPr>
          <a:xfrm>
            <a:off x="6048000" y="5796000"/>
            <a:ext cx="3481013" cy="864000"/>
          </a:xfrm>
          <a:prstGeom prst="rect">
            <a:avLst/>
          </a:prstGeom>
        </p:spPr>
      </p:pic>
    </p:spTree>
    <p:controls>
      <mc:AlternateContent xmlns:mc="http://schemas.openxmlformats.org/markup-compatibility/2006">
        <mc:Choice xmlns:v="urn:schemas-microsoft-com:vml" Requires="v">
          <p:control name="BarCodeCtrl1" r:id="rId1" imgW="1079640" imgH="1079640"/>
        </mc:Choice>
        <mc:Fallback>
          <p:control name="BarCodeCtrl1" r:id="rId1" imgW="1079640" imgH="1079640">
            <p:pic>
              <p:nvPicPr>
                <p:cNvPr id="10" name="BarCodeCtrl1">
                  <a:extLst>
                    <a:ext uri="{FF2B5EF4-FFF2-40B4-BE49-F238E27FC236}">
                      <a16:creationId xmlns:a16="http://schemas.microsoft.com/office/drawing/2014/main" id="{079E7452-371A-4706-3AF5-ACB1E3DB5A8C}"/>
                    </a:ext>
                  </a:extLst>
                </p:cNvPr>
                <p:cNvPicPr preferRelativeResize="0">
                  <a:picLocks noChangeArrowheads="1" noChangeShapeType="1"/>
                </p:cNvPicPr>
                <p:nvPr/>
              </p:nvPicPr>
              <p:blipFill>
                <a:blip r:embed="rId5"/>
                <a:srcRect/>
                <a:stretch>
                  <a:fillRect/>
                </a:stretch>
              </p:blipFill>
              <p:spPr bwMode="auto">
                <a:xfrm>
                  <a:off x="5004000" y="5660963"/>
                  <a:ext cx="1080000" cy="10800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54585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43FE88-4454-E1A7-EB6F-41A151A93786}"/>
              </a:ext>
            </a:extLst>
          </p:cNvPr>
          <p:cNvSpPr/>
          <p:nvPr/>
        </p:nvSpPr>
        <p:spPr>
          <a:xfrm>
            <a:off x="273000" y="1783830"/>
            <a:ext cx="9360000" cy="4912347"/>
          </a:xfrm>
          <a:prstGeom prst="roundRect">
            <a:avLst/>
          </a:prstGeom>
          <a:no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表紙デザイン</a:t>
            </a:r>
            <a:r>
              <a:rPr kumimoji="1" lang="en-US" altLang="ja-JP" sz="1400" dirty="0">
                <a:solidFill>
                  <a:schemeClr val="tx1"/>
                </a:solidFill>
                <a:latin typeface="BIZ UDゴシック" panose="020B0400000000000000" pitchFamily="49" charset="-128"/>
                <a:ea typeface="BIZ UDゴシック" panose="020B0400000000000000" pitchFamily="49" charset="-128"/>
              </a:rPr>
              <a:t>】</a:t>
            </a:r>
          </a:p>
          <a:p>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600" dirty="0">
                <a:solidFill>
                  <a:schemeClr val="tx1"/>
                </a:solidFill>
                <a:latin typeface="BIZ UDゴシック" panose="020B0400000000000000" pitchFamily="49" charset="-128"/>
                <a:ea typeface="BIZ UDゴシック" panose="020B0400000000000000" pitchFamily="49" charset="-128"/>
              </a:rPr>
              <a:t>大阪市立大学文学部文化構想学科文化資源コース天野研究室　４年　岸本　渚 </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ーコンセプトー</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町会が維持管理する防犯灯や、万一、地震などの災害が発生した場合には、避難路に通じる、防災緑道「細江川のせせらぎ（大阪市住吉区南住吉２丁目）</a:t>
            </a:r>
            <a:r>
              <a:rPr kumimoji="1" lang="ja-JP" altLang="en-US" sz="1400" kern="500" spc="-100" dirty="0">
                <a:solidFill>
                  <a:schemeClr val="tx1"/>
                </a:solidFill>
                <a:latin typeface="BIZ UDゴシック" panose="020B0400000000000000" pitchFamily="49" charset="-128"/>
                <a:ea typeface="BIZ UDゴシック" panose="020B0400000000000000" pitchFamily="49" charset="-128"/>
              </a:rPr>
              <a:t>」</a:t>
            </a:r>
            <a:r>
              <a:rPr kumimoji="1" lang="en-US" altLang="ja-JP" sz="1400" kern="500" spc="-100" baseline="50000" dirty="0">
                <a:solidFill>
                  <a:schemeClr val="tx1"/>
                </a:solidFill>
                <a:latin typeface="BIZ UDゴシック" panose="020B0400000000000000" pitchFamily="49" charset="-128"/>
                <a:ea typeface="BIZ UDゴシック" panose="020B0400000000000000" pitchFamily="49" charset="-128"/>
              </a:rPr>
              <a:t>※ 1</a:t>
            </a:r>
            <a:r>
              <a:rPr kumimoji="1" lang="ja-JP" altLang="en-US" sz="1400" dirty="0">
                <a:solidFill>
                  <a:schemeClr val="tx1"/>
                </a:solidFill>
                <a:latin typeface="BIZ UDゴシック" panose="020B0400000000000000" pitchFamily="49" charset="-128"/>
                <a:ea typeface="BIZ UDゴシック" panose="020B0400000000000000" pitchFamily="49" charset="-128"/>
              </a:rPr>
              <a:t>を取り入れ、防災・防犯面で安心して暮らせるまちという住吉区がめざす姿を表しています。そんな住吉区で育った子どもたちが、住吉大社と所縁のある一寸法師</a:t>
            </a:r>
            <a:r>
              <a:rPr kumimoji="1" lang="en-US" altLang="ja-JP" sz="1400" baseline="50000" dirty="0">
                <a:solidFill>
                  <a:schemeClr val="tx1"/>
                </a:solidFill>
                <a:latin typeface="BIZ UDゴシック" panose="020B0400000000000000" pitchFamily="49" charset="-128"/>
                <a:ea typeface="BIZ UDゴシック" panose="020B0400000000000000" pitchFamily="49" charset="-128"/>
              </a:rPr>
              <a:t>※2</a:t>
            </a:r>
            <a:r>
              <a:rPr kumimoji="1" lang="ja-JP" altLang="en-US" sz="1400" dirty="0">
                <a:solidFill>
                  <a:schemeClr val="tx1"/>
                </a:solidFill>
                <a:latin typeface="BIZ UDゴシック" panose="020B0400000000000000" pitchFamily="49" charset="-128"/>
                <a:ea typeface="BIZ UDゴシック" panose="020B0400000000000000" pitchFamily="49" charset="-128"/>
              </a:rPr>
              <a:t>のように力強く未来を切り開いてゆくことを願い、一寸法師を運ぶ船となるお椀の中に子どもたちの遊び場としても親しまれている「せせらぎ」をミニチュアサイズで表現しました。</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dirty="0">
              <a:solidFill>
                <a:schemeClr val="tx1"/>
              </a:solidFill>
            </a:endParaRPr>
          </a:p>
        </p:txBody>
      </p:sp>
      <p:sp>
        <p:nvSpPr>
          <p:cNvPr id="4" name="テキスト ボックス 3">
            <a:extLst>
              <a:ext uri="{FF2B5EF4-FFF2-40B4-BE49-F238E27FC236}">
                <a16:creationId xmlns:a16="http://schemas.microsoft.com/office/drawing/2014/main" id="{959EDC1F-EC73-C131-4506-DB43CD02B64E}"/>
              </a:ext>
            </a:extLst>
          </p:cNvPr>
          <p:cNvSpPr txBox="1"/>
          <p:nvPr/>
        </p:nvSpPr>
        <p:spPr>
          <a:xfrm>
            <a:off x="2240056" y="4536000"/>
            <a:ext cx="7200000" cy="677108"/>
          </a:xfrm>
          <a:prstGeom prst="rect">
            <a:avLst/>
          </a:prstGeom>
          <a:noFill/>
        </p:spPr>
        <p:txBody>
          <a:bodyPr wrap="square" lIns="0" tIns="0" rIns="0" bIns="0" anchor="ctr" anchorCtr="0">
            <a:spAutoFit/>
          </a:bodyPr>
          <a:lstStyle/>
          <a:p>
            <a:r>
              <a:rPr lang="en-US" altLang="ja-JP" sz="1100" baseline="30000" dirty="0">
                <a:latin typeface="BIZ UDゴシック" panose="020B0400000000000000" pitchFamily="49" charset="-128"/>
                <a:ea typeface="BIZ UDゴシック" panose="020B0400000000000000" pitchFamily="49" charset="-128"/>
              </a:rPr>
              <a:t>※1 </a:t>
            </a:r>
            <a:r>
              <a:rPr lang="ja-JP" altLang="en-US" sz="1100" dirty="0">
                <a:latin typeface="BIZ UDゴシック" panose="020B0400000000000000" pitchFamily="49" charset="-128"/>
                <a:ea typeface="BIZ UDゴシック" panose="020B0400000000000000" pitchFamily="49" charset="-128"/>
              </a:rPr>
              <a:t>細江川は、古代には住吉津の入り江に注いでいた川で「万葉集」等にも歌われた歴史的背景を有しています。上流から約</a:t>
            </a:r>
            <a:r>
              <a:rPr lang="en-US" altLang="ja-JP" sz="1100" dirty="0">
                <a:latin typeface="BIZ UDゴシック" panose="020B0400000000000000" pitchFamily="49" charset="-128"/>
                <a:ea typeface="BIZ UDゴシック" panose="020B0400000000000000" pitchFamily="49" charset="-128"/>
              </a:rPr>
              <a:t>600m</a:t>
            </a:r>
            <a:r>
              <a:rPr lang="ja-JP" altLang="en-US" sz="1100" dirty="0">
                <a:latin typeface="BIZ UDゴシック" panose="020B0400000000000000" pitchFamily="49" charset="-128"/>
                <a:ea typeface="BIZ UDゴシック" panose="020B0400000000000000" pitchFamily="49" charset="-128"/>
              </a:rPr>
              <a:t>の区間において、せせらぎが復活しています。「万葉ゾーン」「遊びのゾーン」「四季のゾーン」を設け、ゆかりの歌碑を配し、かきつばたも見られるようになっており、区民の憩いの場となっています。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2050" name="Picture 2" descr="細江川のせせらぎ">
            <a:extLst>
              <a:ext uri="{FF2B5EF4-FFF2-40B4-BE49-F238E27FC236}">
                <a16:creationId xmlns:a16="http://schemas.microsoft.com/office/drawing/2014/main" id="{2E9D93F3-BBD3-678F-3AAE-6BC06729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80" y="4424171"/>
            <a:ext cx="162000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C43AAFC-6BCA-98BE-0470-6F3413D3C4E4}"/>
              </a:ext>
            </a:extLst>
          </p:cNvPr>
          <p:cNvSpPr txBox="1"/>
          <p:nvPr/>
        </p:nvSpPr>
        <p:spPr>
          <a:xfrm>
            <a:off x="559580" y="5372239"/>
            <a:ext cx="7200000" cy="846386"/>
          </a:xfrm>
          <a:prstGeom prst="rect">
            <a:avLst/>
          </a:prstGeom>
          <a:noFill/>
        </p:spPr>
        <p:txBody>
          <a:bodyPr wrap="square" lIns="0" tIns="0" rIns="0" bIns="0">
            <a:spAutoFit/>
          </a:bodyPr>
          <a:lstStyle/>
          <a:p>
            <a:endParaRPr lang="en-US" altLang="ja-JP" sz="1100" dirty="0">
              <a:latin typeface="BIZ UDゴシック" panose="020B0400000000000000" pitchFamily="49" charset="-128"/>
              <a:ea typeface="BIZ UDゴシック" panose="020B0400000000000000" pitchFamily="49" charset="-128"/>
            </a:endParaRPr>
          </a:p>
          <a:p>
            <a:r>
              <a:rPr lang="en-US" altLang="ja-JP" sz="1100" baseline="30000" dirty="0">
                <a:latin typeface="BIZ UDゴシック" panose="020B0400000000000000" pitchFamily="49" charset="-128"/>
                <a:ea typeface="BIZ UDゴシック" panose="020B0400000000000000" pitchFamily="49" charset="-128"/>
              </a:rPr>
              <a:t>※2</a:t>
            </a:r>
            <a:r>
              <a:rPr lang="en-US" altLang="ja-JP" sz="1100" dirty="0">
                <a:latin typeface="BIZ UDゴシック" panose="020B0400000000000000" pitchFamily="49" charset="-128"/>
                <a:ea typeface="BIZ UDゴシック" panose="020B0400000000000000" pitchFamily="49" charset="-128"/>
              </a:rPr>
              <a:t> </a:t>
            </a:r>
            <a:r>
              <a:rPr lang="ja-JP" altLang="en-US" sz="1100" dirty="0">
                <a:latin typeface="BIZ UDゴシック" panose="020B0400000000000000" pitchFamily="49" charset="-128"/>
                <a:ea typeface="BIZ UDゴシック" panose="020B0400000000000000" pitchFamily="49" charset="-128"/>
              </a:rPr>
              <a:t>住吉大社境内にある種貸社（たねかししゃ）は子宝が授かる神として信仰されています。室町から江戸時代にかけて成立した絵入物語「御伽草子」に収められた「一寸法師」では、難波里に住む老夫婦が住吉大社に祈り授かった子どもが一寸法師であり、住吉浦から船出して都へ上る様子が挿絵にあります。</a:t>
            </a:r>
            <a:endParaRPr lang="en-US" altLang="ja-JP" sz="1100" dirty="0">
              <a:latin typeface="BIZ UDゴシック" panose="020B0400000000000000" pitchFamily="49" charset="-128"/>
              <a:ea typeface="BIZ UDゴシック" panose="020B0400000000000000" pitchFamily="49" charset="-128"/>
            </a:endParaRPr>
          </a:p>
          <a:p>
            <a:endParaRPr lang="ja-JP" altLang="en-US" sz="1100" dirty="0">
              <a:latin typeface="BIZ UDゴシック" panose="020B0400000000000000" pitchFamily="49" charset="-128"/>
              <a:ea typeface="BIZ UDゴシック" panose="020B0400000000000000" pitchFamily="49" charset="-128"/>
            </a:endParaRPr>
          </a:p>
        </p:txBody>
      </p:sp>
      <p:pic>
        <p:nvPicPr>
          <p:cNvPr id="7" name="図 6" descr="屋外, 座る, 食品, テーブル が含まれている画像&#10;&#10;自動的に生成された説明">
            <a:extLst>
              <a:ext uri="{FF2B5EF4-FFF2-40B4-BE49-F238E27FC236}">
                <a16:creationId xmlns:a16="http://schemas.microsoft.com/office/drawing/2014/main" id="{4E27128C-0F98-272A-21E1-D712AB2D2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916" y="5372239"/>
            <a:ext cx="1620000" cy="1167076"/>
          </a:xfrm>
          <a:prstGeom prst="rect">
            <a:avLst/>
          </a:prstGeom>
          <a:ln>
            <a:noFill/>
          </a:ln>
          <a:effectLst>
            <a:softEdge rad="112500"/>
          </a:effectLst>
        </p:spPr>
      </p:pic>
    </p:spTree>
    <p:extLst>
      <p:ext uri="{BB962C8B-B14F-4D97-AF65-F5344CB8AC3E}">
        <p14:creationId xmlns:p14="http://schemas.microsoft.com/office/powerpoint/2010/main" val="106733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はじめに</a:t>
            </a:r>
          </a:p>
        </p:txBody>
      </p:sp>
      <p:sp>
        <p:nvSpPr>
          <p:cNvPr id="4" name="テキスト ボックス 3"/>
          <p:cNvSpPr txBox="1"/>
          <p:nvPr/>
        </p:nvSpPr>
        <p:spPr>
          <a:xfrm>
            <a:off x="108000" y="935999"/>
            <a:ext cx="9720000" cy="5311711"/>
          </a:xfrm>
          <a:prstGeom prst="rect">
            <a:avLst/>
          </a:prstGeom>
          <a:noFill/>
        </p:spPr>
        <p:txBody>
          <a:bodyPr wrap="square" lIns="0" tIns="0" rIns="0" bIns="0" rtlCol="0" anchor="t" anchorCtr="0">
            <a:spAutoFit/>
          </a:bodyPr>
          <a:lstStyle/>
          <a:p>
            <a:pPr lvl="0">
              <a:lnSpc>
                <a:spcPts val="3700"/>
              </a:lnSpc>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住吉区は</a:t>
            </a:r>
            <a:r>
              <a:rPr lang="ja-JP" altLang="en-US" sz="2000" dirty="0">
                <a:latin typeface="BIZ UDゴシック" panose="020B0400000000000000" pitchFamily="49" charset="-128"/>
                <a:ea typeface="BIZ UDゴシック" panose="020B0400000000000000" pitchFamily="49" charset="-128"/>
              </a:rPr>
              <a:t>由緒ある神社仏閣、古い街道やまちなみなどの歴史的資源に恵まれたまちであり、古来</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より「すみよし」と称され、交通利便性の高さと閑静な環境があいまって、快適な住宅地として発展してきました。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住吉区将来ビジョン２０２８</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は、</a:t>
            </a:r>
            <a:r>
              <a:rPr lang="ja-JP" altLang="en-US" sz="2000" dirty="0">
                <a:solidFill>
                  <a:srgbClr val="CC00FF"/>
                </a:solidFill>
                <a:latin typeface="BIZ UDゴシック" panose="020B0400000000000000" pitchFamily="49" charset="-128"/>
                <a:ea typeface="BIZ UDゴシック" panose="020B0400000000000000" pitchFamily="49" charset="-128"/>
              </a:rPr>
              <a:t>住吉区</a:t>
            </a:r>
            <a:r>
              <a:rPr kumimoji="0" lang="ja-JP" altLang="en-US" sz="2000" b="0" i="0" strike="noStrike" kern="1200" cap="none" spc="0" normalizeH="0" baseline="0" noProof="0" dirty="0">
                <a:ln>
                  <a:noFill/>
                </a:ln>
                <a:solidFill>
                  <a:srgbClr val="CC00FF"/>
                </a:solidFill>
                <a:effectLst/>
                <a:uLnTx/>
                <a:uFillTx/>
                <a:latin typeface="BIZ UDゴシック" panose="020B0400000000000000" pitchFamily="49" charset="-128"/>
                <a:ea typeface="BIZ UDゴシック" panose="020B0400000000000000" pitchFamily="49" charset="-128"/>
              </a:rPr>
              <a:t>特有の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魅力や資源の活用</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はもとより、</a:t>
            </a:r>
            <a:r>
              <a:rPr lang="ja-JP" altLang="en-US" sz="2000" dirty="0">
                <a:latin typeface="BIZ UDゴシック" panose="020B0400000000000000" pitchFamily="49" charset="-128"/>
                <a:ea typeface="BIZ UDゴシック" panose="020B0400000000000000" pitchFamily="49" charset="-128"/>
              </a:rPr>
              <a:t>これまで、</a:t>
            </a:r>
            <a:r>
              <a:rPr lang="ja-JP" altLang="en-US" sz="2000" dirty="0">
                <a:solidFill>
                  <a:srgbClr val="CC00FF"/>
                </a:solidFill>
                <a:latin typeface="BIZ UDゴシック" panose="020B0400000000000000" pitchFamily="49" charset="-128"/>
                <a:ea typeface="BIZ UDゴシック" panose="020B0400000000000000" pitchFamily="49" charset="-128"/>
              </a:rPr>
              <a:t>住民同士のつながりを育んできた</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地域での見守りや、あいさつ・声かけなどの</a:t>
            </a:r>
            <a:r>
              <a:rPr kumimoji="0" lang="ja-JP" altLang="en-US" sz="2000" b="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様々な取組</a:t>
            </a:r>
            <a:r>
              <a:rPr kumimoji="0" lang="ja-JP" altLang="en-US" sz="2000" b="0" i="0" strike="noStrike" kern="1200" cap="none" spc="0" normalizeH="0" noProof="0" dirty="0">
                <a:ln>
                  <a:noFill/>
                </a:ln>
                <a:effectLst/>
                <a:uLnTx/>
                <a:uFill>
                  <a:solidFill>
                    <a:srgbClr val="CC00FF"/>
                  </a:solidFill>
                </a:uFill>
                <a:latin typeface="BIZ UDゴシック" panose="020B0400000000000000" pitchFamily="49" charset="-128"/>
                <a:ea typeface="BIZ UDゴシック" panose="020B0400000000000000" pitchFamily="49" charset="-128"/>
              </a:rPr>
              <a:t>を土台</a:t>
            </a:r>
            <a:r>
              <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として</a:t>
            </a:r>
            <a:r>
              <a:rPr lang="ja-JP" altLang="en-US" sz="2000" dirty="0" err="1">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区の将来像である</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b="1" dirty="0">
                <a:solidFill>
                  <a:srgbClr val="CC00FF"/>
                </a:solidFill>
                <a:latin typeface="BIZ UDゴシック" panose="020B0400000000000000" pitchFamily="49" charset="-128"/>
                <a:ea typeface="BIZ UDゴシック" panose="020B0400000000000000" pitchFamily="49" charset="-128"/>
              </a:rPr>
              <a:t>すみよいまち　えーとこ住吉</a:t>
            </a:r>
            <a:r>
              <a:rPr lang="ja-JP" altLang="en-US" sz="2000" dirty="0">
                <a:solidFill>
                  <a:srgbClr val="CC00FF"/>
                </a:solid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を実現していくための</a:t>
            </a:r>
            <a:r>
              <a:rPr lang="ja-JP" altLang="en-US" sz="2000" dirty="0">
                <a:uFill>
                  <a:solidFill>
                    <a:srgbClr val="CC00FF"/>
                  </a:solidFill>
                </a:uFill>
                <a:latin typeface="BIZ UDゴシック" panose="020B0400000000000000" pitchFamily="49" charset="-128"/>
                <a:ea typeface="BIZ UDゴシック" panose="020B0400000000000000" pitchFamily="49" charset="-128"/>
              </a:rPr>
              <a:t>施策展開の方向性</a:t>
            </a:r>
            <a:r>
              <a:rPr lang="ja-JP" altLang="en-US" sz="2000" dirty="0">
                <a:latin typeface="BIZ UDゴシック" panose="020B0400000000000000" pitchFamily="49" charset="-128"/>
                <a:ea typeface="BIZ UDゴシック" panose="020B0400000000000000" pitchFamily="49" charset="-128"/>
              </a:rPr>
              <a:t>を示しています。</a:t>
            </a:r>
            <a:r>
              <a:rPr lang="ja-JP" altLang="en-US" sz="2000" dirty="0">
                <a:solidFill>
                  <a:srgbClr val="CC00FF"/>
                </a:solidFill>
                <a:latin typeface="BIZ UDゴシック" panose="020B0400000000000000" pitchFamily="49" charset="-128"/>
                <a:ea typeface="BIZ UDゴシック" panose="020B0400000000000000" pitchFamily="49" charset="-128"/>
              </a:rPr>
              <a:t>幅広い世代・分野の住民が</a:t>
            </a:r>
            <a:r>
              <a:rPr lang="ja-JP" altLang="en-US" sz="2000" dirty="0">
                <a:latin typeface="BIZ UDゴシック" panose="020B0400000000000000" pitchFamily="49" charset="-128"/>
                <a:ea typeface="BIZ UDゴシック" panose="020B0400000000000000" pitchFamily="49" charset="-128"/>
              </a:rPr>
              <a:t>多様な課題を </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自分事</a:t>
            </a:r>
            <a:r>
              <a:rPr lang="en-US" altLang="ja-JP"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a:t>
            </a:r>
            <a:r>
              <a:rPr lang="ja-JP" altLang="en-US" sz="2000" dirty="0">
                <a:latin typeface="BIZ UDゴシック" panose="020B0400000000000000" pitchFamily="49" charset="-128"/>
                <a:ea typeface="BIZ UDゴシック" panose="020B0400000000000000" pitchFamily="49" charset="-128"/>
              </a:rPr>
              <a:t>として、ともにまちづくりを進めていくことをめざし、</a:t>
            </a:r>
            <a:r>
              <a:rPr lang="ja-JP" altLang="en-US" sz="2000" dirty="0">
                <a:solidFill>
                  <a:srgbClr val="CC00FF"/>
                </a:solidFill>
                <a:uFill>
                  <a:solidFill>
                    <a:srgbClr val="CC00FF"/>
                  </a:solidFill>
                </a:uFill>
                <a:latin typeface="BIZ UDゴシック" panose="020B0400000000000000" pitchFamily="49" charset="-128"/>
                <a:ea typeface="BIZ UDゴシック" panose="020B0400000000000000" pitchFamily="49" charset="-128"/>
              </a:rPr>
              <a:t>４つの柱（方向性）</a:t>
            </a:r>
            <a:r>
              <a:rPr lang="ja-JP" altLang="en-US" sz="2000" dirty="0">
                <a:solidFill>
                  <a:srgbClr val="CC00FF"/>
                </a:solidFill>
                <a:latin typeface="BIZ UDゴシック" panose="020B0400000000000000" pitchFamily="49" charset="-128"/>
                <a:ea typeface="BIZ UDゴシック" panose="020B0400000000000000" pitchFamily="49" charset="-128"/>
              </a:rPr>
              <a:t>を設定</a:t>
            </a:r>
            <a:r>
              <a:rPr lang="ja-JP" altLang="en-US" sz="2000" dirty="0">
                <a:latin typeface="BIZ UDゴシック" panose="020B0400000000000000" pitchFamily="49" charset="-128"/>
                <a:ea typeface="BIZ UDゴシック" panose="020B0400000000000000" pitchFamily="49" charset="-128"/>
              </a:rPr>
              <a:t>しました。</a:t>
            </a:r>
          </a:p>
          <a:p>
            <a:pPr>
              <a:lnSpc>
                <a:spcPts val="3700"/>
              </a:lnSpc>
              <a:defRPr/>
            </a:pPr>
            <a:r>
              <a:rPr lang="ja-JP" altLang="en-US" sz="2000" dirty="0">
                <a:latin typeface="BIZ UDゴシック" panose="020B0400000000000000" pitchFamily="49" charset="-128"/>
                <a:ea typeface="BIZ UDゴシック" panose="020B0400000000000000" pitchFamily="49" charset="-128"/>
              </a:rPr>
              <a:t>　具体的な施策については、年度ごとのアクションプランである運営方針を策定し、着実に実行していきます。</a:t>
            </a:r>
            <a:endParaRPr kumimoji="0" lang="ja-JP" altLang="en-US" sz="20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326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9999" y="828000"/>
            <a:ext cx="9540000" cy="389081"/>
          </a:xfrm>
          <a:prstGeom prst="rect">
            <a:avLst/>
          </a:prstGeom>
          <a:noFill/>
        </p:spPr>
        <p:txBody>
          <a:bodyPr wrap="square" lIns="0" tIns="0" rIns="0" bIns="0" rtlCol="0" anchor="t" anchorCtr="0">
            <a:spAutoFit/>
          </a:bodyPr>
          <a:lstStyle/>
          <a:p>
            <a:pPr>
              <a:lnSpc>
                <a:spcPts val="3700"/>
              </a:lnSpc>
            </a:pPr>
            <a:r>
              <a:rPr lang="ja-JP" altLang="en-US" dirty="0">
                <a:latin typeface="BIZ UDゴシック" panose="020B0400000000000000" pitchFamily="49" charset="-128"/>
                <a:ea typeface="BIZ UDゴシック" panose="020B0400000000000000" pitchFamily="49" charset="-128"/>
              </a:rPr>
              <a:t>　</a:t>
            </a:r>
          </a:p>
        </p:txBody>
      </p:sp>
      <p:sp>
        <p:nvSpPr>
          <p:cNvPr id="2" name="正方形/長方形 1"/>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kumimoji="1" lang="ja-JP" altLang="en-US" sz="3200" dirty="0">
                <a:solidFill>
                  <a:schemeClr val="bg1"/>
                </a:solidFill>
                <a:latin typeface="BIZ UDゴシック" panose="020B0400000000000000" pitchFamily="49" charset="-128"/>
                <a:ea typeface="BIZ UDゴシック" panose="020B0400000000000000" pitchFamily="49" charset="-128"/>
              </a:rPr>
              <a:t>住吉区将来ビジョンについて</a:t>
            </a:r>
          </a:p>
        </p:txBody>
      </p:sp>
      <p:sp>
        <p:nvSpPr>
          <p:cNvPr id="4" name="テキスト ボックス 3"/>
          <p:cNvSpPr txBox="1"/>
          <p:nvPr/>
        </p:nvSpPr>
        <p:spPr>
          <a:xfrm>
            <a:off x="108000" y="936000"/>
            <a:ext cx="9720000" cy="2846933"/>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ts val="3700"/>
              </a:lnSpc>
              <a:spcBef>
                <a:spcPts val="0"/>
              </a:spcBef>
              <a:spcAft>
                <a:spcPts val="0"/>
              </a:spcAft>
              <a:buClrTx/>
              <a:buSzTx/>
              <a:buFontTx/>
              <a:buNone/>
              <a:tabLst/>
              <a:defRPr/>
            </a:pPr>
            <a:r>
              <a:rPr lang="ja-JP" altLang="en-US" noProof="0" dirty="0">
                <a:solidFill>
                  <a:prstClr val="black"/>
                </a:solidFill>
                <a:latin typeface="BIZ UDゴシック" panose="020B0400000000000000" pitchFamily="49" charset="-128"/>
                <a:ea typeface="BIZ UDゴシック" panose="020B0400000000000000" pitchFamily="49" charset="-128"/>
              </a:rPr>
              <a:t>　</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本ビジョンでは、住吉区区政会議で課題提起され、議論を重ねてきた内容をもとに、</a:t>
            </a:r>
            <a:r>
              <a:rPr kumimoji="0" lang="ja-JP" altLang="en-US" sz="2000" i="0" strike="noStrike" kern="1200" cap="none" spc="0" normalizeH="0" noProof="0" dirty="0">
                <a:ln>
                  <a:noFill/>
                </a:ln>
                <a:solidFill>
                  <a:srgbClr val="CC00FF"/>
                </a:solidFill>
                <a:effectLst/>
                <a:uLnTx/>
                <a:uFill>
                  <a:solidFill>
                    <a:srgbClr val="CC00FF"/>
                  </a:solidFill>
                </a:uFill>
                <a:latin typeface="BIZ UDゴシック" panose="020B0400000000000000" pitchFamily="49" charset="-128"/>
                <a:ea typeface="BIZ UDゴシック" panose="020B0400000000000000" pitchFamily="49" charset="-128"/>
              </a:rPr>
              <a:t>４つの柱（方向性）</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を設定し</a:t>
            </a:r>
            <a:r>
              <a:rPr lang="ja-JP" altLang="en-US" sz="2000" noProof="0" dirty="0">
                <a:latin typeface="BIZ UDゴシック" panose="020B0400000000000000" pitchFamily="49" charset="-128"/>
                <a:ea typeface="BIZ UDゴシック" panose="020B0400000000000000" pitchFamily="49" charset="-128"/>
              </a:rPr>
              <a:t>ました</a:t>
            </a:r>
            <a:r>
              <a:rPr kumimoji="0" lang="ja-JP" altLang="en-US" sz="20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a:t>
            </a:r>
          </a:p>
          <a:p>
            <a:pPr lvl="0">
              <a:lnSpc>
                <a:spcPts val="3700"/>
              </a:lnSpc>
              <a:defRPr/>
            </a:pPr>
            <a:r>
              <a:rPr lang="ja-JP" altLang="en-US" sz="2000" dirty="0">
                <a:latin typeface="BIZ UDゴシック" panose="020B0400000000000000" pitchFamily="49" charset="-128"/>
                <a:ea typeface="BIZ UDゴシック" panose="020B0400000000000000" pitchFamily="49" charset="-128"/>
              </a:rPr>
              <a:t>　住民同士がつながり、様々な企業・団体等と協働して</a:t>
            </a:r>
            <a:r>
              <a:rPr lang="ja-JP" altLang="en-US" sz="2000" b="1" dirty="0">
                <a:solidFill>
                  <a:srgbClr val="CC00FF"/>
                </a:solidFill>
                <a:latin typeface="BIZ UDゴシック" panose="020B0400000000000000" pitchFamily="49" charset="-128"/>
                <a:ea typeface="BIZ UDゴシック" panose="020B0400000000000000" pitchFamily="49" charset="-128"/>
              </a:rPr>
              <a:t>持続的な地域活動が行われる豊かな地域コミュニティ</a:t>
            </a:r>
            <a:r>
              <a:rPr lang="ja-JP" altLang="en-US" sz="2000" dirty="0">
                <a:latin typeface="BIZ UDゴシック" panose="020B0400000000000000" pitchFamily="49" charset="-128"/>
                <a:ea typeface="BIZ UDゴシック" panose="020B0400000000000000" pitchFamily="49" charset="-128"/>
              </a:rPr>
              <a:t>を支援し、世代や分野を超えて</a:t>
            </a:r>
            <a:r>
              <a:rPr lang="ja-JP" altLang="en-US" sz="2000" b="1" dirty="0">
                <a:solidFill>
                  <a:srgbClr val="CC00FF"/>
                </a:solidFill>
                <a:latin typeface="BIZ UDゴシック" panose="020B0400000000000000" pitchFamily="49" charset="-128"/>
                <a:ea typeface="BIZ UDゴシック" panose="020B0400000000000000" pitchFamily="49" charset="-128"/>
              </a:rPr>
              <a:t>様々な人がつながり誰もが生きやすい社会</a:t>
            </a:r>
            <a:r>
              <a:rPr lang="ja-JP" altLang="en-US" sz="2000" dirty="0">
                <a:latin typeface="BIZ UDゴシック" panose="020B0400000000000000" pitchFamily="49" charset="-128"/>
                <a:ea typeface="BIZ UDゴシック" panose="020B0400000000000000" pitchFamily="49" charset="-128"/>
              </a:rPr>
              <a:t>をめざすとともに、</a:t>
            </a:r>
            <a:r>
              <a:rPr lang="ja-JP" altLang="en-US" sz="2000" b="1" dirty="0">
                <a:solidFill>
                  <a:srgbClr val="CC00FF"/>
                </a:solidFill>
                <a:latin typeface="BIZ UDゴシック" panose="020B0400000000000000" pitchFamily="49" charset="-128"/>
                <a:ea typeface="BIZ UDゴシック" panose="020B0400000000000000" pitchFamily="49" charset="-128"/>
              </a:rPr>
              <a:t>未来を担う将来世代</a:t>
            </a:r>
            <a:r>
              <a:rPr lang="ja-JP" altLang="en-US" sz="2000" dirty="0">
                <a:latin typeface="BIZ UDゴシック" panose="020B0400000000000000" pitchFamily="49" charset="-128"/>
                <a:ea typeface="BIZ UDゴシック" panose="020B0400000000000000" pitchFamily="49" charset="-128"/>
              </a:rPr>
              <a:t>をしっかりと支援していきます。また、</a:t>
            </a:r>
            <a:r>
              <a:rPr lang="ja-JP" altLang="en-US" sz="2000" b="1" dirty="0">
                <a:solidFill>
                  <a:srgbClr val="CC00FF"/>
                </a:solidFill>
                <a:latin typeface="BIZ UDゴシック" panose="020B0400000000000000" pitchFamily="49" charset="-128"/>
                <a:ea typeface="BIZ UDゴシック" panose="020B0400000000000000" pitchFamily="49" charset="-128"/>
              </a:rPr>
              <a:t>区政運営の充実</a:t>
            </a:r>
            <a:r>
              <a:rPr lang="ja-JP" altLang="en-US" sz="2000" dirty="0">
                <a:latin typeface="BIZ UDゴシック" panose="020B0400000000000000" pitchFamily="49" charset="-128"/>
                <a:ea typeface="BIZ UDゴシック" panose="020B0400000000000000" pitchFamily="49" charset="-128"/>
              </a:rPr>
              <a:t>を図り、これらの取組を着実に推進していきます。</a:t>
            </a:r>
            <a:r>
              <a:rPr kumimoji="0" lang="ja-JP" altLang="en-US" sz="1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76" name="ホームベース 75"/>
          <p:cNvSpPr/>
          <p:nvPr/>
        </p:nvSpPr>
        <p:spPr>
          <a:xfrm>
            <a:off x="759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2028</a:t>
            </a:r>
            <a:endParaRPr lang="ja-JP" altLang="en-US" b="1" dirty="0">
              <a:latin typeface="BIZ UDPゴシック" panose="020B0400000000000000" pitchFamily="50" charset="-128"/>
              <a:ea typeface="BIZ UDPゴシック" panose="020B0400000000000000" pitchFamily="50" charset="-128"/>
            </a:endParaRPr>
          </a:p>
        </p:txBody>
      </p:sp>
      <p:sp>
        <p:nvSpPr>
          <p:cNvPr id="77" name="ホームベース 76"/>
          <p:cNvSpPr/>
          <p:nvPr/>
        </p:nvSpPr>
        <p:spPr>
          <a:xfrm>
            <a:off x="6159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2027</a:t>
            </a:r>
            <a:endParaRPr lang="ja-JP" altLang="en-US" b="1" dirty="0">
              <a:latin typeface="BIZ UDPゴシック" panose="020B0400000000000000" pitchFamily="50" charset="-128"/>
              <a:ea typeface="BIZ UDPゴシック" panose="020B0400000000000000" pitchFamily="50" charset="-128"/>
            </a:endParaRPr>
          </a:p>
        </p:txBody>
      </p:sp>
      <p:sp>
        <p:nvSpPr>
          <p:cNvPr id="78" name="ホームベース 77"/>
          <p:cNvSpPr/>
          <p:nvPr/>
        </p:nvSpPr>
        <p:spPr>
          <a:xfrm>
            <a:off x="475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2026</a:t>
            </a:r>
            <a:endParaRPr lang="ja-JP" altLang="en-US" b="1" dirty="0">
              <a:latin typeface="BIZ UDPゴシック" panose="020B0400000000000000" pitchFamily="50" charset="-128"/>
              <a:ea typeface="BIZ UDPゴシック" panose="020B0400000000000000" pitchFamily="50" charset="-128"/>
            </a:endParaRPr>
          </a:p>
        </p:txBody>
      </p:sp>
      <p:sp>
        <p:nvSpPr>
          <p:cNvPr id="79" name="ホームベース 78"/>
          <p:cNvSpPr/>
          <p:nvPr/>
        </p:nvSpPr>
        <p:spPr>
          <a:xfrm>
            <a:off x="331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  2025</a:t>
            </a:r>
            <a:endParaRPr lang="ja-JP" altLang="en-US" b="1" dirty="0">
              <a:latin typeface="BIZ UDPゴシック" panose="020B0400000000000000" pitchFamily="50" charset="-128"/>
              <a:ea typeface="BIZ UDPゴシック" panose="020B0400000000000000" pitchFamily="50" charset="-128"/>
            </a:endParaRPr>
          </a:p>
        </p:txBody>
      </p:sp>
      <p:sp>
        <p:nvSpPr>
          <p:cNvPr id="80" name="ホームベース 79"/>
          <p:cNvSpPr/>
          <p:nvPr/>
        </p:nvSpPr>
        <p:spPr>
          <a:xfrm>
            <a:off x="1875705" y="4881244"/>
            <a:ext cx="7560000" cy="360000"/>
          </a:xfrm>
          <a:prstGeom prst="homePlate">
            <a:avLst/>
          </a:prstGeom>
          <a:solidFill>
            <a:srgbClr val="CC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2028</a:t>
            </a:r>
            <a:endParaRPr lang="ja-JP" altLang="en-US" b="1" dirty="0">
              <a:latin typeface="BIZ UDPゴシック" panose="020B0400000000000000" pitchFamily="50" charset="-128"/>
              <a:ea typeface="BIZ UDPゴシック" panose="020B0400000000000000" pitchFamily="50" charset="-128"/>
            </a:endParaRPr>
          </a:p>
        </p:txBody>
      </p:sp>
      <p:sp>
        <p:nvSpPr>
          <p:cNvPr id="81" name="ホームベース 80"/>
          <p:cNvSpPr/>
          <p:nvPr/>
        </p:nvSpPr>
        <p:spPr>
          <a:xfrm>
            <a:off x="1875705" y="5277244"/>
            <a:ext cx="1800000" cy="360000"/>
          </a:xfrm>
          <a:prstGeom prst="homePlate">
            <a:avLst/>
          </a:prstGeom>
          <a:solidFill>
            <a:srgbClr val="CC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latin typeface="BIZ UDPゴシック" panose="020B0400000000000000" pitchFamily="50" charset="-128"/>
                <a:ea typeface="BIZ UDPゴシック" panose="020B0400000000000000" pitchFamily="50" charset="-128"/>
              </a:rPr>
              <a:t>2024</a:t>
            </a:r>
            <a:endParaRPr lang="ja-JP" altLang="en-US" b="1" dirty="0">
              <a:latin typeface="BIZ UDPゴシック" panose="020B0400000000000000" pitchFamily="50" charset="-128"/>
              <a:ea typeface="BIZ UDPゴシック" panose="020B0400000000000000" pitchFamily="50" charset="-128"/>
            </a:endParaRPr>
          </a:p>
        </p:txBody>
      </p:sp>
      <p:sp>
        <p:nvSpPr>
          <p:cNvPr id="82" name="テキスト ボックス 81"/>
          <p:cNvSpPr txBox="1"/>
          <p:nvPr/>
        </p:nvSpPr>
        <p:spPr>
          <a:xfrm>
            <a:off x="453000" y="4881244"/>
            <a:ext cx="1440000" cy="360000"/>
          </a:xfrm>
          <a:prstGeom prst="rect">
            <a:avLst/>
          </a:prstGeom>
          <a:noFill/>
        </p:spPr>
        <p:txBody>
          <a:bodyPr wrap="square" lIns="0" tIns="0" rIns="0" bIns="0" rtlCol="0" anchor="ctr" anchorCtr="0">
            <a:spAutoFit/>
          </a:bodyPr>
          <a:lstStyle/>
          <a:p>
            <a:r>
              <a:rPr kumimoji="1" lang="ja-JP" altLang="en-US" dirty="0">
                <a:latin typeface="BIZ UDPゴシック" panose="020B0400000000000000" pitchFamily="50" charset="-128"/>
                <a:ea typeface="BIZ UDPゴシック" panose="020B0400000000000000" pitchFamily="50" charset="-128"/>
              </a:rPr>
              <a:t>将来ビジョン</a:t>
            </a:r>
            <a:endParaRPr kumimoji="1" lang="en-US" altLang="ja-JP"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453000" y="5277244"/>
            <a:ext cx="1440000" cy="360000"/>
          </a:xfrm>
          <a:prstGeom prst="rect">
            <a:avLst/>
          </a:prstGeom>
          <a:noFill/>
        </p:spPr>
        <p:txBody>
          <a:bodyPr wrap="square" lIns="0" tIns="0" rIns="0" bIns="0" rtlCol="0" anchor="ctr" anchorCtr="0">
            <a:spAutoFit/>
          </a:bodyPr>
          <a:lstStyle/>
          <a:p>
            <a:r>
              <a:rPr lang="ja-JP" altLang="en-US" dirty="0">
                <a:latin typeface="BIZ UDPゴシック" panose="020B0400000000000000" pitchFamily="50" charset="-128"/>
                <a:ea typeface="BIZ UDPゴシック" panose="020B0400000000000000" pitchFamily="50" charset="-128"/>
              </a:rPr>
              <a:t>運営方針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84" name="テキスト ボックス 83"/>
          <p:cNvSpPr txBox="1"/>
          <p:nvPr/>
        </p:nvSpPr>
        <p:spPr>
          <a:xfrm>
            <a:off x="1875705" y="5673244"/>
            <a:ext cx="7488000" cy="553998"/>
          </a:xfrm>
          <a:prstGeom prst="rect">
            <a:avLst/>
          </a:prstGeom>
          <a:noFill/>
        </p:spPr>
        <p:txBody>
          <a:bodyPr wrap="square" lIns="0" tIns="0" rIns="0" bIns="0" rtlCol="0" anchor="ctr" anchorCtr="0">
            <a:spAutoFit/>
          </a:bodyPr>
          <a:lstStyle/>
          <a:p>
            <a:r>
              <a:rPr lang="ja-JP" altLang="en-US" kern="2000" spc="400" dirty="0">
                <a:latin typeface="BIZ UDPゴシック" panose="020B0400000000000000" pitchFamily="50" charset="-128"/>
                <a:ea typeface="BIZ UDPゴシック" panose="020B0400000000000000" pitchFamily="50" charset="-128"/>
              </a:rPr>
              <a:t>将来ビジョンの単年度アクションプランとして、運営方針を</a:t>
            </a:r>
            <a:endParaRPr lang="en-US" altLang="ja-JP" kern="2000" spc="400" dirty="0">
              <a:latin typeface="BIZ UDPゴシック" panose="020B0400000000000000" pitchFamily="50" charset="-128"/>
              <a:ea typeface="BIZ UDPゴシック" panose="020B0400000000000000" pitchFamily="50" charset="-128"/>
            </a:endParaRPr>
          </a:p>
          <a:p>
            <a:r>
              <a:rPr lang="ja-JP" altLang="en-US" kern="2000" spc="400" dirty="0">
                <a:latin typeface="BIZ UDPゴシック" panose="020B0400000000000000" pitchFamily="50" charset="-128"/>
                <a:ea typeface="BIZ UDPゴシック" panose="020B0400000000000000" pitchFamily="50" charset="-128"/>
              </a:rPr>
              <a:t>毎年策定します。</a:t>
            </a:r>
            <a:endParaRPr lang="en-US" altLang="ja-JP" kern="2000" spc="400" dirty="0">
              <a:latin typeface="BIZ UDPゴシック" panose="020B0400000000000000" pitchFamily="50" charset="-128"/>
              <a:ea typeface="BIZ UDPゴシック" panose="020B0400000000000000" pitchFamily="50" charset="-128"/>
            </a:endParaRPr>
          </a:p>
        </p:txBody>
      </p:sp>
      <p:sp>
        <p:nvSpPr>
          <p:cNvPr id="85" name="正方形/長方形 84"/>
          <p:cNvSpPr/>
          <p:nvPr/>
        </p:nvSpPr>
        <p:spPr>
          <a:xfrm>
            <a:off x="108000" y="4273301"/>
            <a:ext cx="9720000" cy="400238"/>
          </a:xfrm>
          <a:prstGeom prst="rect">
            <a:avLst/>
          </a:prstGeom>
        </p:spPr>
        <p:txBody>
          <a:bodyPr lIns="0" tIns="0" rIns="0" bIns="0" anchor="ctr" anchorCtr="0">
            <a:spAutoFit/>
          </a:bodyPr>
          <a:lstStyle/>
          <a:p>
            <a:pPr lvl="0" algn="ctr" defTabSz="457200">
              <a:lnSpc>
                <a:spcPts val="3700"/>
              </a:lnSpc>
              <a:defRPr/>
            </a:pPr>
            <a:r>
              <a:rPr kumimoji="0" lang="ja-JP" altLang="en-US" sz="2400" kern="2000" dirty="0">
                <a:solidFill>
                  <a:prstClr val="black"/>
                </a:solidFill>
                <a:latin typeface="BIZ UDゴシック" panose="020B0400000000000000" pitchFamily="49" charset="-128"/>
                <a:ea typeface="BIZ UDゴシック" panose="020B0400000000000000" pitchFamily="49" charset="-128"/>
              </a:rPr>
              <a:t>◆計画期間　　</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令和６（</a:t>
            </a:r>
            <a:r>
              <a:rPr kumimoji="0" lang="en-US" altLang="ja-JP" sz="2400" u="sng" kern="2000" dirty="0">
                <a:solidFill>
                  <a:prstClr val="black"/>
                </a:solidFill>
                <a:latin typeface="BIZ UDゴシック" panose="020B0400000000000000" pitchFamily="49" charset="-128"/>
                <a:ea typeface="BIZ UDゴシック" panose="020B0400000000000000" pitchFamily="49" charset="-128"/>
              </a:rPr>
              <a:t>2024</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）年度～令和</a:t>
            </a:r>
            <a:r>
              <a:rPr lang="en-US" altLang="ja-JP" sz="2400" u="sng" kern="2000" dirty="0">
                <a:solidFill>
                  <a:prstClr val="black"/>
                </a:solidFill>
                <a:latin typeface="BIZ UDゴシック" panose="020B0400000000000000" pitchFamily="49" charset="-128"/>
                <a:ea typeface="BIZ UDゴシック" panose="020B0400000000000000" pitchFamily="49" charset="-128"/>
              </a:rPr>
              <a:t>10</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lang="en-US" altLang="ja-JP" sz="2400" u="sng" kern="2000" dirty="0">
                <a:solidFill>
                  <a:prstClr val="black"/>
                </a:solidFill>
                <a:latin typeface="BIZ UDゴシック" panose="020B0400000000000000" pitchFamily="49" charset="-128"/>
                <a:ea typeface="BIZ UDゴシック" panose="020B0400000000000000" pitchFamily="49" charset="-128"/>
              </a:rPr>
              <a:t>2028</a:t>
            </a:r>
            <a:r>
              <a:rPr lang="ja-JP" altLang="en-US" sz="2400" u="sng" kern="2000" dirty="0">
                <a:solidFill>
                  <a:prstClr val="black"/>
                </a:solidFill>
                <a:latin typeface="BIZ UDゴシック" panose="020B0400000000000000" pitchFamily="49" charset="-128"/>
                <a:ea typeface="BIZ UDゴシック" panose="020B0400000000000000" pitchFamily="49" charset="-128"/>
              </a:rPr>
              <a:t>）</a:t>
            </a:r>
            <a:r>
              <a:rPr kumimoji="0" lang="ja-JP" altLang="en-US" sz="2400" u="sng" kern="2000" dirty="0">
                <a:solidFill>
                  <a:prstClr val="black"/>
                </a:solidFill>
                <a:latin typeface="BIZ UDゴシック" panose="020B0400000000000000" pitchFamily="49" charset="-128"/>
                <a:ea typeface="BIZ UDゴシック" panose="020B0400000000000000" pitchFamily="49" charset="-128"/>
              </a:rPr>
              <a:t>年度</a:t>
            </a:r>
            <a:endParaRPr kumimoji="0" lang="ja-JP" altLang="en-US"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974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163" y="1728000"/>
            <a:ext cx="4736889" cy="162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3" name="角丸四角形 2"/>
          <p:cNvSpPr/>
          <p:nvPr/>
        </p:nvSpPr>
        <p:spPr>
          <a:xfrm>
            <a:off x="5063367" y="1728000"/>
            <a:ext cx="4680000" cy="162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4" name="角丸四角形 3"/>
          <p:cNvSpPr/>
          <p:nvPr/>
        </p:nvSpPr>
        <p:spPr>
          <a:xfrm>
            <a:off x="197163" y="4356000"/>
            <a:ext cx="4736889" cy="16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5" name="角丸四角形 4"/>
          <p:cNvSpPr/>
          <p:nvPr/>
        </p:nvSpPr>
        <p:spPr>
          <a:xfrm>
            <a:off x="5063367" y="4369353"/>
            <a:ext cx="4736889" cy="1620000"/>
          </a:xfrm>
          <a:prstGeom prst="roundRect">
            <a:avLst/>
          </a:prstGeom>
          <a:solidFill>
            <a:srgbClr val="F0D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6" name="角丸四角形 5"/>
          <p:cNvSpPr/>
          <p:nvPr/>
        </p:nvSpPr>
        <p:spPr>
          <a:xfrm>
            <a:off x="197163" y="900000"/>
            <a:ext cx="4736889" cy="720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93"/>
          </a:p>
        </p:txBody>
      </p:sp>
      <p:sp>
        <p:nvSpPr>
          <p:cNvPr id="7" name="角丸四角形 6"/>
          <p:cNvSpPr/>
          <p:nvPr/>
        </p:nvSpPr>
        <p:spPr>
          <a:xfrm>
            <a:off x="5063367" y="900000"/>
            <a:ext cx="4736889"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8" name="角丸四角形 7"/>
          <p:cNvSpPr/>
          <p:nvPr/>
        </p:nvSpPr>
        <p:spPr>
          <a:xfrm>
            <a:off x="197163" y="3528000"/>
            <a:ext cx="4736889" cy="6966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9" name="角丸四角形 8"/>
          <p:cNvSpPr/>
          <p:nvPr/>
        </p:nvSpPr>
        <p:spPr>
          <a:xfrm>
            <a:off x="5063367" y="3528000"/>
            <a:ext cx="4736889" cy="696601"/>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393"/>
          </a:p>
        </p:txBody>
      </p:sp>
      <p:sp>
        <p:nvSpPr>
          <p:cNvPr id="10" name="テキスト ボックス 9"/>
          <p:cNvSpPr txBox="1"/>
          <p:nvPr/>
        </p:nvSpPr>
        <p:spPr>
          <a:xfrm>
            <a:off x="289895"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１　人がつながる、</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豊かな地域コミュニティの実現</a:t>
            </a:r>
          </a:p>
        </p:txBody>
      </p:sp>
      <p:sp>
        <p:nvSpPr>
          <p:cNvPr id="11" name="テキスト ボックス 10"/>
          <p:cNvSpPr txBox="1"/>
          <p:nvPr/>
        </p:nvSpPr>
        <p:spPr>
          <a:xfrm>
            <a:off x="5132559" y="900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２　多様性が尊重され、つながりの中で</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　　　　　　　誰もが生きやすい社会の実現</a:t>
            </a:r>
          </a:p>
        </p:txBody>
      </p:sp>
      <p:sp>
        <p:nvSpPr>
          <p:cNvPr id="12" name="テキスト ボックス 11"/>
          <p:cNvSpPr txBox="1"/>
          <p:nvPr/>
        </p:nvSpPr>
        <p:spPr>
          <a:xfrm>
            <a:off x="289895"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３　未来を担う将来世代への支援</a:t>
            </a:r>
          </a:p>
        </p:txBody>
      </p:sp>
      <p:sp>
        <p:nvSpPr>
          <p:cNvPr id="13" name="テキスト ボックス 12"/>
          <p:cNvSpPr txBox="1"/>
          <p:nvPr/>
        </p:nvSpPr>
        <p:spPr>
          <a:xfrm>
            <a:off x="5132559" y="3528000"/>
            <a:ext cx="4597569" cy="720000"/>
          </a:xfrm>
          <a:prstGeom prst="rect">
            <a:avLst/>
          </a:prstGeom>
          <a:noFill/>
        </p:spPr>
        <p:txBody>
          <a:bodyPr wrap="square" lIns="0" tIns="0" rIns="0" bIns="0" rtlCol="0" anchor="ctr" anchorCtr="0">
            <a:spAutoFit/>
          </a:bodyPr>
          <a:lstStyle/>
          <a:p>
            <a:r>
              <a:rPr lang="ja-JP" altLang="en-US" sz="2000" dirty="0">
                <a:ln>
                  <a:solidFill>
                    <a:schemeClr val="bg1"/>
                  </a:solidFill>
                </a:ln>
                <a:solidFill>
                  <a:schemeClr val="bg1"/>
                </a:solidFill>
                <a:latin typeface="BIZ UDPゴシック" panose="020B0400000000000000" pitchFamily="50" charset="-128"/>
                <a:ea typeface="BIZ UDPゴシック" panose="020B0400000000000000" pitchFamily="50" charset="-128"/>
              </a:rPr>
              <a:t>４　区政運営の充実</a:t>
            </a:r>
            <a:endParaRPr lang="en-US" altLang="ja-JP" sz="2000" dirty="0">
              <a:ln>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252000" y="1730940"/>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①地域のつながり・</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　　　　　コミュニティの強化</a:t>
            </a:r>
            <a:r>
              <a:rPr lang="ja-JP" altLang="en-US" dirty="0">
                <a:latin typeface="BIZ UDゴシック" panose="020B0400000000000000" pitchFamily="49" charset="-128"/>
                <a:ea typeface="BIZ UDゴシック" panose="020B0400000000000000" pitchFamily="49" charset="-128"/>
              </a:rPr>
              <a:t>  </a:t>
            </a:r>
            <a:endParaRPr lang="en-US" altLang="ja-JP"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②地域ごとの特色ある活動の展開 </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③多様な団体・企業等との協働</a:t>
            </a:r>
          </a:p>
          <a:p>
            <a:r>
              <a:rPr kumimoji="1" lang="ja-JP" altLang="en-US" sz="2000" dirty="0">
                <a:latin typeface="BIZ UDゴシック" panose="020B0400000000000000" pitchFamily="49" charset="-128"/>
                <a:ea typeface="BIZ UDゴシック" panose="020B0400000000000000" pitchFamily="49" charset="-128"/>
              </a:rPr>
              <a:t>④公共と民間との協働</a:t>
            </a:r>
            <a:endParaRPr kumimoji="1" lang="en-US" altLang="ja-JP" sz="20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5148000" y="1731756"/>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①地域福祉の推進</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②健康づくりの推進</a:t>
            </a:r>
          </a:p>
          <a:p>
            <a:r>
              <a:rPr lang="ja-JP" altLang="en-US" sz="2000" dirty="0">
                <a:latin typeface="BIZ UDゴシック" panose="020B0400000000000000" pitchFamily="49" charset="-128"/>
                <a:ea typeface="BIZ UDゴシック" panose="020B0400000000000000" pitchFamily="49" charset="-128"/>
              </a:rPr>
              <a:t>③防災の取組</a:t>
            </a:r>
          </a:p>
          <a:p>
            <a:r>
              <a:rPr kumimoji="1" lang="ja-JP" altLang="en-US" sz="2000" dirty="0">
                <a:latin typeface="BIZ UDゴシック" panose="020B0400000000000000" pitchFamily="49" charset="-128"/>
                <a:ea typeface="BIZ UDゴシック" panose="020B0400000000000000" pitchFamily="49" charset="-128"/>
              </a:rPr>
              <a:t>④防犯・交通安全の取組</a:t>
            </a:r>
            <a:endParaRPr kumimoji="1" lang="en-US" altLang="ja-JP" sz="20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⑤空家対策の推進</a:t>
            </a:r>
          </a:p>
        </p:txBody>
      </p:sp>
      <p:sp>
        <p:nvSpPr>
          <p:cNvPr id="46" name="テキスト ボックス 45"/>
          <p:cNvSpPr txBox="1"/>
          <p:nvPr/>
        </p:nvSpPr>
        <p:spPr>
          <a:xfrm>
            <a:off x="252000" y="4369353"/>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①子育ての支援</a:t>
            </a:r>
          </a:p>
          <a:p>
            <a:r>
              <a:rPr lang="ja-JP" altLang="en-US" sz="2000" dirty="0">
                <a:latin typeface="BIZ UDゴシック" panose="020B0400000000000000" pitchFamily="49" charset="-128"/>
                <a:ea typeface="BIZ UDゴシック" panose="020B0400000000000000" pitchFamily="49" charset="-128"/>
              </a:rPr>
              <a:t>②こどもと若者の支援</a:t>
            </a:r>
            <a:endParaRPr lang="en-US" altLang="ja-JP"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③学校・学びの支援</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47" name="テキスト ボックス 46"/>
          <p:cNvSpPr txBox="1"/>
          <p:nvPr/>
        </p:nvSpPr>
        <p:spPr>
          <a:xfrm>
            <a:off x="5148000" y="4370399"/>
            <a:ext cx="4176000" cy="1548000"/>
          </a:xfrm>
          <a:prstGeom prst="rect">
            <a:avLst/>
          </a:prstGeom>
          <a:noFill/>
        </p:spPr>
        <p:txBody>
          <a:bodyPr wrap="square" lIns="0" tIns="0" rIns="0" bIns="0" rtlCol="0" anchor="ctr" anchorCtr="0">
            <a:spAutoFit/>
          </a:bodyPr>
          <a:lstStyle/>
          <a:p>
            <a:r>
              <a:rPr lang="ja-JP" altLang="en-US" sz="2000" dirty="0">
                <a:latin typeface="BIZ UDゴシック" panose="020B0400000000000000" pitchFamily="49" charset="-128"/>
                <a:ea typeface="BIZ UDゴシック" panose="020B0400000000000000" pitchFamily="49" charset="-128"/>
              </a:rPr>
              <a:t>①区政への区民参画の推進</a:t>
            </a:r>
          </a:p>
          <a:p>
            <a:r>
              <a:rPr lang="ja-JP" altLang="en-US" sz="2000" dirty="0">
                <a:latin typeface="BIZ UDゴシック" panose="020B0400000000000000" pitchFamily="49" charset="-128"/>
                <a:ea typeface="BIZ UDゴシック" panose="020B0400000000000000" pitchFamily="49" charset="-128"/>
              </a:rPr>
              <a:t>②窓口サービス向上・ＤＸ推進</a:t>
            </a:r>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a:p>
            <a:endParaRPr lang="en-US" altLang="ja-JP" sz="2000" dirty="0">
              <a:latin typeface="BIZ UDゴシック" panose="020B0400000000000000" pitchFamily="49" charset="-128"/>
              <a:ea typeface="BIZ UDゴシック" panose="020B0400000000000000" pitchFamily="49" charset="-128"/>
            </a:endParaRPr>
          </a:p>
        </p:txBody>
      </p:sp>
      <p:sp>
        <p:nvSpPr>
          <p:cNvPr id="21" name="テキスト ボックス 20"/>
          <p:cNvSpPr txBox="1"/>
          <p:nvPr/>
        </p:nvSpPr>
        <p:spPr>
          <a:xfrm>
            <a:off x="6023586" y="6266981"/>
            <a:ext cx="1260000" cy="288000"/>
          </a:xfrm>
          <a:prstGeom prst="rect">
            <a:avLst/>
          </a:prstGeom>
          <a:noFill/>
        </p:spPr>
        <p:txBody>
          <a:bodyPr wrap="square" lIns="0" tIns="0" rIns="0" bIns="0" rtlCol="0" anchor="ctr" anchorCtr="0">
            <a:spAutoFit/>
          </a:bodyPr>
          <a:lstStyle/>
          <a:p>
            <a:r>
              <a:rPr kumimoji="1" lang="ja-JP" altLang="en-US" sz="2000" dirty="0">
                <a:latin typeface="BIZ UDPゴシック" panose="020B0400000000000000" pitchFamily="50" charset="-128"/>
                <a:ea typeface="BIZ UDPゴシック" panose="020B0400000000000000" pitchFamily="50" charset="-128"/>
              </a:rPr>
              <a:t>巻末データ</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65200" y="6003687"/>
            <a:ext cx="831070" cy="720000"/>
          </a:xfrm>
          <a:prstGeom prst="rect">
            <a:avLst/>
          </a:prstGeom>
        </p:spPr>
      </p:pic>
      <p:sp>
        <p:nvSpPr>
          <p:cNvPr id="23" name="テキスト ボックス 22"/>
          <p:cNvSpPr txBox="1"/>
          <p:nvPr/>
        </p:nvSpPr>
        <p:spPr>
          <a:xfrm>
            <a:off x="4351216" y="2026779"/>
            <a:ext cx="468000" cy="323165"/>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１</a:t>
            </a: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100"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9196251" y="177774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５</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６</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７</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８</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９</a:t>
            </a:r>
            <a:endParaRPr kumimoji="1" lang="ja-JP" altLang="en-US" sz="1858" dirty="0">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4351216" y="4361565"/>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P10</a:t>
            </a:r>
          </a:p>
          <a:p>
            <a:pPr algn="ctr"/>
            <a:r>
              <a:rPr kumimoji="1" lang="en-US" altLang="ja-JP" sz="2000" dirty="0">
                <a:latin typeface="BIZ UDゴシック" panose="020B0400000000000000" pitchFamily="49" charset="-128"/>
                <a:ea typeface="BIZ UDゴシック" panose="020B0400000000000000" pitchFamily="49" charset="-128"/>
              </a:rPr>
              <a:t>P11</a:t>
            </a:r>
          </a:p>
          <a:p>
            <a:pPr algn="ctr"/>
            <a:r>
              <a:rPr kumimoji="1" lang="en-US" altLang="ja-JP" sz="2000" dirty="0">
                <a:latin typeface="BIZ UDゴシック" panose="020B0400000000000000" pitchFamily="49" charset="-128"/>
                <a:ea typeface="BIZ UDゴシック" panose="020B0400000000000000" pitchFamily="49" charset="-128"/>
              </a:rPr>
              <a:t>P12</a:t>
            </a:r>
          </a:p>
          <a:p>
            <a:pPr algn="ctr"/>
            <a:endParaRPr kumimoji="1" lang="en-US" altLang="ja-JP" sz="2000" dirty="0">
              <a:latin typeface="BIZ UDゴシック" panose="020B0400000000000000" pitchFamily="49" charset="-128"/>
              <a:ea typeface="BIZ UDゴシック" panose="020B0400000000000000" pitchFamily="49" charset="-128"/>
            </a:endParaRPr>
          </a:p>
          <a:p>
            <a:endParaRPr kumimoji="1" lang="ja-JP" altLang="en-US" sz="1858"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9192190" y="4363200"/>
            <a:ext cx="468000" cy="154800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P13</a:t>
            </a:r>
          </a:p>
          <a:p>
            <a:pPr algn="ctr"/>
            <a:r>
              <a:rPr kumimoji="1" lang="en-US" altLang="ja-JP" sz="2000" dirty="0">
                <a:latin typeface="BIZ UDゴシック" panose="020B0400000000000000" pitchFamily="49" charset="-128"/>
                <a:ea typeface="BIZ UDゴシック" panose="020B0400000000000000" pitchFamily="49" charset="-128"/>
              </a:rPr>
              <a:t>P14</a:t>
            </a: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en-US" altLang="ja-JP" sz="2000" dirty="0">
              <a:latin typeface="BIZ UDゴシック" panose="020B0400000000000000" pitchFamily="49" charset="-128"/>
              <a:ea typeface="BIZ UDゴシック" panose="020B0400000000000000" pitchFamily="49" charset="-128"/>
            </a:endParaRPr>
          </a:p>
          <a:p>
            <a:pPr algn="ctr"/>
            <a:endParaRPr kumimoji="1" lang="ja-JP" altLang="en-US" sz="1858"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9209369" y="6247204"/>
            <a:ext cx="529509" cy="307777"/>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P15</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29" name="正方形/長方形 28"/>
          <p:cNvSpPr/>
          <p:nvPr/>
        </p:nvSpPr>
        <p:spPr>
          <a:xfrm>
            <a:off x="0" y="0"/>
            <a:ext cx="990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latin typeface="BIZ UDPゴシック" panose="020B0400000000000000" pitchFamily="50" charset="-128"/>
                <a:ea typeface="BIZ UDPゴシック" panose="020B0400000000000000" pitchFamily="50" charset="-128"/>
              </a:rPr>
              <a:t>将来ビジョン</a:t>
            </a:r>
            <a:r>
              <a:rPr lang="en-US" altLang="ja-JP" sz="3200" dirty="0">
                <a:latin typeface="BIZ UDPゴシック" panose="020B0400000000000000" pitchFamily="50" charset="-128"/>
                <a:ea typeface="BIZ UDPゴシック" panose="020B0400000000000000" pitchFamily="50" charset="-128"/>
              </a:rPr>
              <a:t>2028</a:t>
            </a:r>
            <a:r>
              <a:rPr lang="ja-JP" altLang="en-US" sz="3200" dirty="0">
                <a:latin typeface="BIZ UDPゴシック" panose="020B0400000000000000" pitchFamily="50" charset="-128"/>
                <a:ea typeface="BIZ UDPゴシック" panose="020B0400000000000000" pitchFamily="50" charset="-128"/>
              </a:rPr>
              <a:t>の構成と取り組む項目</a:t>
            </a:r>
          </a:p>
        </p:txBody>
      </p:sp>
      <p:sp>
        <p:nvSpPr>
          <p:cNvPr id="28" name="テキスト ボックス 27"/>
          <p:cNvSpPr txBox="1"/>
          <p:nvPr/>
        </p:nvSpPr>
        <p:spPr>
          <a:xfrm>
            <a:off x="4351216" y="2349944"/>
            <a:ext cx="468000" cy="923330"/>
          </a:xfrm>
          <a:prstGeom prst="rect">
            <a:avLst/>
          </a:prstGeom>
          <a:noFill/>
        </p:spPr>
        <p:txBody>
          <a:bodyPr wrap="square" lIns="0" tIns="0" rIns="0" bIns="0" rtlCol="0" anchor="ctr" anchorCtr="0">
            <a:spAutoFit/>
          </a:bodyPr>
          <a:lstStyle/>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２</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３</a:t>
            </a:r>
            <a:endParaRPr kumimoji="1" lang="en-US" altLang="ja-JP" sz="2000" dirty="0">
              <a:latin typeface="BIZ UDゴシック" panose="020B0400000000000000" pitchFamily="49" charset="-128"/>
              <a:ea typeface="BIZ UDゴシック" panose="020B0400000000000000" pitchFamily="49" charset="-128"/>
            </a:endParaRPr>
          </a:p>
          <a:p>
            <a:pPr algn="ctr"/>
            <a:r>
              <a:rPr kumimoji="1" lang="en-US" altLang="ja-JP" sz="2000" dirty="0">
                <a:latin typeface="BIZ UDゴシック" panose="020B0400000000000000" pitchFamily="49" charset="-128"/>
                <a:ea typeface="BIZ UDゴシック" panose="020B0400000000000000" pitchFamily="49" charset="-128"/>
              </a:rPr>
              <a:t>P</a:t>
            </a:r>
            <a:r>
              <a:rPr kumimoji="1" lang="ja-JP" altLang="en-US" sz="2000" dirty="0">
                <a:latin typeface="BIZ UDゴシック" panose="020B0400000000000000" pitchFamily="49" charset="-128"/>
                <a:ea typeface="BIZ UDゴシック" panose="020B0400000000000000" pitchFamily="49" charset="-128"/>
              </a:rPr>
              <a:t>４</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907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フローチャート: カード 31"/>
          <p:cNvSpPr/>
          <p:nvPr/>
        </p:nvSpPr>
        <p:spPr>
          <a:xfrm>
            <a:off x="6955682" y="2517968"/>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37" name="正方形/長方形 36"/>
          <p:cNvSpPr/>
          <p:nvPr/>
        </p:nvSpPr>
        <p:spPr>
          <a:xfrm>
            <a:off x="7813973" y="2607730"/>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38" name="直角三角形 37"/>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7" name="角丸四角形 6"/>
          <p:cNvSpPr/>
          <p:nvPr/>
        </p:nvSpPr>
        <p:spPr>
          <a:xfrm>
            <a:off x="650362" y="734400"/>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 name="角丸四角形 1"/>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4" name="テキスト ボックス 3"/>
          <p:cNvSpPr txBox="1"/>
          <p:nvPr/>
        </p:nvSpPr>
        <p:spPr>
          <a:xfrm>
            <a:off x="774000" y="194618"/>
            <a:ext cx="6480000"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6" name="角丸四角形 5"/>
          <p:cNvSpPr/>
          <p:nvPr/>
        </p:nvSpPr>
        <p:spPr>
          <a:xfrm>
            <a:off x="650362" y="712348"/>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①地域のつながり・コミュニティの強化</a:t>
            </a:r>
          </a:p>
        </p:txBody>
      </p:sp>
      <p:sp>
        <p:nvSpPr>
          <p:cNvPr id="8" name="正方形/長方形 7"/>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17" name="正方形/長方形 16"/>
          <p:cNvSpPr/>
          <p:nvPr/>
        </p:nvSpPr>
        <p:spPr>
          <a:xfrm>
            <a:off x="707747" y="1274400"/>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0682" y="375162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地域で実施されている様々な活動が、区民に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知られて</a:t>
            </a:r>
            <a:r>
              <a:rPr lang="ja-JP" altLang="en-US" sz="2400" dirty="0">
                <a:latin typeface="BIZ UDPゴシック" panose="020B0400000000000000" pitchFamily="50" charset="-128"/>
                <a:ea typeface="BIZ UDPゴシック"/>
              </a:rPr>
              <a:t>いない。</a:t>
            </a:r>
          </a:p>
        </p:txBody>
      </p:sp>
      <p:sp>
        <p:nvSpPr>
          <p:cNvPr id="29" name="正方形/長方形 28"/>
          <p:cNvSpPr/>
          <p:nvPr/>
        </p:nvSpPr>
        <p:spPr>
          <a:xfrm>
            <a:off x="6998556" y="3152784"/>
            <a:ext cx="2700000" cy="1384995"/>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「住んでいる地域において、様々な地域活動に気軽に参加できると感じる」と回答する割合（区民意識調査）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8238662" y="4575299"/>
            <a:ext cx="1440000" cy="369332"/>
          </a:xfrm>
          <a:prstGeom prst="rect">
            <a:avLst/>
          </a:prstGeom>
        </p:spPr>
        <p:txBody>
          <a:bodyPr wrap="square" lIns="0" tIns="0" rIns="0" bIns="0" anchor="ctr" anchorCtr="0">
            <a:spAutoFit/>
          </a:bodyPr>
          <a:lstStyle/>
          <a:p>
            <a:r>
              <a:rPr lang="en-US" altLang="ja-JP" sz="2400" dirty="0">
                <a:latin typeface="BIZ UDPゴシック" panose="020B0400000000000000" pitchFamily="50" charset="-128"/>
                <a:ea typeface="BIZ UDPゴシック" panose="020B0400000000000000" pitchFamily="50" charset="-128"/>
              </a:rPr>
              <a:t>55</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8105" y="1659322"/>
            <a:ext cx="8964000" cy="738664"/>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a:rPr>
              <a:t>住民同士のつながりづくりや、幅広い世代が参画する様々な活動が行われている状態</a:t>
            </a:r>
            <a:endParaRPr lang="en-US" altLang="ja-JP" sz="2400" dirty="0">
              <a:latin typeface="BIZ UDPゴシック" panose="020B0400000000000000" pitchFamily="50" charset="-128"/>
              <a:ea typeface="BIZ UDPゴシック"/>
            </a:endParaRPr>
          </a:p>
        </p:txBody>
      </p:sp>
      <p:sp>
        <p:nvSpPr>
          <p:cNvPr id="24" name="正方形/長方形 23"/>
          <p:cNvSpPr/>
          <p:nvPr/>
        </p:nvSpPr>
        <p:spPr>
          <a:xfrm>
            <a:off x="540000" y="5167284"/>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防災など、区民の関心が高い取組や地域の魅力などを活用し、区民、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とりわけこどもとその親世代が、気軽に参加できる場や機会をつく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り、町会加入をはじめとする地域活動への参加につなげる。</a:t>
            </a:r>
          </a:p>
        </p:txBody>
      </p:sp>
      <p:sp>
        <p:nvSpPr>
          <p:cNvPr id="25" name="正方形/長方形 24"/>
          <p:cNvSpPr/>
          <p:nvPr/>
        </p:nvSpPr>
        <p:spPr>
          <a:xfrm>
            <a:off x="510682" y="2947413"/>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生活様式や価値観の多様化により、地域のつ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ながりが希薄化している。</a:t>
            </a:r>
          </a:p>
        </p:txBody>
      </p:sp>
      <p:cxnSp>
        <p:nvCxnSpPr>
          <p:cNvPr id="20" name="直線コネクタ 19"/>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7700821" y="454136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dirty="0"/>
              <a:t> </a:t>
            </a: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579" y="394380"/>
            <a:ext cx="864000" cy="864000"/>
          </a:xfrm>
          <a:prstGeom prst="rect">
            <a:avLst/>
          </a:prstGeom>
        </p:spPr>
      </p:pic>
      <p:sp>
        <p:nvSpPr>
          <p:cNvPr id="30" name="正方形/長方形 29"/>
          <p:cNvSpPr/>
          <p:nvPr/>
        </p:nvSpPr>
        <p:spPr>
          <a:xfrm>
            <a:off x="8238662" y="4336884"/>
            <a:ext cx="1440000" cy="215444"/>
          </a:xfrm>
          <a:prstGeom prst="rect">
            <a:avLst/>
          </a:prstGeom>
        </p:spPr>
        <p:txBody>
          <a:bodyPr wrap="square" lIns="0" tIns="0" rIns="0" bIns="0" anchor="ctr" anchorCtr="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sp>
        <p:nvSpPr>
          <p:cNvPr id="40" name="正方形/長方形 39"/>
          <p:cNvSpPr/>
          <p:nvPr/>
        </p:nvSpPr>
        <p:spPr>
          <a:xfrm>
            <a:off x="511200" y="5131283"/>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cxnSp>
        <p:nvCxnSpPr>
          <p:cNvPr id="41" name="直線コネクタ 40"/>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08629"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１</a:t>
            </a:r>
          </a:p>
        </p:txBody>
      </p:sp>
      <p:pic>
        <p:nvPicPr>
          <p:cNvPr id="5" name="図 4">
            <a:extLst>
              <a:ext uri="{FF2B5EF4-FFF2-40B4-BE49-F238E27FC236}">
                <a16:creationId xmlns:a16="http://schemas.microsoft.com/office/drawing/2014/main" id="{76E10FC5-E86A-C86D-E06D-D78D5AF333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8036" y="394032"/>
            <a:ext cx="864000" cy="864000"/>
          </a:xfrm>
          <a:prstGeom prst="rect">
            <a:avLst/>
          </a:prstGeom>
        </p:spPr>
      </p:pic>
    </p:spTree>
    <p:extLst>
      <p:ext uri="{BB962C8B-B14F-4D97-AF65-F5344CB8AC3E}">
        <p14:creationId xmlns:p14="http://schemas.microsoft.com/office/powerpoint/2010/main" val="386030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フローチャート: カード 20"/>
          <p:cNvSpPr/>
          <p:nvPr/>
        </p:nvSpPr>
        <p:spPr>
          <a:xfrm>
            <a:off x="6955200" y="2517684"/>
            <a:ext cx="2772000" cy="2520000"/>
          </a:xfrm>
          <a:prstGeom prst="flowChartPunchedCard">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7" name="角丸四角形 6"/>
          <p:cNvSpPr/>
          <p:nvPr/>
        </p:nvSpPr>
        <p:spPr>
          <a:xfrm>
            <a:off x="651600" y="735684"/>
            <a:ext cx="9108000" cy="17640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6" name="角丸四角形 5"/>
          <p:cNvSpPr/>
          <p:nvPr/>
        </p:nvSpPr>
        <p:spPr>
          <a:xfrm>
            <a:off x="651600" y="714084"/>
            <a:ext cx="9000000" cy="5400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2400" dirty="0">
                <a:latin typeface="BIZ UDPゴシック" panose="020B0400000000000000" pitchFamily="50" charset="-128"/>
                <a:ea typeface="BIZ UDPゴシック" panose="020B0400000000000000" pitchFamily="50" charset="-128"/>
              </a:rPr>
              <a:t>②地域ごとの特色ある活動の展開</a:t>
            </a:r>
          </a:p>
        </p:txBody>
      </p:sp>
      <p:sp>
        <p:nvSpPr>
          <p:cNvPr id="14" name="正方形/長方形 13"/>
          <p:cNvSpPr/>
          <p:nvPr/>
        </p:nvSpPr>
        <p:spPr>
          <a:xfrm>
            <a:off x="511200" y="5131284"/>
            <a:ext cx="9252000" cy="1332000"/>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17" name="正方形/長方形 16"/>
          <p:cNvSpPr/>
          <p:nvPr/>
        </p:nvSpPr>
        <p:spPr>
          <a:xfrm>
            <a:off x="709200" y="1275684"/>
            <a:ext cx="1800000" cy="360000"/>
          </a:xfrm>
          <a:prstGeom prst="rect">
            <a:avLst/>
          </a:prstGeom>
        </p:spPr>
        <p:txBody>
          <a:bodyPr wrap="square" lIns="0" tIns="0" rIns="0" bIns="0" anchor="ctr" anchorCtr="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めざす状態</a:t>
            </a:r>
            <a:r>
              <a:rPr lang="en-US" altLang="ja-JP" sz="1600" dirty="0">
                <a:latin typeface="BIZ UDPゴシック" panose="020B0400000000000000" pitchFamily="50" charset="-128"/>
                <a:ea typeface="BIZ UDPゴシック" panose="020B0400000000000000" pitchFamily="50" charset="-128"/>
              </a:rPr>
              <a:t>】</a:t>
            </a:r>
          </a:p>
        </p:txBody>
      </p:sp>
      <p:sp>
        <p:nvSpPr>
          <p:cNvPr id="19" name="正方形/長方形 18"/>
          <p:cNvSpPr/>
          <p:nvPr/>
        </p:nvSpPr>
        <p:spPr>
          <a:xfrm>
            <a:off x="511200" y="37524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地域活動の担い手の高齢化が進み、新しい担</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い手が増えていない。</a:t>
            </a:r>
          </a:p>
        </p:txBody>
      </p:sp>
      <p:sp>
        <p:nvSpPr>
          <p:cNvPr id="23" name="直角三角形 22"/>
          <p:cNvSpPr/>
          <p:nvPr/>
        </p:nvSpPr>
        <p:spPr>
          <a:xfrm rot="16200000">
            <a:off x="6955200" y="2503284"/>
            <a:ext cx="540000" cy="540000"/>
          </a:xfrm>
          <a:prstGeom prst="rtTriangle">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29" name="正方形/長方形 28"/>
          <p:cNvSpPr/>
          <p:nvPr/>
        </p:nvSpPr>
        <p:spPr>
          <a:xfrm>
            <a:off x="6998400" y="3151284"/>
            <a:ext cx="2700000" cy="1386000"/>
          </a:xfrm>
          <a:prstGeom prst="rect">
            <a:avLst/>
          </a:prstGeom>
        </p:spPr>
        <p:txBody>
          <a:bodyPr wrap="square" lIns="0" tIns="0" rIns="0" bIns="0" anchor="ctr" anchorCtr="0">
            <a:spAutoFit/>
          </a:bodyPr>
          <a:lstStyle/>
          <a:p>
            <a:r>
              <a:rPr lang="ja-JP" altLang="en-US" dirty="0">
                <a:latin typeface="BIZ UDPゴシック" panose="020B0400000000000000" pitchFamily="50" charset="-128"/>
                <a:ea typeface="BIZ UDPゴシック" panose="020B0400000000000000" pitchFamily="50" charset="-128"/>
              </a:rPr>
              <a:t>「各団体により地域の特性や課題に応じた活動が進められていると感じる」と回答する割合（区民意識調査）</a:t>
            </a:r>
            <a:endParaRPr lang="en-US" altLang="ja-JP"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817200" y="1660884"/>
            <a:ext cx="8964000" cy="738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地域特性に応じた活動が、地域が主体となって持続的に進められている状態</a:t>
            </a:r>
            <a:endParaRPr lang="en-US" altLang="ja-JP" sz="2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540000" y="5166000"/>
            <a:ext cx="9144000" cy="1107996"/>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地域活動が持続的に実施できるよう、組織運営や財源確保、情報</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発信などについて地域の実情に応じたきめ細かい支援を行う。</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11200" y="2946084"/>
            <a:ext cx="6408000" cy="738664"/>
          </a:xfrm>
          <a:prstGeom prst="rect">
            <a:avLst/>
          </a:prstGeom>
        </p:spPr>
        <p:txBody>
          <a:bodyPr wrap="square" lIns="0" tIns="0" rIns="0" bIns="0" anchor="ctr" anchorCtr="0">
            <a:spAutoFit/>
          </a:bodyPr>
          <a:lstStyle/>
          <a:p>
            <a:r>
              <a:rPr lang="ja-JP" altLang="en-US" sz="2400" dirty="0">
                <a:solidFill>
                  <a:schemeClr val="accent6"/>
                </a:solidFill>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地域により特性や課題の違いが顕著になって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おり、一律の支援では解決できない。</a:t>
            </a: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036" y="394380"/>
            <a:ext cx="864000" cy="864000"/>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036" y="394380"/>
            <a:ext cx="864000" cy="864000"/>
          </a:xfrm>
          <a:prstGeom prst="rect">
            <a:avLst/>
          </a:prstGeom>
        </p:spPr>
      </p:pic>
      <p:sp>
        <p:nvSpPr>
          <p:cNvPr id="39" name="正方形/長方形 38"/>
          <p:cNvSpPr/>
          <p:nvPr/>
        </p:nvSpPr>
        <p:spPr>
          <a:xfrm>
            <a:off x="8240400" y="4576884"/>
            <a:ext cx="1440000" cy="369332"/>
          </a:xfrm>
          <a:prstGeom prst="rect">
            <a:avLst/>
          </a:prstGeom>
        </p:spPr>
        <p:txBody>
          <a:bodyPr wrap="square" lIns="0" tIns="0" rIns="0" bIns="0">
            <a:spAutoFit/>
          </a:bodyPr>
          <a:lstStyle/>
          <a:p>
            <a:r>
              <a:rPr lang="en-US" altLang="ja-JP" sz="2400" dirty="0">
                <a:latin typeface="BIZ UDPゴシック" panose="020B0400000000000000" pitchFamily="50" charset="-128"/>
                <a:ea typeface="BIZ UDPゴシック" panose="020B0400000000000000" pitchFamily="50" charset="-128"/>
              </a:rPr>
              <a:t>60</a:t>
            </a:r>
            <a:r>
              <a:rPr lang="ja-JP" altLang="en-US" sz="2400" dirty="0">
                <a:latin typeface="BIZ UDPゴシック" panose="020B0400000000000000" pitchFamily="50" charset="-128"/>
                <a:ea typeface="BIZ UDPゴシック" panose="020B0400000000000000" pitchFamily="50" charset="-128"/>
              </a:rPr>
              <a:t>％以上</a:t>
            </a:r>
            <a:endParaRPr lang="en-US" altLang="ja-JP" sz="2400" dirty="0">
              <a:latin typeface="BIZ UDPゴシック" panose="020B0400000000000000" pitchFamily="50" charset="-128"/>
              <a:ea typeface="BIZ UDPゴシック" panose="020B0400000000000000" pitchFamily="50" charset="-128"/>
            </a:endParaRPr>
          </a:p>
        </p:txBody>
      </p:sp>
      <p:sp>
        <p:nvSpPr>
          <p:cNvPr id="40" name="右矢印 39"/>
          <p:cNvSpPr/>
          <p:nvPr/>
        </p:nvSpPr>
        <p:spPr>
          <a:xfrm>
            <a:off x="7700400" y="4540884"/>
            <a:ext cx="513694" cy="40326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a:p>
        </p:txBody>
      </p:sp>
      <p:sp>
        <p:nvSpPr>
          <p:cNvPr id="41" name="正方形/長方形 40"/>
          <p:cNvSpPr/>
          <p:nvPr/>
        </p:nvSpPr>
        <p:spPr>
          <a:xfrm>
            <a:off x="8240400" y="4335684"/>
            <a:ext cx="1440000" cy="215444"/>
          </a:xfrm>
          <a:prstGeom prst="rect">
            <a:avLst/>
          </a:prstGeom>
        </p:spPr>
        <p:txBody>
          <a:bodyPr wrap="square" lIns="0" tIns="0" rIns="0" bIns="0">
            <a:spAutoFit/>
          </a:bodyPr>
          <a:lstStyle/>
          <a:p>
            <a:r>
              <a:rPr lang="en-US" altLang="ja-JP" sz="1400" dirty="0">
                <a:latin typeface="BIZ UDPゴシック" panose="020B0400000000000000" pitchFamily="50" charset="-128"/>
                <a:ea typeface="BIZ UDPゴシック" panose="020B0400000000000000" pitchFamily="50" charset="-128"/>
              </a:rPr>
              <a:t>2028</a:t>
            </a:r>
            <a:r>
              <a:rPr lang="ja-JP" altLang="en-US" sz="1400" dirty="0">
                <a:latin typeface="BIZ UDPゴシック" panose="020B0400000000000000" pitchFamily="50" charset="-128"/>
                <a:ea typeface="BIZ UDPゴシック" panose="020B0400000000000000" pitchFamily="50" charset="-128"/>
              </a:rPr>
              <a:t>年度までに</a:t>
            </a:r>
            <a:endParaRPr lang="en-US" altLang="ja-JP" sz="1400" dirty="0">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7815013" y="2607683"/>
            <a:ext cx="1080000" cy="360000"/>
          </a:xfrm>
          <a:prstGeom prst="rect">
            <a:avLst/>
          </a:prstGeom>
        </p:spPr>
        <p:txBody>
          <a:bodyPr wrap="none" lIns="0" tIns="0" rIns="0" bIns="0" anchor="ctr" anchorCtr="0">
            <a:spAutoFit/>
          </a:bodyPr>
          <a:lstStyle/>
          <a:p>
            <a:r>
              <a:rPr lang="ja-JP" altLang="en-US" sz="2000" dirty="0">
                <a:latin typeface="BIZ UDPゴシック" panose="020B0400000000000000" pitchFamily="50" charset="-128"/>
                <a:ea typeface="BIZ UDPゴシック" panose="020B0400000000000000" pitchFamily="50" charset="-128"/>
              </a:rPr>
              <a:t>成果指標</a:t>
            </a:r>
          </a:p>
        </p:txBody>
      </p:sp>
      <p:sp>
        <p:nvSpPr>
          <p:cNvPr id="54" name="正方形/長方形 53"/>
          <p:cNvSpPr/>
          <p:nvPr/>
        </p:nvSpPr>
        <p:spPr>
          <a:xfrm>
            <a:off x="162000" y="2509202"/>
            <a:ext cx="576000" cy="360000"/>
          </a:xfrm>
          <a:prstGeom prst="rect">
            <a:avLst/>
          </a:prstGeom>
        </p:spPr>
        <p:txBody>
          <a:bodyPr wrap="non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課題</a:t>
            </a:r>
          </a:p>
        </p:txBody>
      </p:sp>
      <p:sp>
        <p:nvSpPr>
          <p:cNvPr id="31" name="角丸四角形 30"/>
          <p:cNvSpPr/>
          <p:nvPr/>
        </p:nvSpPr>
        <p:spPr>
          <a:xfrm>
            <a:off x="160897" y="73284"/>
            <a:ext cx="612000" cy="612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400" dirty="0">
                <a:latin typeface="BIZ UDPゴシック" panose="020B0400000000000000" pitchFamily="50" charset="-128"/>
                <a:ea typeface="BIZ UDPゴシック" panose="020B0400000000000000" pitchFamily="50" charset="-128"/>
              </a:rPr>
              <a:t>１</a:t>
            </a:r>
          </a:p>
        </p:txBody>
      </p:sp>
      <p:sp>
        <p:nvSpPr>
          <p:cNvPr id="33" name="テキスト ボックス 32"/>
          <p:cNvSpPr txBox="1"/>
          <p:nvPr/>
        </p:nvSpPr>
        <p:spPr>
          <a:xfrm>
            <a:off x="772894" y="194618"/>
            <a:ext cx="6722787" cy="369332"/>
          </a:xfrm>
          <a:prstGeom prst="rect">
            <a:avLst/>
          </a:prstGeom>
          <a:noFill/>
        </p:spPr>
        <p:txBody>
          <a:bodyPr wrap="square" lIns="0" tIns="0" rIns="0" bIns="0" rtlCol="0" anchor="ctr" anchorCtr="0">
            <a:spAutoFit/>
          </a:bodyPr>
          <a:lstStyle/>
          <a:p>
            <a:r>
              <a:rPr kumimoji="1" lang="ja-JP" altLang="en-US" sz="2400" dirty="0">
                <a:latin typeface="BIZ UDPゴシック" panose="020B0400000000000000" pitchFamily="50" charset="-128"/>
                <a:ea typeface="BIZ UDPゴシック" panose="020B0400000000000000" pitchFamily="50" charset="-128"/>
              </a:rPr>
              <a:t>人がつながる、豊かな地域コミュニティの実現</a:t>
            </a:r>
          </a:p>
        </p:txBody>
      </p:sp>
      <p:sp>
        <p:nvSpPr>
          <p:cNvPr id="36" name="正方形/長方形 35"/>
          <p:cNvSpPr/>
          <p:nvPr/>
        </p:nvSpPr>
        <p:spPr>
          <a:xfrm>
            <a:off x="162000" y="4632343"/>
            <a:ext cx="936000" cy="360000"/>
          </a:xfrm>
          <a:prstGeom prst="rect">
            <a:avLst/>
          </a:prstGeom>
        </p:spPr>
        <p:txBody>
          <a:bodyPr wrap="square" lIns="0" tIns="0" rIns="0" bIns="0" anchor="ctr" anchorCtr="0">
            <a:spAutoFit/>
          </a:bodyPr>
          <a:lstStyle/>
          <a:p>
            <a:r>
              <a:rPr lang="ja-JP" altLang="en-US" sz="2400" dirty="0">
                <a:latin typeface="BIZ UDPゴシック" panose="020B0400000000000000" pitchFamily="50" charset="-128"/>
                <a:ea typeface="BIZ UDPゴシック" panose="020B0400000000000000" pitchFamily="50" charset="-128"/>
              </a:rPr>
              <a:t>対応策</a:t>
            </a:r>
          </a:p>
        </p:txBody>
      </p:sp>
      <p:cxnSp>
        <p:nvCxnSpPr>
          <p:cNvPr id="2" name="直線コネクタ 1">
            <a:extLst>
              <a:ext uri="{FF2B5EF4-FFF2-40B4-BE49-F238E27FC236}">
                <a16:creationId xmlns:a16="http://schemas.microsoft.com/office/drawing/2014/main" id="{A88DEA20-B934-1FCD-8C8A-1A094A59B624}"/>
              </a:ext>
            </a:extLst>
          </p:cNvPr>
          <p:cNvCxnSpPr/>
          <p:nvPr/>
        </p:nvCxnSpPr>
        <p:spPr>
          <a:xfrm>
            <a:off x="108000" y="5037968"/>
            <a:ext cx="1008000" cy="0"/>
          </a:xfrm>
          <a:prstGeom prst="line">
            <a:avLst/>
          </a:prstGeom>
          <a:ln w="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A5DD758C-F46C-D07E-1497-99926C96F375}"/>
              </a:ext>
            </a:extLst>
          </p:cNvPr>
          <p:cNvCxnSpPr/>
          <p:nvPr/>
        </p:nvCxnSpPr>
        <p:spPr>
          <a:xfrm>
            <a:off x="108000" y="2912400"/>
            <a:ext cx="72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A746C95-76E0-E32D-2B3A-39DE0E4F381E}"/>
              </a:ext>
            </a:extLst>
          </p:cNvPr>
          <p:cNvCxnSpPr/>
          <p:nvPr/>
        </p:nvCxnSpPr>
        <p:spPr>
          <a:xfrm>
            <a:off x="72000" y="5037968"/>
            <a:ext cx="108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F1928C4-171C-5E23-12C3-4A293ABEC1DB}"/>
              </a:ext>
            </a:extLst>
          </p:cNvPr>
          <p:cNvCxnSpPr/>
          <p:nvPr/>
        </p:nvCxnSpPr>
        <p:spPr>
          <a:xfrm>
            <a:off x="7707600" y="3009600"/>
            <a:ext cx="126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2"/>
          <p:cNvSpPr>
            <a:spLocks noGrp="1"/>
          </p:cNvSpPr>
          <p:nvPr>
            <p:ph type="sldNum" sz="quarter" idx="12"/>
          </p:nvPr>
        </p:nvSpPr>
        <p:spPr>
          <a:xfrm>
            <a:off x="9360000" y="6444000"/>
            <a:ext cx="540000" cy="396000"/>
          </a:xfrm>
        </p:spPr>
        <p:txBody>
          <a:bodyP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40305317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a:solidFill>
            <a:srgbClr val="92D050"/>
          </a:solidFill>
        </a:ln>
      </a:spPr>
      <a:bodyPr lIns="0" tIns="0" rIns="0" bIns="0"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6127</Words>
  <Application>Microsoft Office PowerPoint</Application>
  <PresentationFormat>A4 210 x 297 mm</PresentationFormat>
  <Paragraphs>628</Paragraphs>
  <Slides>36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BIZ UDPゴシック</vt:lpstr>
      <vt:lpstr>BIZ UDゴシック</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2024-03-15T02:27:58Z</dcterms:created>
  <dcterms:modified xsi:type="dcterms:W3CDTF">2024-03-15T02:28:23Z</dcterms:modified>
</cp:coreProperties>
</file>