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732" r:id="rId1"/>
  </p:sldMasterIdLst>
  <p:sldIdLst>
    <p:sldId id="256" r:id="rId2"/>
    <p:sldId id="257" r:id="rId3"/>
  </p:sldIdLst>
  <p:sldSz cx="9906000" cy="6858000" type="A4"/>
  <p:notesSz cx="6735763" cy="98663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99FF"/>
    <a:srgbClr val="CC66FF"/>
    <a:srgbClr val="FF99FF"/>
    <a:srgbClr val="99CCFF"/>
    <a:srgbClr val="66FFFF"/>
    <a:srgbClr val="FFCCFF"/>
    <a:srgbClr val="FCBCF4"/>
    <a:srgbClr val="CCFF99"/>
    <a:srgbClr val="4472C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85" d="100"/>
          <a:sy n="85" d="100"/>
        </p:scale>
        <p:origin x="1205"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776FF86A-C241-4040-9451-3FBB87C05FF9}" type="datetimeFigureOut">
              <a:rPr kumimoji="1" lang="ja-JP" altLang="en-US" smtClean="0"/>
              <a:t>2024/3/27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47BA9F9-2326-458F-8E42-7255DFDE05BE}" type="slidenum">
              <a:rPr kumimoji="1" lang="ja-JP" altLang="en-US" smtClean="0"/>
              <a:t>‹#›</a:t>
            </a:fld>
            <a:endParaRPr kumimoji="1" lang="ja-JP" altLang="en-US"/>
          </a:p>
        </p:txBody>
      </p:sp>
    </p:spTree>
    <p:extLst>
      <p:ext uri="{BB962C8B-B14F-4D97-AF65-F5344CB8AC3E}">
        <p14:creationId xmlns:p14="http://schemas.microsoft.com/office/powerpoint/2010/main" val="11474886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76FF86A-C241-4040-9451-3FBB87C05FF9}" type="datetimeFigureOut">
              <a:rPr kumimoji="1" lang="ja-JP" altLang="en-US" smtClean="0"/>
              <a:t>2024/3/27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47BA9F9-2326-458F-8E42-7255DFDE05BE}" type="slidenum">
              <a:rPr kumimoji="1" lang="ja-JP" altLang="en-US" smtClean="0"/>
              <a:t>‹#›</a:t>
            </a:fld>
            <a:endParaRPr kumimoji="1" lang="ja-JP" altLang="en-US"/>
          </a:p>
        </p:txBody>
      </p:sp>
    </p:spTree>
    <p:extLst>
      <p:ext uri="{BB962C8B-B14F-4D97-AF65-F5344CB8AC3E}">
        <p14:creationId xmlns:p14="http://schemas.microsoft.com/office/powerpoint/2010/main" val="41345099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76FF86A-C241-4040-9451-3FBB87C05FF9}" type="datetimeFigureOut">
              <a:rPr kumimoji="1" lang="ja-JP" altLang="en-US" smtClean="0"/>
              <a:t>2024/3/27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47BA9F9-2326-458F-8E42-7255DFDE05BE}" type="slidenum">
              <a:rPr kumimoji="1" lang="ja-JP" altLang="en-US" smtClean="0"/>
              <a:t>‹#›</a:t>
            </a:fld>
            <a:endParaRPr kumimoji="1" lang="ja-JP" altLang="en-US"/>
          </a:p>
        </p:txBody>
      </p:sp>
    </p:spTree>
    <p:extLst>
      <p:ext uri="{BB962C8B-B14F-4D97-AF65-F5344CB8AC3E}">
        <p14:creationId xmlns:p14="http://schemas.microsoft.com/office/powerpoint/2010/main" val="3834878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76FF86A-C241-4040-9451-3FBB87C05FF9}" type="datetimeFigureOut">
              <a:rPr kumimoji="1" lang="ja-JP" altLang="en-US" smtClean="0"/>
              <a:t>2024/3/27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47BA9F9-2326-458F-8E42-7255DFDE05BE}" type="slidenum">
              <a:rPr kumimoji="1" lang="ja-JP" altLang="en-US" smtClean="0"/>
              <a:t>‹#›</a:t>
            </a:fld>
            <a:endParaRPr kumimoji="1" lang="ja-JP" altLang="en-US"/>
          </a:p>
        </p:txBody>
      </p:sp>
    </p:spTree>
    <p:extLst>
      <p:ext uri="{BB962C8B-B14F-4D97-AF65-F5344CB8AC3E}">
        <p14:creationId xmlns:p14="http://schemas.microsoft.com/office/powerpoint/2010/main" val="22975358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776FF86A-C241-4040-9451-3FBB87C05FF9}" type="datetimeFigureOut">
              <a:rPr kumimoji="1" lang="ja-JP" altLang="en-US" smtClean="0"/>
              <a:t>2024/3/27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47BA9F9-2326-458F-8E42-7255DFDE05BE}" type="slidenum">
              <a:rPr kumimoji="1" lang="ja-JP" altLang="en-US" smtClean="0"/>
              <a:t>‹#›</a:t>
            </a:fld>
            <a:endParaRPr kumimoji="1" lang="ja-JP" altLang="en-US"/>
          </a:p>
        </p:txBody>
      </p:sp>
    </p:spTree>
    <p:extLst>
      <p:ext uri="{BB962C8B-B14F-4D97-AF65-F5344CB8AC3E}">
        <p14:creationId xmlns:p14="http://schemas.microsoft.com/office/powerpoint/2010/main" val="37811879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776FF86A-C241-4040-9451-3FBB87C05FF9}" type="datetimeFigureOut">
              <a:rPr kumimoji="1" lang="ja-JP" altLang="en-US" smtClean="0"/>
              <a:t>2024/3/27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47BA9F9-2326-458F-8E42-7255DFDE05BE}" type="slidenum">
              <a:rPr kumimoji="1" lang="ja-JP" altLang="en-US" smtClean="0"/>
              <a:t>‹#›</a:t>
            </a:fld>
            <a:endParaRPr kumimoji="1" lang="ja-JP" altLang="en-US"/>
          </a:p>
        </p:txBody>
      </p:sp>
    </p:spTree>
    <p:extLst>
      <p:ext uri="{BB962C8B-B14F-4D97-AF65-F5344CB8AC3E}">
        <p14:creationId xmlns:p14="http://schemas.microsoft.com/office/powerpoint/2010/main" val="33001107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776FF86A-C241-4040-9451-3FBB87C05FF9}" type="datetimeFigureOut">
              <a:rPr kumimoji="1" lang="ja-JP" altLang="en-US" smtClean="0"/>
              <a:t>2024/3/27</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C47BA9F9-2326-458F-8E42-7255DFDE05BE}" type="slidenum">
              <a:rPr kumimoji="1" lang="ja-JP" altLang="en-US" smtClean="0"/>
              <a:t>‹#›</a:t>
            </a:fld>
            <a:endParaRPr kumimoji="1" lang="ja-JP" altLang="en-US"/>
          </a:p>
        </p:txBody>
      </p:sp>
    </p:spTree>
    <p:extLst>
      <p:ext uri="{BB962C8B-B14F-4D97-AF65-F5344CB8AC3E}">
        <p14:creationId xmlns:p14="http://schemas.microsoft.com/office/powerpoint/2010/main" val="1217973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776FF86A-C241-4040-9451-3FBB87C05FF9}" type="datetimeFigureOut">
              <a:rPr kumimoji="1" lang="ja-JP" altLang="en-US" smtClean="0"/>
              <a:t>2024/3/27</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C47BA9F9-2326-458F-8E42-7255DFDE05BE}" type="slidenum">
              <a:rPr kumimoji="1" lang="ja-JP" altLang="en-US" smtClean="0"/>
              <a:t>‹#›</a:t>
            </a:fld>
            <a:endParaRPr kumimoji="1" lang="ja-JP" altLang="en-US"/>
          </a:p>
        </p:txBody>
      </p:sp>
    </p:spTree>
    <p:extLst>
      <p:ext uri="{BB962C8B-B14F-4D97-AF65-F5344CB8AC3E}">
        <p14:creationId xmlns:p14="http://schemas.microsoft.com/office/powerpoint/2010/main" val="10919651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76FF86A-C241-4040-9451-3FBB87C05FF9}" type="datetimeFigureOut">
              <a:rPr kumimoji="1" lang="ja-JP" altLang="en-US" smtClean="0"/>
              <a:t>2024/3/27</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C47BA9F9-2326-458F-8E42-7255DFDE05BE}" type="slidenum">
              <a:rPr kumimoji="1" lang="ja-JP" altLang="en-US" smtClean="0"/>
              <a:t>‹#›</a:t>
            </a:fld>
            <a:endParaRPr kumimoji="1" lang="ja-JP" altLang="en-US"/>
          </a:p>
        </p:txBody>
      </p:sp>
    </p:spTree>
    <p:extLst>
      <p:ext uri="{BB962C8B-B14F-4D97-AF65-F5344CB8AC3E}">
        <p14:creationId xmlns:p14="http://schemas.microsoft.com/office/powerpoint/2010/main" val="28996255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776FF86A-C241-4040-9451-3FBB87C05FF9}" type="datetimeFigureOut">
              <a:rPr kumimoji="1" lang="ja-JP" altLang="en-US" smtClean="0"/>
              <a:t>2024/3/27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47BA9F9-2326-458F-8E42-7255DFDE05BE}" type="slidenum">
              <a:rPr kumimoji="1" lang="ja-JP" altLang="en-US" smtClean="0"/>
              <a:t>‹#›</a:t>
            </a:fld>
            <a:endParaRPr kumimoji="1" lang="ja-JP" altLang="en-US"/>
          </a:p>
        </p:txBody>
      </p:sp>
    </p:spTree>
    <p:extLst>
      <p:ext uri="{BB962C8B-B14F-4D97-AF65-F5344CB8AC3E}">
        <p14:creationId xmlns:p14="http://schemas.microsoft.com/office/powerpoint/2010/main" val="13258880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776FF86A-C241-4040-9451-3FBB87C05FF9}" type="datetimeFigureOut">
              <a:rPr kumimoji="1" lang="ja-JP" altLang="en-US" smtClean="0"/>
              <a:t>2024/3/27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47BA9F9-2326-458F-8E42-7255DFDE05BE}" type="slidenum">
              <a:rPr kumimoji="1" lang="ja-JP" altLang="en-US" smtClean="0"/>
              <a:t>‹#›</a:t>
            </a:fld>
            <a:endParaRPr kumimoji="1" lang="ja-JP" altLang="en-US"/>
          </a:p>
        </p:txBody>
      </p:sp>
    </p:spTree>
    <p:extLst>
      <p:ext uri="{BB962C8B-B14F-4D97-AF65-F5344CB8AC3E}">
        <p14:creationId xmlns:p14="http://schemas.microsoft.com/office/powerpoint/2010/main" val="22008201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76FF86A-C241-4040-9451-3FBB87C05FF9}" type="datetimeFigureOut">
              <a:rPr kumimoji="1" lang="ja-JP" altLang="en-US" smtClean="0"/>
              <a:t>2024/3/27</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47BA9F9-2326-458F-8E42-7255DFDE05BE}" type="slidenum">
              <a:rPr kumimoji="1" lang="ja-JP" altLang="en-US" smtClean="0"/>
              <a:t>‹#›</a:t>
            </a:fld>
            <a:endParaRPr kumimoji="1" lang="ja-JP" altLang="en-US"/>
          </a:p>
        </p:txBody>
      </p:sp>
    </p:spTree>
    <p:extLst>
      <p:ext uri="{BB962C8B-B14F-4D97-AF65-F5344CB8AC3E}">
        <p14:creationId xmlns:p14="http://schemas.microsoft.com/office/powerpoint/2010/main" val="3810160746"/>
      </p:ext>
    </p:extLst>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F7965F73-D9FD-CC8F-1110-9C9D9FB49888}"/>
              </a:ext>
            </a:extLst>
          </p:cNvPr>
          <p:cNvSpPr/>
          <p:nvPr/>
        </p:nvSpPr>
        <p:spPr>
          <a:xfrm>
            <a:off x="0" y="-4526"/>
            <a:ext cx="9906000" cy="928717"/>
          </a:xfrm>
          <a:prstGeom prst="rect">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dirty="0">
              <a:solidFill>
                <a:schemeClr val="tx1"/>
              </a:solidFill>
              <a:latin typeface="HG丸ｺﾞｼｯｸM-PRO" panose="020F0600000000000000" pitchFamily="50" charset="-128"/>
              <a:ea typeface="HG丸ｺﾞｼｯｸM-PRO" panose="020F0600000000000000" pitchFamily="50" charset="-128"/>
            </a:endParaRPr>
          </a:p>
        </p:txBody>
      </p:sp>
      <p:sp>
        <p:nvSpPr>
          <p:cNvPr id="5" name="正方形/長方形 4">
            <a:extLst>
              <a:ext uri="{FF2B5EF4-FFF2-40B4-BE49-F238E27FC236}">
                <a16:creationId xmlns:a16="http://schemas.microsoft.com/office/drawing/2014/main" id="{04DE6AB4-41DF-09ED-49D0-031DF20064E0}"/>
              </a:ext>
            </a:extLst>
          </p:cNvPr>
          <p:cNvSpPr/>
          <p:nvPr/>
        </p:nvSpPr>
        <p:spPr>
          <a:xfrm>
            <a:off x="864187" y="299979"/>
            <a:ext cx="912123" cy="37300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a:solidFill>
                  <a:schemeClr val="tx1"/>
                </a:solidFill>
                <a:latin typeface="HG丸ｺﾞｼｯｸM-PRO" panose="020F0600000000000000" pitchFamily="50" charset="-128"/>
                <a:ea typeface="HG丸ｺﾞｼｯｸM-PRO" panose="020F0600000000000000" pitchFamily="50" charset="-128"/>
              </a:rPr>
              <a:t>概要版</a:t>
            </a:r>
            <a:endParaRPr lang="en-US" altLang="ja-JP" sz="1400" b="1" dirty="0">
              <a:solidFill>
                <a:schemeClr val="tx1"/>
              </a:solidFill>
              <a:latin typeface="HG丸ｺﾞｼｯｸM-PRO" panose="020F0600000000000000" pitchFamily="50" charset="-128"/>
              <a:ea typeface="HG丸ｺﾞｼｯｸM-PRO" panose="020F0600000000000000" pitchFamily="50" charset="-128"/>
            </a:endParaRPr>
          </a:p>
        </p:txBody>
      </p:sp>
      <p:sp>
        <p:nvSpPr>
          <p:cNvPr id="6" name="正方形/長方形 5">
            <a:extLst>
              <a:ext uri="{FF2B5EF4-FFF2-40B4-BE49-F238E27FC236}">
                <a16:creationId xmlns:a16="http://schemas.microsoft.com/office/drawing/2014/main" id="{4F0963DA-54E7-EEC6-A864-95BEF6E9C053}"/>
              </a:ext>
            </a:extLst>
          </p:cNvPr>
          <p:cNvSpPr/>
          <p:nvPr/>
        </p:nvSpPr>
        <p:spPr>
          <a:xfrm>
            <a:off x="2397401" y="78546"/>
            <a:ext cx="5111198" cy="373004"/>
          </a:xfrm>
          <a:prstGeom prst="rect">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dirty="0">
                <a:solidFill>
                  <a:schemeClr val="tx1"/>
                </a:solidFill>
                <a:latin typeface="HG丸ｺﾞｼｯｸM-PRO" panose="020F0600000000000000" pitchFamily="50" charset="-128"/>
                <a:ea typeface="HG丸ｺﾞｼｯｸM-PRO" panose="020F0600000000000000" pitchFamily="50" charset="-128"/>
              </a:rPr>
              <a:t>住吉区地域福祉ビジョン </a:t>
            </a:r>
            <a:r>
              <a:rPr lang="en-US" altLang="ja-JP" b="1" dirty="0">
                <a:solidFill>
                  <a:schemeClr val="tx1"/>
                </a:solidFill>
                <a:latin typeface="HG丸ｺﾞｼｯｸM-PRO" panose="020F0600000000000000" pitchFamily="50" charset="-128"/>
                <a:ea typeface="HG丸ｺﾞｼｯｸM-PRO" panose="020F0600000000000000" pitchFamily="50" charset="-128"/>
              </a:rPr>
              <a:t>Ver.3.0</a:t>
            </a:r>
            <a:r>
              <a:rPr lang="ja-JP" altLang="en-US" b="1" dirty="0">
                <a:solidFill>
                  <a:schemeClr val="tx1"/>
                </a:solidFill>
                <a:latin typeface="HG丸ｺﾞｼｯｸM-PRO" panose="020F0600000000000000" pitchFamily="50" charset="-128"/>
                <a:ea typeface="HG丸ｺﾞｼｯｸM-PRO" panose="020F0600000000000000" pitchFamily="50" charset="-128"/>
              </a:rPr>
              <a:t>（改訂版）</a:t>
            </a:r>
          </a:p>
        </p:txBody>
      </p:sp>
      <p:sp>
        <p:nvSpPr>
          <p:cNvPr id="8" name="正方形/長方形 7">
            <a:extLst>
              <a:ext uri="{FF2B5EF4-FFF2-40B4-BE49-F238E27FC236}">
                <a16:creationId xmlns:a16="http://schemas.microsoft.com/office/drawing/2014/main" id="{131E04A4-3804-F0E7-F9FB-A07DB42E820E}"/>
              </a:ext>
            </a:extLst>
          </p:cNvPr>
          <p:cNvSpPr/>
          <p:nvPr/>
        </p:nvSpPr>
        <p:spPr>
          <a:xfrm>
            <a:off x="2640496" y="534987"/>
            <a:ext cx="4625008" cy="299007"/>
          </a:xfrm>
          <a:prstGeom prst="rect">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a:solidFill>
                  <a:schemeClr val="tx1"/>
                </a:solidFill>
                <a:latin typeface="HG丸ｺﾞｼｯｸM-PRO" panose="020F0600000000000000" pitchFamily="50" charset="-128"/>
                <a:ea typeface="HG丸ｺﾞｼｯｸM-PRO" panose="020F0600000000000000" pitchFamily="50" charset="-128"/>
              </a:rPr>
              <a:t>期間：令和６年（</a:t>
            </a:r>
            <a:r>
              <a:rPr lang="en-US" altLang="ja-JP" sz="1400" b="1" dirty="0">
                <a:solidFill>
                  <a:schemeClr val="tx1"/>
                </a:solidFill>
                <a:latin typeface="HG丸ｺﾞｼｯｸM-PRO" panose="020F0600000000000000" pitchFamily="50" charset="-128"/>
                <a:ea typeface="HG丸ｺﾞｼｯｸM-PRO" panose="020F0600000000000000" pitchFamily="50" charset="-128"/>
              </a:rPr>
              <a:t>2024</a:t>
            </a:r>
            <a:r>
              <a:rPr lang="ja-JP" altLang="en-US" sz="1400" b="1" dirty="0">
                <a:solidFill>
                  <a:schemeClr val="tx1"/>
                </a:solidFill>
                <a:latin typeface="HG丸ｺﾞｼｯｸM-PRO" panose="020F0600000000000000" pitchFamily="50" charset="-128"/>
                <a:ea typeface="HG丸ｺﾞｼｯｸM-PRO" panose="020F0600000000000000" pitchFamily="50" charset="-128"/>
              </a:rPr>
              <a:t>）　月～９年（</a:t>
            </a:r>
            <a:r>
              <a:rPr lang="en-US" altLang="ja-JP" sz="1400" b="1" dirty="0">
                <a:solidFill>
                  <a:schemeClr val="tx1"/>
                </a:solidFill>
                <a:latin typeface="HG丸ｺﾞｼｯｸM-PRO" panose="020F0600000000000000" pitchFamily="50" charset="-128"/>
                <a:ea typeface="HG丸ｺﾞｼｯｸM-PRO" panose="020F0600000000000000" pitchFamily="50" charset="-128"/>
              </a:rPr>
              <a:t>2027</a:t>
            </a:r>
            <a:r>
              <a:rPr lang="ja-JP" altLang="en-US" sz="1400" b="1" dirty="0">
                <a:solidFill>
                  <a:schemeClr val="tx1"/>
                </a:solidFill>
                <a:latin typeface="HG丸ｺﾞｼｯｸM-PRO" panose="020F0600000000000000" pitchFamily="50" charset="-128"/>
                <a:ea typeface="HG丸ｺﾞｼｯｸM-PRO" panose="020F0600000000000000" pitchFamily="50" charset="-128"/>
              </a:rPr>
              <a:t>）３月</a:t>
            </a:r>
          </a:p>
        </p:txBody>
      </p:sp>
      <p:sp>
        <p:nvSpPr>
          <p:cNvPr id="9" name="対角する 2 つの角を丸めた四角形 12">
            <a:extLst>
              <a:ext uri="{FF2B5EF4-FFF2-40B4-BE49-F238E27FC236}">
                <a16:creationId xmlns:a16="http://schemas.microsoft.com/office/drawing/2014/main" id="{53B5FA15-8914-0EE2-F819-1AB0EBB80369}"/>
              </a:ext>
            </a:extLst>
          </p:cNvPr>
          <p:cNvSpPr/>
          <p:nvPr/>
        </p:nvSpPr>
        <p:spPr>
          <a:xfrm>
            <a:off x="215903" y="2077240"/>
            <a:ext cx="3534462" cy="1382805"/>
          </a:xfrm>
          <a:prstGeom prst="round2DiagRect">
            <a:avLst>
              <a:gd name="adj1" fmla="val 12730"/>
              <a:gd name="adj2" fmla="val 0"/>
            </a:avLst>
          </a:prstGeom>
          <a:solidFill>
            <a:srgbClr val="FCBCF4"/>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51435" tIns="25718" rIns="51435" bIns="25718" numCol="1" spcCol="0" rtlCol="0" fromWordArt="0" anchor="t" anchorCtr="0" forceAA="0" compatLnSpc="1">
            <a:prstTxWarp prst="textNoShape">
              <a:avLst/>
            </a:prstTxWarp>
            <a:noAutofit/>
          </a:bodyPr>
          <a:lstStyle/>
          <a:p>
            <a:pPr marL="192881" indent="-192881">
              <a:buSzPts val="1200"/>
              <a:buFont typeface="HG丸ｺﾞｼｯｸM-PRO" panose="020F0600000000000000" pitchFamily="50" charset="-128"/>
              <a:buChar char="◎"/>
            </a:pPr>
            <a:r>
              <a:rPr lang="ja-JP" altLang="en-US" sz="1400" b="1" kern="100" dirty="0">
                <a:solidFill>
                  <a:srgbClr val="000000"/>
                </a:solidFill>
                <a:latin typeface="HG丸ｺﾞｼｯｸM-PRO" panose="020F0600000000000000" pitchFamily="50" charset="-128"/>
                <a:ea typeface="HG丸ｺﾞｼｯｸM-PRO" panose="020F0600000000000000" pitchFamily="50" charset="-128"/>
                <a:cs typeface="Times New Roman" panose="02020603050405020304" pitchFamily="18" charset="0"/>
              </a:rPr>
              <a:t>「地域福祉」とは</a:t>
            </a:r>
            <a:r>
              <a:rPr lang="en-US" sz="1400" b="1" kern="100" dirty="0">
                <a:solidFill>
                  <a:srgbClr val="000000"/>
                </a:solidFill>
                <a:latin typeface="HG丸ｺﾞｼｯｸM-PRO" panose="020F0600000000000000" pitchFamily="50" charset="-128"/>
                <a:ea typeface="HG丸ｺﾞｼｯｸM-PRO" panose="020F0600000000000000" pitchFamily="50" charset="-128"/>
                <a:cs typeface="Times New Roman" panose="02020603050405020304" pitchFamily="18" charset="0"/>
              </a:rPr>
              <a:t>…</a:t>
            </a:r>
            <a:endParaRPr lang="ja-JP" altLang="en-US" sz="1400" kern="100" dirty="0">
              <a:latin typeface="HG丸ｺﾞｼｯｸM-PRO" panose="020F0600000000000000" pitchFamily="50" charset="-128"/>
              <a:ea typeface="HG丸ｺﾞｼｯｸM-PRO" panose="020F0600000000000000" pitchFamily="50" charset="-128"/>
              <a:cs typeface="Times New Roman" panose="02020603050405020304" pitchFamily="18" charset="0"/>
            </a:endParaRPr>
          </a:p>
          <a:p>
            <a:r>
              <a:rPr lang="ja-JP" altLang="en-US" sz="1400" kern="100" dirty="0">
                <a:solidFill>
                  <a:srgbClr val="000000"/>
                </a:solidFill>
                <a:latin typeface="HG丸ｺﾞｼｯｸM-PRO" panose="020F0600000000000000" pitchFamily="50" charset="-128"/>
                <a:ea typeface="HG丸ｺﾞｼｯｸM-PRO" panose="020F0600000000000000" pitchFamily="50" charset="-128"/>
                <a:cs typeface="Times New Roman" panose="02020603050405020304" pitchFamily="18" charset="0"/>
              </a:rPr>
              <a:t>　</a:t>
            </a:r>
            <a:r>
              <a:rPr lang="ja-JP" altLang="en-US" sz="1200" kern="100" dirty="0">
                <a:solidFill>
                  <a:srgbClr val="000000"/>
                </a:solidFill>
                <a:latin typeface="HG丸ｺﾞｼｯｸM-PRO" panose="020F0600000000000000" pitchFamily="50" charset="-128"/>
                <a:ea typeface="HG丸ｺﾞｼｯｸM-PRO" panose="020F0600000000000000" pitchFamily="50" charset="-128"/>
                <a:cs typeface="Times New Roman" panose="02020603050405020304" pitchFamily="18" charset="0"/>
              </a:rPr>
              <a:t>共に生き共に支えあい、誰もが自分らしく安心して暮らせる地域、さらにみんなが生活を共に楽しむ地域を、地域住民や行政をはじめ、地域に関わるすべての人の力で作り上げていく福祉のことです。</a:t>
            </a:r>
            <a:endParaRPr lang="ja-JP" altLang="en-US" sz="1200" kern="100" dirty="0">
              <a:latin typeface="HG丸ｺﾞｼｯｸM-PRO" panose="020F0600000000000000" pitchFamily="50" charset="-128"/>
              <a:ea typeface="HG丸ｺﾞｼｯｸM-PRO" panose="020F0600000000000000" pitchFamily="50" charset="-128"/>
              <a:cs typeface="Times New Roman" panose="02020603050405020304" pitchFamily="18" charset="0"/>
            </a:endParaRPr>
          </a:p>
        </p:txBody>
      </p:sp>
      <p:sp>
        <p:nvSpPr>
          <p:cNvPr id="10" name="四角形: 対角を丸める 9">
            <a:extLst>
              <a:ext uri="{FF2B5EF4-FFF2-40B4-BE49-F238E27FC236}">
                <a16:creationId xmlns:a16="http://schemas.microsoft.com/office/drawing/2014/main" id="{10CB2162-7037-4907-B625-781E7924627F}"/>
              </a:ext>
            </a:extLst>
          </p:cNvPr>
          <p:cNvSpPr/>
          <p:nvPr/>
        </p:nvSpPr>
        <p:spPr>
          <a:xfrm>
            <a:off x="215903" y="3594179"/>
            <a:ext cx="3534462" cy="3058412"/>
          </a:xfrm>
          <a:prstGeom prst="round2DiagRect">
            <a:avLst>
              <a:gd name="adj1" fmla="val 5235"/>
              <a:gd name="adj2" fmla="val 0"/>
            </a:avLst>
          </a:prstGeom>
          <a:solidFill>
            <a:schemeClr val="accent5">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ja-JP" sz="1200" b="1" kern="100" dirty="0">
                <a:solidFill>
                  <a:srgbClr val="000000"/>
                </a:solidFill>
                <a:latin typeface="Century" panose="02040604050505020304" pitchFamily="18" charset="0"/>
                <a:ea typeface="HG丸ｺﾞｼｯｸM-PRO" panose="020F0600000000000000" pitchFamily="50" charset="-128"/>
                <a:cs typeface="Times New Roman" panose="02020603050405020304" pitchFamily="18" charset="0"/>
              </a:rPr>
              <a:t>◎ </a:t>
            </a:r>
            <a:r>
              <a:rPr lang="ja-JP" altLang="ja-JP" sz="1400" b="1" kern="100" dirty="0">
                <a:solidFill>
                  <a:srgbClr val="000000"/>
                </a:solidFill>
                <a:latin typeface="HG丸ｺﾞｼｯｸM-PRO" panose="020F0600000000000000" pitchFamily="50" charset="-128"/>
                <a:ea typeface="HG丸ｺﾞｼｯｸM-PRO" panose="020F0600000000000000" pitchFamily="50" charset="-128"/>
                <a:cs typeface="Times New Roman" panose="02020603050405020304" pitchFamily="18" charset="0"/>
              </a:rPr>
              <a:t>ビジョンの改訂にあたって</a:t>
            </a:r>
            <a:endParaRPr lang="ja-JP" altLang="ja-JP" sz="1400" kern="100" dirty="0">
              <a:latin typeface="HG丸ｺﾞｼｯｸM-PRO" panose="020F0600000000000000" pitchFamily="50" charset="-128"/>
              <a:ea typeface="HG丸ｺﾞｼｯｸM-PRO" panose="020F0600000000000000" pitchFamily="50" charset="-128"/>
              <a:cs typeface="Times New Roman" panose="02020603050405020304" pitchFamily="18" charset="0"/>
            </a:endParaRPr>
          </a:p>
          <a:p>
            <a:r>
              <a:rPr lang="ja-JP" altLang="en-US" sz="1200" dirty="0">
                <a:solidFill>
                  <a:schemeClr val="tx1"/>
                </a:solidFill>
                <a:latin typeface="HG丸ｺﾞｼｯｸM-PRO" panose="020F0600000000000000" pitchFamily="50" charset="-128"/>
                <a:ea typeface="HG丸ｺﾞｼｯｸM-PRO" panose="020F0600000000000000" pitchFamily="50" charset="-128"/>
              </a:rPr>
              <a:t>　住吉区では、地域での見守りや支えあいの活動、地域・子ども食堂などの居場所づくり、社会福祉法人による社会貢献活動など、さまざまな取り組みが盛んに行われていることは、大きな強みとなっています。</a:t>
            </a:r>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a:p>
            <a:r>
              <a:rPr lang="ja-JP" altLang="en-US" sz="1200" kern="100" dirty="0">
                <a:solidFill>
                  <a:srgbClr val="000000"/>
                </a:solidFill>
                <a:latin typeface="HG丸ｺﾞｼｯｸM-PRO" panose="020F0600000000000000" pitchFamily="50" charset="-128"/>
                <a:ea typeface="HG丸ｺﾞｼｯｸM-PRO" panose="020F0600000000000000" pitchFamily="50" charset="-128"/>
                <a:cs typeface="Times New Roman" panose="02020603050405020304" pitchFamily="18" charset="0"/>
              </a:rPr>
              <a:t>　</a:t>
            </a:r>
            <a:r>
              <a:rPr lang="ja-JP" altLang="ja-JP" sz="1200" kern="100" dirty="0">
                <a:solidFill>
                  <a:srgbClr val="000000"/>
                </a:solidFill>
                <a:latin typeface="HG丸ｺﾞｼｯｸM-PRO" panose="020F0600000000000000" pitchFamily="50" charset="-128"/>
                <a:ea typeface="HG丸ｺﾞｼｯｸM-PRO" panose="020F0600000000000000" pitchFamily="50" charset="-128"/>
                <a:cs typeface="Times New Roman" panose="02020603050405020304" pitchFamily="18" charset="0"/>
              </a:rPr>
              <a:t>「住吉区地域福祉ビジョン</a:t>
            </a:r>
            <a:r>
              <a:rPr lang="en-US" altLang="ja-JP" sz="1200" kern="100" dirty="0">
                <a:solidFill>
                  <a:srgbClr val="000000"/>
                </a:solidFill>
                <a:latin typeface="HG丸ｺﾞｼｯｸM-PRO" panose="020F0600000000000000" pitchFamily="50" charset="-128"/>
                <a:ea typeface="HG丸ｺﾞｼｯｸM-PRO" panose="020F0600000000000000" pitchFamily="50" charset="-128"/>
                <a:cs typeface="Times New Roman" panose="02020603050405020304" pitchFamily="18" charset="0"/>
              </a:rPr>
              <a:t>Ver.</a:t>
            </a:r>
            <a:r>
              <a:rPr lang="ja-JP" altLang="en-US" sz="1200" kern="100" dirty="0">
                <a:solidFill>
                  <a:srgbClr val="000000"/>
                </a:solidFill>
                <a:latin typeface="HG丸ｺﾞｼｯｸM-PRO" panose="020F0600000000000000" pitchFamily="50" charset="-128"/>
                <a:ea typeface="HG丸ｺﾞｼｯｸM-PRO" panose="020F0600000000000000" pitchFamily="50" charset="-128"/>
                <a:cs typeface="Times New Roman" panose="02020603050405020304" pitchFamily="18" charset="0"/>
              </a:rPr>
              <a:t>３</a:t>
            </a:r>
            <a:r>
              <a:rPr lang="en-US" altLang="ja-JP" sz="1200" kern="100" dirty="0">
                <a:solidFill>
                  <a:srgbClr val="000000"/>
                </a:solidFill>
                <a:latin typeface="HG丸ｺﾞｼｯｸM-PRO" panose="020F0600000000000000" pitchFamily="50" charset="-128"/>
                <a:ea typeface="HG丸ｺﾞｼｯｸM-PRO" panose="020F0600000000000000" pitchFamily="50" charset="-128"/>
                <a:cs typeface="Times New Roman" panose="02020603050405020304" pitchFamily="18" charset="0"/>
              </a:rPr>
              <a:t>.0</a:t>
            </a:r>
            <a:r>
              <a:rPr lang="ja-JP" altLang="ja-JP" sz="1200" kern="100" dirty="0">
                <a:solidFill>
                  <a:srgbClr val="000000"/>
                </a:solidFill>
                <a:latin typeface="HG丸ｺﾞｼｯｸM-PRO" panose="020F0600000000000000" pitchFamily="50" charset="-128"/>
                <a:ea typeface="HG丸ｺﾞｼｯｸM-PRO" panose="020F0600000000000000" pitchFamily="50" charset="-128"/>
                <a:cs typeface="Times New Roman" panose="02020603050405020304" pitchFamily="18" charset="0"/>
              </a:rPr>
              <a:t>」では、これまでの基本理念を継承しつつ</a:t>
            </a:r>
            <a:r>
              <a:rPr lang="ja-JP" altLang="en-US" sz="1200" kern="100" dirty="0">
                <a:solidFill>
                  <a:srgbClr val="000000"/>
                </a:solidFill>
                <a:latin typeface="HG丸ｺﾞｼｯｸM-PRO" panose="020F0600000000000000" pitchFamily="50" charset="-128"/>
                <a:ea typeface="HG丸ｺﾞｼｯｸM-PRO" panose="020F0600000000000000" pitchFamily="50" charset="-128"/>
                <a:cs typeface="Times New Roman" panose="02020603050405020304" pitchFamily="18" charset="0"/>
              </a:rPr>
              <a:t>、区の強みを生かし、</a:t>
            </a:r>
            <a:r>
              <a:rPr lang="ja-JP" altLang="ja-JP" sz="1200" kern="100" dirty="0">
                <a:solidFill>
                  <a:srgbClr val="000000"/>
                </a:solidFill>
                <a:latin typeface="HG丸ｺﾞｼｯｸM-PRO" panose="020F0600000000000000" pitchFamily="50" charset="-128"/>
                <a:ea typeface="HG丸ｺﾞｼｯｸM-PRO" panose="020F0600000000000000" pitchFamily="50" charset="-128"/>
                <a:cs typeface="Times New Roman" panose="02020603050405020304" pitchFamily="18" charset="0"/>
              </a:rPr>
              <a:t>今日的な状況変化を踏まえた改訂を行い、これから</a:t>
            </a:r>
            <a:r>
              <a:rPr lang="en-US" altLang="ja-JP" sz="1200" kern="100" dirty="0">
                <a:solidFill>
                  <a:srgbClr val="000000"/>
                </a:solidFill>
                <a:latin typeface="HG丸ｺﾞｼｯｸM-PRO" panose="020F0600000000000000" pitchFamily="50" charset="-128"/>
                <a:ea typeface="HG丸ｺﾞｼｯｸM-PRO" panose="020F0600000000000000" pitchFamily="50" charset="-128"/>
                <a:cs typeface="Times New Roman" panose="02020603050405020304" pitchFamily="18" charset="0"/>
              </a:rPr>
              <a:t>3</a:t>
            </a:r>
            <a:r>
              <a:rPr lang="ja-JP" altLang="ja-JP" sz="1200" kern="100" dirty="0">
                <a:solidFill>
                  <a:srgbClr val="000000"/>
                </a:solidFill>
                <a:latin typeface="HG丸ｺﾞｼｯｸM-PRO" panose="020F0600000000000000" pitchFamily="50" charset="-128"/>
                <a:ea typeface="HG丸ｺﾞｼｯｸM-PRO" panose="020F0600000000000000" pitchFamily="50" charset="-128"/>
                <a:cs typeface="Times New Roman" panose="02020603050405020304" pitchFamily="18" charset="0"/>
              </a:rPr>
              <a:t>年間の住吉区の地域福祉の方向性を示しています。ビジョンに基づき、</a:t>
            </a:r>
            <a:r>
              <a:rPr lang="ja-JP" altLang="en-US" sz="1200" kern="100" dirty="0">
                <a:solidFill>
                  <a:srgbClr val="000000"/>
                </a:solidFill>
                <a:latin typeface="HG丸ｺﾞｼｯｸM-PRO" panose="020F0600000000000000" pitchFamily="50" charset="-128"/>
                <a:ea typeface="HG丸ｺﾞｼｯｸM-PRO" panose="020F0600000000000000" pitchFamily="50" charset="-128"/>
                <a:cs typeface="Times New Roman" panose="02020603050405020304" pitchFamily="18" charset="0"/>
              </a:rPr>
              <a:t>まちじゅうに「ゆるやかなつながり」を生み出し、一人ひとりがありのままでいられる、自分のことを気にかけてくれる人がいる、そんなまちをみんなでつくりあげていきましょう。</a:t>
            </a:r>
            <a:endParaRPr lang="ja-JP" altLang="ja-JP" sz="1200" kern="100" dirty="0">
              <a:latin typeface="HG丸ｺﾞｼｯｸM-PRO" panose="020F0600000000000000" pitchFamily="50" charset="-128"/>
              <a:ea typeface="HG丸ｺﾞｼｯｸM-PRO" panose="020F0600000000000000" pitchFamily="50" charset="-128"/>
              <a:cs typeface="Times New Roman" panose="02020603050405020304" pitchFamily="18" charset="0"/>
            </a:endParaRPr>
          </a:p>
        </p:txBody>
      </p:sp>
      <p:sp>
        <p:nvSpPr>
          <p:cNvPr id="11" name="正方形/長方形 10">
            <a:extLst>
              <a:ext uri="{FF2B5EF4-FFF2-40B4-BE49-F238E27FC236}">
                <a16:creationId xmlns:a16="http://schemas.microsoft.com/office/drawing/2014/main" id="{3766655F-D0E2-3D34-63CB-F98667960059}"/>
              </a:ext>
            </a:extLst>
          </p:cNvPr>
          <p:cNvSpPr/>
          <p:nvPr/>
        </p:nvSpPr>
        <p:spPr>
          <a:xfrm>
            <a:off x="3909391" y="2077240"/>
            <a:ext cx="5687941" cy="4575351"/>
          </a:xfrm>
          <a:prstGeom prst="rect">
            <a:avLst/>
          </a:prstGeom>
          <a:solidFill>
            <a:schemeClr val="accent6">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1013" dirty="0">
                <a:solidFill>
                  <a:schemeClr val="tx1"/>
                </a:solidFill>
                <a:latin typeface="HG丸ｺﾞｼｯｸM-PRO" panose="020F0600000000000000" pitchFamily="50" charset="-128"/>
                <a:ea typeface="HG丸ｺﾞｼｯｸM-PRO" panose="020F0600000000000000" pitchFamily="50" charset="-128"/>
              </a:rPr>
              <a:t>◎ </a:t>
            </a:r>
            <a:r>
              <a:rPr lang="ja-JP" altLang="en-US" sz="1400" b="1" dirty="0">
                <a:solidFill>
                  <a:schemeClr val="tx1"/>
                </a:solidFill>
                <a:latin typeface="HG丸ｺﾞｼｯｸM-PRO" panose="020F0600000000000000" pitchFamily="50" charset="-128"/>
                <a:ea typeface="HG丸ｺﾞｼｯｸM-PRO" panose="020F0600000000000000" pitchFamily="50" charset="-128"/>
              </a:rPr>
              <a:t>基本理念の考え方</a:t>
            </a:r>
          </a:p>
        </p:txBody>
      </p:sp>
      <p:sp>
        <p:nvSpPr>
          <p:cNvPr id="12" name="リボン: 上に曲がる 11">
            <a:extLst>
              <a:ext uri="{FF2B5EF4-FFF2-40B4-BE49-F238E27FC236}">
                <a16:creationId xmlns:a16="http://schemas.microsoft.com/office/drawing/2014/main" id="{4D91AE63-3C78-4B8A-C353-41416C3C69D6}"/>
              </a:ext>
            </a:extLst>
          </p:cNvPr>
          <p:cNvSpPr/>
          <p:nvPr/>
        </p:nvSpPr>
        <p:spPr>
          <a:xfrm>
            <a:off x="331305" y="1014389"/>
            <a:ext cx="9342782" cy="928717"/>
          </a:xfrm>
          <a:prstGeom prst="ribbon2">
            <a:avLst>
              <a:gd name="adj1" fmla="val 16667"/>
              <a:gd name="adj2" fmla="val 75000"/>
            </a:avLst>
          </a:prstGeom>
          <a:solidFill>
            <a:srgbClr val="CCFF99"/>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r>
              <a:rPr lang="ja-JP" altLang="en-US" sz="1125" kern="100" dirty="0">
                <a:solidFill>
                  <a:schemeClr val="tx1"/>
                </a:solidFill>
                <a:latin typeface="HG丸ｺﾞｼｯｸM-PRO" panose="020F0600000000000000" pitchFamily="50" charset="-128"/>
                <a:ea typeface="HG丸ｺﾞｼｯｸM-PRO" panose="020F0600000000000000" pitchFamily="50" charset="-128"/>
                <a:cs typeface="Times New Roman" panose="02020603050405020304" pitchFamily="18" charset="0"/>
              </a:rPr>
              <a:t>　　</a:t>
            </a:r>
            <a:endParaRPr lang="ja-JP" altLang="ja-JP" sz="1125" kern="100" dirty="0">
              <a:solidFill>
                <a:schemeClr val="tx1"/>
              </a:solidFill>
              <a:latin typeface="HG丸ｺﾞｼｯｸM-PRO" panose="020F0600000000000000" pitchFamily="50" charset="-128"/>
              <a:ea typeface="HG丸ｺﾞｼｯｸM-PRO" panose="020F0600000000000000" pitchFamily="50" charset="-128"/>
              <a:cs typeface="Times New Roman" panose="02020603050405020304" pitchFamily="18" charset="0"/>
            </a:endParaRPr>
          </a:p>
        </p:txBody>
      </p:sp>
      <p:sp>
        <p:nvSpPr>
          <p:cNvPr id="13" name="正方形/長方形 12">
            <a:extLst>
              <a:ext uri="{FF2B5EF4-FFF2-40B4-BE49-F238E27FC236}">
                <a16:creationId xmlns:a16="http://schemas.microsoft.com/office/drawing/2014/main" id="{21D851B6-E094-D966-3FA6-246A6AE5B10C}"/>
              </a:ext>
            </a:extLst>
          </p:cNvPr>
          <p:cNvSpPr/>
          <p:nvPr/>
        </p:nvSpPr>
        <p:spPr>
          <a:xfrm>
            <a:off x="2848411" y="1102855"/>
            <a:ext cx="5515988" cy="618988"/>
          </a:xfrm>
          <a:prstGeom prst="rect">
            <a:avLst/>
          </a:prstGeom>
          <a:solidFill>
            <a:srgbClr val="CCFF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ja-JP" sz="1800" b="1"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ゆるやかなつながり</a:t>
            </a:r>
            <a:r>
              <a:rPr lang="ja-JP" altLang="en-US" sz="1800" b="1"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で</a:t>
            </a:r>
            <a:r>
              <a:rPr lang="ja-JP" altLang="ja-JP" sz="1800" dirty="0">
                <a:solidFill>
                  <a:schemeClr val="tx1"/>
                </a:solidFill>
                <a:effectLst/>
                <a:ea typeface="HG丸ｺﾞｼｯｸM-PRO" panose="020F0600000000000000" pitchFamily="50" charset="-128"/>
                <a:cs typeface="Times New Roman" panose="02020603050405020304" pitchFamily="18" charset="0"/>
              </a:rPr>
              <a:t>、</a:t>
            </a:r>
            <a:r>
              <a:rPr lang="ja-JP" altLang="ja-JP" sz="1800" b="1" dirty="0">
                <a:solidFill>
                  <a:schemeClr val="tx1"/>
                </a:solidFill>
                <a:effectLst/>
                <a:ea typeface="HG丸ｺﾞｼｯｸM-PRO" panose="020F0600000000000000" pitchFamily="50" charset="-128"/>
                <a:cs typeface="Times New Roman" panose="02020603050405020304" pitchFamily="18" charset="0"/>
              </a:rPr>
              <a:t>このまちの希望を形に</a:t>
            </a:r>
            <a:r>
              <a:rPr lang="ja-JP" altLang="en-US" sz="1800" b="1" dirty="0">
                <a:solidFill>
                  <a:schemeClr val="tx1"/>
                </a:solidFill>
                <a:effectLst/>
                <a:ea typeface="HG丸ｺﾞｼｯｸM-PRO" panose="020F0600000000000000" pitchFamily="50" charset="-128"/>
                <a:cs typeface="Times New Roman" panose="02020603050405020304" pitchFamily="18" charset="0"/>
              </a:rPr>
              <a:t>、</a:t>
            </a:r>
            <a:endParaRPr lang="en-US" altLang="ja-JP" sz="1800" b="1" dirty="0">
              <a:solidFill>
                <a:schemeClr val="tx1"/>
              </a:solidFill>
              <a:effectLst/>
              <a:ea typeface="HG丸ｺﾞｼｯｸM-PRO" panose="020F0600000000000000" pitchFamily="50" charset="-128"/>
              <a:cs typeface="Times New Roman" panose="02020603050405020304" pitchFamily="18" charset="0"/>
            </a:endParaRPr>
          </a:p>
          <a:p>
            <a:r>
              <a:rPr lang="ja-JP" altLang="en-US" b="1" kern="100" dirty="0">
                <a:solidFill>
                  <a:schemeClr val="tx1"/>
                </a:solidFill>
                <a:latin typeface="HG丸ｺﾞｼｯｸM-PRO" panose="020F0600000000000000" pitchFamily="50" charset="-128"/>
                <a:ea typeface="HG丸ｺﾞｼｯｸM-PRO" panose="020F0600000000000000" pitchFamily="50" charset="-128"/>
                <a:cs typeface="Times New Roman" panose="02020603050405020304" pitchFamily="18" charset="0"/>
              </a:rPr>
              <a:t>　　　　　　　　　　　　</a:t>
            </a:r>
            <a:r>
              <a:rPr lang="ja-JP" altLang="en-US" sz="1800" b="1"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一人ひとりがかがやこう</a:t>
            </a:r>
            <a:endParaRPr lang="ja-JP" altLang="ja-JP" sz="1800" b="1"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p:txBody>
      </p:sp>
      <p:sp>
        <p:nvSpPr>
          <p:cNvPr id="14" name="正方形/長方形 13">
            <a:extLst>
              <a:ext uri="{FF2B5EF4-FFF2-40B4-BE49-F238E27FC236}">
                <a16:creationId xmlns:a16="http://schemas.microsoft.com/office/drawing/2014/main" id="{67EF0D90-84DD-44A0-5DAD-A6A3CC51F46A}"/>
              </a:ext>
            </a:extLst>
          </p:cNvPr>
          <p:cNvSpPr/>
          <p:nvPr/>
        </p:nvSpPr>
        <p:spPr>
          <a:xfrm>
            <a:off x="1750114" y="1239669"/>
            <a:ext cx="1098297" cy="357805"/>
          </a:xfrm>
          <a:prstGeom prst="rect">
            <a:avLst/>
          </a:prstGeom>
          <a:solidFill>
            <a:srgbClr val="CCFF9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b="1" dirty="0">
                <a:solidFill>
                  <a:schemeClr val="tx1"/>
                </a:solidFill>
                <a:latin typeface="HG丸ｺﾞｼｯｸM-PRO" panose="020F0600000000000000" pitchFamily="50" charset="-128"/>
                <a:ea typeface="HG丸ｺﾞｼｯｸM-PRO" panose="020F0600000000000000" pitchFamily="50" charset="-128"/>
              </a:rPr>
              <a:t>基本理念</a:t>
            </a:r>
          </a:p>
        </p:txBody>
      </p:sp>
      <p:sp>
        <p:nvSpPr>
          <p:cNvPr id="15" name="正方形/長方形 14">
            <a:extLst>
              <a:ext uri="{FF2B5EF4-FFF2-40B4-BE49-F238E27FC236}">
                <a16:creationId xmlns:a16="http://schemas.microsoft.com/office/drawing/2014/main" id="{B473296D-70C4-03C1-91F0-F5ADF465509E}"/>
              </a:ext>
            </a:extLst>
          </p:cNvPr>
          <p:cNvSpPr/>
          <p:nvPr/>
        </p:nvSpPr>
        <p:spPr>
          <a:xfrm>
            <a:off x="4055163" y="3775789"/>
            <a:ext cx="5380383" cy="1347596"/>
          </a:xfrm>
          <a:prstGeom prst="rect">
            <a:avLst/>
          </a:prstGeom>
          <a:solidFill>
            <a:srgbClr val="FFCCFF">
              <a:alpha val="69804"/>
            </a:srgbClr>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1300" b="1" dirty="0">
                <a:solidFill>
                  <a:schemeClr val="tx1"/>
                </a:solidFill>
                <a:latin typeface="HG丸ｺﾞｼｯｸM-PRO" panose="020F0600000000000000" pitchFamily="50" charset="-128"/>
                <a:ea typeface="HG丸ｺﾞｼｯｸM-PRO" panose="020F0600000000000000" pitchFamily="50" charset="-128"/>
              </a:rPr>
              <a:t>② ちがいを力に、自分の意見・自分で決めるを大切に</a:t>
            </a:r>
            <a:endParaRPr lang="en-US" altLang="ja-JP" sz="1300" b="1" dirty="0">
              <a:solidFill>
                <a:schemeClr val="tx1"/>
              </a:solidFill>
              <a:latin typeface="HG丸ｺﾞｼｯｸM-PRO" panose="020F0600000000000000" pitchFamily="50" charset="-128"/>
              <a:ea typeface="HG丸ｺﾞｼｯｸM-PRO" panose="020F0600000000000000" pitchFamily="50" charset="-128"/>
            </a:endParaRPr>
          </a:p>
          <a:p>
            <a:r>
              <a:rPr lang="ja-JP" altLang="en-US" sz="1300" dirty="0">
                <a:solidFill>
                  <a:schemeClr val="tx1"/>
                </a:solidFill>
                <a:latin typeface="HG丸ｺﾞｼｯｸM-PRO" panose="020F0600000000000000" pitchFamily="50" charset="-128"/>
                <a:ea typeface="HG丸ｺﾞｼｯｸM-PRO" panose="020F0600000000000000" pitchFamily="50" charset="-128"/>
              </a:rPr>
              <a:t>　（人権尊重・自己決定権）</a:t>
            </a:r>
          </a:p>
        </p:txBody>
      </p:sp>
      <p:sp>
        <p:nvSpPr>
          <p:cNvPr id="16" name="正方形/長方形 15">
            <a:extLst>
              <a:ext uri="{FF2B5EF4-FFF2-40B4-BE49-F238E27FC236}">
                <a16:creationId xmlns:a16="http://schemas.microsoft.com/office/drawing/2014/main" id="{0C2595C3-3070-EB8B-5BAD-970505EF16B1}"/>
              </a:ext>
            </a:extLst>
          </p:cNvPr>
          <p:cNvSpPr/>
          <p:nvPr/>
        </p:nvSpPr>
        <p:spPr>
          <a:xfrm>
            <a:off x="4055162" y="5214190"/>
            <a:ext cx="5380383" cy="1347596"/>
          </a:xfrm>
          <a:prstGeom prst="rect">
            <a:avLst/>
          </a:prstGeom>
          <a:solidFill>
            <a:srgbClr val="CC99FF">
              <a:alpha val="61961"/>
            </a:srgbClr>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1300" b="1" dirty="0">
                <a:solidFill>
                  <a:schemeClr val="tx1"/>
                </a:solidFill>
                <a:latin typeface="HG丸ｺﾞｼｯｸM-PRO" panose="020F0600000000000000" pitchFamily="50" charset="-128"/>
                <a:ea typeface="HG丸ｺﾞｼｯｸM-PRO" panose="020F0600000000000000" pitchFamily="50" charset="-128"/>
              </a:rPr>
              <a:t>③ 誰もひとりぼっちにしない</a:t>
            </a:r>
            <a:endParaRPr lang="en-US" altLang="ja-JP" sz="1300" b="1" dirty="0">
              <a:solidFill>
                <a:schemeClr val="tx1"/>
              </a:solidFill>
              <a:latin typeface="HG丸ｺﾞｼｯｸM-PRO" panose="020F0600000000000000" pitchFamily="50" charset="-128"/>
              <a:ea typeface="HG丸ｺﾞｼｯｸM-PRO" panose="020F0600000000000000" pitchFamily="50" charset="-128"/>
            </a:endParaRPr>
          </a:p>
          <a:p>
            <a:r>
              <a:rPr lang="ja-JP" altLang="en-US" sz="1300" dirty="0">
                <a:solidFill>
                  <a:schemeClr val="tx1"/>
                </a:solidFill>
                <a:latin typeface="HG丸ｺﾞｼｯｸM-PRO" panose="020F0600000000000000" pitchFamily="50" charset="-128"/>
                <a:ea typeface="HG丸ｺﾞｼｯｸM-PRO" panose="020F0600000000000000" pitchFamily="50" charset="-128"/>
              </a:rPr>
              <a:t>　（社会的包摂（ソーシャルインクルージョン）</a:t>
            </a:r>
          </a:p>
        </p:txBody>
      </p:sp>
      <p:sp>
        <p:nvSpPr>
          <p:cNvPr id="17" name="正方形/長方形 16">
            <a:extLst>
              <a:ext uri="{FF2B5EF4-FFF2-40B4-BE49-F238E27FC236}">
                <a16:creationId xmlns:a16="http://schemas.microsoft.com/office/drawing/2014/main" id="{B8D30E7A-39E2-8425-38BE-B20F8AACFEE9}"/>
              </a:ext>
            </a:extLst>
          </p:cNvPr>
          <p:cNvSpPr/>
          <p:nvPr/>
        </p:nvSpPr>
        <p:spPr>
          <a:xfrm>
            <a:off x="4055165" y="2385272"/>
            <a:ext cx="5380383" cy="1331953"/>
          </a:xfrm>
          <a:prstGeom prst="rect">
            <a:avLst/>
          </a:prstGeom>
          <a:solidFill>
            <a:srgbClr val="99CCFF">
              <a:alpha val="61961"/>
            </a:srgbClr>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1300" b="1" dirty="0">
                <a:solidFill>
                  <a:schemeClr val="tx1"/>
                </a:solidFill>
                <a:latin typeface="HG丸ｺﾞｼｯｸM-PRO" panose="020F0600000000000000" pitchFamily="50" charset="-128"/>
                <a:ea typeface="HG丸ｺﾞｼｯｸM-PRO" panose="020F0600000000000000" pitchFamily="50" charset="-128"/>
              </a:rPr>
              <a:t>① みんなの夢や知恵を形にして、一人ひとりがかがやけるまちづくり</a:t>
            </a:r>
            <a:endParaRPr lang="en-US" altLang="ja-JP" sz="1300" b="1" dirty="0">
              <a:solidFill>
                <a:schemeClr val="tx1"/>
              </a:solidFill>
              <a:latin typeface="HG丸ｺﾞｼｯｸM-PRO" panose="020F0600000000000000" pitchFamily="50" charset="-128"/>
              <a:ea typeface="HG丸ｺﾞｼｯｸM-PRO" panose="020F0600000000000000" pitchFamily="50" charset="-128"/>
            </a:endParaRPr>
          </a:p>
          <a:p>
            <a:r>
              <a:rPr lang="ja-JP" altLang="en-US" sz="1300" dirty="0">
                <a:solidFill>
                  <a:schemeClr val="tx1"/>
                </a:solidFill>
                <a:latin typeface="HG丸ｺﾞｼｯｸM-PRO" panose="020F0600000000000000" pitchFamily="50" charset="-128"/>
                <a:ea typeface="HG丸ｺﾞｼｯｸM-PRO" panose="020F0600000000000000" pitchFamily="50" charset="-128"/>
              </a:rPr>
              <a:t>　（体験・経験から参加・参画へ）</a:t>
            </a:r>
          </a:p>
        </p:txBody>
      </p:sp>
      <p:sp>
        <p:nvSpPr>
          <p:cNvPr id="2" name="正方形/長方形 1">
            <a:extLst>
              <a:ext uri="{FF2B5EF4-FFF2-40B4-BE49-F238E27FC236}">
                <a16:creationId xmlns:a16="http://schemas.microsoft.com/office/drawing/2014/main" id="{335EA276-05A9-6B7C-A013-3DB9462423DC}"/>
              </a:ext>
            </a:extLst>
          </p:cNvPr>
          <p:cNvSpPr/>
          <p:nvPr/>
        </p:nvSpPr>
        <p:spPr>
          <a:xfrm>
            <a:off x="4222195" y="2892546"/>
            <a:ext cx="5213349" cy="79243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1200" kern="100" dirty="0">
                <a:solidFill>
                  <a:schemeClr val="tx1"/>
                </a:solidFill>
                <a:latin typeface="HG丸ｺﾞｼｯｸM-PRO" panose="020F0600000000000000" pitchFamily="50" charset="-128"/>
                <a:ea typeface="HG丸ｺﾞｼｯｸM-PRO" panose="020F0600000000000000" pitchFamily="50" charset="-128"/>
                <a:cs typeface="Times New Roman" panose="02020603050405020304" pitchFamily="18" charset="0"/>
              </a:rPr>
              <a:t>　このまちで働き暮らすさまざまな人々が集まって大きな夢を語りあい知恵を出しあいながら</a:t>
            </a:r>
            <a:r>
              <a:rPr lang="ja-JP" altLang="ja-JP" sz="1200"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a:t>
            </a:r>
            <a:r>
              <a:rPr lang="ja-JP" altLang="en-US" sz="1200"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その</a:t>
            </a:r>
            <a:r>
              <a:rPr lang="ja-JP" altLang="en-US" sz="1200" kern="100" dirty="0">
                <a:solidFill>
                  <a:schemeClr val="tx1"/>
                </a:solidFill>
                <a:latin typeface="HG丸ｺﾞｼｯｸM-PRO" panose="020F0600000000000000" pitchFamily="50" charset="-128"/>
                <a:ea typeface="HG丸ｺﾞｼｯｸM-PRO" panose="020F0600000000000000" pitchFamily="50" charset="-128"/>
                <a:cs typeface="Times New Roman" panose="02020603050405020304" pitchFamily="18" charset="0"/>
              </a:rPr>
              <a:t>夢や知恵を形にするプロセスを積み重ねることで</a:t>
            </a:r>
            <a:r>
              <a:rPr lang="ja-JP" altLang="en-US" sz="1200"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、一人ひとりがかがやけるまちづくりが実現できると考えます</a:t>
            </a:r>
            <a:r>
              <a:rPr lang="ja-JP" altLang="ja-JP" sz="1200"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a:t>
            </a:r>
            <a:endParaRPr kumimoji="1" lang="ja-JP" altLang="en-US" sz="1200" dirty="0">
              <a:solidFill>
                <a:schemeClr val="tx1"/>
              </a:solidFill>
              <a:latin typeface="HG丸ｺﾞｼｯｸM-PRO" panose="020F0600000000000000" pitchFamily="50" charset="-128"/>
              <a:ea typeface="HG丸ｺﾞｼｯｸM-PRO" panose="020F0600000000000000" pitchFamily="50" charset="-128"/>
            </a:endParaRPr>
          </a:p>
        </p:txBody>
      </p:sp>
      <p:sp>
        <p:nvSpPr>
          <p:cNvPr id="3" name="正方形/長方形 2">
            <a:extLst>
              <a:ext uri="{FF2B5EF4-FFF2-40B4-BE49-F238E27FC236}">
                <a16:creationId xmlns:a16="http://schemas.microsoft.com/office/drawing/2014/main" id="{7E4FD5D0-4B8F-0384-DF5C-194C9503721A}"/>
              </a:ext>
            </a:extLst>
          </p:cNvPr>
          <p:cNvSpPr/>
          <p:nvPr/>
        </p:nvSpPr>
        <p:spPr>
          <a:xfrm>
            <a:off x="4214187" y="4258180"/>
            <a:ext cx="5221357" cy="82187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1400" kern="100" dirty="0">
                <a:solidFill>
                  <a:schemeClr val="tx1"/>
                </a:solidFill>
                <a:latin typeface="HG丸ｺﾞｼｯｸM-PRO" panose="020F0600000000000000" pitchFamily="50" charset="-128"/>
                <a:ea typeface="HG丸ｺﾞｼｯｸM-PRO" panose="020F0600000000000000" pitchFamily="50" charset="-128"/>
                <a:cs typeface="Times New Roman" panose="02020603050405020304" pitchFamily="18" charset="0"/>
              </a:rPr>
              <a:t>　人</a:t>
            </a:r>
            <a:r>
              <a:rPr lang="ja-JP" altLang="en-US" sz="1200" kern="100" dirty="0">
                <a:solidFill>
                  <a:schemeClr val="tx1"/>
                </a:solidFill>
                <a:latin typeface="HG丸ｺﾞｼｯｸM-PRO" panose="020F0600000000000000" pitchFamily="50" charset="-128"/>
                <a:ea typeface="HG丸ｺﾞｼｯｸM-PRO" panose="020F0600000000000000" pitchFamily="50" charset="-128"/>
                <a:cs typeface="Times New Roman" panose="02020603050405020304" pitchFamily="18" charset="0"/>
              </a:rPr>
              <a:t>は一人ひとりみんな</a:t>
            </a:r>
            <a:r>
              <a:rPr lang="ja-JP" altLang="ja-JP" sz="1200"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ちがいます。そのちがいこそが</a:t>
            </a:r>
            <a:r>
              <a:rPr lang="ja-JP" altLang="en-US" sz="1200"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、新しい</a:t>
            </a:r>
            <a:r>
              <a:rPr lang="ja-JP" altLang="ja-JP" sz="1200"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ものを生み出す</a:t>
            </a:r>
            <a:r>
              <a:rPr lang="ja-JP" altLang="en-US" sz="1200"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力</a:t>
            </a:r>
            <a:r>
              <a:rPr lang="ja-JP" altLang="ja-JP" sz="1200"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になります。ですから、</a:t>
            </a:r>
            <a:r>
              <a:rPr lang="ja-JP" altLang="en-US" sz="1200"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人はそのままでかけがえのない存在です。そしてなにより大切なことは、誰もが自分の意見を言える、自分で決める権利があるということなのです</a:t>
            </a:r>
            <a:r>
              <a:rPr lang="ja-JP" altLang="en-US" sz="1200" kern="100" dirty="0">
                <a:solidFill>
                  <a:schemeClr val="tx1"/>
                </a:solidFill>
                <a:latin typeface="HG丸ｺﾞｼｯｸM-PRO" panose="020F0600000000000000" pitchFamily="50" charset="-128"/>
                <a:ea typeface="HG丸ｺﾞｼｯｸM-PRO" panose="020F0600000000000000" pitchFamily="50" charset="-128"/>
                <a:cs typeface="Times New Roman" panose="02020603050405020304" pitchFamily="18" charset="0"/>
              </a:rPr>
              <a:t>。</a:t>
            </a:r>
            <a:endParaRPr kumimoji="1" lang="ja-JP" altLang="en-US" sz="1200" dirty="0">
              <a:solidFill>
                <a:schemeClr val="tx1"/>
              </a:solidFill>
              <a:latin typeface="HG丸ｺﾞｼｯｸM-PRO" panose="020F0600000000000000" pitchFamily="50" charset="-128"/>
              <a:ea typeface="HG丸ｺﾞｼｯｸM-PRO" panose="020F0600000000000000" pitchFamily="50" charset="-128"/>
            </a:endParaRPr>
          </a:p>
        </p:txBody>
      </p:sp>
      <p:sp>
        <p:nvSpPr>
          <p:cNvPr id="7" name="正方形/長方形 6">
            <a:extLst>
              <a:ext uri="{FF2B5EF4-FFF2-40B4-BE49-F238E27FC236}">
                <a16:creationId xmlns:a16="http://schemas.microsoft.com/office/drawing/2014/main" id="{BA7FB216-DDFA-B46D-FA69-192C547C1DBB}"/>
              </a:ext>
            </a:extLst>
          </p:cNvPr>
          <p:cNvSpPr/>
          <p:nvPr/>
        </p:nvSpPr>
        <p:spPr>
          <a:xfrm>
            <a:off x="4214186" y="5701539"/>
            <a:ext cx="5221358" cy="80664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1200"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　</a:t>
            </a:r>
            <a:r>
              <a:rPr lang="ja-JP" altLang="ja-JP" sz="1200"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生きづらさ</a:t>
            </a:r>
            <a:r>
              <a:rPr lang="ja-JP" altLang="en-US" sz="1200" kern="100" dirty="0">
                <a:solidFill>
                  <a:schemeClr val="tx1"/>
                </a:solidFill>
                <a:latin typeface="HG丸ｺﾞｼｯｸM-PRO" panose="020F0600000000000000" pitchFamily="50" charset="-128"/>
                <a:ea typeface="HG丸ｺﾞｼｯｸM-PRO" panose="020F0600000000000000" pitchFamily="50" charset="-128"/>
                <a:cs typeface="Times New Roman" panose="02020603050405020304" pitchFamily="18" charset="0"/>
              </a:rPr>
              <a:t>や孤立に苦しむ</a:t>
            </a:r>
            <a:r>
              <a:rPr lang="ja-JP" altLang="en-US" sz="1200"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人</a:t>
            </a:r>
            <a:r>
              <a:rPr lang="ja-JP" altLang="ja-JP" sz="1200"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も、</a:t>
            </a:r>
            <a:r>
              <a:rPr lang="ja-JP" altLang="en-US" sz="1200" kern="100" dirty="0">
                <a:solidFill>
                  <a:schemeClr val="tx1"/>
                </a:solidFill>
                <a:latin typeface="HG丸ｺﾞｼｯｸM-PRO" panose="020F0600000000000000" pitchFamily="50" charset="-128"/>
                <a:ea typeface="HG丸ｺﾞｼｯｸM-PRO" panose="020F0600000000000000" pitchFamily="50" charset="-128"/>
                <a:cs typeface="Times New Roman" panose="02020603050405020304" pitchFamily="18" charset="0"/>
              </a:rPr>
              <a:t>自分を気にかけてくれる</a:t>
            </a:r>
            <a:r>
              <a:rPr lang="ja-JP" altLang="en-US" sz="1200"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人がいれば、ひとりぼっちではありません。身近な人が気にかけあい、誰もひとりぼっちにしないことが、全ての人を包み込み、力づけるのです</a:t>
            </a:r>
            <a:r>
              <a:rPr lang="ja-JP" altLang="ja-JP" sz="1200"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a:t>
            </a:r>
            <a:endParaRPr kumimoji="1" lang="ja-JP" altLang="en-US" sz="1200" dirty="0">
              <a:solidFill>
                <a:schemeClr val="tx1"/>
              </a:solidFill>
              <a:latin typeface="HG丸ｺﾞｼｯｸM-PRO" panose="020F0600000000000000" pitchFamily="50" charset="-128"/>
              <a:ea typeface="HG丸ｺﾞｼｯｸM-PRO" panose="020F0600000000000000" pitchFamily="50" charset="-128"/>
            </a:endParaRPr>
          </a:p>
        </p:txBody>
      </p:sp>
      <p:pic>
        <p:nvPicPr>
          <p:cNvPr id="19" name="図 18" descr="ウィンドウ, 建物 が含まれている画像&#10;&#10;自動的に生成された説明">
            <a:extLst>
              <a:ext uri="{FF2B5EF4-FFF2-40B4-BE49-F238E27FC236}">
                <a16:creationId xmlns:a16="http://schemas.microsoft.com/office/drawing/2014/main" id="{E663599B-DEA8-4E9C-8B4B-FFBBE20C29B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838170" y="58448"/>
            <a:ext cx="856066" cy="856066"/>
          </a:xfrm>
          <a:prstGeom prst="rect">
            <a:avLst/>
          </a:prstGeom>
        </p:spPr>
      </p:pic>
      <p:pic>
        <p:nvPicPr>
          <p:cNvPr id="18" name="図 17" descr="円&#10;&#10;自動的に生成された説明">
            <a:extLst>
              <a:ext uri="{FF2B5EF4-FFF2-40B4-BE49-F238E27FC236}">
                <a16:creationId xmlns:a16="http://schemas.microsoft.com/office/drawing/2014/main" id="{729F16F1-5E15-504F-824B-9FDE0019AF60}"/>
              </a:ext>
            </a:extLst>
          </p:cNvPr>
          <p:cNvPicPr>
            <a:picLocks noChangeAspect="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7396517" y="111753"/>
            <a:ext cx="1310640" cy="711835"/>
          </a:xfrm>
          <a:prstGeom prst="rect">
            <a:avLst/>
          </a:prstGeom>
        </p:spPr>
      </p:pic>
    </p:spTree>
    <p:extLst>
      <p:ext uri="{BB962C8B-B14F-4D97-AF65-F5344CB8AC3E}">
        <p14:creationId xmlns:p14="http://schemas.microsoft.com/office/powerpoint/2010/main" val="26817320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正方形/長方形 12">
            <a:extLst>
              <a:ext uri="{FF2B5EF4-FFF2-40B4-BE49-F238E27FC236}">
                <a16:creationId xmlns:a16="http://schemas.microsoft.com/office/drawing/2014/main" id="{40AF4996-1046-0E67-91A8-C744B64DFD85}"/>
              </a:ext>
            </a:extLst>
          </p:cNvPr>
          <p:cNvSpPr/>
          <p:nvPr/>
        </p:nvSpPr>
        <p:spPr>
          <a:xfrm>
            <a:off x="-1" y="2382647"/>
            <a:ext cx="4927811" cy="1191063"/>
          </a:xfrm>
          <a:prstGeom prst="rect">
            <a:avLst/>
          </a:prstGeom>
          <a:solidFill>
            <a:schemeClr val="accent6">
              <a:lumMod val="20000"/>
              <a:lumOff val="80000"/>
              <a:alpha val="61961"/>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1260" b="1" dirty="0">
                <a:solidFill>
                  <a:schemeClr val="tx1"/>
                </a:solidFill>
                <a:latin typeface="HG丸ｺﾞｼｯｸM-PRO" panose="020F0600000000000000" pitchFamily="50" charset="-128"/>
                <a:ea typeface="HG丸ｺﾞｼｯｸM-PRO" panose="020F0600000000000000" pitchFamily="50" charset="-128"/>
              </a:rPr>
              <a:t>② 地域のしあわせをいろいろな人と話しあえる住吉区に</a:t>
            </a:r>
            <a:endParaRPr lang="en-US" altLang="ja-JP" sz="1260" b="1" dirty="0">
              <a:solidFill>
                <a:schemeClr val="tx1"/>
              </a:solidFill>
              <a:latin typeface="HG丸ｺﾞｼｯｸM-PRO" panose="020F0600000000000000" pitchFamily="50" charset="-128"/>
              <a:ea typeface="HG丸ｺﾞｼｯｸM-PRO" panose="020F0600000000000000" pitchFamily="50" charset="-128"/>
            </a:endParaRPr>
          </a:p>
          <a:p>
            <a:endParaRPr lang="ja-JP" altLang="en-US" sz="1300" b="1" dirty="0">
              <a:solidFill>
                <a:schemeClr val="tx1"/>
              </a:solidFill>
              <a:latin typeface="HG丸ｺﾞｼｯｸM-PRO" panose="020F0600000000000000" pitchFamily="50" charset="-128"/>
              <a:ea typeface="HG丸ｺﾞｼｯｸM-PRO" panose="020F0600000000000000" pitchFamily="50" charset="-128"/>
            </a:endParaRPr>
          </a:p>
        </p:txBody>
      </p:sp>
      <p:sp>
        <p:nvSpPr>
          <p:cNvPr id="2" name="正方形/長方形 1">
            <a:extLst>
              <a:ext uri="{FF2B5EF4-FFF2-40B4-BE49-F238E27FC236}">
                <a16:creationId xmlns:a16="http://schemas.microsoft.com/office/drawing/2014/main" id="{F0CD7F83-F109-5350-3A90-967EC6C390C5}"/>
              </a:ext>
            </a:extLst>
          </p:cNvPr>
          <p:cNvSpPr/>
          <p:nvPr/>
        </p:nvSpPr>
        <p:spPr>
          <a:xfrm>
            <a:off x="-1" y="-1"/>
            <a:ext cx="4908587" cy="600081"/>
          </a:xfrm>
          <a:prstGeom prst="rect">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013"/>
          </a:p>
        </p:txBody>
      </p:sp>
      <p:sp>
        <p:nvSpPr>
          <p:cNvPr id="3" name="正方形/長方形 2">
            <a:extLst>
              <a:ext uri="{FF2B5EF4-FFF2-40B4-BE49-F238E27FC236}">
                <a16:creationId xmlns:a16="http://schemas.microsoft.com/office/drawing/2014/main" id="{92106B1A-1ACF-1C59-3CA6-6A0E53634E4E}"/>
              </a:ext>
            </a:extLst>
          </p:cNvPr>
          <p:cNvSpPr/>
          <p:nvPr/>
        </p:nvSpPr>
        <p:spPr>
          <a:xfrm>
            <a:off x="5005289" y="4309"/>
            <a:ext cx="4883214" cy="604736"/>
          </a:xfrm>
          <a:prstGeom prst="rect">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013"/>
          </a:p>
        </p:txBody>
      </p:sp>
      <p:sp>
        <p:nvSpPr>
          <p:cNvPr id="4" name="正方形/長方形 3">
            <a:extLst>
              <a:ext uri="{FF2B5EF4-FFF2-40B4-BE49-F238E27FC236}">
                <a16:creationId xmlns:a16="http://schemas.microsoft.com/office/drawing/2014/main" id="{D87C1827-445F-8F82-C7AC-16505670F7F6}"/>
              </a:ext>
            </a:extLst>
          </p:cNvPr>
          <p:cNvSpPr/>
          <p:nvPr/>
        </p:nvSpPr>
        <p:spPr>
          <a:xfrm>
            <a:off x="248680" y="110366"/>
            <a:ext cx="807554" cy="387623"/>
          </a:xfrm>
          <a:prstGeom prst="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b="1" dirty="0">
                <a:solidFill>
                  <a:schemeClr val="tx1"/>
                </a:solidFill>
                <a:latin typeface="HG丸ｺﾞｼｯｸM-PRO" panose="020F0600000000000000" pitchFamily="50" charset="-128"/>
                <a:ea typeface="HG丸ｺﾞｼｯｸM-PRO" panose="020F0600000000000000" pitchFamily="50" charset="-128"/>
              </a:rPr>
              <a:t>基本目標</a:t>
            </a:r>
            <a:endParaRPr lang="en-US" altLang="ja-JP" sz="1200" b="1" dirty="0">
              <a:solidFill>
                <a:schemeClr val="tx1"/>
              </a:solidFill>
              <a:latin typeface="HG丸ｺﾞｼｯｸM-PRO" panose="020F0600000000000000" pitchFamily="50" charset="-128"/>
              <a:ea typeface="HG丸ｺﾞｼｯｸM-PRO" panose="020F0600000000000000" pitchFamily="50" charset="-128"/>
            </a:endParaRPr>
          </a:p>
          <a:p>
            <a:pPr algn="ctr"/>
            <a:r>
              <a:rPr lang="ja-JP" altLang="en-US" sz="1200" b="1" dirty="0">
                <a:solidFill>
                  <a:schemeClr val="tx1"/>
                </a:solidFill>
                <a:latin typeface="HG丸ｺﾞｼｯｸM-PRO" panose="020F0600000000000000" pitchFamily="50" charset="-128"/>
                <a:ea typeface="HG丸ｺﾞｼｯｸM-PRO" panose="020F0600000000000000" pitchFamily="50" charset="-128"/>
              </a:rPr>
              <a:t>１</a:t>
            </a:r>
          </a:p>
        </p:txBody>
      </p:sp>
      <p:sp>
        <p:nvSpPr>
          <p:cNvPr id="5" name="正方形/長方形 4">
            <a:extLst>
              <a:ext uri="{FF2B5EF4-FFF2-40B4-BE49-F238E27FC236}">
                <a16:creationId xmlns:a16="http://schemas.microsoft.com/office/drawing/2014/main" id="{7F719DD5-F7A6-037A-7B5D-7843A84D2E6E}"/>
              </a:ext>
            </a:extLst>
          </p:cNvPr>
          <p:cNvSpPr/>
          <p:nvPr/>
        </p:nvSpPr>
        <p:spPr>
          <a:xfrm>
            <a:off x="5201066" y="131383"/>
            <a:ext cx="807553" cy="387623"/>
          </a:xfrm>
          <a:prstGeom prst="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b="1" dirty="0">
                <a:solidFill>
                  <a:schemeClr val="tx1"/>
                </a:solidFill>
                <a:latin typeface="HG丸ｺﾞｼｯｸM-PRO" panose="020F0600000000000000" pitchFamily="50" charset="-128"/>
                <a:ea typeface="HG丸ｺﾞｼｯｸM-PRO" panose="020F0600000000000000" pitchFamily="50" charset="-128"/>
              </a:rPr>
              <a:t>基本目標</a:t>
            </a:r>
            <a:endParaRPr lang="en-US" altLang="ja-JP" sz="1200" b="1" dirty="0">
              <a:solidFill>
                <a:schemeClr val="tx1"/>
              </a:solidFill>
              <a:latin typeface="HG丸ｺﾞｼｯｸM-PRO" panose="020F0600000000000000" pitchFamily="50" charset="-128"/>
              <a:ea typeface="HG丸ｺﾞｼｯｸM-PRO" panose="020F0600000000000000" pitchFamily="50" charset="-128"/>
            </a:endParaRPr>
          </a:p>
          <a:p>
            <a:pPr algn="ctr"/>
            <a:r>
              <a:rPr lang="ja-JP" altLang="en-US" sz="1200" b="1" dirty="0">
                <a:solidFill>
                  <a:schemeClr val="tx1"/>
                </a:solidFill>
                <a:latin typeface="HG丸ｺﾞｼｯｸM-PRO" panose="020F0600000000000000" pitchFamily="50" charset="-128"/>
                <a:ea typeface="HG丸ｺﾞｼｯｸM-PRO" panose="020F0600000000000000" pitchFamily="50" charset="-128"/>
              </a:rPr>
              <a:t>２</a:t>
            </a:r>
          </a:p>
        </p:txBody>
      </p:sp>
      <p:sp>
        <p:nvSpPr>
          <p:cNvPr id="6" name="正方形/長方形 5">
            <a:extLst>
              <a:ext uri="{FF2B5EF4-FFF2-40B4-BE49-F238E27FC236}">
                <a16:creationId xmlns:a16="http://schemas.microsoft.com/office/drawing/2014/main" id="{490A2627-68B8-DDD6-3C91-EC556C021CFA}"/>
              </a:ext>
            </a:extLst>
          </p:cNvPr>
          <p:cNvSpPr/>
          <p:nvPr/>
        </p:nvSpPr>
        <p:spPr>
          <a:xfrm>
            <a:off x="1235971" y="31982"/>
            <a:ext cx="3650148" cy="514353"/>
          </a:xfrm>
          <a:prstGeom prst="rect">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013" dirty="0">
                <a:solidFill>
                  <a:schemeClr val="tx1"/>
                </a:solidFill>
                <a:latin typeface="HG丸ｺﾞｼｯｸM-PRO" panose="020F0600000000000000" pitchFamily="50" charset="-128"/>
                <a:ea typeface="HG丸ｺﾞｼｯｸM-PRO" panose="020F0600000000000000" pitchFamily="50" charset="-128"/>
              </a:rPr>
              <a:t>　</a:t>
            </a:r>
            <a:r>
              <a:rPr lang="ja-JP" altLang="en-US" sz="1400" b="1" dirty="0">
                <a:solidFill>
                  <a:schemeClr val="tx1"/>
                </a:solidFill>
                <a:latin typeface="HG丸ｺﾞｼｯｸM-PRO" panose="020F0600000000000000" pitchFamily="50" charset="-128"/>
                <a:ea typeface="HG丸ｺﾞｼｯｸM-PRO" panose="020F0600000000000000" pitchFamily="50" charset="-128"/>
              </a:rPr>
              <a:t>ちがいとつながりを力にして、</a:t>
            </a:r>
            <a:endParaRPr lang="en-US" altLang="ja-JP" sz="1400" b="1" dirty="0">
              <a:solidFill>
                <a:schemeClr val="tx1"/>
              </a:solidFill>
              <a:latin typeface="HG丸ｺﾞｼｯｸM-PRO" panose="020F0600000000000000" pitchFamily="50" charset="-128"/>
              <a:ea typeface="HG丸ｺﾞｼｯｸM-PRO" panose="020F0600000000000000" pitchFamily="50" charset="-128"/>
            </a:endParaRPr>
          </a:p>
          <a:p>
            <a:r>
              <a:rPr lang="ja-JP" altLang="en-US" sz="1400" b="1" dirty="0">
                <a:solidFill>
                  <a:schemeClr val="tx1"/>
                </a:solidFill>
                <a:latin typeface="HG丸ｺﾞｼｯｸM-PRO" panose="020F0600000000000000" pitchFamily="50" charset="-128"/>
                <a:ea typeface="HG丸ｺﾞｼｯｸM-PRO" panose="020F0600000000000000" pitchFamily="50" charset="-128"/>
              </a:rPr>
              <a:t>　　　一人ひとりがかがやけるまちづくり</a:t>
            </a:r>
          </a:p>
        </p:txBody>
      </p:sp>
      <p:sp>
        <p:nvSpPr>
          <p:cNvPr id="7" name="正方形/長方形 6">
            <a:extLst>
              <a:ext uri="{FF2B5EF4-FFF2-40B4-BE49-F238E27FC236}">
                <a16:creationId xmlns:a16="http://schemas.microsoft.com/office/drawing/2014/main" id="{866DA201-9EDA-B9C7-A0DE-7CAA4D117B84}"/>
              </a:ext>
            </a:extLst>
          </p:cNvPr>
          <p:cNvSpPr/>
          <p:nvPr/>
        </p:nvSpPr>
        <p:spPr>
          <a:xfrm>
            <a:off x="6122091" y="55550"/>
            <a:ext cx="3681515" cy="514352"/>
          </a:xfrm>
          <a:prstGeom prst="rect">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013" dirty="0">
                <a:solidFill>
                  <a:schemeClr val="tx1"/>
                </a:solidFill>
                <a:latin typeface="HG丸ｺﾞｼｯｸM-PRO" panose="020F0600000000000000" pitchFamily="50" charset="-128"/>
                <a:ea typeface="HG丸ｺﾞｼｯｸM-PRO" panose="020F0600000000000000" pitchFamily="50" charset="-128"/>
              </a:rPr>
              <a:t>　</a:t>
            </a:r>
            <a:r>
              <a:rPr lang="ja-JP" altLang="en-US" sz="1400" b="1" dirty="0">
                <a:solidFill>
                  <a:schemeClr val="tx1"/>
                </a:solidFill>
                <a:latin typeface="HG丸ｺﾞｼｯｸM-PRO" panose="020F0600000000000000" pitchFamily="50" charset="-128"/>
                <a:ea typeface="HG丸ｺﾞｼｯｸM-PRO" panose="020F0600000000000000" pitchFamily="50" charset="-128"/>
              </a:rPr>
              <a:t>気になる人をまるごと、</a:t>
            </a:r>
            <a:endParaRPr lang="en-US" altLang="ja-JP" sz="1400" b="1" dirty="0">
              <a:solidFill>
                <a:schemeClr val="tx1"/>
              </a:solidFill>
              <a:latin typeface="HG丸ｺﾞｼｯｸM-PRO" panose="020F0600000000000000" pitchFamily="50" charset="-128"/>
              <a:ea typeface="HG丸ｺﾞｼｯｸM-PRO" panose="020F0600000000000000" pitchFamily="50" charset="-128"/>
            </a:endParaRPr>
          </a:p>
          <a:p>
            <a:r>
              <a:rPr lang="ja-JP" altLang="en-US" sz="1400" b="1" dirty="0">
                <a:solidFill>
                  <a:schemeClr val="tx1"/>
                </a:solidFill>
                <a:latin typeface="HG丸ｺﾞｼｯｸM-PRO" panose="020F0600000000000000" pitchFamily="50" charset="-128"/>
                <a:ea typeface="HG丸ｺﾞｼｯｸM-PRO" panose="020F0600000000000000" pitchFamily="50" charset="-128"/>
              </a:rPr>
              <a:t>　　　支えあい気にかけあうしくみづくり</a:t>
            </a:r>
          </a:p>
        </p:txBody>
      </p:sp>
      <p:sp>
        <p:nvSpPr>
          <p:cNvPr id="8" name="正方形/長方形 7">
            <a:extLst>
              <a:ext uri="{FF2B5EF4-FFF2-40B4-BE49-F238E27FC236}">
                <a16:creationId xmlns:a16="http://schemas.microsoft.com/office/drawing/2014/main" id="{3261DCEE-2901-8EA8-5B5C-1A2965ED36B8}"/>
              </a:ext>
            </a:extLst>
          </p:cNvPr>
          <p:cNvSpPr/>
          <p:nvPr/>
        </p:nvSpPr>
        <p:spPr>
          <a:xfrm>
            <a:off x="5005289" y="612084"/>
            <a:ext cx="4875340" cy="1566522"/>
          </a:xfrm>
          <a:prstGeom prst="rect">
            <a:avLst/>
          </a:prstGeom>
          <a:solidFill>
            <a:schemeClr val="accent1">
              <a:lumMod val="20000"/>
              <a:lumOff val="80000"/>
              <a:alpha val="69804"/>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1260" b="1" dirty="0">
                <a:solidFill>
                  <a:schemeClr val="tx1"/>
                </a:solidFill>
                <a:latin typeface="HG丸ｺﾞｼｯｸM-PRO" panose="020F0600000000000000" pitchFamily="50" charset="-128"/>
                <a:ea typeface="HG丸ｺﾞｼｯｸM-PRO" panose="020F0600000000000000" pitchFamily="50" charset="-128"/>
              </a:rPr>
              <a:t>① すべての人が自分の意見を言える、それが大切にされる</a:t>
            </a:r>
            <a:endParaRPr lang="en-US" altLang="ja-JP" sz="1260" b="1" dirty="0">
              <a:solidFill>
                <a:schemeClr val="tx1"/>
              </a:solidFill>
              <a:latin typeface="HG丸ｺﾞｼｯｸM-PRO" panose="020F0600000000000000" pitchFamily="50" charset="-128"/>
              <a:ea typeface="HG丸ｺﾞｼｯｸM-PRO" panose="020F0600000000000000" pitchFamily="50" charset="-128"/>
            </a:endParaRPr>
          </a:p>
          <a:p>
            <a:r>
              <a:rPr lang="ja-JP" altLang="en-US" sz="1260" b="1" dirty="0">
                <a:solidFill>
                  <a:schemeClr val="tx1"/>
                </a:solidFill>
                <a:latin typeface="HG丸ｺﾞｼｯｸM-PRO" panose="020F0600000000000000" pitchFamily="50" charset="-128"/>
                <a:ea typeface="HG丸ｺﾞｼｯｸM-PRO" panose="020F0600000000000000" pitchFamily="50" charset="-128"/>
              </a:rPr>
              <a:t>　住吉区に</a:t>
            </a:r>
          </a:p>
        </p:txBody>
      </p:sp>
      <p:sp>
        <p:nvSpPr>
          <p:cNvPr id="9" name="正方形/長方形 8">
            <a:extLst>
              <a:ext uri="{FF2B5EF4-FFF2-40B4-BE49-F238E27FC236}">
                <a16:creationId xmlns:a16="http://schemas.microsoft.com/office/drawing/2014/main" id="{ED15B668-A00E-2212-4464-7C9C2BF37DA2}"/>
              </a:ext>
            </a:extLst>
          </p:cNvPr>
          <p:cNvSpPr/>
          <p:nvPr/>
        </p:nvSpPr>
        <p:spPr>
          <a:xfrm>
            <a:off x="4988860" y="2265169"/>
            <a:ext cx="4899642" cy="1610083"/>
          </a:xfrm>
          <a:prstGeom prst="rect">
            <a:avLst/>
          </a:prstGeom>
          <a:solidFill>
            <a:schemeClr val="accent1">
              <a:lumMod val="20000"/>
              <a:lumOff val="80000"/>
              <a:alpha val="61961"/>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1260" b="1" dirty="0">
                <a:solidFill>
                  <a:schemeClr val="tx1"/>
                </a:solidFill>
                <a:latin typeface="HG丸ｺﾞｼｯｸM-PRO" panose="020F0600000000000000" pitchFamily="50" charset="-128"/>
                <a:ea typeface="HG丸ｺﾞｼｯｸM-PRO" panose="020F0600000000000000" pitchFamily="50" charset="-128"/>
              </a:rPr>
              <a:t>② たくさんの「気になるなあ」が支援につながる住吉区に</a:t>
            </a:r>
          </a:p>
        </p:txBody>
      </p:sp>
      <p:sp>
        <p:nvSpPr>
          <p:cNvPr id="10" name="正方形/長方形 9">
            <a:extLst>
              <a:ext uri="{FF2B5EF4-FFF2-40B4-BE49-F238E27FC236}">
                <a16:creationId xmlns:a16="http://schemas.microsoft.com/office/drawing/2014/main" id="{49107161-EECF-F019-384E-17DD2076DE91}"/>
              </a:ext>
            </a:extLst>
          </p:cNvPr>
          <p:cNvSpPr/>
          <p:nvPr/>
        </p:nvSpPr>
        <p:spPr>
          <a:xfrm>
            <a:off x="4991099" y="3952618"/>
            <a:ext cx="4903719" cy="1406593"/>
          </a:xfrm>
          <a:prstGeom prst="rect">
            <a:avLst/>
          </a:prstGeom>
          <a:solidFill>
            <a:schemeClr val="accent1">
              <a:lumMod val="20000"/>
              <a:lumOff val="80000"/>
              <a:alpha val="61961"/>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1260" b="1" dirty="0">
                <a:solidFill>
                  <a:schemeClr val="tx1"/>
                </a:solidFill>
                <a:latin typeface="HG丸ｺﾞｼｯｸM-PRO" panose="020F0600000000000000" pitchFamily="50" charset="-128"/>
                <a:ea typeface="HG丸ｺﾞｼｯｸM-PRO" panose="020F0600000000000000" pitchFamily="50" charset="-128"/>
              </a:rPr>
              <a:t>③ 「木も見る、森も見る」まるごとを話しあい、支援が進む</a:t>
            </a:r>
            <a:endParaRPr lang="en-US" altLang="ja-JP" sz="1260" b="1" dirty="0">
              <a:solidFill>
                <a:schemeClr val="tx1"/>
              </a:solidFill>
              <a:latin typeface="HG丸ｺﾞｼｯｸM-PRO" panose="020F0600000000000000" pitchFamily="50" charset="-128"/>
              <a:ea typeface="HG丸ｺﾞｼｯｸM-PRO" panose="020F0600000000000000" pitchFamily="50" charset="-128"/>
            </a:endParaRPr>
          </a:p>
          <a:p>
            <a:r>
              <a:rPr lang="ja-JP" altLang="en-US" sz="1260" b="1" dirty="0">
                <a:solidFill>
                  <a:schemeClr val="tx1"/>
                </a:solidFill>
                <a:latin typeface="HG丸ｺﾞｼｯｸM-PRO" panose="020F0600000000000000" pitchFamily="50" charset="-128"/>
                <a:ea typeface="HG丸ｺﾞｼｯｸM-PRO" panose="020F0600000000000000" pitchFamily="50" charset="-128"/>
              </a:rPr>
              <a:t>　住吉区に</a:t>
            </a:r>
          </a:p>
        </p:txBody>
      </p:sp>
      <p:sp>
        <p:nvSpPr>
          <p:cNvPr id="11" name="正方形/長方形 10">
            <a:extLst>
              <a:ext uri="{FF2B5EF4-FFF2-40B4-BE49-F238E27FC236}">
                <a16:creationId xmlns:a16="http://schemas.microsoft.com/office/drawing/2014/main" id="{9A1B1154-4F56-DC6D-DD02-3B92D88B9575}"/>
              </a:ext>
            </a:extLst>
          </p:cNvPr>
          <p:cNvSpPr/>
          <p:nvPr/>
        </p:nvSpPr>
        <p:spPr>
          <a:xfrm>
            <a:off x="13422" y="3612208"/>
            <a:ext cx="4901478" cy="1568883"/>
          </a:xfrm>
          <a:prstGeom prst="rect">
            <a:avLst/>
          </a:prstGeom>
          <a:solidFill>
            <a:schemeClr val="accent6">
              <a:lumMod val="20000"/>
              <a:lumOff val="80000"/>
              <a:alpha val="61961"/>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1260" b="1" dirty="0">
                <a:solidFill>
                  <a:schemeClr val="tx1"/>
                </a:solidFill>
                <a:latin typeface="HG丸ｺﾞｼｯｸM-PRO" panose="020F0600000000000000" pitchFamily="50" charset="-128"/>
                <a:ea typeface="HG丸ｺﾞｼｯｸM-PRO" panose="020F0600000000000000" pitchFamily="50" charset="-128"/>
              </a:rPr>
              <a:t>③ 助け助けられ、お互いさまを実感できる住吉区に</a:t>
            </a:r>
          </a:p>
        </p:txBody>
      </p:sp>
      <p:sp>
        <p:nvSpPr>
          <p:cNvPr id="12" name="正方形/長方形 11">
            <a:extLst>
              <a:ext uri="{FF2B5EF4-FFF2-40B4-BE49-F238E27FC236}">
                <a16:creationId xmlns:a16="http://schemas.microsoft.com/office/drawing/2014/main" id="{0501CA57-A051-E8BF-18F3-C187F921C042}"/>
              </a:ext>
            </a:extLst>
          </p:cNvPr>
          <p:cNvSpPr/>
          <p:nvPr/>
        </p:nvSpPr>
        <p:spPr>
          <a:xfrm>
            <a:off x="17497" y="600080"/>
            <a:ext cx="4897403" cy="1743560"/>
          </a:xfrm>
          <a:prstGeom prst="rect">
            <a:avLst/>
          </a:prstGeom>
          <a:solidFill>
            <a:schemeClr val="accent6">
              <a:lumMod val="20000"/>
              <a:lumOff val="80000"/>
              <a:alpha val="61961"/>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1260" b="1" dirty="0">
                <a:solidFill>
                  <a:schemeClr val="tx1"/>
                </a:solidFill>
                <a:latin typeface="HG丸ｺﾞｼｯｸM-PRO" panose="020F0600000000000000" pitchFamily="50" charset="-128"/>
                <a:ea typeface="HG丸ｺﾞｼｯｸM-PRO" panose="020F0600000000000000" pitchFamily="50" charset="-128"/>
              </a:rPr>
              <a:t>① 自分と地域を重ねて、しあわせを考えられる住吉区に</a:t>
            </a:r>
          </a:p>
        </p:txBody>
      </p:sp>
      <p:sp>
        <p:nvSpPr>
          <p:cNvPr id="14" name="正方形/長方形 13">
            <a:extLst>
              <a:ext uri="{FF2B5EF4-FFF2-40B4-BE49-F238E27FC236}">
                <a16:creationId xmlns:a16="http://schemas.microsoft.com/office/drawing/2014/main" id="{42F5382A-A3DF-FA94-3A74-146354E2D25F}"/>
              </a:ext>
            </a:extLst>
          </p:cNvPr>
          <p:cNvSpPr/>
          <p:nvPr/>
        </p:nvSpPr>
        <p:spPr>
          <a:xfrm>
            <a:off x="4998465" y="5445774"/>
            <a:ext cx="4896353" cy="1405763"/>
          </a:xfrm>
          <a:prstGeom prst="rect">
            <a:avLst/>
          </a:prstGeom>
          <a:solidFill>
            <a:schemeClr val="accent1">
              <a:lumMod val="20000"/>
              <a:lumOff val="80000"/>
              <a:alpha val="61961"/>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1260" b="1" dirty="0">
                <a:solidFill>
                  <a:schemeClr val="tx1"/>
                </a:solidFill>
                <a:latin typeface="HG丸ｺﾞｼｯｸM-PRO" panose="020F0600000000000000" pitchFamily="50" charset="-128"/>
                <a:ea typeface="HG丸ｺﾞｼｯｸM-PRO" panose="020F0600000000000000" pitchFamily="50" charset="-128"/>
              </a:rPr>
              <a:t>④ それぞれができることから、大きな力を生み出せる住吉区に</a:t>
            </a:r>
          </a:p>
        </p:txBody>
      </p:sp>
      <p:sp>
        <p:nvSpPr>
          <p:cNvPr id="15" name="正方形/長方形 14">
            <a:extLst>
              <a:ext uri="{FF2B5EF4-FFF2-40B4-BE49-F238E27FC236}">
                <a16:creationId xmlns:a16="http://schemas.microsoft.com/office/drawing/2014/main" id="{F8B9DB68-9768-67BA-0784-3AEA7FB12430}"/>
              </a:ext>
            </a:extLst>
          </p:cNvPr>
          <p:cNvSpPr/>
          <p:nvPr/>
        </p:nvSpPr>
        <p:spPr>
          <a:xfrm>
            <a:off x="0" y="5224448"/>
            <a:ext cx="4923914" cy="1627090"/>
          </a:xfrm>
          <a:prstGeom prst="rect">
            <a:avLst/>
          </a:prstGeom>
          <a:solidFill>
            <a:schemeClr val="accent6">
              <a:lumMod val="20000"/>
              <a:lumOff val="80000"/>
              <a:alpha val="61961"/>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1260" b="1" dirty="0">
                <a:solidFill>
                  <a:schemeClr val="tx1"/>
                </a:solidFill>
                <a:latin typeface="HG丸ｺﾞｼｯｸM-PRO" panose="020F0600000000000000" pitchFamily="50" charset="-128"/>
                <a:ea typeface="HG丸ｺﾞｼｯｸM-PRO" panose="020F0600000000000000" pitchFamily="50" charset="-128"/>
              </a:rPr>
              <a:t>④ 地域のしあわせ「今」「これから」がみんなに見える住吉区に</a:t>
            </a:r>
          </a:p>
        </p:txBody>
      </p:sp>
      <p:sp>
        <p:nvSpPr>
          <p:cNvPr id="17" name="正方形/長方形 16">
            <a:extLst>
              <a:ext uri="{FF2B5EF4-FFF2-40B4-BE49-F238E27FC236}">
                <a16:creationId xmlns:a16="http://schemas.microsoft.com/office/drawing/2014/main" id="{065F4A01-F818-99F6-C848-6A218F00A12C}"/>
              </a:ext>
            </a:extLst>
          </p:cNvPr>
          <p:cNvSpPr/>
          <p:nvPr/>
        </p:nvSpPr>
        <p:spPr>
          <a:xfrm>
            <a:off x="5038383" y="1042087"/>
            <a:ext cx="4765223" cy="1099108"/>
          </a:xfrm>
          <a:prstGeom prst="rect">
            <a:avLst/>
          </a:prstGeom>
          <a:noFill/>
          <a:ln>
            <a:noFill/>
            <a:prstDash val="dash"/>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r>
              <a:rPr kumimoji="1" lang="ja-JP" altLang="en-US" sz="1200" dirty="0">
                <a:solidFill>
                  <a:schemeClr val="tx1"/>
                </a:solidFill>
                <a:latin typeface="HG丸ｺﾞｼｯｸM-PRO" panose="020F0600000000000000" pitchFamily="50" charset="-128"/>
                <a:ea typeface="HG丸ｺﾞｼｯｸM-PRO" panose="020F0600000000000000" pitchFamily="50" charset="-128"/>
              </a:rPr>
              <a:t>・地域で、家庭で、学校で、区役所等の相談窓口で、誰でも話したい</a:t>
            </a:r>
            <a:endParaRPr kumimoji="1" lang="en-US" altLang="ja-JP" sz="1200" dirty="0">
              <a:solidFill>
                <a:schemeClr val="tx1"/>
              </a:solidFill>
              <a:latin typeface="HG丸ｺﾞｼｯｸM-PRO" panose="020F0600000000000000" pitchFamily="50" charset="-128"/>
              <a:ea typeface="HG丸ｺﾞｼｯｸM-PRO" panose="020F0600000000000000" pitchFamily="50" charset="-128"/>
            </a:endParaRPr>
          </a:p>
          <a:p>
            <a:r>
              <a:rPr kumimoji="1" lang="ja-JP" altLang="en-US" sz="1200" dirty="0">
                <a:solidFill>
                  <a:schemeClr val="tx1"/>
                </a:solidFill>
                <a:latin typeface="HG丸ｺﾞｼｯｸM-PRO" panose="020F0600000000000000" pitchFamily="50" charset="-128"/>
                <a:ea typeface="HG丸ｺﾞｼｯｸM-PRO" panose="020F0600000000000000" pitchFamily="50" charset="-128"/>
              </a:rPr>
              <a:t>　こと、相談したいことをためらうことなく伝えることができるよう</a:t>
            </a:r>
            <a:endParaRPr kumimoji="1" lang="en-US" altLang="ja-JP" sz="1200" dirty="0">
              <a:solidFill>
                <a:schemeClr val="tx1"/>
              </a:solidFill>
              <a:latin typeface="HG丸ｺﾞｼｯｸM-PRO" panose="020F0600000000000000" pitchFamily="50" charset="-128"/>
              <a:ea typeface="HG丸ｺﾞｼｯｸM-PRO" panose="020F0600000000000000" pitchFamily="50" charset="-128"/>
            </a:endParaRPr>
          </a:p>
          <a:p>
            <a:r>
              <a:rPr kumimoji="1" lang="ja-JP" altLang="en-US" sz="1200" dirty="0">
                <a:solidFill>
                  <a:schemeClr val="tx1"/>
                </a:solidFill>
                <a:latin typeface="HG丸ｺﾞｼｯｸM-PRO" panose="020F0600000000000000" pitchFamily="50" charset="-128"/>
                <a:ea typeface="HG丸ｺﾞｼｯｸM-PRO" panose="020F0600000000000000" pitchFamily="50" charset="-128"/>
              </a:rPr>
              <a:t>　な環境をめざします。</a:t>
            </a:r>
          </a:p>
          <a:p>
            <a:r>
              <a:rPr kumimoji="1" lang="ja-JP" altLang="en-US" sz="1200" dirty="0">
                <a:solidFill>
                  <a:schemeClr val="tx1"/>
                </a:solidFill>
                <a:latin typeface="HG丸ｺﾞｼｯｸM-PRO" panose="020F0600000000000000" pitchFamily="50" charset="-128"/>
                <a:ea typeface="HG丸ｺﾞｼｯｸM-PRO" panose="020F0600000000000000" pitchFamily="50" charset="-128"/>
              </a:rPr>
              <a:t>・話を聞く側、相談を受ける側が、誰もが自己表現や自己決定する権</a:t>
            </a:r>
            <a:endParaRPr kumimoji="1" lang="en-US" altLang="ja-JP" sz="1200" dirty="0">
              <a:solidFill>
                <a:schemeClr val="tx1"/>
              </a:solidFill>
              <a:latin typeface="HG丸ｺﾞｼｯｸM-PRO" panose="020F0600000000000000" pitchFamily="50" charset="-128"/>
              <a:ea typeface="HG丸ｺﾞｼｯｸM-PRO" panose="020F0600000000000000" pitchFamily="50" charset="-128"/>
            </a:endParaRPr>
          </a:p>
          <a:p>
            <a:r>
              <a:rPr kumimoji="1" lang="ja-JP" altLang="en-US" sz="1200" dirty="0">
                <a:solidFill>
                  <a:schemeClr val="tx1"/>
                </a:solidFill>
                <a:latin typeface="HG丸ｺﾞｼｯｸM-PRO" panose="020F0600000000000000" pitchFamily="50" charset="-128"/>
                <a:ea typeface="HG丸ｺﾞｼｯｸM-PRO" panose="020F0600000000000000" pitchFamily="50" charset="-128"/>
              </a:rPr>
              <a:t>　利を持っていることを理解できている環境をめざします。</a:t>
            </a:r>
            <a:endParaRPr kumimoji="1" lang="en-US" altLang="ja-JP" sz="1200" dirty="0">
              <a:solidFill>
                <a:schemeClr val="tx1"/>
              </a:solidFill>
              <a:latin typeface="HG丸ｺﾞｼｯｸM-PRO" panose="020F0600000000000000" pitchFamily="50" charset="-128"/>
              <a:ea typeface="HG丸ｺﾞｼｯｸM-PRO" panose="020F0600000000000000" pitchFamily="50" charset="-128"/>
            </a:endParaRPr>
          </a:p>
          <a:p>
            <a:r>
              <a:rPr kumimoji="1" lang="ja-JP" altLang="en-US" sz="1200" dirty="0">
                <a:solidFill>
                  <a:srgbClr val="00B050"/>
                </a:solidFill>
                <a:latin typeface="HG丸ｺﾞｼｯｸM-PRO" panose="020F0600000000000000" pitchFamily="50" charset="-128"/>
                <a:ea typeface="HG丸ｺﾞｼｯｸM-PRO" panose="020F0600000000000000" pitchFamily="50" charset="-128"/>
              </a:rPr>
              <a:t>★</a:t>
            </a:r>
            <a:r>
              <a:rPr kumimoji="1" lang="ja-JP" altLang="en-US" sz="1200" dirty="0">
                <a:solidFill>
                  <a:schemeClr val="tx1"/>
                </a:solidFill>
                <a:latin typeface="HG丸ｺﾞｼｯｸM-PRO" panose="020F0600000000000000" pitchFamily="50" charset="-128"/>
                <a:ea typeface="HG丸ｺﾞｼｯｸM-PRO" panose="020F0600000000000000" pitchFamily="50" charset="-128"/>
              </a:rPr>
              <a:t>自分の思いも大切に、相手の思いも大切にしよう。</a:t>
            </a:r>
          </a:p>
        </p:txBody>
      </p:sp>
      <p:sp>
        <p:nvSpPr>
          <p:cNvPr id="18" name="正方形/長方形 17">
            <a:extLst>
              <a:ext uri="{FF2B5EF4-FFF2-40B4-BE49-F238E27FC236}">
                <a16:creationId xmlns:a16="http://schemas.microsoft.com/office/drawing/2014/main" id="{BFEC594D-54EF-4452-F424-9052904117C4}"/>
              </a:ext>
            </a:extLst>
          </p:cNvPr>
          <p:cNvSpPr/>
          <p:nvPr/>
        </p:nvSpPr>
        <p:spPr>
          <a:xfrm>
            <a:off x="53371" y="847013"/>
            <a:ext cx="4814247" cy="1481890"/>
          </a:xfrm>
          <a:prstGeom prst="rect">
            <a:avLst/>
          </a:prstGeom>
          <a:noFill/>
          <a:ln>
            <a:noFill/>
            <a:prstDash val="dash"/>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r>
              <a:rPr kumimoji="1" lang="ja-JP" altLang="en-US" sz="1200" dirty="0">
                <a:solidFill>
                  <a:schemeClr val="tx1"/>
                </a:solidFill>
                <a:latin typeface="HG丸ｺﾞｼｯｸM-PRO" panose="020F0600000000000000" pitchFamily="50" charset="-128"/>
                <a:ea typeface="HG丸ｺﾞｼｯｸM-PRO" panose="020F0600000000000000" pitchFamily="50" charset="-128"/>
              </a:rPr>
              <a:t>・スポーツや文化活動などの地域行事の中に、福祉や防災的要素、多</a:t>
            </a:r>
            <a:endParaRPr kumimoji="1" lang="en-US" altLang="ja-JP" sz="1200" dirty="0">
              <a:solidFill>
                <a:schemeClr val="tx1"/>
              </a:solidFill>
              <a:latin typeface="HG丸ｺﾞｼｯｸM-PRO" panose="020F0600000000000000" pitchFamily="50" charset="-128"/>
              <a:ea typeface="HG丸ｺﾞｼｯｸM-PRO" panose="020F0600000000000000" pitchFamily="50" charset="-128"/>
            </a:endParaRPr>
          </a:p>
          <a:p>
            <a:r>
              <a:rPr kumimoji="1" lang="ja-JP" altLang="en-US" sz="1200" dirty="0">
                <a:solidFill>
                  <a:schemeClr val="tx1"/>
                </a:solidFill>
                <a:latin typeface="HG丸ｺﾞｼｯｸM-PRO" panose="020F0600000000000000" pitchFamily="50" charset="-128"/>
                <a:ea typeface="HG丸ｺﾞｼｯｸM-PRO" panose="020F0600000000000000" pitchFamily="50" charset="-128"/>
              </a:rPr>
              <a:t>　世代交流の要素等が自然と取り入れられ、楽しめるプログラムが広</a:t>
            </a:r>
            <a:endParaRPr kumimoji="1" lang="en-US" altLang="ja-JP" sz="1200" dirty="0">
              <a:solidFill>
                <a:schemeClr val="tx1"/>
              </a:solidFill>
              <a:latin typeface="HG丸ｺﾞｼｯｸM-PRO" panose="020F0600000000000000" pitchFamily="50" charset="-128"/>
              <a:ea typeface="HG丸ｺﾞｼｯｸM-PRO" panose="020F0600000000000000" pitchFamily="50" charset="-128"/>
            </a:endParaRPr>
          </a:p>
          <a:p>
            <a:r>
              <a:rPr kumimoji="1" lang="ja-JP" altLang="en-US" sz="1200" dirty="0">
                <a:solidFill>
                  <a:schemeClr val="tx1"/>
                </a:solidFill>
                <a:latin typeface="HG丸ｺﾞｼｯｸM-PRO" panose="020F0600000000000000" pitchFamily="50" charset="-128"/>
                <a:ea typeface="HG丸ｺﾞｼｯｸM-PRO" panose="020F0600000000000000" pitchFamily="50" charset="-128"/>
              </a:rPr>
              <a:t>　がっていくことをめざします。</a:t>
            </a:r>
          </a:p>
          <a:p>
            <a:r>
              <a:rPr kumimoji="1" lang="ja-JP" altLang="en-US" sz="1200" dirty="0">
                <a:solidFill>
                  <a:schemeClr val="tx1"/>
                </a:solidFill>
                <a:latin typeface="HG丸ｺﾞｼｯｸM-PRO" panose="020F0600000000000000" pitchFamily="50" charset="-128"/>
                <a:ea typeface="HG丸ｺﾞｼｯｸM-PRO" panose="020F0600000000000000" pitchFamily="50" charset="-128"/>
              </a:rPr>
              <a:t>・平日夜間や土日など、現役世代も参加しやすい行事、スポット的な</a:t>
            </a:r>
            <a:endParaRPr kumimoji="1" lang="en-US" altLang="ja-JP" sz="1200" dirty="0">
              <a:solidFill>
                <a:schemeClr val="tx1"/>
              </a:solidFill>
              <a:latin typeface="HG丸ｺﾞｼｯｸM-PRO" panose="020F0600000000000000" pitchFamily="50" charset="-128"/>
              <a:ea typeface="HG丸ｺﾞｼｯｸM-PRO" panose="020F0600000000000000" pitchFamily="50" charset="-128"/>
            </a:endParaRPr>
          </a:p>
          <a:p>
            <a:r>
              <a:rPr kumimoji="1" lang="ja-JP" altLang="en-US" sz="1200" dirty="0">
                <a:solidFill>
                  <a:schemeClr val="tx1"/>
                </a:solidFill>
                <a:latin typeface="HG丸ｺﾞｼｯｸM-PRO" panose="020F0600000000000000" pitchFamily="50" charset="-128"/>
                <a:ea typeface="HG丸ｺﾞｼｯｸM-PRO" panose="020F0600000000000000" pitchFamily="50" charset="-128"/>
              </a:rPr>
              <a:t>　手伝いが歓迎される行事などが増え、コミュニティとの接点が広が</a:t>
            </a:r>
            <a:endParaRPr kumimoji="1" lang="en-US" altLang="ja-JP" sz="1200" dirty="0">
              <a:solidFill>
                <a:schemeClr val="tx1"/>
              </a:solidFill>
              <a:latin typeface="HG丸ｺﾞｼｯｸM-PRO" panose="020F0600000000000000" pitchFamily="50" charset="-128"/>
              <a:ea typeface="HG丸ｺﾞｼｯｸM-PRO" panose="020F0600000000000000" pitchFamily="50" charset="-128"/>
            </a:endParaRPr>
          </a:p>
          <a:p>
            <a:r>
              <a:rPr kumimoji="1" lang="ja-JP" altLang="en-US" sz="1200" dirty="0">
                <a:solidFill>
                  <a:schemeClr val="tx1"/>
                </a:solidFill>
                <a:latin typeface="HG丸ｺﾞｼｯｸM-PRO" panose="020F0600000000000000" pitchFamily="50" charset="-128"/>
                <a:ea typeface="HG丸ｺﾞｼｯｸM-PRO" panose="020F0600000000000000" pitchFamily="50" charset="-128"/>
              </a:rPr>
              <a:t>　ることをめざします。</a:t>
            </a:r>
            <a:endParaRPr kumimoji="1" lang="en-US" altLang="ja-JP" sz="1200" dirty="0">
              <a:solidFill>
                <a:schemeClr val="tx1"/>
              </a:solidFill>
              <a:latin typeface="HG丸ｺﾞｼｯｸM-PRO" panose="020F0600000000000000" pitchFamily="50" charset="-128"/>
              <a:ea typeface="HG丸ｺﾞｼｯｸM-PRO" panose="020F0600000000000000" pitchFamily="50" charset="-128"/>
            </a:endParaRPr>
          </a:p>
          <a:p>
            <a:r>
              <a:rPr kumimoji="1" lang="ja-JP" altLang="en-US" sz="1200" dirty="0">
                <a:solidFill>
                  <a:srgbClr val="00B050"/>
                </a:solidFill>
                <a:latin typeface="HG丸ｺﾞｼｯｸM-PRO" panose="020F0600000000000000" pitchFamily="50" charset="-128"/>
                <a:ea typeface="HG丸ｺﾞｼｯｸM-PRO" panose="020F0600000000000000" pitchFamily="50" charset="-128"/>
              </a:rPr>
              <a:t>★</a:t>
            </a:r>
            <a:r>
              <a:rPr kumimoji="1" lang="ja-JP" altLang="en-US" sz="1200" dirty="0">
                <a:solidFill>
                  <a:schemeClr val="tx1"/>
                </a:solidFill>
                <a:latin typeface="HG丸ｺﾞｼｯｸM-PRO" panose="020F0600000000000000" pitchFamily="50" charset="-128"/>
                <a:ea typeface="HG丸ｺﾞｼｯｸM-PRO" panose="020F0600000000000000" pitchFamily="50" charset="-128"/>
              </a:rPr>
              <a:t>自分のやりたいこと、できることから無理せず活動に参加してみよ</a:t>
            </a:r>
            <a:endParaRPr kumimoji="1" lang="en-US" altLang="ja-JP" sz="1200" dirty="0">
              <a:solidFill>
                <a:schemeClr val="tx1"/>
              </a:solidFill>
              <a:latin typeface="HG丸ｺﾞｼｯｸM-PRO" panose="020F0600000000000000" pitchFamily="50" charset="-128"/>
              <a:ea typeface="HG丸ｺﾞｼｯｸM-PRO" panose="020F0600000000000000" pitchFamily="50" charset="-128"/>
            </a:endParaRPr>
          </a:p>
          <a:p>
            <a:r>
              <a:rPr kumimoji="1" lang="ja-JP" altLang="en-US" sz="1200" dirty="0">
                <a:solidFill>
                  <a:schemeClr val="tx1"/>
                </a:solidFill>
                <a:latin typeface="HG丸ｺﾞｼｯｸM-PRO" panose="020F0600000000000000" pitchFamily="50" charset="-128"/>
                <a:ea typeface="HG丸ｺﾞｼｯｸM-PRO" panose="020F0600000000000000" pitchFamily="50" charset="-128"/>
              </a:rPr>
              <a:t>　う。</a:t>
            </a:r>
            <a:endParaRPr kumimoji="1" lang="ja-JP" altLang="en-US" sz="1200" dirty="0">
              <a:solidFill>
                <a:srgbClr val="FF0000"/>
              </a:solidFill>
              <a:latin typeface="HG丸ｺﾞｼｯｸM-PRO" panose="020F0600000000000000" pitchFamily="50" charset="-128"/>
              <a:ea typeface="HG丸ｺﾞｼｯｸM-PRO" panose="020F0600000000000000" pitchFamily="50" charset="-128"/>
            </a:endParaRPr>
          </a:p>
        </p:txBody>
      </p:sp>
      <p:sp>
        <p:nvSpPr>
          <p:cNvPr id="16" name="正方形/長方形 15">
            <a:extLst>
              <a:ext uri="{FF2B5EF4-FFF2-40B4-BE49-F238E27FC236}">
                <a16:creationId xmlns:a16="http://schemas.microsoft.com/office/drawing/2014/main" id="{7AB4B2E2-14DB-81DA-BD1B-36E2511814E7}"/>
              </a:ext>
            </a:extLst>
          </p:cNvPr>
          <p:cNvSpPr/>
          <p:nvPr/>
        </p:nvSpPr>
        <p:spPr>
          <a:xfrm>
            <a:off x="53372" y="2601494"/>
            <a:ext cx="4814246" cy="937432"/>
          </a:xfrm>
          <a:prstGeom prst="rect">
            <a:avLst/>
          </a:prstGeom>
          <a:noFill/>
          <a:ln>
            <a:noFill/>
            <a:prstDash val="dash"/>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r>
              <a:rPr kumimoji="1" lang="ja-JP" altLang="en-US" sz="1200" dirty="0">
                <a:solidFill>
                  <a:schemeClr val="tx1"/>
                </a:solidFill>
                <a:latin typeface="HG丸ｺﾞｼｯｸM-PRO" panose="020F0600000000000000" pitchFamily="50" charset="-128"/>
                <a:ea typeface="HG丸ｺﾞｼｯｸM-PRO" panose="020F0600000000000000" pitchFamily="50" charset="-128"/>
              </a:rPr>
              <a:t>・地域で暮らす人、働く人、学ぶ人など立場のちがいを超えて誰でも</a:t>
            </a:r>
            <a:endParaRPr kumimoji="1" lang="en-US" altLang="ja-JP" sz="1200" dirty="0">
              <a:solidFill>
                <a:schemeClr val="tx1"/>
              </a:solidFill>
              <a:latin typeface="HG丸ｺﾞｼｯｸM-PRO" panose="020F0600000000000000" pitchFamily="50" charset="-128"/>
              <a:ea typeface="HG丸ｺﾞｼｯｸM-PRO" panose="020F0600000000000000" pitchFamily="50" charset="-128"/>
            </a:endParaRPr>
          </a:p>
          <a:p>
            <a:r>
              <a:rPr kumimoji="1" lang="ja-JP" altLang="en-US" sz="1200" dirty="0">
                <a:solidFill>
                  <a:schemeClr val="tx1"/>
                </a:solidFill>
                <a:latin typeface="HG丸ｺﾞｼｯｸM-PRO" panose="020F0600000000000000" pitchFamily="50" charset="-128"/>
                <a:ea typeface="HG丸ｺﾞｼｯｸM-PRO" panose="020F0600000000000000" pitchFamily="50" charset="-128"/>
              </a:rPr>
              <a:t>　身近な地域で気軽に集まって地元の話しがきる茶話会的な場がうま</a:t>
            </a:r>
            <a:endParaRPr kumimoji="1" lang="en-US" altLang="ja-JP" sz="1200" dirty="0">
              <a:solidFill>
                <a:schemeClr val="tx1"/>
              </a:solidFill>
              <a:latin typeface="HG丸ｺﾞｼｯｸM-PRO" panose="020F0600000000000000" pitchFamily="50" charset="-128"/>
              <a:ea typeface="HG丸ｺﾞｼｯｸM-PRO" panose="020F0600000000000000" pitchFamily="50" charset="-128"/>
            </a:endParaRPr>
          </a:p>
          <a:p>
            <a:r>
              <a:rPr kumimoji="1" lang="ja-JP" altLang="en-US" sz="1200" dirty="0">
                <a:solidFill>
                  <a:schemeClr val="tx1"/>
                </a:solidFill>
                <a:latin typeface="HG丸ｺﾞｼｯｸM-PRO" panose="020F0600000000000000" pitchFamily="50" charset="-128"/>
                <a:ea typeface="HG丸ｺﾞｼｯｸM-PRO" panose="020F0600000000000000" pitchFamily="50" charset="-128"/>
              </a:rPr>
              <a:t>　れ、多様な人のつながりの機会、地域のこれからの話しにも花が咲</a:t>
            </a:r>
            <a:endParaRPr kumimoji="1" lang="en-US" altLang="ja-JP" sz="1200" dirty="0">
              <a:solidFill>
                <a:schemeClr val="tx1"/>
              </a:solidFill>
              <a:latin typeface="HG丸ｺﾞｼｯｸM-PRO" panose="020F0600000000000000" pitchFamily="50" charset="-128"/>
              <a:ea typeface="HG丸ｺﾞｼｯｸM-PRO" panose="020F0600000000000000" pitchFamily="50" charset="-128"/>
            </a:endParaRPr>
          </a:p>
          <a:p>
            <a:r>
              <a:rPr kumimoji="1" lang="ja-JP" altLang="en-US" sz="1200" dirty="0">
                <a:solidFill>
                  <a:schemeClr val="tx1"/>
                </a:solidFill>
                <a:latin typeface="HG丸ｺﾞｼｯｸM-PRO" panose="020F0600000000000000" pitchFamily="50" charset="-128"/>
                <a:ea typeface="HG丸ｺﾞｼｯｸM-PRO" panose="020F0600000000000000" pitchFamily="50" charset="-128"/>
              </a:rPr>
              <a:t>　くような機会が広がり、定着することをめざします。</a:t>
            </a:r>
            <a:endParaRPr kumimoji="1" lang="en-US" altLang="ja-JP" sz="1200" dirty="0">
              <a:solidFill>
                <a:schemeClr val="tx1"/>
              </a:solidFill>
              <a:latin typeface="HG丸ｺﾞｼｯｸM-PRO" panose="020F0600000000000000" pitchFamily="50" charset="-128"/>
              <a:ea typeface="HG丸ｺﾞｼｯｸM-PRO" panose="020F0600000000000000" pitchFamily="50" charset="-128"/>
            </a:endParaRPr>
          </a:p>
          <a:p>
            <a:r>
              <a:rPr kumimoji="1" lang="ja-JP" altLang="en-US" sz="1200" dirty="0">
                <a:solidFill>
                  <a:srgbClr val="00B050"/>
                </a:solidFill>
                <a:latin typeface="HG丸ｺﾞｼｯｸM-PRO" panose="020F0600000000000000" pitchFamily="50" charset="-128"/>
                <a:ea typeface="HG丸ｺﾞｼｯｸM-PRO" panose="020F0600000000000000" pitchFamily="50" charset="-128"/>
              </a:rPr>
              <a:t>★</a:t>
            </a:r>
            <a:r>
              <a:rPr kumimoji="1" lang="ja-JP" altLang="en-US" sz="1200" dirty="0">
                <a:solidFill>
                  <a:schemeClr val="tx1"/>
                </a:solidFill>
                <a:latin typeface="HG丸ｺﾞｼｯｸM-PRO" panose="020F0600000000000000" pitchFamily="50" charset="-128"/>
                <a:ea typeface="HG丸ｺﾞｼｯｸM-PRO" panose="020F0600000000000000" pitchFamily="50" charset="-128"/>
              </a:rPr>
              <a:t>自分のまちをこんなまちにしたい、を身近な人々と話しあおう。</a:t>
            </a:r>
          </a:p>
        </p:txBody>
      </p:sp>
      <p:sp>
        <p:nvSpPr>
          <p:cNvPr id="19" name="正方形/長方形 18">
            <a:extLst>
              <a:ext uri="{FF2B5EF4-FFF2-40B4-BE49-F238E27FC236}">
                <a16:creationId xmlns:a16="http://schemas.microsoft.com/office/drawing/2014/main" id="{0A5D457A-D85F-6D65-0AFC-C75CC6C2C218}"/>
              </a:ext>
            </a:extLst>
          </p:cNvPr>
          <p:cNvSpPr/>
          <p:nvPr/>
        </p:nvSpPr>
        <p:spPr>
          <a:xfrm>
            <a:off x="53371" y="3836464"/>
            <a:ext cx="4814464" cy="1319596"/>
          </a:xfrm>
          <a:prstGeom prst="rect">
            <a:avLst/>
          </a:prstGeom>
          <a:noFill/>
          <a:ln>
            <a:noFill/>
            <a:prstDash val="dash"/>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r>
              <a:rPr kumimoji="1" lang="ja-JP" altLang="en-US" sz="12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a:t>
            </a:r>
            <a:r>
              <a:rPr kumimoji="1" lang="ja-JP" altLang="en-US" sz="1200" dirty="0">
                <a:solidFill>
                  <a:schemeClr val="tx1"/>
                </a:solidFill>
                <a:latin typeface="HG丸ｺﾞｼｯｸM-PRO" panose="020F0600000000000000" pitchFamily="50" charset="-128"/>
                <a:ea typeface="HG丸ｺﾞｼｯｸM-PRO" panose="020F0600000000000000" pitchFamily="50" charset="-128"/>
              </a:rPr>
              <a:t>さまざまな“居場所”や“出番”が得られる機会、人が地域に増え</a:t>
            </a:r>
            <a:endParaRPr kumimoji="1" lang="en-US" altLang="ja-JP" sz="1200" dirty="0">
              <a:solidFill>
                <a:schemeClr val="tx1"/>
              </a:solidFill>
              <a:latin typeface="HG丸ｺﾞｼｯｸM-PRO" panose="020F0600000000000000" pitchFamily="50" charset="-128"/>
              <a:ea typeface="HG丸ｺﾞｼｯｸM-PRO" panose="020F0600000000000000" pitchFamily="50" charset="-128"/>
            </a:endParaRPr>
          </a:p>
          <a:p>
            <a:r>
              <a:rPr kumimoji="1" lang="ja-JP" altLang="en-US" sz="1200" dirty="0">
                <a:solidFill>
                  <a:schemeClr val="tx1"/>
                </a:solidFill>
                <a:latin typeface="HG丸ｺﾞｼｯｸM-PRO" panose="020F0600000000000000" pitchFamily="50" charset="-128"/>
                <a:ea typeface="HG丸ｺﾞｼｯｸM-PRO" panose="020F0600000000000000" pitchFamily="50" charset="-128"/>
              </a:rPr>
              <a:t>　ることにより、「支える側」と「支えられる側」が柔軟に入れ替</a:t>
            </a:r>
            <a:endParaRPr kumimoji="1" lang="en-US" altLang="ja-JP" sz="1200" dirty="0">
              <a:solidFill>
                <a:schemeClr val="tx1"/>
              </a:solidFill>
              <a:latin typeface="HG丸ｺﾞｼｯｸM-PRO" panose="020F0600000000000000" pitchFamily="50" charset="-128"/>
              <a:ea typeface="HG丸ｺﾞｼｯｸM-PRO" panose="020F0600000000000000" pitchFamily="50" charset="-128"/>
            </a:endParaRPr>
          </a:p>
          <a:p>
            <a:r>
              <a:rPr kumimoji="1" lang="ja-JP" altLang="en-US" sz="1200" dirty="0">
                <a:solidFill>
                  <a:schemeClr val="tx1"/>
                </a:solidFill>
                <a:latin typeface="HG丸ｺﾞｼｯｸM-PRO" panose="020F0600000000000000" pitchFamily="50" charset="-128"/>
                <a:ea typeface="HG丸ｺﾞｼｯｸM-PRO" panose="020F0600000000000000" pitchFamily="50" charset="-128"/>
              </a:rPr>
              <a:t>　わったり、循環したりするような、人と人との新たなつながりが広</a:t>
            </a:r>
            <a:endParaRPr kumimoji="1" lang="en-US" altLang="ja-JP" sz="1200" dirty="0">
              <a:solidFill>
                <a:schemeClr val="tx1"/>
              </a:solidFill>
              <a:latin typeface="HG丸ｺﾞｼｯｸM-PRO" panose="020F0600000000000000" pitchFamily="50" charset="-128"/>
              <a:ea typeface="HG丸ｺﾞｼｯｸM-PRO" panose="020F0600000000000000" pitchFamily="50" charset="-128"/>
            </a:endParaRPr>
          </a:p>
          <a:p>
            <a:r>
              <a:rPr kumimoji="1" lang="ja-JP" altLang="en-US" sz="1200" dirty="0">
                <a:solidFill>
                  <a:schemeClr val="tx1"/>
                </a:solidFill>
                <a:latin typeface="HG丸ｺﾞｼｯｸM-PRO" panose="020F0600000000000000" pitchFamily="50" charset="-128"/>
                <a:ea typeface="HG丸ｺﾞｼｯｸM-PRO" panose="020F0600000000000000" pitchFamily="50" charset="-128"/>
              </a:rPr>
              <a:t>　がることをめざします。</a:t>
            </a:r>
            <a:endParaRPr kumimoji="1" lang="en-US" altLang="ja-JP" sz="1200" dirty="0">
              <a:solidFill>
                <a:schemeClr val="tx1"/>
              </a:solidFill>
              <a:latin typeface="HG丸ｺﾞｼｯｸM-PRO" panose="020F0600000000000000" pitchFamily="50" charset="-128"/>
              <a:ea typeface="HG丸ｺﾞｼｯｸM-PRO" panose="020F0600000000000000" pitchFamily="50" charset="-128"/>
            </a:endParaRPr>
          </a:p>
          <a:p>
            <a:r>
              <a:rPr kumimoji="1" lang="ja-JP" altLang="en-US" sz="1200" dirty="0">
                <a:solidFill>
                  <a:schemeClr val="tx1"/>
                </a:solidFill>
                <a:latin typeface="HG丸ｺﾞｼｯｸM-PRO" panose="020F0600000000000000" pitchFamily="50" charset="-128"/>
                <a:ea typeface="HG丸ｺﾞｼｯｸM-PRO" panose="020F0600000000000000" pitchFamily="50" charset="-128"/>
              </a:rPr>
              <a:t>・日常からの支えあいで、災害時の助けあいや復興にも強い地域をめ</a:t>
            </a:r>
            <a:endParaRPr kumimoji="1" lang="en-US" altLang="ja-JP" sz="1200" dirty="0">
              <a:solidFill>
                <a:schemeClr val="tx1"/>
              </a:solidFill>
              <a:latin typeface="HG丸ｺﾞｼｯｸM-PRO" panose="020F0600000000000000" pitchFamily="50" charset="-128"/>
              <a:ea typeface="HG丸ｺﾞｼｯｸM-PRO" panose="020F0600000000000000" pitchFamily="50" charset="-128"/>
            </a:endParaRPr>
          </a:p>
          <a:p>
            <a:r>
              <a:rPr kumimoji="1" lang="ja-JP" altLang="en-US" sz="1200" dirty="0">
                <a:solidFill>
                  <a:schemeClr val="tx1"/>
                </a:solidFill>
                <a:latin typeface="HG丸ｺﾞｼｯｸM-PRO" panose="020F0600000000000000" pitchFamily="50" charset="-128"/>
                <a:ea typeface="HG丸ｺﾞｼｯｸM-PRO" panose="020F0600000000000000" pitchFamily="50" charset="-128"/>
              </a:rPr>
              <a:t>　ざします。</a:t>
            </a:r>
            <a:endParaRPr kumimoji="1" lang="en-US" altLang="ja-JP" sz="1200" dirty="0">
              <a:solidFill>
                <a:schemeClr val="tx1"/>
              </a:solidFill>
              <a:latin typeface="HG丸ｺﾞｼｯｸM-PRO" panose="020F0600000000000000" pitchFamily="50" charset="-128"/>
              <a:ea typeface="HG丸ｺﾞｼｯｸM-PRO" panose="020F0600000000000000" pitchFamily="50" charset="-128"/>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dirty="0">
                <a:solidFill>
                  <a:srgbClr val="00B050"/>
                </a:solidFill>
                <a:latin typeface="HG丸ｺﾞｼｯｸM-PRO" panose="020F0600000000000000" pitchFamily="50" charset="-128"/>
                <a:ea typeface="HG丸ｺﾞｼｯｸM-PRO" panose="020F0600000000000000" pitchFamily="50" charset="-128"/>
              </a:rPr>
              <a:t>★</a:t>
            </a:r>
            <a:r>
              <a:rPr kumimoji="0" lang="ja-JP" altLang="ja-JP" sz="12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Times New Roman" panose="02020603050405020304" pitchFamily="18" charset="0"/>
              </a:rPr>
              <a:t>頼り上手は頼られ上手、お互い</a:t>
            </a:r>
            <a:r>
              <a:rPr kumimoji="0" lang="ja-JP" altLang="en-US" sz="12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Times New Roman" panose="02020603050405020304" pitchFamily="18" charset="0"/>
              </a:rPr>
              <a:t>さま</a:t>
            </a:r>
            <a:r>
              <a:rPr kumimoji="0" lang="ja-JP" altLang="ja-JP" sz="12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Times New Roman" panose="02020603050405020304" pitchFamily="18" charset="0"/>
              </a:rPr>
              <a:t>の関係を増やしていこう。</a:t>
            </a:r>
            <a:endParaRPr kumimoji="1" lang="ja-JP" altLang="en-US" sz="12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20" name="正方形/長方形 19">
            <a:extLst>
              <a:ext uri="{FF2B5EF4-FFF2-40B4-BE49-F238E27FC236}">
                <a16:creationId xmlns:a16="http://schemas.microsoft.com/office/drawing/2014/main" id="{B258CEB9-BE4E-9614-89A5-9D6EED2A64CD}"/>
              </a:ext>
            </a:extLst>
          </p:cNvPr>
          <p:cNvSpPr/>
          <p:nvPr/>
        </p:nvSpPr>
        <p:spPr>
          <a:xfrm>
            <a:off x="5038383" y="2496939"/>
            <a:ext cx="4765223" cy="1339524"/>
          </a:xfrm>
          <a:prstGeom prst="rect">
            <a:avLst/>
          </a:prstGeom>
          <a:noFill/>
          <a:ln>
            <a:noFill/>
            <a:prstDash val="dash"/>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r>
              <a:rPr kumimoji="1" lang="ja-JP" altLang="en-US" sz="1200" dirty="0">
                <a:solidFill>
                  <a:schemeClr val="tx1"/>
                </a:solidFill>
                <a:latin typeface="HG丸ｺﾞｼｯｸM-PRO" panose="020F0600000000000000" pitchFamily="50" charset="-128"/>
                <a:ea typeface="HG丸ｺﾞｼｯｸM-PRO" panose="020F0600000000000000" pitchFamily="50" charset="-128"/>
              </a:rPr>
              <a:t>・ちょっとした日常の変化に気づき、「もしかして何かあったのか</a:t>
            </a:r>
            <a:endParaRPr kumimoji="1" lang="en-US" altLang="ja-JP" sz="1200" dirty="0">
              <a:solidFill>
                <a:schemeClr val="tx1"/>
              </a:solidFill>
              <a:latin typeface="HG丸ｺﾞｼｯｸM-PRO" panose="020F0600000000000000" pitchFamily="50" charset="-128"/>
              <a:ea typeface="HG丸ｺﾞｼｯｸM-PRO" panose="020F0600000000000000" pitchFamily="50" charset="-128"/>
            </a:endParaRPr>
          </a:p>
          <a:p>
            <a:r>
              <a:rPr kumimoji="1" lang="ja-JP" altLang="en-US" sz="1200" dirty="0">
                <a:solidFill>
                  <a:schemeClr val="tx1"/>
                </a:solidFill>
                <a:latin typeface="HG丸ｺﾞｼｯｸM-PRO" panose="020F0600000000000000" pitchFamily="50" charset="-128"/>
                <a:ea typeface="HG丸ｺﾞｼｯｸM-PRO" panose="020F0600000000000000" pitchFamily="50" charset="-128"/>
              </a:rPr>
              <a:t>　も」と思える人が増えること、気づきがあったときに相談できる先</a:t>
            </a:r>
            <a:endParaRPr kumimoji="1" lang="en-US" altLang="ja-JP" sz="1200" dirty="0">
              <a:solidFill>
                <a:schemeClr val="tx1"/>
              </a:solidFill>
              <a:latin typeface="HG丸ｺﾞｼｯｸM-PRO" panose="020F0600000000000000" pitchFamily="50" charset="-128"/>
              <a:ea typeface="HG丸ｺﾞｼｯｸM-PRO" panose="020F0600000000000000" pitchFamily="50" charset="-128"/>
            </a:endParaRPr>
          </a:p>
          <a:p>
            <a:r>
              <a:rPr kumimoji="1" lang="ja-JP" altLang="en-US" sz="1200" dirty="0">
                <a:solidFill>
                  <a:schemeClr val="tx1"/>
                </a:solidFill>
                <a:latin typeface="HG丸ｺﾞｼｯｸM-PRO" panose="020F0600000000000000" pitchFamily="50" charset="-128"/>
                <a:ea typeface="HG丸ｺﾞｼｯｸM-PRO" panose="020F0600000000000000" pitchFamily="50" charset="-128"/>
              </a:rPr>
              <a:t>　を思いつける人が増えることをめざします。</a:t>
            </a:r>
          </a:p>
          <a:p>
            <a:r>
              <a:rPr kumimoji="1" lang="ja-JP" altLang="en-US" sz="1200" dirty="0">
                <a:solidFill>
                  <a:schemeClr val="tx1"/>
                </a:solidFill>
                <a:latin typeface="HG丸ｺﾞｼｯｸM-PRO" panose="020F0600000000000000" pitchFamily="50" charset="-128"/>
                <a:ea typeface="HG丸ｺﾞｼｯｸM-PRO" panose="020F0600000000000000" pitchFamily="50" charset="-128"/>
              </a:rPr>
              <a:t>・身近な地域支援事務所などで、「よろず相談会」のような場が開か</a:t>
            </a:r>
            <a:endParaRPr kumimoji="1" lang="en-US" altLang="ja-JP" sz="1200" dirty="0">
              <a:solidFill>
                <a:schemeClr val="tx1"/>
              </a:solidFill>
              <a:latin typeface="HG丸ｺﾞｼｯｸM-PRO" panose="020F0600000000000000" pitchFamily="50" charset="-128"/>
              <a:ea typeface="HG丸ｺﾞｼｯｸM-PRO" panose="020F0600000000000000" pitchFamily="50" charset="-128"/>
            </a:endParaRPr>
          </a:p>
          <a:p>
            <a:r>
              <a:rPr kumimoji="1" lang="ja-JP" altLang="en-US" sz="1200" dirty="0">
                <a:solidFill>
                  <a:schemeClr val="tx1"/>
                </a:solidFill>
                <a:latin typeface="HG丸ｺﾞｼｯｸM-PRO" panose="020F0600000000000000" pitchFamily="50" charset="-128"/>
                <a:ea typeface="HG丸ｺﾞｼｯｸM-PRO" panose="020F0600000000000000" pitchFamily="50" charset="-128"/>
              </a:rPr>
              <a:t>　れていること、いつでも相談できることを知っている人が増えるこ</a:t>
            </a:r>
            <a:endParaRPr kumimoji="1" lang="en-US" altLang="ja-JP" sz="1200" dirty="0">
              <a:solidFill>
                <a:schemeClr val="tx1"/>
              </a:solidFill>
              <a:latin typeface="HG丸ｺﾞｼｯｸM-PRO" panose="020F0600000000000000" pitchFamily="50" charset="-128"/>
              <a:ea typeface="HG丸ｺﾞｼｯｸM-PRO" panose="020F0600000000000000" pitchFamily="50" charset="-128"/>
            </a:endParaRPr>
          </a:p>
          <a:p>
            <a:r>
              <a:rPr kumimoji="1" lang="ja-JP" altLang="en-US" sz="1200" dirty="0">
                <a:solidFill>
                  <a:schemeClr val="tx1"/>
                </a:solidFill>
                <a:latin typeface="HG丸ｺﾞｼｯｸM-PRO" panose="020F0600000000000000" pitchFamily="50" charset="-128"/>
                <a:ea typeface="HG丸ｺﾞｼｯｸM-PRO" panose="020F0600000000000000" pitchFamily="50" charset="-128"/>
              </a:rPr>
              <a:t>　とをめざします。</a:t>
            </a:r>
            <a:endParaRPr kumimoji="1" lang="en-US" altLang="ja-JP" sz="1200" dirty="0">
              <a:solidFill>
                <a:schemeClr val="tx1"/>
              </a:solidFill>
              <a:latin typeface="HG丸ｺﾞｼｯｸM-PRO" panose="020F0600000000000000" pitchFamily="50" charset="-128"/>
              <a:ea typeface="HG丸ｺﾞｼｯｸM-PRO" panose="020F0600000000000000" pitchFamily="50" charset="-128"/>
            </a:endParaRPr>
          </a:p>
          <a:p>
            <a:r>
              <a:rPr kumimoji="1" lang="ja-JP" altLang="en-US" sz="1200" dirty="0">
                <a:solidFill>
                  <a:srgbClr val="00B050"/>
                </a:solidFill>
                <a:latin typeface="HG丸ｺﾞｼｯｸM-PRO" panose="020F0600000000000000" pitchFamily="50" charset="-128"/>
                <a:ea typeface="HG丸ｺﾞｼｯｸM-PRO" panose="020F0600000000000000" pitchFamily="50" charset="-128"/>
              </a:rPr>
              <a:t>★</a:t>
            </a:r>
            <a:r>
              <a:rPr kumimoji="1" lang="ja-JP" altLang="en-US" sz="1200" dirty="0">
                <a:solidFill>
                  <a:schemeClr val="tx1"/>
                </a:solidFill>
                <a:latin typeface="HG丸ｺﾞｼｯｸM-PRO" panose="020F0600000000000000" pitchFamily="50" charset="-128"/>
                <a:ea typeface="HG丸ｺﾞｼｯｸM-PRO" panose="020F0600000000000000" pitchFamily="50" charset="-128"/>
              </a:rPr>
              <a:t>気になる人ともつながって、気にかけあえる関係になろう。</a:t>
            </a:r>
            <a:endParaRPr kumimoji="1" lang="en-US" altLang="ja-JP" sz="1200" dirty="0">
              <a:solidFill>
                <a:schemeClr val="tx1"/>
              </a:solidFill>
              <a:latin typeface="HG丸ｺﾞｼｯｸM-PRO" panose="020F0600000000000000" pitchFamily="50" charset="-128"/>
              <a:ea typeface="HG丸ｺﾞｼｯｸM-PRO" panose="020F0600000000000000" pitchFamily="50" charset="-128"/>
            </a:endParaRPr>
          </a:p>
        </p:txBody>
      </p:sp>
      <p:sp>
        <p:nvSpPr>
          <p:cNvPr id="21" name="正方形/長方形 20">
            <a:extLst>
              <a:ext uri="{FF2B5EF4-FFF2-40B4-BE49-F238E27FC236}">
                <a16:creationId xmlns:a16="http://schemas.microsoft.com/office/drawing/2014/main" id="{F7080157-82E7-0C20-C62E-74C781D79168}"/>
              </a:ext>
            </a:extLst>
          </p:cNvPr>
          <p:cNvSpPr/>
          <p:nvPr/>
        </p:nvSpPr>
        <p:spPr>
          <a:xfrm>
            <a:off x="5038383" y="4396650"/>
            <a:ext cx="4760872" cy="962561"/>
          </a:xfrm>
          <a:prstGeom prst="rect">
            <a:avLst/>
          </a:prstGeom>
          <a:noFill/>
          <a:ln>
            <a:noFill/>
            <a:prstDash val="dash"/>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r>
              <a:rPr kumimoji="1" lang="ja-JP" altLang="en-US" sz="1200" dirty="0">
                <a:solidFill>
                  <a:schemeClr val="tx1"/>
                </a:solidFill>
                <a:latin typeface="HG丸ｺﾞｼｯｸM-PRO" panose="020F0600000000000000" pitchFamily="50" charset="-128"/>
                <a:ea typeface="HG丸ｺﾞｼｯｸM-PRO" panose="020F0600000000000000" pitchFamily="50" charset="-128"/>
              </a:rPr>
              <a:t>・気になる人がいたときに、地域で見守ること、福祉の専門職が具体</a:t>
            </a:r>
            <a:endParaRPr kumimoji="1" lang="en-US" altLang="ja-JP" sz="1200" dirty="0">
              <a:solidFill>
                <a:schemeClr val="tx1"/>
              </a:solidFill>
              <a:latin typeface="HG丸ｺﾞｼｯｸM-PRO" panose="020F0600000000000000" pitchFamily="50" charset="-128"/>
              <a:ea typeface="HG丸ｺﾞｼｯｸM-PRO" panose="020F0600000000000000" pitchFamily="50" charset="-128"/>
            </a:endParaRPr>
          </a:p>
          <a:p>
            <a:r>
              <a:rPr kumimoji="1" lang="ja-JP" altLang="en-US" sz="1200" dirty="0">
                <a:solidFill>
                  <a:schemeClr val="tx1"/>
                </a:solidFill>
                <a:latin typeface="HG丸ｺﾞｼｯｸM-PRO" panose="020F0600000000000000" pitchFamily="50" charset="-128"/>
                <a:ea typeface="HG丸ｺﾞｼｯｸM-PRO" panose="020F0600000000000000" pitchFamily="50" charset="-128"/>
              </a:rPr>
              <a:t>　的な支援を行うことがうまくかみあうように、さまざまな立場の人</a:t>
            </a:r>
            <a:endParaRPr kumimoji="1" lang="en-US" altLang="ja-JP" sz="1200" dirty="0">
              <a:solidFill>
                <a:schemeClr val="tx1"/>
              </a:solidFill>
              <a:latin typeface="HG丸ｺﾞｼｯｸM-PRO" panose="020F0600000000000000" pitchFamily="50" charset="-128"/>
              <a:ea typeface="HG丸ｺﾞｼｯｸM-PRO" panose="020F0600000000000000" pitchFamily="50" charset="-128"/>
            </a:endParaRPr>
          </a:p>
          <a:p>
            <a:r>
              <a:rPr kumimoji="1" lang="ja-JP" altLang="en-US" sz="1200" dirty="0">
                <a:solidFill>
                  <a:schemeClr val="tx1"/>
                </a:solidFill>
                <a:latin typeface="HG丸ｺﾞｼｯｸM-PRO" panose="020F0600000000000000" pitchFamily="50" charset="-128"/>
                <a:ea typeface="HG丸ｺﾞｼｯｸM-PRO" panose="020F0600000000000000" pitchFamily="50" charset="-128"/>
              </a:rPr>
              <a:t>　が地域で情報を共有したり話しあったりできる機会が持てるように</a:t>
            </a:r>
            <a:endParaRPr kumimoji="1" lang="en-US" altLang="ja-JP" sz="1200" dirty="0">
              <a:solidFill>
                <a:schemeClr val="tx1"/>
              </a:solidFill>
              <a:latin typeface="HG丸ｺﾞｼｯｸM-PRO" panose="020F0600000000000000" pitchFamily="50" charset="-128"/>
              <a:ea typeface="HG丸ｺﾞｼｯｸM-PRO" panose="020F0600000000000000" pitchFamily="50" charset="-128"/>
            </a:endParaRPr>
          </a:p>
          <a:p>
            <a:r>
              <a:rPr kumimoji="1" lang="ja-JP" altLang="en-US" sz="1200" dirty="0">
                <a:solidFill>
                  <a:schemeClr val="tx1"/>
                </a:solidFill>
                <a:latin typeface="HG丸ｺﾞｼｯｸM-PRO" panose="020F0600000000000000" pitchFamily="50" charset="-128"/>
                <a:ea typeface="HG丸ｺﾞｼｯｸM-PRO" panose="020F0600000000000000" pitchFamily="50" charset="-128"/>
              </a:rPr>
              <a:t>　なる、そうした機会が増えることをめざします。</a:t>
            </a:r>
            <a:endParaRPr kumimoji="1" lang="en-US" altLang="ja-JP" sz="1200" dirty="0">
              <a:solidFill>
                <a:schemeClr val="tx1"/>
              </a:solidFill>
              <a:latin typeface="HG丸ｺﾞｼｯｸM-PRO" panose="020F0600000000000000" pitchFamily="50" charset="-128"/>
              <a:ea typeface="HG丸ｺﾞｼｯｸM-PRO" panose="020F0600000000000000" pitchFamily="50" charset="-128"/>
            </a:endParaRPr>
          </a:p>
          <a:p>
            <a:r>
              <a:rPr kumimoji="1" lang="ja-JP" altLang="en-US" sz="1200" dirty="0">
                <a:solidFill>
                  <a:srgbClr val="00B050"/>
                </a:solidFill>
                <a:latin typeface="HG丸ｺﾞｼｯｸM-PRO" panose="020F0600000000000000" pitchFamily="50" charset="-128"/>
                <a:ea typeface="HG丸ｺﾞｼｯｸM-PRO" panose="020F0600000000000000" pitchFamily="50" charset="-128"/>
              </a:rPr>
              <a:t>★</a:t>
            </a:r>
            <a:r>
              <a:rPr lang="ja-JP" altLang="ja-JP" sz="1200" dirty="0">
                <a:solidFill>
                  <a:schemeClr val="tx1"/>
                </a:solidFill>
                <a:effectLst/>
                <a:ea typeface="HG丸ｺﾞｼｯｸM-PRO" panose="020F0600000000000000" pitchFamily="50" charset="-128"/>
                <a:cs typeface="Times New Roman" panose="02020603050405020304" pitchFamily="18" charset="0"/>
              </a:rPr>
              <a:t>心配ごとはいろんな人と共有して、みんなで相談していこう。</a:t>
            </a:r>
            <a:endParaRPr kumimoji="1" lang="en-US" altLang="ja-JP" sz="1200" dirty="0">
              <a:solidFill>
                <a:schemeClr val="tx1"/>
              </a:solidFill>
              <a:latin typeface="HG丸ｺﾞｼｯｸM-PRO" panose="020F0600000000000000" pitchFamily="50" charset="-128"/>
              <a:ea typeface="HG丸ｺﾞｼｯｸM-PRO" panose="020F0600000000000000" pitchFamily="50" charset="-128"/>
            </a:endParaRPr>
          </a:p>
        </p:txBody>
      </p:sp>
      <p:sp>
        <p:nvSpPr>
          <p:cNvPr id="22" name="正方形/長方形 21">
            <a:extLst>
              <a:ext uri="{FF2B5EF4-FFF2-40B4-BE49-F238E27FC236}">
                <a16:creationId xmlns:a16="http://schemas.microsoft.com/office/drawing/2014/main" id="{ACC2444B-66D7-C522-A770-EC6132899C96}"/>
              </a:ext>
            </a:extLst>
          </p:cNvPr>
          <p:cNvSpPr/>
          <p:nvPr/>
        </p:nvSpPr>
        <p:spPr>
          <a:xfrm>
            <a:off x="5038384" y="5657483"/>
            <a:ext cx="4760872" cy="1144967"/>
          </a:xfrm>
          <a:prstGeom prst="rect">
            <a:avLst/>
          </a:prstGeom>
          <a:noFill/>
          <a:ln>
            <a:noFill/>
            <a:prstDash val="dash"/>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r>
              <a:rPr kumimoji="1" lang="ja-JP" altLang="en-US" sz="1200" dirty="0">
                <a:solidFill>
                  <a:schemeClr val="tx1"/>
                </a:solidFill>
                <a:latin typeface="HG丸ｺﾞｼｯｸM-PRO" panose="020F0600000000000000" pitchFamily="50" charset="-128"/>
                <a:ea typeface="HG丸ｺﾞｼｯｸM-PRO" panose="020F0600000000000000" pitchFamily="50" charset="-128"/>
              </a:rPr>
              <a:t>・単独で関わる、支援することが難しい状況の地域住民を受け止め、</a:t>
            </a:r>
            <a:endParaRPr kumimoji="1" lang="en-US" altLang="ja-JP" sz="1200" dirty="0">
              <a:solidFill>
                <a:schemeClr val="tx1"/>
              </a:solidFill>
              <a:latin typeface="HG丸ｺﾞｼｯｸM-PRO" panose="020F0600000000000000" pitchFamily="50" charset="-128"/>
              <a:ea typeface="HG丸ｺﾞｼｯｸM-PRO" panose="020F0600000000000000" pitchFamily="50" charset="-128"/>
            </a:endParaRPr>
          </a:p>
          <a:p>
            <a:r>
              <a:rPr kumimoji="1" lang="ja-JP" altLang="en-US" sz="1200" dirty="0">
                <a:solidFill>
                  <a:schemeClr val="tx1"/>
                </a:solidFill>
                <a:latin typeface="HG丸ｺﾞｼｯｸM-PRO" panose="020F0600000000000000" pitchFamily="50" charset="-128"/>
                <a:ea typeface="HG丸ｺﾞｼｯｸM-PRO" panose="020F0600000000000000" pitchFamily="50" charset="-128"/>
              </a:rPr>
              <a:t>　支えるために、地域住民同士、地域住民と福祉の専門職や行政、専</a:t>
            </a:r>
            <a:endParaRPr kumimoji="1" lang="en-US" altLang="ja-JP" sz="1200" dirty="0">
              <a:solidFill>
                <a:schemeClr val="tx1"/>
              </a:solidFill>
              <a:latin typeface="HG丸ｺﾞｼｯｸM-PRO" panose="020F0600000000000000" pitchFamily="50" charset="-128"/>
              <a:ea typeface="HG丸ｺﾞｼｯｸM-PRO" panose="020F0600000000000000" pitchFamily="50" charset="-128"/>
            </a:endParaRPr>
          </a:p>
          <a:p>
            <a:r>
              <a:rPr kumimoji="1" lang="ja-JP" altLang="en-US" sz="1200" dirty="0">
                <a:solidFill>
                  <a:schemeClr val="tx1"/>
                </a:solidFill>
                <a:latin typeface="HG丸ｺﾞｼｯｸM-PRO" panose="020F0600000000000000" pitchFamily="50" charset="-128"/>
                <a:ea typeface="HG丸ｺﾞｼｯｸM-PRO" panose="020F0600000000000000" pitchFamily="50" charset="-128"/>
              </a:rPr>
              <a:t>　門職同士などがうまくつながり、どこかに誰かに負担が集中するよ</a:t>
            </a:r>
            <a:endParaRPr kumimoji="1" lang="en-US" altLang="ja-JP" sz="1200" dirty="0">
              <a:solidFill>
                <a:schemeClr val="tx1"/>
              </a:solidFill>
              <a:latin typeface="HG丸ｺﾞｼｯｸM-PRO" panose="020F0600000000000000" pitchFamily="50" charset="-128"/>
              <a:ea typeface="HG丸ｺﾞｼｯｸM-PRO" panose="020F0600000000000000" pitchFamily="50" charset="-128"/>
            </a:endParaRPr>
          </a:p>
          <a:p>
            <a:r>
              <a:rPr kumimoji="1" lang="ja-JP" altLang="en-US" sz="1200" dirty="0">
                <a:solidFill>
                  <a:schemeClr val="tx1"/>
                </a:solidFill>
                <a:latin typeface="HG丸ｺﾞｼｯｸM-PRO" panose="020F0600000000000000" pitchFamily="50" charset="-128"/>
                <a:ea typeface="HG丸ｺﾞｼｯｸM-PRO" panose="020F0600000000000000" pitchFamily="50" charset="-128"/>
              </a:rPr>
              <a:t>　うなことがないように、それぞれの特性を活かした息の長い支援も</a:t>
            </a:r>
            <a:endParaRPr kumimoji="1" lang="en-US" altLang="ja-JP" sz="1200" dirty="0">
              <a:solidFill>
                <a:schemeClr val="tx1"/>
              </a:solidFill>
              <a:latin typeface="HG丸ｺﾞｼｯｸM-PRO" panose="020F0600000000000000" pitchFamily="50" charset="-128"/>
              <a:ea typeface="HG丸ｺﾞｼｯｸM-PRO" panose="020F0600000000000000" pitchFamily="50" charset="-128"/>
            </a:endParaRPr>
          </a:p>
          <a:p>
            <a:r>
              <a:rPr kumimoji="1" lang="ja-JP" altLang="en-US" sz="1200" dirty="0">
                <a:solidFill>
                  <a:schemeClr val="tx1"/>
                </a:solidFill>
                <a:latin typeface="HG丸ｺﾞｼｯｸM-PRO" panose="020F0600000000000000" pitchFamily="50" charset="-128"/>
                <a:ea typeface="HG丸ｺﾞｼｯｸM-PRO" panose="020F0600000000000000" pitchFamily="50" charset="-128"/>
              </a:rPr>
              <a:t>　想定した役割分担ができるようになることをめざします。</a:t>
            </a:r>
            <a:endParaRPr kumimoji="1" lang="en-US" altLang="ja-JP" sz="1200" dirty="0">
              <a:solidFill>
                <a:schemeClr val="tx1"/>
              </a:solidFill>
              <a:latin typeface="HG丸ｺﾞｼｯｸM-PRO" panose="020F0600000000000000" pitchFamily="50" charset="-128"/>
              <a:ea typeface="HG丸ｺﾞｼｯｸM-PRO" panose="020F0600000000000000" pitchFamily="50" charset="-128"/>
            </a:endParaRPr>
          </a:p>
          <a:p>
            <a:r>
              <a:rPr kumimoji="1" lang="ja-JP" altLang="en-US" sz="1200" dirty="0">
                <a:solidFill>
                  <a:srgbClr val="00B050"/>
                </a:solidFill>
                <a:latin typeface="HG丸ｺﾞｼｯｸM-PRO" panose="020F0600000000000000" pitchFamily="50" charset="-128"/>
                <a:ea typeface="HG丸ｺﾞｼｯｸM-PRO" panose="020F0600000000000000" pitchFamily="50" charset="-128"/>
              </a:rPr>
              <a:t>★</a:t>
            </a:r>
            <a:r>
              <a:rPr lang="ja-JP" altLang="ja-JP" sz="1200" dirty="0">
                <a:solidFill>
                  <a:schemeClr val="tx1"/>
                </a:solidFill>
                <a:effectLst/>
                <a:ea typeface="HG丸ｺﾞｼｯｸM-PRO" panose="020F0600000000000000" pitchFamily="50" charset="-128"/>
                <a:cs typeface="Times New Roman" panose="02020603050405020304" pitchFamily="18" charset="0"/>
              </a:rPr>
              <a:t>支援者同士も、顔合わせから</a:t>
            </a:r>
            <a:r>
              <a:rPr lang="ja-JP" altLang="ja-JP" sz="1200">
                <a:solidFill>
                  <a:schemeClr val="tx1"/>
                </a:solidFill>
                <a:effectLst/>
                <a:ea typeface="HG丸ｺﾞｼｯｸM-PRO" panose="020F0600000000000000" pitchFamily="50" charset="-128"/>
                <a:cs typeface="Times New Roman" panose="02020603050405020304" pitchFamily="18" charset="0"/>
              </a:rPr>
              <a:t>力を</a:t>
            </a:r>
            <a:r>
              <a:rPr lang="ja-JP" altLang="en-US" sz="1200">
                <a:solidFill>
                  <a:schemeClr val="tx1"/>
                </a:solidFill>
                <a:effectLst/>
                <a:ea typeface="HG丸ｺﾞｼｯｸM-PRO" panose="020F0600000000000000" pitchFamily="50" charset="-128"/>
                <a:cs typeface="Times New Roman" panose="02020603050405020304" pitchFamily="18" charset="0"/>
              </a:rPr>
              <a:t>あ</a:t>
            </a:r>
            <a:r>
              <a:rPr lang="ja-JP" altLang="ja-JP" sz="1200">
                <a:solidFill>
                  <a:schemeClr val="tx1"/>
                </a:solidFill>
                <a:effectLst/>
                <a:ea typeface="HG丸ｺﾞｼｯｸM-PRO" panose="020F0600000000000000" pitchFamily="50" charset="-128"/>
                <a:cs typeface="Times New Roman" panose="02020603050405020304" pitchFamily="18" charset="0"/>
              </a:rPr>
              <a:t>わせる</a:t>
            </a:r>
            <a:r>
              <a:rPr lang="ja-JP" altLang="ja-JP" sz="1200" dirty="0">
                <a:solidFill>
                  <a:schemeClr val="tx1"/>
                </a:solidFill>
                <a:effectLst/>
                <a:ea typeface="HG丸ｺﾞｼｯｸM-PRO" panose="020F0600000000000000" pitchFamily="50" charset="-128"/>
                <a:cs typeface="Times New Roman" panose="02020603050405020304" pitchFamily="18" charset="0"/>
              </a:rPr>
              <a:t>関係になろう。</a:t>
            </a:r>
            <a:endParaRPr kumimoji="1" lang="ja-JP" altLang="en-US" sz="1200" dirty="0">
              <a:solidFill>
                <a:schemeClr val="tx1"/>
              </a:solidFill>
              <a:latin typeface="HG丸ｺﾞｼｯｸM-PRO" panose="020F0600000000000000" pitchFamily="50" charset="-128"/>
              <a:ea typeface="HG丸ｺﾞｼｯｸM-PRO" panose="020F0600000000000000" pitchFamily="50" charset="-128"/>
            </a:endParaRPr>
          </a:p>
        </p:txBody>
      </p:sp>
      <p:sp>
        <p:nvSpPr>
          <p:cNvPr id="23" name="正方形/長方形 22">
            <a:extLst>
              <a:ext uri="{FF2B5EF4-FFF2-40B4-BE49-F238E27FC236}">
                <a16:creationId xmlns:a16="http://schemas.microsoft.com/office/drawing/2014/main" id="{E798D91E-FEA8-6558-5F6C-012F572BF35A}"/>
              </a:ext>
            </a:extLst>
          </p:cNvPr>
          <p:cNvSpPr/>
          <p:nvPr/>
        </p:nvSpPr>
        <p:spPr>
          <a:xfrm>
            <a:off x="53371" y="5514160"/>
            <a:ext cx="4814247" cy="1268990"/>
          </a:xfrm>
          <a:prstGeom prst="rect">
            <a:avLst/>
          </a:prstGeom>
          <a:noFill/>
          <a:ln>
            <a:noFill/>
            <a:prstDash val="dash"/>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r>
              <a:rPr kumimoji="1" lang="ja-JP" altLang="en-US" sz="1200" dirty="0">
                <a:solidFill>
                  <a:schemeClr val="tx1"/>
                </a:solidFill>
                <a:latin typeface="HG丸ｺﾞｼｯｸM-PRO" panose="020F0600000000000000" pitchFamily="50" charset="-128"/>
                <a:ea typeface="HG丸ｺﾞｼｯｸM-PRO" panose="020F0600000000000000" pitchFamily="50" charset="-128"/>
              </a:rPr>
              <a:t>・地域行事やボランティア活動などに関する情報発信について、ソー</a:t>
            </a:r>
            <a:endParaRPr kumimoji="1" lang="en-US" altLang="ja-JP" sz="1200" dirty="0">
              <a:solidFill>
                <a:schemeClr val="tx1"/>
              </a:solidFill>
              <a:latin typeface="HG丸ｺﾞｼｯｸM-PRO" panose="020F0600000000000000" pitchFamily="50" charset="-128"/>
              <a:ea typeface="HG丸ｺﾞｼｯｸM-PRO" panose="020F0600000000000000" pitchFamily="50" charset="-128"/>
            </a:endParaRPr>
          </a:p>
          <a:p>
            <a:r>
              <a:rPr kumimoji="1" lang="ja-JP" altLang="en-US" sz="1200" dirty="0">
                <a:solidFill>
                  <a:schemeClr val="tx1"/>
                </a:solidFill>
                <a:latin typeface="HG丸ｺﾞｼｯｸM-PRO" panose="020F0600000000000000" pitchFamily="50" charset="-128"/>
                <a:ea typeface="HG丸ｺﾞｼｯｸM-PRO" panose="020F0600000000000000" pitchFamily="50" charset="-128"/>
              </a:rPr>
              <a:t>　シャルメディアを含めた多様な媒体が用いられ、興味や関心に応じ</a:t>
            </a:r>
            <a:endParaRPr kumimoji="1" lang="en-US" altLang="ja-JP" sz="1200" dirty="0">
              <a:solidFill>
                <a:schemeClr val="tx1"/>
              </a:solidFill>
              <a:latin typeface="HG丸ｺﾞｼｯｸM-PRO" panose="020F0600000000000000" pitchFamily="50" charset="-128"/>
              <a:ea typeface="HG丸ｺﾞｼｯｸM-PRO" panose="020F0600000000000000" pitchFamily="50" charset="-128"/>
            </a:endParaRPr>
          </a:p>
          <a:p>
            <a:r>
              <a:rPr kumimoji="1" lang="ja-JP" altLang="en-US" sz="1200" dirty="0">
                <a:solidFill>
                  <a:schemeClr val="tx1"/>
                </a:solidFill>
                <a:latin typeface="HG丸ｺﾞｼｯｸM-PRO" panose="020F0600000000000000" pitchFamily="50" charset="-128"/>
                <a:ea typeface="HG丸ｺﾞｼｯｸM-PRO" panose="020F0600000000000000" pitchFamily="50" charset="-128"/>
              </a:rPr>
              <a:t>　て気軽に情報をキャッチできる環境となっていくことをめざします。</a:t>
            </a:r>
          </a:p>
          <a:p>
            <a:r>
              <a:rPr kumimoji="1" lang="ja-JP" altLang="en-US" sz="1200" dirty="0">
                <a:solidFill>
                  <a:schemeClr val="tx1"/>
                </a:solidFill>
                <a:latin typeface="HG丸ｺﾞｼｯｸM-PRO" panose="020F0600000000000000" pitchFamily="50" charset="-128"/>
                <a:ea typeface="HG丸ｺﾞｼｯｸM-PRO" panose="020F0600000000000000" pitchFamily="50" charset="-128"/>
              </a:rPr>
              <a:t>・例えば前述の地域での茶話会等が開かれたような場合に、会に参加</a:t>
            </a:r>
            <a:endParaRPr kumimoji="1" lang="en-US" altLang="ja-JP" sz="1200" dirty="0">
              <a:solidFill>
                <a:schemeClr val="tx1"/>
              </a:solidFill>
              <a:latin typeface="HG丸ｺﾞｼｯｸM-PRO" panose="020F0600000000000000" pitchFamily="50" charset="-128"/>
              <a:ea typeface="HG丸ｺﾞｼｯｸM-PRO" panose="020F0600000000000000" pitchFamily="50" charset="-128"/>
            </a:endParaRPr>
          </a:p>
          <a:p>
            <a:r>
              <a:rPr kumimoji="1" lang="ja-JP" altLang="en-US" sz="1200" dirty="0">
                <a:solidFill>
                  <a:schemeClr val="tx1"/>
                </a:solidFill>
                <a:latin typeface="HG丸ｺﾞｼｯｸM-PRO" panose="020F0600000000000000" pitchFamily="50" charset="-128"/>
                <a:ea typeface="HG丸ｺﾞｼｯｸM-PRO" panose="020F0600000000000000" pitchFamily="50" charset="-128"/>
              </a:rPr>
              <a:t>　できなくても話題が共有できるような情報発信が行われている環境</a:t>
            </a:r>
            <a:endParaRPr kumimoji="1" lang="en-US" altLang="ja-JP" sz="1200" dirty="0">
              <a:solidFill>
                <a:schemeClr val="tx1"/>
              </a:solidFill>
              <a:latin typeface="HG丸ｺﾞｼｯｸM-PRO" panose="020F0600000000000000" pitchFamily="50" charset="-128"/>
              <a:ea typeface="HG丸ｺﾞｼｯｸM-PRO" panose="020F0600000000000000" pitchFamily="50" charset="-128"/>
            </a:endParaRPr>
          </a:p>
          <a:p>
            <a:r>
              <a:rPr kumimoji="1" lang="ja-JP" altLang="en-US" sz="1200" dirty="0">
                <a:solidFill>
                  <a:schemeClr val="tx1"/>
                </a:solidFill>
                <a:latin typeface="HG丸ｺﾞｼｯｸM-PRO" panose="020F0600000000000000" pitchFamily="50" charset="-128"/>
                <a:ea typeface="HG丸ｺﾞｼｯｸM-PRO" panose="020F0600000000000000" pitchFamily="50" charset="-128"/>
              </a:rPr>
              <a:t>　をめざします。</a:t>
            </a:r>
            <a:endParaRPr kumimoji="1" lang="en-US" altLang="ja-JP" sz="1200" dirty="0">
              <a:solidFill>
                <a:schemeClr val="tx1"/>
              </a:solidFill>
              <a:latin typeface="HG丸ｺﾞｼｯｸM-PRO" panose="020F0600000000000000" pitchFamily="50" charset="-128"/>
              <a:ea typeface="HG丸ｺﾞｼｯｸM-PRO" panose="020F0600000000000000" pitchFamily="50" charset="-128"/>
            </a:endParaRPr>
          </a:p>
          <a:p>
            <a:r>
              <a:rPr kumimoji="1" lang="ja-JP" altLang="en-US" sz="1200" dirty="0">
                <a:solidFill>
                  <a:srgbClr val="00B050"/>
                </a:solidFill>
                <a:latin typeface="HG丸ｺﾞｼｯｸM-PRO" panose="020F0600000000000000" pitchFamily="50" charset="-128"/>
                <a:ea typeface="HG丸ｺﾞｼｯｸM-PRO" panose="020F0600000000000000" pitchFamily="50" charset="-128"/>
              </a:rPr>
              <a:t>★</a:t>
            </a:r>
            <a:r>
              <a:rPr lang="ja-JP" altLang="ja-JP" sz="12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自分のまちでどんな活動が行われているか探してみよう。</a:t>
            </a:r>
            <a:endParaRPr kumimoji="1" lang="ja-JP" altLang="en-US" sz="1200" dirty="0">
              <a:solidFill>
                <a:schemeClr val="tx1"/>
              </a:solidFill>
              <a:latin typeface="HG丸ｺﾞｼｯｸM-PRO" panose="020F0600000000000000" pitchFamily="50" charset="-128"/>
              <a:ea typeface="HG丸ｺﾞｼｯｸM-PRO" panose="020F0600000000000000" pitchFamily="50" charset="-128"/>
            </a:endParaRPr>
          </a:p>
        </p:txBody>
      </p:sp>
      <p:cxnSp>
        <p:nvCxnSpPr>
          <p:cNvPr id="25" name="直線コネクタ 24">
            <a:extLst>
              <a:ext uri="{FF2B5EF4-FFF2-40B4-BE49-F238E27FC236}">
                <a16:creationId xmlns:a16="http://schemas.microsoft.com/office/drawing/2014/main" id="{1CED0A99-4FE7-C6EA-9DD8-5F7603E2D1B3}"/>
              </a:ext>
            </a:extLst>
          </p:cNvPr>
          <p:cNvCxnSpPr/>
          <p:nvPr/>
        </p:nvCxnSpPr>
        <p:spPr>
          <a:xfrm>
            <a:off x="4953000" y="-11119"/>
            <a:ext cx="0" cy="6862656"/>
          </a:xfrm>
          <a:prstGeom prst="line">
            <a:avLst/>
          </a:prstGeom>
          <a:ln w="12700">
            <a:prstDash val="lgDashDot"/>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48867164"/>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 2013 - 2022</Template>
  <TotalTime>0</TotalTime>
  <Words>1398</Words>
  <Application>Microsoft Office PowerPoint</Application>
  <PresentationFormat>A4 210 x 297 mm</PresentationFormat>
  <Paragraphs>91</Paragraphs>
  <Slides>2</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2</vt:i4>
      </vt:variant>
    </vt:vector>
  </HeadingPairs>
  <TitlesOfParts>
    <vt:vector size="8" baseType="lpstr">
      <vt:lpstr>HG丸ｺﾞｼｯｸM-PRO</vt:lpstr>
      <vt:lpstr>Arial</vt:lpstr>
      <vt:lpstr>Calibri</vt:lpstr>
      <vt:lpstr>Calibri Light</vt:lpstr>
      <vt:lpstr>Century</vt:lpstr>
      <vt:lpstr>Office テーマ</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2024-03-25T09:40:58Z</dcterms:created>
  <dcterms:modified xsi:type="dcterms:W3CDTF">2024-03-27T01:15:35Z</dcterms:modified>
</cp:coreProperties>
</file>