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activeX/activeX1.xml" ContentType="application/vnd.ms-office.activeX+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6"/>
  </p:notesMasterIdLst>
  <p:handoutMasterIdLst>
    <p:handoutMasterId r:id="rId37"/>
  </p:handoutMasterIdLst>
  <p:sldIdLst>
    <p:sldId id="310" r:id="rId2"/>
    <p:sldId id="311" r:id="rId3"/>
    <p:sldId id="288" r:id="rId4"/>
    <p:sldId id="303" r:id="rId5"/>
    <p:sldId id="301" r:id="rId6"/>
    <p:sldId id="256" r:id="rId7"/>
    <p:sldId id="258" r:id="rId8"/>
    <p:sldId id="259" r:id="rId9"/>
    <p:sldId id="260" r:id="rId10"/>
    <p:sldId id="261" r:id="rId11"/>
    <p:sldId id="271" r:id="rId12"/>
    <p:sldId id="272" r:id="rId13"/>
    <p:sldId id="273" r:id="rId14"/>
    <p:sldId id="274" r:id="rId15"/>
    <p:sldId id="266" r:id="rId16"/>
    <p:sldId id="276" r:id="rId17"/>
    <p:sldId id="277" r:id="rId18"/>
    <p:sldId id="257" r:id="rId19"/>
    <p:sldId id="309" r:id="rId20"/>
    <p:sldId id="299" r:id="rId21"/>
    <p:sldId id="302" r:id="rId22"/>
    <p:sldId id="290" r:id="rId23"/>
    <p:sldId id="300" r:id="rId24"/>
    <p:sldId id="292" r:id="rId25"/>
    <p:sldId id="293" r:id="rId26"/>
    <p:sldId id="294" r:id="rId27"/>
    <p:sldId id="296" r:id="rId28"/>
    <p:sldId id="297" r:id="rId29"/>
    <p:sldId id="298" r:id="rId30"/>
    <p:sldId id="304" r:id="rId31"/>
    <p:sldId id="307" r:id="rId32"/>
    <p:sldId id="305" r:id="rId33"/>
    <p:sldId id="306" r:id="rId34"/>
    <p:sldId id="308" r:id="rId35"/>
  </p:sldIdLst>
  <p:sldSz cx="9906000" cy="6858000" type="A4"/>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F71ABF45-F8C5-4A91-899E-98AD23F39B05}">
          <p14:sldIdLst>
            <p14:sldId id="310"/>
            <p14:sldId id="311"/>
            <p14:sldId id="288"/>
            <p14:sldId id="303"/>
            <p14:sldId id="301"/>
            <p14:sldId id="256"/>
            <p14:sldId id="258"/>
            <p14:sldId id="259"/>
            <p14:sldId id="260"/>
            <p14:sldId id="261"/>
            <p14:sldId id="271"/>
            <p14:sldId id="272"/>
            <p14:sldId id="273"/>
            <p14:sldId id="274"/>
            <p14:sldId id="266"/>
            <p14:sldId id="276"/>
            <p14:sldId id="277"/>
            <p14:sldId id="257"/>
            <p14:sldId id="309"/>
            <p14:sldId id="299"/>
            <p14:sldId id="302"/>
            <p14:sldId id="290"/>
            <p14:sldId id="300"/>
            <p14:sldId id="292"/>
            <p14:sldId id="293"/>
            <p14:sldId id="294"/>
            <p14:sldId id="296"/>
            <p14:sldId id="297"/>
            <p14:sldId id="298"/>
            <p14:sldId id="304"/>
            <p14:sldId id="307"/>
            <p14:sldId id="305"/>
            <p14:sldId id="306"/>
            <p14:sldId id="308"/>
          </p14:sldIdLst>
        </p14:section>
      </p14:sectionLst>
    </p:ext>
    <p:ext uri="{EFAFB233-063F-42B5-8137-9DF3F51BA10A}">
      <p15:sldGuideLst xmlns:p15="http://schemas.microsoft.com/office/powerpoint/2012/main">
        <p15:guide id="1" orient="horz" pos="2137" userDrawn="1">
          <p15:clr>
            <a:srgbClr val="A4A3A4"/>
          </p15:clr>
        </p15:guide>
        <p15:guide id="2" pos="307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CC00FF"/>
    <a:srgbClr val="FF6600"/>
    <a:srgbClr val="F0D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2" autoAdjust="0"/>
    <p:restoredTop sz="94660"/>
  </p:normalViewPr>
  <p:slideViewPr>
    <p:cSldViewPr snapToGrid="0">
      <p:cViewPr varScale="1">
        <p:scale>
          <a:sx n="64" d="100"/>
          <a:sy n="64" d="100"/>
        </p:scale>
        <p:origin x="1308" y="72"/>
      </p:cViewPr>
      <p:guideLst>
        <p:guide orient="horz" pos="2137"/>
        <p:guide pos="30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activeX/activeX1.xml><?xml version="1.0" encoding="utf-8"?>
<ax:ocx xmlns:ax="http://schemas.microsoft.com/office/2006/activeX" xmlns:r="http://schemas.openxmlformats.org/officeDocument/2006/relationships" ax:classid="{D9347033-9612-11D1-9D75-00C04FCC8CDC}" ax:persistence="persistPropertyBag">
  <ax:ocxPr ax:name="_cx" ax:value="2800"/>
  <ax:ocxPr ax:name="_cy" ax:value="2800"/>
  <ax:ocxPr ax:name="Style" ax:value="11"/>
  <ax:ocxPr ax:name="SubStyle" ax:value="0"/>
  <ax:ocxPr ax:name="Validation" ax:value="2"/>
  <ax:ocxPr ax:name="LineWeight" ax:value="3"/>
  <ax:ocxPr ax:name="Direction" ax:value="0"/>
  <ax:ocxPr ax:name="ShowData" ax:value="1"/>
  <ax:ocxPr ax:name="Value" ax:value="https://www.city.osaka.lg.jp/kikikanrishitsu/page/0000300892.html"/>
  <ax:ocxPr ax:name="ForeColor" ax:value="0"/>
  <ax:ocxPr ax:name="BackColor" ax:value="16777215"/>
</ax:ocx>
</file>

<file path=ppt/activeX/activeX2.xml><?xml version="1.0" encoding="utf-8"?>
<ax:ocx xmlns:ax="http://schemas.microsoft.com/office/2006/activeX" xmlns:r="http://schemas.openxmlformats.org/officeDocument/2006/relationships" ax:classid="{D9347033-9612-11D1-9D75-00C04FCC8CDC}" ax:persistence="persistPropertyBag">
  <ax:ocxPr ax:name="_cx" ax:value="2999"/>
  <ax:ocxPr ax:name="_cy" ax:value="2999"/>
  <ax:ocxPr ax:name="Style" ax:value="11"/>
  <ax:ocxPr ax:name="SubStyle" ax:value="0"/>
  <ax:ocxPr ax:name="Validation" ax:value="2"/>
  <ax:ocxPr ax:name="LineWeight" ax:value="3"/>
  <ax:ocxPr ax:name="Direction" ax:value="0"/>
  <ax:ocxPr ax:name="ShowData" ax:value="1"/>
  <ax:ocxPr ax:name="Value" ax:value="https://www.city.osaka.lg.jp/sumiyoshi/page/0000619925.html"/>
  <ax:ocxPr ax:name="ForeColor" ax:value="0"/>
  <ax:ocxPr ax:name="BackColor" ax:value="16777215"/>
</ax:ocx>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0"/>
          <c:tx>
            <c:strRef>
              <c:f>'元データ（将来推計）'!$A$3</c:f>
              <c:strCache>
                <c:ptCount val="1"/>
                <c:pt idx="0">
                  <c:v>０～14歳</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'元データ（将来推計）'!$B$2:$C$2</c:f>
              <c:numCache>
                <c:formatCode>General</c:formatCode>
                <c:ptCount val="2"/>
                <c:pt idx="0">
                  <c:v>2015</c:v>
                </c:pt>
                <c:pt idx="1">
                  <c:v>2045</c:v>
                </c:pt>
              </c:numCache>
            </c:numRef>
          </c:cat>
          <c:val>
            <c:numRef>
              <c:f>'元データ（将来推計）'!$B$3:$C$3</c:f>
              <c:numCache>
                <c:formatCode>#,##0_);[Red]\(#,##0\)</c:formatCode>
                <c:ptCount val="2"/>
                <c:pt idx="0">
                  <c:v>18425</c:v>
                </c:pt>
                <c:pt idx="1">
                  <c:v>14586</c:v>
                </c:pt>
              </c:numCache>
            </c:numRef>
          </c:val>
          <c:extLst>
            <c:ext xmlns:c16="http://schemas.microsoft.com/office/drawing/2014/chart" uri="{C3380CC4-5D6E-409C-BE32-E72D297353CC}">
              <c16:uniqueId val="{00000000-60E7-45A6-8D2B-D634F44C4882}"/>
            </c:ext>
          </c:extLst>
        </c:ser>
        <c:ser>
          <c:idx val="1"/>
          <c:order val="1"/>
          <c:tx>
            <c:strRef>
              <c:f>'元データ（将来推計）'!$A$4</c:f>
              <c:strCache>
                <c:ptCount val="1"/>
                <c:pt idx="0">
                  <c:v>15歳～64歳</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'元データ（将来推計）'!$B$2:$C$2</c:f>
              <c:numCache>
                <c:formatCode>General</c:formatCode>
                <c:ptCount val="2"/>
                <c:pt idx="0">
                  <c:v>2015</c:v>
                </c:pt>
                <c:pt idx="1">
                  <c:v>2045</c:v>
                </c:pt>
              </c:numCache>
            </c:numRef>
          </c:cat>
          <c:val>
            <c:numRef>
              <c:f>'元データ（将来推計）'!$B$4:$C$4</c:f>
              <c:numCache>
                <c:formatCode>#,##0_);[Red]\(#,##0\)</c:formatCode>
                <c:ptCount val="2"/>
                <c:pt idx="0">
                  <c:v>93934</c:v>
                </c:pt>
                <c:pt idx="1">
                  <c:v>72066</c:v>
                </c:pt>
              </c:numCache>
            </c:numRef>
          </c:val>
          <c:extLst>
            <c:ext xmlns:c16="http://schemas.microsoft.com/office/drawing/2014/chart" uri="{C3380CC4-5D6E-409C-BE32-E72D297353CC}">
              <c16:uniqueId val="{00000001-60E7-45A6-8D2B-D634F44C4882}"/>
            </c:ext>
          </c:extLst>
        </c:ser>
        <c:ser>
          <c:idx val="0"/>
          <c:order val="2"/>
          <c:tx>
            <c:strRef>
              <c:f>'元データ（将来推計）'!$A$5</c:f>
              <c:strCache>
                <c:ptCount val="1"/>
                <c:pt idx="0">
                  <c:v>65歳以上</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'元データ（将来推計）'!$B$2:$C$2</c:f>
              <c:numCache>
                <c:formatCode>General</c:formatCode>
                <c:ptCount val="2"/>
                <c:pt idx="0">
                  <c:v>2015</c:v>
                </c:pt>
                <c:pt idx="1">
                  <c:v>2045</c:v>
                </c:pt>
              </c:numCache>
            </c:numRef>
          </c:cat>
          <c:val>
            <c:numRef>
              <c:f>'元データ（将来推計）'!$B$5:$C$5</c:f>
              <c:numCache>
                <c:formatCode>#,##0_);[Red]\(#,##0\)</c:formatCode>
                <c:ptCount val="2"/>
                <c:pt idx="0">
                  <c:v>41880</c:v>
                </c:pt>
                <c:pt idx="1">
                  <c:v>46319</c:v>
                </c:pt>
              </c:numCache>
            </c:numRef>
          </c:val>
          <c:extLst>
            <c:ext xmlns:c16="http://schemas.microsoft.com/office/drawing/2014/chart" uri="{C3380CC4-5D6E-409C-BE32-E72D297353CC}">
              <c16:uniqueId val="{00000002-60E7-45A6-8D2B-D634F44C4882}"/>
            </c:ext>
          </c:extLst>
        </c:ser>
        <c:ser>
          <c:idx val="3"/>
          <c:order val="3"/>
          <c:tx>
            <c:strRef>
              <c:f>'元データ（将来推計）'!$A$6</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'元データ（将来推計）'!$B$2:$C$2</c:f>
              <c:numCache>
                <c:formatCode>General</c:formatCode>
                <c:ptCount val="2"/>
                <c:pt idx="0">
                  <c:v>2015</c:v>
                </c:pt>
                <c:pt idx="1">
                  <c:v>2045</c:v>
                </c:pt>
              </c:numCache>
            </c:numRef>
          </c:cat>
          <c:val>
            <c:numRef>
              <c:f>'元データ（将来推計）'!$B$6:$C$6</c:f>
              <c:numCache>
                <c:formatCode>#,##0_);[Red]\(#,##0\)</c:formatCode>
                <c:ptCount val="2"/>
                <c:pt idx="0">
                  <c:v>154239</c:v>
                </c:pt>
                <c:pt idx="1">
                  <c:v>132971</c:v>
                </c:pt>
              </c:numCache>
            </c:numRef>
          </c:val>
          <c:extLst>
            <c:ext xmlns:c16="http://schemas.microsoft.com/office/drawing/2014/chart" uri="{C3380CC4-5D6E-409C-BE32-E72D297353CC}">
              <c16:uniqueId val="{00000003-60E7-45A6-8D2B-D634F44C4882}"/>
            </c:ext>
          </c:extLst>
        </c:ser>
        <c:dLbls>
          <c:dLblPos val="inBase"/>
          <c:showLegendKey val="0"/>
          <c:showVal val="1"/>
          <c:showCatName val="0"/>
          <c:showSerName val="0"/>
          <c:showPercent val="0"/>
          <c:showBubbleSize val="0"/>
        </c:dLbls>
        <c:gapWidth val="150"/>
        <c:overlap val="100"/>
        <c:axId val="673807920"/>
        <c:axId val="673812840"/>
      </c:barChart>
      <c:catAx>
        <c:axId val="6738079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dirty="0"/>
                  <a:t>（年）</a:t>
                </a:r>
              </a:p>
            </c:rich>
          </c:tx>
          <c:layout>
            <c:manualLayout>
              <c:xMode val="edge"/>
              <c:yMode val="edge"/>
              <c:x val="0.88882916666666667"/>
              <c:y val="0.8252859126984126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73812840"/>
        <c:crosses val="autoZero"/>
        <c:auto val="1"/>
        <c:lblAlgn val="ctr"/>
        <c:lblOffset val="100"/>
        <c:noMultiLvlLbl val="0"/>
      </c:catAx>
      <c:valAx>
        <c:axId val="673812840"/>
        <c:scaling>
          <c:orientation val="minMax"/>
          <c:max val="16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73807920"/>
        <c:crosses val="autoZero"/>
        <c:crossBetween val="between"/>
      </c:valAx>
      <c:spPr>
        <a:noFill/>
        <a:ln>
          <a:noFill/>
        </a:ln>
        <a:effectLst/>
      </c:spPr>
    </c:plotArea>
    <c:legend>
      <c:legendPos val="b"/>
      <c:legendEntry>
        <c:idx val="3"/>
        <c:delete val="1"/>
      </c:legendEntry>
      <c:layout>
        <c:manualLayout>
          <c:xMode val="edge"/>
          <c:yMode val="edge"/>
          <c:x val="0.22165833333333337"/>
          <c:y val="0.88433928571428566"/>
          <c:w val="0.60960000000000003"/>
          <c:h val="4.006547619047619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89589506172839506"/>
          <c:y val="0.8437268518518518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'Ｐ22 (2)'!$A$2</c:f>
              <c:strCache>
                <c:ptCount val="1"/>
                <c:pt idx="0">
                  <c:v>大阪市</c:v>
                </c:pt>
              </c:strCache>
            </c:strRef>
          </c:tx>
          <c:spPr>
            <a:ln w="31750" cap="rnd">
              <a:solidFill>
                <a:schemeClr val="accent1"/>
              </a:solidFill>
              <a:round/>
            </a:ln>
            <a:effectLst/>
          </c:spPr>
          <c:marker>
            <c:symbol val="circle"/>
            <c:size val="7"/>
            <c:spPr>
              <a:solidFill>
                <a:schemeClr val="accent1"/>
              </a:solidFill>
              <a:ln w="31750">
                <a:solidFill>
                  <a:schemeClr val="accent1"/>
                </a:solidFill>
              </a:ln>
              <a:effectLst/>
            </c:spPr>
          </c:marker>
          <c:dLbls>
            <c:dLbl>
              <c:idx val="0"/>
              <c:layout>
                <c:manualLayout>
                  <c:x val="-0.13248765432098766"/>
                  <c:y val="-5.73263888888888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6F-413D-8505-1DF2496B751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'Ｐ22 (2)'!$B$1:$E$1</c:f>
              <c:strCache>
                <c:ptCount val="4"/>
                <c:pt idx="0">
                  <c:v>H15
（2003）</c:v>
                </c:pt>
                <c:pt idx="1">
                  <c:v>H20
（2008）</c:v>
                </c:pt>
                <c:pt idx="2">
                  <c:v>H25
（2013）</c:v>
                </c:pt>
                <c:pt idx="3">
                  <c:v>H30
（2018）</c:v>
                </c:pt>
              </c:strCache>
            </c:strRef>
          </c:cat>
          <c:val>
            <c:numRef>
              <c:f>'Ｐ22 (2)'!$B$2:$E$2</c:f>
              <c:numCache>
                <c:formatCode>General</c:formatCode>
                <c:ptCount val="4"/>
                <c:pt idx="0">
                  <c:v>17.8</c:v>
                </c:pt>
                <c:pt idx="1">
                  <c:v>27.2</c:v>
                </c:pt>
                <c:pt idx="2">
                  <c:v>26.2</c:v>
                </c:pt>
                <c:pt idx="3">
                  <c:v>26.5</c:v>
                </c:pt>
              </c:numCache>
            </c:numRef>
          </c:val>
          <c:smooth val="0"/>
          <c:extLst>
            <c:ext xmlns:c16="http://schemas.microsoft.com/office/drawing/2014/chart" uri="{C3380CC4-5D6E-409C-BE32-E72D297353CC}">
              <c16:uniqueId val="{00000001-FE6F-413D-8505-1DF2496B7515}"/>
            </c:ext>
          </c:extLst>
        </c:ser>
        <c:ser>
          <c:idx val="1"/>
          <c:order val="1"/>
          <c:tx>
            <c:strRef>
              <c:f>'Ｐ22 (2)'!$A$3</c:f>
              <c:strCache>
                <c:ptCount val="1"/>
                <c:pt idx="0">
                  <c:v>住吉区</c:v>
                </c:pt>
              </c:strCache>
            </c:strRef>
          </c:tx>
          <c:spPr>
            <a:ln w="31750" cap="rnd">
              <a:solidFill>
                <a:schemeClr val="accent2"/>
              </a:solidFill>
              <a:round/>
            </a:ln>
            <a:effectLst/>
          </c:spPr>
          <c:marker>
            <c:symbol val="circle"/>
            <c:size val="7"/>
            <c:spPr>
              <a:solidFill>
                <a:schemeClr val="accent2"/>
              </a:solidFill>
              <a:ln w="31750">
                <a:solidFill>
                  <a:schemeClr val="accent2"/>
                </a:solidFill>
              </a:ln>
              <a:effectLst/>
            </c:spPr>
          </c:marker>
          <c:dLbls>
            <c:dLbl>
              <c:idx val="1"/>
              <c:layout>
                <c:manualLayout>
                  <c:x val="-7.3691358024691359E-2"/>
                  <c:y val="6.90856481481481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6F-413D-8505-1DF2496B7515}"/>
                </c:ext>
              </c:extLst>
            </c:dLbl>
            <c:dLbl>
              <c:idx val="3"/>
              <c:layout>
                <c:manualLayout>
                  <c:x val="-5.0410493827160494E-2"/>
                  <c:y val="5.73263888888888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6F-413D-8505-1DF2496B751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'Ｐ22 (2)'!$B$1:$E$1</c:f>
              <c:strCache>
                <c:ptCount val="4"/>
                <c:pt idx="0">
                  <c:v>H15
（2003）</c:v>
                </c:pt>
                <c:pt idx="1">
                  <c:v>H20
（2008）</c:v>
                </c:pt>
                <c:pt idx="2">
                  <c:v>H25
（2013）</c:v>
                </c:pt>
                <c:pt idx="3">
                  <c:v>H30
（2018）</c:v>
                </c:pt>
              </c:strCache>
            </c:strRef>
          </c:cat>
          <c:val>
            <c:numRef>
              <c:f>'Ｐ22 (2)'!$B$3:$E$3</c:f>
              <c:numCache>
                <c:formatCode>General</c:formatCode>
                <c:ptCount val="4"/>
                <c:pt idx="0">
                  <c:v>15.3</c:v>
                </c:pt>
                <c:pt idx="1">
                  <c:v>19.7</c:v>
                </c:pt>
                <c:pt idx="2">
                  <c:v>17.600000000000001</c:v>
                </c:pt>
                <c:pt idx="3">
                  <c:v>22.5</c:v>
                </c:pt>
              </c:numCache>
            </c:numRef>
          </c:val>
          <c:smooth val="0"/>
          <c:extLst>
            <c:ext xmlns:c16="http://schemas.microsoft.com/office/drawing/2014/chart" uri="{C3380CC4-5D6E-409C-BE32-E72D297353CC}">
              <c16:uniqueId val="{00000004-FE6F-413D-8505-1DF2496B7515}"/>
            </c:ext>
          </c:extLst>
        </c:ser>
        <c:dLbls>
          <c:showLegendKey val="0"/>
          <c:showVal val="0"/>
          <c:showCatName val="0"/>
          <c:showSerName val="0"/>
          <c:showPercent val="0"/>
          <c:showBubbleSize val="0"/>
        </c:dLbls>
        <c:marker val="1"/>
        <c:smooth val="0"/>
        <c:axId val="734877672"/>
        <c:axId val="734878032"/>
      </c:lineChart>
      <c:catAx>
        <c:axId val="734877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34878032"/>
        <c:crosses val="autoZero"/>
        <c:auto val="1"/>
        <c:lblAlgn val="ctr"/>
        <c:lblOffset val="100"/>
        <c:noMultiLvlLbl val="0"/>
      </c:catAx>
      <c:valAx>
        <c:axId val="734878032"/>
        <c:scaling>
          <c:orientation val="minMax"/>
          <c:max val="3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34877672"/>
        <c:crosses val="autoZero"/>
        <c:crossBetween val="between"/>
        <c:majorUnit val="2"/>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0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89808641975308645"/>
          <c:y val="0.83784722222222219"/>
        </c:manualLayout>
      </c:layout>
      <c:overlay val="0"/>
      <c:spPr>
        <a:noFill/>
        <a:ln>
          <a:noFill/>
        </a:ln>
        <a:effectLst/>
      </c:spPr>
      <c:txPr>
        <a:bodyPr rot="0" spcFirstLastPara="1" vertOverflow="ellipsis" vert="horz" wrap="square" anchor="ctr" anchorCtr="1"/>
        <a:lstStyle/>
        <a:p>
          <a:pPr algn="ctr">
            <a:defRPr sz="1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'Ｐ22 (3)'!$A$2</c:f>
              <c:strCache>
                <c:ptCount val="1"/>
                <c:pt idx="0">
                  <c:v>通報件数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 (3)'!$B$1:$F$1</c:f>
              <c:strCache>
                <c:ptCount val="5"/>
                <c:pt idx="0">
                  <c:v>Ｈ30
（2018）</c:v>
                </c:pt>
                <c:pt idx="1">
                  <c:v>Ｒ元
（2019）</c:v>
                </c:pt>
                <c:pt idx="2">
                  <c:v>Ｒ２
（2020）</c:v>
                </c:pt>
                <c:pt idx="3">
                  <c:v>Ｒ３
（2021）</c:v>
                </c:pt>
                <c:pt idx="4">
                  <c:v>Ｒ４
（2022）</c:v>
                </c:pt>
              </c:strCache>
            </c:strRef>
          </c:cat>
          <c:val>
            <c:numRef>
              <c:f>'Ｐ22 (3)'!$B$2:$F$2</c:f>
              <c:numCache>
                <c:formatCode>#,##0_);[Red]\(#,##0\)</c:formatCode>
                <c:ptCount val="5"/>
                <c:pt idx="0">
                  <c:v>91</c:v>
                </c:pt>
                <c:pt idx="1">
                  <c:v>44</c:v>
                </c:pt>
                <c:pt idx="2">
                  <c:v>35</c:v>
                </c:pt>
                <c:pt idx="3">
                  <c:v>42</c:v>
                </c:pt>
                <c:pt idx="4" formatCode="General">
                  <c:v>21</c:v>
                </c:pt>
              </c:numCache>
            </c:numRef>
          </c:val>
          <c:extLst>
            <c:ext xmlns:c16="http://schemas.microsoft.com/office/drawing/2014/chart" uri="{C3380CC4-5D6E-409C-BE32-E72D297353CC}">
              <c16:uniqueId val="{00000000-9242-4A3C-A607-5A9728C88FAA}"/>
            </c:ext>
          </c:extLst>
        </c:ser>
        <c:ser>
          <c:idx val="1"/>
          <c:order val="1"/>
          <c:tx>
            <c:strRef>
              <c:f>'Ｐ22 (3)'!$A$3</c:f>
              <c:strCache>
                <c:ptCount val="1"/>
                <c:pt idx="0">
                  <c:v>是正件数</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 (3)'!$B$1:$F$1</c:f>
              <c:strCache>
                <c:ptCount val="5"/>
                <c:pt idx="0">
                  <c:v>Ｈ30
（2018）</c:v>
                </c:pt>
                <c:pt idx="1">
                  <c:v>Ｒ元
（2019）</c:v>
                </c:pt>
                <c:pt idx="2">
                  <c:v>Ｒ２
（2020）</c:v>
                </c:pt>
                <c:pt idx="3">
                  <c:v>Ｒ３
（2021）</c:v>
                </c:pt>
                <c:pt idx="4">
                  <c:v>Ｒ４
（2022）</c:v>
                </c:pt>
              </c:strCache>
            </c:strRef>
          </c:cat>
          <c:val>
            <c:numRef>
              <c:f>'Ｐ22 (3)'!$B$3:$F$3</c:f>
              <c:numCache>
                <c:formatCode>General</c:formatCode>
                <c:ptCount val="5"/>
                <c:pt idx="0">
                  <c:v>33</c:v>
                </c:pt>
                <c:pt idx="1">
                  <c:v>27</c:v>
                </c:pt>
                <c:pt idx="2">
                  <c:v>17</c:v>
                </c:pt>
                <c:pt idx="3">
                  <c:v>27</c:v>
                </c:pt>
                <c:pt idx="4">
                  <c:v>12</c:v>
                </c:pt>
              </c:numCache>
            </c:numRef>
          </c:val>
          <c:extLst>
            <c:ext xmlns:c16="http://schemas.microsoft.com/office/drawing/2014/chart" uri="{C3380CC4-5D6E-409C-BE32-E72D297353CC}">
              <c16:uniqueId val="{00000001-9242-4A3C-A607-5A9728C88FAA}"/>
            </c:ext>
          </c:extLst>
        </c:ser>
        <c:dLbls>
          <c:showLegendKey val="0"/>
          <c:showVal val="0"/>
          <c:showCatName val="0"/>
          <c:showSerName val="0"/>
          <c:showPercent val="0"/>
          <c:showBubbleSize val="0"/>
        </c:dLbls>
        <c:gapWidth val="219"/>
        <c:overlap val="-27"/>
        <c:axId val="632253616"/>
        <c:axId val="632250016"/>
      </c:barChart>
      <c:catAx>
        <c:axId val="63225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2250016"/>
        <c:crosses val="autoZero"/>
        <c:auto val="1"/>
        <c:lblAlgn val="ctr"/>
        <c:lblOffset val="100"/>
        <c:noMultiLvlLbl val="0"/>
      </c:catAx>
      <c:valAx>
        <c:axId val="63225001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2253616"/>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92694595293509185"/>
          <c:y val="0.7919501133786848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'Ｐ23'!$A$18</c:f>
              <c:strCache>
                <c:ptCount val="1"/>
                <c:pt idx="0">
                  <c:v>小学校</c:v>
                </c:pt>
              </c:strCache>
            </c:strRef>
          </c:tx>
          <c:spPr>
            <a:ln w="31750" cap="rnd">
              <a:solidFill>
                <a:schemeClr val="accent1"/>
              </a:solidFill>
              <a:round/>
            </a:ln>
            <a:effectLst/>
          </c:spPr>
          <c:marker>
            <c:symbol val="circle"/>
            <c:size val="7"/>
            <c:spPr>
              <a:solidFill>
                <a:schemeClr val="accent1"/>
              </a:solidFill>
              <a:ln w="31750">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'Ｐ23'!$B$17:$F$17</c:f>
              <c:strCache>
                <c:ptCount val="5"/>
                <c:pt idx="0">
                  <c:v>Ｈ30
2018</c:v>
                </c:pt>
                <c:pt idx="1">
                  <c:v>Ｒ元
2019</c:v>
                </c:pt>
                <c:pt idx="2">
                  <c:v>Ｒ２
2020</c:v>
                </c:pt>
                <c:pt idx="3">
                  <c:v>Ｒ３
2021</c:v>
                </c:pt>
                <c:pt idx="4">
                  <c:v>Ｒ４
2022</c:v>
                </c:pt>
              </c:strCache>
            </c:strRef>
          </c:cat>
          <c:val>
            <c:numRef>
              <c:f>'Ｐ23'!$B$18:$F$18</c:f>
              <c:numCache>
                <c:formatCode>#,##0_);[Red]\(#,##0\)</c:formatCode>
                <c:ptCount val="5"/>
                <c:pt idx="0">
                  <c:v>1020</c:v>
                </c:pt>
                <c:pt idx="1">
                  <c:v>1033</c:v>
                </c:pt>
                <c:pt idx="2">
                  <c:v>1369</c:v>
                </c:pt>
                <c:pt idx="3">
                  <c:v>1673</c:v>
                </c:pt>
                <c:pt idx="4">
                  <c:v>1866</c:v>
                </c:pt>
              </c:numCache>
            </c:numRef>
          </c:val>
          <c:smooth val="0"/>
          <c:extLst>
            <c:ext xmlns:c16="http://schemas.microsoft.com/office/drawing/2014/chart" uri="{C3380CC4-5D6E-409C-BE32-E72D297353CC}">
              <c16:uniqueId val="{00000000-B9FD-4DDF-95C9-D8EB68ADBCA6}"/>
            </c:ext>
          </c:extLst>
        </c:ser>
        <c:ser>
          <c:idx val="1"/>
          <c:order val="1"/>
          <c:tx>
            <c:strRef>
              <c:f>'Ｐ23'!$A$19</c:f>
              <c:strCache>
                <c:ptCount val="1"/>
                <c:pt idx="0">
                  <c:v>中学校</c:v>
                </c:pt>
              </c:strCache>
            </c:strRef>
          </c:tx>
          <c:spPr>
            <a:ln w="31750" cap="rnd">
              <a:solidFill>
                <a:schemeClr val="accent2"/>
              </a:solidFill>
              <a:round/>
            </a:ln>
            <a:effectLst/>
          </c:spPr>
          <c:marker>
            <c:symbol val="circle"/>
            <c:size val="7"/>
            <c:spPr>
              <a:solidFill>
                <a:schemeClr val="accent2"/>
              </a:solidFill>
              <a:ln w="31750">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'Ｐ23'!$B$17:$F$17</c:f>
              <c:strCache>
                <c:ptCount val="5"/>
                <c:pt idx="0">
                  <c:v>Ｈ30
2018</c:v>
                </c:pt>
                <c:pt idx="1">
                  <c:v>Ｒ元
2019</c:v>
                </c:pt>
                <c:pt idx="2">
                  <c:v>Ｒ２
2020</c:v>
                </c:pt>
                <c:pt idx="3">
                  <c:v>Ｒ３
2021</c:v>
                </c:pt>
                <c:pt idx="4">
                  <c:v>Ｒ４
2022</c:v>
                </c:pt>
              </c:strCache>
            </c:strRef>
          </c:cat>
          <c:val>
            <c:numRef>
              <c:f>'Ｐ23'!$B$19:$F$19</c:f>
              <c:numCache>
                <c:formatCode>#,##0_);[Red]\(#,##0\)</c:formatCode>
                <c:ptCount val="5"/>
                <c:pt idx="0">
                  <c:v>2683</c:v>
                </c:pt>
                <c:pt idx="1">
                  <c:v>3084</c:v>
                </c:pt>
                <c:pt idx="2">
                  <c:v>3306</c:v>
                </c:pt>
                <c:pt idx="3">
                  <c:v>3934</c:v>
                </c:pt>
                <c:pt idx="4">
                  <c:v>4430</c:v>
                </c:pt>
              </c:numCache>
            </c:numRef>
          </c:val>
          <c:smooth val="0"/>
          <c:extLst>
            <c:ext xmlns:c16="http://schemas.microsoft.com/office/drawing/2014/chart" uri="{C3380CC4-5D6E-409C-BE32-E72D297353CC}">
              <c16:uniqueId val="{00000001-B9FD-4DDF-95C9-D8EB68ADBCA6}"/>
            </c:ext>
          </c:extLst>
        </c:ser>
        <c:dLbls>
          <c:dLblPos val="t"/>
          <c:showLegendKey val="0"/>
          <c:showVal val="1"/>
          <c:showCatName val="0"/>
          <c:showSerName val="0"/>
          <c:showPercent val="0"/>
          <c:showBubbleSize val="0"/>
        </c:dLbls>
        <c:marker val="1"/>
        <c:smooth val="0"/>
        <c:axId val="1038047744"/>
        <c:axId val="1038048104"/>
      </c:lineChart>
      <c:catAx>
        <c:axId val="103804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038048104"/>
        <c:crosses val="autoZero"/>
        <c:auto val="1"/>
        <c:lblAlgn val="ctr"/>
        <c:lblOffset val="100"/>
        <c:noMultiLvlLbl val="0"/>
      </c:catAx>
      <c:valAx>
        <c:axId val="1038048104"/>
        <c:scaling>
          <c:orientation val="minMax"/>
          <c:max val="4500"/>
          <c:min val="5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038047744"/>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35498687664044"/>
          <c:y val="0.14397581699346404"/>
          <c:w val="0.47129002624671917"/>
          <c:h val="0.70416274509803922"/>
        </c:manualLayout>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466-41C9-9346-A98E936F2A9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8466-41C9-9346-A98E936F2A9E}"/>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8466-41C9-9346-A98E936F2A9E}"/>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8466-41C9-9346-A98E936F2A9E}"/>
              </c:ext>
            </c:extLst>
          </c:dPt>
          <c:dLbls>
            <c:dLbl>
              <c:idx val="0"/>
              <c:layout>
                <c:manualLayout>
                  <c:x val="4.1146325459317595E-2"/>
                  <c:y val="-4.0987865181068096E-2"/>
                </c:manualLayout>
              </c:layout>
              <c:numFmt formatCode="0.0%" sourceLinked="0"/>
              <c:spPr>
                <a:solidFill>
                  <a:sysClr val="window" lastClr="FFFFFF"/>
                </a:solidFill>
                <a:ln w="28575">
                  <a:solidFill>
                    <a:srgbClr val="FF0000"/>
                  </a:solidFill>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685039370078741"/>
                      <c:h val="0.16470588235294117"/>
                    </c:manualLayout>
                  </c15:layout>
                </c:ext>
                <c:ext xmlns:c16="http://schemas.microsoft.com/office/drawing/2014/chart" uri="{C3380CC4-5D6E-409C-BE32-E72D297353CC}">
                  <c16:uniqueId val="{00000001-8466-41C9-9346-A98E936F2A9E}"/>
                </c:ext>
              </c:extLst>
            </c:dLbl>
            <c:dLbl>
              <c:idx val="1"/>
              <c:layout>
                <c:manualLayout>
                  <c:x val="0.53569138232720914"/>
                  <c:y val="-0.22491547619047619"/>
                </c:manualLayout>
              </c:layout>
              <c:numFmt formatCode="0.0%" sourceLinked="0"/>
              <c:spPr>
                <a:xfrm>
                  <a:off x="3378707" y="1419565"/>
                  <a:ext cx="1080000" cy="533647"/>
                </a:xfrm>
                <a:solidFill>
                  <a:sysClr val="window" lastClr="FFFFFF"/>
                </a:solidFill>
                <a:ln w="28575" cap="flat" cmpd="sng" algn="ctr">
                  <a:solidFill>
                    <a:srgbClr val="FF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02330"/>
                        <a:gd name="adj2" fmla="val 52293"/>
                      </a:avLst>
                    </a:prstGeom>
                    <a:noFill/>
                    <a:ln>
                      <a:noFill/>
                    </a:ln>
                  </c15:spPr>
                  <c15:layout>
                    <c:manualLayout>
                      <c:w val="0.23622047244094488"/>
                      <c:h val="0.21176470588235294"/>
                    </c:manualLayout>
                  </c15:layout>
                </c:ext>
                <c:ext xmlns:c16="http://schemas.microsoft.com/office/drawing/2014/chart" uri="{C3380CC4-5D6E-409C-BE32-E72D297353CC}">
                  <c16:uniqueId val="{00000003-8466-41C9-9346-A98E936F2A9E}"/>
                </c:ext>
              </c:extLst>
            </c:dLbl>
            <c:dLbl>
              <c:idx val="2"/>
              <c:layout>
                <c:manualLayout>
                  <c:x val="-3.4162299091544376E-2"/>
                  <c:y val="8.598881047170949E-2"/>
                </c:manualLayout>
              </c:layout>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4409448818897639"/>
                      <c:h val="0.16470588235294117"/>
                    </c:manualLayout>
                  </c15:layout>
                </c:ext>
                <c:ext xmlns:c16="http://schemas.microsoft.com/office/drawing/2014/chart" uri="{C3380CC4-5D6E-409C-BE32-E72D297353CC}">
                  <c16:uniqueId val="{00000005-8466-41C9-9346-A98E936F2A9E}"/>
                </c:ext>
              </c:extLst>
            </c:dLbl>
            <c:dLbl>
              <c:idx val="3"/>
              <c:layout>
                <c:manualLayout>
                  <c:x val="-0.12777777777777777"/>
                  <c:y val="1.2450980392156863E-2"/>
                </c:manualLayout>
              </c:layout>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685039370078741"/>
                      <c:h val="0.16470588235294117"/>
                    </c:manualLayout>
                  </c15:layout>
                </c:ext>
                <c:ext xmlns:c16="http://schemas.microsoft.com/office/drawing/2014/chart" uri="{C3380CC4-5D6E-409C-BE32-E72D297353CC}">
                  <c16:uniqueId val="{00000007-8466-41C9-9346-A98E936F2A9E}"/>
                </c:ext>
              </c:extLst>
            </c:dLbl>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0" tIns="0" rIns="0" bIns="0" anchor="ctr" anchorCtr="1">
                <a:sp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'Ｐ24（１）'!$A$4:$A$7</c:f>
              <c:strCache>
                <c:ptCount val="4"/>
                <c:pt idx="0">
                  <c:v>感じた</c:v>
                </c:pt>
                <c:pt idx="1">
                  <c:v>どちらかといえば感じた</c:v>
                </c:pt>
                <c:pt idx="2">
                  <c:v>あまり感じなかった</c:v>
                </c:pt>
                <c:pt idx="3">
                  <c:v>感じなかった</c:v>
                </c:pt>
              </c:strCache>
            </c:strRef>
          </c:cat>
          <c:val>
            <c:numRef>
              <c:f>'Ｐ24（１）'!$B$4:$B$7</c:f>
              <c:numCache>
                <c:formatCode>General</c:formatCode>
                <c:ptCount val="4"/>
                <c:pt idx="0">
                  <c:v>31.7</c:v>
                </c:pt>
                <c:pt idx="1">
                  <c:v>46.5</c:v>
                </c:pt>
                <c:pt idx="2">
                  <c:v>13.9</c:v>
                </c:pt>
                <c:pt idx="3">
                  <c:v>7.9</c:v>
                </c:pt>
              </c:numCache>
            </c:numRef>
          </c:val>
          <c:extLst>
            <c:ext xmlns:c16="http://schemas.microsoft.com/office/drawing/2014/chart" uri="{C3380CC4-5D6E-409C-BE32-E72D297353CC}">
              <c16:uniqueId val="{00000008-8466-41C9-9346-A98E936F2A9E}"/>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4.1679790026246721E-2"/>
          <c:y val="0.87066904761904762"/>
          <c:w val="0.9"/>
          <c:h val="7.011458333333332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'Ｐ24(2)'!$A$6</c:f>
              <c:strCache>
                <c:ptCount val="1"/>
                <c:pt idx="0">
                  <c:v>大阪市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'Ｐ24(2)'!$B$5:$I$5</c:f>
              <c:strCache>
                <c:ptCount val="8"/>
                <c:pt idx="0">
                  <c:v>①
説明がわかり
づらかったから</c:v>
                </c:pt>
                <c:pt idx="1">
                  <c:v>②
相談内容を理解して
もらえなかったから</c:v>
                </c:pt>
                <c:pt idx="2">
                  <c:v>③
説明の内容に
納得できなかったから</c:v>
                </c:pt>
                <c:pt idx="3">
                  <c:v>④
行く先々で他の窓口へ
行くように案内
されたから</c:v>
                </c:pt>
                <c:pt idx="4">
                  <c:v>⑤
待ち時間が
長かったから</c:v>
                </c:pt>
                <c:pt idx="5">
                  <c:v>⑥
職員の言葉使いや
態度を不快に感じたから</c:v>
                </c:pt>
                <c:pt idx="6">
                  <c:v>⑦
職員のみだしなみを
不快に感じたから</c:v>
                </c:pt>
                <c:pt idx="7">
                  <c:v>⑧
その他</c:v>
                </c:pt>
              </c:strCache>
            </c:strRef>
          </c:cat>
          <c:val>
            <c:numRef>
              <c:f>'Ｐ24(2)'!$B$6:$I$6</c:f>
              <c:numCache>
                <c:formatCode>0.0_ </c:formatCode>
                <c:ptCount val="8"/>
                <c:pt idx="0">
                  <c:v>20.634920634920633</c:v>
                </c:pt>
                <c:pt idx="1">
                  <c:v>32.936507936507937</c:v>
                </c:pt>
                <c:pt idx="2">
                  <c:v>34.722222222222221</c:v>
                </c:pt>
                <c:pt idx="3">
                  <c:v>25.595238095238095</c:v>
                </c:pt>
                <c:pt idx="4">
                  <c:v>29.563492063492063</c:v>
                </c:pt>
                <c:pt idx="5">
                  <c:v>31.944444444444443</c:v>
                </c:pt>
                <c:pt idx="6">
                  <c:v>2.7777777777777777</c:v>
                </c:pt>
                <c:pt idx="7">
                  <c:v>18.452380952380953</c:v>
                </c:pt>
              </c:numCache>
            </c:numRef>
          </c:val>
          <c:extLst>
            <c:ext xmlns:c16="http://schemas.microsoft.com/office/drawing/2014/chart" uri="{C3380CC4-5D6E-409C-BE32-E72D297353CC}">
              <c16:uniqueId val="{00000000-99CB-4AE3-B7C1-769E75BF83A4}"/>
            </c:ext>
          </c:extLst>
        </c:ser>
        <c:ser>
          <c:idx val="1"/>
          <c:order val="1"/>
          <c:tx>
            <c:strRef>
              <c:f>'Ｐ24(2)'!$A$7</c:f>
              <c:strCache>
                <c:ptCount val="1"/>
                <c:pt idx="0">
                  <c:v>住吉区</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'Ｐ24(2)'!$B$5:$I$5</c:f>
              <c:strCache>
                <c:ptCount val="8"/>
                <c:pt idx="0">
                  <c:v>①
説明がわかり
づらかったから</c:v>
                </c:pt>
                <c:pt idx="1">
                  <c:v>②
相談内容を理解して
もらえなかったから</c:v>
                </c:pt>
                <c:pt idx="2">
                  <c:v>③
説明の内容に
納得できなかったから</c:v>
                </c:pt>
                <c:pt idx="3">
                  <c:v>④
行く先々で他の窓口へ
行くように案内
されたから</c:v>
                </c:pt>
                <c:pt idx="4">
                  <c:v>⑤
待ち時間が
長かったから</c:v>
                </c:pt>
                <c:pt idx="5">
                  <c:v>⑥
職員の言葉使いや
態度を不快に感じたから</c:v>
                </c:pt>
                <c:pt idx="6">
                  <c:v>⑦
職員のみだしなみを
不快に感じたから</c:v>
                </c:pt>
                <c:pt idx="7">
                  <c:v>⑧
その他</c:v>
                </c:pt>
              </c:strCache>
            </c:strRef>
          </c:cat>
          <c:val>
            <c:numRef>
              <c:f>'Ｐ24(2)'!$B$7:$I$7</c:f>
              <c:numCache>
                <c:formatCode>0.0_ </c:formatCode>
                <c:ptCount val="8"/>
                <c:pt idx="0">
                  <c:v>18.2</c:v>
                </c:pt>
                <c:pt idx="1">
                  <c:v>13.6</c:v>
                </c:pt>
                <c:pt idx="2">
                  <c:v>36.4</c:v>
                </c:pt>
                <c:pt idx="3">
                  <c:v>22.7</c:v>
                </c:pt>
                <c:pt idx="4">
                  <c:v>31.8</c:v>
                </c:pt>
                <c:pt idx="5">
                  <c:v>22.7</c:v>
                </c:pt>
                <c:pt idx="6">
                  <c:v>0</c:v>
                </c:pt>
                <c:pt idx="7">
                  <c:v>31.8</c:v>
                </c:pt>
              </c:numCache>
            </c:numRef>
          </c:val>
          <c:extLst>
            <c:ext xmlns:c16="http://schemas.microsoft.com/office/drawing/2014/chart" uri="{C3380CC4-5D6E-409C-BE32-E72D297353CC}">
              <c16:uniqueId val="{00000001-99CB-4AE3-B7C1-769E75BF83A4}"/>
            </c:ext>
          </c:extLst>
        </c:ser>
        <c:dLbls>
          <c:showLegendKey val="0"/>
          <c:showVal val="0"/>
          <c:showCatName val="0"/>
          <c:showSerName val="0"/>
          <c:showPercent val="0"/>
          <c:showBubbleSize val="0"/>
        </c:dLbls>
        <c:gapWidth val="219"/>
        <c:overlap val="-27"/>
        <c:axId val="681257200"/>
        <c:axId val="681269800"/>
      </c:barChart>
      <c:catAx>
        <c:axId val="68125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81269800"/>
        <c:crosses val="autoZero"/>
        <c:auto val="1"/>
        <c:lblAlgn val="ctr"/>
        <c:lblOffset val="100"/>
        <c:noMultiLvlLbl val="0"/>
      </c:catAx>
      <c:valAx>
        <c:axId val="681269800"/>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81257200"/>
        <c:crosses val="autoZero"/>
        <c:crossBetween val="between"/>
      </c:valAx>
      <c:spPr>
        <a:noFill/>
        <a:ln>
          <a:noFill/>
        </a:ln>
        <a:effectLst/>
      </c:spPr>
    </c:plotArea>
    <c:legend>
      <c:legendPos val="b"/>
      <c:layout>
        <c:manualLayout>
          <c:xMode val="edge"/>
          <c:yMode val="edge"/>
          <c:x val="0.43769811320754715"/>
          <c:y val="0.8086116352201258"/>
          <c:w val="0.12460377358490567"/>
          <c:h val="9.670977011494252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'(修正）課題データ一覧'!$J$233:$J$240</c:f>
              <c:strCache>
                <c:ptCount val="8"/>
                <c:pt idx="0">
                  <c:v>交通機関の利便性が高いから</c:v>
                </c:pt>
                <c:pt idx="1">
                  <c:v>買い物が便利だから</c:v>
                </c:pt>
                <c:pt idx="2">
                  <c:v>防災・防犯面で安全・安心だから</c:v>
                </c:pt>
                <c:pt idx="3">
                  <c:v>地域のつながりがあるから</c:v>
                </c:pt>
                <c:pt idx="4">
                  <c:v>教育環境が充実しているから</c:v>
                </c:pt>
                <c:pt idx="5">
                  <c:v>福祉が充実しているから</c:v>
                </c:pt>
                <c:pt idx="6">
                  <c:v>子育て支援が充実しているから</c:v>
                </c:pt>
                <c:pt idx="7">
                  <c:v>その他</c:v>
                </c:pt>
              </c:strCache>
            </c:strRef>
          </c:cat>
          <c:val>
            <c:numRef>
              <c:f>'(修正）課題データ一覧'!$K$233:$K$240</c:f>
              <c:numCache>
                <c:formatCode>General</c:formatCode>
                <c:ptCount val="8"/>
                <c:pt idx="0">
                  <c:v>78.8</c:v>
                </c:pt>
                <c:pt idx="1">
                  <c:v>76.7</c:v>
                </c:pt>
                <c:pt idx="2">
                  <c:v>12.3</c:v>
                </c:pt>
                <c:pt idx="3">
                  <c:v>9.6999999999999993</c:v>
                </c:pt>
                <c:pt idx="4">
                  <c:v>6.4</c:v>
                </c:pt>
                <c:pt idx="5">
                  <c:v>4.2</c:v>
                </c:pt>
                <c:pt idx="6">
                  <c:v>3.4</c:v>
                </c:pt>
                <c:pt idx="7">
                  <c:v>7.2</c:v>
                </c:pt>
              </c:numCache>
            </c:numRef>
          </c:val>
          <c:extLst>
            <c:ext xmlns:c16="http://schemas.microsoft.com/office/drawing/2014/chart" uri="{C3380CC4-5D6E-409C-BE32-E72D297353CC}">
              <c16:uniqueId val="{00000000-4535-460D-B100-3FEE9E907717}"/>
            </c:ext>
          </c:extLst>
        </c:ser>
        <c:dLbls>
          <c:showLegendKey val="0"/>
          <c:showVal val="0"/>
          <c:showCatName val="0"/>
          <c:showSerName val="0"/>
          <c:showPercent val="0"/>
          <c:showBubbleSize val="0"/>
        </c:dLbls>
        <c:gapWidth val="182"/>
        <c:axId val="631058536"/>
        <c:axId val="631058864"/>
      </c:barChart>
      <c:catAx>
        <c:axId val="631058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1058864"/>
        <c:crosses val="autoZero"/>
        <c:auto val="1"/>
        <c:lblAlgn val="ctr"/>
        <c:lblOffset val="100"/>
        <c:noMultiLvlLbl val="0"/>
      </c:catAx>
      <c:valAx>
        <c:axId val="63105886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1058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'(修正）課題データ一覧'!$J$242:$J$249</c:f>
              <c:strCache>
                <c:ptCount val="8"/>
                <c:pt idx="0">
                  <c:v>防災・防犯面で不安だから</c:v>
                </c:pt>
                <c:pt idx="1">
                  <c:v>地域のつながりがないから</c:v>
                </c:pt>
                <c:pt idx="2">
                  <c:v>買い物が不便だから</c:v>
                </c:pt>
                <c:pt idx="3">
                  <c:v>交通機関の利便性が低いから</c:v>
                </c:pt>
                <c:pt idx="4">
                  <c:v>子育て支援が充実してないから</c:v>
                </c:pt>
                <c:pt idx="5">
                  <c:v>教育環境が充実してないから</c:v>
                </c:pt>
                <c:pt idx="6">
                  <c:v>福祉が充実してないから</c:v>
                </c:pt>
                <c:pt idx="7">
                  <c:v>その他</c:v>
                </c:pt>
              </c:strCache>
            </c:strRef>
          </c:cat>
          <c:val>
            <c:numRef>
              <c:f>'(修正）課題データ一覧'!$K$242:$K$249</c:f>
              <c:numCache>
                <c:formatCode>General</c:formatCode>
                <c:ptCount val="8"/>
                <c:pt idx="0">
                  <c:v>27.3</c:v>
                </c:pt>
                <c:pt idx="1">
                  <c:v>13.6</c:v>
                </c:pt>
                <c:pt idx="2">
                  <c:v>9.1</c:v>
                </c:pt>
                <c:pt idx="3">
                  <c:v>9.1</c:v>
                </c:pt>
                <c:pt idx="4">
                  <c:v>6.8</c:v>
                </c:pt>
                <c:pt idx="5">
                  <c:v>4.5</c:v>
                </c:pt>
                <c:pt idx="6">
                  <c:v>2.2999999999999998</c:v>
                </c:pt>
                <c:pt idx="7">
                  <c:v>36.4</c:v>
                </c:pt>
              </c:numCache>
            </c:numRef>
          </c:val>
          <c:extLst>
            <c:ext xmlns:c16="http://schemas.microsoft.com/office/drawing/2014/chart" uri="{C3380CC4-5D6E-409C-BE32-E72D297353CC}">
              <c16:uniqueId val="{00000000-0977-46B7-9A42-AEB493DD4C29}"/>
            </c:ext>
          </c:extLst>
        </c:ser>
        <c:dLbls>
          <c:showLegendKey val="0"/>
          <c:showVal val="0"/>
          <c:showCatName val="0"/>
          <c:showSerName val="0"/>
          <c:showPercent val="0"/>
          <c:showBubbleSize val="0"/>
        </c:dLbls>
        <c:gapWidth val="182"/>
        <c:axId val="717991344"/>
        <c:axId val="717989048"/>
      </c:barChart>
      <c:catAx>
        <c:axId val="717991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89048"/>
        <c:crosses val="autoZero"/>
        <c:auto val="1"/>
        <c:lblAlgn val="ctr"/>
        <c:lblOffset val="100"/>
        <c:noMultiLvlLbl val="0"/>
      </c:catAx>
      <c:valAx>
        <c:axId val="71798904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91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'(修正）課題データ一覧'!$J$256</c:f>
              <c:strCache>
                <c:ptCount val="1"/>
                <c:pt idx="0">
                  <c:v>地域のつながりの強化、地域力向上、地域の魅力づくり</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'(修正）課題データ一覧'!$K$256</c:f>
              <c:numCache>
                <c:formatCode>General</c:formatCode>
                <c:ptCount val="1"/>
                <c:pt idx="0">
                  <c:v>13.7</c:v>
                </c:pt>
              </c:numCache>
            </c:numRef>
          </c:val>
          <c:extLst>
            <c:ext xmlns:c16="http://schemas.microsoft.com/office/drawing/2014/chart" uri="{C3380CC4-5D6E-409C-BE32-E72D297353CC}">
              <c16:uniqueId val="{00000000-7799-409E-9DB9-65C388C994F6}"/>
            </c:ext>
          </c:extLst>
        </c:ser>
        <c:ser>
          <c:idx val="1"/>
          <c:order val="1"/>
          <c:tx>
            <c:strRef>
              <c:f>'(修正）課題データ一覧'!$J$257</c:f>
              <c:strCache>
                <c:ptCount val="1"/>
                <c:pt idx="0">
                  <c:v>安心・安全で心地よく暮らせるまちづくり</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'(修正）課題データ一覧'!$K$257</c:f>
              <c:numCache>
                <c:formatCode>General</c:formatCode>
                <c:ptCount val="1"/>
                <c:pt idx="0">
                  <c:v>54.7</c:v>
                </c:pt>
              </c:numCache>
            </c:numRef>
          </c:val>
          <c:extLst>
            <c:ext xmlns:c16="http://schemas.microsoft.com/office/drawing/2014/chart" uri="{C3380CC4-5D6E-409C-BE32-E72D297353CC}">
              <c16:uniqueId val="{00000001-7799-409E-9DB9-65C388C994F6}"/>
            </c:ext>
          </c:extLst>
        </c:ser>
        <c:ser>
          <c:idx val="2"/>
          <c:order val="2"/>
          <c:tx>
            <c:strRef>
              <c:f>'(修正）課題データ一覧'!$J$258</c:f>
              <c:strCache>
                <c:ptCount val="1"/>
                <c:pt idx="0">
                  <c:v>こども・若者の支援</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'(修正）課題データ一覧'!$K$258</c:f>
              <c:numCache>
                <c:formatCode>General</c:formatCode>
                <c:ptCount val="1"/>
                <c:pt idx="0">
                  <c:v>16.3</c:v>
                </c:pt>
              </c:numCache>
            </c:numRef>
          </c:val>
          <c:extLst>
            <c:ext xmlns:c16="http://schemas.microsoft.com/office/drawing/2014/chart" uri="{C3380CC4-5D6E-409C-BE32-E72D297353CC}">
              <c16:uniqueId val="{00000002-7799-409E-9DB9-65C388C994F6}"/>
            </c:ext>
          </c:extLst>
        </c:ser>
        <c:ser>
          <c:idx val="3"/>
          <c:order val="3"/>
          <c:tx>
            <c:strRef>
              <c:f>'(修正）課題データ一覧'!$J$259</c:f>
              <c:strCache>
                <c:ptCount val="1"/>
                <c:pt idx="0">
                  <c:v>区政運営の充実</c:v>
                </c:pt>
              </c:strCache>
            </c:strRef>
          </c:tx>
          <c:spPr>
            <a:solidFill>
              <a:schemeClr val="accent4"/>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'(修正）課題データ一覧'!$K$259</c:f>
              <c:numCache>
                <c:formatCode>General</c:formatCode>
                <c:ptCount val="1"/>
                <c:pt idx="0">
                  <c:v>15.3</c:v>
                </c:pt>
              </c:numCache>
            </c:numRef>
          </c:val>
          <c:extLst>
            <c:ext xmlns:c16="http://schemas.microsoft.com/office/drawing/2014/chart" uri="{C3380CC4-5D6E-409C-BE32-E72D297353CC}">
              <c16:uniqueId val="{00000003-7799-409E-9DB9-65C388C994F6}"/>
            </c:ext>
          </c:extLst>
        </c:ser>
        <c:dLbls>
          <c:dLblPos val="ctr"/>
          <c:showLegendKey val="0"/>
          <c:showVal val="1"/>
          <c:showCatName val="0"/>
          <c:showSerName val="0"/>
          <c:showPercent val="0"/>
          <c:showBubbleSize val="0"/>
        </c:dLbls>
        <c:gapWidth val="150"/>
        <c:overlap val="100"/>
        <c:axId val="783305096"/>
        <c:axId val="783304440"/>
      </c:barChart>
      <c:catAx>
        <c:axId val="783305096"/>
        <c:scaling>
          <c:orientation val="minMax"/>
        </c:scaling>
        <c:delete val="1"/>
        <c:axPos val="l"/>
        <c:numFmt formatCode="General" sourceLinked="1"/>
        <c:majorTickMark val="none"/>
        <c:minorTickMark val="none"/>
        <c:tickLblPos val="nextTo"/>
        <c:crossAx val="783304440"/>
        <c:crosses val="autoZero"/>
        <c:auto val="1"/>
        <c:lblAlgn val="ctr"/>
        <c:lblOffset val="100"/>
        <c:noMultiLvlLbl val="0"/>
      </c:catAx>
      <c:valAx>
        <c:axId val="78330444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05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'(修正）課題データ一覧'!$J$269:$J$276</c:f>
              <c:strCache>
                <c:ptCount val="8"/>
                <c:pt idx="0">
                  <c:v>文化・スポーツに関する行事・活動</c:v>
                </c:pt>
                <c:pt idx="1">
                  <c:v>健康に関する行事や活動</c:v>
                </c:pt>
                <c:pt idx="2">
                  <c:v>子育てに関する行事や活動</c:v>
                </c:pt>
                <c:pt idx="3">
                  <c:v>防災・防犯に関する行事や活動</c:v>
                </c:pt>
                <c:pt idx="4">
                  <c:v>環境に関する行事や活動</c:v>
                </c:pt>
                <c:pt idx="5">
                  <c:v>福祉に関する行事や活動</c:v>
                </c:pt>
                <c:pt idx="6">
                  <c:v>その他</c:v>
                </c:pt>
                <c:pt idx="7">
                  <c:v>参加したいと思わない</c:v>
                </c:pt>
              </c:strCache>
            </c:strRef>
          </c:cat>
          <c:val>
            <c:numRef>
              <c:f>'(修正）課題データ一覧'!$K$269:$K$276</c:f>
              <c:numCache>
                <c:formatCode>General</c:formatCode>
                <c:ptCount val="8"/>
                <c:pt idx="0">
                  <c:v>22.1</c:v>
                </c:pt>
                <c:pt idx="1">
                  <c:v>17.7</c:v>
                </c:pt>
                <c:pt idx="2">
                  <c:v>15.8</c:v>
                </c:pt>
                <c:pt idx="3">
                  <c:v>15.6</c:v>
                </c:pt>
                <c:pt idx="4">
                  <c:v>15.6</c:v>
                </c:pt>
                <c:pt idx="5" formatCode="0.0">
                  <c:v>14</c:v>
                </c:pt>
                <c:pt idx="6">
                  <c:v>1.4</c:v>
                </c:pt>
                <c:pt idx="7" formatCode="0.0">
                  <c:v>43</c:v>
                </c:pt>
              </c:numCache>
            </c:numRef>
          </c:val>
          <c:extLst>
            <c:ext xmlns:c16="http://schemas.microsoft.com/office/drawing/2014/chart" uri="{C3380CC4-5D6E-409C-BE32-E72D297353CC}">
              <c16:uniqueId val="{00000000-9EF5-4753-8B42-804CC2D08367}"/>
            </c:ext>
          </c:extLst>
        </c:ser>
        <c:dLbls>
          <c:showLegendKey val="0"/>
          <c:showVal val="0"/>
          <c:showCatName val="0"/>
          <c:showSerName val="0"/>
          <c:showPercent val="0"/>
          <c:showBubbleSize val="0"/>
        </c:dLbls>
        <c:gapWidth val="182"/>
        <c:axId val="783349376"/>
        <c:axId val="783350688"/>
      </c:barChart>
      <c:catAx>
        <c:axId val="783349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50688"/>
        <c:crosses val="autoZero"/>
        <c:auto val="1"/>
        <c:lblAlgn val="ctr"/>
        <c:lblOffset val="100"/>
        <c:noMultiLvlLbl val="0"/>
      </c:catAx>
      <c:valAx>
        <c:axId val="78335068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49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93885555555555555"/>
          <c:y val="0.75021097046413499"/>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'Ｐ18（１）'!$A$19</c:f>
              <c:strCache>
                <c:ptCount val="1"/>
                <c:pt idx="0">
                  <c:v>０～14歳</c:v>
                </c:pt>
              </c:strCache>
            </c:strRef>
          </c:tx>
          <c:spPr>
            <a:solidFill>
              <a:schemeClr val="accent3"/>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'Ｐ18（１）'!$B$18:$F$18</c:f>
              <c:strCache>
                <c:ptCount val="5"/>
                <c:pt idx="0">
                  <c:v>Ｈ30
（2018）</c:v>
                </c:pt>
                <c:pt idx="1">
                  <c:v>Ｒ元
（2019）</c:v>
                </c:pt>
                <c:pt idx="2">
                  <c:v>Ｒ２
（2020）</c:v>
                </c:pt>
                <c:pt idx="3">
                  <c:v>Ｒ３
（2021）</c:v>
                </c:pt>
                <c:pt idx="4">
                  <c:v>Ｒ４
（2022）</c:v>
                </c:pt>
              </c:strCache>
            </c:strRef>
          </c:cat>
          <c:val>
            <c:numRef>
              <c:f>'Ｐ18（１）'!$B$19:$F$19</c:f>
              <c:numCache>
                <c:formatCode>#,##0_);[Red]\(#,##0\)</c:formatCode>
                <c:ptCount val="5"/>
                <c:pt idx="0">
                  <c:v>17221</c:v>
                </c:pt>
                <c:pt idx="1">
                  <c:v>16868</c:v>
                </c:pt>
                <c:pt idx="2">
                  <c:v>17533</c:v>
                </c:pt>
                <c:pt idx="3">
                  <c:v>16352</c:v>
                </c:pt>
                <c:pt idx="4">
                  <c:v>16158</c:v>
                </c:pt>
              </c:numCache>
            </c:numRef>
          </c:val>
          <c:extLst>
            <c:ext xmlns:c16="http://schemas.microsoft.com/office/drawing/2014/chart" uri="{C3380CC4-5D6E-409C-BE32-E72D297353CC}">
              <c16:uniqueId val="{00000000-1AF7-4E9F-8571-2C908D9475CE}"/>
            </c:ext>
          </c:extLst>
        </c:ser>
        <c:ser>
          <c:idx val="1"/>
          <c:order val="1"/>
          <c:tx>
            <c:strRef>
              <c:f>'Ｐ18（１）'!$A$20</c:f>
              <c:strCache>
                <c:ptCount val="1"/>
                <c:pt idx="0">
                  <c:v>15歳～64歳</c:v>
                </c:pt>
              </c:strCache>
            </c:strRef>
          </c:tx>
          <c:spPr>
            <a:solidFill>
              <a:schemeClr val="accent2"/>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'Ｐ18（１）'!$B$18:$F$18</c:f>
              <c:strCache>
                <c:ptCount val="5"/>
                <c:pt idx="0">
                  <c:v>Ｈ30
（2018）</c:v>
                </c:pt>
                <c:pt idx="1">
                  <c:v>Ｒ元
（2019）</c:v>
                </c:pt>
                <c:pt idx="2">
                  <c:v>Ｒ２
（2020）</c:v>
                </c:pt>
                <c:pt idx="3">
                  <c:v>Ｒ３
（2021）</c:v>
                </c:pt>
                <c:pt idx="4">
                  <c:v>Ｒ４
（2022）</c:v>
                </c:pt>
              </c:strCache>
            </c:strRef>
          </c:cat>
          <c:val>
            <c:numRef>
              <c:f>'Ｐ18（１）'!$B$20:$F$20</c:f>
              <c:numCache>
                <c:formatCode>#,##0_);[Red]\(#,##0\)</c:formatCode>
                <c:ptCount val="5"/>
                <c:pt idx="0">
                  <c:v>93037</c:v>
                </c:pt>
                <c:pt idx="1">
                  <c:v>92906</c:v>
                </c:pt>
                <c:pt idx="2">
                  <c:v>92494</c:v>
                </c:pt>
                <c:pt idx="3">
                  <c:v>92202</c:v>
                </c:pt>
                <c:pt idx="4">
                  <c:v>92321</c:v>
                </c:pt>
              </c:numCache>
            </c:numRef>
          </c:val>
          <c:extLst>
            <c:ext xmlns:c16="http://schemas.microsoft.com/office/drawing/2014/chart" uri="{C3380CC4-5D6E-409C-BE32-E72D297353CC}">
              <c16:uniqueId val="{00000001-1AF7-4E9F-8571-2C908D9475CE}"/>
            </c:ext>
          </c:extLst>
        </c:ser>
        <c:ser>
          <c:idx val="2"/>
          <c:order val="2"/>
          <c:tx>
            <c:strRef>
              <c:f>'Ｐ18（１）'!$A$21</c:f>
              <c:strCache>
                <c:ptCount val="1"/>
                <c:pt idx="0">
                  <c:v>65歳以上</c:v>
                </c:pt>
              </c:strCache>
            </c:strRef>
          </c:tx>
          <c:spPr>
            <a:solidFill>
              <a:schemeClr val="accent1"/>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'Ｐ18（１）'!$B$18:$F$18</c:f>
              <c:strCache>
                <c:ptCount val="5"/>
                <c:pt idx="0">
                  <c:v>Ｈ30
（2018）</c:v>
                </c:pt>
                <c:pt idx="1">
                  <c:v>Ｒ元
（2019）</c:v>
                </c:pt>
                <c:pt idx="2">
                  <c:v>Ｒ２
（2020）</c:v>
                </c:pt>
                <c:pt idx="3">
                  <c:v>Ｒ３
（2021）</c:v>
                </c:pt>
                <c:pt idx="4">
                  <c:v>Ｒ４
（2022）</c:v>
                </c:pt>
              </c:strCache>
            </c:strRef>
          </c:cat>
          <c:val>
            <c:numRef>
              <c:f>'Ｐ18（１）'!$B$21:$F$21</c:f>
              <c:numCache>
                <c:formatCode>#,##0_);[Red]\(#,##0\)</c:formatCode>
                <c:ptCount val="5"/>
                <c:pt idx="0">
                  <c:v>43142</c:v>
                </c:pt>
                <c:pt idx="1">
                  <c:v>43692</c:v>
                </c:pt>
                <c:pt idx="2">
                  <c:v>42964</c:v>
                </c:pt>
                <c:pt idx="3">
                  <c:v>43917</c:v>
                </c:pt>
                <c:pt idx="4">
                  <c:v>43601</c:v>
                </c:pt>
              </c:numCache>
            </c:numRef>
          </c:val>
          <c:extLst>
            <c:ext xmlns:c16="http://schemas.microsoft.com/office/drawing/2014/chart" uri="{C3380CC4-5D6E-409C-BE32-E72D297353CC}">
              <c16:uniqueId val="{00000002-1AF7-4E9F-8571-2C908D9475CE}"/>
            </c:ext>
          </c:extLst>
        </c:ser>
        <c:ser>
          <c:idx val="3"/>
          <c:order val="3"/>
          <c:tx>
            <c:strRef>
              <c:f>'Ｐ18（１）'!$A$22</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'Ｐ18（１）'!$B$18:$F$18</c:f>
              <c:strCache>
                <c:ptCount val="5"/>
                <c:pt idx="0">
                  <c:v>Ｈ30
（2018）</c:v>
                </c:pt>
                <c:pt idx="1">
                  <c:v>Ｒ元
（2019）</c:v>
                </c:pt>
                <c:pt idx="2">
                  <c:v>Ｒ２
（2020）</c:v>
                </c:pt>
                <c:pt idx="3">
                  <c:v>Ｒ３
（2021）</c:v>
                </c:pt>
                <c:pt idx="4">
                  <c:v>Ｒ４
（2022）</c:v>
                </c:pt>
              </c:strCache>
            </c:strRef>
          </c:cat>
          <c:val>
            <c:numRef>
              <c:f>'Ｐ18（１）'!$B$22:$F$22</c:f>
              <c:numCache>
                <c:formatCode>#,##0_);[Red]\(#,##0\)</c:formatCode>
                <c:ptCount val="5"/>
                <c:pt idx="0">
                  <c:v>153400</c:v>
                </c:pt>
                <c:pt idx="1">
                  <c:v>153466</c:v>
                </c:pt>
                <c:pt idx="2">
                  <c:v>152991</c:v>
                </c:pt>
                <c:pt idx="3">
                  <c:v>152472</c:v>
                </c:pt>
                <c:pt idx="4">
                  <c:v>152080</c:v>
                </c:pt>
              </c:numCache>
            </c:numRef>
          </c:val>
          <c:extLst>
            <c:ext xmlns:c16="http://schemas.microsoft.com/office/drawing/2014/chart" uri="{C3380CC4-5D6E-409C-BE32-E72D297353CC}">
              <c16:uniqueId val="{00000003-1AF7-4E9F-8571-2C908D9475CE}"/>
            </c:ext>
          </c:extLst>
        </c:ser>
        <c:dLbls>
          <c:dLblPos val="ctr"/>
          <c:showLegendKey val="0"/>
          <c:showVal val="1"/>
          <c:showCatName val="0"/>
          <c:showSerName val="0"/>
          <c:showPercent val="0"/>
          <c:showBubbleSize val="0"/>
        </c:dLbls>
        <c:gapWidth val="150"/>
        <c:overlap val="100"/>
        <c:axId val="556017776"/>
        <c:axId val="556015256"/>
      </c:barChart>
      <c:catAx>
        <c:axId val="55601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56015256"/>
        <c:crosses val="autoZero"/>
        <c:auto val="1"/>
        <c:lblAlgn val="ctr"/>
        <c:lblOffset val="100"/>
        <c:noMultiLvlLbl val="0"/>
      </c:catAx>
      <c:valAx>
        <c:axId val="556015256"/>
        <c:scaling>
          <c:orientation val="minMax"/>
          <c:max val="160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56017776"/>
        <c:crosses val="autoZero"/>
        <c:crossBetween val="between"/>
        <c:majorUnit val="50000"/>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'(修正）課題データ一覧'!$J$205</c:f>
              <c:strCache>
                <c:ptCount val="1"/>
                <c:pt idx="0">
                  <c:v>加入している</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'(修正）課題データ一覧'!$K$205</c:f>
              <c:numCache>
                <c:formatCode>0.0</c:formatCode>
                <c:ptCount val="1"/>
                <c:pt idx="0">
                  <c:v>46.5</c:v>
                </c:pt>
              </c:numCache>
            </c:numRef>
          </c:val>
          <c:extLst>
            <c:ext xmlns:c16="http://schemas.microsoft.com/office/drawing/2014/chart" uri="{C3380CC4-5D6E-409C-BE32-E72D297353CC}">
              <c16:uniqueId val="{00000000-FA0C-4A25-A93B-67D042CA7C5A}"/>
            </c:ext>
          </c:extLst>
        </c:ser>
        <c:ser>
          <c:idx val="1"/>
          <c:order val="1"/>
          <c:tx>
            <c:strRef>
              <c:f>'(修正）課題データ一覧'!$J$206</c:f>
              <c:strCache>
                <c:ptCount val="1"/>
                <c:pt idx="0">
                  <c:v>以前は加入していたが、今は加入していない</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'(修正）課題データ一覧'!$K$206</c:f>
              <c:numCache>
                <c:formatCode>0.0</c:formatCode>
                <c:ptCount val="1"/>
                <c:pt idx="0">
                  <c:v>10</c:v>
                </c:pt>
              </c:numCache>
            </c:numRef>
          </c:val>
          <c:extLst>
            <c:ext xmlns:c16="http://schemas.microsoft.com/office/drawing/2014/chart" uri="{C3380CC4-5D6E-409C-BE32-E72D297353CC}">
              <c16:uniqueId val="{00000001-FA0C-4A25-A93B-67D042CA7C5A}"/>
            </c:ext>
          </c:extLst>
        </c:ser>
        <c:ser>
          <c:idx val="2"/>
          <c:order val="2"/>
          <c:tx>
            <c:strRef>
              <c:f>'(修正）課題データ一覧'!$J$207</c:f>
              <c:strCache>
                <c:ptCount val="1"/>
                <c:pt idx="0">
                  <c:v>加入したことがない</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'(修正）課題データ一覧'!$K$207</c:f>
              <c:numCache>
                <c:formatCode>0.0</c:formatCode>
                <c:ptCount val="1"/>
                <c:pt idx="0">
                  <c:v>43.5</c:v>
                </c:pt>
              </c:numCache>
            </c:numRef>
          </c:val>
          <c:extLst>
            <c:ext xmlns:c16="http://schemas.microsoft.com/office/drawing/2014/chart" uri="{C3380CC4-5D6E-409C-BE32-E72D297353CC}">
              <c16:uniqueId val="{00000002-FA0C-4A25-A93B-67D042CA7C5A}"/>
            </c:ext>
          </c:extLst>
        </c:ser>
        <c:dLbls>
          <c:dLblPos val="ctr"/>
          <c:showLegendKey val="0"/>
          <c:showVal val="1"/>
          <c:showCatName val="0"/>
          <c:showSerName val="0"/>
          <c:showPercent val="0"/>
          <c:showBubbleSize val="0"/>
        </c:dLbls>
        <c:gapWidth val="150"/>
        <c:overlap val="100"/>
        <c:axId val="717987408"/>
        <c:axId val="717988392"/>
      </c:barChart>
      <c:catAx>
        <c:axId val="717987408"/>
        <c:scaling>
          <c:orientation val="minMax"/>
        </c:scaling>
        <c:delete val="1"/>
        <c:axPos val="l"/>
        <c:numFmt formatCode="General" sourceLinked="1"/>
        <c:majorTickMark val="none"/>
        <c:minorTickMark val="none"/>
        <c:tickLblPos val="nextTo"/>
        <c:crossAx val="717988392"/>
        <c:crosses val="autoZero"/>
        <c:auto val="1"/>
        <c:lblAlgn val="ctr"/>
        <c:lblOffset val="100"/>
        <c:noMultiLvlLbl val="0"/>
      </c:catAx>
      <c:valAx>
        <c:axId val="717988392"/>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8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'(修正）課題データ一覧'!$J$215:$J$226</c:f>
              <c:strCache>
                <c:ptCount val="12"/>
                <c:pt idx="0">
                  <c:v>人間関係が煩わしい</c:v>
                </c:pt>
                <c:pt idx="1">
                  <c:v>仕事の都合で自治会活動をする
時間的余裕がない</c:v>
                </c:pt>
                <c:pt idx="2">
                  <c:v>どのような活動をしているのかわからない</c:v>
                </c:pt>
                <c:pt idx="3">
                  <c:v>町会の加入方法がわからない</c:v>
                </c:pt>
                <c:pt idx="4">
                  <c:v>会費の負担が大きい</c:v>
                </c:pt>
                <c:pt idx="5">
                  <c:v>町会活動をする体力的余裕がない</c:v>
                </c:pt>
                <c:pt idx="6">
                  <c:v>町会は必要ないと思っている</c:v>
                </c:pt>
                <c:pt idx="7">
                  <c:v>今は加入していないが、家庭環境が変われば
（結婚・出産など）加入しようと思っている</c:v>
                </c:pt>
                <c:pt idx="8">
                  <c:v>家庭の都合（育児や介護など）で
町会活動をする時間的余裕がない</c:v>
                </c:pt>
                <c:pt idx="9">
                  <c:v>自分の意見が言えない雰囲気がある</c:v>
                </c:pt>
                <c:pt idx="10">
                  <c:v>町会の運営に不信がある</c:v>
                </c:pt>
                <c:pt idx="11">
                  <c:v>その他</c:v>
                </c:pt>
              </c:strCache>
            </c:strRef>
          </c:cat>
          <c:val>
            <c:numRef>
              <c:f>'(修正）課題データ一覧'!$K$215:$K$226</c:f>
              <c:numCache>
                <c:formatCode>General</c:formatCode>
                <c:ptCount val="12"/>
                <c:pt idx="0" formatCode="0.0">
                  <c:v>33</c:v>
                </c:pt>
                <c:pt idx="1">
                  <c:v>29.6</c:v>
                </c:pt>
                <c:pt idx="2">
                  <c:v>27.8</c:v>
                </c:pt>
                <c:pt idx="3">
                  <c:v>20.399999999999999</c:v>
                </c:pt>
                <c:pt idx="4" formatCode="0.0">
                  <c:v>17</c:v>
                </c:pt>
                <c:pt idx="5">
                  <c:v>14.8</c:v>
                </c:pt>
                <c:pt idx="6">
                  <c:v>11.7</c:v>
                </c:pt>
                <c:pt idx="7">
                  <c:v>7.8</c:v>
                </c:pt>
                <c:pt idx="8">
                  <c:v>7.4</c:v>
                </c:pt>
                <c:pt idx="9">
                  <c:v>5.7</c:v>
                </c:pt>
                <c:pt idx="10">
                  <c:v>4.3</c:v>
                </c:pt>
                <c:pt idx="11">
                  <c:v>5.2</c:v>
                </c:pt>
              </c:numCache>
            </c:numRef>
          </c:val>
          <c:extLst>
            <c:ext xmlns:c16="http://schemas.microsoft.com/office/drawing/2014/chart" uri="{C3380CC4-5D6E-409C-BE32-E72D297353CC}">
              <c16:uniqueId val="{00000000-08A0-4AF6-9818-C2F37D0F89B3}"/>
            </c:ext>
          </c:extLst>
        </c:ser>
        <c:dLbls>
          <c:dLblPos val="outEnd"/>
          <c:showLegendKey val="0"/>
          <c:showVal val="1"/>
          <c:showCatName val="0"/>
          <c:showSerName val="0"/>
          <c:showPercent val="0"/>
          <c:showBubbleSize val="0"/>
        </c:dLbls>
        <c:gapWidth val="182"/>
        <c:axId val="717972648"/>
        <c:axId val="717978880"/>
      </c:barChart>
      <c:catAx>
        <c:axId val="717972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78880"/>
        <c:crosses val="autoZero"/>
        <c:auto val="1"/>
        <c:lblAlgn val="ctr"/>
        <c:lblOffset val="100"/>
        <c:noMultiLvlLbl val="0"/>
      </c:catAx>
      <c:valAx>
        <c:axId val="71797888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72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9292173076923077"/>
          <c:y val="0.8348779761904762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0533388805851324"/>
          <c:y val="3.2955712193700012E-2"/>
          <c:w val="0.87379200887560293"/>
          <c:h val="0.79068084252445947"/>
        </c:manualLayout>
      </c:layout>
      <c:barChart>
        <c:barDir val="col"/>
        <c:grouping val="stacked"/>
        <c:varyColors val="0"/>
        <c:ser>
          <c:idx val="5"/>
          <c:order val="0"/>
          <c:tx>
            <c:strRef>
              <c:f>'Ｐ20（２）'!$K$7</c:f>
              <c:strCache>
                <c:ptCount val="1"/>
                <c:pt idx="0">
                  <c:v>要介護1</c:v>
                </c:pt>
              </c:strCache>
            </c:strRef>
          </c:tx>
          <c:spPr>
            <a:solidFill>
              <a:schemeClr val="accent6"/>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'Ｐ20（２）'!$L$7:$P$7</c:f>
              <c:numCache>
                <c:formatCode>#,##0_);[Red]\(#,##0\)</c:formatCode>
                <c:ptCount val="5"/>
                <c:pt idx="0">
                  <c:v>1311</c:v>
                </c:pt>
                <c:pt idx="1">
                  <c:v>1352</c:v>
                </c:pt>
                <c:pt idx="2">
                  <c:v>1406</c:v>
                </c:pt>
                <c:pt idx="3">
                  <c:v>1348</c:v>
                </c:pt>
                <c:pt idx="4">
                  <c:v>1729</c:v>
                </c:pt>
              </c:numCache>
            </c:numRef>
          </c:val>
          <c:extLst>
            <c:ext xmlns:c16="http://schemas.microsoft.com/office/drawing/2014/chart" uri="{C3380CC4-5D6E-409C-BE32-E72D297353CC}">
              <c16:uniqueId val="{00000000-9EC7-40DB-AAFC-0F339415D707}"/>
            </c:ext>
          </c:extLst>
        </c:ser>
        <c:ser>
          <c:idx val="4"/>
          <c:order val="1"/>
          <c:tx>
            <c:strRef>
              <c:f>'Ｐ20（２）'!$K$6</c:f>
              <c:strCache>
                <c:ptCount val="1"/>
                <c:pt idx="0">
                  <c:v>要介護2</c:v>
                </c:pt>
              </c:strCache>
            </c:strRef>
          </c:tx>
          <c:spPr>
            <a:solidFill>
              <a:schemeClr val="accent5"/>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'Ｐ20（２）'!$L$6:$P$6</c:f>
              <c:numCache>
                <c:formatCode>#,##0_);[Red]\(#,##0\)</c:formatCode>
                <c:ptCount val="5"/>
                <c:pt idx="0">
                  <c:v>1900</c:v>
                </c:pt>
                <c:pt idx="1">
                  <c:v>1957</c:v>
                </c:pt>
                <c:pt idx="2">
                  <c:v>1983</c:v>
                </c:pt>
                <c:pt idx="3">
                  <c:v>1973</c:v>
                </c:pt>
                <c:pt idx="4">
                  <c:v>1867</c:v>
                </c:pt>
              </c:numCache>
            </c:numRef>
          </c:val>
          <c:extLst>
            <c:ext xmlns:c16="http://schemas.microsoft.com/office/drawing/2014/chart" uri="{C3380CC4-5D6E-409C-BE32-E72D297353CC}">
              <c16:uniqueId val="{00000001-9EC7-40DB-AAFC-0F339415D707}"/>
            </c:ext>
          </c:extLst>
        </c:ser>
        <c:ser>
          <c:idx val="3"/>
          <c:order val="2"/>
          <c:tx>
            <c:strRef>
              <c:f>'Ｐ20（２）'!$K$5</c:f>
              <c:strCache>
                <c:ptCount val="1"/>
                <c:pt idx="0">
                  <c:v>要介護3</c:v>
                </c:pt>
              </c:strCache>
            </c:strRef>
          </c:tx>
          <c:spPr>
            <a:solidFill>
              <a:schemeClr val="accent4"/>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'Ｐ20（２）'!$L$5:$P$5</c:f>
              <c:numCache>
                <c:formatCode>#,##0_);[Red]\(#,##0\)</c:formatCode>
                <c:ptCount val="5"/>
                <c:pt idx="0">
                  <c:v>1480</c:v>
                </c:pt>
                <c:pt idx="1">
                  <c:v>1379</c:v>
                </c:pt>
                <c:pt idx="2">
                  <c:v>1489</c:v>
                </c:pt>
                <c:pt idx="3">
                  <c:v>1489</c:v>
                </c:pt>
                <c:pt idx="4">
                  <c:v>1462</c:v>
                </c:pt>
              </c:numCache>
            </c:numRef>
          </c:val>
          <c:extLst>
            <c:ext xmlns:c16="http://schemas.microsoft.com/office/drawing/2014/chart" uri="{C3380CC4-5D6E-409C-BE32-E72D297353CC}">
              <c16:uniqueId val="{00000002-9EC7-40DB-AAFC-0F339415D707}"/>
            </c:ext>
          </c:extLst>
        </c:ser>
        <c:ser>
          <c:idx val="2"/>
          <c:order val="3"/>
          <c:tx>
            <c:strRef>
              <c:f>'Ｐ20（２）'!$K$4</c:f>
              <c:strCache>
                <c:ptCount val="1"/>
                <c:pt idx="0">
                  <c:v>要介護4</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'Ｐ20（２）'!$L$4:$P$4</c:f>
              <c:numCache>
                <c:formatCode>#,##0_);[Red]\(#,##0\)</c:formatCode>
                <c:ptCount val="5"/>
                <c:pt idx="0">
                  <c:v>1485</c:v>
                </c:pt>
                <c:pt idx="1">
                  <c:v>1412</c:v>
                </c:pt>
                <c:pt idx="2">
                  <c:v>1484</c:v>
                </c:pt>
                <c:pt idx="3">
                  <c:v>1636</c:v>
                </c:pt>
                <c:pt idx="4">
                  <c:v>1665</c:v>
                </c:pt>
              </c:numCache>
            </c:numRef>
          </c:val>
          <c:extLst>
            <c:ext xmlns:c16="http://schemas.microsoft.com/office/drawing/2014/chart" uri="{C3380CC4-5D6E-409C-BE32-E72D297353CC}">
              <c16:uniqueId val="{00000003-9EC7-40DB-AAFC-0F339415D707}"/>
            </c:ext>
          </c:extLst>
        </c:ser>
        <c:ser>
          <c:idx val="1"/>
          <c:order val="4"/>
          <c:tx>
            <c:strRef>
              <c:f>'Ｐ20（２）'!$K$3</c:f>
              <c:strCache>
                <c:ptCount val="1"/>
                <c:pt idx="0">
                  <c:v>要介護5</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'Ｐ20（２）'!$L$3:$P$3</c:f>
              <c:numCache>
                <c:formatCode>#,##0_);[Red]\(#,##0\)</c:formatCode>
                <c:ptCount val="5"/>
                <c:pt idx="0">
                  <c:v>993</c:v>
                </c:pt>
                <c:pt idx="1">
                  <c:v>1042</c:v>
                </c:pt>
                <c:pt idx="2">
                  <c:v>1103</c:v>
                </c:pt>
                <c:pt idx="3">
                  <c:v>1136</c:v>
                </c:pt>
                <c:pt idx="4">
                  <c:v>1133</c:v>
                </c:pt>
              </c:numCache>
            </c:numRef>
          </c:val>
          <c:extLst>
            <c:ext xmlns:c16="http://schemas.microsoft.com/office/drawing/2014/chart" uri="{C3380CC4-5D6E-409C-BE32-E72D297353CC}">
              <c16:uniqueId val="{00000004-9EC7-40DB-AAFC-0F339415D707}"/>
            </c:ext>
          </c:extLst>
        </c:ser>
        <c:ser>
          <c:idx val="0"/>
          <c:order val="5"/>
          <c:tx>
            <c:strRef>
              <c:f>'Ｐ20（２）'!$K$2</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'Ｐ20（２）'!$L$2:$P$2</c:f>
              <c:numCache>
                <c:formatCode>#,##0_);[Red]\(#,##0\)</c:formatCode>
                <c:ptCount val="5"/>
                <c:pt idx="0">
                  <c:v>7169</c:v>
                </c:pt>
                <c:pt idx="1">
                  <c:v>7142</c:v>
                </c:pt>
                <c:pt idx="2">
                  <c:v>7465</c:v>
                </c:pt>
                <c:pt idx="3">
                  <c:v>7582</c:v>
                </c:pt>
                <c:pt idx="4">
                  <c:v>7856</c:v>
                </c:pt>
              </c:numCache>
            </c:numRef>
          </c:val>
          <c:extLst>
            <c:ext xmlns:c16="http://schemas.microsoft.com/office/drawing/2014/chart" uri="{C3380CC4-5D6E-409C-BE32-E72D297353CC}">
              <c16:uniqueId val="{00000005-9EC7-40DB-AAFC-0F339415D707}"/>
            </c:ext>
          </c:extLst>
        </c:ser>
        <c:dLbls>
          <c:dLblPos val="inBase"/>
          <c:showLegendKey val="0"/>
          <c:showVal val="1"/>
          <c:showCatName val="0"/>
          <c:showSerName val="0"/>
          <c:showPercent val="0"/>
          <c:showBubbleSize val="0"/>
        </c:dLbls>
        <c:gapWidth val="150"/>
        <c:overlap val="100"/>
        <c:axId val="571117840"/>
        <c:axId val="571123416"/>
      </c:barChart>
      <c:catAx>
        <c:axId val="5711178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71123416"/>
        <c:crosses val="autoZero"/>
        <c:auto val="1"/>
        <c:lblAlgn val="ctr"/>
        <c:lblOffset val="100"/>
        <c:noMultiLvlLbl val="0"/>
      </c:catAx>
      <c:valAx>
        <c:axId val="571123416"/>
        <c:scaling>
          <c:orientation val="minMax"/>
          <c:max val="8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71117840"/>
        <c:crosses val="autoZero"/>
        <c:crossBetween val="between"/>
      </c:valAx>
      <c:spPr>
        <a:noFill/>
        <a:ln>
          <a:noFill/>
        </a:ln>
        <a:effectLst/>
      </c:spPr>
    </c:plotArea>
    <c:legend>
      <c:legendPos val="b"/>
      <c:legendEntry>
        <c:idx val="5"/>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78494866666666663"/>
          <c:y val="0.91173630952380957"/>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2"/>
          <c:order val="0"/>
          <c:tx>
            <c:strRef>
              <c:f>'Ｐ20（１）'!$B$24</c:f>
              <c:strCache>
                <c:ptCount val="1"/>
                <c:pt idx="0">
                  <c:v>住吉区</c:v>
                </c:pt>
              </c:strCache>
            </c:strRef>
          </c:tx>
          <c:spPr>
            <a:ln w="31750" cap="rnd">
              <a:solidFill>
                <a:schemeClr val="accent2"/>
              </a:solidFill>
              <a:round/>
            </a:ln>
            <a:effectLst/>
          </c:spPr>
          <c:marker>
            <c:symbol val="circle"/>
            <c:size val="6"/>
            <c:spPr>
              <a:solidFill>
                <a:schemeClr val="accent2"/>
              </a:solidFill>
              <a:ln w="9525">
                <a:noFill/>
              </a:ln>
              <a:effectLst/>
            </c:spPr>
          </c:marker>
          <c:dLbls>
            <c:dLbl>
              <c:idx val="1"/>
              <c:layout>
                <c:manualLayout>
                  <c:x val="-5.8702222222222225E-2"/>
                  <c:y val="4.40972222222221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71-4CAC-B925-3E60C2B6589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'Ｐ20（１）'!$C$21:$E$21</c:f>
              <c:strCache>
                <c:ptCount val="3"/>
                <c:pt idx="0">
                  <c:v>H22
（2010）</c:v>
                </c:pt>
                <c:pt idx="1">
                  <c:v>H27
（2015）</c:v>
                </c:pt>
                <c:pt idx="2">
                  <c:v>R2
（2020）</c:v>
                </c:pt>
              </c:strCache>
            </c:strRef>
          </c:cat>
          <c:val>
            <c:numRef>
              <c:f>'Ｐ20（１）'!$C$24:$E$24</c:f>
              <c:numCache>
                <c:formatCode>0.0_ </c:formatCode>
                <c:ptCount val="3"/>
                <c:pt idx="0">
                  <c:v>41.2</c:v>
                </c:pt>
                <c:pt idx="1">
                  <c:v>41.5</c:v>
                </c:pt>
                <c:pt idx="2">
                  <c:v>45.8</c:v>
                </c:pt>
              </c:numCache>
            </c:numRef>
          </c:val>
          <c:smooth val="0"/>
          <c:extLst>
            <c:ext xmlns:c16="http://schemas.microsoft.com/office/drawing/2014/chart" uri="{C3380CC4-5D6E-409C-BE32-E72D297353CC}">
              <c16:uniqueId val="{00000001-D671-4CAC-B925-3E60C2B65899}"/>
            </c:ext>
          </c:extLst>
        </c:ser>
        <c:ser>
          <c:idx val="1"/>
          <c:order val="1"/>
          <c:tx>
            <c:strRef>
              <c:f>'Ｐ20（１）'!$B$23</c:f>
              <c:strCache>
                <c:ptCount val="1"/>
                <c:pt idx="0">
                  <c:v>大阪市</c:v>
                </c:pt>
              </c:strCache>
            </c:strRef>
          </c:tx>
          <c:spPr>
            <a:ln w="31750" cap="rnd">
              <a:solidFill>
                <a:schemeClr val="accent1"/>
              </a:solidFill>
              <a:round/>
            </a:ln>
            <a:effectLst/>
          </c:spPr>
          <c:marker>
            <c:symbol val="circle"/>
            <c:size val="6"/>
            <c:spPr>
              <a:solidFill>
                <a:schemeClr val="accent1"/>
              </a:solidFill>
              <a:ln w="9525">
                <a:noFill/>
              </a:ln>
              <a:effectLst/>
            </c:spPr>
          </c:marker>
          <c:dLbls>
            <c:dLbl>
              <c:idx val="1"/>
              <c:layout>
                <c:manualLayout>
                  <c:x val="-6.1947777777777775E-2"/>
                  <c:y val="-5.0396825396825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71-4CAC-B925-3E60C2B6589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'Ｐ20（１）'!$C$21:$E$21</c:f>
              <c:strCache>
                <c:ptCount val="3"/>
                <c:pt idx="0">
                  <c:v>H22
（2010）</c:v>
                </c:pt>
                <c:pt idx="1">
                  <c:v>H27
（2015）</c:v>
                </c:pt>
                <c:pt idx="2">
                  <c:v>R2
（2020）</c:v>
                </c:pt>
              </c:strCache>
            </c:strRef>
          </c:cat>
          <c:val>
            <c:numRef>
              <c:f>'Ｐ20（１）'!$C$23:$E$23</c:f>
              <c:numCache>
                <c:formatCode>0.0_ </c:formatCode>
                <c:ptCount val="3"/>
                <c:pt idx="0">
                  <c:v>41.1</c:v>
                </c:pt>
                <c:pt idx="1">
                  <c:v>42.4</c:v>
                </c:pt>
                <c:pt idx="2">
                  <c:v>45</c:v>
                </c:pt>
              </c:numCache>
            </c:numRef>
          </c:val>
          <c:smooth val="0"/>
          <c:extLst>
            <c:ext xmlns:c16="http://schemas.microsoft.com/office/drawing/2014/chart" uri="{C3380CC4-5D6E-409C-BE32-E72D297353CC}">
              <c16:uniqueId val="{00000002-D671-4CAC-B925-3E60C2B65899}"/>
            </c:ext>
          </c:extLst>
        </c:ser>
        <c:ser>
          <c:idx val="0"/>
          <c:order val="2"/>
          <c:tx>
            <c:strRef>
              <c:f>'Ｐ20（１）'!$B$22</c:f>
              <c:strCache>
                <c:ptCount val="1"/>
                <c:pt idx="0">
                  <c:v>全国</c:v>
                </c:pt>
              </c:strCache>
            </c:strRef>
          </c:tx>
          <c:spPr>
            <a:ln w="31750" cap="rnd">
              <a:solidFill>
                <a:schemeClr val="accent3"/>
              </a:solidFill>
              <a:round/>
            </a:ln>
            <a:effectLst/>
          </c:spPr>
          <c:marker>
            <c:symbol val="circle"/>
            <c:size val="6"/>
            <c:spPr>
              <a:solidFill>
                <a:schemeClr val="accent3"/>
              </a:solidFill>
              <a:ln w="31750">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'Ｐ20（１）'!$C$21:$E$21</c:f>
              <c:strCache>
                <c:ptCount val="3"/>
                <c:pt idx="0">
                  <c:v>H22
（2010）</c:v>
                </c:pt>
                <c:pt idx="1">
                  <c:v>H27
（2015）</c:v>
                </c:pt>
                <c:pt idx="2">
                  <c:v>R2
（2020）</c:v>
                </c:pt>
              </c:strCache>
            </c:strRef>
          </c:cat>
          <c:val>
            <c:numRef>
              <c:f>'Ｐ20（１）'!$C$22:$E$22</c:f>
              <c:numCache>
                <c:formatCode>0.0_ </c:formatCode>
                <c:ptCount val="3"/>
                <c:pt idx="0">
                  <c:v>24.8</c:v>
                </c:pt>
                <c:pt idx="1">
                  <c:v>27.3</c:v>
                </c:pt>
                <c:pt idx="2">
                  <c:v>29.6</c:v>
                </c:pt>
              </c:numCache>
            </c:numRef>
          </c:val>
          <c:smooth val="0"/>
          <c:extLst>
            <c:ext xmlns:c16="http://schemas.microsoft.com/office/drawing/2014/chart" uri="{C3380CC4-5D6E-409C-BE32-E72D297353CC}">
              <c16:uniqueId val="{00000003-D671-4CAC-B925-3E60C2B65899}"/>
            </c:ext>
          </c:extLst>
        </c:ser>
        <c:dLbls>
          <c:showLegendKey val="0"/>
          <c:showVal val="0"/>
          <c:showCatName val="0"/>
          <c:showSerName val="0"/>
          <c:showPercent val="0"/>
          <c:showBubbleSize val="0"/>
        </c:dLbls>
        <c:marker val="1"/>
        <c:smooth val="0"/>
        <c:axId val="850263664"/>
        <c:axId val="850266616"/>
      </c:lineChart>
      <c:catAx>
        <c:axId val="85026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50266616"/>
        <c:crosses val="autoZero"/>
        <c:auto val="1"/>
        <c:lblAlgn val="ctr"/>
        <c:lblOffset val="100"/>
        <c:noMultiLvlLbl val="0"/>
      </c:catAx>
      <c:valAx>
        <c:axId val="850266616"/>
        <c:scaling>
          <c:orientation val="minMax"/>
          <c:max val="50"/>
          <c:min val="2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50263664"/>
        <c:crosses val="autoZero"/>
        <c:crossBetween val="between"/>
        <c:majorUnit val="5"/>
      </c:valAx>
      <c:spPr>
        <a:noFill/>
        <a:ln>
          <a:noFill/>
        </a:ln>
        <a:effectLst/>
      </c:spPr>
    </c:plotArea>
    <c:legend>
      <c:legendPos val="r"/>
      <c:layout>
        <c:manualLayout>
          <c:xMode val="edge"/>
          <c:yMode val="edge"/>
          <c:x val="0.82220000000000004"/>
          <c:y val="0.30293908730158731"/>
          <c:w val="0.16086666666666666"/>
          <c:h val="0.37900277777777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92615555555555551"/>
          <c:y val="0.8164285714285713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3"/>
          <c:order val="0"/>
          <c:tx>
            <c:strRef>
              <c:f>'Ｐ21（１）'!$A$26</c:f>
              <c:strCache>
                <c:ptCount val="1"/>
                <c:pt idx="0">
                  <c:v>身体</c:v>
                </c:pt>
              </c:strCache>
            </c:strRef>
          </c:tx>
          <c:spPr>
            <a:solidFill>
              <a:schemeClr val="accent4"/>
            </a:solidFill>
            <a:ln>
              <a:noFill/>
            </a:ln>
            <a:effectLst/>
          </c:spPr>
          <c:invertIfNegative val="0"/>
          <c:dLbls>
            <c:spPr>
              <a:solidFill>
                <a:schemeClr val="lt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'Ｐ21（１）'!$B$22:$F$22</c:f>
              <c:strCache>
                <c:ptCount val="5"/>
                <c:pt idx="0">
                  <c:v>H30
（2018）</c:v>
                </c:pt>
                <c:pt idx="1">
                  <c:v>R元
（2019）</c:v>
                </c:pt>
                <c:pt idx="2">
                  <c:v>R2
（2020）</c:v>
                </c:pt>
                <c:pt idx="3">
                  <c:v>R3
（2021）</c:v>
                </c:pt>
                <c:pt idx="4">
                  <c:v>R4
（2022）</c:v>
                </c:pt>
              </c:strCache>
            </c:strRef>
          </c:cat>
          <c:val>
            <c:numRef>
              <c:f>'Ｐ21（１）'!$B$26:$F$26</c:f>
              <c:numCache>
                <c:formatCode>#,##0_);[Red]\(#,##0\)</c:formatCode>
                <c:ptCount val="5"/>
                <c:pt idx="0">
                  <c:v>9874</c:v>
                </c:pt>
                <c:pt idx="1">
                  <c:v>9840</c:v>
                </c:pt>
                <c:pt idx="2">
                  <c:v>9847</c:v>
                </c:pt>
                <c:pt idx="3">
                  <c:v>9919</c:v>
                </c:pt>
                <c:pt idx="4">
                  <c:v>9962</c:v>
                </c:pt>
              </c:numCache>
            </c:numRef>
          </c:val>
          <c:extLst>
            <c:ext xmlns:c16="http://schemas.microsoft.com/office/drawing/2014/chart" uri="{C3380CC4-5D6E-409C-BE32-E72D297353CC}">
              <c16:uniqueId val="{00000000-A309-460D-B087-357B1BB5BCBA}"/>
            </c:ext>
          </c:extLst>
        </c:ser>
        <c:ser>
          <c:idx val="2"/>
          <c:order val="1"/>
          <c:tx>
            <c:strRef>
              <c:f>'Ｐ21（１）'!$A$25</c:f>
              <c:strCache>
                <c:ptCount val="1"/>
                <c:pt idx="0">
                  <c:v>療育</c:v>
                </c:pt>
              </c:strCache>
            </c:strRef>
          </c:tx>
          <c:spPr>
            <a:solidFill>
              <a:schemeClr val="accent3"/>
            </a:solidFill>
            <a:ln>
              <a:noFill/>
            </a:ln>
            <a:effectLst/>
          </c:spPr>
          <c:invertIfNegative val="0"/>
          <c:dLbls>
            <c:spPr>
              <a:solidFill>
                <a:schemeClr val="lt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'Ｐ21（１）'!$B$22:$F$22</c:f>
              <c:strCache>
                <c:ptCount val="5"/>
                <c:pt idx="0">
                  <c:v>H30
（2018）</c:v>
                </c:pt>
                <c:pt idx="1">
                  <c:v>R元
（2019）</c:v>
                </c:pt>
                <c:pt idx="2">
                  <c:v>R2
（2020）</c:v>
                </c:pt>
                <c:pt idx="3">
                  <c:v>R3
（2021）</c:v>
                </c:pt>
                <c:pt idx="4">
                  <c:v>R4
（2022）</c:v>
                </c:pt>
              </c:strCache>
            </c:strRef>
          </c:cat>
          <c:val>
            <c:numRef>
              <c:f>'Ｐ21（１）'!$B$25:$F$25</c:f>
              <c:numCache>
                <c:formatCode>#,##0_);[Red]\(#,##0\)</c:formatCode>
                <c:ptCount val="5"/>
                <c:pt idx="0">
                  <c:v>1686</c:v>
                </c:pt>
                <c:pt idx="1">
                  <c:v>1763</c:v>
                </c:pt>
                <c:pt idx="2">
                  <c:v>1814</c:v>
                </c:pt>
                <c:pt idx="3">
                  <c:v>1897</c:v>
                </c:pt>
                <c:pt idx="4">
                  <c:v>1973</c:v>
                </c:pt>
              </c:numCache>
            </c:numRef>
          </c:val>
          <c:extLst>
            <c:ext xmlns:c16="http://schemas.microsoft.com/office/drawing/2014/chart" uri="{C3380CC4-5D6E-409C-BE32-E72D297353CC}">
              <c16:uniqueId val="{00000001-A309-460D-B087-357B1BB5BCBA}"/>
            </c:ext>
          </c:extLst>
        </c:ser>
        <c:ser>
          <c:idx val="1"/>
          <c:order val="2"/>
          <c:tx>
            <c:strRef>
              <c:f>'Ｐ21（１）'!$A$24</c:f>
              <c:strCache>
                <c:ptCount val="1"/>
                <c:pt idx="0">
                  <c:v>精神</c:v>
                </c:pt>
              </c:strCache>
            </c:strRef>
          </c:tx>
          <c:spPr>
            <a:solidFill>
              <a:schemeClr val="accent2"/>
            </a:solidFill>
            <a:ln>
              <a:noFill/>
            </a:ln>
            <a:effectLst/>
          </c:spPr>
          <c:invertIfNegative val="0"/>
          <c:dLbls>
            <c:spPr>
              <a:solidFill>
                <a:schemeClr val="lt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'Ｐ21（１）'!$B$22:$F$22</c:f>
              <c:strCache>
                <c:ptCount val="5"/>
                <c:pt idx="0">
                  <c:v>H30
（2018）</c:v>
                </c:pt>
                <c:pt idx="1">
                  <c:v>R元
（2019）</c:v>
                </c:pt>
                <c:pt idx="2">
                  <c:v>R2
（2020）</c:v>
                </c:pt>
                <c:pt idx="3">
                  <c:v>R3
（2021）</c:v>
                </c:pt>
                <c:pt idx="4">
                  <c:v>R4
（2022）</c:v>
                </c:pt>
              </c:strCache>
            </c:strRef>
          </c:cat>
          <c:val>
            <c:numRef>
              <c:f>'Ｐ21（１）'!$B$24:$F$24</c:f>
              <c:numCache>
                <c:formatCode>#,##0_);[Red]\(#,##0\)</c:formatCode>
                <c:ptCount val="5"/>
                <c:pt idx="0">
                  <c:v>2651</c:v>
                </c:pt>
                <c:pt idx="1">
                  <c:v>2844</c:v>
                </c:pt>
                <c:pt idx="2">
                  <c:v>3005</c:v>
                </c:pt>
                <c:pt idx="3">
                  <c:v>3190</c:v>
                </c:pt>
                <c:pt idx="4">
                  <c:v>3397</c:v>
                </c:pt>
              </c:numCache>
            </c:numRef>
          </c:val>
          <c:extLst>
            <c:ext xmlns:c16="http://schemas.microsoft.com/office/drawing/2014/chart" uri="{C3380CC4-5D6E-409C-BE32-E72D297353CC}">
              <c16:uniqueId val="{00000002-A309-460D-B087-357B1BB5BCBA}"/>
            </c:ext>
          </c:extLst>
        </c:ser>
        <c:ser>
          <c:idx val="0"/>
          <c:order val="3"/>
          <c:tx>
            <c:strRef>
              <c:f>'Ｐ21（１）'!$A$23</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'Ｐ21（１）'!$B$22:$F$22</c:f>
              <c:strCache>
                <c:ptCount val="5"/>
                <c:pt idx="0">
                  <c:v>H30
（2018）</c:v>
                </c:pt>
                <c:pt idx="1">
                  <c:v>R元
（2019）</c:v>
                </c:pt>
                <c:pt idx="2">
                  <c:v>R2
（2020）</c:v>
                </c:pt>
                <c:pt idx="3">
                  <c:v>R3
（2021）</c:v>
                </c:pt>
                <c:pt idx="4">
                  <c:v>R4
（2022）</c:v>
                </c:pt>
              </c:strCache>
            </c:strRef>
          </c:cat>
          <c:val>
            <c:numRef>
              <c:f>'Ｐ21（１）'!$B$23:$F$23</c:f>
              <c:numCache>
                <c:formatCode>#,##0_);[Red]\(#,##0\)</c:formatCode>
                <c:ptCount val="5"/>
                <c:pt idx="0">
                  <c:v>14211</c:v>
                </c:pt>
                <c:pt idx="1">
                  <c:v>14447</c:v>
                </c:pt>
                <c:pt idx="2">
                  <c:v>14666</c:v>
                </c:pt>
                <c:pt idx="3">
                  <c:v>15006</c:v>
                </c:pt>
                <c:pt idx="4">
                  <c:v>15332</c:v>
                </c:pt>
              </c:numCache>
            </c:numRef>
          </c:val>
          <c:extLst>
            <c:ext xmlns:c16="http://schemas.microsoft.com/office/drawing/2014/chart" uri="{C3380CC4-5D6E-409C-BE32-E72D297353CC}">
              <c16:uniqueId val="{00000003-A309-460D-B087-357B1BB5BCBA}"/>
            </c:ext>
          </c:extLst>
        </c:ser>
        <c:dLbls>
          <c:dLblPos val="inBase"/>
          <c:showLegendKey val="0"/>
          <c:showVal val="1"/>
          <c:showCatName val="0"/>
          <c:showSerName val="0"/>
          <c:showPercent val="0"/>
          <c:showBubbleSize val="0"/>
        </c:dLbls>
        <c:gapWidth val="150"/>
        <c:overlap val="100"/>
        <c:axId val="569576464"/>
        <c:axId val="569577120"/>
      </c:barChart>
      <c:catAx>
        <c:axId val="5695764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69577120"/>
        <c:crosses val="autoZero"/>
        <c:auto val="1"/>
        <c:lblAlgn val="ctr"/>
        <c:lblOffset val="100"/>
        <c:noMultiLvlLbl val="0"/>
      </c:catAx>
      <c:valAx>
        <c:axId val="569577120"/>
        <c:scaling>
          <c:orientation val="minMax"/>
          <c:max val="16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69576464"/>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92279059829059829"/>
          <c:y val="0.8164285714285713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'Ｐ21（２）'!$J$2</c:f>
              <c:strCache>
                <c:ptCount val="1"/>
                <c:pt idx="0">
                  <c:v>国（市町村国保）</c:v>
                </c:pt>
              </c:strCache>
            </c:strRef>
          </c:tx>
          <c:spPr>
            <a:solidFill>
              <a:schemeClr val="accent1"/>
            </a:solidFill>
            <a:ln>
              <a:solidFill>
                <a:schemeClr val="accent1"/>
              </a:solidFill>
            </a:ln>
            <a:effectLst/>
          </c:spPr>
          <c:invertIfNegative val="0"/>
          <c:dLbls>
            <c:dLbl>
              <c:idx val="0"/>
              <c:layout>
                <c:manualLayout>
                  <c:x val="-2.5839793281653748E-3"/>
                  <c:y val="0.1242373604382266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5A-4644-ABFE-4D9C7919E0CB}"/>
                </c:ext>
              </c:extLst>
            </c:dLbl>
            <c:dLbl>
              <c:idx val="1"/>
              <c:layout>
                <c:manualLayout>
                  <c:x val="0"/>
                  <c:y val="0.1464226033736243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5A-4644-ABFE-4D9C7919E0C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'Ｐ21（２）'!$K$1:$M$1</c:f>
              <c:strCache>
                <c:ptCount val="3"/>
                <c:pt idx="0">
                  <c:v>R2
（2020）</c:v>
                </c:pt>
                <c:pt idx="1">
                  <c:v>R3
（2021）</c:v>
                </c:pt>
                <c:pt idx="2">
                  <c:v>R4
（2022）</c:v>
                </c:pt>
              </c:strCache>
            </c:strRef>
          </c:cat>
          <c:val>
            <c:numRef>
              <c:f>'Ｐ21（２）'!$K$2:$M$2</c:f>
              <c:numCache>
                <c:formatCode>0.0_ </c:formatCode>
                <c:ptCount val="3"/>
                <c:pt idx="0">
                  <c:v>33.700000000000003</c:v>
                </c:pt>
                <c:pt idx="1">
                  <c:v>36.4</c:v>
                </c:pt>
              </c:numCache>
            </c:numRef>
          </c:val>
          <c:extLst>
            <c:ext xmlns:c16="http://schemas.microsoft.com/office/drawing/2014/chart" uri="{C3380CC4-5D6E-409C-BE32-E72D297353CC}">
              <c16:uniqueId val="{00000002-3A5A-4644-ABFE-4D9C7919E0CB}"/>
            </c:ext>
          </c:extLst>
        </c:ser>
        <c:ser>
          <c:idx val="1"/>
          <c:order val="1"/>
          <c:tx>
            <c:strRef>
              <c:f>'Ｐ21（２）'!$J$3</c:f>
              <c:strCache>
                <c:ptCount val="1"/>
                <c:pt idx="0">
                  <c:v>大阪市</c:v>
                </c:pt>
              </c:strCache>
            </c:strRef>
          </c:tx>
          <c:spPr>
            <a:solidFill>
              <a:schemeClr val="accent2"/>
            </a:solidFill>
            <a:ln>
              <a:solidFill>
                <a:schemeClr val="accent2"/>
              </a:solidFill>
            </a:ln>
            <a:effectLst/>
          </c:spPr>
          <c:invertIfNegative val="0"/>
          <c:dLbls>
            <c:dLbl>
              <c:idx val="0"/>
              <c:layout>
                <c:manualLayout>
                  <c:x val="-9.7290166777135648E-17"/>
                  <c:y val="0.1064891660899085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5A-4644-ABFE-4D9C7919E0CB}"/>
                </c:ext>
              </c:extLst>
            </c:dLbl>
            <c:dLbl>
              <c:idx val="1"/>
              <c:layout>
                <c:manualLayout>
                  <c:x val="0"/>
                  <c:y val="0.1064891660899084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5A-4644-ABFE-4D9C7919E0CB}"/>
                </c:ext>
              </c:extLst>
            </c:dLbl>
            <c:dLbl>
              <c:idx val="2"/>
              <c:layout>
                <c:manualLayout>
                  <c:x val="0"/>
                  <c:y val="0.1242373604382266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5A-4644-ABFE-4D9C7919E0C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'Ｐ21（２）'!$K$1:$M$1</c:f>
              <c:strCache>
                <c:ptCount val="3"/>
                <c:pt idx="0">
                  <c:v>R2
（2020）</c:v>
                </c:pt>
                <c:pt idx="1">
                  <c:v>R3
（2021）</c:v>
                </c:pt>
                <c:pt idx="2">
                  <c:v>R4
（2022）</c:v>
                </c:pt>
              </c:strCache>
            </c:strRef>
          </c:cat>
          <c:val>
            <c:numRef>
              <c:f>'Ｐ21（２）'!$K$3:$M$3</c:f>
              <c:numCache>
                <c:formatCode>0.0_ </c:formatCode>
                <c:ptCount val="3"/>
                <c:pt idx="0">
                  <c:v>20.6</c:v>
                </c:pt>
                <c:pt idx="1">
                  <c:v>22.8</c:v>
                </c:pt>
                <c:pt idx="2">
                  <c:v>24.2</c:v>
                </c:pt>
              </c:numCache>
            </c:numRef>
          </c:val>
          <c:extLst>
            <c:ext xmlns:c16="http://schemas.microsoft.com/office/drawing/2014/chart" uri="{C3380CC4-5D6E-409C-BE32-E72D297353CC}">
              <c16:uniqueId val="{00000006-3A5A-4644-ABFE-4D9C7919E0CB}"/>
            </c:ext>
          </c:extLst>
        </c:ser>
        <c:ser>
          <c:idx val="2"/>
          <c:order val="2"/>
          <c:tx>
            <c:strRef>
              <c:f>'Ｐ21（２）'!$J$4</c:f>
              <c:strCache>
                <c:ptCount val="1"/>
                <c:pt idx="0">
                  <c:v>住吉区</c:v>
                </c:pt>
              </c:strCache>
            </c:strRef>
          </c:tx>
          <c:spPr>
            <a:solidFill>
              <a:schemeClr val="accent3"/>
            </a:solidFill>
            <a:ln>
              <a:solidFill>
                <a:schemeClr val="accent3"/>
              </a:solidFill>
            </a:ln>
            <a:effectLst/>
          </c:spPr>
          <c:invertIfNegative val="0"/>
          <c:dLbls>
            <c:dLbl>
              <c:idx val="0"/>
              <c:layout>
                <c:manualLayout>
                  <c:x val="7.9601965102999925E-3"/>
                  <c:y val="0.2232534187109989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5A-4644-ABFE-4D9C7919E0CB}"/>
                </c:ext>
              </c:extLst>
            </c:dLbl>
            <c:dLbl>
              <c:idx val="1"/>
              <c:layout>
                <c:manualLayout>
                  <c:x val="5.3067976735332312E-3"/>
                  <c:y val="0.2495001332861445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5A-4644-ABFE-4D9C7919E0CB}"/>
                </c:ext>
              </c:extLst>
            </c:dLbl>
            <c:dLbl>
              <c:idx val="2"/>
              <c:layout>
                <c:manualLayout>
                  <c:x val="5.3067976735333283E-3"/>
                  <c:y val="0.2619091956259784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5A-4644-ABFE-4D9C7919E0CB}"/>
                </c:ext>
              </c:extLst>
            </c:dLbl>
            <c:numFmt formatCode="General"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'Ｐ21（２）'!$K$1:$M$1</c:f>
              <c:strCache>
                <c:ptCount val="3"/>
                <c:pt idx="0">
                  <c:v>R2
（2020）</c:v>
                </c:pt>
                <c:pt idx="1">
                  <c:v>R3
（2021）</c:v>
                </c:pt>
                <c:pt idx="2">
                  <c:v>R4
（2022）</c:v>
                </c:pt>
              </c:strCache>
            </c:strRef>
          </c:cat>
          <c:val>
            <c:numRef>
              <c:f>'Ｐ21（２）'!$K$4:$M$4</c:f>
              <c:numCache>
                <c:formatCode>0.0_ </c:formatCode>
                <c:ptCount val="3"/>
                <c:pt idx="0">
                  <c:v>22.7</c:v>
                </c:pt>
                <c:pt idx="1">
                  <c:v>24.8</c:v>
                </c:pt>
                <c:pt idx="2">
                  <c:v>26.4</c:v>
                </c:pt>
              </c:numCache>
            </c:numRef>
          </c:val>
          <c:extLst>
            <c:ext xmlns:c16="http://schemas.microsoft.com/office/drawing/2014/chart" uri="{C3380CC4-5D6E-409C-BE32-E72D297353CC}">
              <c16:uniqueId val="{0000000A-3A5A-4644-ABFE-4D9C7919E0CB}"/>
            </c:ext>
          </c:extLst>
        </c:ser>
        <c:dLbls>
          <c:dLblPos val="outEnd"/>
          <c:showLegendKey val="0"/>
          <c:showVal val="1"/>
          <c:showCatName val="0"/>
          <c:showSerName val="0"/>
          <c:showPercent val="0"/>
          <c:showBubbleSize val="0"/>
        </c:dLbls>
        <c:gapWidth val="224"/>
        <c:overlap val="-100"/>
        <c:axId val="497110248"/>
        <c:axId val="497106968"/>
      </c:barChart>
      <c:catAx>
        <c:axId val="4971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97106968"/>
        <c:crosses val="autoZero"/>
        <c:auto val="1"/>
        <c:lblAlgn val="ctr"/>
        <c:lblOffset val="100"/>
        <c:noMultiLvlLbl val="0"/>
      </c:catAx>
      <c:valAx>
        <c:axId val="49710696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97110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89589506172839506"/>
          <c:y val="0.8407870370370370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'Ｐ22'!$A$2</c:f>
              <c:strCache>
                <c:ptCount val="1"/>
                <c:pt idx="0">
                  <c:v>大阪市</c:v>
                </c:pt>
              </c:strCache>
            </c:strRef>
          </c:tx>
          <c:spPr>
            <a:ln w="28575" cap="rnd">
              <a:solidFill>
                <a:schemeClr val="accent1">
                  <a:alpha val="99000"/>
                </a:schemeClr>
              </a:solidFill>
              <a:round/>
            </a:ln>
            <a:effectLst/>
          </c:spPr>
          <c:marker>
            <c:symbol val="circle"/>
            <c:size val="7"/>
            <c:spPr>
              <a:solidFill>
                <a:schemeClr val="accent1"/>
              </a:solidFill>
              <a:ln w="31750">
                <a:solidFill>
                  <a:schemeClr val="accent1">
                    <a:alpha val="98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'Ｐ22'!$B$1:$E$1</c:f>
              <c:strCache>
                <c:ptCount val="4"/>
                <c:pt idx="0">
                  <c:v>H15
（2003）</c:v>
                </c:pt>
                <c:pt idx="1">
                  <c:v>H20
（2008）</c:v>
                </c:pt>
                <c:pt idx="2">
                  <c:v>H25
（2013）</c:v>
                </c:pt>
                <c:pt idx="3">
                  <c:v>H30
（2018）</c:v>
                </c:pt>
              </c:strCache>
            </c:strRef>
          </c:cat>
          <c:val>
            <c:numRef>
              <c:f>'Ｐ22'!$B$2:$E$2</c:f>
              <c:numCache>
                <c:formatCode>General</c:formatCode>
                <c:ptCount val="4"/>
                <c:pt idx="0">
                  <c:v>17.5</c:v>
                </c:pt>
                <c:pt idx="1">
                  <c:v>16.7</c:v>
                </c:pt>
                <c:pt idx="2">
                  <c:v>17.2</c:v>
                </c:pt>
                <c:pt idx="3">
                  <c:v>17.100000000000001</c:v>
                </c:pt>
              </c:numCache>
            </c:numRef>
          </c:val>
          <c:smooth val="0"/>
          <c:extLst>
            <c:ext xmlns:c16="http://schemas.microsoft.com/office/drawing/2014/chart" uri="{C3380CC4-5D6E-409C-BE32-E72D297353CC}">
              <c16:uniqueId val="{00000000-3BAA-4205-96BC-4CB1A65E4AAF}"/>
            </c:ext>
          </c:extLst>
        </c:ser>
        <c:ser>
          <c:idx val="1"/>
          <c:order val="1"/>
          <c:tx>
            <c:strRef>
              <c:f>'Ｐ22'!$A$3</c:f>
              <c:strCache>
                <c:ptCount val="1"/>
                <c:pt idx="0">
                  <c:v>住吉区</c:v>
                </c:pt>
              </c:strCache>
            </c:strRef>
          </c:tx>
          <c:spPr>
            <a:ln w="31750" cap="rnd">
              <a:solidFill>
                <a:schemeClr val="accent2">
                  <a:alpha val="99000"/>
                </a:schemeClr>
              </a:solidFill>
              <a:round/>
            </a:ln>
            <a:effectLst/>
          </c:spPr>
          <c:marker>
            <c:symbol val="circle"/>
            <c:size val="7"/>
            <c:spPr>
              <a:solidFill>
                <a:schemeClr val="accent2"/>
              </a:solidFill>
              <a:ln w="31750">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'Ｐ22'!$B$1:$E$1</c:f>
              <c:strCache>
                <c:ptCount val="4"/>
                <c:pt idx="0">
                  <c:v>H15
（2003）</c:v>
                </c:pt>
                <c:pt idx="1">
                  <c:v>H20
（2008）</c:v>
                </c:pt>
                <c:pt idx="2">
                  <c:v>H25
（2013）</c:v>
                </c:pt>
                <c:pt idx="3">
                  <c:v>H30
（2018）</c:v>
                </c:pt>
              </c:strCache>
            </c:strRef>
          </c:cat>
          <c:val>
            <c:numRef>
              <c:f>'Ｐ22'!$B$3:$E$3</c:f>
              <c:numCache>
                <c:formatCode>General</c:formatCode>
                <c:ptCount val="4"/>
                <c:pt idx="0">
                  <c:v>18.899999999999999</c:v>
                </c:pt>
                <c:pt idx="1">
                  <c:v>18.8</c:v>
                </c:pt>
                <c:pt idx="2">
                  <c:v>19.8</c:v>
                </c:pt>
                <c:pt idx="3" formatCode="0.0">
                  <c:v>20</c:v>
                </c:pt>
              </c:numCache>
            </c:numRef>
          </c:val>
          <c:smooth val="0"/>
          <c:extLst>
            <c:ext xmlns:c16="http://schemas.microsoft.com/office/drawing/2014/chart" uri="{C3380CC4-5D6E-409C-BE32-E72D297353CC}">
              <c16:uniqueId val="{00000001-3BAA-4205-96BC-4CB1A65E4AAF}"/>
            </c:ext>
          </c:extLst>
        </c:ser>
        <c:dLbls>
          <c:showLegendKey val="0"/>
          <c:showVal val="0"/>
          <c:showCatName val="0"/>
          <c:showSerName val="0"/>
          <c:showPercent val="0"/>
          <c:showBubbleSize val="0"/>
        </c:dLbls>
        <c:marker val="1"/>
        <c:smooth val="0"/>
        <c:axId val="627881072"/>
        <c:axId val="627880352"/>
      </c:lineChart>
      <c:catAx>
        <c:axId val="62788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27880352"/>
        <c:crosses val="autoZero"/>
        <c:auto val="1"/>
        <c:lblAlgn val="ctr"/>
        <c:lblOffset val="100"/>
        <c:noMultiLvlLbl val="0"/>
      </c:catAx>
      <c:valAx>
        <c:axId val="62788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2788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BD7098E-A628-10DD-B3C9-12FEB29FFD58}"/>
              </a:ext>
            </a:extLst>
          </p:cNvPr>
          <p:cNvSpPr>
            <a:spLocks noGrp="1"/>
          </p:cNvSpPr>
          <p:nvPr>
            <p:ph type="hdr" sz="quarter"/>
          </p:nvPr>
        </p:nvSpPr>
        <p:spPr>
          <a:xfrm>
            <a:off x="5" y="0"/>
            <a:ext cx="2985466" cy="502951"/>
          </a:xfrm>
          <a:prstGeom prst="rect">
            <a:avLst/>
          </a:prstGeom>
        </p:spPr>
        <p:txBody>
          <a:bodyPr vert="horz" lIns="93091" tIns="46547" rIns="93091" bIns="46547"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C1360E8-78F9-EE21-0037-FE367DC2D5F3}"/>
              </a:ext>
            </a:extLst>
          </p:cNvPr>
          <p:cNvSpPr>
            <a:spLocks noGrp="1"/>
          </p:cNvSpPr>
          <p:nvPr>
            <p:ph type="dt" sz="quarter" idx="1"/>
          </p:nvPr>
        </p:nvSpPr>
        <p:spPr>
          <a:xfrm>
            <a:off x="3901074" y="0"/>
            <a:ext cx="2985465" cy="502951"/>
          </a:xfrm>
          <a:prstGeom prst="rect">
            <a:avLst/>
          </a:prstGeom>
        </p:spPr>
        <p:txBody>
          <a:bodyPr vert="horz" lIns="93091" tIns="46547" rIns="93091" bIns="46547" rtlCol="0"/>
          <a:lstStyle>
            <a:lvl1pPr algn="r">
              <a:defRPr sz="1200"/>
            </a:lvl1pPr>
          </a:lstStyle>
          <a:p>
            <a:fld id="{1F37027F-B592-4F87-BBDD-4B35703A281B}" type="datetimeFigureOut">
              <a:rPr kumimoji="1" lang="ja-JP" altLang="en-US" smtClean="0"/>
              <a:t>2025/6/24</a:t>
            </a:fld>
            <a:endParaRPr kumimoji="1" lang="ja-JP" altLang="en-US"/>
          </a:p>
        </p:txBody>
      </p:sp>
      <p:sp>
        <p:nvSpPr>
          <p:cNvPr id="4" name="フッター プレースホルダー 3">
            <a:extLst>
              <a:ext uri="{FF2B5EF4-FFF2-40B4-BE49-F238E27FC236}">
                <a16:creationId xmlns:a16="http://schemas.microsoft.com/office/drawing/2014/main" id="{4FD222F4-0915-9781-223B-44D59A6D43EC}"/>
              </a:ext>
            </a:extLst>
          </p:cNvPr>
          <p:cNvSpPr>
            <a:spLocks noGrp="1"/>
          </p:cNvSpPr>
          <p:nvPr>
            <p:ph type="ftr" sz="quarter" idx="2"/>
          </p:nvPr>
        </p:nvSpPr>
        <p:spPr>
          <a:xfrm>
            <a:off x="5" y="9515762"/>
            <a:ext cx="2985466" cy="502951"/>
          </a:xfrm>
          <a:prstGeom prst="rect">
            <a:avLst/>
          </a:prstGeom>
        </p:spPr>
        <p:txBody>
          <a:bodyPr vert="horz" lIns="93091" tIns="46547" rIns="93091" bIns="46547"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B7E6769-7563-3796-CE21-BCB1A21FC5B3}"/>
              </a:ext>
            </a:extLst>
          </p:cNvPr>
          <p:cNvSpPr>
            <a:spLocks noGrp="1"/>
          </p:cNvSpPr>
          <p:nvPr>
            <p:ph type="sldNum" sz="quarter" idx="3"/>
          </p:nvPr>
        </p:nvSpPr>
        <p:spPr>
          <a:xfrm>
            <a:off x="3901074" y="9515762"/>
            <a:ext cx="2985465" cy="502951"/>
          </a:xfrm>
          <a:prstGeom prst="rect">
            <a:avLst/>
          </a:prstGeom>
        </p:spPr>
        <p:txBody>
          <a:bodyPr vert="horz" lIns="93091" tIns="46547" rIns="93091" bIns="46547" rtlCol="0" anchor="b"/>
          <a:lstStyle>
            <a:lvl1pPr algn="r">
              <a:defRPr sz="1200"/>
            </a:lvl1pPr>
          </a:lstStyle>
          <a:p>
            <a:fld id="{A3126C2C-40CA-4D68-BDC5-EA850FECC2F3}" type="slidenum">
              <a:rPr kumimoji="1" lang="ja-JP" altLang="en-US" smtClean="0"/>
              <a:t>‹#›</a:t>
            </a:fld>
            <a:endParaRPr kumimoji="1" lang="ja-JP" altLang="en-US"/>
          </a:p>
        </p:txBody>
      </p:sp>
    </p:spTree>
    <p:extLst>
      <p:ext uri="{BB962C8B-B14F-4D97-AF65-F5344CB8AC3E}">
        <p14:creationId xmlns:p14="http://schemas.microsoft.com/office/powerpoint/2010/main" val="28154707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3"/>
            <a:ext cx="2984871" cy="502676"/>
          </a:xfrm>
          <a:prstGeom prst="rect">
            <a:avLst/>
          </a:prstGeom>
        </p:spPr>
        <p:txBody>
          <a:bodyPr vert="horz" lIns="93091" tIns="46547" rIns="93091" bIns="46547"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702" y="3"/>
            <a:ext cx="2984871" cy="502676"/>
          </a:xfrm>
          <a:prstGeom prst="rect">
            <a:avLst/>
          </a:prstGeom>
        </p:spPr>
        <p:txBody>
          <a:bodyPr vert="horz" lIns="93091" tIns="46547" rIns="93091" bIns="46547" rtlCol="0"/>
          <a:lstStyle>
            <a:lvl1pPr algn="r">
              <a:defRPr sz="1200"/>
            </a:lvl1pPr>
          </a:lstStyle>
          <a:p>
            <a:fld id="{8F79A45A-44E9-4E55-B6CF-CDDD9D6D79DD}" type="datetimeFigureOut">
              <a:rPr kumimoji="1" lang="ja-JP" altLang="en-US" smtClean="0"/>
              <a:t>2025/6/24</a:t>
            </a:fld>
            <a:endParaRPr kumimoji="1" lang="ja-JP" altLang="en-US"/>
          </a:p>
        </p:txBody>
      </p:sp>
      <p:sp>
        <p:nvSpPr>
          <p:cNvPr id="4" name="スライド イメージ プレースホルダー 3"/>
          <p:cNvSpPr>
            <a:spLocks noGrp="1" noRot="1" noChangeAspect="1"/>
          </p:cNvSpPr>
          <p:nvPr>
            <p:ph type="sldImg" idx="2"/>
          </p:nvPr>
        </p:nvSpPr>
        <p:spPr>
          <a:xfrm>
            <a:off x="1003300" y="1252538"/>
            <a:ext cx="4881563" cy="3379787"/>
          </a:xfrm>
          <a:prstGeom prst="rect">
            <a:avLst/>
          </a:prstGeom>
          <a:noFill/>
          <a:ln w="12700">
            <a:solidFill>
              <a:prstClr val="black"/>
            </a:solidFill>
          </a:ln>
        </p:spPr>
        <p:txBody>
          <a:bodyPr vert="horz" lIns="93091" tIns="46547" rIns="93091" bIns="46547" rtlCol="0" anchor="ctr"/>
          <a:lstStyle/>
          <a:p>
            <a:endParaRPr lang="ja-JP" altLang="en-US"/>
          </a:p>
        </p:txBody>
      </p:sp>
      <p:sp>
        <p:nvSpPr>
          <p:cNvPr id="5" name="ノート プレースホルダー 4"/>
          <p:cNvSpPr>
            <a:spLocks noGrp="1"/>
          </p:cNvSpPr>
          <p:nvPr>
            <p:ph type="body" sz="quarter" idx="3"/>
          </p:nvPr>
        </p:nvSpPr>
        <p:spPr>
          <a:xfrm>
            <a:off x="688818" y="4821510"/>
            <a:ext cx="5510530" cy="3944869"/>
          </a:xfrm>
          <a:prstGeom prst="rect">
            <a:avLst/>
          </a:prstGeom>
        </p:spPr>
        <p:txBody>
          <a:bodyPr vert="horz" lIns="93091" tIns="46547" rIns="93091" bIns="4654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516039"/>
            <a:ext cx="2984871" cy="502675"/>
          </a:xfrm>
          <a:prstGeom prst="rect">
            <a:avLst/>
          </a:prstGeom>
        </p:spPr>
        <p:txBody>
          <a:bodyPr vert="horz" lIns="93091" tIns="46547" rIns="93091" bIns="4654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702" y="9516039"/>
            <a:ext cx="2984871" cy="502675"/>
          </a:xfrm>
          <a:prstGeom prst="rect">
            <a:avLst/>
          </a:prstGeom>
        </p:spPr>
        <p:txBody>
          <a:bodyPr vert="horz" lIns="93091" tIns="46547" rIns="93091" bIns="46547" rtlCol="0" anchor="b"/>
          <a:lstStyle>
            <a:lvl1pPr algn="r">
              <a:defRPr sz="1200"/>
            </a:lvl1pPr>
          </a:lstStyle>
          <a:p>
            <a:fld id="{81914F8C-EB59-4FAC-8233-5E9166FEB3C1}" type="slidenum">
              <a:rPr kumimoji="1" lang="ja-JP" altLang="en-US" smtClean="0"/>
              <a:t>‹#›</a:t>
            </a:fld>
            <a:endParaRPr kumimoji="1" lang="ja-JP" altLang="en-US"/>
          </a:p>
        </p:txBody>
      </p:sp>
    </p:spTree>
    <p:extLst>
      <p:ext uri="{BB962C8B-B14F-4D97-AF65-F5344CB8AC3E}">
        <p14:creationId xmlns:p14="http://schemas.microsoft.com/office/powerpoint/2010/main" val="19171087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4</a:t>
            </a:fld>
            <a:endParaRPr kumimoji="1" lang="ja-JP" altLang="en-US"/>
          </a:p>
        </p:txBody>
      </p:sp>
    </p:spTree>
    <p:extLst>
      <p:ext uri="{BB962C8B-B14F-4D97-AF65-F5344CB8AC3E}">
        <p14:creationId xmlns:p14="http://schemas.microsoft.com/office/powerpoint/2010/main" val="1674676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25</a:t>
            </a:fld>
            <a:endParaRPr kumimoji="1" lang="ja-JP" altLang="en-US"/>
          </a:p>
        </p:txBody>
      </p:sp>
    </p:spTree>
    <p:extLst>
      <p:ext uri="{BB962C8B-B14F-4D97-AF65-F5344CB8AC3E}">
        <p14:creationId xmlns:p14="http://schemas.microsoft.com/office/powerpoint/2010/main" val="3666202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26</a:t>
            </a:fld>
            <a:endParaRPr kumimoji="1" lang="ja-JP" altLang="en-US"/>
          </a:p>
        </p:txBody>
      </p:sp>
    </p:spTree>
    <p:extLst>
      <p:ext uri="{BB962C8B-B14F-4D97-AF65-F5344CB8AC3E}">
        <p14:creationId xmlns:p14="http://schemas.microsoft.com/office/powerpoint/2010/main" val="460387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28</a:t>
            </a:fld>
            <a:endParaRPr kumimoji="1" lang="ja-JP" altLang="en-US"/>
          </a:p>
        </p:txBody>
      </p:sp>
    </p:spTree>
    <p:extLst>
      <p:ext uri="{BB962C8B-B14F-4D97-AF65-F5344CB8AC3E}">
        <p14:creationId xmlns:p14="http://schemas.microsoft.com/office/powerpoint/2010/main" val="120956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30</a:t>
            </a:fld>
            <a:endParaRPr kumimoji="1" lang="ja-JP" altLang="en-US"/>
          </a:p>
        </p:txBody>
      </p:sp>
    </p:spTree>
    <p:extLst>
      <p:ext uri="{BB962C8B-B14F-4D97-AF65-F5344CB8AC3E}">
        <p14:creationId xmlns:p14="http://schemas.microsoft.com/office/powerpoint/2010/main" val="2288225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31</a:t>
            </a:fld>
            <a:endParaRPr kumimoji="1" lang="ja-JP" altLang="en-US"/>
          </a:p>
        </p:txBody>
      </p:sp>
    </p:spTree>
    <p:extLst>
      <p:ext uri="{BB962C8B-B14F-4D97-AF65-F5344CB8AC3E}">
        <p14:creationId xmlns:p14="http://schemas.microsoft.com/office/powerpoint/2010/main" val="756336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32</a:t>
            </a:fld>
            <a:endParaRPr kumimoji="1" lang="ja-JP" altLang="en-US"/>
          </a:p>
        </p:txBody>
      </p:sp>
    </p:spTree>
    <p:extLst>
      <p:ext uri="{BB962C8B-B14F-4D97-AF65-F5344CB8AC3E}">
        <p14:creationId xmlns:p14="http://schemas.microsoft.com/office/powerpoint/2010/main" val="228903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5</a:t>
            </a:fld>
            <a:endParaRPr kumimoji="1" lang="ja-JP" altLang="en-US"/>
          </a:p>
        </p:txBody>
      </p:sp>
    </p:spTree>
    <p:extLst>
      <p:ext uri="{BB962C8B-B14F-4D97-AF65-F5344CB8AC3E}">
        <p14:creationId xmlns:p14="http://schemas.microsoft.com/office/powerpoint/2010/main" val="101499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3938" y="1262063"/>
            <a:ext cx="4914900" cy="34036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6</a:t>
            </a:fld>
            <a:endParaRPr kumimoji="1" lang="ja-JP" altLang="en-US"/>
          </a:p>
        </p:txBody>
      </p:sp>
    </p:spTree>
    <p:extLst>
      <p:ext uri="{BB962C8B-B14F-4D97-AF65-F5344CB8AC3E}">
        <p14:creationId xmlns:p14="http://schemas.microsoft.com/office/powerpoint/2010/main" val="1263833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endParaRPr kumimoji="1" lang="ja-JP" altLang="en-US" dirty="0"/>
          </a:p>
        </p:txBody>
      </p:sp>
      <p:sp>
        <p:nvSpPr>
          <p:cNvPr id="5" name="スライド番号プレースホルダー 4"/>
          <p:cNvSpPr>
            <a:spLocks noGrp="1"/>
          </p:cNvSpPr>
          <p:nvPr>
            <p:ph type="sldNum" sz="quarter" idx="5"/>
          </p:nvPr>
        </p:nvSpPr>
        <p:spPr/>
        <p:txBody>
          <a:bodyPr/>
          <a:lstStyle/>
          <a:p>
            <a:fld id="{81914F8C-EB59-4FAC-8233-5E9166FEB3C1}" type="slidenum">
              <a:rPr kumimoji="1" lang="ja-JP" altLang="en-US" smtClean="0"/>
              <a:t>11</a:t>
            </a:fld>
            <a:endParaRPr kumimoji="1" lang="ja-JP" altLang="en-US" dirty="0"/>
          </a:p>
        </p:txBody>
      </p:sp>
    </p:spTree>
    <p:extLst>
      <p:ext uri="{BB962C8B-B14F-4D97-AF65-F5344CB8AC3E}">
        <p14:creationId xmlns:p14="http://schemas.microsoft.com/office/powerpoint/2010/main" val="427372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16</a:t>
            </a:fld>
            <a:endParaRPr kumimoji="1" lang="ja-JP" altLang="en-US"/>
          </a:p>
        </p:txBody>
      </p:sp>
    </p:spTree>
    <p:extLst>
      <p:ext uri="{BB962C8B-B14F-4D97-AF65-F5344CB8AC3E}">
        <p14:creationId xmlns:p14="http://schemas.microsoft.com/office/powerpoint/2010/main" val="4047542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17</a:t>
            </a:fld>
            <a:endParaRPr kumimoji="1" lang="ja-JP" altLang="en-US"/>
          </a:p>
        </p:txBody>
      </p:sp>
    </p:spTree>
    <p:extLst>
      <p:ext uri="{BB962C8B-B14F-4D97-AF65-F5344CB8AC3E}">
        <p14:creationId xmlns:p14="http://schemas.microsoft.com/office/powerpoint/2010/main" val="4292154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914F8C-EB59-4FAC-8233-5E9166FEB3C1}" type="slidenum">
              <a:rPr kumimoji="1" lang="ja-JP" altLang="en-US" smtClean="0"/>
              <a:t>19</a:t>
            </a:fld>
            <a:endParaRPr kumimoji="1" lang="ja-JP" altLang="en-US"/>
          </a:p>
        </p:txBody>
      </p:sp>
    </p:spTree>
    <p:extLst>
      <p:ext uri="{BB962C8B-B14F-4D97-AF65-F5344CB8AC3E}">
        <p14:creationId xmlns:p14="http://schemas.microsoft.com/office/powerpoint/2010/main" val="2900441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22</a:t>
            </a:fld>
            <a:endParaRPr kumimoji="1" lang="ja-JP" altLang="en-US"/>
          </a:p>
        </p:txBody>
      </p:sp>
    </p:spTree>
    <p:extLst>
      <p:ext uri="{BB962C8B-B14F-4D97-AF65-F5344CB8AC3E}">
        <p14:creationId xmlns:p14="http://schemas.microsoft.com/office/powerpoint/2010/main" val="4283332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23</a:t>
            </a:fld>
            <a:endParaRPr kumimoji="1" lang="ja-JP" altLang="en-US"/>
          </a:p>
        </p:txBody>
      </p:sp>
    </p:spTree>
    <p:extLst>
      <p:ext uri="{BB962C8B-B14F-4D97-AF65-F5344CB8AC3E}">
        <p14:creationId xmlns:p14="http://schemas.microsoft.com/office/powerpoint/2010/main" val="2012401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197" indent="0" algn="ctr">
              <a:buNone/>
              <a:defRPr sz="2000"/>
            </a:lvl2pPr>
            <a:lvl3pPr marL="914395" indent="0" algn="ctr">
              <a:buNone/>
              <a:defRPr sz="1800"/>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1" indent="0" algn="ctr">
              <a:buNone/>
              <a:defRPr sz="1600"/>
            </a:lvl8pPr>
            <a:lvl9pPr marL="3657579"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2025/6/24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28749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2025/6/24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168310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4"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40"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2025/6/24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519436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2025/6/24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18394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1" y="1709744"/>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81" y="4589469"/>
            <a:ext cx="8543925" cy="1500187"/>
          </a:xfrm>
        </p:spPr>
        <p:txBody>
          <a:bodyPr/>
          <a:lstStyle>
            <a:lvl1pPr marL="0" indent="0">
              <a:buNone/>
              <a:defRPr sz="2400">
                <a:solidFill>
                  <a:schemeClr val="tx1"/>
                </a:solidFill>
              </a:defRPr>
            </a:lvl1pPr>
            <a:lvl2pPr marL="457197" indent="0">
              <a:buNone/>
              <a:defRPr sz="2000">
                <a:solidFill>
                  <a:schemeClr val="tx1">
                    <a:tint val="75000"/>
                  </a:schemeClr>
                </a:solidFill>
              </a:defRPr>
            </a:lvl2pPr>
            <a:lvl3pPr marL="914395" indent="0">
              <a:buNone/>
              <a:defRPr sz="1800">
                <a:solidFill>
                  <a:schemeClr val="tx1">
                    <a:tint val="75000"/>
                  </a:schemeClr>
                </a:solidFill>
              </a:defRPr>
            </a:lvl3pPr>
            <a:lvl4pPr marL="1371592" indent="0">
              <a:buNone/>
              <a:defRPr sz="1600">
                <a:solidFill>
                  <a:schemeClr val="tx1">
                    <a:tint val="75000"/>
                  </a:schemeClr>
                </a:solidFill>
              </a:defRPr>
            </a:lvl4pPr>
            <a:lvl5pPr marL="1828789" indent="0">
              <a:buNone/>
              <a:defRPr sz="1600">
                <a:solidFill>
                  <a:schemeClr val="tx1">
                    <a:tint val="75000"/>
                  </a:schemeClr>
                </a:solidFill>
              </a:defRPr>
            </a:lvl5pPr>
            <a:lvl6pPr marL="2285987" indent="0">
              <a:buNone/>
              <a:defRPr sz="1600">
                <a:solidFill>
                  <a:schemeClr val="tx1">
                    <a:tint val="75000"/>
                  </a:schemeClr>
                </a:solidFill>
              </a:defRPr>
            </a:lvl6pPr>
            <a:lvl7pPr marL="2743184" indent="0">
              <a:buNone/>
              <a:defRPr sz="1600">
                <a:solidFill>
                  <a:schemeClr val="tx1">
                    <a:tint val="75000"/>
                  </a:schemeClr>
                </a:solidFill>
              </a:defRPr>
            </a:lvl7pPr>
            <a:lvl8pPr marL="3200381" indent="0">
              <a:buNone/>
              <a:defRPr sz="1600">
                <a:solidFill>
                  <a:schemeClr val="tx1">
                    <a:tint val="75000"/>
                  </a:schemeClr>
                </a:solidFill>
              </a:defRPr>
            </a:lvl8pPr>
            <a:lvl9pPr marL="3657579"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2025/6/24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204108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2025/6/24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463173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0" y="365129"/>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D5D954D2-7A40-40EE-9C1E-BF33ED22A687}" type="datetimeFigureOut">
              <a:rPr kumimoji="1" lang="ja-JP" altLang="en-US" smtClean="0"/>
              <a:t>2025/6/24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45832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D5D954D2-7A40-40EE-9C1E-BF33ED22A687}" type="datetimeFigureOut">
              <a:rPr kumimoji="1" lang="ja-JP" altLang="en-US" smtClean="0"/>
              <a:t>2025/6/24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384759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954D2-7A40-40EE-9C1E-BF33ED22A687}" type="datetimeFigureOut">
              <a:rPr kumimoji="1" lang="ja-JP" altLang="en-US" smtClean="0"/>
              <a:t>2025/6/24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083129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3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197" indent="0">
              <a:buNone/>
              <a:defRPr sz="1400"/>
            </a:lvl2pPr>
            <a:lvl3pPr marL="914395" indent="0">
              <a:buNone/>
              <a:defRPr sz="1200"/>
            </a:lvl3pPr>
            <a:lvl4pPr marL="1371592" indent="0">
              <a:buNone/>
              <a:defRPr sz="1000"/>
            </a:lvl4pPr>
            <a:lvl5pPr marL="1828789" indent="0">
              <a:buNone/>
              <a:defRPr sz="1000"/>
            </a:lvl5pPr>
            <a:lvl6pPr marL="2285987" indent="0">
              <a:buNone/>
              <a:defRPr sz="1000"/>
            </a:lvl6pPr>
            <a:lvl7pPr marL="2743184" indent="0">
              <a:buNone/>
              <a:defRPr sz="1000"/>
            </a:lvl7pPr>
            <a:lvl8pPr marL="3200381" indent="0">
              <a:buNone/>
              <a:defRPr sz="1000"/>
            </a:lvl8pPr>
            <a:lvl9pPr marL="365757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2025/6/24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23051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31"/>
            <a:ext cx="5014913" cy="4873625"/>
          </a:xfrm>
        </p:spPr>
        <p:txBody>
          <a:bodyPr anchor="t"/>
          <a:lstStyle>
            <a:lvl1pPr marL="0" indent="0">
              <a:buNone/>
              <a:defRPr sz="3200"/>
            </a:lvl1pPr>
            <a:lvl2pPr marL="457197"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4" indent="0">
              <a:buNone/>
              <a:defRPr sz="2000"/>
            </a:lvl7pPr>
            <a:lvl8pPr marL="3200381" indent="0">
              <a:buNone/>
              <a:defRPr sz="2000"/>
            </a:lvl8pPr>
            <a:lvl9pPr marL="3657579" indent="0">
              <a:buNone/>
              <a:defRPr sz="2000"/>
            </a:lvl9pPr>
          </a:lstStyle>
          <a:p>
            <a:r>
              <a:rPr lang="ja-JP" altLang="en-US"/>
              <a:t>図を追加</a:t>
            </a:r>
            <a:endParaRPr lang="en-US"/>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197" indent="0">
              <a:buNone/>
              <a:defRPr sz="1400"/>
            </a:lvl2pPr>
            <a:lvl3pPr marL="914395" indent="0">
              <a:buNone/>
              <a:defRPr sz="1200"/>
            </a:lvl3pPr>
            <a:lvl4pPr marL="1371592" indent="0">
              <a:buNone/>
              <a:defRPr sz="1000"/>
            </a:lvl4pPr>
            <a:lvl5pPr marL="1828789" indent="0">
              <a:buNone/>
              <a:defRPr sz="1000"/>
            </a:lvl5pPr>
            <a:lvl6pPr marL="2285987" indent="0">
              <a:buNone/>
              <a:defRPr sz="1000"/>
            </a:lvl6pPr>
            <a:lvl7pPr marL="2743184" indent="0">
              <a:buNone/>
              <a:defRPr sz="1000"/>
            </a:lvl7pPr>
            <a:lvl8pPr marL="3200381" indent="0">
              <a:buNone/>
              <a:defRPr sz="1000"/>
            </a:lvl8pPr>
            <a:lvl9pPr marL="365757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2025/6/24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71426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0"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40"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6"/>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954D2-7A40-40EE-9C1E-BF33ED22A687}" type="datetimeFigureOut">
              <a:rPr kumimoji="1" lang="ja-JP" altLang="en-US" smtClean="0"/>
              <a:t>2025/6/24</a:t>
            </a:fld>
            <a:endParaRPr kumimoji="1" lang="ja-JP" altLang="en-US"/>
          </a:p>
        </p:txBody>
      </p:sp>
      <p:sp>
        <p:nvSpPr>
          <p:cNvPr id="5" name="Footer Placeholder 4"/>
          <p:cNvSpPr>
            <a:spLocks noGrp="1"/>
          </p:cNvSpPr>
          <p:nvPr>
            <p:ph type="ftr" sz="quarter" idx="3"/>
          </p:nvPr>
        </p:nvSpPr>
        <p:spPr>
          <a:xfrm>
            <a:off x="3281365" y="6356356"/>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6"/>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890782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95"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9" indent="-228599" algn="l" defTabSz="914395"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91"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95" rtl="0" eaLnBrk="1" latinLnBrk="0" hangingPunct="1">
        <a:defRPr kumimoji="1" sz="1800" kern="1200">
          <a:solidFill>
            <a:schemeClr val="tx1"/>
          </a:solidFill>
          <a:latin typeface="+mn-lt"/>
          <a:ea typeface="+mn-ea"/>
          <a:cs typeface="+mn-cs"/>
        </a:defRPr>
      </a:lvl1pPr>
      <a:lvl2pPr marL="457197"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4"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city.osaka.lg.jp/sumiyoshi/page/0000603666.html" TargetMode="Externa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4.wmf"/><Relationship Id="rId2" Type="http://schemas.openxmlformats.org/officeDocument/2006/relationships/slideLayout" Target="../slideLayouts/slideLayout1.xml"/><Relationship Id="rId1" Type="http://schemas.openxmlformats.org/officeDocument/2006/relationships/control" Target="../activeX/activeX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hyperlink" Target="https://www.city.osaka.lg.jp/kikikanrishitsu/page/0000300892.html" TargetMode="Externa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7.xml"/><Relationship Id="rId1" Type="http://schemas.openxmlformats.org/officeDocument/2006/relationships/control" Target="../activeX/activeX2.xml"/><Relationship Id="rId5" Type="http://schemas.openxmlformats.org/officeDocument/2006/relationships/image" Target="../media/image30.wmf"/><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238D58D7-A8C0-313B-862C-971C35BCD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1" y="-63000"/>
            <a:ext cx="9878358" cy="69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5F8E088F-E7DD-51EB-F66D-338882A25D3F}"/>
              </a:ext>
            </a:extLst>
          </p:cNvPr>
          <p:cNvSpPr txBox="1"/>
          <p:nvPr/>
        </p:nvSpPr>
        <p:spPr>
          <a:xfrm>
            <a:off x="8146335" y="390525"/>
            <a:ext cx="1271430" cy="432000"/>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lIns="0" tIns="0" rIns="0" bIns="0" rtlCol="0" anchor="ctr"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latin typeface="UD デジタル 教科書体 N-R" panose="02020400000000000000" pitchFamily="17" charset="-128"/>
                <a:ea typeface="UD デジタル 教科書体 N-R" panose="02020400000000000000" pitchFamily="17" charset="-128"/>
              </a:rPr>
              <a:t>配付資料⑧</a:t>
            </a:r>
            <a:r>
              <a:rPr kumimoji="1" lang="en-US" altLang="ja-JP" sz="1400" dirty="0">
                <a:latin typeface="UD デジタル 教科書体 N-R" panose="02020400000000000000" pitchFamily="17" charset="-128"/>
                <a:ea typeface="UD デジタル 教科書体 N-R" panose="02020400000000000000" pitchFamily="17" charset="-128"/>
              </a:rPr>
              <a:t>-</a:t>
            </a:r>
            <a:r>
              <a:rPr kumimoji="1" lang="ja-JP" altLang="en-US" sz="1400" dirty="0">
                <a:latin typeface="UD デジタル 教科書体 N-R" panose="02020400000000000000" pitchFamily="17" charset="-128"/>
                <a:ea typeface="UD デジタル 教科書体 N-R" panose="02020400000000000000" pitchFamily="17" charset="-128"/>
              </a:rPr>
              <a:t>４</a:t>
            </a:r>
          </a:p>
        </p:txBody>
      </p:sp>
    </p:spTree>
    <p:extLst>
      <p:ext uri="{BB962C8B-B14F-4D97-AF65-F5344CB8AC3E}">
        <p14:creationId xmlns:p14="http://schemas.microsoft.com/office/powerpoint/2010/main" val="115149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37284"/>
            <a:ext cx="64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6" name="角丸四角形 5"/>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①地域福祉の推進</a:t>
            </a:r>
          </a:p>
        </p:txBody>
      </p:sp>
      <p:sp>
        <p:nvSpPr>
          <p:cNvPr id="8" name="正方形/長方形 7"/>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4" name="正方形/長方形 13"/>
          <p:cNvSpPr/>
          <p:nvPr/>
        </p:nvSpPr>
        <p:spPr>
          <a:xfrm>
            <a:off x="511200" y="5131284"/>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2" name="正方形/長方形 11"/>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9" name="正方形/長方形 18"/>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住み慣れた地域で、誰かの役に立ちたいとい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う思いを活動につなげる仕組みが必要である。</a:t>
            </a:r>
          </a:p>
        </p:txBody>
      </p:sp>
      <p:sp>
        <p:nvSpPr>
          <p:cNvPr id="23" name="直角三角形 22"/>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cxnSp>
        <p:nvCxnSpPr>
          <p:cNvPr id="26" name="直線コネクタ 25"/>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399" y="3096000"/>
            <a:ext cx="2700000" cy="1107996"/>
          </a:xfrm>
          <a:prstGeom prst="rect">
            <a:avLst/>
          </a:prstGeom>
        </p:spPr>
        <p:txBody>
          <a:bodyPr wrap="square" lIns="0" tIns="0" rIns="0" bIns="0" anchor="t" anchorCtr="0">
            <a:spAutoFit/>
          </a:bodyPr>
          <a:lstStyle/>
          <a:p>
            <a:r>
              <a:rPr lang="ja-JP" altLang="en-US" dirty="0">
                <a:solidFill>
                  <a:srgbClr val="FF0000"/>
                </a:solidFill>
                <a:latin typeface="BIZ UDPゴシック" panose="020B0400000000000000" pitchFamily="50" charset="-128"/>
                <a:ea typeface="BIZ UDPゴシック" panose="020B0400000000000000" pitchFamily="50" charset="-128"/>
              </a:rPr>
              <a:t>地域見守り相談室が関係機関・地域団体等と連携した件数</a:t>
            </a:r>
            <a:endParaRPr lang="en-US" altLang="ja-JP" dirty="0">
              <a:solidFill>
                <a:srgbClr val="FF0000"/>
              </a:solidFill>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7812000" y="4572000"/>
            <a:ext cx="1440000" cy="369332"/>
          </a:xfrm>
          <a:prstGeom prst="rect">
            <a:avLst/>
          </a:prstGeom>
        </p:spPr>
        <p:txBody>
          <a:bodyPr wrap="square" lIns="0" tIns="0" rIns="0" bIns="0" anchor="ctr" anchorCtr="0">
            <a:spAutoFit/>
          </a:bodyPr>
          <a:lstStyle/>
          <a:p>
            <a:r>
              <a:rPr lang="en-US" altLang="ja-JP" sz="2400" dirty="0">
                <a:solidFill>
                  <a:srgbClr val="FF0000"/>
                </a:solidFill>
                <a:latin typeface="BIZ UDPゴシック" panose="020B0400000000000000" pitchFamily="50" charset="-128"/>
                <a:ea typeface="BIZ UDPゴシック" panose="020B0400000000000000" pitchFamily="50" charset="-128"/>
              </a:rPr>
              <a:t>9,000</a:t>
            </a:r>
            <a:r>
              <a:rPr lang="ja-JP" altLang="en-US" sz="2400" dirty="0">
                <a:solidFill>
                  <a:srgbClr val="FF0000"/>
                </a:solidFill>
                <a:latin typeface="BIZ UDPゴシック" panose="020B0400000000000000" pitchFamily="50" charset="-128"/>
                <a:ea typeface="BIZ UDPゴシック" panose="020B0400000000000000" pitchFamily="50" charset="-128"/>
              </a:rPr>
              <a:t>件</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誰もがありのままの存在として尊重され、自分に合った居場所や役割を得て、生きがいを持って暮らしている状態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7284"/>
            <a:ext cx="9144000" cy="1231106"/>
          </a:xfrm>
          <a:prstGeom prst="rect">
            <a:avLst/>
          </a:prstGeom>
        </p:spPr>
        <p:txBody>
          <a:bodyPr wrap="square" lIns="0" tIns="0" rIns="0" bIns="0" anchor="ctr" anchorCtr="0">
            <a:spAutoFit/>
          </a:bodyPr>
          <a:lstStyle/>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関係機関と連携し、地域での包括的な相談支援体制づくりや、多職種連携のネッ</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トワークづくりを進めるとともに、相談窓口の周知に努める。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地域住民や専門機関などが集まり、地域の理想像を共有し、実現に向けて取り組</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a:t>
            </a:r>
            <a:r>
              <a:rPr lang="ja-JP" altLang="en-US" sz="2000" dirty="0" err="1">
                <a:latin typeface="BIZ UDPゴシック" panose="020B0400000000000000" pitchFamily="50" charset="-128"/>
                <a:ea typeface="BIZ UDPゴシック" panose="020B0400000000000000" pitchFamily="50" charset="-128"/>
              </a:rPr>
              <a:t>む</a:t>
            </a:r>
            <a:r>
              <a:rPr lang="ja-JP" altLang="en-US" sz="2000" dirty="0">
                <a:latin typeface="BIZ UDPゴシック" panose="020B0400000000000000" pitchFamily="50" charset="-128"/>
                <a:ea typeface="BIZ UDPゴシック" panose="020B0400000000000000" pitchFamily="50" charset="-128"/>
              </a:rPr>
              <a:t>場などの開催を支援する。</a:t>
            </a:r>
          </a:p>
        </p:txBody>
      </p:sp>
      <p:sp>
        <p:nvSpPr>
          <p:cNvPr id="25" name="正方形/長方形 24"/>
          <p:cNvSpPr/>
          <p:nvPr/>
        </p:nvSpPr>
        <p:spPr>
          <a:xfrm>
            <a:off x="511200" y="2946083"/>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生きづらさを抱えた人々が孤立し、支援の網の</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目から漏れてしまう。</a:t>
            </a:r>
          </a:p>
        </p:txBody>
      </p:sp>
      <p:cxnSp>
        <p:nvCxnSpPr>
          <p:cNvPr id="20" name="直線コネクタ 19"/>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200000" y="45360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036" y="394032"/>
            <a:ext cx="864000" cy="864000"/>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2" name="図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sp>
        <p:nvSpPr>
          <p:cNvPr id="37" name="正方形/長方形 36"/>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38" name="正方形/長方形 37"/>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9" name="直線コネクタ 38"/>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５</a:t>
            </a:r>
          </a:p>
        </p:txBody>
      </p:sp>
    </p:spTree>
    <p:extLst>
      <p:ext uri="{BB962C8B-B14F-4D97-AF65-F5344CB8AC3E}">
        <p14:creationId xmlns:p14="http://schemas.microsoft.com/office/powerpoint/2010/main" val="1330427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フローチャート: カード 29">
            <a:extLst>
              <a:ext uri="{FF2B5EF4-FFF2-40B4-BE49-F238E27FC236}">
                <a16:creationId xmlns:a16="http://schemas.microsoft.com/office/drawing/2014/main" id="{5F25FEEA-E80D-62C9-7254-12A5830F8173}"/>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1" name="角丸四角形 6">
            <a:extLst>
              <a:ext uri="{FF2B5EF4-FFF2-40B4-BE49-F238E27FC236}">
                <a16:creationId xmlns:a16="http://schemas.microsoft.com/office/drawing/2014/main" id="{72B65BF6-AE29-97DE-206B-8FA2173F01EA}"/>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2"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34" name="角丸四角形 5">
            <a:extLst>
              <a:ext uri="{FF2B5EF4-FFF2-40B4-BE49-F238E27FC236}">
                <a16:creationId xmlns:a16="http://schemas.microsoft.com/office/drawing/2014/main" id="{FDA233F1-9ADD-9283-5807-64E240BDD5EB}"/>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②健康づくりの推進</a:t>
            </a:r>
          </a:p>
        </p:txBody>
      </p:sp>
      <p:sp>
        <p:nvSpPr>
          <p:cNvPr id="35" name="正方形/長方形 34">
            <a:extLst>
              <a:ext uri="{FF2B5EF4-FFF2-40B4-BE49-F238E27FC236}">
                <a16:creationId xmlns:a16="http://schemas.microsoft.com/office/drawing/2014/main" id="{41B7FACF-D615-8B0E-2364-DA6B400BDB3F}"/>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37" name="正方形/長方形 36">
            <a:extLst>
              <a:ext uri="{FF2B5EF4-FFF2-40B4-BE49-F238E27FC236}">
                <a16:creationId xmlns:a16="http://schemas.microsoft.com/office/drawing/2014/main" id="{436EB486-6F9D-092D-75DC-9DD2599D8B22}"/>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8" name="正方形/長方形 37">
            <a:extLst>
              <a:ext uri="{FF2B5EF4-FFF2-40B4-BE49-F238E27FC236}">
                <a16:creationId xmlns:a16="http://schemas.microsoft.com/office/drawing/2014/main" id="{5F7D4199-2E57-410B-44C5-EE91A6203DF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39" name="正方形/長方形 38">
            <a:extLst>
              <a:ext uri="{FF2B5EF4-FFF2-40B4-BE49-F238E27FC236}">
                <a16:creationId xmlns:a16="http://schemas.microsoft.com/office/drawing/2014/main" id="{C0A73128-F0B0-15B5-5BC1-8D0E4E3327C3}"/>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41" name="直角三角形 40">
            <a:extLst>
              <a:ext uri="{FF2B5EF4-FFF2-40B4-BE49-F238E27FC236}">
                <a16:creationId xmlns:a16="http://schemas.microsoft.com/office/drawing/2014/main" id="{08D89072-EB48-D731-27C6-C46B166FFAF1}"/>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a:extLst>
              <a:ext uri="{FF2B5EF4-FFF2-40B4-BE49-F238E27FC236}">
                <a16:creationId xmlns:a16="http://schemas.microsoft.com/office/drawing/2014/main" id="{55175C54-C6E2-0AB2-47D6-A55860987182}"/>
              </a:ext>
            </a:extLst>
          </p:cNvPr>
          <p:cNvSpPr/>
          <p:nvPr/>
        </p:nvSpPr>
        <p:spPr>
          <a:xfrm>
            <a:off x="6998399" y="3096000"/>
            <a:ext cx="2700000" cy="1296000"/>
          </a:xfrm>
          <a:prstGeom prst="rect">
            <a:avLst/>
          </a:prstGeom>
        </p:spPr>
        <p:txBody>
          <a:bodyPr wrap="square" lIns="0" tIns="0" rIns="0" bIns="0" anchor="t" anchorCtr="0">
            <a:spAutoFit/>
          </a:bodyPr>
          <a:lstStyle/>
          <a:p>
            <a:r>
              <a:rPr lang="ja-JP" altLang="en-US" sz="1650" dirty="0">
                <a:solidFill>
                  <a:srgbClr val="FF0000"/>
                </a:solidFill>
                <a:latin typeface="BIZ UDPゴシック" panose="020B0400000000000000" pitchFamily="50" charset="-128"/>
                <a:ea typeface="BIZ UDPゴシック" panose="020B0400000000000000" pitchFamily="50" charset="-128"/>
              </a:rPr>
              <a:t>①区役所で実施するがん検診及び特定健診の受診者数</a:t>
            </a:r>
            <a:endParaRPr lang="en-US" altLang="ja-JP" sz="1650" dirty="0">
              <a:solidFill>
                <a:srgbClr val="FF0000"/>
              </a:solidFill>
              <a:latin typeface="BIZ UDPゴシック" panose="020B0400000000000000" pitchFamily="50" charset="-128"/>
              <a:ea typeface="BIZ UDPゴシック" panose="020B0400000000000000" pitchFamily="50" charset="-128"/>
            </a:endParaRPr>
          </a:p>
          <a:p>
            <a:r>
              <a:rPr lang="ja-JP" altLang="en-US" sz="1650" dirty="0">
                <a:solidFill>
                  <a:srgbClr val="FF0000"/>
                </a:solidFill>
                <a:latin typeface="BIZ UDPゴシック" panose="020B0400000000000000" pitchFamily="50" charset="-128"/>
                <a:ea typeface="BIZ UDPゴシック" panose="020B0400000000000000" pitchFamily="50" charset="-128"/>
              </a:rPr>
              <a:t>②健康づくりや介護予防に関する情報を区民に発信する場づくり</a:t>
            </a:r>
            <a:endParaRPr lang="en-US" altLang="ja-JP" sz="1650" dirty="0">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3A712E0B-299D-FAED-BBEA-1853E1F6F17E}"/>
              </a:ext>
            </a:extLst>
          </p:cNvPr>
          <p:cNvSpPr/>
          <p:nvPr/>
        </p:nvSpPr>
        <p:spPr>
          <a:xfrm>
            <a:off x="7812000" y="4461900"/>
            <a:ext cx="1836000" cy="553998"/>
          </a:xfrm>
          <a:prstGeom prst="rect">
            <a:avLst/>
          </a:prstGeom>
        </p:spPr>
        <p:txBody>
          <a:bodyPr wrap="square" lIns="0" tIns="0" rIns="0" bIns="0" anchor="ctr" anchorCtr="0">
            <a:spAutoFit/>
          </a:bodyPr>
          <a:lstStyle/>
          <a:p>
            <a:r>
              <a:rPr lang="ja-JP" altLang="en-US" dirty="0">
                <a:solidFill>
                  <a:srgbClr val="FF0000"/>
                </a:solidFill>
                <a:latin typeface="BIZ UDPゴシック" panose="020B0400000000000000" pitchFamily="50" charset="-128"/>
                <a:ea typeface="BIZ UDPゴシック" panose="020B0400000000000000" pitchFamily="50" charset="-128"/>
              </a:rPr>
              <a:t>①前年度実績以上</a:t>
            </a:r>
            <a:endParaRPr lang="en-US" altLang="ja-JP" dirty="0">
              <a:solidFill>
                <a:srgbClr val="FF0000"/>
              </a:solidFill>
              <a:latin typeface="BIZ UDPゴシック" panose="020B0400000000000000" pitchFamily="50" charset="-128"/>
              <a:ea typeface="BIZ UDPゴシック" panose="020B0400000000000000" pitchFamily="50" charset="-128"/>
            </a:endParaRPr>
          </a:p>
          <a:p>
            <a:r>
              <a:rPr lang="ja-JP" altLang="en-US" dirty="0">
                <a:solidFill>
                  <a:srgbClr val="FF0000"/>
                </a:solidFill>
                <a:latin typeface="BIZ UDPゴシック" panose="020B0400000000000000" pitchFamily="50" charset="-128"/>
                <a:ea typeface="BIZ UDPゴシック" panose="020B0400000000000000" pitchFamily="50" charset="-128"/>
              </a:rPr>
              <a:t>②</a:t>
            </a:r>
            <a:r>
              <a:rPr lang="en-US" altLang="ja-JP" dirty="0">
                <a:solidFill>
                  <a:srgbClr val="FF0000"/>
                </a:solidFill>
                <a:latin typeface="BIZ UDPゴシック" panose="020B0400000000000000" pitchFamily="50" charset="-128"/>
                <a:ea typeface="BIZ UDPゴシック" panose="020B0400000000000000" pitchFamily="50" charset="-128"/>
              </a:rPr>
              <a:t>200</a:t>
            </a:r>
            <a:r>
              <a:rPr lang="ja-JP" altLang="en-US" dirty="0">
                <a:solidFill>
                  <a:srgbClr val="FF0000"/>
                </a:solidFill>
                <a:latin typeface="BIZ UDPゴシック" panose="020B0400000000000000" pitchFamily="50" charset="-128"/>
                <a:ea typeface="BIZ UDPゴシック" panose="020B0400000000000000" pitchFamily="50" charset="-128"/>
              </a:rPr>
              <a:t>回以上</a:t>
            </a:r>
            <a:endParaRPr lang="en-US" altLang="ja-JP" dirty="0">
              <a:solidFill>
                <a:srgbClr val="FF0000"/>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F6C3C60D-C0BF-17B1-686D-F1F163D0ACCC}"/>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すべての区民がすこやかで心豊かに生活できる状態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E758DBD5-2DD5-7655-28DA-421B5EE9A605}"/>
              </a:ext>
            </a:extLst>
          </p:cNvPr>
          <p:cNvSpPr/>
          <p:nvPr/>
        </p:nvSpPr>
        <p:spPr>
          <a:xfrm>
            <a:off x="540000" y="5167331"/>
            <a:ext cx="9144000" cy="1231106"/>
          </a:xfrm>
          <a:prstGeom prst="rect">
            <a:avLst/>
          </a:prstGeom>
        </p:spPr>
        <p:txBody>
          <a:bodyPr wrap="square" lIns="0" tIns="0" rIns="0" bIns="0" anchor="ctr" anchorCtr="0">
            <a:spAutoFit/>
          </a:bodyPr>
          <a:lstStyle/>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いつまでも健康を保ち、いきいきと暮らせるよう、健康づくりのサポートや啓発、　</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疾病予防のための検診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健診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の受診勧奨を行う。</a:t>
            </a:r>
          </a:p>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要介護状態を予防し、健康寿命の延伸を図るため、生活に身近な場での健康づく</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り活動を推進する。</a:t>
            </a:r>
          </a:p>
        </p:txBody>
      </p:sp>
      <p:sp>
        <p:nvSpPr>
          <p:cNvPr id="47" name="正方形/長方形 46">
            <a:extLst>
              <a:ext uri="{FF2B5EF4-FFF2-40B4-BE49-F238E27FC236}">
                <a16:creationId xmlns:a16="http://schemas.microsoft.com/office/drawing/2014/main" id="{1E7E5071-0129-063F-3861-65938252866A}"/>
              </a:ext>
            </a:extLst>
          </p:cNvPr>
          <p:cNvSpPr/>
          <p:nvPr/>
        </p:nvSpPr>
        <p:spPr>
          <a:xfrm>
            <a:off x="511200" y="2946083"/>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すべての区民が、健康づくりに関心を持つ風土</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づくりが必要である。</a:t>
            </a:r>
          </a:p>
        </p:txBody>
      </p:sp>
      <p:sp>
        <p:nvSpPr>
          <p:cNvPr id="50" name="右矢印 33">
            <a:extLst>
              <a:ext uri="{FF2B5EF4-FFF2-40B4-BE49-F238E27FC236}">
                <a16:creationId xmlns:a16="http://schemas.microsoft.com/office/drawing/2014/main" id="{D63A73F5-F302-1E85-966A-9CD8F8C897A0}"/>
              </a:ext>
            </a:extLst>
          </p:cNvPr>
          <p:cNvSpPr/>
          <p:nvPr/>
        </p:nvSpPr>
        <p:spPr>
          <a:xfrm>
            <a:off x="7200000" y="45360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pic>
        <p:nvPicPr>
          <p:cNvPr id="54" name="図 53">
            <a:extLst>
              <a:ext uri="{FF2B5EF4-FFF2-40B4-BE49-F238E27FC236}">
                <a16:creationId xmlns:a16="http://schemas.microsoft.com/office/drawing/2014/main" id="{CD046C42-B702-86CE-C738-F81898888C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58" name="正方形/長方形 57">
            <a:extLst>
              <a:ext uri="{FF2B5EF4-FFF2-40B4-BE49-F238E27FC236}">
                <a16:creationId xmlns:a16="http://schemas.microsoft.com/office/drawing/2014/main" id="{E81E5A48-5414-F617-4C6A-064BCA750D5D}"/>
              </a:ext>
            </a:extLst>
          </p:cNvPr>
          <p:cNvSpPr/>
          <p:nvPr/>
        </p:nvSpPr>
        <p:spPr>
          <a:xfrm>
            <a:off x="7812000" y="4245900"/>
            <a:ext cx="1440000" cy="215444"/>
          </a:xfrm>
          <a:prstGeom prst="rect">
            <a:avLst/>
          </a:prstGeom>
        </p:spPr>
        <p:txBody>
          <a:bodyPr wrap="square" lIns="0" tIns="0" rIns="0" bIns="0" anchor="ctr" anchorCtr="0">
            <a:spAutoFit/>
          </a:bodyPr>
          <a:lstStyle/>
          <a:p>
            <a:r>
              <a:rPr lang="ja-JP" altLang="en-US" sz="1400" dirty="0">
                <a:solidFill>
                  <a:srgbClr val="FF0000"/>
                </a:solidFill>
                <a:latin typeface="BIZ UDPゴシック" panose="020B0400000000000000" pitchFamily="50" charset="-128"/>
                <a:ea typeface="BIZ UDPゴシック" panose="020B0400000000000000" pitchFamily="50" charset="-128"/>
              </a:rPr>
              <a:t>毎年度</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C2C1A828-4287-5E90-963E-CFF5A55D85AA}"/>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E4631AE4-2DEB-ACC1-F649-872078B08D56}"/>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BE38FE35-2FB4-9CC2-5D0D-F401492A1CED}"/>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7"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６</a:t>
            </a:r>
          </a:p>
        </p:txBody>
      </p:sp>
    </p:spTree>
    <p:extLst>
      <p:ext uri="{BB962C8B-B14F-4D97-AF65-F5344CB8AC3E}">
        <p14:creationId xmlns:p14="http://schemas.microsoft.com/office/powerpoint/2010/main" val="81715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A7F4CB5B-97DF-FE79-01F5-7D6F6DF2DAD9}"/>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 name="角丸四角形 6">
            <a:extLst>
              <a:ext uri="{FF2B5EF4-FFF2-40B4-BE49-F238E27FC236}">
                <a16:creationId xmlns:a16="http://schemas.microsoft.com/office/drawing/2014/main" id="{A7355092-3DB0-3EFA-CD7D-F08A1B74140C}"/>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6" name="角丸四角形 5">
            <a:extLst>
              <a:ext uri="{FF2B5EF4-FFF2-40B4-BE49-F238E27FC236}">
                <a16:creationId xmlns:a16="http://schemas.microsoft.com/office/drawing/2014/main" id="{B05089BF-CFF2-121E-6D9E-A33687BA4EBC}"/>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③防災の取組</a:t>
            </a:r>
          </a:p>
        </p:txBody>
      </p:sp>
      <p:sp>
        <p:nvSpPr>
          <p:cNvPr id="7" name="正方形/長方形 6">
            <a:extLst>
              <a:ext uri="{FF2B5EF4-FFF2-40B4-BE49-F238E27FC236}">
                <a16:creationId xmlns:a16="http://schemas.microsoft.com/office/drawing/2014/main" id="{7086B998-5956-2DDD-26DE-AFA3F5371E71}"/>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B1A04B63-4477-292A-19F5-12F2244C8E34}"/>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0" name="正方形/長方形 9">
            <a:extLst>
              <a:ext uri="{FF2B5EF4-FFF2-40B4-BE49-F238E27FC236}">
                <a16:creationId xmlns:a16="http://schemas.microsoft.com/office/drawing/2014/main" id="{E073F80A-E306-984D-E200-6FB7AFDD54C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B3E35DFA-991A-1CEA-E60C-088DACB5045D}"/>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91825356-CC39-2672-A15F-7015D28F26E1}"/>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4" name="正方形/長方形 13">
            <a:extLst>
              <a:ext uri="{FF2B5EF4-FFF2-40B4-BE49-F238E27FC236}">
                <a16:creationId xmlns:a16="http://schemas.microsoft.com/office/drawing/2014/main" id="{DF0D0691-BF16-5BD5-9499-1C968682D7DA}"/>
              </a:ext>
            </a:extLst>
          </p:cNvPr>
          <p:cNvSpPr/>
          <p:nvPr/>
        </p:nvSpPr>
        <p:spPr>
          <a:xfrm>
            <a:off x="6998399" y="3096000"/>
            <a:ext cx="2700000" cy="1107996"/>
          </a:xfrm>
          <a:prstGeom prst="rect">
            <a:avLst/>
          </a:prstGeom>
        </p:spPr>
        <p:txBody>
          <a:bodyPr wrap="square" lIns="0" tIns="0" rIns="0" bIns="0" anchor="t" anchorCtr="0">
            <a:spAutoFit/>
          </a:bodyPr>
          <a:lstStyle/>
          <a:p>
            <a:r>
              <a:rPr lang="ja-JP" altLang="en-US" sz="1800" dirty="0">
                <a:solidFill>
                  <a:srgbClr val="FF0000"/>
                </a:solidFill>
                <a:latin typeface="BIZ UDPゴシック" panose="020B0400000000000000" pitchFamily="50" charset="-128"/>
                <a:ea typeface="BIZ UDPゴシック" panose="020B0400000000000000" pitchFamily="50" charset="-128"/>
              </a:rPr>
              <a:t>自主防災組織主体の地域防災活動（防災訓練・防災イベント等）の実施数</a:t>
            </a:r>
            <a:endParaRPr lang="en-US" altLang="ja-JP" sz="1800" dirty="0">
              <a:solidFill>
                <a:srgbClr val="FF0000"/>
              </a:solidFill>
              <a:latin typeface="BIZ UDPゴシック" panose="020B0400000000000000" pitchFamily="50" charset="-128"/>
              <a:ea typeface="BIZ UDPゴシック" panose="020B0400000000000000" pitchFamily="50" charset="-128"/>
            </a:endParaRPr>
          </a:p>
          <a:p>
            <a:endParaRPr lang="ja-JP" altLang="en-US" sz="18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DD54BCF2-8AC7-38AC-5C6B-A511D7504C11}"/>
              </a:ext>
            </a:extLst>
          </p:cNvPr>
          <p:cNvSpPr/>
          <p:nvPr/>
        </p:nvSpPr>
        <p:spPr>
          <a:xfrm>
            <a:off x="7812000" y="4598111"/>
            <a:ext cx="1872000" cy="307777"/>
          </a:xfrm>
          <a:prstGeom prst="rect">
            <a:avLst/>
          </a:prstGeom>
        </p:spPr>
        <p:txBody>
          <a:bodyPr wrap="square" lIns="0" tIns="0" rIns="0" bIns="0" anchor="ctr" anchorCtr="0">
            <a:spAutoFit/>
          </a:bodyPr>
          <a:lstStyle/>
          <a:p>
            <a:r>
              <a:rPr lang="en-US" altLang="ja-JP" sz="2000" dirty="0">
                <a:solidFill>
                  <a:srgbClr val="FF0000"/>
                </a:solidFill>
                <a:latin typeface="BIZ UDPゴシック" panose="020B0400000000000000" pitchFamily="50" charset="-128"/>
                <a:ea typeface="BIZ UDPゴシック" panose="020B0400000000000000" pitchFamily="50" charset="-128"/>
              </a:rPr>
              <a:t>12</a:t>
            </a:r>
            <a:r>
              <a:rPr lang="ja-JP" altLang="en-US" sz="2000" dirty="0">
                <a:solidFill>
                  <a:srgbClr val="FF0000"/>
                </a:solidFill>
                <a:latin typeface="BIZ UDPゴシック" panose="020B0400000000000000" pitchFamily="50" charset="-128"/>
                <a:ea typeface="BIZ UDPゴシック" panose="020B0400000000000000" pitchFamily="50" charset="-128"/>
              </a:rPr>
              <a:t>地域各年２回</a:t>
            </a:r>
            <a:endParaRPr lang="en-US" altLang="ja-JP" sz="2000" dirty="0">
              <a:solidFill>
                <a:srgbClr val="FF0000"/>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860FD6B7-64D1-E9D3-197B-5F8C36D8DCFD}"/>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区民や地域の防災意識が高く、地域の防災体制が整っており、災害時には要援護者等に必要な支援を行うことができる状態</a:t>
            </a:r>
          </a:p>
        </p:txBody>
      </p:sp>
      <p:sp>
        <p:nvSpPr>
          <p:cNvPr id="17" name="正方形/長方形 16">
            <a:extLst>
              <a:ext uri="{FF2B5EF4-FFF2-40B4-BE49-F238E27FC236}">
                <a16:creationId xmlns:a16="http://schemas.microsoft.com/office/drawing/2014/main" id="{9517F382-E20B-4114-BC80-4B273C1249F8}"/>
              </a:ext>
            </a:extLst>
          </p:cNvPr>
          <p:cNvSpPr/>
          <p:nvPr/>
        </p:nvSpPr>
        <p:spPr>
          <a:xfrm>
            <a:off x="540000" y="5166000"/>
            <a:ext cx="9144000" cy="1077218"/>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災害への備えや適切な避難行動等に関する情報発信を行い、防災意識の</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向上を図るとともに、区民・地域主体の防災訓練等を実施する。　　</a:t>
            </a:r>
            <a:endParaRPr lang="en-US" altLang="ja-JP" sz="2200" dirty="0">
              <a:latin typeface="BIZ UDPゴシック" panose="020B0400000000000000" pitchFamily="50" charset="-128"/>
              <a:ea typeface="BIZ UDPゴシック" panose="020B0400000000000000" pitchFamily="50" charset="-128"/>
            </a:endParaRPr>
          </a:p>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要援護者の個別支援プランや、業務継続計画の策定を進める。</a:t>
            </a:r>
          </a:p>
        </p:txBody>
      </p:sp>
      <p:sp>
        <p:nvSpPr>
          <p:cNvPr id="18" name="正方形/長方形 17">
            <a:extLst>
              <a:ext uri="{FF2B5EF4-FFF2-40B4-BE49-F238E27FC236}">
                <a16:creationId xmlns:a16="http://schemas.microsoft.com/office/drawing/2014/main" id="{44AA0F99-0086-3295-5B12-8399C55EFBA9}"/>
              </a:ext>
            </a:extLst>
          </p:cNvPr>
          <p:cNvSpPr/>
          <p:nvPr/>
        </p:nvSpPr>
        <p:spPr>
          <a:xfrm>
            <a:off x="511200" y="2946084"/>
            <a:ext cx="6408000" cy="1046440"/>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災害への備えや、適切な避難行動をとることがで</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きるよう、防災意識の更なる向上を図る必要があ</a:t>
            </a:r>
            <a:r>
              <a:rPr lang="en-US" altLang="ja-JP" sz="2200" dirty="0">
                <a:latin typeface="BIZ UDPゴシック" panose="020B0400000000000000" pitchFamily="50" charset="-128"/>
                <a:ea typeface="BIZ UDPゴシック" panose="020B0400000000000000" pitchFamily="50" charset="-128"/>
              </a:rPr>
              <a:t>   </a:t>
            </a:r>
          </a:p>
          <a:p>
            <a:r>
              <a:rPr lang="ja-JP" altLang="en-US" sz="2200" dirty="0">
                <a:latin typeface="BIZ UDPゴシック" panose="020B0400000000000000" pitchFamily="50" charset="-128"/>
                <a:ea typeface="BIZ UDPゴシック" panose="020B0400000000000000" pitchFamily="50" charset="-128"/>
              </a:rPr>
              <a:t>　る。</a:t>
            </a:r>
          </a:p>
        </p:txBody>
      </p:sp>
      <p:sp>
        <p:nvSpPr>
          <p:cNvPr id="21" name="右矢印 33">
            <a:extLst>
              <a:ext uri="{FF2B5EF4-FFF2-40B4-BE49-F238E27FC236}">
                <a16:creationId xmlns:a16="http://schemas.microsoft.com/office/drawing/2014/main" id="{D8E4AEFD-A426-BC9C-D9C6-D9A6062D8227}"/>
              </a:ext>
            </a:extLst>
          </p:cNvPr>
          <p:cNvSpPr/>
          <p:nvPr/>
        </p:nvSpPr>
        <p:spPr>
          <a:xfrm>
            <a:off x="7200000" y="45360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7" name="正方形/長方形 26">
            <a:extLst>
              <a:ext uri="{FF2B5EF4-FFF2-40B4-BE49-F238E27FC236}">
                <a16:creationId xmlns:a16="http://schemas.microsoft.com/office/drawing/2014/main" id="{CDF676BE-818D-B4AF-3697-D76E19DCAB4A}"/>
              </a:ext>
            </a:extLst>
          </p:cNvPr>
          <p:cNvSpPr/>
          <p:nvPr/>
        </p:nvSpPr>
        <p:spPr>
          <a:xfrm>
            <a:off x="511200" y="3961284"/>
            <a:ext cx="6408000" cy="707886"/>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災害時の要援護者支援や、事業継続を適切に行う</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ことができる体制を整えておく必要がある。</a:t>
            </a:r>
          </a:p>
        </p:txBody>
      </p:sp>
      <p:pic>
        <p:nvPicPr>
          <p:cNvPr id="28" name="図 27">
            <a:extLst>
              <a:ext uri="{FF2B5EF4-FFF2-40B4-BE49-F238E27FC236}">
                <a16:creationId xmlns:a16="http://schemas.microsoft.com/office/drawing/2014/main" id="{8EF4D6AC-AB02-2FB3-6E3C-D378539C0D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29" name="図 28">
            <a:extLst>
              <a:ext uri="{FF2B5EF4-FFF2-40B4-BE49-F238E27FC236}">
                <a16:creationId xmlns:a16="http://schemas.microsoft.com/office/drawing/2014/main" id="{6E306714-C583-CA3E-D7BA-8460C538FE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35"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30" name="正方形/長方形 29"/>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FFA386EA-0BE9-F376-7EA9-BCD2D549D51D}"/>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1C3292CE-A951-6D1C-9444-3D2A9C74E607}"/>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9C05DB2-6EB2-561C-4A98-43BB7B61A8E4}"/>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1"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７</a:t>
            </a:r>
          </a:p>
        </p:txBody>
      </p:sp>
      <p:sp>
        <p:nvSpPr>
          <p:cNvPr id="13" name="正方形/長方形 12">
            <a:extLst>
              <a:ext uri="{FF2B5EF4-FFF2-40B4-BE49-F238E27FC236}">
                <a16:creationId xmlns:a16="http://schemas.microsoft.com/office/drawing/2014/main" id="{0A53BB59-7E86-3A7B-F50D-B5E65ADBA0E0}"/>
              </a:ext>
            </a:extLst>
          </p:cNvPr>
          <p:cNvSpPr/>
          <p:nvPr/>
        </p:nvSpPr>
        <p:spPr>
          <a:xfrm>
            <a:off x="7812000" y="4320000"/>
            <a:ext cx="1440000" cy="215444"/>
          </a:xfrm>
          <a:prstGeom prst="rect">
            <a:avLst/>
          </a:prstGeom>
        </p:spPr>
        <p:txBody>
          <a:bodyPr wrap="square" lIns="0" tIns="0" rIns="0" bIns="0" anchor="ctr" anchorCtr="0">
            <a:spAutoFit/>
          </a:bodyPr>
          <a:lstStyle/>
          <a:p>
            <a:r>
              <a:rPr lang="en-US" altLang="ja-JP" sz="1400" dirty="0">
                <a:solidFill>
                  <a:srgbClr val="FF0000"/>
                </a:solidFill>
                <a:latin typeface="BIZ UDPゴシック" panose="020B0400000000000000" pitchFamily="50" charset="-128"/>
                <a:ea typeface="BIZ UDPゴシック" panose="020B0400000000000000" pitchFamily="50" charset="-128"/>
              </a:rPr>
              <a:t>2028</a:t>
            </a:r>
            <a:r>
              <a:rPr lang="ja-JP" altLang="en-US" sz="1400" dirty="0">
                <a:solidFill>
                  <a:srgbClr val="FF0000"/>
                </a:solidFill>
                <a:latin typeface="BIZ UDPゴシック" panose="020B0400000000000000" pitchFamily="50" charset="-128"/>
                <a:ea typeface="BIZ UDPゴシック" panose="020B0400000000000000" pitchFamily="50" charset="-128"/>
              </a:rPr>
              <a:t>年度まで</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7848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2CC2A027-E730-8D63-5CBD-DB45A02B5C5A}"/>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 name="角丸四角形 6">
            <a:extLst>
              <a:ext uri="{FF2B5EF4-FFF2-40B4-BE49-F238E27FC236}">
                <a16:creationId xmlns:a16="http://schemas.microsoft.com/office/drawing/2014/main" id="{B11BC847-FCB9-12EE-9EA5-BBB2EF9098B1}"/>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997C84AA-BD51-0E54-9A7A-F910EBE47E77}"/>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④防犯・交通安全の取組</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AA5C932E-6AF9-C0EF-4F6C-717C7F82DBA2}"/>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3AD11304-D5A7-DDD1-EB7C-BAEE0DDE7580}"/>
              </a:ext>
            </a:extLst>
          </p:cNvPr>
          <p:cNvSpPr/>
          <p:nvPr/>
        </p:nvSpPr>
        <p:spPr>
          <a:xfrm>
            <a:off x="511200" y="5131284"/>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E054EFF7-C58A-2467-A65F-77B033DEFD73}"/>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AF02F5DA-FAD9-4A9D-1821-43B6EE186E95}"/>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41F73E2E-0222-8A81-E74C-6377FF390D1C}"/>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E03415B-7CAE-3360-5FEA-4631031B813C}"/>
              </a:ext>
            </a:extLst>
          </p:cNvPr>
          <p:cNvSpPr/>
          <p:nvPr/>
        </p:nvSpPr>
        <p:spPr>
          <a:xfrm>
            <a:off x="6998400" y="3096000"/>
            <a:ext cx="2700000" cy="830997"/>
          </a:xfrm>
          <a:prstGeom prst="rect">
            <a:avLst/>
          </a:prstGeom>
        </p:spPr>
        <p:txBody>
          <a:bodyPr wrap="square" lIns="0" tIns="0" rIns="0" bIns="0" anchor="t" anchorCtr="0">
            <a:spAutoFit/>
          </a:bodyPr>
          <a:lstStyle/>
          <a:p>
            <a:r>
              <a:rPr lang="ja-JP" altLang="en-US" dirty="0">
                <a:solidFill>
                  <a:srgbClr val="FF0000"/>
                </a:solidFill>
                <a:latin typeface="BIZ UDPゴシック" panose="020B0400000000000000" pitchFamily="50" charset="-128"/>
                <a:ea typeface="BIZ UDPゴシック" panose="020B0400000000000000" pitchFamily="50" charset="-128"/>
              </a:rPr>
              <a:t>区内全刑法犯発生件数および区内交通事故発生件数</a:t>
            </a:r>
            <a:r>
              <a:rPr lang="ja-JP" altLang="en-US" sz="1400" dirty="0">
                <a:solidFill>
                  <a:srgbClr val="FF0000"/>
                </a:solidFill>
                <a:latin typeface="BIZ UDPゴシック" panose="020B0400000000000000" pitchFamily="50" charset="-128"/>
                <a:ea typeface="BIZ UDPゴシック" panose="020B0400000000000000" pitchFamily="50" charset="-128"/>
              </a:rPr>
              <a:t>（住吉警察署管内）</a:t>
            </a:r>
          </a:p>
        </p:txBody>
      </p:sp>
      <p:sp>
        <p:nvSpPr>
          <p:cNvPr id="16" name="正方形/長方形 15">
            <a:extLst>
              <a:ext uri="{FF2B5EF4-FFF2-40B4-BE49-F238E27FC236}">
                <a16:creationId xmlns:a16="http://schemas.microsoft.com/office/drawing/2014/main" id="{89852315-39C4-88B7-DE5B-90CDD58320F9}"/>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犯罪や交通事故の発生件数が減少し、安全・安心に暮らすことができる状態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2983B502-9E99-960D-331E-F434FB902260}"/>
              </a:ext>
            </a:extLst>
          </p:cNvPr>
          <p:cNvSpPr/>
          <p:nvPr/>
        </p:nvSpPr>
        <p:spPr>
          <a:xfrm>
            <a:off x="540000" y="5167284"/>
            <a:ext cx="9144000" cy="1107996"/>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こどもや高齢者向けの防犯・交通安全教室や、街頭キャンペーン等</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の啓発活動を、地域や警察署と連携して推進する。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solidFill>
                <a:schemeClr val="accent2"/>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ADC4EB71-71C2-6F0C-159B-2DB59E93F7E5}"/>
              </a:ext>
            </a:extLst>
          </p:cNvPr>
          <p:cNvSpPr/>
          <p:nvPr/>
        </p:nvSpPr>
        <p:spPr>
          <a:xfrm>
            <a:off x="511200" y="2946083"/>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街頭犯罪は増加傾向にあり、特殊詐欺が依然</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として多く発生している。</a:t>
            </a:r>
          </a:p>
        </p:txBody>
      </p:sp>
      <p:sp>
        <p:nvSpPr>
          <p:cNvPr id="21" name="右矢印 33">
            <a:extLst>
              <a:ext uri="{FF2B5EF4-FFF2-40B4-BE49-F238E27FC236}">
                <a16:creationId xmlns:a16="http://schemas.microsoft.com/office/drawing/2014/main" id="{59000C65-7A37-46E8-4116-EAEBA710C55F}"/>
              </a:ext>
            </a:extLst>
          </p:cNvPr>
          <p:cNvSpPr/>
          <p:nvPr/>
        </p:nvSpPr>
        <p:spPr>
          <a:xfrm>
            <a:off x="7200000" y="45360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6" name="正方形/長方形 25">
            <a:extLst>
              <a:ext uri="{FF2B5EF4-FFF2-40B4-BE49-F238E27FC236}">
                <a16:creationId xmlns:a16="http://schemas.microsoft.com/office/drawing/2014/main" id="{BD87A443-C50B-DCA1-3100-19902CA55AF3}"/>
              </a:ext>
            </a:extLst>
          </p:cNvPr>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交通マナーに起因する自転車・高齢者関連の</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事故が多く発生している。</a:t>
            </a:r>
          </a:p>
        </p:txBody>
      </p:sp>
      <p:pic>
        <p:nvPicPr>
          <p:cNvPr id="33" name="図 32">
            <a:extLst>
              <a:ext uri="{FF2B5EF4-FFF2-40B4-BE49-F238E27FC236}">
                <a16:creationId xmlns:a16="http://schemas.microsoft.com/office/drawing/2014/main" id="{7FA1BA4A-DFCF-968A-4CAD-B0DA22F6DC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4" name="図 33">
            <a:extLst>
              <a:ext uri="{FF2B5EF4-FFF2-40B4-BE49-F238E27FC236}">
                <a16:creationId xmlns:a16="http://schemas.microsoft.com/office/drawing/2014/main" id="{8770CA70-C55F-C9C6-5D0C-B46DB4DBFA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37" name="正方形/長方形 36"/>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sp>
        <p:nvSpPr>
          <p:cNvPr id="42"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cxnSp>
        <p:nvCxnSpPr>
          <p:cNvPr id="4" name="直線コネクタ 3">
            <a:extLst>
              <a:ext uri="{FF2B5EF4-FFF2-40B4-BE49-F238E27FC236}">
                <a16:creationId xmlns:a16="http://schemas.microsoft.com/office/drawing/2014/main" id="{9D2A2370-FE9F-D8AF-350B-5CC860717F74}"/>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731AA9D6-C64F-A83D-730E-33F6643483A9}"/>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F4C432A4-FCD8-E9B4-63FE-53E7B778C9B8}"/>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5"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８</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EC927AB2-A19F-8A02-87CF-0E7A6B79AE0A}"/>
              </a:ext>
            </a:extLst>
          </p:cNvPr>
          <p:cNvSpPr/>
          <p:nvPr/>
        </p:nvSpPr>
        <p:spPr>
          <a:xfrm>
            <a:off x="7812000" y="4320000"/>
            <a:ext cx="1440000" cy="215444"/>
          </a:xfrm>
          <a:prstGeom prst="rect">
            <a:avLst/>
          </a:prstGeom>
        </p:spPr>
        <p:txBody>
          <a:bodyPr wrap="square" lIns="0" tIns="0" rIns="0" bIns="0" anchor="ctr" anchorCtr="0">
            <a:spAutoFit/>
          </a:bodyPr>
          <a:lstStyle/>
          <a:p>
            <a:r>
              <a:rPr lang="en-US" altLang="ja-JP" sz="1400" dirty="0">
                <a:solidFill>
                  <a:srgbClr val="FF0000"/>
                </a:solidFill>
                <a:latin typeface="BIZ UDPゴシック" panose="020B0400000000000000" pitchFamily="50" charset="-128"/>
                <a:ea typeface="BIZ UDPゴシック" panose="020B0400000000000000" pitchFamily="50" charset="-128"/>
              </a:rPr>
              <a:t>2028</a:t>
            </a:r>
            <a:r>
              <a:rPr lang="ja-JP" altLang="en-US" sz="1400" dirty="0">
                <a:solidFill>
                  <a:srgbClr val="FF0000"/>
                </a:solidFill>
                <a:latin typeface="BIZ UDPゴシック" panose="020B0400000000000000" pitchFamily="50" charset="-128"/>
                <a:ea typeface="BIZ UDPゴシック" panose="020B0400000000000000" pitchFamily="50" charset="-128"/>
              </a:rPr>
              <a:t>年度まで</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EA7222AE-0597-F36E-72AE-4CDEB74FA8FE}"/>
              </a:ext>
            </a:extLst>
          </p:cNvPr>
          <p:cNvSpPr/>
          <p:nvPr/>
        </p:nvSpPr>
        <p:spPr>
          <a:xfrm>
            <a:off x="7812000" y="4602777"/>
            <a:ext cx="1944000" cy="307777"/>
          </a:xfrm>
          <a:prstGeom prst="rect">
            <a:avLst/>
          </a:prstGeom>
        </p:spPr>
        <p:txBody>
          <a:bodyPr wrap="square" lIns="0" tIns="0" rIns="0" bIns="0" anchor="ctr" anchorCtr="0">
            <a:spAutoFit/>
          </a:bodyPr>
          <a:lstStyle/>
          <a:p>
            <a:r>
              <a:rPr lang="ja-JP" altLang="en-US" sz="2000" dirty="0">
                <a:solidFill>
                  <a:srgbClr val="FF0000"/>
                </a:solidFill>
                <a:latin typeface="BIZ UDPゴシック" panose="020B0400000000000000" pitchFamily="50" charset="-128"/>
                <a:ea typeface="BIZ UDPゴシック" panose="020B0400000000000000" pitchFamily="50" charset="-128"/>
              </a:rPr>
              <a:t>毎年度前年以下</a:t>
            </a:r>
            <a:endParaRPr lang="en-US" altLang="ja-JP" sz="20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71056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3C17C9B1-5B43-FD4F-0571-54C64547EEF5}"/>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D8834B55-9D1F-64A3-BA67-64172A20DBCC}"/>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 name="角丸四角形 1">
            <a:extLst>
              <a:ext uri="{FF2B5EF4-FFF2-40B4-BE49-F238E27FC236}">
                <a16:creationId xmlns:a16="http://schemas.microsoft.com/office/drawing/2014/main" id="{D15B78EC-184A-1985-F82A-75DA336B6C1E}"/>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E35118A-96C7-D412-0AFC-0F11698950C6}"/>
              </a:ext>
            </a:extLst>
          </p:cNvPr>
          <p:cNvSpPr txBox="1"/>
          <p:nvPr/>
        </p:nvSpPr>
        <p:spPr>
          <a:xfrm>
            <a:off x="774000" y="-10659"/>
            <a:ext cx="4680000" cy="707886"/>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6" name="角丸四角形 5">
            <a:extLst>
              <a:ext uri="{FF2B5EF4-FFF2-40B4-BE49-F238E27FC236}">
                <a16:creationId xmlns:a16="http://schemas.microsoft.com/office/drawing/2014/main" id="{3790F529-06E4-4323-38EF-2E1108E26456}"/>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⑤空家対策の推進</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4C58D6E0-30BC-4278-138E-32461B3E53B4}"/>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07C20C72-A7CC-D6C1-BDD9-C948A3AF4182}"/>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639C53EA-4758-D258-0158-70C3A0CF9D4A}"/>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2F45E5B9-9C49-EB38-8427-953425BE6B44}"/>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AFB61213-0D86-BC89-610E-27EA5D928D44}"/>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6" name="正方形/長方形 15">
            <a:extLst>
              <a:ext uri="{FF2B5EF4-FFF2-40B4-BE49-F238E27FC236}">
                <a16:creationId xmlns:a16="http://schemas.microsoft.com/office/drawing/2014/main" id="{61B6CB3F-EA34-E750-47C5-A053A6962154}"/>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空家が、周囲に不安等を与える状態にならないように適正に管理・活用されている状態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49D5D0F4-DA18-3AED-4B9C-77225BFE542A}"/>
              </a:ext>
            </a:extLst>
          </p:cNvPr>
          <p:cNvSpPr/>
          <p:nvPr/>
        </p:nvSpPr>
        <p:spPr>
          <a:xfrm>
            <a:off x="540000" y="5167284"/>
            <a:ext cx="9144000" cy="1231200"/>
          </a:xfrm>
          <a:prstGeom prst="rect">
            <a:avLst/>
          </a:prstGeom>
        </p:spPr>
        <p:txBody>
          <a:bodyPr wrap="square" lIns="0" tIns="0" rIns="0" bIns="0" anchor="ctr" anchorCtr="0">
            <a:spAutoFit/>
          </a:bodyPr>
          <a:lstStyle/>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早い段階で空家の活用が図られるよう、不動産関係団体や地域団体等と連携し、</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所有者に対して働きかけを行う。</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放置すると近隣に危険を及ぼす恐れのある空家等は、空家法に基づく対応を進</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める。</a:t>
            </a:r>
          </a:p>
        </p:txBody>
      </p:sp>
      <p:sp>
        <p:nvSpPr>
          <p:cNvPr id="18" name="正方形/長方形 17">
            <a:extLst>
              <a:ext uri="{FF2B5EF4-FFF2-40B4-BE49-F238E27FC236}">
                <a16:creationId xmlns:a16="http://schemas.microsoft.com/office/drawing/2014/main" id="{3EBE5313-DDEA-625E-A235-0CD7E361A51A}"/>
              </a:ext>
            </a:extLst>
          </p:cNvPr>
          <p:cNvSpPr/>
          <p:nvPr/>
        </p:nvSpPr>
        <p:spPr>
          <a:xfrm>
            <a:off x="511200" y="2944800"/>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空家の適正管理や利活用の促進を図り、特定</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空家等の発生を未然に防止する必要がある。</a:t>
            </a:r>
          </a:p>
        </p:txBody>
      </p:sp>
      <p:pic>
        <p:nvPicPr>
          <p:cNvPr id="31" name="図 30">
            <a:extLst>
              <a:ext uri="{FF2B5EF4-FFF2-40B4-BE49-F238E27FC236}">
                <a16:creationId xmlns:a16="http://schemas.microsoft.com/office/drawing/2014/main" id="{0C6028EF-7C2E-22EC-5A47-5E1239D5EF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9200" y="394032"/>
            <a:ext cx="864000" cy="864000"/>
          </a:xfrm>
          <a:prstGeom prst="rect">
            <a:avLst/>
          </a:prstGeom>
        </p:spPr>
      </p:pic>
      <p:sp>
        <p:nvSpPr>
          <p:cNvPr id="33" name="正方形/長方形 32">
            <a:extLst>
              <a:ext uri="{FF2B5EF4-FFF2-40B4-BE49-F238E27FC236}">
                <a16:creationId xmlns:a16="http://schemas.microsoft.com/office/drawing/2014/main" id="{0705E897-F024-1523-1C23-B4903A36E99F}"/>
              </a:ext>
            </a:extLst>
          </p:cNvPr>
          <p:cNvSpPr/>
          <p:nvPr/>
        </p:nvSpPr>
        <p:spPr>
          <a:xfrm>
            <a:off x="6998400" y="3096000"/>
            <a:ext cx="2700000" cy="553998"/>
          </a:xfrm>
          <a:prstGeom prst="rect">
            <a:avLst/>
          </a:prstGeom>
        </p:spPr>
        <p:txBody>
          <a:bodyPr wrap="square" lIns="0" tIns="0" rIns="0" bIns="0" anchor="t" anchorCtr="0">
            <a:spAutoFit/>
          </a:bodyPr>
          <a:lstStyle/>
          <a:p>
            <a:r>
              <a:rPr lang="ja-JP" altLang="en-US" dirty="0">
                <a:solidFill>
                  <a:srgbClr val="FF0000"/>
                </a:solidFill>
                <a:latin typeface="BIZ UDPゴシック" panose="020B0400000000000000" pitchFamily="50" charset="-128"/>
                <a:ea typeface="BIZ UDPゴシック" panose="020B0400000000000000" pitchFamily="50" charset="-128"/>
              </a:rPr>
              <a:t>管理不全空家等及び特定空家等の未是正件数</a:t>
            </a:r>
            <a:endParaRPr lang="en-US" altLang="ja-JP" dirty="0">
              <a:solidFill>
                <a:srgbClr val="FF0000"/>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D97D5322-8A78-454D-FF48-127ACA49CCD9}"/>
              </a:ext>
            </a:extLst>
          </p:cNvPr>
          <p:cNvSpPr/>
          <p:nvPr/>
        </p:nvSpPr>
        <p:spPr>
          <a:xfrm>
            <a:off x="7812000" y="4572000"/>
            <a:ext cx="1440000" cy="369332"/>
          </a:xfrm>
          <a:prstGeom prst="rect">
            <a:avLst/>
          </a:prstGeom>
        </p:spPr>
        <p:txBody>
          <a:bodyPr wrap="square" lIns="0" tIns="0" rIns="0" bIns="0" anchor="ctr" anchorCtr="0">
            <a:spAutoFit/>
          </a:bodyPr>
          <a:lstStyle/>
          <a:p>
            <a:r>
              <a:rPr lang="en-US" altLang="ja-JP" sz="2400" dirty="0">
                <a:solidFill>
                  <a:srgbClr val="FF0000"/>
                </a:solidFill>
                <a:latin typeface="BIZ UDPゴシック" panose="020B0400000000000000" pitchFamily="50" charset="-128"/>
                <a:ea typeface="BIZ UDPゴシック" panose="020B0400000000000000" pitchFamily="50" charset="-128"/>
              </a:rPr>
              <a:t>26</a:t>
            </a:r>
            <a:r>
              <a:rPr lang="ja-JP" altLang="en-US" sz="2400" dirty="0">
                <a:solidFill>
                  <a:srgbClr val="FF0000"/>
                </a:solidFill>
                <a:latin typeface="BIZ UDPゴシック" panose="020B0400000000000000" pitchFamily="50" charset="-128"/>
                <a:ea typeface="BIZ UDPゴシック" panose="020B0400000000000000" pitchFamily="50" charset="-128"/>
              </a:rPr>
              <a:t>件未満</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p:txBody>
      </p:sp>
      <p:sp>
        <p:nvSpPr>
          <p:cNvPr id="35" name="右矢印 33">
            <a:extLst>
              <a:ext uri="{FF2B5EF4-FFF2-40B4-BE49-F238E27FC236}">
                <a16:creationId xmlns:a16="http://schemas.microsoft.com/office/drawing/2014/main" id="{AFB6793A-CD67-BBAE-3E74-47ED37189784}"/>
              </a:ext>
            </a:extLst>
          </p:cNvPr>
          <p:cNvSpPr/>
          <p:nvPr/>
        </p:nvSpPr>
        <p:spPr>
          <a:xfrm>
            <a:off x="7200000" y="45360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9" name="正方形/長方形 28"/>
          <p:cNvSpPr/>
          <p:nvPr/>
        </p:nvSpPr>
        <p:spPr>
          <a:xfrm>
            <a:off x="162000" y="4630884"/>
            <a:ext cx="93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8" name="直線コネクタ 7">
            <a:extLst>
              <a:ext uri="{FF2B5EF4-FFF2-40B4-BE49-F238E27FC236}">
                <a16:creationId xmlns:a16="http://schemas.microsoft.com/office/drawing/2014/main" id="{4882E646-754B-86FF-087F-9C4DDC597205}"/>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018BFDCE-4533-1D57-54F1-4857C67C75B1}"/>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4ECC0BD3-010B-FD88-D0E1-63D9B9B6D299}"/>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7"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９</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p:txBody>
      </p:sp>
      <p:pic>
        <p:nvPicPr>
          <p:cNvPr id="13" name="図 12">
            <a:extLst>
              <a:ext uri="{FF2B5EF4-FFF2-40B4-BE49-F238E27FC236}">
                <a16:creationId xmlns:a16="http://schemas.microsoft.com/office/drawing/2014/main" id="{EBA57D7F-889B-F268-05FE-73BA6492FF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19" name="正方形/長方形 18">
            <a:extLst>
              <a:ext uri="{FF2B5EF4-FFF2-40B4-BE49-F238E27FC236}">
                <a16:creationId xmlns:a16="http://schemas.microsoft.com/office/drawing/2014/main" id="{4C6DCCA1-50F8-99EA-A50C-71D3FCCE3DE1}"/>
              </a:ext>
            </a:extLst>
          </p:cNvPr>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03434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73284"/>
            <a:ext cx="396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6" name="角丸四角形 5"/>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①子育ての支援</a:t>
            </a:r>
          </a:p>
        </p:txBody>
      </p:sp>
      <p:sp>
        <p:nvSpPr>
          <p:cNvPr id="8" name="正方形/長方形 7"/>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4" name="正方形/長方形 13"/>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2" name="正方形/長方形 11"/>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9" name="正方形/長方形 18"/>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児童虐待の予防、早期発見、適切な支援につな</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げる体制を強化する必要がある。</a:t>
            </a:r>
          </a:p>
        </p:txBody>
      </p:sp>
      <p:sp>
        <p:nvSpPr>
          <p:cNvPr id="23" name="直角三角形 22"/>
          <p:cNvSpPr/>
          <p:nvPr/>
        </p:nvSpPr>
        <p:spPr>
          <a:xfrm rot="16200000">
            <a:off x="6955200" y="2502000"/>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p:nvPr/>
        </p:nvCxnSpPr>
        <p:spPr>
          <a:xfrm>
            <a:off x="7707600" y="3009600"/>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400" y="3096000"/>
            <a:ext cx="2700000" cy="1107996"/>
          </a:xfrm>
          <a:prstGeom prst="rect">
            <a:avLst/>
          </a:prstGeom>
        </p:spPr>
        <p:txBody>
          <a:bodyPr wrap="square" lIns="0" tIns="0" rIns="0" bIns="0" anchor="t" anchorCtr="0">
            <a:spAutoFit/>
          </a:bodyPr>
          <a:lstStyle/>
          <a:p>
            <a:r>
              <a:rPr lang="ja-JP" altLang="en-US" dirty="0">
                <a:solidFill>
                  <a:srgbClr val="FF0000"/>
                </a:solidFill>
                <a:latin typeface="BIZ UDPゴシック" panose="020B0400000000000000" pitchFamily="50" charset="-128"/>
                <a:ea typeface="BIZ UDPゴシック" panose="020B0400000000000000" pitchFamily="50" charset="-128"/>
              </a:rPr>
              <a:t>子育て相談室における相談のうち、必要な情報の提供や適切な支援につないだ割合</a:t>
            </a:r>
            <a:endParaRPr lang="en-US" altLang="ja-JP" dirty="0">
              <a:solidFill>
                <a:srgbClr val="FF0000"/>
              </a:solidFill>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000"/>
          </a:xfrm>
          <a:prstGeom prst="rect">
            <a:avLst/>
          </a:prstGeom>
        </p:spPr>
        <p:txBody>
          <a:bodyPr wrap="square" lIns="0" tIns="0" rIns="0" bIns="0" anchor="ctr" anchorCtr="0">
            <a:normAutofit/>
          </a:bodyPr>
          <a:lstStyle/>
          <a:p>
            <a:r>
              <a:rPr lang="ja-JP" altLang="en-US" sz="2400" dirty="0">
                <a:latin typeface="BIZ UDPゴシック" panose="020B0400000000000000" pitchFamily="50" charset="-128"/>
                <a:ea typeface="BIZ UDPゴシック" panose="020B0400000000000000" pitchFamily="50" charset="-128"/>
              </a:rPr>
              <a:t>必要な時に子育てに関する相談や情報収集ができ、適切な支援につながることができる状態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子育てに関連する情報のプッシュ型発信を充実する。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児童虐待等に対して、積極的に関係機関と連携して、切れ目のない</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支援の仕組みづくりを行う。</a:t>
            </a:r>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子育てに関する相談及び情報提供窓口の認知</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度が低い。</a:t>
            </a:r>
          </a:p>
        </p:txBody>
      </p:sp>
      <p:cxnSp>
        <p:nvCxnSpPr>
          <p:cNvPr id="20" name="直線コネクタ 19"/>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200000" y="4536000"/>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27" name="図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2036" y="394032"/>
            <a:ext cx="864000" cy="864000"/>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4036" y="394032"/>
            <a:ext cx="864000" cy="864000"/>
          </a:xfrm>
          <a:prstGeom prst="rect">
            <a:avLst/>
          </a:prstGeom>
        </p:spPr>
      </p:pic>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10" name="正方形/長方形 9">
            <a:extLst>
              <a:ext uri="{FF2B5EF4-FFF2-40B4-BE49-F238E27FC236}">
                <a16:creationId xmlns:a16="http://schemas.microsoft.com/office/drawing/2014/main" id="{99D1FB84-79FE-4C34-BBC8-347973D6D7E9}"/>
              </a:ext>
            </a:extLst>
          </p:cNvPr>
          <p:cNvSpPr/>
          <p:nvPr/>
        </p:nvSpPr>
        <p:spPr>
          <a:xfrm>
            <a:off x="7812000" y="4572000"/>
            <a:ext cx="1440000" cy="369332"/>
          </a:xfrm>
          <a:prstGeom prst="rect">
            <a:avLst/>
          </a:prstGeom>
        </p:spPr>
        <p:txBody>
          <a:bodyPr wrap="square" lIns="0" tIns="0" rIns="0" bIns="0" anchor="ctr" anchorCtr="0">
            <a:spAutoFit/>
          </a:bodyPr>
          <a:lstStyle/>
          <a:p>
            <a:r>
              <a:rPr lang="en-US" altLang="ja-JP" sz="2400" dirty="0">
                <a:solidFill>
                  <a:srgbClr val="FF0000"/>
                </a:solidFill>
                <a:latin typeface="BIZ UDPゴシック" panose="020B0400000000000000" pitchFamily="50" charset="-128"/>
                <a:ea typeface="BIZ UDPゴシック" panose="020B0400000000000000" pitchFamily="50" charset="-128"/>
              </a:rPr>
              <a:t>100</a:t>
            </a:r>
            <a:r>
              <a:rPr lang="ja-JP" altLang="en-US" sz="2400" dirty="0">
                <a:solidFill>
                  <a:srgbClr val="FF0000"/>
                </a:solidFill>
                <a:latin typeface="BIZ UDPゴシック" panose="020B0400000000000000" pitchFamily="50" charset="-128"/>
                <a:ea typeface="BIZ UDPゴシック" panose="020B0400000000000000" pitchFamily="50" charset="-128"/>
              </a:rPr>
              <a:t>％</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D07DEC1B-9FC4-CDCB-B4B4-101CF1949782}"/>
              </a:ext>
            </a:extLst>
          </p:cNvPr>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37" name="正方形/長方形 36"/>
          <p:cNvSpPr/>
          <p:nvPr/>
        </p:nvSpPr>
        <p:spPr>
          <a:xfrm>
            <a:off x="162000" y="4630884"/>
            <a:ext cx="93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8" name="直線コネクタ 37"/>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10</a:t>
            </a:r>
          </a:p>
        </p:txBody>
      </p:sp>
    </p:spTree>
    <p:extLst>
      <p:ext uri="{BB962C8B-B14F-4D97-AF65-F5344CB8AC3E}">
        <p14:creationId xmlns:p14="http://schemas.microsoft.com/office/powerpoint/2010/main" val="222377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82426628-7CA4-494E-E1D2-18E4E907A91F}"/>
              </a:ext>
            </a:extLst>
          </p:cNvPr>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1F1C98E2-97F9-A26C-96DE-6B1F97BB68DB}"/>
              </a:ext>
            </a:extLst>
          </p:cNvPr>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AE003005-D0E7-BAD3-8153-206C928DF442}"/>
              </a:ext>
            </a:extLst>
          </p:cNvPr>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②こどもと若者の支援</a:t>
            </a:r>
          </a:p>
        </p:txBody>
      </p:sp>
      <p:sp>
        <p:nvSpPr>
          <p:cNvPr id="7" name="正方形/長方形 6">
            <a:extLst>
              <a:ext uri="{FF2B5EF4-FFF2-40B4-BE49-F238E27FC236}">
                <a16:creationId xmlns:a16="http://schemas.microsoft.com/office/drawing/2014/main" id="{75641721-A52C-3887-9989-C66DAD72A0F2}"/>
              </a:ext>
            </a:extLst>
          </p:cNvPr>
          <p:cNvSpPr/>
          <p:nvPr/>
        </p:nvSpPr>
        <p:spPr>
          <a:xfrm>
            <a:off x="161999"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050EE500-F9FB-2109-769B-6936DD34371C}"/>
              </a:ext>
            </a:extLst>
          </p:cNvPr>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5B3270EE-3D32-C1B0-3AE5-59F281F90B1B}"/>
              </a:ext>
            </a:extLst>
          </p:cNvPr>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A70E13F7-E01D-3A4E-25F7-A49E633380B1}"/>
              </a:ext>
            </a:extLst>
          </p:cNvPr>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正方形/長方形 11">
            <a:extLst>
              <a:ext uri="{FF2B5EF4-FFF2-40B4-BE49-F238E27FC236}">
                <a16:creationId xmlns:a16="http://schemas.microsoft.com/office/drawing/2014/main" id="{8441A8EF-89BD-7EB1-B102-23446D4FD640}"/>
              </a:ext>
            </a:extLst>
          </p:cNvPr>
          <p:cNvSpPr/>
          <p:nvPr/>
        </p:nvSpPr>
        <p:spPr>
          <a:xfrm>
            <a:off x="511200" y="3976673"/>
            <a:ext cx="6408000" cy="707886"/>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こどもが安心して過ごすことができる場を充実さ</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せる必要がある。</a:t>
            </a:r>
          </a:p>
        </p:txBody>
      </p:sp>
      <p:sp>
        <p:nvSpPr>
          <p:cNvPr id="13" name="直角三角形 12">
            <a:extLst>
              <a:ext uri="{FF2B5EF4-FFF2-40B4-BE49-F238E27FC236}">
                <a16:creationId xmlns:a16="http://schemas.microsoft.com/office/drawing/2014/main" id="{30142258-6F85-6A4E-C554-1D9E7ACE06D5}"/>
              </a:ext>
            </a:extLst>
          </p:cNvPr>
          <p:cNvSpPr/>
          <p:nvPr/>
        </p:nvSpPr>
        <p:spPr>
          <a:xfrm rot="16200000">
            <a:off x="6955200" y="2503284"/>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a:extLst>
              <a:ext uri="{FF2B5EF4-FFF2-40B4-BE49-F238E27FC236}">
                <a16:creationId xmlns:a16="http://schemas.microsoft.com/office/drawing/2014/main" id="{673F5187-C3D7-6C6A-11E2-799777AF89E2}"/>
              </a:ext>
            </a:extLst>
          </p:cNvPr>
          <p:cNvSpPr/>
          <p:nvPr/>
        </p:nvSpPr>
        <p:spPr>
          <a:xfrm>
            <a:off x="6998400" y="3096000"/>
            <a:ext cx="2700000" cy="1292662"/>
          </a:xfrm>
          <a:prstGeom prst="rect">
            <a:avLst/>
          </a:prstGeom>
        </p:spPr>
        <p:txBody>
          <a:bodyPr wrap="square" lIns="0" tIns="0" rIns="0" bIns="0" anchor="t" anchorCtr="0">
            <a:spAutoFit/>
          </a:bodyPr>
          <a:lstStyle/>
          <a:p>
            <a:r>
              <a:rPr lang="ja-JP" altLang="en-US" sz="1200" dirty="0">
                <a:solidFill>
                  <a:srgbClr val="FF0000"/>
                </a:solidFill>
                <a:latin typeface="BIZ UDPゴシック" panose="020B0400000000000000" pitchFamily="50" charset="-128"/>
                <a:ea typeface="BIZ UDPゴシック" panose="020B0400000000000000" pitchFamily="50" charset="-128"/>
              </a:rPr>
              <a:t>生きづらさを感じる人やヤングケアラーをはじめ、家庭状況など様々な要因により不登校や引きこもり状態に陥っているこどもや若者の支援者を対象とした研修会等の参加者のうち、研修で得た学びを支援に役立てることができると回答した参加者の割合　</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981FE72F-5A10-9AA1-0A23-3A46A6B0B132}"/>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すべてのこどもや若者が将来の夢や目標を見いだし、いきいきと取り組んでいる状態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616765F0-340D-F09F-5E08-74F337336B8C}"/>
              </a:ext>
            </a:extLst>
          </p:cNvPr>
          <p:cNvSpPr/>
          <p:nvPr/>
        </p:nvSpPr>
        <p:spPr>
          <a:xfrm>
            <a:off x="540000" y="5167284"/>
            <a:ext cx="9144000" cy="1231106"/>
          </a:xfrm>
          <a:prstGeom prst="rect">
            <a:avLst/>
          </a:prstGeom>
        </p:spPr>
        <p:txBody>
          <a:bodyPr wrap="square" lIns="0" tIns="0" rIns="0" bIns="0" anchor="ctr" anchorCtr="0">
            <a:spAutoFit/>
          </a:bodyPr>
          <a:lstStyle/>
          <a:p>
            <a:r>
              <a:rPr lang="ja-JP" altLang="en-US" sz="2000" dirty="0">
                <a:solidFill>
                  <a:schemeClr val="accent5"/>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不登校やひきこもりなど、支援の必要なこども・若者やその保護者が、早期に支援</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につながるよう相談窓口の周知や関係機関の連携を強化する。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solidFill>
                  <a:schemeClr val="accent5"/>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地域全体でこどもへの支援の連携を深め、こどもの居場所づくりへの支援及びヤ</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ングケアラー支援体制の構築を行う。</a:t>
            </a:r>
            <a:endParaRPr lang="en-US" altLang="ja-JP" sz="2000" dirty="0">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65700E8C-15BA-1AF4-BC2C-C8ECA3F1D02B}"/>
              </a:ext>
            </a:extLst>
          </p:cNvPr>
          <p:cNvSpPr/>
          <p:nvPr/>
        </p:nvSpPr>
        <p:spPr>
          <a:xfrm>
            <a:off x="511200" y="2946084"/>
            <a:ext cx="6408000" cy="1046440"/>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生きづらさを感じる人や、ケアラーをはじめ家庭状</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況など様々な要因により、不登校やひきこもり状態</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に陥っているこどもや若者が増加している。</a:t>
            </a:r>
          </a:p>
        </p:txBody>
      </p:sp>
      <p:sp>
        <p:nvSpPr>
          <p:cNvPr id="21" name="右矢印 33">
            <a:extLst>
              <a:ext uri="{FF2B5EF4-FFF2-40B4-BE49-F238E27FC236}">
                <a16:creationId xmlns:a16="http://schemas.microsoft.com/office/drawing/2014/main" id="{568D8481-5C37-4532-CBE4-1CF8E1DD7C45}"/>
              </a:ext>
            </a:extLst>
          </p:cNvPr>
          <p:cNvSpPr/>
          <p:nvPr/>
        </p:nvSpPr>
        <p:spPr>
          <a:xfrm>
            <a:off x="7200000" y="4540884"/>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0" name="正方形/長方形 29">
            <a:extLst>
              <a:ext uri="{FF2B5EF4-FFF2-40B4-BE49-F238E27FC236}">
                <a16:creationId xmlns:a16="http://schemas.microsoft.com/office/drawing/2014/main" id="{893979C8-88FD-DD15-BE3E-D9E117C63A9D}"/>
              </a:ext>
            </a:extLst>
          </p:cNvPr>
          <p:cNvSpPr/>
          <p:nvPr/>
        </p:nvSpPr>
        <p:spPr>
          <a:xfrm>
            <a:off x="7812000" y="4572000"/>
            <a:ext cx="1440000" cy="369332"/>
          </a:xfrm>
          <a:prstGeom prst="rect">
            <a:avLst/>
          </a:prstGeom>
        </p:spPr>
        <p:txBody>
          <a:bodyPr wrap="square" lIns="0" tIns="0" rIns="0" bIns="0" anchor="ctr" anchorCtr="0">
            <a:spAutoFit/>
          </a:bodyPr>
          <a:lstStyle/>
          <a:p>
            <a:r>
              <a:rPr lang="en-US" altLang="ja-JP" sz="2400" dirty="0">
                <a:solidFill>
                  <a:srgbClr val="FF0000"/>
                </a:solidFill>
                <a:latin typeface="BIZ UDPゴシック" panose="020B0400000000000000" pitchFamily="50" charset="-128"/>
                <a:ea typeface="BIZ UDPゴシック" panose="020B0400000000000000" pitchFamily="50" charset="-128"/>
              </a:rPr>
              <a:t>80</a:t>
            </a:r>
            <a:r>
              <a:rPr lang="ja-JP" altLang="en-US" sz="2400" dirty="0">
                <a:solidFill>
                  <a:srgbClr val="FF0000"/>
                </a:solidFill>
                <a:latin typeface="BIZ UDPゴシック" panose="020B0400000000000000" pitchFamily="50" charset="-128"/>
                <a:ea typeface="BIZ UDPゴシック" panose="020B0400000000000000" pitchFamily="50" charset="-128"/>
              </a:rPr>
              <a:t>％以上</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E9AFFFDE-38DA-55F0-215D-DA41B8003786}"/>
              </a:ext>
            </a:extLst>
          </p:cNvPr>
          <p:cNvSpPr/>
          <p:nvPr/>
        </p:nvSpPr>
        <p:spPr>
          <a:xfrm>
            <a:off x="7812000" y="4356000"/>
            <a:ext cx="1440000" cy="215444"/>
          </a:xfrm>
          <a:prstGeom prst="rect">
            <a:avLst/>
          </a:prstGeom>
        </p:spPr>
        <p:txBody>
          <a:bodyPr wrap="square" lIns="0" tIns="0" rIns="0" bIns="0" anchor="ctr" anchorCtr="0">
            <a:spAutoFit/>
          </a:bodyPr>
          <a:lstStyle/>
          <a:p>
            <a:r>
              <a:rPr lang="ja-JP" altLang="en-US" sz="1400" dirty="0">
                <a:solidFill>
                  <a:srgbClr val="FF0000"/>
                </a:solidFill>
                <a:latin typeface="BIZ UDPゴシック" panose="020B0400000000000000" pitchFamily="50" charset="-128"/>
                <a:ea typeface="BIZ UDPゴシック" panose="020B0400000000000000" pitchFamily="50" charset="-128"/>
              </a:rPr>
              <a:t>毎年度</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pic>
        <p:nvPicPr>
          <p:cNvPr id="32" name="図 31">
            <a:extLst>
              <a:ext uri="{FF2B5EF4-FFF2-40B4-BE49-F238E27FC236}">
                <a16:creationId xmlns:a16="http://schemas.microsoft.com/office/drawing/2014/main" id="{DBF9FE30-EB25-54D7-284A-A3386DAD7E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33" name="図 32">
            <a:extLst>
              <a:ext uri="{FF2B5EF4-FFF2-40B4-BE49-F238E27FC236}">
                <a16:creationId xmlns:a16="http://schemas.microsoft.com/office/drawing/2014/main" id="{61CE5567-F02D-15C4-BF45-8B4A49E4B9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4" name="図 33">
            <a:extLst>
              <a:ext uri="{FF2B5EF4-FFF2-40B4-BE49-F238E27FC236}">
                <a16:creationId xmlns:a16="http://schemas.microsoft.com/office/drawing/2014/main" id="{748235F5-F900-0670-2FFD-86F74BAEAE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sp>
        <p:nvSpPr>
          <p:cNvPr id="37" name="角丸四角形 36"/>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8" name="テキスト ボックス 37"/>
          <p:cNvSpPr txBox="1"/>
          <p:nvPr/>
        </p:nvSpPr>
        <p:spPr>
          <a:xfrm>
            <a:off x="774000" y="73284"/>
            <a:ext cx="46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41" name="正方形/長方形 40"/>
          <p:cNvSpPr/>
          <p:nvPr/>
        </p:nvSpPr>
        <p:spPr>
          <a:xfrm>
            <a:off x="162000" y="4630884"/>
            <a:ext cx="93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8D4729C3-D4B8-7C8E-04BE-36716E45D808}"/>
              </a:ext>
            </a:extLst>
          </p:cNvPr>
          <p:cNvCxnSpPr/>
          <p:nvPr/>
        </p:nvCxnSpPr>
        <p:spPr>
          <a:xfrm>
            <a:off x="7707600" y="3009600"/>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34E7FC89-D43B-222F-A617-8BC508DE02EF}"/>
              </a:ext>
            </a:extLst>
          </p:cNvPr>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022CBA86-8B12-6E7B-245A-B5D700E043E2}"/>
              </a:ext>
            </a:extLst>
          </p:cNvPr>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9"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11</a:t>
            </a:r>
          </a:p>
        </p:txBody>
      </p:sp>
    </p:spTree>
    <p:extLst>
      <p:ext uri="{BB962C8B-B14F-4D97-AF65-F5344CB8AC3E}">
        <p14:creationId xmlns:p14="http://schemas.microsoft.com/office/powerpoint/2010/main" val="3824593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06DF1181-10AF-A9B3-ED89-D6E1432D8CCB}"/>
              </a:ext>
            </a:extLst>
          </p:cNvPr>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511255DF-B242-0DE0-2C7F-540B03C74B90}"/>
              </a:ext>
            </a:extLst>
          </p:cNvPr>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AEE8FCBD-4441-54AE-98A5-E8FECB0F9B86}"/>
              </a:ext>
            </a:extLst>
          </p:cNvPr>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③学校・学びの支援</a:t>
            </a:r>
          </a:p>
        </p:txBody>
      </p:sp>
      <p:sp>
        <p:nvSpPr>
          <p:cNvPr id="7" name="正方形/長方形 6">
            <a:extLst>
              <a:ext uri="{FF2B5EF4-FFF2-40B4-BE49-F238E27FC236}">
                <a16:creationId xmlns:a16="http://schemas.microsoft.com/office/drawing/2014/main" id="{EA75CEC6-1D54-4E0F-24D0-DC7F5B0D2F27}"/>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5AB2DEE2-0478-BC42-5E36-53BA266DE158}"/>
              </a:ext>
            </a:extLst>
          </p:cNvPr>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30660B0D-51D0-702B-F63B-8AA7F76AB26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52344909-FF05-5D23-577F-621572B4E77C}"/>
              </a:ext>
            </a:extLst>
          </p:cNvPr>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3" name="直角三角形 12">
            <a:extLst>
              <a:ext uri="{FF2B5EF4-FFF2-40B4-BE49-F238E27FC236}">
                <a16:creationId xmlns:a16="http://schemas.microsoft.com/office/drawing/2014/main" id="{2EAE4B40-81D0-880F-4689-6CDFB8A9C9F5}"/>
              </a:ext>
            </a:extLst>
          </p:cNvPr>
          <p:cNvSpPr/>
          <p:nvPr/>
        </p:nvSpPr>
        <p:spPr>
          <a:xfrm rot="16200000">
            <a:off x="6955200" y="2503284"/>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a:extLst>
              <a:ext uri="{FF2B5EF4-FFF2-40B4-BE49-F238E27FC236}">
                <a16:creationId xmlns:a16="http://schemas.microsoft.com/office/drawing/2014/main" id="{FF6333AB-1D1E-B99D-26E7-A5276BFF83C6}"/>
              </a:ext>
            </a:extLst>
          </p:cNvPr>
          <p:cNvSpPr/>
          <p:nvPr/>
        </p:nvSpPr>
        <p:spPr>
          <a:xfrm>
            <a:off x="6998400" y="3096000"/>
            <a:ext cx="2700000" cy="1231106"/>
          </a:xfrm>
          <a:prstGeom prst="rect">
            <a:avLst/>
          </a:prstGeom>
        </p:spPr>
        <p:txBody>
          <a:bodyPr wrap="square" lIns="0" tIns="0" rIns="0" bIns="0" anchor="t" anchorCtr="0">
            <a:spAutoFit/>
          </a:bodyPr>
          <a:lstStyle/>
          <a:p>
            <a:r>
              <a:rPr lang="ja-JP" altLang="en-US" sz="1600" dirty="0">
                <a:solidFill>
                  <a:srgbClr val="FF0000"/>
                </a:solidFill>
                <a:latin typeface="BIZ UDPゴシック" panose="020B0400000000000000" pitchFamily="50" charset="-128"/>
                <a:ea typeface="BIZ UDPゴシック" panose="020B0400000000000000" pitchFamily="50" charset="-128"/>
              </a:rPr>
              <a:t>「区の支援により、学校・家庭・地域が連携して、こどもが育まれていると感じる」と回答する小・中学校長、各校</a:t>
            </a:r>
            <a:r>
              <a:rPr lang="en-US" altLang="ja-JP" sz="1600" dirty="0">
                <a:solidFill>
                  <a:srgbClr val="FF0000"/>
                </a:solidFill>
                <a:latin typeface="BIZ UDPゴシック" panose="020B0400000000000000" pitchFamily="50" charset="-128"/>
                <a:ea typeface="BIZ UDPゴシック" panose="020B0400000000000000" pitchFamily="50" charset="-128"/>
              </a:rPr>
              <a:t>PTA</a:t>
            </a:r>
            <a:r>
              <a:rPr lang="ja-JP" altLang="en-US" sz="1600" dirty="0">
                <a:solidFill>
                  <a:srgbClr val="FF0000"/>
                </a:solidFill>
                <a:latin typeface="BIZ UDPゴシック" panose="020B0400000000000000" pitchFamily="50" charset="-128"/>
                <a:ea typeface="BIZ UDPゴシック" panose="020B0400000000000000" pitchFamily="50" charset="-128"/>
              </a:rPr>
              <a:t>会長、各地域活動協議会会長の割合</a:t>
            </a:r>
            <a:endParaRPr lang="en-US" altLang="ja-JP" sz="1600" dirty="0">
              <a:solidFill>
                <a:srgbClr val="FF0000"/>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1520591D-10FE-45AD-BBFB-AD00F611700B}"/>
              </a:ext>
            </a:extLst>
          </p:cNvPr>
          <p:cNvSpPr/>
          <p:nvPr/>
        </p:nvSpPr>
        <p:spPr>
          <a:xfrm>
            <a:off x="817200" y="1660884"/>
            <a:ext cx="8964000" cy="738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地域の実情を反映し、運営されている学校・教育コミュニティのもとで、すべてのこどもが健全に育まれている状態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D3B52304-0533-E709-010C-5EB7EC324C6F}"/>
              </a:ext>
            </a:extLst>
          </p:cNvPr>
          <p:cNvSpPr/>
          <p:nvPr/>
        </p:nvSpPr>
        <p:spPr>
          <a:xfrm>
            <a:off x="540000" y="5167284"/>
            <a:ext cx="9144000" cy="1015663"/>
          </a:xfrm>
          <a:prstGeom prst="rect">
            <a:avLst/>
          </a:prstGeom>
        </p:spPr>
        <p:txBody>
          <a:bodyPr wrap="square" lIns="0" tIns="0" rIns="0" bIns="0" anchor="ctr" anchorCtr="0">
            <a:spAutoFit/>
          </a:bodyPr>
          <a:lstStyle/>
          <a:p>
            <a:r>
              <a:rPr lang="ja-JP" altLang="en-US" sz="22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保護者・地域住民や学校園からの意見を把握し、教育施策に反映する。</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開かれた学校運営及び学校間における情報共有をサポートし、学校教育</a:t>
            </a:r>
            <a:endParaRPr lang="en-US" altLang="ja-JP" sz="2200" dirty="0">
              <a:latin typeface="BIZ UDPゴシック" panose="020B0400000000000000" pitchFamily="50" charset="-128"/>
              <a:ea typeface="BIZ UDPゴシック" panose="020B0400000000000000" pitchFamily="50" charset="-128"/>
            </a:endParaRPr>
          </a:p>
          <a:p>
            <a:r>
              <a:rPr lang="en-US" altLang="ja-JP" sz="2200" dirty="0">
                <a:latin typeface="BIZ UDPゴシック" panose="020B0400000000000000" pitchFamily="50" charset="-128"/>
                <a:ea typeface="BIZ UDPゴシック" panose="020B0400000000000000" pitchFamily="50" charset="-128"/>
              </a:rPr>
              <a:t>   </a:t>
            </a:r>
            <a:r>
              <a:rPr lang="ja-JP" altLang="en-US" sz="2200" dirty="0">
                <a:latin typeface="BIZ UDPゴシック" panose="020B0400000000000000" pitchFamily="50" charset="-128"/>
                <a:ea typeface="BIZ UDPゴシック" panose="020B0400000000000000" pitchFamily="50" charset="-128"/>
              </a:rPr>
              <a:t>活動が円滑に進められるよう支援する。</a:t>
            </a:r>
          </a:p>
        </p:txBody>
      </p:sp>
      <p:sp>
        <p:nvSpPr>
          <p:cNvPr id="18" name="正方形/長方形 17">
            <a:extLst>
              <a:ext uri="{FF2B5EF4-FFF2-40B4-BE49-F238E27FC236}">
                <a16:creationId xmlns:a16="http://schemas.microsoft.com/office/drawing/2014/main" id="{8DF1AD0A-F082-49D2-DBE8-3BE74949C653}"/>
              </a:ext>
            </a:extLst>
          </p:cNvPr>
          <p:cNvSpPr/>
          <p:nvPr/>
        </p:nvSpPr>
        <p:spPr>
          <a:xfrm>
            <a:off x="511200" y="2946084"/>
            <a:ext cx="6408000" cy="1107996"/>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こどもが未来を切り拓く力を身につけられる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よう、教育環境の充実や改善につながる学校園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等の支援の充実が必要である。</a:t>
            </a:r>
          </a:p>
        </p:txBody>
      </p:sp>
      <p:sp>
        <p:nvSpPr>
          <p:cNvPr id="21" name="右矢印 33">
            <a:extLst>
              <a:ext uri="{FF2B5EF4-FFF2-40B4-BE49-F238E27FC236}">
                <a16:creationId xmlns:a16="http://schemas.microsoft.com/office/drawing/2014/main" id="{61247275-9FA8-521F-AB2D-ACE4A6910F92}"/>
              </a:ext>
            </a:extLst>
          </p:cNvPr>
          <p:cNvSpPr/>
          <p:nvPr/>
        </p:nvSpPr>
        <p:spPr>
          <a:xfrm>
            <a:off x="7200000" y="4536000"/>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5" name="正方形/長方形 24">
            <a:extLst>
              <a:ext uri="{FF2B5EF4-FFF2-40B4-BE49-F238E27FC236}">
                <a16:creationId xmlns:a16="http://schemas.microsoft.com/office/drawing/2014/main" id="{841CB96A-9D55-AC03-CD97-38F1BAE16BD2}"/>
              </a:ext>
            </a:extLst>
          </p:cNvPr>
          <p:cNvSpPr/>
          <p:nvPr/>
        </p:nvSpPr>
        <p:spPr>
          <a:xfrm>
            <a:off x="7812000" y="4572000"/>
            <a:ext cx="1440000" cy="369332"/>
          </a:xfrm>
          <a:prstGeom prst="rect">
            <a:avLst/>
          </a:prstGeom>
        </p:spPr>
        <p:txBody>
          <a:bodyPr wrap="square" lIns="0" tIns="0" rIns="0" bIns="0" anchor="ctr" anchorCtr="0">
            <a:spAutoFit/>
          </a:bodyPr>
          <a:lstStyle/>
          <a:p>
            <a:r>
              <a:rPr lang="en-US" altLang="ja-JP" sz="2400" dirty="0">
                <a:solidFill>
                  <a:srgbClr val="FF0000"/>
                </a:solidFill>
                <a:latin typeface="BIZ UDPゴシック" panose="020B0400000000000000" pitchFamily="50" charset="-128"/>
                <a:ea typeface="BIZ UDPゴシック" panose="020B0400000000000000" pitchFamily="50" charset="-128"/>
              </a:rPr>
              <a:t>80</a:t>
            </a:r>
            <a:r>
              <a:rPr lang="ja-JP" altLang="en-US" sz="2400" dirty="0">
                <a:solidFill>
                  <a:srgbClr val="FF0000"/>
                </a:solidFill>
                <a:latin typeface="BIZ UDPゴシック" panose="020B0400000000000000" pitchFamily="50" charset="-128"/>
                <a:ea typeface="BIZ UDPゴシック" panose="020B0400000000000000" pitchFamily="50" charset="-128"/>
              </a:rPr>
              <a:t>％以上</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39DE50BA-039A-253F-DA2A-CED68B5F3670}"/>
              </a:ext>
            </a:extLst>
          </p:cNvPr>
          <p:cNvSpPr/>
          <p:nvPr/>
        </p:nvSpPr>
        <p:spPr>
          <a:xfrm>
            <a:off x="7812000" y="4356000"/>
            <a:ext cx="1440000" cy="215444"/>
          </a:xfrm>
          <a:prstGeom prst="rect">
            <a:avLst/>
          </a:prstGeom>
        </p:spPr>
        <p:txBody>
          <a:bodyPr wrap="square" lIns="0" tIns="0" rIns="0" bIns="0" anchor="ctr" anchorCtr="0">
            <a:spAutoFit/>
          </a:bodyPr>
          <a:lstStyle/>
          <a:p>
            <a:r>
              <a:rPr lang="ja-JP" altLang="en-US" sz="1400" dirty="0">
                <a:solidFill>
                  <a:srgbClr val="FF0000"/>
                </a:solidFill>
                <a:latin typeface="BIZ UDPゴシック" panose="020B0400000000000000" pitchFamily="50" charset="-128"/>
                <a:ea typeface="BIZ UDPゴシック" panose="020B0400000000000000" pitchFamily="50" charset="-128"/>
              </a:rPr>
              <a:t>毎年度</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pic>
        <p:nvPicPr>
          <p:cNvPr id="30" name="図 29">
            <a:extLst>
              <a:ext uri="{FF2B5EF4-FFF2-40B4-BE49-F238E27FC236}">
                <a16:creationId xmlns:a16="http://schemas.microsoft.com/office/drawing/2014/main" id="{66D6F8B8-DEE4-F357-7E9F-9C39B896E8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1" name="図 30">
            <a:extLst>
              <a:ext uri="{FF2B5EF4-FFF2-40B4-BE49-F238E27FC236}">
                <a16:creationId xmlns:a16="http://schemas.microsoft.com/office/drawing/2014/main" id="{D92D0DF7-B42B-642A-BD47-14D1962F47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2" name="図 31">
            <a:extLst>
              <a:ext uri="{FF2B5EF4-FFF2-40B4-BE49-F238E27FC236}">
                <a16:creationId xmlns:a16="http://schemas.microsoft.com/office/drawing/2014/main" id="{C69C6D25-CD66-B418-1E13-E9B553ED4B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sp>
        <p:nvSpPr>
          <p:cNvPr id="35" name="角丸四角形 34"/>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6" name="テキスト ボックス 35"/>
          <p:cNvSpPr txBox="1"/>
          <p:nvPr/>
        </p:nvSpPr>
        <p:spPr>
          <a:xfrm>
            <a:off x="774000" y="73284"/>
            <a:ext cx="46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39" name="正方形/長方形 38"/>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490E1B0C-168D-17F4-E8E3-47C9FE9CAB4C}"/>
              </a:ext>
            </a:extLst>
          </p:cNvPr>
          <p:cNvCxnSpPr/>
          <p:nvPr/>
        </p:nvCxnSpPr>
        <p:spPr>
          <a:xfrm>
            <a:off x="7707600" y="3009600"/>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44B779BF-9EB7-393B-4E78-C241DC35C2B5}"/>
              </a:ext>
            </a:extLst>
          </p:cNvPr>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2CF5B3E-F0A6-445D-A562-46E2FEC26AD8}"/>
              </a:ext>
            </a:extLst>
          </p:cNvPr>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12</a:t>
            </a:r>
          </a:p>
        </p:txBody>
      </p:sp>
    </p:spTree>
    <p:extLst>
      <p:ext uri="{BB962C8B-B14F-4D97-AF65-F5344CB8AC3E}">
        <p14:creationId xmlns:p14="http://schemas.microsoft.com/office/powerpoint/2010/main" val="204824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4"/>
            <a:ext cx="2772000" cy="2520000"/>
          </a:xfrm>
          <a:prstGeom prst="flowChartPunchedCard">
            <a:avLst/>
          </a:prstGeom>
          <a:solidFill>
            <a:srgbClr val="F0DB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651600" y="735684"/>
            <a:ext cx="9108000" cy="1764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4</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73284"/>
            <a:ext cx="324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区政運営の充実</a:t>
            </a:r>
          </a:p>
        </p:txBody>
      </p:sp>
      <p:sp>
        <p:nvSpPr>
          <p:cNvPr id="6" name="角丸四角形 5"/>
          <p:cNvSpPr/>
          <p:nvPr/>
        </p:nvSpPr>
        <p:spPr>
          <a:xfrm>
            <a:off x="651600" y="714084"/>
            <a:ext cx="9000000" cy="54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①区政への</a:t>
            </a:r>
            <a:r>
              <a:rPr kumimoji="1" lang="ja-JP" altLang="en-US" sz="2400" dirty="0">
                <a:solidFill>
                  <a:schemeClr val="bg1"/>
                </a:solidFill>
                <a:latin typeface="BIZ UDPゴシック" panose="020B0400000000000000" pitchFamily="50" charset="-128"/>
                <a:ea typeface="BIZ UDPゴシック" panose="020B0400000000000000" pitchFamily="50" charset="-128"/>
              </a:rPr>
              <a:t>区民</a:t>
            </a:r>
            <a:r>
              <a:rPr kumimoji="1" lang="ja-JP" altLang="en-US" sz="2400" dirty="0">
                <a:latin typeface="BIZ UDPゴシック" panose="020B0400000000000000" pitchFamily="50" charset="-128"/>
                <a:ea typeface="BIZ UDPゴシック" panose="020B0400000000000000" pitchFamily="50" charset="-128"/>
              </a:rPr>
              <a:t>参画の推進</a:t>
            </a:r>
          </a:p>
        </p:txBody>
      </p:sp>
      <p:sp>
        <p:nvSpPr>
          <p:cNvPr id="9" name="正方形/長方形 8"/>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多様な区民ニーズの把握・掘り起こしと、区政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に関する情報発信の充実が必要である。</a:t>
            </a:r>
          </a:p>
        </p:txBody>
      </p:sp>
      <p:sp>
        <p:nvSpPr>
          <p:cNvPr id="14" name="正方形/長方形 13"/>
          <p:cNvSpPr/>
          <p:nvPr/>
        </p:nvSpPr>
        <p:spPr>
          <a:xfrm>
            <a:off x="511200" y="5131284"/>
            <a:ext cx="9252000" cy="1332000"/>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p:cNvSpPr/>
          <p:nvPr/>
        </p:nvSpPr>
        <p:spPr>
          <a:xfrm>
            <a:off x="540000" y="5167284"/>
            <a:ext cx="9144000" cy="1108800"/>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デジタルツールを活用し、幅広い層の区民ニーズの把握に取り組む</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とともに、区政情報が広く伝わるよう情報発信の充実を図る。</a:t>
            </a:r>
            <a:endParaRPr lang="en-US" altLang="ja-JP" sz="2400" dirty="0">
              <a:latin typeface="BIZ UDPゴシック" panose="020B0400000000000000" pitchFamily="50" charset="-128"/>
              <a:ea typeface="BIZ UDPゴシック" panose="020B0400000000000000" pitchFamily="50" charset="-128"/>
            </a:endParaRPr>
          </a:p>
          <a:p>
            <a:endParaRPr lang="ja-JP" altLang="en-US" sz="2400" dirty="0">
              <a:solidFill>
                <a:schemeClr val="accent3"/>
              </a:solidFill>
              <a:latin typeface="BIZ UDPゴシック" panose="020B0400000000000000" pitchFamily="50" charset="-128"/>
              <a:ea typeface="BIZ UDPゴシック" panose="020B0400000000000000" pitchFamily="50" charset="-128"/>
            </a:endParaRPr>
          </a:p>
        </p:txBody>
      </p:sp>
      <p:cxnSp>
        <p:nvCxnSpPr>
          <p:cNvPr id="26" name="直線コネクタ 25"/>
          <p:cNvCxnSpPr/>
          <p:nvPr/>
        </p:nvCxnSpPr>
        <p:spPr>
          <a:xfrm>
            <a:off x="7707600" y="3009600"/>
            <a:ext cx="126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399" y="3096000"/>
            <a:ext cx="2700000" cy="1384995"/>
          </a:xfrm>
          <a:prstGeom prst="rect">
            <a:avLst/>
          </a:prstGeom>
        </p:spPr>
        <p:txBody>
          <a:bodyPr wrap="square" lIns="0" tIns="0" rIns="0" bIns="0" anchor="t" anchorCtr="0">
            <a:spAutoFit/>
          </a:bodyPr>
          <a:lstStyle/>
          <a:p>
            <a:r>
              <a:rPr lang="ja-JP" altLang="en-US" dirty="0">
                <a:solidFill>
                  <a:srgbClr val="FF0000"/>
                </a:solidFill>
                <a:latin typeface="BIZ UDPゴシック" panose="020B0400000000000000" pitchFamily="50" charset="-128"/>
                <a:ea typeface="BIZ UDPゴシック" panose="020B0400000000000000" pitchFamily="50" charset="-128"/>
              </a:rPr>
              <a:t>様々な機会を通じて把握した区民ニーズ・意見について、事業施策に反映し、その事例を広報媒体で発信した件数</a:t>
            </a:r>
            <a:endParaRPr lang="en-US" altLang="ja-JP" dirty="0">
              <a:solidFill>
                <a:srgbClr val="FF0000"/>
              </a:solidFill>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7812000" y="4572000"/>
            <a:ext cx="1440000" cy="369332"/>
          </a:xfrm>
          <a:prstGeom prst="rect">
            <a:avLst/>
          </a:prstGeom>
        </p:spPr>
        <p:txBody>
          <a:bodyPr wrap="square" lIns="0" tIns="0" rIns="0" bIns="0" anchor="ctr" anchorCtr="0">
            <a:spAutoFit/>
          </a:bodyPr>
          <a:lstStyle/>
          <a:p>
            <a:r>
              <a:rPr lang="ja-JP" altLang="en-US" sz="2400" dirty="0">
                <a:solidFill>
                  <a:srgbClr val="FF0000"/>
                </a:solidFill>
                <a:latin typeface="BIZ UDPゴシック" panose="020B0400000000000000" pitchFamily="50" charset="-128"/>
                <a:ea typeface="BIZ UDPゴシック" panose="020B0400000000000000" pitchFamily="50" charset="-128"/>
              </a:rPr>
              <a:t>２件以上</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p:txBody>
      </p:sp>
      <p:sp>
        <p:nvSpPr>
          <p:cNvPr id="27" name="正方形/長方形 26"/>
          <p:cNvSpPr/>
          <p:nvPr/>
        </p:nvSpPr>
        <p:spPr>
          <a:xfrm>
            <a:off x="7812000" y="4320000"/>
            <a:ext cx="1440000" cy="215444"/>
          </a:xfrm>
          <a:prstGeom prst="rect">
            <a:avLst/>
          </a:prstGeom>
        </p:spPr>
        <p:txBody>
          <a:bodyPr wrap="square" lIns="0" tIns="0" rIns="0" bIns="0" anchor="ctr" anchorCtr="0">
            <a:spAutoFit/>
          </a:bodyPr>
          <a:lstStyle/>
          <a:p>
            <a:r>
              <a:rPr lang="ja-JP" altLang="en-US" sz="1400" dirty="0">
                <a:solidFill>
                  <a:srgbClr val="FF0000"/>
                </a:solidFill>
                <a:latin typeface="BIZ UDPゴシック" panose="020B0400000000000000" pitchFamily="50" charset="-128"/>
                <a:ea typeface="BIZ UDPゴシック" panose="020B0400000000000000" pitchFamily="50" charset="-128"/>
              </a:rPr>
              <a:t>毎年度</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cxnSp>
        <p:nvCxnSpPr>
          <p:cNvPr id="22" name="直線コネクタ 21"/>
          <p:cNvCxnSpPr/>
          <p:nvPr/>
        </p:nvCxnSpPr>
        <p:spPr>
          <a:xfrm>
            <a:off x="108000" y="2912400"/>
            <a:ext cx="72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 name="右矢印 2"/>
          <p:cNvSpPr/>
          <p:nvPr/>
        </p:nvSpPr>
        <p:spPr>
          <a:xfrm>
            <a:off x="7200000" y="4536000"/>
            <a:ext cx="513694" cy="40326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33" name="図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5" name="正方形/長方形 4">
            <a:extLst>
              <a:ext uri="{FF2B5EF4-FFF2-40B4-BE49-F238E27FC236}">
                <a16:creationId xmlns:a16="http://schemas.microsoft.com/office/drawing/2014/main" id="{67DE53A2-468F-B123-11ED-BF51E0159EB8}"/>
              </a:ext>
            </a:extLst>
          </p:cNvPr>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0" name="正方形/長方形 9">
            <a:extLst>
              <a:ext uri="{FF2B5EF4-FFF2-40B4-BE49-F238E27FC236}">
                <a16:creationId xmlns:a16="http://schemas.microsoft.com/office/drawing/2014/main" id="{E6F53D1D-0072-9972-88A2-10589E109A16}"/>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区民の意見やニーズを反映した区政運営が行われている状態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08D3A19D-0044-54D2-F730-C5F1FE4398E7}"/>
              </a:ext>
            </a:extLst>
          </p:cNvPr>
          <p:cNvSpPr/>
          <p:nvPr/>
        </p:nvSpPr>
        <p:spPr>
          <a:xfrm>
            <a:off x="162000" y="2510484"/>
            <a:ext cx="576000" cy="360000"/>
          </a:xfrm>
          <a:prstGeom prst="rect">
            <a:avLst/>
          </a:prstGeom>
          <a:ln>
            <a:noFill/>
          </a:ln>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0" name="正方形/長方形 19">
            <a:extLst>
              <a:ext uri="{FF2B5EF4-FFF2-40B4-BE49-F238E27FC236}">
                <a16:creationId xmlns:a16="http://schemas.microsoft.com/office/drawing/2014/main" id="{41C89A48-54F7-634E-A33F-6910A2C6F269}"/>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36" name="正方形/長方形 35"/>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7" name="直線コネクタ 36"/>
          <p:cNvCxnSpPr/>
          <p:nvPr/>
        </p:nvCxnSpPr>
        <p:spPr>
          <a:xfrm>
            <a:off x="72000" y="5037968"/>
            <a:ext cx="1080000" cy="0"/>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p:sp>
        <p:nvSpPr>
          <p:cNvPr id="3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13</a:t>
            </a:r>
          </a:p>
        </p:txBody>
      </p:sp>
      <p:sp>
        <p:nvSpPr>
          <p:cNvPr id="8" name="直角三角形 7">
            <a:extLst>
              <a:ext uri="{FF2B5EF4-FFF2-40B4-BE49-F238E27FC236}">
                <a16:creationId xmlns:a16="http://schemas.microsoft.com/office/drawing/2014/main" id="{9F6E01CA-FE10-8A0A-E7A7-90B82C7224AD}"/>
              </a:ext>
            </a:extLst>
          </p:cNvPr>
          <p:cNvSpPr/>
          <p:nvPr/>
        </p:nvSpPr>
        <p:spPr>
          <a:xfrm rot="16200000">
            <a:off x="6955200" y="2503284"/>
            <a:ext cx="540000" cy="540000"/>
          </a:xfrm>
          <a:prstGeom prst="rtTriangle">
            <a:avLst/>
          </a:prstGeom>
          <a:solidFill>
            <a:srgbClr val="CC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Tree>
    <p:extLst>
      <p:ext uri="{BB962C8B-B14F-4D97-AF65-F5344CB8AC3E}">
        <p14:creationId xmlns:p14="http://schemas.microsoft.com/office/powerpoint/2010/main" val="3160963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4C844975-308D-1D27-A304-47D926DF6529}"/>
              </a:ext>
            </a:extLst>
          </p:cNvPr>
          <p:cNvSpPr/>
          <p:nvPr/>
        </p:nvSpPr>
        <p:spPr>
          <a:xfrm>
            <a:off x="6955201" y="2517684"/>
            <a:ext cx="2772000" cy="2520000"/>
          </a:xfrm>
          <a:prstGeom prst="flowChartPunchedCard">
            <a:avLst/>
          </a:prstGeom>
          <a:solidFill>
            <a:srgbClr val="F0DB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3FB4AA29-C811-99AC-F5EA-2C12380A9F47}"/>
              </a:ext>
            </a:extLst>
          </p:cNvPr>
          <p:cNvSpPr/>
          <p:nvPr/>
        </p:nvSpPr>
        <p:spPr>
          <a:xfrm>
            <a:off x="651601" y="735684"/>
            <a:ext cx="9108000" cy="1764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 name="角丸四角形 1">
            <a:extLst>
              <a:ext uri="{FF2B5EF4-FFF2-40B4-BE49-F238E27FC236}">
                <a16:creationId xmlns:a16="http://schemas.microsoft.com/office/drawing/2014/main" id="{295B3ABF-E60C-A799-802F-72E1B07503C0}"/>
              </a:ext>
            </a:extLst>
          </p:cNvPr>
          <p:cNvSpPr/>
          <p:nvPr/>
        </p:nvSpPr>
        <p:spPr>
          <a:xfrm>
            <a:off x="162001" y="73284"/>
            <a:ext cx="612000" cy="612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4</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CA1505B2-5776-AB8E-48E6-03659B92F541}"/>
              </a:ext>
            </a:extLst>
          </p:cNvPr>
          <p:cNvSpPr txBox="1"/>
          <p:nvPr/>
        </p:nvSpPr>
        <p:spPr>
          <a:xfrm>
            <a:off x="774001" y="73284"/>
            <a:ext cx="324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区政運営の充実</a:t>
            </a:r>
          </a:p>
        </p:txBody>
      </p:sp>
      <p:sp>
        <p:nvSpPr>
          <p:cNvPr id="6" name="角丸四角形 5">
            <a:extLst>
              <a:ext uri="{FF2B5EF4-FFF2-40B4-BE49-F238E27FC236}">
                <a16:creationId xmlns:a16="http://schemas.microsoft.com/office/drawing/2014/main" id="{DFD22200-559F-1A86-59ED-3F81B3278B03}"/>
              </a:ext>
            </a:extLst>
          </p:cNvPr>
          <p:cNvSpPr/>
          <p:nvPr/>
        </p:nvSpPr>
        <p:spPr>
          <a:xfrm>
            <a:off x="651601" y="714084"/>
            <a:ext cx="9000000" cy="54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②窓口サービス向上・</a:t>
            </a:r>
            <a:r>
              <a:rPr kumimoji="1" lang="en-US" altLang="ja-JP" sz="2400" dirty="0">
                <a:latin typeface="BIZ UDPゴシック" panose="020B0400000000000000" pitchFamily="50" charset="-128"/>
                <a:ea typeface="BIZ UDPゴシック" panose="020B0400000000000000" pitchFamily="50" charset="-128"/>
              </a:rPr>
              <a:t>DX</a:t>
            </a:r>
            <a:r>
              <a:rPr kumimoji="1" lang="en-US" altLang="ja-JP" sz="2400" baseline="300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推進</a:t>
            </a:r>
          </a:p>
        </p:txBody>
      </p:sp>
      <p:sp>
        <p:nvSpPr>
          <p:cNvPr id="7" name="正方形/長方形 6">
            <a:extLst>
              <a:ext uri="{FF2B5EF4-FFF2-40B4-BE49-F238E27FC236}">
                <a16:creationId xmlns:a16="http://schemas.microsoft.com/office/drawing/2014/main" id="{E3671FFC-E062-8A8E-E641-1CBEE8E811B1}"/>
              </a:ext>
            </a:extLst>
          </p:cNvPr>
          <p:cNvSpPr/>
          <p:nvPr/>
        </p:nvSpPr>
        <p:spPr>
          <a:xfrm>
            <a:off x="511201" y="2946084"/>
            <a:ext cx="6408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来庁者に対する窓口サービスの評価が低い現</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状にある。</a:t>
            </a:r>
          </a:p>
        </p:txBody>
      </p:sp>
      <p:sp>
        <p:nvSpPr>
          <p:cNvPr id="8" name="正方形/長方形 7">
            <a:extLst>
              <a:ext uri="{FF2B5EF4-FFF2-40B4-BE49-F238E27FC236}">
                <a16:creationId xmlns:a16="http://schemas.microsoft.com/office/drawing/2014/main" id="{EADE8014-2FA8-C663-DAC2-CC57F04237A0}"/>
              </a:ext>
            </a:extLst>
          </p:cNvPr>
          <p:cNvSpPr/>
          <p:nvPr/>
        </p:nvSpPr>
        <p:spPr>
          <a:xfrm>
            <a:off x="511201" y="5131284"/>
            <a:ext cx="9252000" cy="1332000"/>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9" name="正方形/長方形 8">
            <a:extLst>
              <a:ext uri="{FF2B5EF4-FFF2-40B4-BE49-F238E27FC236}">
                <a16:creationId xmlns:a16="http://schemas.microsoft.com/office/drawing/2014/main" id="{F523E5DB-C2AE-0A7B-E139-11157F354D51}"/>
              </a:ext>
            </a:extLst>
          </p:cNvPr>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職員の窓口接遇や説明能力の向上を図る。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オンラインにより、区役所に来庁せずにできる手続きを</a:t>
            </a:r>
            <a:r>
              <a:rPr lang="ja-JP" altLang="en-US" sz="2400" dirty="0" err="1">
                <a:latin typeface="BIZ UDPゴシック" panose="020B0400000000000000" pitchFamily="50" charset="-128"/>
                <a:ea typeface="BIZ UDPゴシック" panose="020B0400000000000000" pitchFamily="50" charset="-128"/>
              </a:rPr>
              <a:t>増やすとと</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もに、利用促進に向けた情報発信を強化する。</a:t>
            </a:r>
          </a:p>
        </p:txBody>
      </p:sp>
      <p:sp>
        <p:nvSpPr>
          <p:cNvPr id="12" name="正方形/長方形 11">
            <a:extLst>
              <a:ext uri="{FF2B5EF4-FFF2-40B4-BE49-F238E27FC236}">
                <a16:creationId xmlns:a16="http://schemas.microsoft.com/office/drawing/2014/main" id="{AD452F8B-E514-662C-A99E-525C2F1FF6F6}"/>
              </a:ext>
            </a:extLst>
          </p:cNvPr>
          <p:cNvSpPr/>
          <p:nvPr/>
        </p:nvSpPr>
        <p:spPr>
          <a:xfrm>
            <a:off x="6998400" y="3096000"/>
            <a:ext cx="2700000" cy="1386000"/>
          </a:xfrm>
          <a:prstGeom prst="rect">
            <a:avLst/>
          </a:prstGeom>
        </p:spPr>
        <p:txBody>
          <a:bodyPr wrap="square" lIns="0" tIns="0" rIns="0" bIns="0" anchor="t" anchorCtr="0">
            <a:spAutoFit/>
          </a:bodyPr>
          <a:lstStyle/>
          <a:p>
            <a:r>
              <a:rPr lang="ja-JP" altLang="en-US" sz="1800" dirty="0">
                <a:solidFill>
                  <a:srgbClr val="FF0000"/>
                </a:solidFill>
                <a:latin typeface="BIZ UDPゴシック" panose="020B0400000000000000" pitchFamily="50" charset="-128"/>
                <a:ea typeface="BIZ UDPゴシック" panose="020B0400000000000000" pitchFamily="50" charset="-128"/>
              </a:rPr>
              <a:t>区役所来庁者に対する窓口サービスに係る民間事業者覆面調査（５点満点）での点数</a:t>
            </a:r>
            <a:endParaRPr lang="en-US" altLang="ja-JP" sz="1800" dirty="0">
              <a:solidFill>
                <a:srgbClr val="FF0000"/>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CCF0AD09-2659-0B53-F93F-8E070E7A5D6A}"/>
              </a:ext>
            </a:extLst>
          </p:cNvPr>
          <p:cNvSpPr/>
          <p:nvPr/>
        </p:nvSpPr>
        <p:spPr>
          <a:xfrm>
            <a:off x="7812000" y="4572000"/>
            <a:ext cx="1540800" cy="369332"/>
          </a:xfrm>
          <a:prstGeom prst="rect">
            <a:avLst/>
          </a:prstGeom>
        </p:spPr>
        <p:txBody>
          <a:bodyPr wrap="square" lIns="0" tIns="0" rIns="0" bIns="0" anchor="ctr" anchorCtr="0">
            <a:spAutoFit/>
          </a:bodyPr>
          <a:lstStyle/>
          <a:p>
            <a:r>
              <a:rPr lang="en-US" altLang="ja-JP" sz="2400" dirty="0">
                <a:solidFill>
                  <a:srgbClr val="FF0000"/>
                </a:solidFill>
                <a:latin typeface="BIZ UDPゴシック" panose="020B0400000000000000" pitchFamily="50" charset="-128"/>
                <a:ea typeface="BIZ UDPゴシック" panose="020B0400000000000000" pitchFamily="50" charset="-128"/>
              </a:rPr>
              <a:t>3.5</a:t>
            </a:r>
            <a:r>
              <a:rPr lang="ja-JP" altLang="en-US" sz="2400" dirty="0">
                <a:solidFill>
                  <a:srgbClr val="FF0000"/>
                </a:solidFill>
                <a:latin typeface="BIZ UDPゴシック" panose="020B0400000000000000" pitchFamily="50" charset="-128"/>
                <a:ea typeface="BIZ UDPゴシック" panose="020B0400000000000000" pitchFamily="50" charset="-128"/>
              </a:rPr>
              <a:t>点以上</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F869677D-86FA-BBBA-80DA-E73EFDAF0599}"/>
              </a:ext>
            </a:extLst>
          </p:cNvPr>
          <p:cNvSpPr/>
          <p:nvPr/>
        </p:nvSpPr>
        <p:spPr>
          <a:xfrm>
            <a:off x="7812000" y="4320000"/>
            <a:ext cx="1440000" cy="215444"/>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sp>
        <p:nvSpPr>
          <p:cNvPr id="16" name="右矢印 2">
            <a:extLst>
              <a:ext uri="{FF2B5EF4-FFF2-40B4-BE49-F238E27FC236}">
                <a16:creationId xmlns:a16="http://schemas.microsoft.com/office/drawing/2014/main" id="{74E54FB5-FD6F-FA51-F6DA-8F1E167F7BEE}"/>
              </a:ext>
            </a:extLst>
          </p:cNvPr>
          <p:cNvSpPr/>
          <p:nvPr/>
        </p:nvSpPr>
        <p:spPr>
          <a:xfrm>
            <a:off x="7200000" y="4536000"/>
            <a:ext cx="513694" cy="40326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20" name="図 19">
            <a:extLst>
              <a:ext uri="{FF2B5EF4-FFF2-40B4-BE49-F238E27FC236}">
                <a16:creationId xmlns:a16="http://schemas.microsoft.com/office/drawing/2014/main" id="{22CC3A3E-B3C7-1C05-5C64-8F600BDB8C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23" name="正方形/長方形 22">
            <a:extLst>
              <a:ext uri="{FF2B5EF4-FFF2-40B4-BE49-F238E27FC236}">
                <a16:creationId xmlns:a16="http://schemas.microsoft.com/office/drawing/2014/main" id="{F128E03B-D682-F06F-8679-248D50F216F5}"/>
              </a:ext>
            </a:extLst>
          </p:cNvPr>
          <p:cNvSpPr/>
          <p:nvPr/>
        </p:nvSpPr>
        <p:spPr>
          <a:xfrm>
            <a:off x="709201"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24" name="正方形/長方形 23">
            <a:extLst>
              <a:ext uri="{FF2B5EF4-FFF2-40B4-BE49-F238E27FC236}">
                <a16:creationId xmlns:a16="http://schemas.microsoft.com/office/drawing/2014/main" id="{BE05D3C0-0810-DEB9-7C49-12B0951F426D}"/>
              </a:ext>
            </a:extLst>
          </p:cNvPr>
          <p:cNvSpPr/>
          <p:nvPr/>
        </p:nvSpPr>
        <p:spPr>
          <a:xfrm>
            <a:off x="817200" y="1659600"/>
            <a:ext cx="8964000" cy="738664"/>
          </a:xfrm>
          <a:prstGeom prst="rect">
            <a:avLst/>
          </a:prstGeom>
        </p:spPr>
        <p:txBody>
          <a:bodyPr wrap="square" lIns="0" tIns="0" rIns="0" bIns="0">
            <a:spAutoFit/>
          </a:bodyPr>
          <a:lstStyle/>
          <a:p>
            <a:r>
              <a:rPr lang="ja-JP" altLang="en-US" sz="2400" dirty="0">
                <a:latin typeface="BIZ UDPゴシック" panose="020B0400000000000000" pitchFamily="50" charset="-128"/>
                <a:ea typeface="BIZ UDPゴシック" panose="020B0400000000000000" pitchFamily="50" charset="-128"/>
              </a:rPr>
              <a:t>区役所窓口では質の高いサービスが提供され、自宅等からは事前予約や多くの行政手続等を行うことができる状態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B679E1E2-9DC9-ADAE-C842-588E1634866C}"/>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7" name="正方形/長方形 26">
            <a:extLst>
              <a:ext uri="{FF2B5EF4-FFF2-40B4-BE49-F238E27FC236}">
                <a16:creationId xmlns:a16="http://schemas.microsoft.com/office/drawing/2014/main" id="{3180B4F6-B1BE-D67A-6D24-9C37096747CE}"/>
              </a:ext>
            </a:extLst>
          </p:cNvPr>
          <p:cNvSpPr/>
          <p:nvPr/>
        </p:nvSpPr>
        <p:spPr>
          <a:xfrm>
            <a:off x="7815601"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28" name="正方形/長方形 27">
            <a:extLst>
              <a:ext uri="{FF2B5EF4-FFF2-40B4-BE49-F238E27FC236}">
                <a16:creationId xmlns:a16="http://schemas.microsoft.com/office/drawing/2014/main" id="{B642207C-3DC9-BAD0-77EB-C8E3ACC2DB2D}"/>
              </a:ext>
            </a:extLst>
          </p:cNvPr>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オンラインでできる手続きや事前予約の認知</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度が低く、活用が低調である。</a:t>
            </a:r>
          </a:p>
        </p:txBody>
      </p:sp>
      <p:sp>
        <p:nvSpPr>
          <p:cNvPr id="31" name="正方形/長方形 30"/>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6" name="直線コネクタ 25">
            <a:extLst>
              <a:ext uri="{FF2B5EF4-FFF2-40B4-BE49-F238E27FC236}">
                <a16:creationId xmlns:a16="http://schemas.microsoft.com/office/drawing/2014/main" id="{1EFA5281-E46F-A626-1175-CA8346DFACF9}"/>
              </a:ext>
            </a:extLst>
          </p:cNvPr>
          <p:cNvCxnSpPr/>
          <p:nvPr/>
        </p:nvCxnSpPr>
        <p:spPr>
          <a:xfrm>
            <a:off x="72000" y="5037968"/>
            <a:ext cx="1080000" cy="0"/>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EDFC2DA1-3FA2-F728-C7D3-ACCC1335F7D5}"/>
              </a:ext>
            </a:extLst>
          </p:cNvPr>
          <p:cNvCxnSpPr/>
          <p:nvPr/>
        </p:nvCxnSpPr>
        <p:spPr>
          <a:xfrm>
            <a:off x="108000" y="2912400"/>
            <a:ext cx="72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CE338C9-76C3-0411-D5B9-6B3509A39284}"/>
              </a:ext>
            </a:extLst>
          </p:cNvPr>
          <p:cNvCxnSpPr/>
          <p:nvPr/>
        </p:nvCxnSpPr>
        <p:spPr>
          <a:xfrm>
            <a:off x="7707600" y="3009600"/>
            <a:ext cx="126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3DA0300B-448E-9F4F-0BA3-2A0680BF99C1}"/>
              </a:ext>
            </a:extLst>
          </p:cNvPr>
          <p:cNvSpPr txBox="1"/>
          <p:nvPr/>
        </p:nvSpPr>
        <p:spPr>
          <a:xfrm>
            <a:off x="1116000" y="2498889"/>
            <a:ext cx="5878641" cy="276999"/>
          </a:xfrm>
          <a:prstGeom prst="rect">
            <a:avLst/>
          </a:prstGeom>
          <a:noFill/>
        </p:spPr>
        <p:txBody>
          <a:bodyPr wrap="square">
            <a:spAutoFit/>
          </a:bodyPr>
          <a:lstStyle/>
          <a:p>
            <a:r>
              <a:rPr lang="en-US" altLang="ja-JP" sz="1200" b="0" i="0" dirty="0">
                <a:solidFill>
                  <a:srgbClr val="333333"/>
                </a:solidFill>
                <a:effectLst/>
                <a:latin typeface="BIZ UDPゴシック" panose="020B0400000000000000" pitchFamily="50" charset="-128"/>
                <a:ea typeface="BIZ UDPゴシック" panose="020B0400000000000000" pitchFamily="50" charset="-128"/>
              </a:rPr>
              <a:t>※P24 </a:t>
            </a:r>
            <a:r>
              <a:rPr lang="ja-JP" altLang="en-US" sz="1200" b="0" i="0" dirty="0">
                <a:solidFill>
                  <a:srgbClr val="333333"/>
                </a:solidFill>
                <a:effectLst/>
                <a:latin typeface="BIZ UDPゴシック" panose="020B0400000000000000" pitchFamily="50" charset="-128"/>
                <a:ea typeface="BIZ UDPゴシック" panose="020B0400000000000000" pitchFamily="50" charset="-128"/>
              </a:rPr>
              <a:t>「ＤＸ（デジタル・トランスフォーメーション）について」を参照</a:t>
            </a:r>
          </a:p>
        </p:txBody>
      </p:sp>
      <p:sp>
        <p:nvSpPr>
          <p:cNvPr id="32"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14</a:t>
            </a:r>
          </a:p>
        </p:txBody>
      </p:sp>
      <p:sp>
        <p:nvSpPr>
          <p:cNvPr id="11" name="直角三角形 10">
            <a:extLst>
              <a:ext uri="{FF2B5EF4-FFF2-40B4-BE49-F238E27FC236}">
                <a16:creationId xmlns:a16="http://schemas.microsoft.com/office/drawing/2014/main" id="{FBA223CC-877D-5EE6-C592-D6A22BD8E84C}"/>
              </a:ext>
            </a:extLst>
          </p:cNvPr>
          <p:cNvSpPr/>
          <p:nvPr/>
        </p:nvSpPr>
        <p:spPr>
          <a:xfrm rot="16200000">
            <a:off x="6955200" y="2503284"/>
            <a:ext cx="540000" cy="540000"/>
          </a:xfrm>
          <a:prstGeom prst="rtTriangle">
            <a:avLst/>
          </a:prstGeom>
          <a:solidFill>
            <a:srgbClr val="CC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Tree>
    <p:extLst>
      <p:ext uri="{BB962C8B-B14F-4D97-AF65-F5344CB8AC3E}">
        <p14:creationId xmlns:p14="http://schemas.microsoft.com/office/powerpoint/2010/main" val="2432334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6743FE88-4454-E1A7-EB6F-41A151A93786}"/>
              </a:ext>
            </a:extLst>
          </p:cNvPr>
          <p:cNvSpPr/>
          <p:nvPr/>
        </p:nvSpPr>
        <p:spPr>
          <a:xfrm>
            <a:off x="273000" y="1783830"/>
            <a:ext cx="9360000" cy="4912347"/>
          </a:xfrm>
          <a:prstGeom prst="roundRect">
            <a:avLst/>
          </a:prstGeom>
          <a:noFill/>
          <a:ln>
            <a:solidFill>
              <a:schemeClr val="tx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en-US" altLang="ja-JP" sz="1400" dirty="0">
                <a:solidFill>
                  <a:schemeClr val="tx1"/>
                </a:solidFill>
                <a:latin typeface="BIZ UDゴシック" panose="020B0400000000000000" pitchFamily="49" charset="-128"/>
                <a:ea typeface="BIZ UDゴシック" panose="020B0400000000000000" pitchFamily="49" charset="-128"/>
              </a:rPr>
              <a:t>【</a:t>
            </a:r>
            <a:r>
              <a:rPr kumimoji="1" lang="ja-JP" altLang="en-US" sz="1400" dirty="0">
                <a:solidFill>
                  <a:schemeClr val="tx1"/>
                </a:solidFill>
                <a:latin typeface="BIZ UDゴシック" panose="020B0400000000000000" pitchFamily="49" charset="-128"/>
                <a:ea typeface="BIZ UDゴシック" panose="020B0400000000000000" pitchFamily="49" charset="-128"/>
              </a:rPr>
              <a:t>表紙デザイン</a:t>
            </a:r>
            <a:r>
              <a:rPr kumimoji="1" lang="en-US" altLang="ja-JP" sz="1400" dirty="0">
                <a:solidFill>
                  <a:schemeClr val="tx1"/>
                </a:solidFill>
                <a:latin typeface="BIZ UDゴシック" panose="020B0400000000000000" pitchFamily="49" charset="-128"/>
                <a:ea typeface="BIZ UDゴシック" panose="020B0400000000000000" pitchFamily="49" charset="-128"/>
              </a:rPr>
              <a:t>】</a:t>
            </a:r>
          </a:p>
          <a:p>
            <a:endParaRPr kumimoji="1" lang="ja-JP" altLang="en-US"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600" dirty="0">
                <a:solidFill>
                  <a:schemeClr val="tx1"/>
                </a:solidFill>
                <a:latin typeface="BIZ UDゴシック" panose="020B0400000000000000" pitchFamily="49" charset="-128"/>
                <a:ea typeface="BIZ UDゴシック" panose="020B0400000000000000" pitchFamily="49" charset="-128"/>
              </a:rPr>
              <a:t>大阪市立大学文学部文化構想学科文化資源コース天野研究室　４年　岸本　渚 </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algn="ct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ーコンセプトー</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町会が維持管理する防犯灯や、万一、地震などの災害が発生した場合には、避難路に通じる、防災緑道「細江川のせせらぎ（大阪市住吉区南住吉２丁目）</a:t>
            </a:r>
            <a:r>
              <a:rPr kumimoji="1" lang="ja-JP" altLang="en-US" sz="1400" kern="500" spc="-100" dirty="0">
                <a:solidFill>
                  <a:schemeClr val="tx1"/>
                </a:solidFill>
                <a:latin typeface="BIZ UDゴシック" panose="020B0400000000000000" pitchFamily="49" charset="-128"/>
                <a:ea typeface="BIZ UDゴシック" panose="020B0400000000000000" pitchFamily="49" charset="-128"/>
              </a:rPr>
              <a:t>」</a:t>
            </a:r>
            <a:r>
              <a:rPr kumimoji="1" lang="en-US" altLang="ja-JP" sz="1400" kern="500" spc="-100" baseline="50000" dirty="0">
                <a:solidFill>
                  <a:schemeClr val="tx1"/>
                </a:solidFill>
                <a:latin typeface="BIZ UDゴシック" panose="020B0400000000000000" pitchFamily="49" charset="-128"/>
                <a:ea typeface="BIZ UDゴシック" panose="020B0400000000000000" pitchFamily="49" charset="-128"/>
              </a:rPr>
              <a:t>※ 1</a:t>
            </a:r>
            <a:r>
              <a:rPr kumimoji="1" lang="ja-JP" altLang="en-US" sz="1400" dirty="0">
                <a:solidFill>
                  <a:schemeClr val="tx1"/>
                </a:solidFill>
                <a:latin typeface="BIZ UDゴシック" panose="020B0400000000000000" pitchFamily="49" charset="-128"/>
                <a:ea typeface="BIZ UDゴシック" panose="020B0400000000000000" pitchFamily="49" charset="-128"/>
              </a:rPr>
              <a:t>を取り入れ、防災・防犯面で安心して暮らせるまちという住吉区がめざす姿を表しています。そんな住吉区で育った子どもたちが、住吉大社と所縁のある一寸法師</a:t>
            </a:r>
            <a:r>
              <a:rPr kumimoji="1" lang="en-US" altLang="ja-JP" sz="1400" baseline="50000" dirty="0">
                <a:solidFill>
                  <a:schemeClr val="tx1"/>
                </a:solidFill>
                <a:latin typeface="BIZ UDゴシック" panose="020B0400000000000000" pitchFamily="49" charset="-128"/>
                <a:ea typeface="BIZ UDゴシック" panose="020B0400000000000000" pitchFamily="49" charset="-128"/>
              </a:rPr>
              <a:t>※2</a:t>
            </a:r>
            <a:r>
              <a:rPr kumimoji="1" lang="ja-JP" altLang="en-US" sz="1400" dirty="0">
                <a:solidFill>
                  <a:schemeClr val="tx1"/>
                </a:solidFill>
                <a:latin typeface="BIZ UDゴシック" panose="020B0400000000000000" pitchFamily="49" charset="-128"/>
                <a:ea typeface="BIZ UDゴシック" panose="020B0400000000000000" pitchFamily="49" charset="-128"/>
              </a:rPr>
              <a:t>のように力強く未来を切り開いてゆくことを願い、一寸法師を運ぶ船となるお椀の中に子どもたちの遊び場としても親しまれている「せせらぎ」をミニチュアサイズで表現しました。</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endParaRPr kumimoji="1" lang="ja-JP" altLang="en-US" sz="1200" dirty="0">
              <a:solidFill>
                <a:schemeClr val="tx1"/>
              </a:solidFill>
            </a:endParaRPr>
          </a:p>
        </p:txBody>
      </p:sp>
      <p:sp>
        <p:nvSpPr>
          <p:cNvPr id="4" name="テキスト ボックス 3">
            <a:extLst>
              <a:ext uri="{FF2B5EF4-FFF2-40B4-BE49-F238E27FC236}">
                <a16:creationId xmlns:a16="http://schemas.microsoft.com/office/drawing/2014/main" id="{959EDC1F-EC73-C131-4506-DB43CD02B64E}"/>
              </a:ext>
            </a:extLst>
          </p:cNvPr>
          <p:cNvSpPr txBox="1"/>
          <p:nvPr/>
        </p:nvSpPr>
        <p:spPr>
          <a:xfrm>
            <a:off x="2240056" y="4536000"/>
            <a:ext cx="7200000" cy="677108"/>
          </a:xfrm>
          <a:prstGeom prst="rect">
            <a:avLst/>
          </a:prstGeom>
          <a:noFill/>
        </p:spPr>
        <p:txBody>
          <a:bodyPr wrap="square" lIns="0" tIns="0" rIns="0" bIns="0" anchor="ctr" anchorCtr="0">
            <a:spAutoFit/>
          </a:bodyPr>
          <a:lstStyle/>
          <a:p>
            <a:r>
              <a:rPr lang="en-US" altLang="ja-JP" sz="1100" baseline="30000" dirty="0">
                <a:latin typeface="BIZ UDゴシック" panose="020B0400000000000000" pitchFamily="49" charset="-128"/>
                <a:ea typeface="BIZ UDゴシック" panose="020B0400000000000000" pitchFamily="49" charset="-128"/>
              </a:rPr>
              <a:t>※1 </a:t>
            </a:r>
            <a:r>
              <a:rPr lang="ja-JP" altLang="en-US" sz="1100" dirty="0">
                <a:latin typeface="BIZ UDゴシック" panose="020B0400000000000000" pitchFamily="49" charset="-128"/>
                <a:ea typeface="BIZ UDゴシック" panose="020B0400000000000000" pitchFamily="49" charset="-128"/>
              </a:rPr>
              <a:t>細江川は、古代には住吉津の入り江に注いでいた川で「万葉集」等にも歌われた歴史的背景を有しています。上流から約</a:t>
            </a:r>
            <a:r>
              <a:rPr lang="en-US" altLang="ja-JP" sz="1100" dirty="0">
                <a:latin typeface="BIZ UDゴシック" panose="020B0400000000000000" pitchFamily="49" charset="-128"/>
                <a:ea typeface="BIZ UDゴシック" panose="020B0400000000000000" pitchFamily="49" charset="-128"/>
              </a:rPr>
              <a:t>600m</a:t>
            </a:r>
            <a:r>
              <a:rPr lang="ja-JP" altLang="en-US" sz="1100" dirty="0">
                <a:latin typeface="BIZ UDゴシック" panose="020B0400000000000000" pitchFamily="49" charset="-128"/>
                <a:ea typeface="BIZ UDゴシック" panose="020B0400000000000000" pitchFamily="49" charset="-128"/>
              </a:rPr>
              <a:t>の区間において、せせらぎが復活しています。「万葉ゾーン」「遊びのゾーン」「四季のゾーン」を設け、ゆかりの歌碑を配し、かきつばたも見られるようになっており、区民の憩いの場となっています。</a:t>
            </a:r>
            <a:endParaRPr lang="en-US" altLang="ja-JP" sz="1100" dirty="0">
              <a:latin typeface="BIZ UDゴシック" panose="020B0400000000000000" pitchFamily="49" charset="-128"/>
              <a:ea typeface="BIZ UDゴシック" panose="020B0400000000000000" pitchFamily="49" charset="-128"/>
            </a:endParaRPr>
          </a:p>
          <a:p>
            <a:endParaRPr lang="ja-JP" altLang="en-US" sz="1100" dirty="0">
              <a:latin typeface="BIZ UDゴシック" panose="020B0400000000000000" pitchFamily="49" charset="-128"/>
              <a:ea typeface="BIZ UDゴシック" panose="020B0400000000000000" pitchFamily="49" charset="-128"/>
            </a:endParaRPr>
          </a:p>
        </p:txBody>
      </p:sp>
      <p:pic>
        <p:nvPicPr>
          <p:cNvPr id="2050" name="Picture 2" descr="細江川のせせらぎ">
            <a:extLst>
              <a:ext uri="{FF2B5EF4-FFF2-40B4-BE49-F238E27FC236}">
                <a16:creationId xmlns:a16="http://schemas.microsoft.com/office/drawing/2014/main" id="{2E9D93F3-BBD3-678F-3AAE-6BC06729E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80" y="4424171"/>
            <a:ext cx="1620001" cy="108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6C43AAFC-6BCA-98BE-0470-6F3413D3C4E4}"/>
              </a:ext>
            </a:extLst>
          </p:cNvPr>
          <p:cNvSpPr txBox="1"/>
          <p:nvPr/>
        </p:nvSpPr>
        <p:spPr>
          <a:xfrm>
            <a:off x="559580" y="5372239"/>
            <a:ext cx="7200000" cy="846386"/>
          </a:xfrm>
          <a:prstGeom prst="rect">
            <a:avLst/>
          </a:prstGeom>
          <a:noFill/>
        </p:spPr>
        <p:txBody>
          <a:bodyPr wrap="square" lIns="0" tIns="0" rIns="0" bIns="0">
            <a:spAutoFit/>
          </a:bodyPr>
          <a:lstStyle/>
          <a:p>
            <a:endParaRPr lang="en-US" altLang="ja-JP" sz="1100" dirty="0">
              <a:latin typeface="BIZ UDゴシック" panose="020B0400000000000000" pitchFamily="49" charset="-128"/>
              <a:ea typeface="BIZ UDゴシック" panose="020B0400000000000000" pitchFamily="49" charset="-128"/>
            </a:endParaRPr>
          </a:p>
          <a:p>
            <a:r>
              <a:rPr lang="en-US" altLang="ja-JP" sz="1100" baseline="30000" dirty="0">
                <a:latin typeface="BIZ UDゴシック" panose="020B0400000000000000" pitchFamily="49" charset="-128"/>
                <a:ea typeface="BIZ UDゴシック" panose="020B0400000000000000" pitchFamily="49" charset="-128"/>
              </a:rPr>
              <a:t>※2</a:t>
            </a:r>
            <a:r>
              <a:rPr lang="en-US" altLang="ja-JP" sz="1100" dirty="0">
                <a:latin typeface="BIZ UDゴシック" panose="020B0400000000000000" pitchFamily="49" charset="-128"/>
                <a:ea typeface="BIZ UDゴシック" panose="020B0400000000000000" pitchFamily="49" charset="-128"/>
              </a:rPr>
              <a:t> </a:t>
            </a:r>
            <a:r>
              <a:rPr lang="ja-JP" altLang="en-US" sz="1100" dirty="0">
                <a:latin typeface="BIZ UDゴシック" panose="020B0400000000000000" pitchFamily="49" charset="-128"/>
                <a:ea typeface="BIZ UDゴシック" panose="020B0400000000000000" pitchFamily="49" charset="-128"/>
              </a:rPr>
              <a:t>住吉大社境内にある種貸社（たねかししゃ）は子宝が授かる神として信仰されています。室町から江戸時代にかけて成立した絵入物語「御伽草子」に収められた「一寸法師」では、難波里に住む老夫婦が住吉大社に祈り授かった子どもが一寸法師であり、住吉浦から船出して都へ上る様子が挿絵にあります。</a:t>
            </a:r>
            <a:endParaRPr lang="en-US" altLang="ja-JP" sz="1100" dirty="0">
              <a:latin typeface="BIZ UDゴシック" panose="020B0400000000000000" pitchFamily="49" charset="-128"/>
              <a:ea typeface="BIZ UDゴシック" panose="020B0400000000000000" pitchFamily="49" charset="-128"/>
            </a:endParaRPr>
          </a:p>
          <a:p>
            <a:endParaRPr lang="ja-JP" altLang="en-US" sz="1100" dirty="0">
              <a:latin typeface="BIZ UDゴシック" panose="020B0400000000000000" pitchFamily="49" charset="-128"/>
              <a:ea typeface="BIZ UDゴシック" panose="020B0400000000000000" pitchFamily="49" charset="-128"/>
            </a:endParaRPr>
          </a:p>
        </p:txBody>
      </p:sp>
      <p:pic>
        <p:nvPicPr>
          <p:cNvPr id="7" name="図 6" descr="屋外, 座る, 食品, テーブル が含まれている画像&#10;&#10;自動的に生成された説明">
            <a:extLst>
              <a:ext uri="{FF2B5EF4-FFF2-40B4-BE49-F238E27FC236}">
                <a16:creationId xmlns:a16="http://schemas.microsoft.com/office/drawing/2014/main" id="{4E27128C-0F98-272A-21E1-D712AB2D24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6916" y="5372239"/>
            <a:ext cx="1620000" cy="1167076"/>
          </a:xfrm>
          <a:prstGeom prst="rect">
            <a:avLst/>
          </a:prstGeom>
          <a:ln>
            <a:noFill/>
          </a:ln>
          <a:effectLst>
            <a:softEdge rad="112500"/>
          </a:effectLst>
        </p:spPr>
      </p:pic>
    </p:spTree>
    <p:extLst>
      <p:ext uri="{BB962C8B-B14F-4D97-AF65-F5344CB8AC3E}">
        <p14:creationId xmlns:p14="http://schemas.microsoft.com/office/powerpoint/2010/main" val="1067339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111467"/>
            <a:ext cx="9900000" cy="738664"/>
          </a:xfrm>
          <a:prstGeom prst="rect">
            <a:avLst/>
          </a:prstGeom>
          <a:noFill/>
        </p:spPr>
        <p:txBody>
          <a:bodyPr wrap="square" lIns="0" tIns="0" rIns="0" bIns="0" rtlCol="0" anchor="ctr" anchorCtr="0">
            <a:spAutoFit/>
          </a:bodyPr>
          <a:lstStyle/>
          <a:p>
            <a:pPr algn="ctr"/>
            <a:r>
              <a:rPr kumimoji="1" lang="ja-JP" altLang="en-US" sz="4800" dirty="0">
                <a:latin typeface="BIZ UDPゴシック" panose="020B0400000000000000" pitchFamily="50" charset="-128"/>
                <a:ea typeface="BIZ UDPゴシック" panose="020B0400000000000000" pitchFamily="50" charset="-128"/>
              </a:rPr>
              <a:t>巻末データ</a:t>
            </a:r>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107213" y="1925644"/>
            <a:ext cx="3470568" cy="3006712"/>
          </a:xfrm>
          <a:prstGeom prst="rect">
            <a:avLst/>
          </a:prstGeom>
        </p:spPr>
      </p:pic>
      <p:sp>
        <p:nvSpPr>
          <p:cNvPr id="4"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15</a:t>
            </a:r>
          </a:p>
        </p:txBody>
      </p:sp>
    </p:spTree>
    <p:extLst>
      <p:ext uri="{BB962C8B-B14F-4D97-AF65-F5344CB8AC3E}">
        <p14:creationId xmlns:p14="http://schemas.microsoft.com/office/powerpoint/2010/main" val="2004970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08000" y="791363"/>
            <a:ext cx="5776686" cy="272109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 name="スライド番号プレースホルダー 2"/>
          <p:cNvSpPr>
            <a:spLocks noGrp="1"/>
          </p:cNvSpPr>
          <p:nvPr>
            <p:ph type="sldNum" sz="quarter" idx="12"/>
          </p:nvPr>
        </p:nvSpPr>
        <p:spPr>
          <a:xfrm>
            <a:off x="9360000" y="6444000"/>
            <a:ext cx="540000" cy="396000"/>
          </a:xfrm>
        </p:spPr>
        <p:txBody>
          <a:bodyPr lIns="0" tIns="0" rIns="0" bIns="0"/>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16</a:t>
            </a:r>
            <a:endParaRPr kumimoji="1" lang="ja-JP" altLang="en-US" sz="1800"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住吉区の概況</a:t>
            </a:r>
          </a:p>
        </p:txBody>
      </p:sp>
      <p:sp>
        <p:nvSpPr>
          <p:cNvPr id="19" name="テキスト ボックス 18"/>
          <p:cNvSpPr txBox="1"/>
          <p:nvPr/>
        </p:nvSpPr>
        <p:spPr>
          <a:xfrm>
            <a:off x="36000" y="1070161"/>
            <a:ext cx="5976000" cy="2215991"/>
          </a:xfrm>
          <a:prstGeom prst="rect">
            <a:avLst/>
          </a:prstGeom>
          <a:noFill/>
        </p:spPr>
        <p:txBody>
          <a:bodyPr wrap="square" lIns="0" tIns="0" rIns="0" bIns="0" rtlCol="0" anchor="ctr" anchorCtr="0">
            <a:spAutoFit/>
          </a:bodyPr>
          <a:lstStyle/>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〇面積・・・</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9.4㎢</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225.33㎢</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出典：国土地理院「</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令和５年全国都道府県市区町村別面積調</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令和５年</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４月１日時点）</a:t>
            </a:r>
            <a:endPar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endParaRPr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○人口・・・・</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151,750</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人　（大阪市：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2,760,091</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人）　</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世帯数・・・ </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79,600</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世帯（大阪市：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1,516,586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世帯）</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6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prstClr val="black">
                    <a:lumMod val="85000"/>
                    <a:lumOff val="15000"/>
                  </a:prstClr>
                </a:solidFill>
                <a:latin typeface="BIZ UDゴシック" panose="020B0400000000000000" pitchFamily="49" charset="-128"/>
                <a:ea typeface="BIZ UDゴシック" panose="020B0400000000000000" pitchFamily="49" charset="-128"/>
              </a:rPr>
              <a:t>※</a:t>
            </a:r>
            <a:r>
              <a:rPr lang="ja-JP" altLang="en-US" sz="1050" dirty="0">
                <a:solidFill>
                  <a:prstClr val="black">
                    <a:lumMod val="85000"/>
                    <a:lumOff val="15000"/>
                  </a:prstClr>
                </a:solidFill>
                <a:latin typeface="BIZ UDゴシック" panose="020B0400000000000000" pitchFamily="49" charset="-128"/>
                <a:ea typeface="BIZ UDゴシック" panose="020B0400000000000000" pitchFamily="49" charset="-128"/>
              </a:rPr>
              <a:t>出典：大阪市「大阪市の推計人口」（令和５年４月１日現在）</a:t>
            </a:r>
            <a:endParaRPr lang="en-US" altLang="ja-JP" sz="16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endParaRPr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〇外国</a:t>
            </a:r>
            <a:r>
              <a:rPr lang="ja-JP" altLang="en-US" dirty="0">
                <a:latin typeface="BIZ UDゴシック" panose="020B0400000000000000" pitchFamily="49" charset="-128"/>
                <a:ea typeface="BIZ UDゴシック" panose="020B0400000000000000" pitchFamily="49" charset="-128"/>
              </a:rPr>
              <a:t>人</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住民の比率・・・</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3.16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5.56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出典：大阪市「大阪市の各区外国人住民比率」（令和４（</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2022</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）年</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12</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月末現在）</a:t>
            </a:r>
            <a:endPar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nvGrpSpPr>
          <p:cNvPr id="2" name="グループ化 1"/>
          <p:cNvGrpSpPr/>
          <p:nvPr/>
        </p:nvGrpSpPr>
        <p:grpSpPr>
          <a:xfrm>
            <a:off x="5400000" y="992695"/>
            <a:ext cx="4536000" cy="4520866"/>
            <a:chOff x="5048013" y="1388440"/>
            <a:chExt cx="4573121" cy="4356000"/>
          </a:xfrm>
        </p:grpSpPr>
        <p:pic>
          <p:nvPicPr>
            <p:cNvPr id="8" name="図 7"/>
            <p:cNvPicPr>
              <a:picLocks noChangeAspect="1"/>
            </p:cNvPicPr>
            <p:nvPr/>
          </p:nvPicPr>
          <p:blipFill>
            <a:blip r:embed="rId2">
              <a:clrChange>
                <a:clrFrom>
                  <a:srgbClr val="FFFFFF"/>
                </a:clrFrom>
                <a:clrTo>
                  <a:srgbClr val="FFFFFF">
                    <a:alpha val="0"/>
                  </a:srgbClr>
                </a:clrTo>
              </a:clrChange>
            </a:blip>
            <a:stretch>
              <a:fillRect/>
            </a:stretch>
          </p:blipFill>
          <p:spPr>
            <a:xfrm>
              <a:off x="5048013" y="1388440"/>
              <a:ext cx="4573121" cy="4356000"/>
            </a:xfrm>
            <a:prstGeom prst="rect">
              <a:avLst/>
            </a:prstGeom>
          </p:spPr>
        </p:pic>
        <p:sp>
          <p:nvSpPr>
            <p:cNvPr id="9" name="正方形/長方形 2"/>
            <p:cNvSpPr>
              <a:spLocks noChangeAspect="1"/>
            </p:cNvSpPr>
            <p:nvPr/>
          </p:nvSpPr>
          <p:spPr>
            <a:xfrm>
              <a:off x="7334573" y="4798220"/>
              <a:ext cx="703730" cy="864000"/>
            </a:xfrm>
            <a:custGeom>
              <a:avLst/>
              <a:gdLst>
                <a:gd name="connsiteX0" fmla="*/ 0 w 1147864"/>
                <a:gd name="connsiteY0" fmla="*/ 0 h 466928"/>
                <a:gd name="connsiteX1" fmla="*/ 1147864 w 1147864"/>
                <a:gd name="connsiteY1" fmla="*/ 0 h 466928"/>
                <a:gd name="connsiteX2" fmla="*/ 1147864 w 1147864"/>
                <a:gd name="connsiteY2" fmla="*/ 466928 h 466928"/>
                <a:gd name="connsiteX3" fmla="*/ 0 w 1147864"/>
                <a:gd name="connsiteY3" fmla="*/ 466928 h 466928"/>
                <a:gd name="connsiteX4" fmla="*/ 0 w 1147864"/>
                <a:gd name="connsiteY4" fmla="*/ 0 h 466928"/>
                <a:gd name="connsiteX0" fmla="*/ 9727 w 1157591"/>
                <a:gd name="connsiteY0" fmla="*/ 0 h 466928"/>
                <a:gd name="connsiteX1" fmla="*/ 1157591 w 1157591"/>
                <a:gd name="connsiteY1" fmla="*/ 0 h 466928"/>
                <a:gd name="connsiteX2" fmla="*/ 1157591 w 1157591"/>
                <a:gd name="connsiteY2" fmla="*/ 466928 h 466928"/>
                <a:gd name="connsiteX3" fmla="*/ 9727 w 1157591"/>
                <a:gd name="connsiteY3" fmla="*/ 466928 h 466928"/>
                <a:gd name="connsiteX4" fmla="*/ 0 w 1157591"/>
                <a:gd name="connsiteY4" fmla="*/ 291830 h 466928"/>
                <a:gd name="connsiteX5" fmla="*/ 9727 w 1157591"/>
                <a:gd name="connsiteY5" fmla="*/ 0 h 466928"/>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194553 w 1157591"/>
                <a:gd name="connsiteY4" fmla="*/ 593387 h 865935"/>
                <a:gd name="connsiteX5" fmla="*/ 0 w 1157591"/>
                <a:gd name="connsiteY5" fmla="*/ 291830 h 865935"/>
                <a:gd name="connsiteX6" fmla="*/ 9727 w 1157591"/>
                <a:gd name="connsiteY6" fmla="*/ 0 h 865935"/>
                <a:gd name="connsiteX0" fmla="*/ 48763 w 1196627"/>
                <a:gd name="connsiteY0" fmla="*/ 0 h 865935"/>
                <a:gd name="connsiteX1" fmla="*/ 1196627 w 1196627"/>
                <a:gd name="connsiteY1" fmla="*/ 0 h 865935"/>
                <a:gd name="connsiteX2" fmla="*/ 1196627 w 1196627"/>
                <a:gd name="connsiteY2" fmla="*/ 466928 h 865935"/>
                <a:gd name="connsiteX3" fmla="*/ 399147 w 1196627"/>
                <a:gd name="connsiteY3" fmla="*/ 865935 h 865935"/>
                <a:gd name="connsiteX4" fmla="*/ 0 w 1196627"/>
                <a:gd name="connsiteY4" fmla="*/ 564189 h 865935"/>
                <a:gd name="connsiteX5" fmla="*/ 39036 w 1196627"/>
                <a:gd name="connsiteY5" fmla="*/ 291830 h 865935"/>
                <a:gd name="connsiteX6" fmla="*/ 48763 w 1196627"/>
                <a:gd name="connsiteY6" fmla="*/ 0 h 865935"/>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0 w 1196627"/>
                <a:gd name="connsiteY4" fmla="*/ 564189 h 778343"/>
                <a:gd name="connsiteX5" fmla="*/ 39036 w 1196627"/>
                <a:gd name="connsiteY5" fmla="*/ 291830 h 778343"/>
                <a:gd name="connsiteX6" fmla="*/ 48763 w 1196627"/>
                <a:gd name="connsiteY6" fmla="*/ 0 h 778343"/>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262647 w 1196627"/>
                <a:gd name="connsiteY4" fmla="*/ 632298 h 778343"/>
                <a:gd name="connsiteX5" fmla="*/ 0 w 1196627"/>
                <a:gd name="connsiteY5" fmla="*/ 564189 h 778343"/>
                <a:gd name="connsiteX6" fmla="*/ 39036 w 1196627"/>
                <a:gd name="connsiteY6" fmla="*/ 291830 h 778343"/>
                <a:gd name="connsiteX7" fmla="*/ 48763 w 1196627"/>
                <a:gd name="connsiteY7" fmla="*/ 0 h 778343"/>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78343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447472 w 1196627"/>
                <a:gd name="connsiteY4" fmla="*/ 856034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19154 w 1196627"/>
                <a:gd name="connsiteY7" fmla="*/ 307739 h 982705"/>
                <a:gd name="connsiteX8" fmla="*/ 48763 w 1196627"/>
                <a:gd name="connsiteY8" fmla="*/ 0 h 982705"/>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19154 w 1196627"/>
                <a:gd name="connsiteY7" fmla="*/ 367138 h 1042104"/>
                <a:gd name="connsiteX8" fmla="*/ 494195 w 1196627"/>
                <a:gd name="connsiteY8" fmla="*/ 0 h 1042104"/>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494195 w 1196627"/>
                <a:gd name="connsiteY8" fmla="*/ 0 h 1042104"/>
                <a:gd name="connsiteX0" fmla="*/ 517950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517950 w 1196627"/>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138301 w 797805"/>
                <a:gd name="connsiteY5" fmla="*/ 702785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4326 w 803003"/>
                <a:gd name="connsiteY0" fmla="*/ 0 h 983552"/>
                <a:gd name="connsiteX1" fmla="*/ 803003 w 803003"/>
                <a:gd name="connsiteY1" fmla="*/ 59399 h 983552"/>
                <a:gd name="connsiteX2" fmla="*/ 803003 w 803003"/>
                <a:gd name="connsiteY2" fmla="*/ 526327 h 983552"/>
                <a:gd name="connsiteX3" fmla="*/ 200122 w 803003"/>
                <a:gd name="connsiteY3" fmla="*/ 798817 h 983552"/>
                <a:gd name="connsiteX4" fmla="*/ 5198 w 803003"/>
                <a:gd name="connsiteY4" fmla="*/ 983552 h 983552"/>
                <a:gd name="connsiteX5" fmla="*/ 5198 w 803003"/>
                <a:gd name="connsiteY5" fmla="*/ 676099 h 983552"/>
                <a:gd name="connsiteX6" fmla="*/ 104816 w 803003"/>
                <a:gd name="connsiteY6" fmla="*/ 340071 h 983552"/>
                <a:gd name="connsiteX7" fmla="*/ 47205 w 803003"/>
                <a:gd name="connsiteY7" fmla="*/ 343372 h 983552"/>
                <a:gd name="connsiteX8" fmla="*/ 124326 w 803003"/>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2939 w 801616"/>
                <a:gd name="connsiteY0" fmla="*/ 0 h 983552"/>
                <a:gd name="connsiteX1" fmla="*/ 801616 w 801616"/>
                <a:gd name="connsiteY1" fmla="*/ 59399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358226 w 801616"/>
                <a:gd name="connsiteY2" fmla="*/ 141022 h 983552"/>
                <a:gd name="connsiteX3" fmla="*/ 801616 w 801616"/>
                <a:gd name="connsiteY3" fmla="*/ 526327 h 983552"/>
                <a:gd name="connsiteX4" fmla="*/ 198735 w 801616"/>
                <a:gd name="connsiteY4" fmla="*/ 798817 h 983552"/>
                <a:gd name="connsiteX5" fmla="*/ 3811 w 801616"/>
                <a:gd name="connsiteY5" fmla="*/ 983552 h 983552"/>
                <a:gd name="connsiteX6" fmla="*/ 0 w 801616"/>
                <a:gd name="connsiteY6" fmla="*/ 676099 h 983552"/>
                <a:gd name="connsiteX7" fmla="*/ 103429 w 801616"/>
                <a:gd name="connsiteY7" fmla="*/ 340071 h 983552"/>
                <a:gd name="connsiteX8" fmla="*/ 45818 w 801616"/>
                <a:gd name="connsiteY8" fmla="*/ 343372 h 983552"/>
                <a:gd name="connsiteX9" fmla="*/ 122939 w 801616"/>
                <a:gd name="connsiteY9" fmla="*/ 0 h 983552"/>
                <a:gd name="connsiteX0" fmla="*/ 122939 w 801616"/>
                <a:gd name="connsiteY0" fmla="*/ 22903 h 1006455"/>
                <a:gd name="connsiteX1" fmla="*/ 203262 w 801616"/>
                <a:gd name="connsiteY1" fmla="*/ 22903 h 1006455"/>
                <a:gd name="connsiteX2" fmla="*/ 251513 w 801616"/>
                <a:gd name="connsiteY2" fmla="*/ 0 h 1006455"/>
                <a:gd name="connsiteX3" fmla="*/ 801616 w 801616"/>
                <a:gd name="connsiteY3" fmla="*/ 549230 h 1006455"/>
                <a:gd name="connsiteX4" fmla="*/ 198735 w 801616"/>
                <a:gd name="connsiteY4" fmla="*/ 821720 h 1006455"/>
                <a:gd name="connsiteX5" fmla="*/ 3811 w 801616"/>
                <a:gd name="connsiteY5" fmla="*/ 1006455 h 1006455"/>
                <a:gd name="connsiteX6" fmla="*/ 0 w 801616"/>
                <a:gd name="connsiteY6" fmla="*/ 699002 h 1006455"/>
                <a:gd name="connsiteX7" fmla="*/ 103429 w 801616"/>
                <a:gd name="connsiteY7" fmla="*/ 362974 h 1006455"/>
                <a:gd name="connsiteX8" fmla="*/ 45818 w 801616"/>
                <a:gd name="connsiteY8" fmla="*/ 366275 h 1006455"/>
                <a:gd name="connsiteX9" fmla="*/ 122939 w 801616"/>
                <a:gd name="connsiteY9"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544961 w 801616"/>
                <a:gd name="connsiteY3" fmla="*/ 293478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72553 w 801616"/>
                <a:gd name="connsiteY4" fmla="*/ 144833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510662 w 801616"/>
                <a:gd name="connsiteY5" fmla="*/ 148644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598313 w 801616"/>
                <a:gd name="connsiteY6" fmla="*/ 350649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663099 w 801616"/>
                <a:gd name="connsiteY8" fmla="*/ 29728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64009 w 801616"/>
                <a:gd name="connsiteY8" fmla="*/ 270602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86876 w 801616"/>
                <a:gd name="connsiteY8" fmla="*/ 73951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689775 w 801616"/>
                <a:gd name="connsiteY7" fmla="*/ 358271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697397 w 801616"/>
                <a:gd name="connsiteY8" fmla="*/ 43831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35506 w 801616"/>
                <a:gd name="connsiteY9" fmla="*/ 49929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81237 w 801616"/>
                <a:gd name="connsiteY10" fmla="*/ 514539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46936 w 801616"/>
                <a:gd name="connsiteY10" fmla="*/ 430668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586876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190546 w 746939"/>
                <a:gd name="connsiteY14" fmla="*/ 968095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163869 w 746939"/>
                <a:gd name="connsiteY15" fmla="*/ 97190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106706 w 746939"/>
                <a:gd name="connsiteY16" fmla="*/ 964284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21704"/>
                <a:gd name="connsiteX1" fmla="*/ 203262 w 746939"/>
                <a:gd name="connsiteY1" fmla="*/ 22903 h 1021704"/>
                <a:gd name="connsiteX2" fmla="*/ 251513 w 746939"/>
                <a:gd name="connsiteY2" fmla="*/ 0 h 1021704"/>
                <a:gd name="connsiteX3" fmla="*/ 388703 w 746939"/>
                <a:gd name="connsiteY3" fmla="*/ 49489 h 1021704"/>
                <a:gd name="connsiteX4" fmla="*/ 442064 w 746939"/>
                <a:gd name="connsiteY4" fmla="*/ 57150 h 1021704"/>
                <a:gd name="connsiteX5" fmla="*/ 445872 w 746939"/>
                <a:gd name="connsiteY5" fmla="*/ 186767 h 1021704"/>
                <a:gd name="connsiteX6" fmla="*/ 602124 w 746939"/>
                <a:gd name="connsiteY6" fmla="*/ 213405 h 1021704"/>
                <a:gd name="connsiteX7" fmla="*/ 560195 w 746939"/>
                <a:gd name="connsiteY7" fmla="*/ 278212 h 1021704"/>
                <a:gd name="connsiteX8" fmla="*/ 552573 w 746939"/>
                <a:gd name="connsiteY8" fmla="*/ 388751 h 1021704"/>
                <a:gd name="connsiteX9" fmla="*/ 746939 w 746939"/>
                <a:gd name="connsiteY9" fmla="*/ 384923 h 1021704"/>
                <a:gd name="connsiteX10" fmla="*/ 746936 w 746939"/>
                <a:gd name="connsiteY10" fmla="*/ 430668 h 1021704"/>
                <a:gd name="connsiteX11" fmla="*/ 744448 w 746939"/>
                <a:gd name="connsiteY11" fmla="*/ 461546 h 1021704"/>
                <a:gd name="connsiteX12" fmla="*/ 735501 w 746939"/>
                <a:gd name="connsiteY12" fmla="*/ 739519 h 1021704"/>
                <a:gd name="connsiteX13" fmla="*/ 377848 w 746939"/>
                <a:gd name="connsiteY13" fmla="*/ 936090 h 1021704"/>
                <a:gd name="connsiteX14" fmla="*/ 297251 w 746939"/>
                <a:gd name="connsiteY14" fmla="*/ 933784 h 1021704"/>
                <a:gd name="connsiteX15" fmla="*/ 255331 w 746939"/>
                <a:gd name="connsiteY15" fmla="*/ 907096 h 1021704"/>
                <a:gd name="connsiteX16" fmla="*/ 232466 w 746939"/>
                <a:gd name="connsiteY16" fmla="*/ 792729 h 1021704"/>
                <a:gd name="connsiteX17" fmla="*/ 15244 w 746939"/>
                <a:gd name="connsiteY17" fmla="*/ 1021704 h 1021704"/>
                <a:gd name="connsiteX18" fmla="*/ 0 w 746939"/>
                <a:gd name="connsiteY18" fmla="*/ 699002 h 1021704"/>
                <a:gd name="connsiteX19" fmla="*/ 103429 w 746939"/>
                <a:gd name="connsiteY19" fmla="*/ 362974 h 1021704"/>
                <a:gd name="connsiteX20" fmla="*/ 45818 w 746939"/>
                <a:gd name="connsiteY20" fmla="*/ 366275 h 1021704"/>
                <a:gd name="connsiteX21" fmla="*/ 122939 w 746939"/>
                <a:gd name="connsiteY21" fmla="*/ 22903 h 1021704"/>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0 w 746939"/>
                <a:gd name="connsiteY17" fmla="*/ 699002 h 936090"/>
                <a:gd name="connsiteX18" fmla="*/ 103429 w 746939"/>
                <a:gd name="connsiteY18" fmla="*/ 362974 h 936090"/>
                <a:gd name="connsiteX19" fmla="*/ 45818 w 746939"/>
                <a:gd name="connsiteY19" fmla="*/ 366275 h 936090"/>
                <a:gd name="connsiteX20" fmla="*/ 122939 w 746939"/>
                <a:gd name="connsiteY20"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37193 w 746939"/>
                <a:gd name="connsiteY17" fmla="*/ 754657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25760 w 746939"/>
                <a:gd name="connsiteY17" fmla="*/ 724153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4357 w 746939"/>
                <a:gd name="connsiteY17" fmla="*/ 766092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6939" h="936090">
                  <a:moveTo>
                    <a:pt x="122939" y="22903"/>
                  </a:moveTo>
                  <a:lnTo>
                    <a:pt x="203262" y="22903"/>
                  </a:lnTo>
                  <a:lnTo>
                    <a:pt x="251513" y="0"/>
                  </a:lnTo>
                  <a:lnTo>
                    <a:pt x="388703" y="49489"/>
                  </a:lnTo>
                  <a:lnTo>
                    <a:pt x="442064" y="57150"/>
                  </a:lnTo>
                  <a:lnTo>
                    <a:pt x="445872" y="186767"/>
                  </a:lnTo>
                  <a:lnTo>
                    <a:pt x="602124" y="213405"/>
                  </a:lnTo>
                  <a:lnTo>
                    <a:pt x="560195" y="278212"/>
                  </a:lnTo>
                  <a:lnTo>
                    <a:pt x="552573" y="388751"/>
                  </a:lnTo>
                  <a:lnTo>
                    <a:pt x="746939" y="384923"/>
                  </a:lnTo>
                  <a:cubicBezTo>
                    <a:pt x="746938" y="400171"/>
                    <a:pt x="746937" y="415420"/>
                    <a:pt x="746936" y="430668"/>
                  </a:cubicBezTo>
                  <a:lnTo>
                    <a:pt x="744448" y="461546"/>
                  </a:lnTo>
                  <a:lnTo>
                    <a:pt x="735501" y="739519"/>
                  </a:lnTo>
                  <a:lnTo>
                    <a:pt x="377848" y="936090"/>
                  </a:lnTo>
                  <a:lnTo>
                    <a:pt x="297251" y="933784"/>
                  </a:lnTo>
                  <a:lnTo>
                    <a:pt x="255331" y="907096"/>
                  </a:lnTo>
                  <a:lnTo>
                    <a:pt x="232466" y="792729"/>
                  </a:lnTo>
                  <a:lnTo>
                    <a:pt x="198167" y="750841"/>
                  </a:lnTo>
                  <a:lnTo>
                    <a:pt x="125760" y="724153"/>
                  </a:lnTo>
                  <a:lnTo>
                    <a:pt x="0" y="699002"/>
                  </a:lnTo>
                  <a:cubicBezTo>
                    <a:pt x="78609" y="451011"/>
                    <a:pt x="-5656" y="710092"/>
                    <a:pt x="103429" y="362974"/>
                  </a:cubicBezTo>
                  <a:lnTo>
                    <a:pt x="45818" y="366275"/>
                  </a:lnTo>
                  <a:lnTo>
                    <a:pt x="122939" y="22903"/>
                  </a:lnTo>
                  <a:close/>
                </a:path>
              </a:pathLst>
            </a:custGeom>
            <a:solidFill>
              <a:srgbClr val="FF0000">
                <a:alpha val="30196"/>
              </a:srgbClr>
            </a:solid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0" name="テキスト ボックス 9"/>
          <p:cNvSpPr txBox="1"/>
          <p:nvPr/>
        </p:nvSpPr>
        <p:spPr>
          <a:xfrm>
            <a:off x="108000" y="3528000"/>
            <a:ext cx="9405258" cy="2764924"/>
          </a:xfrm>
          <a:prstGeom prst="rect">
            <a:avLst/>
          </a:prstGeom>
          <a:noFill/>
        </p:spPr>
        <p:txBody>
          <a:bodyPr wrap="square" lIns="0" tIns="0" rIns="0" bIns="0" rtlCol="0" anchor="ctr" anchorCtr="0">
            <a:spAutoFit/>
          </a:bodyPr>
          <a:lstStyle/>
          <a:p>
            <a:pPr>
              <a:lnSpc>
                <a:spcPct val="150000"/>
              </a:lnSpc>
            </a:pPr>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▶大和川を隔てて堺市と接する大阪市最南端の区</a:t>
            </a:r>
          </a:p>
          <a:p>
            <a:pPr>
              <a:lnSpc>
                <a:spcPct val="150000"/>
              </a:lnSpc>
            </a:pPr>
            <a:r>
              <a:rPr lang="ja-JP" altLang="en-US" sz="1600" dirty="0">
                <a:latin typeface="BIZ UDゴシック" panose="020B0400000000000000" pitchFamily="49" charset="-128"/>
                <a:ea typeface="BIZ UDゴシック" panose="020B0400000000000000" pitchFamily="49" charset="-128"/>
              </a:rPr>
              <a:t>　▶</a:t>
            </a:r>
            <a:r>
              <a:rPr lang="en-US" altLang="ja-JP" sz="1600" dirty="0">
                <a:latin typeface="BIZ UDゴシック" panose="020B0400000000000000" pitchFamily="49" charset="-128"/>
                <a:ea typeface="BIZ UDゴシック" panose="020B0400000000000000" pitchFamily="49" charset="-128"/>
              </a:rPr>
              <a:t>Osaka Metro</a:t>
            </a:r>
            <a:r>
              <a:rPr lang="ja-JP" altLang="en-US" sz="1600" dirty="0">
                <a:latin typeface="BIZ UDゴシック" panose="020B0400000000000000" pitchFamily="49" charset="-128"/>
                <a:ea typeface="BIZ UDゴシック" panose="020B0400000000000000" pitchFamily="49" charset="-128"/>
              </a:rPr>
              <a:t>御堂筋線、</a:t>
            </a:r>
            <a:r>
              <a:rPr lang="en-US" altLang="ja-JP" sz="1600" dirty="0">
                <a:latin typeface="BIZ UDゴシック" panose="020B0400000000000000" pitchFamily="49" charset="-128"/>
                <a:ea typeface="BIZ UDゴシック" panose="020B0400000000000000" pitchFamily="49" charset="-128"/>
              </a:rPr>
              <a:t>JR</a:t>
            </a:r>
            <a:r>
              <a:rPr lang="ja-JP" altLang="en-US" sz="1600" dirty="0">
                <a:latin typeface="BIZ UDゴシック" panose="020B0400000000000000" pitchFamily="49" charset="-128"/>
                <a:ea typeface="BIZ UDゴシック" panose="020B0400000000000000" pitchFamily="49" charset="-128"/>
              </a:rPr>
              <a:t>阪和線、南海本線・南海高野線、</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ja-JP" altLang="en-US" sz="1600" dirty="0">
                <a:latin typeface="BIZ UDゴシック" panose="020B0400000000000000" pitchFamily="49" charset="-128"/>
                <a:ea typeface="BIZ UDゴシック" panose="020B0400000000000000" pitchFamily="49" charset="-128"/>
              </a:rPr>
              <a:t>　 阪堺電車が南北に走り交通の利便性が高く住宅地として発展</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ja-JP" altLang="en-US" sz="1600" dirty="0">
                <a:latin typeface="BIZ UDゴシック" panose="020B0400000000000000" pitchFamily="49" charset="-128"/>
                <a:ea typeface="BIZ UDゴシック" panose="020B0400000000000000" pitchFamily="49" charset="-128"/>
              </a:rPr>
              <a:t>　▶人口は市内で</a:t>
            </a:r>
            <a:r>
              <a:rPr lang="en-US" altLang="ja-JP" sz="1600" dirty="0">
                <a:latin typeface="BIZ UDゴシック" panose="020B0400000000000000" pitchFamily="49" charset="-128"/>
                <a:ea typeface="BIZ UDゴシック" panose="020B0400000000000000" pitchFamily="49" charset="-128"/>
              </a:rPr>
              <a:t>5</a:t>
            </a:r>
            <a:r>
              <a:rPr lang="ja-JP" altLang="en-US" sz="1600" dirty="0">
                <a:latin typeface="BIZ UDゴシック" panose="020B0400000000000000" pitchFamily="49" charset="-128"/>
                <a:ea typeface="BIZ UDゴシック" panose="020B0400000000000000" pitchFamily="49" charset="-128"/>
              </a:rPr>
              <a:t>番目、世帯数は</a:t>
            </a:r>
            <a:r>
              <a:rPr lang="en-US" altLang="ja-JP" sz="1600" dirty="0">
                <a:latin typeface="BIZ UDゴシック" panose="020B0400000000000000" pitchFamily="49" charset="-128"/>
                <a:ea typeface="BIZ UDゴシック" panose="020B0400000000000000" pitchFamily="49" charset="-128"/>
              </a:rPr>
              <a:t>6</a:t>
            </a:r>
            <a:r>
              <a:rPr lang="ja-JP" altLang="en-US" sz="1600" dirty="0">
                <a:latin typeface="BIZ UDゴシック" panose="020B0400000000000000" pitchFamily="49" charset="-128"/>
                <a:ea typeface="BIZ UDゴシック" panose="020B0400000000000000" pitchFamily="49" charset="-128"/>
              </a:rPr>
              <a:t>番目に多く、</a:t>
            </a:r>
            <a:r>
              <a:rPr lang="en-US" altLang="ja-JP" sz="1600" dirty="0">
                <a:latin typeface="BIZ UDゴシック" panose="020B0400000000000000" pitchFamily="49" charset="-128"/>
                <a:ea typeface="BIZ UDゴシック" panose="020B0400000000000000" pitchFamily="49" charset="-128"/>
              </a:rPr>
              <a:t>15</a:t>
            </a:r>
            <a:r>
              <a:rPr lang="ja-JP" altLang="en-US" sz="1600" dirty="0">
                <a:latin typeface="BIZ UDゴシック" panose="020B0400000000000000" pitchFamily="49" charset="-128"/>
                <a:ea typeface="BIZ UDゴシック" panose="020B0400000000000000" pitchFamily="49" charset="-128"/>
              </a:rPr>
              <a:t>歳未満の</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ja-JP" sz="1600" dirty="0">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人口は約</a:t>
            </a:r>
            <a:r>
              <a:rPr lang="en-US" altLang="ja-JP" sz="1600" dirty="0">
                <a:latin typeface="BIZ UDゴシック" panose="020B0400000000000000" pitchFamily="49" charset="-128"/>
                <a:ea typeface="BIZ UDゴシック" panose="020B0400000000000000" pitchFamily="49" charset="-128"/>
              </a:rPr>
              <a:t>16,000</a:t>
            </a:r>
            <a:r>
              <a:rPr lang="ja-JP" altLang="en-US" sz="1600" dirty="0">
                <a:latin typeface="BIZ UDゴシック" panose="020B0400000000000000" pitchFamily="49" charset="-128"/>
                <a:ea typeface="BIZ UDゴシック" panose="020B0400000000000000" pitchFamily="49" charset="-128"/>
              </a:rPr>
              <a:t>人（</a:t>
            </a:r>
            <a:r>
              <a:rPr lang="en-US" altLang="ja-JP" sz="1600" dirty="0">
                <a:latin typeface="BIZ UDゴシック" panose="020B0400000000000000" pitchFamily="49" charset="-128"/>
                <a:ea typeface="BIZ UDゴシック" panose="020B0400000000000000" pitchFamily="49" charset="-128"/>
              </a:rPr>
              <a:t>10.6%</a:t>
            </a:r>
            <a:r>
              <a:rPr lang="ja-JP" altLang="en-US" sz="1600" dirty="0">
                <a:latin typeface="BIZ UDゴシック" panose="020B0400000000000000" pitchFamily="49" charset="-128"/>
                <a:ea typeface="BIZ UDゴシック" panose="020B0400000000000000" pitchFamily="49" charset="-128"/>
              </a:rPr>
              <a:t>）で年少人口が多い（市内で</a:t>
            </a:r>
            <a:r>
              <a:rPr lang="en-US" altLang="ja-JP" sz="1600" dirty="0">
                <a:latin typeface="BIZ UDゴシック" panose="020B0400000000000000" pitchFamily="49" charset="-128"/>
                <a:ea typeface="BIZ UDゴシック" panose="020B0400000000000000" pitchFamily="49" charset="-128"/>
              </a:rPr>
              <a:t>4</a:t>
            </a:r>
            <a:r>
              <a:rPr lang="ja-JP" altLang="en-US" sz="1600" dirty="0">
                <a:latin typeface="BIZ UDゴシック" panose="020B0400000000000000" pitchFamily="49" charset="-128"/>
                <a:ea typeface="BIZ UDゴシック" panose="020B0400000000000000" pitchFamily="49" charset="-128"/>
              </a:rPr>
              <a:t>番目）一方、</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ja-JP" sz="1600" dirty="0">
                <a:latin typeface="BIZ UDゴシック" panose="020B0400000000000000" pitchFamily="49" charset="-128"/>
                <a:ea typeface="BIZ UDゴシック" panose="020B0400000000000000" pitchFamily="49" charset="-128"/>
              </a:rPr>
              <a:t>   65</a:t>
            </a:r>
            <a:r>
              <a:rPr lang="ja-JP" altLang="en-US" sz="1600" dirty="0">
                <a:latin typeface="BIZ UDゴシック" panose="020B0400000000000000" pitchFamily="49" charset="-128"/>
                <a:ea typeface="BIZ UDゴシック" panose="020B0400000000000000" pitchFamily="49" charset="-128"/>
              </a:rPr>
              <a:t>歳以上の人口は約</a:t>
            </a:r>
            <a:r>
              <a:rPr lang="en-US" altLang="ja-JP" sz="1600" dirty="0">
                <a:latin typeface="BIZ UDゴシック" panose="020B0400000000000000" pitchFamily="49" charset="-128"/>
                <a:ea typeface="BIZ UDゴシック" panose="020B0400000000000000" pitchFamily="49" charset="-128"/>
              </a:rPr>
              <a:t>43,400</a:t>
            </a:r>
            <a:r>
              <a:rPr lang="ja-JP" altLang="en-US" sz="1600" dirty="0">
                <a:latin typeface="BIZ UDゴシック" panose="020B0400000000000000" pitchFamily="49" charset="-128"/>
                <a:ea typeface="BIZ UDゴシック" panose="020B0400000000000000" pitchFamily="49" charset="-128"/>
              </a:rPr>
              <a:t>人（</a:t>
            </a:r>
            <a:r>
              <a:rPr lang="en-US" altLang="ja-JP" sz="1600" dirty="0">
                <a:latin typeface="BIZ UDゴシック" panose="020B0400000000000000" pitchFamily="49" charset="-128"/>
                <a:ea typeface="BIZ UDゴシック" panose="020B0400000000000000" pitchFamily="49" charset="-128"/>
              </a:rPr>
              <a:t>28.6</a:t>
            </a:r>
            <a:r>
              <a:rPr lang="ja-JP" altLang="en-US" sz="1600" dirty="0">
                <a:latin typeface="BIZ UDゴシック" panose="020B0400000000000000" pitchFamily="49" charset="-128"/>
                <a:ea typeface="BIZ UDゴシック" panose="020B0400000000000000" pitchFamily="49" charset="-128"/>
              </a:rPr>
              <a:t>％）で高齢人口も多い区である。（市内で</a:t>
            </a:r>
            <a:r>
              <a:rPr lang="en-US" altLang="ja-JP" sz="1600" dirty="0">
                <a:latin typeface="BIZ UDゴシック" panose="020B0400000000000000" pitchFamily="49" charset="-128"/>
                <a:ea typeface="BIZ UDゴシック" panose="020B0400000000000000" pitchFamily="49" charset="-128"/>
              </a:rPr>
              <a:t>3</a:t>
            </a:r>
            <a:r>
              <a:rPr lang="ja-JP" altLang="en-US" sz="1600" dirty="0">
                <a:latin typeface="BIZ UDゴシック" panose="020B0400000000000000" pitchFamily="49" charset="-128"/>
                <a:ea typeface="BIZ UDゴシック" panose="020B0400000000000000" pitchFamily="49" charset="-128"/>
              </a:rPr>
              <a:t>番目）</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zh-TW" sz="1050" dirty="0">
                <a:latin typeface="BIZ UDゴシック" panose="020B0400000000000000" pitchFamily="49" charset="-128"/>
                <a:ea typeface="BIZ UDゴシック" panose="020B0400000000000000" pitchFamily="49" charset="-128"/>
              </a:rPr>
              <a:t>     ※</a:t>
            </a:r>
            <a:r>
              <a:rPr lang="zh-TW" altLang="en-US" sz="1050" dirty="0">
                <a:latin typeface="BIZ UDゴシック" panose="020B0400000000000000" pitchFamily="49" charset="-128"/>
                <a:ea typeface="BIZ UDゴシック" panose="020B0400000000000000" pitchFamily="49" charset="-128"/>
              </a:rPr>
              <a:t>出典：大阪市「年齢別推計人口」（令和５年４月１日現在）</a:t>
            </a:r>
            <a:endParaRPr lang="en-US" altLang="zh-TW" sz="1050" dirty="0">
              <a:latin typeface="BIZ UDゴシック" panose="020B0400000000000000" pitchFamily="49" charset="-128"/>
              <a:ea typeface="BIZ UDゴシック" panose="020B0400000000000000" pitchFamily="49" charset="-128"/>
            </a:endParaRPr>
          </a:p>
          <a:p>
            <a:pPr lvl="0">
              <a:lnSpc>
                <a:spcPct val="150000"/>
              </a:lnSpc>
            </a:pPr>
            <a:r>
              <a:rPr lang="ja-JP" altLang="en-US" sz="1600" dirty="0">
                <a:latin typeface="BIZ UDゴシック" panose="020B0400000000000000" pitchFamily="49" charset="-128"/>
                <a:ea typeface="BIZ UDゴシック" panose="020B0400000000000000" pitchFamily="49" charset="-128"/>
              </a:rPr>
              <a:t>　▶外国人住民の割合は市内では比較的低い区である。（市内で</a:t>
            </a:r>
            <a:r>
              <a:rPr lang="en-US" altLang="ja-JP" sz="1600" dirty="0">
                <a:latin typeface="BIZ UDゴシック" panose="020B0400000000000000" pitchFamily="49" charset="-128"/>
                <a:ea typeface="BIZ UDゴシック" panose="020B0400000000000000" pitchFamily="49" charset="-128"/>
              </a:rPr>
              <a:t>19</a:t>
            </a:r>
            <a:r>
              <a:rPr lang="ja-JP" altLang="en-US" sz="1600" dirty="0">
                <a:latin typeface="BIZ UDゴシック" panose="020B0400000000000000" pitchFamily="49" charset="-128"/>
                <a:ea typeface="BIZ UDゴシック" panose="020B0400000000000000" pitchFamily="49" charset="-128"/>
              </a:rPr>
              <a:t>番目）</a:t>
            </a:r>
            <a:endParaRPr lang="zh-TW" altLang="en-US" sz="105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60476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250"/>
                                        <p:tgtEl>
                                          <p:spTgt spid="19"/>
                                        </p:tgtEl>
                                      </p:cBhvr>
                                    </p:animEffect>
                                  </p:childTnLst>
                                </p:cTn>
                              </p:par>
                              <p:par>
                                <p:cTn id="8" presetID="10" presetClass="entr" presetSubtype="0" fill="hold" grpId="0" nodeType="withEffect">
                                  <p:stCondLst>
                                    <p:cond delay="2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1737" y="72000"/>
            <a:ext cx="270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住吉区の将来推計人口</a:t>
            </a:r>
          </a:p>
        </p:txBody>
      </p:sp>
      <p:sp>
        <p:nvSpPr>
          <p:cNvPr id="19" name="角丸四角形 18"/>
          <p:cNvSpPr/>
          <p:nvPr/>
        </p:nvSpPr>
        <p:spPr>
          <a:xfrm>
            <a:off x="5002602" y="72000"/>
            <a:ext cx="432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各区の総人口推移</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2015</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2045</a:t>
            </a:r>
            <a:r>
              <a:rPr kumimoji="1" lang="ja-JP" altLang="en-US" sz="1400" dirty="0">
                <a:latin typeface="BIZ UDPゴシック" panose="020B0400000000000000" pitchFamily="50" charset="-128"/>
                <a:ea typeface="BIZ UDPゴシック" panose="020B0400000000000000" pitchFamily="50" charset="-128"/>
              </a:rPr>
              <a:t>年増減率）</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17</a:t>
            </a:r>
          </a:p>
        </p:txBody>
      </p:sp>
      <p:sp>
        <p:nvSpPr>
          <p:cNvPr id="14" name="正方形/長方形 13">
            <a:extLst>
              <a:ext uri="{FF2B5EF4-FFF2-40B4-BE49-F238E27FC236}">
                <a16:creationId xmlns:a16="http://schemas.microsoft.com/office/drawing/2014/main" id="{B679E1E2-9DC9-ADAE-C842-588E1634866C}"/>
              </a:ext>
            </a:extLst>
          </p:cNvPr>
          <p:cNvSpPr/>
          <p:nvPr/>
        </p:nvSpPr>
        <p:spPr>
          <a:xfrm>
            <a:off x="5220000" y="6492178"/>
            <a:ext cx="3550652" cy="169277"/>
          </a:xfrm>
          <a:prstGeom prst="rect">
            <a:avLst/>
          </a:prstGeom>
        </p:spPr>
        <p:txBody>
          <a:bodyPr wrap="none" lIns="0" tIns="0" rIns="0" bIns="0" anchor="ctr" anchorCtr="0">
            <a:spAutoFit/>
          </a:bodyPr>
          <a:lstStyle/>
          <a:p>
            <a:r>
              <a:rPr lang="en-US" altLang="zh-TW" sz="1100" dirty="0">
                <a:latin typeface="BIZ UDPゴシック" panose="020B0400000000000000" pitchFamily="50" charset="-128"/>
                <a:ea typeface="BIZ UDPゴシック" panose="020B0400000000000000" pitchFamily="50" charset="-128"/>
              </a:rPr>
              <a:t>※</a:t>
            </a:r>
            <a:r>
              <a:rPr lang="zh-TW" altLang="en-US" sz="1100" dirty="0">
                <a:latin typeface="BIZ UDPゴシック" panose="020B0400000000000000" pitchFamily="50" charset="-128"/>
                <a:ea typeface="BIZ UDPゴシック" panose="020B0400000000000000" pitchFamily="50" charset="-128"/>
              </a:rPr>
              <a:t>出典：大阪市</a:t>
            </a:r>
            <a:r>
              <a:rPr lang="ja-JP" altLang="en-US" sz="1100" dirty="0">
                <a:latin typeface="BIZ UDPゴシック" panose="020B0400000000000000" pitchFamily="50" charset="-128"/>
                <a:ea typeface="BIZ UDPゴシック" panose="020B0400000000000000" pitchFamily="50" charset="-128"/>
              </a:rPr>
              <a:t>「大阪市人口ビジョン」（令和２年３月更新）</a:t>
            </a:r>
          </a:p>
        </p:txBody>
      </p:sp>
      <p:sp>
        <p:nvSpPr>
          <p:cNvPr id="16" name="正方形/長方形 15">
            <a:extLst>
              <a:ext uri="{FF2B5EF4-FFF2-40B4-BE49-F238E27FC236}">
                <a16:creationId xmlns:a16="http://schemas.microsoft.com/office/drawing/2014/main" id="{B679E1E2-9DC9-ADAE-C842-588E1634866C}"/>
              </a:ext>
            </a:extLst>
          </p:cNvPr>
          <p:cNvSpPr/>
          <p:nvPr/>
        </p:nvSpPr>
        <p:spPr>
          <a:xfrm>
            <a:off x="216000" y="5405361"/>
            <a:ext cx="3741409" cy="169277"/>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出典：大阪市「大阪市の将来推計人口」（令和２年３月推計）</a:t>
            </a:r>
          </a:p>
        </p:txBody>
      </p:sp>
      <p:pic>
        <p:nvPicPr>
          <p:cNvPr id="17" name="図 1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77378" y="442438"/>
            <a:ext cx="3996000" cy="3633793"/>
          </a:xfrm>
          <a:prstGeom prst="rect">
            <a:avLst/>
          </a:prstGeom>
        </p:spPr>
      </p:pic>
      <p:graphicFrame>
        <p:nvGraphicFramePr>
          <p:cNvPr id="21" name="表 20"/>
          <p:cNvGraphicFramePr>
            <a:graphicFrameLocks noGrp="1"/>
          </p:cNvGraphicFramePr>
          <p:nvPr>
            <p:extLst>
              <p:ext uri="{D42A27DB-BD31-4B8C-83A1-F6EECF244321}">
                <p14:modId xmlns:p14="http://schemas.microsoft.com/office/powerpoint/2010/main" val="3564423862"/>
              </p:ext>
            </p:extLst>
          </p:nvPr>
        </p:nvGraphicFramePr>
        <p:xfrm>
          <a:off x="5220000" y="4157324"/>
          <a:ext cx="4310743" cy="2267425"/>
        </p:xfrm>
        <a:graphic>
          <a:graphicData uri="http://schemas.openxmlformats.org/drawingml/2006/table">
            <a:tbl>
              <a:tblPr firstRow="1" bandRow="1">
                <a:tableStyleId>{5940675A-B579-460E-94D1-54222C63F5DA}</a:tableStyleId>
              </a:tblPr>
              <a:tblGrid>
                <a:gridCol w="630454">
                  <a:extLst>
                    <a:ext uri="{9D8B030D-6E8A-4147-A177-3AD203B41FA5}">
                      <a16:colId xmlns:a16="http://schemas.microsoft.com/office/drawing/2014/main" val="20000"/>
                    </a:ext>
                  </a:extLst>
                </a:gridCol>
                <a:gridCol w="988204">
                  <a:extLst>
                    <a:ext uri="{9D8B030D-6E8A-4147-A177-3AD203B41FA5}">
                      <a16:colId xmlns:a16="http://schemas.microsoft.com/office/drawing/2014/main" val="20001"/>
                    </a:ext>
                  </a:extLst>
                </a:gridCol>
                <a:gridCol w="2692085">
                  <a:extLst>
                    <a:ext uri="{9D8B030D-6E8A-4147-A177-3AD203B41FA5}">
                      <a16:colId xmlns:a16="http://schemas.microsoft.com/office/drawing/2014/main" val="20002"/>
                    </a:ext>
                  </a:extLst>
                </a:gridCol>
              </a:tblGrid>
              <a:tr h="453485">
                <a:tc>
                  <a:txBody>
                    <a:bodyPr/>
                    <a:lstStyle/>
                    <a:p>
                      <a:endParaRPr kumimoji="1" lang="ja-JP" altLang="en-US" sz="1600" dirty="0"/>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プラス（増加）</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北区、都島区、福島区、中央区、西区、天王寺区、浪速区、淀川区、東成区</a:t>
                      </a:r>
                      <a:endParaRPr kumimoji="1" lang="en-US" altLang="ja-JP" sz="11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0000"/>
                  </a:ext>
                </a:extLst>
              </a:tr>
              <a:tr h="453485">
                <a:tc>
                  <a:txBody>
                    <a:bodyPr/>
                    <a:lstStyle/>
                    <a:p>
                      <a:endParaRPr kumimoji="1" lang="ja-JP" altLang="en-US" sz="1600" dirty="0"/>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此花区、城東区、鶴見区、阿倍野区</a:t>
                      </a:r>
                    </a:p>
                  </a:txBody>
                  <a:tcPr anchor="ctr"/>
                </a:tc>
                <a:extLst>
                  <a:ext uri="{0D108BD9-81ED-4DB2-BD59-A6C34878D82A}">
                    <a16:rowId xmlns:a16="http://schemas.microsoft.com/office/drawing/2014/main" val="10001"/>
                  </a:ext>
                </a:extLst>
              </a:tr>
              <a:tr h="453485">
                <a:tc>
                  <a:txBody>
                    <a:bodyPr/>
                    <a:lstStyle/>
                    <a:p>
                      <a:endParaRPr kumimoji="1" lang="ja-JP"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20%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西淀川区、東淀川区、旭区、</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住吉区</a:t>
                      </a:r>
                    </a:p>
                  </a:txBody>
                  <a:tcPr anchor="ctr"/>
                </a:tc>
                <a:extLst>
                  <a:ext uri="{0D108BD9-81ED-4DB2-BD59-A6C34878D82A}">
                    <a16:rowId xmlns:a16="http://schemas.microsoft.com/office/drawing/2014/main" val="10002"/>
                  </a:ext>
                </a:extLst>
              </a:tr>
              <a:tr h="453485">
                <a:tc>
                  <a:txBody>
                    <a:bodyPr/>
                    <a:lstStyle/>
                    <a:p>
                      <a:endParaRPr kumimoji="1" lang="ja-JP" alt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港区、生野区、住之江区、</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東住吉区、平野区</a:t>
                      </a:r>
                    </a:p>
                  </a:txBody>
                  <a:tcPr anchor="ctr"/>
                </a:tc>
                <a:extLst>
                  <a:ext uri="{0D108BD9-81ED-4DB2-BD59-A6C34878D82A}">
                    <a16:rowId xmlns:a16="http://schemas.microsoft.com/office/drawing/2014/main" val="10003"/>
                  </a:ext>
                </a:extLst>
              </a:tr>
              <a:tr h="453485">
                <a:tc>
                  <a:txBody>
                    <a:bodyPr/>
                    <a:lstStyle/>
                    <a:p>
                      <a:endParaRPr kumimoji="1" lang="ja-JP" alt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以上</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大正区、西成区</a:t>
                      </a:r>
                    </a:p>
                  </a:txBody>
                  <a:tcPr anchor="ctr"/>
                </a:tc>
                <a:extLst>
                  <a:ext uri="{0D108BD9-81ED-4DB2-BD59-A6C34878D82A}">
                    <a16:rowId xmlns:a16="http://schemas.microsoft.com/office/drawing/2014/main" val="10004"/>
                  </a:ext>
                </a:extLst>
              </a:tr>
            </a:tbl>
          </a:graphicData>
        </a:graphic>
      </p:graphicFrame>
      <p:pic>
        <p:nvPicPr>
          <p:cNvPr id="22" name="図 21"/>
          <p:cNvPicPr>
            <a:picLocks noChangeAspect="1"/>
          </p:cNvPicPr>
          <p:nvPr/>
        </p:nvPicPr>
        <p:blipFill>
          <a:blip r:embed="rId4"/>
          <a:stretch>
            <a:fillRect/>
          </a:stretch>
        </p:blipFill>
        <p:spPr>
          <a:xfrm>
            <a:off x="5334490" y="4219393"/>
            <a:ext cx="384081" cy="298730"/>
          </a:xfrm>
          <a:prstGeom prst="rect">
            <a:avLst/>
          </a:prstGeom>
        </p:spPr>
      </p:pic>
      <p:pic>
        <p:nvPicPr>
          <p:cNvPr id="23" name="図 22"/>
          <p:cNvPicPr>
            <a:picLocks noChangeAspect="1"/>
          </p:cNvPicPr>
          <p:nvPr/>
        </p:nvPicPr>
        <p:blipFill>
          <a:blip r:embed="rId5"/>
          <a:stretch>
            <a:fillRect/>
          </a:stretch>
        </p:blipFill>
        <p:spPr>
          <a:xfrm>
            <a:off x="5328393" y="4703869"/>
            <a:ext cx="390178" cy="292633"/>
          </a:xfrm>
          <a:prstGeom prst="rect">
            <a:avLst/>
          </a:prstGeom>
        </p:spPr>
      </p:pic>
      <p:pic>
        <p:nvPicPr>
          <p:cNvPr id="24" name="図 23"/>
          <p:cNvPicPr>
            <a:picLocks noChangeAspect="1"/>
          </p:cNvPicPr>
          <p:nvPr/>
        </p:nvPicPr>
        <p:blipFill>
          <a:blip r:embed="rId6"/>
          <a:stretch>
            <a:fillRect/>
          </a:stretch>
        </p:blipFill>
        <p:spPr>
          <a:xfrm>
            <a:off x="5328393" y="5175754"/>
            <a:ext cx="384081" cy="292633"/>
          </a:xfrm>
          <a:prstGeom prst="rect">
            <a:avLst/>
          </a:prstGeom>
        </p:spPr>
      </p:pic>
      <p:pic>
        <p:nvPicPr>
          <p:cNvPr id="25" name="図 24"/>
          <p:cNvPicPr>
            <a:picLocks noChangeAspect="1"/>
          </p:cNvPicPr>
          <p:nvPr/>
        </p:nvPicPr>
        <p:blipFill>
          <a:blip r:embed="rId7"/>
          <a:stretch>
            <a:fillRect/>
          </a:stretch>
        </p:blipFill>
        <p:spPr>
          <a:xfrm>
            <a:off x="5325344" y="5585930"/>
            <a:ext cx="390178" cy="292633"/>
          </a:xfrm>
          <a:prstGeom prst="rect">
            <a:avLst/>
          </a:prstGeom>
        </p:spPr>
      </p:pic>
      <p:pic>
        <p:nvPicPr>
          <p:cNvPr id="26" name="図 25"/>
          <p:cNvPicPr>
            <a:picLocks noChangeAspect="1"/>
          </p:cNvPicPr>
          <p:nvPr/>
        </p:nvPicPr>
        <p:blipFill>
          <a:blip r:embed="rId8"/>
          <a:stretch>
            <a:fillRect/>
          </a:stretch>
        </p:blipFill>
        <p:spPr>
          <a:xfrm>
            <a:off x="5334490" y="6051023"/>
            <a:ext cx="390178" cy="292633"/>
          </a:xfrm>
          <a:prstGeom prst="rect">
            <a:avLst/>
          </a:prstGeom>
        </p:spPr>
      </p:pic>
      <p:sp>
        <p:nvSpPr>
          <p:cNvPr id="15" name="正方形/長方形 2"/>
          <p:cNvSpPr/>
          <p:nvPr/>
        </p:nvSpPr>
        <p:spPr>
          <a:xfrm>
            <a:off x="7342602" y="3277419"/>
            <a:ext cx="578307" cy="698836"/>
          </a:xfrm>
          <a:custGeom>
            <a:avLst/>
            <a:gdLst>
              <a:gd name="connsiteX0" fmla="*/ 0 w 1147864"/>
              <a:gd name="connsiteY0" fmla="*/ 0 h 466928"/>
              <a:gd name="connsiteX1" fmla="*/ 1147864 w 1147864"/>
              <a:gd name="connsiteY1" fmla="*/ 0 h 466928"/>
              <a:gd name="connsiteX2" fmla="*/ 1147864 w 1147864"/>
              <a:gd name="connsiteY2" fmla="*/ 466928 h 466928"/>
              <a:gd name="connsiteX3" fmla="*/ 0 w 1147864"/>
              <a:gd name="connsiteY3" fmla="*/ 466928 h 466928"/>
              <a:gd name="connsiteX4" fmla="*/ 0 w 1147864"/>
              <a:gd name="connsiteY4" fmla="*/ 0 h 466928"/>
              <a:gd name="connsiteX0" fmla="*/ 9727 w 1157591"/>
              <a:gd name="connsiteY0" fmla="*/ 0 h 466928"/>
              <a:gd name="connsiteX1" fmla="*/ 1157591 w 1157591"/>
              <a:gd name="connsiteY1" fmla="*/ 0 h 466928"/>
              <a:gd name="connsiteX2" fmla="*/ 1157591 w 1157591"/>
              <a:gd name="connsiteY2" fmla="*/ 466928 h 466928"/>
              <a:gd name="connsiteX3" fmla="*/ 9727 w 1157591"/>
              <a:gd name="connsiteY3" fmla="*/ 466928 h 466928"/>
              <a:gd name="connsiteX4" fmla="*/ 0 w 1157591"/>
              <a:gd name="connsiteY4" fmla="*/ 291830 h 466928"/>
              <a:gd name="connsiteX5" fmla="*/ 9727 w 1157591"/>
              <a:gd name="connsiteY5" fmla="*/ 0 h 466928"/>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194553 w 1157591"/>
              <a:gd name="connsiteY4" fmla="*/ 593387 h 865935"/>
              <a:gd name="connsiteX5" fmla="*/ 0 w 1157591"/>
              <a:gd name="connsiteY5" fmla="*/ 291830 h 865935"/>
              <a:gd name="connsiteX6" fmla="*/ 9727 w 1157591"/>
              <a:gd name="connsiteY6" fmla="*/ 0 h 865935"/>
              <a:gd name="connsiteX0" fmla="*/ 48763 w 1196627"/>
              <a:gd name="connsiteY0" fmla="*/ 0 h 865935"/>
              <a:gd name="connsiteX1" fmla="*/ 1196627 w 1196627"/>
              <a:gd name="connsiteY1" fmla="*/ 0 h 865935"/>
              <a:gd name="connsiteX2" fmla="*/ 1196627 w 1196627"/>
              <a:gd name="connsiteY2" fmla="*/ 466928 h 865935"/>
              <a:gd name="connsiteX3" fmla="*/ 399147 w 1196627"/>
              <a:gd name="connsiteY3" fmla="*/ 865935 h 865935"/>
              <a:gd name="connsiteX4" fmla="*/ 0 w 1196627"/>
              <a:gd name="connsiteY4" fmla="*/ 564189 h 865935"/>
              <a:gd name="connsiteX5" fmla="*/ 39036 w 1196627"/>
              <a:gd name="connsiteY5" fmla="*/ 291830 h 865935"/>
              <a:gd name="connsiteX6" fmla="*/ 48763 w 1196627"/>
              <a:gd name="connsiteY6" fmla="*/ 0 h 865935"/>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0 w 1196627"/>
              <a:gd name="connsiteY4" fmla="*/ 564189 h 778343"/>
              <a:gd name="connsiteX5" fmla="*/ 39036 w 1196627"/>
              <a:gd name="connsiteY5" fmla="*/ 291830 h 778343"/>
              <a:gd name="connsiteX6" fmla="*/ 48763 w 1196627"/>
              <a:gd name="connsiteY6" fmla="*/ 0 h 778343"/>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262647 w 1196627"/>
              <a:gd name="connsiteY4" fmla="*/ 632298 h 778343"/>
              <a:gd name="connsiteX5" fmla="*/ 0 w 1196627"/>
              <a:gd name="connsiteY5" fmla="*/ 564189 h 778343"/>
              <a:gd name="connsiteX6" fmla="*/ 39036 w 1196627"/>
              <a:gd name="connsiteY6" fmla="*/ 291830 h 778343"/>
              <a:gd name="connsiteX7" fmla="*/ 48763 w 1196627"/>
              <a:gd name="connsiteY7" fmla="*/ 0 h 778343"/>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78343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447472 w 1196627"/>
              <a:gd name="connsiteY4" fmla="*/ 856034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19154 w 1196627"/>
              <a:gd name="connsiteY7" fmla="*/ 307739 h 982705"/>
              <a:gd name="connsiteX8" fmla="*/ 48763 w 1196627"/>
              <a:gd name="connsiteY8" fmla="*/ 0 h 982705"/>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19154 w 1196627"/>
              <a:gd name="connsiteY7" fmla="*/ 367138 h 1042104"/>
              <a:gd name="connsiteX8" fmla="*/ 494195 w 1196627"/>
              <a:gd name="connsiteY8" fmla="*/ 0 h 1042104"/>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494195 w 1196627"/>
              <a:gd name="connsiteY8" fmla="*/ 0 h 1042104"/>
              <a:gd name="connsiteX0" fmla="*/ 517950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517950 w 1196627"/>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138301 w 797805"/>
              <a:gd name="connsiteY5" fmla="*/ 702785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4326 w 803003"/>
              <a:gd name="connsiteY0" fmla="*/ 0 h 983552"/>
              <a:gd name="connsiteX1" fmla="*/ 803003 w 803003"/>
              <a:gd name="connsiteY1" fmla="*/ 59399 h 983552"/>
              <a:gd name="connsiteX2" fmla="*/ 803003 w 803003"/>
              <a:gd name="connsiteY2" fmla="*/ 526327 h 983552"/>
              <a:gd name="connsiteX3" fmla="*/ 200122 w 803003"/>
              <a:gd name="connsiteY3" fmla="*/ 798817 h 983552"/>
              <a:gd name="connsiteX4" fmla="*/ 5198 w 803003"/>
              <a:gd name="connsiteY4" fmla="*/ 983552 h 983552"/>
              <a:gd name="connsiteX5" fmla="*/ 5198 w 803003"/>
              <a:gd name="connsiteY5" fmla="*/ 676099 h 983552"/>
              <a:gd name="connsiteX6" fmla="*/ 104816 w 803003"/>
              <a:gd name="connsiteY6" fmla="*/ 340071 h 983552"/>
              <a:gd name="connsiteX7" fmla="*/ 47205 w 803003"/>
              <a:gd name="connsiteY7" fmla="*/ 343372 h 983552"/>
              <a:gd name="connsiteX8" fmla="*/ 124326 w 803003"/>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2939 w 801616"/>
              <a:gd name="connsiteY0" fmla="*/ 0 h 983552"/>
              <a:gd name="connsiteX1" fmla="*/ 801616 w 801616"/>
              <a:gd name="connsiteY1" fmla="*/ 59399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358226 w 801616"/>
              <a:gd name="connsiteY2" fmla="*/ 141022 h 983552"/>
              <a:gd name="connsiteX3" fmla="*/ 801616 w 801616"/>
              <a:gd name="connsiteY3" fmla="*/ 526327 h 983552"/>
              <a:gd name="connsiteX4" fmla="*/ 198735 w 801616"/>
              <a:gd name="connsiteY4" fmla="*/ 798817 h 983552"/>
              <a:gd name="connsiteX5" fmla="*/ 3811 w 801616"/>
              <a:gd name="connsiteY5" fmla="*/ 983552 h 983552"/>
              <a:gd name="connsiteX6" fmla="*/ 0 w 801616"/>
              <a:gd name="connsiteY6" fmla="*/ 676099 h 983552"/>
              <a:gd name="connsiteX7" fmla="*/ 103429 w 801616"/>
              <a:gd name="connsiteY7" fmla="*/ 340071 h 983552"/>
              <a:gd name="connsiteX8" fmla="*/ 45818 w 801616"/>
              <a:gd name="connsiteY8" fmla="*/ 343372 h 983552"/>
              <a:gd name="connsiteX9" fmla="*/ 122939 w 801616"/>
              <a:gd name="connsiteY9" fmla="*/ 0 h 983552"/>
              <a:gd name="connsiteX0" fmla="*/ 122939 w 801616"/>
              <a:gd name="connsiteY0" fmla="*/ 22903 h 1006455"/>
              <a:gd name="connsiteX1" fmla="*/ 203262 w 801616"/>
              <a:gd name="connsiteY1" fmla="*/ 22903 h 1006455"/>
              <a:gd name="connsiteX2" fmla="*/ 251513 w 801616"/>
              <a:gd name="connsiteY2" fmla="*/ 0 h 1006455"/>
              <a:gd name="connsiteX3" fmla="*/ 801616 w 801616"/>
              <a:gd name="connsiteY3" fmla="*/ 549230 h 1006455"/>
              <a:gd name="connsiteX4" fmla="*/ 198735 w 801616"/>
              <a:gd name="connsiteY4" fmla="*/ 821720 h 1006455"/>
              <a:gd name="connsiteX5" fmla="*/ 3811 w 801616"/>
              <a:gd name="connsiteY5" fmla="*/ 1006455 h 1006455"/>
              <a:gd name="connsiteX6" fmla="*/ 0 w 801616"/>
              <a:gd name="connsiteY6" fmla="*/ 699002 h 1006455"/>
              <a:gd name="connsiteX7" fmla="*/ 103429 w 801616"/>
              <a:gd name="connsiteY7" fmla="*/ 362974 h 1006455"/>
              <a:gd name="connsiteX8" fmla="*/ 45818 w 801616"/>
              <a:gd name="connsiteY8" fmla="*/ 366275 h 1006455"/>
              <a:gd name="connsiteX9" fmla="*/ 122939 w 801616"/>
              <a:gd name="connsiteY9"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544961 w 801616"/>
              <a:gd name="connsiteY3" fmla="*/ 293478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72553 w 801616"/>
              <a:gd name="connsiteY4" fmla="*/ 144833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510662 w 801616"/>
              <a:gd name="connsiteY5" fmla="*/ 148644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598313 w 801616"/>
              <a:gd name="connsiteY6" fmla="*/ 350649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663099 w 801616"/>
              <a:gd name="connsiteY8" fmla="*/ 29728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64009 w 801616"/>
              <a:gd name="connsiteY8" fmla="*/ 270602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86876 w 801616"/>
              <a:gd name="connsiteY8" fmla="*/ 73951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689775 w 801616"/>
              <a:gd name="connsiteY7" fmla="*/ 358271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697397 w 801616"/>
              <a:gd name="connsiteY8" fmla="*/ 43831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35506 w 801616"/>
              <a:gd name="connsiteY9" fmla="*/ 49929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81237 w 801616"/>
              <a:gd name="connsiteY10" fmla="*/ 514539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46936 w 801616"/>
              <a:gd name="connsiteY10" fmla="*/ 430668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586876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190546 w 746939"/>
              <a:gd name="connsiteY14" fmla="*/ 968095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163869 w 746939"/>
              <a:gd name="connsiteY15" fmla="*/ 97190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106706 w 746939"/>
              <a:gd name="connsiteY16" fmla="*/ 964284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21704"/>
              <a:gd name="connsiteX1" fmla="*/ 203262 w 746939"/>
              <a:gd name="connsiteY1" fmla="*/ 22903 h 1021704"/>
              <a:gd name="connsiteX2" fmla="*/ 251513 w 746939"/>
              <a:gd name="connsiteY2" fmla="*/ 0 h 1021704"/>
              <a:gd name="connsiteX3" fmla="*/ 388703 w 746939"/>
              <a:gd name="connsiteY3" fmla="*/ 49489 h 1021704"/>
              <a:gd name="connsiteX4" fmla="*/ 442064 w 746939"/>
              <a:gd name="connsiteY4" fmla="*/ 57150 h 1021704"/>
              <a:gd name="connsiteX5" fmla="*/ 445872 w 746939"/>
              <a:gd name="connsiteY5" fmla="*/ 186767 h 1021704"/>
              <a:gd name="connsiteX6" fmla="*/ 602124 w 746939"/>
              <a:gd name="connsiteY6" fmla="*/ 213405 h 1021704"/>
              <a:gd name="connsiteX7" fmla="*/ 560195 w 746939"/>
              <a:gd name="connsiteY7" fmla="*/ 278212 h 1021704"/>
              <a:gd name="connsiteX8" fmla="*/ 552573 w 746939"/>
              <a:gd name="connsiteY8" fmla="*/ 388751 h 1021704"/>
              <a:gd name="connsiteX9" fmla="*/ 746939 w 746939"/>
              <a:gd name="connsiteY9" fmla="*/ 384923 h 1021704"/>
              <a:gd name="connsiteX10" fmla="*/ 746936 w 746939"/>
              <a:gd name="connsiteY10" fmla="*/ 430668 h 1021704"/>
              <a:gd name="connsiteX11" fmla="*/ 744448 w 746939"/>
              <a:gd name="connsiteY11" fmla="*/ 461546 h 1021704"/>
              <a:gd name="connsiteX12" fmla="*/ 735501 w 746939"/>
              <a:gd name="connsiteY12" fmla="*/ 739519 h 1021704"/>
              <a:gd name="connsiteX13" fmla="*/ 377848 w 746939"/>
              <a:gd name="connsiteY13" fmla="*/ 936090 h 1021704"/>
              <a:gd name="connsiteX14" fmla="*/ 297251 w 746939"/>
              <a:gd name="connsiteY14" fmla="*/ 933784 h 1021704"/>
              <a:gd name="connsiteX15" fmla="*/ 255331 w 746939"/>
              <a:gd name="connsiteY15" fmla="*/ 907096 h 1021704"/>
              <a:gd name="connsiteX16" fmla="*/ 232466 w 746939"/>
              <a:gd name="connsiteY16" fmla="*/ 792729 h 1021704"/>
              <a:gd name="connsiteX17" fmla="*/ 15244 w 746939"/>
              <a:gd name="connsiteY17" fmla="*/ 1021704 h 1021704"/>
              <a:gd name="connsiteX18" fmla="*/ 0 w 746939"/>
              <a:gd name="connsiteY18" fmla="*/ 699002 h 1021704"/>
              <a:gd name="connsiteX19" fmla="*/ 103429 w 746939"/>
              <a:gd name="connsiteY19" fmla="*/ 362974 h 1021704"/>
              <a:gd name="connsiteX20" fmla="*/ 45818 w 746939"/>
              <a:gd name="connsiteY20" fmla="*/ 366275 h 1021704"/>
              <a:gd name="connsiteX21" fmla="*/ 122939 w 746939"/>
              <a:gd name="connsiteY21" fmla="*/ 22903 h 1021704"/>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0 w 746939"/>
              <a:gd name="connsiteY17" fmla="*/ 699002 h 936090"/>
              <a:gd name="connsiteX18" fmla="*/ 103429 w 746939"/>
              <a:gd name="connsiteY18" fmla="*/ 362974 h 936090"/>
              <a:gd name="connsiteX19" fmla="*/ 45818 w 746939"/>
              <a:gd name="connsiteY19" fmla="*/ 366275 h 936090"/>
              <a:gd name="connsiteX20" fmla="*/ 122939 w 746939"/>
              <a:gd name="connsiteY20"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37193 w 746939"/>
              <a:gd name="connsiteY17" fmla="*/ 754657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25760 w 746939"/>
              <a:gd name="connsiteY17" fmla="*/ 724153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4357 w 746939"/>
              <a:gd name="connsiteY17" fmla="*/ 766092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6939" h="936090">
                <a:moveTo>
                  <a:pt x="122939" y="22903"/>
                </a:moveTo>
                <a:lnTo>
                  <a:pt x="203262" y="22903"/>
                </a:lnTo>
                <a:lnTo>
                  <a:pt x="251513" y="0"/>
                </a:lnTo>
                <a:lnTo>
                  <a:pt x="388703" y="49489"/>
                </a:lnTo>
                <a:lnTo>
                  <a:pt x="442064" y="57150"/>
                </a:lnTo>
                <a:lnTo>
                  <a:pt x="445872" y="186767"/>
                </a:lnTo>
                <a:lnTo>
                  <a:pt x="602124" y="213405"/>
                </a:lnTo>
                <a:lnTo>
                  <a:pt x="560195" y="278212"/>
                </a:lnTo>
                <a:lnTo>
                  <a:pt x="552573" y="388751"/>
                </a:lnTo>
                <a:lnTo>
                  <a:pt x="746939" y="384923"/>
                </a:lnTo>
                <a:cubicBezTo>
                  <a:pt x="746938" y="400171"/>
                  <a:pt x="746937" y="415420"/>
                  <a:pt x="746936" y="430668"/>
                </a:cubicBezTo>
                <a:lnTo>
                  <a:pt x="744448" y="461546"/>
                </a:lnTo>
                <a:lnTo>
                  <a:pt x="735501" y="739519"/>
                </a:lnTo>
                <a:lnTo>
                  <a:pt x="377848" y="936090"/>
                </a:lnTo>
                <a:lnTo>
                  <a:pt x="297251" y="933784"/>
                </a:lnTo>
                <a:lnTo>
                  <a:pt x="255331" y="907096"/>
                </a:lnTo>
                <a:lnTo>
                  <a:pt x="232466" y="792729"/>
                </a:lnTo>
                <a:lnTo>
                  <a:pt x="198167" y="750841"/>
                </a:lnTo>
                <a:lnTo>
                  <a:pt x="125760" y="724153"/>
                </a:lnTo>
                <a:lnTo>
                  <a:pt x="0" y="699002"/>
                </a:lnTo>
                <a:cubicBezTo>
                  <a:pt x="78609" y="451011"/>
                  <a:pt x="-5656" y="710092"/>
                  <a:pt x="103429" y="362974"/>
                </a:cubicBezTo>
                <a:lnTo>
                  <a:pt x="45818" y="366275"/>
                </a:lnTo>
                <a:lnTo>
                  <a:pt x="122939" y="22903"/>
                </a:lnTo>
                <a:close/>
              </a:path>
            </a:pathLst>
          </a:custGeom>
          <a:solidFill>
            <a:srgbClr val="FF0000">
              <a:alpha val="13000"/>
            </a:srgbClr>
          </a:solid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 name="正方形/長方形 2"/>
          <p:cNvSpPr/>
          <p:nvPr/>
        </p:nvSpPr>
        <p:spPr>
          <a:xfrm>
            <a:off x="6859461" y="5292000"/>
            <a:ext cx="540000" cy="180000"/>
          </a:xfrm>
          <a:prstGeom prst="roundRect">
            <a:avLst/>
          </a:prstGeom>
          <a:solidFill>
            <a:srgbClr val="FF0000">
              <a:alpha val="13000"/>
            </a:srgbClr>
          </a:solidFill>
          <a:ln w="12700" cap="flat" cmpd="sng" algn="ctr">
            <a:solidFill>
              <a:srgbClr val="FF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endParaRPr lang="ja-JP" altLang="en-US"/>
          </a:p>
        </p:txBody>
      </p:sp>
      <p:graphicFrame>
        <p:nvGraphicFramePr>
          <p:cNvPr id="3" name="グラフ 2">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71550733"/>
              </p:ext>
            </p:extLst>
          </p:nvPr>
        </p:nvGraphicFramePr>
        <p:xfrm>
          <a:off x="216000" y="540000"/>
          <a:ext cx="4320000" cy="50400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017270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0000" y="5846448"/>
            <a:ext cx="6660000" cy="338554"/>
          </a:xfrm>
          <a:prstGeom prst="rect">
            <a:avLst/>
          </a:prstGeom>
        </p:spPr>
        <p:txBody>
          <a:bodyPr wrap="square" lIns="0" tIns="0" rIns="0" bIns="0" anchor="ctr" anchorCtr="0">
            <a:spAutoFit/>
          </a:bodyPr>
          <a:lstStyle/>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年間の人口の動き（毎月の人口異動の数値等を含む）」</a:t>
            </a:r>
            <a:endParaRPr lang="en-US" altLang="ja-JP" sz="1100" dirty="0">
              <a:latin typeface="BIZ UDPゴシック" panose="020B0400000000000000" pitchFamily="50" charset="-128"/>
              <a:ea typeface="BIZ UDPゴシック" panose="020B0400000000000000" pitchFamily="50" charset="-128"/>
            </a:endParaRPr>
          </a:p>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「その他」は職権による記載及び消除等による　</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自然増加＝出生－死亡、社会増加＝転入－転出＋その他</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B679E1E2-9DC9-ADAE-C842-588E1634866C}"/>
              </a:ext>
            </a:extLst>
          </p:cNvPr>
          <p:cNvSpPr/>
          <p:nvPr/>
        </p:nvSpPr>
        <p:spPr>
          <a:xfrm>
            <a:off x="180000" y="6206448"/>
            <a:ext cx="9000000" cy="492443"/>
          </a:xfrm>
          <a:prstGeom prst="rect">
            <a:avLst/>
          </a:prstGeom>
        </p:spPr>
        <p:txBody>
          <a:bodyPr wrap="squar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▶転入超過により社会増が続いているが、死亡数が増加傾向にあり自然減が続いている。自然減が社会増を上回っているため、結果的に人口は減少傾向である。</a:t>
            </a:r>
            <a:endParaRPr lang="en-US" altLang="ja-JP" sz="1600" dirty="0">
              <a:latin typeface="BIZ UDPゴシック" panose="020B0400000000000000" pitchFamily="50" charset="-128"/>
              <a:ea typeface="BIZ UDPゴシック" panose="020B0400000000000000" pitchFamily="50" charset="-128"/>
            </a:endParaRPr>
          </a:p>
        </p:txBody>
      </p:sp>
      <p:sp>
        <p:nvSpPr>
          <p:cNvPr id="15" name="角丸四角形 14"/>
          <p:cNvSpPr/>
          <p:nvPr/>
        </p:nvSpPr>
        <p:spPr>
          <a:xfrm>
            <a:off x="121737" y="72000"/>
            <a:ext cx="360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住吉区の人口推移（年齢３区分）</a:t>
            </a:r>
          </a:p>
        </p:txBody>
      </p:sp>
      <p:sp>
        <p:nvSpPr>
          <p:cNvPr id="16"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18</a:t>
            </a:r>
          </a:p>
        </p:txBody>
      </p:sp>
      <p:sp>
        <p:nvSpPr>
          <p:cNvPr id="3" name="角丸四角形 14">
            <a:extLst>
              <a:ext uri="{FF2B5EF4-FFF2-40B4-BE49-F238E27FC236}">
                <a16:creationId xmlns:a16="http://schemas.microsoft.com/office/drawing/2014/main" id="{93402B7B-439D-DA91-15F2-20392E0080CD}"/>
              </a:ext>
            </a:extLst>
          </p:cNvPr>
          <p:cNvSpPr/>
          <p:nvPr/>
        </p:nvSpPr>
        <p:spPr>
          <a:xfrm>
            <a:off x="121737" y="3420000"/>
            <a:ext cx="468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住吉区の年間の人口の動き（１月～</a:t>
            </a:r>
            <a:r>
              <a:rPr kumimoji="1" lang="en-US" altLang="ja-JP" sz="2000" dirty="0">
                <a:latin typeface="BIZ UDPゴシック" panose="020B0400000000000000" pitchFamily="50" charset="-128"/>
                <a:ea typeface="BIZ UDPゴシック" panose="020B0400000000000000" pitchFamily="50" charset="-128"/>
              </a:rPr>
              <a:t>12</a:t>
            </a:r>
            <a:r>
              <a:rPr kumimoji="1" lang="ja-JP" altLang="en-US" sz="2000" dirty="0">
                <a:latin typeface="BIZ UDPゴシック" panose="020B0400000000000000" pitchFamily="50" charset="-128"/>
                <a:ea typeface="BIZ UDPゴシック" panose="020B0400000000000000" pitchFamily="50" charset="-128"/>
              </a:rPr>
              <a:t>月）</a:t>
            </a:r>
          </a:p>
        </p:txBody>
      </p:sp>
      <p:sp>
        <p:nvSpPr>
          <p:cNvPr id="17" name="正方形/長方形 16"/>
          <p:cNvSpPr/>
          <p:nvPr/>
        </p:nvSpPr>
        <p:spPr>
          <a:xfrm>
            <a:off x="180000" y="2808000"/>
            <a:ext cx="5904000" cy="507831"/>
          </a:xfrm>
          <a:prstGeom prst="rect">
            <a:avLst/>
          </a:prstGeom>
        </p:spPr>
        <p:txBody>
          <a:bodyPr wrap="square" lIns="0" tIns="0" rIns="0" bIns="0" anchor="ctr" anchorCtr="0">
            <a:spAutoFit/>
          </a:bodyPr>
          <a:lstStyle/>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出典：大阪市「年齢別推計人口」</a:t>
            </a:r>
            <a:endParaRPr lang="en-US" altLang="ja-JP" sz="1100" dirty="0">
              <a:latin typeface="BIZ UDPゴシック" panose="020B0400000000000000" pitchFamily="50" charset="-128"/>
              <a:ea typeface="BIZ UDPゴシック" panose="020B0400000000000000" pitchFamily="50" charset="-128"/>
            </a:endParaRPr>
          </a:p>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各年</a:t>
            </a:r>
            <a:r>
              <a:rPr lang="en-US" altLang="ja-JP" sz="1100" dirty="0">
                <a:latin typeface="BIZ UDPゴシック" panose="020B0400000000000000" pitchFamily="50" charset="-128"/>
                <a:ea typeface="BIZ UDPゴシック" panose="020B0400000000000000" pitchFamily="50" charset="-128"/>
              </a:rPr>
              <a:t>10</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日現在の人口</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年齢別人口の推計過程において端数調整を行っていないため、総数は一致しない場合もある。</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p:txBody>
      </p:sp>
      <p:graphicFrame>
        <p:nvGraphicFramePr>
          <p:cNvPr id="4" name="グラフ 3">
            <a:extLst>
              <a:ext uri="{FF2B5EF4-FFF2-40B4-BE49-F238E27FC236}">
                <a16:creationId xmlns:a16="http://schemas.microsoft.com/office/drawing/2014/main" id="{D84622D9-FD50-4E23-88A2-E11C793F8B25}"/>
              </a:ext>
            </a:extLst>
          </p:cNvPr>
          <p:cNvGraphicFramePr>
            <a:graphicFrameLocks/>
          </p:cNvGraphicFramePr>
          <p:nvPr>
            <p:extLst>
              <p:ext uri="{D42A27DB-BD31-4B8C-83A1-F6EECF244321}">
                <p14:modId xmlns:p14="http://schemas.microsoft.com/office/powerpoint/2010/main" val="3704493351"/>
              </p:ext>
            </p:extLst>
          </p:nvPr>
        </p:nvGraphicFramePr>
        <p:xfrm>
          <a:off x="216000" y="306000"/>
          <a:ext cx="9000000" cy="28440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図 6">
            <a:extLst>
              <a:ext uri="{FF2B5EF4-FFF2-40B4-BE49-F238E27FC236}">
                <a16:creationId xmlns:a16="http://schemas.microsoft.com/office/drawing/2014/main" id="{8AA91744-AA56-35B7-6A39-4CBD568E015D}"/>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99" y="3855600"/>
            <a:ext cx="9000000" cy="19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713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559659038"/>
              </p:ext>
            </p:extLst>
          </p:nvPr>
        </p:nvGraphicFramePr>
        <p:xfrm>
          <a:off x="144000" y="4176000"/>
          <a:ext cx="4680000" cy="1447800"/>
        </p:xfrm>
        <a:graphic>
          <a:graphicData uri="http://schemas.openxmlformats.org/drawingml/2006/table">
            <a:tbl>
              <a:tblPr>
                <a:tableStyleId>{5C22544A-7EE6-4342-B048-85BDC9FD1C3A}</a:tableStyleId>
              </a:tblPr>
              <a:tblGrid>
                <a:gridCol w="4680000">
                  <a:extLst>
                    <a:ext uri="{9D8B030D-6E8A-4147-A177-3AD203B41FA5}">
                      <a16:colId xmlns:a16="http://schemas.microsoft.com/office/drawing/2014/main" val="1891708040"/>
                    </a:ext>
                  </a:extLst>
                </a:gridCol>
              </a:tblGrid>
              <a:tr h="1440000">
                <a:tc>
                  <a:txBody>
                    <a:bodyPr/>
                    <a:lstStyle/>
                    <a:p>
                      <a:pPr algn="l" fontAlgn="t">
                        <a:lnSpc>
                          <a:spcPct val="100000"/>
                        </a:lnSpc>
                      </a:pPr>
                      <a:r>
                        <a:rPr lang="ja-JP" altLang="en-US" sz="1400" b="0" u="none" strike="noStrike" dirty="0">
                          <a:effectLst/>
                          <a:latin typeface="BIZ UDPゴシック" panose="020B0400000000000000" pitchFamily="50" charset="-128"/>
                          <a:ea typeface="BIZ UDPゴシック" panose="020B0400000000000000" pitchFamily="50" charset="-128"/>
                        </a:rPr>
                        <a:t>・民間・地域と連携した空家の把握・利活用促進・啓発</a:t>
                      </a:r>
                      <a:br>
                        <a:rPr lang="ja-JP" altLang="en-US" sz="1400" b="0" u="none" strike="noStrike" dirty="0">
                          <a:effectLst/>
                          <a:latin typeface="BIZ UDPゴシック" panose="020B0400000000000000" pitchFamily="50" charset="-128"/>
                          <a:ea typeface="BIZ UDPゴシック" panose="020B0400000000000000" pitchFamily="50" charset="-128"/>
                        </a:rPr>
                      </a:br>
                      <a:r>
                        <a:rPr lang="ja-JP" altLang="en-US" sz="1400" b="0" u="none" strike="noStrike" dirty="0">
                          <a:effectLst/>
                          <a:latin typeface="BIZ UDPゴシック" panose="020B0400000000000000" pitchFamily="50" charset="-128"/>
                          <a:ea typeface="BIZ UDPゴシック" panose="020B0400000000000000" pitchFamily="50" charset="-128"/>
                        </a:rPr>
                        <a:t>・官民連携による空き家セミナーの開催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・大阪公立大学との地域コミュニティ活性化・防災等での連携</a:t>
                      </a:r>
                      <a:br>
                        <a:rPr lang="ja-JP" altLang="en-US" sz="1400" b="0" u="none" strike="noStrike" dirty="0">
                          <a:effectLst/>
                          <a:latin typeface="BIZ UDPゴシック" panose="020B0400000000000000" pitchFamily="50" charset="-128"/>
                          <a:ea typeface="BIZ UDPゴシック" panose="020B0400000000000000" pitchFamily="50" charset="-128"/>
                        </a:rPr>
                      </a:br>
                      <a:r>
                        <a:rPr lang="ja-JP" altLang="en-US" sz="1400" b="0" u="none" strike="noStrike" dirty="0">
                          <a:effectLst/>
                          <a:latin typeface="BIZ UDPゴシック" panose="020B0400000000000000" pitchFamily="50" charset="-128"/>
                          <a:ea typeface="BIZ UDPゴシック" panose="020B0400000000000000" pitchFamily="50" charset="-128"/>
                        </a:rPr>
                        <a:t>・プロスポーツチームとの防災、教育振興、健康づくり等での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lang="en-US" altLang="ja-JP" sz="1400" b="0" u="none" strike="noStrike" baseline="0" dirty="0">
                          <a:effectLst/>
                          <a:latin typeface="BIZ UDPゴシック" panose="020B0400000000000000" pitchFamily="50" charset="-128"/>
                          <a:ea typeface="BIZ UDPゴシック" panose="020B0400000000000000" pitchFamily="50" charset="-128"/>
                        </a:rPr>
                        <a:t>  </a:t>
                      </a:r>
                      <a:r>
                        <a:rPr lang="ja-JP" altLang="en-US" sz="1400" b="0" u="none" strike="noStrike" dirty="0">
                          <a:effectLst/>
                          <a:latin typeface="BIZ UDPゴシック" panose="020B0400000000000000" pitchFamily="50" charset="-128"/>
                          <a:ea typeface="BIZ UDPゴシック" panose="020B0400000000000000" pitchFamily="50" charset="-128"/>
                        </a:rPr>
                        <a:t>連携</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lang="ja-JP" altLang="en-US" sz="1400" b="0" u="none" strike="noStrike" dirty="0">
                          <a:effectLst/>
                          <a:latin typeface="BIZ UDPゴシック" panose="020B0400000000000000" pitchFamily="50" charset="-128"/>
                          <a:ea typeface="BIZ UDPゴシック" panose="020B0400000000000000" pitchFamily="50" charset="-128"/>
                        </a:rPr>
                        <a:t>・災害時の労務・物資の提供等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ts val="1200"/>
                        </a:lnSpc>
                      </a:pPr>
                      <a:r>
                        <a:rPr lang="en-US" altLang="ja-JP" sz="1400" b="0" u="none" strike="noStrike" dirty="0">
                          <a:effectLst/>
                          <a:latin typeface="BIZ UDPゴシック" panose="020B0400000000000000" pitchFamily="50" charset="-128"/>
                          <a:ea typeface="BIZ UDPゴシック" panose="020B0400000000000000" pitchFamily="50" charset="-128"/>
                        </a:rPr>
                        <a:t>                                                     </a:t>
                      </a:r>
                      <a:r>
                        <a:rPr lang="ja-JP" altLang="en-US" sz="1400" b="0" u="none" strike="noStrike" dirty="0">
                          <a:effectLst/>
                          <a:latin typeface="BIZ UDPゴシック" panose="020B0400000000000000" pitchFamily="50" charset="-128"/>
                          <a:ea typeface="BIZ UDPゴシック" panose="020B0400000000000000" pitchFamily="50" charset="-128"/>
                        </a:rPr>
                        <a:t>など</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0516305"/>
                  </a:ext>
                </a:extLst>
              </a:tr>
            </a:tbl>
          </a:graphicData>
        </a:graphic>
      </p:graphicFrame>
      <p:grpSp>
        <p:nvGrpSpPr>
          <p:cNvPr id="4" name="グループ化 3"/>
          <p:cNvGrpSpPr/>
          <p:nvPr/>
        </p:nvGrpSpPr>
        <p:grpSpPr>
          <a:xfrm>
            <a:off x="357776" y="5586509"/>
            <a:ext cx="3184624" cy="1048671"/>
            <a:chOff x="6525181" y="4092283"/>
            <a:chExt cx="2949248" cy="1048671"/>
          </a:xfrm>
        </p:grpSpPr>
        <p:sp>
          <p:nvSpPr>
            <p:cNvPr id="14" name="角丸四角形吹き出し 13"/>
            <p:cNvSpPr/>
            <p:nvPr/>
          </p:nvSpPr>
          <p:spPr>
            <a:xfrm>
              <a:off x="6525182" y="4099263"/>
              <a:ext cx="2949247" cy="1041691"/>
            </a:xfrm>
            <a:prstGeom prst="wedgeRoundRectCallout">
              <a:avLst>
                <a:gd name="adj1" fmla="val 52167"/>
                <a:gd name="adj2" fmla="val 66330"/>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6" name="正方形/長方形 15"/>
            <p:cNvSpPr/>
            <p:nvPr/>
          </p:nvSpPr>
          <p:spPr>
            <a:xfrm>
              <a:off x="6525181" y="4092283"/>
              <a:ext cx="2949247" cy="1015663"/>
            </a:xfrm>
            <a:prstGeom prst="rect">
              <a:avLst/>
            </a:prstGeom>
          </p:spPr>
          <p:txBody>
            <a:bodyPr wrap="square">
              <a:spAutoFit/>
            </a:bodyPr>
            <a:lstStyle/>
            <a:p>
              <a:r>
                <a:rPr lang="ja-JP" altLang="en-US" sz="1600" dirty="0">
                  <a:latin typeface="BIZ UDPゴシック" panose="020B0400000000000000" pitchFamily="50" charset="-128"/>
                  <a:ea typeface="BIZ UDPゴシック" panose="020B0400000000000000" pitchFamily="50" charset="-128"/>
                </a:rPr>
                <a:t>　詳しくは</a:t>
              </a:r>
              <a:r>
                <a:rPr lang="ja-JP" altLang="en-US" sz="1600" dirty="0">
                  <a:latin typeface="BIZ UDPゴシック" panose="020B0400000000000000" pitchFamily="50" charset="-128"/>
                  <a:ea typeface="BIZ UDPゴシック" panose="020B0400000000000000" pitchFamily="50" charset="-128"/>
                  <a:hlinkClick r:id="rId2"/>
                </a:rPr>
                <a:t>こちら</a:t>
              </a:r>
              <a:endParaRPr lang="en-US" altLang="ja-JP" sz="16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「住吉区のまちづくりへの協力企業等を募集します」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（住吉区ホームページ）</a:t>
              </a:r>
            </a:p>
          </p:txBody>
        </p:sp>
      </p:gr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968" y="5832000"/>
            <a:ext cx="1008000" cy="1008000"/>
          </a:xfrm>
          <a:prstGeom prst="rect">
            <a:avLst/>
          </a:prstGeom>
        </p:spPr>
      </p:pic>
      <p:sp>
        <p:nvSpPr>
          <p:cNvPr id="11" name="角丸四角形 10"/>
          <p:cNvSpPr/>
          <p:nvPr/>
        </p:nvSpPr>
        <p:spPr>
          <a:xfrm>
            <a:off x="122400" y="3756498"/>
            <a:ext cx="3420000" cy="36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区役所と企業等との連携状況</a:t>
            </a:r>
          </a:p>
        </p:txBody>
      </p:sp>
      <p:sp>
        <p:nvSpPr>
          <p:cNvPr id="1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19</a:t>
            </a:r>
          </a:p>
        </p:txBody>
      </p:sp>
      <p:sp>
        <p:nvSpPr>
          <p:cNvPr id="15" name="角丸四角形 14"/>
          <p:cNvSpPr/>
          <p:nvPr/>
        </p:nvSpPr>
        <p:spPr>
          <a:xfrm>
            <a:off x="5004000" y="79200"/>
            <a:ext cx="4752000" cy="1188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dirty="0">
                <a:solidFill>
                  <a:schemeClr val="bg1"/>
                </a:solidFill>
                <a:latin typeface="BIZ UDPゴシック" panose="020B0400000000000000" pitchFamily="50" charset="-128"/>
                <a:ea typeface="BIZ UDPゴシック" panose="020B0400000000000000" pitchFamily="50" charset="-128"/>
              </a:rPr>
              <a:t>左の質問で「町会に以前は加入していたが、今は加入していない」、「町会に加入したことがない」と回答した人の町会に加入していない理由（％）　</a:t>
            </a:r>
            <a:r>
              <a:rPr lang="en-US" altLang="ja-JP" dirty="0">
                <a:solidFill>
                  <a:schemeClr val="bg1"/>
                </a:solidFill>
                <a:latin typeface="BIZ UDPゴシック" panose="020B0400000000000000" pitchFamily="50" charset="-128"/>
                <a:ea typeface="BIZ UDPゴシック" panose="020B0400000000000000" pitchFamily="50" charset="-128"/>
              </a:rPr>
              <a:t>※</a:t>
            </a:r>
            <a:r>
              <a:rPr lang="ja-JP" altLang="en-US" dirty="0">
                <a:solidFill>
                  <a:schemeClr val="bg1"/>
                </a:solidFill>
                <a:latin typeface="BIZ UDPゴシック" panose="020B0400000000000000" pitchFamily="50" charset="-128"/>
                <a:ea typeface="BIZ UDPゴシック" panose="020B0400000000000000" pitchFamily="50" charset="-128"/>
              </a:rPr>
              <a:t>複数回答</a:t>
            </a:r>
          </a:p>
        </p:txBody>
      </p:sp>
      <p:sp>
        <p:nvSpPr>
          <p:cNvPr id="18" name="正方形/長方形 17">
            <a:extLst>
              <a:ext uri="{FF2B5EF4-FFF2-40B4-BE49-F238E27FC236}">
                <a16:creationId xmlns:a16="http://schemas.microsoft.com/office/drawing/2014/main" id="{B679E1E2-9DC9-ADAE-C842-588E1634866C}"/>
              </a:ext>
            </a:extLst>
          </p:cNvPr>
          <p:cNvSpPr/>
          <p:nvPr/>
        </p:nvSpPr>
        <p:spPr>
          <a:xfrm>
            <a:off x="144000" y="3453693"/>
            <a:ext cx="2805255" cy="169277"/>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出典：令和５年度第１回住吉区区民意識調査</a:t>
            </a:r>
          </a:p>
        </p:txBody>
      </p:sp>
      <p:sp>
        <p:nvSpPr>
          <p:cNvPr id="22" name="正方形/長方形 21">
            <a:extLst>
              <a:ext uri="{FF2B5EF4-FFF2-40B4-BE49-F238E27FC236}">
                <a16:creationId xmlns:a16="http://schemas.microsoft.com/office/drawing/2014/main" id="{B679E1E2-9DC9-ADAE-C842-588E1634866C}"/>
              </a:ext>
            </a:extLst>
          </p:cNvPr>
          <p:cNvSpPr/>
          <p:nvPr/>
        </p:nvSpPr>
        <p:spPr>
          <a:xfrm>
            <a:off x="4968000" y="6552000"/>
            <a:ext cx="2805255" cy="169277"/>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出典：令和５年度第１回住吉区区民意識調査</a:t>
            </a:r>
          </a:p>
        </p:txBody>
      </p:sp>
      <p:graphicFrame>
        <p:nvGraphicFramePr>
          <p:cNvPr id="23" name="グラフ 22"/>
          <p:cNvGraphicFramePr>
            <a:graphicFrameLocks/>
          </p:cNvGraphicFramePr>
          <p:nvPr>
            <p:extLst>
              <p:ext uri="{D42A27DB-BD31-4B8C-83A1-F6EECF244321}">
                <p14:modId xmlns:p14="http://schemas.microsoft.com/office/powerpoint/2010/main" val="628440956"/>
              </p:ext>
            </p:extLst>
          </p:nvPr>
        </p:nvGraphicFramePr>
        <p:xfrm>
          <a:off x="142858" y="612000"/>
          <a:ext cx="4740852" cy="28295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グラフ 24"/>
          <p:cNvGraphicFramePr>
            <a:graphicFrameLocks/>
          </p:cNvGraphicFramePr>
          <p:nvPr>
            <p:extLst>
              <p:ext uri="{D42A27DB-BD31-4B8C-83A1-F6EECF244321}">
                <p14:modId xmlns:p14="http://schemas.microsoft.com/office/powerpoint/2010/main" val="1477228689"/>
              </p:ext>
            </p:extLst>
          </p:nvPr>
        </p:nvGraphicFramePr>
        <p:xfrm>
          <a:off x="4943420" y="1296000"/>
          <a:ext cx="4860000" cy="4860000"/>
        </p:xfrm>
        <a:graphic>
          <a:graphicData uri="http://schemas.openxmlformats.org/drawingml/2006/chart">
            <c:chart xmlns:c="http://schemas.openxmlformats.org/drawingml/2006/chart" xmlns:r="http://schemas.openxmlformats.org/officeDocument/2006/relationships" r:id="rId5"/>
          </a:graphicData>
        </a:graphic>
      </p:graphicFrame>
      <p:sp>
        <p:nvSpPr>
          <p:cNvPr id="10" name="角丸四角形 9"/>
          <p:cNvSpPr/>
          <p:nvPr/>
        </p:nvSpPr>
        <p:spPr>
          <a:xfrm>
            <a:off x="122400" y="79623"/>
            <a:ext cx="3420000" cy="72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区民意識調査に回答した方の町会加入割合（％）</a:t>
            </a:r>
          </a:p>
        </p:txBody>
      </p:sp>
      <p:sp>
        <p:nvSpPr>
          <p:cNvPr id="6" name="テキスト ボックス 5">
            <a:extLst>
              <a:ext uri="{FF2B5EF4-FFF2-40B4-BE49-F238E27FC236}">
                <a16:creationId xmlns:a16="http://schemas.microsoft.com/office/drawing/2014/main" id="{878BA381-1628-A948-6D2F-319890DDBD07}"/>
              </a:ext>
            </a:extLst>
          </p:cNvPr>
          <p:cNvSpPr txBox="1"/>
          <p:nvPr/>
        </p:nvSpPr>
        <p:spPr>
          <a:xfrm>
            <a:off x="4968000" y="6156000"/>
            <a:ext cx="4896000" cy="338554"/>
          </a:xfrm>
          <a:prstGeom prst="rect">
            <a:avLst/>
          </a:prstGeom>
          <a:noFill/>
        </p:spPr>
        <p:txBody>
          <a:bodyPr wrap="squar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複数回答の設問の場合、回答は選択肢ごとの有効回答数に対して、それぞれの割合を示しています。そのため、合計が</a:t>
            </a:r>
            <a:r>
              <a:rPr lang="en-US" altLang="ja-JP" sz="1100" dirty="0">
                <a:latin typeface="BIZ UDPゴシック" panose="020B0400000000000000" pitchFamily="50" charset="-128"/>
                <a:ea typeface="BIZ UDPゴシック" panose="020B0400000000000000" pitchFamily="50" charset="-128"/>
              </a:rPr>
              <a:t>100.0</a:t>
            </a:r>
            <a:r>
              <a:rPr lang="ja-JP" altLang="en-US" sz="1100" dirty="0">
                <a:latin typeface="BIZ UDPゴシック" panose="020B0400000000000000" pitchFamily="50" charset="-128"/>
                <a:ea typeface="BIZ UDPゴシック" panose="020B0400000000000000" pitchFamily="50" charset="-128"/>
              </a:rPr>
              <a:t>％を超える場合があります。</a:t>
            </a:r>
          </a:p>
        </p:txBody>
      </p:sp>
    </p:spTree>
    <p:extLst>
      <p:ext uri="{BB962C8B-B14F-4D97-AF65-F5344CB8AC3E}">
        <p14:creationId xmlns:p14="http://schemas.microsoft.com/office/powerpoint/2010/main" val="1458475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735386301"/>
              </p:ext>
            </p:extLst>
          </p:nvPr>
        </p:nvGraphicFramePr>
        <p:xfrm>
          <a:off x="216000" y="5940000"/>
          <a:ext cx="4500000" cy="670560"/>
        </p:xfrm>
        <a:graphic>
          <a:graphicData uri="http://schemas.openxmlformats.org/drawingml/2006/table">
            <a:tbl>
              <a:tblPr>
                <a:tableStyleId>{5C22544A-7EE6-4342-B048-85BDC9FD1C3A}</a:tableStyleId>
              </a:tblPr>
              <a:tblGrid>
                <a:gridCol w="4500000">
                  <a:extLst>
                    <a:ext uri="{9D8B030D-6E8A-4147-A177-3AD203B41FA5}">
                      <a16:colId xmlns:a16="http://schemas.microsoft.com/office/drawing/2014/main" val="1262126857"/>
                    </a:ext>
                  </a:extLst>
                </a:gridCol>
              </a:tblGrid>
              <a:tr h="238125">
                <a:tc>
                  <a:txBody>
                    <a:bodyPr/>
                    <a:lstStyle/>
                    <a:p>
                      <a:pPr algn="l" fontAlgn="ctr"/>
                      <a:r>
                        <a:rPr lang="en-US" altLang="ja-JP" sz="1100" u="none" strike="noStrike" dirty="0">
                          <a:effectLst/>
                          <a:latin typeface="BIZ UDPゴシック" panose="020B0400000000000000" pitchFamily="50" charset="-128"/>
                          <a:ea typeface="BIZ UDPゴシック" panose="020B0400000000000000" pitchFamily="50" charset="-128"/>
                        </a:rPr>
                        <a:t>※</a:t>
                      </a:r>
                      <a:r>
                        <a:rPr lang="ja-JP" altLang="en-US" sz="1100" u="none" strike="noStrike" dirty="0">
                          <a:effectLst/>
                          <a:latin typeface="BIZ UDPゴシック" panose="020B0400000000000000" pitchFamily="50" charset="-128"/>
                          <a:ea typeface="BIZ UDPゴシック" panose="020B0400000000000000" pitchFamily="50" charset="-128"/>
                        </a:rPr>
                        <a:t>単身高齢世帯割合＝</a:t>
                      </a:r>
                      <a:endParaRPr lang="en-US" altLang="ja-JP" sz="1100" u="none" strike="noStrike" dirty="0">
                        <a:effectLst/>
                        <a:latin typeface="BIZ UDPゴシック" panose="020B0400000000000000" pitchFamily="50" charset="-128"/>
                        <a:ea typeface="BIZ UDPゴシック" panose="020B0400000000000000" pitchFamily="50" charset="-128"/>
                      </a:endParaRPr>
                    </a:p>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　（</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歳以上単身世帯数</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歳以上世帯員がいる世帯数）</a:t>
                      </a:r>
                      <a:r>
                        <a:rPr lang="en-US" altLang="ja-JP" sz="1100" u="none" strike="noStrike" dirty="0">
                          <a:effectLst/>
                          <a:latin typeface="BIZ UDPゴシック" panose="020B0400000000000000" pitchFamily="50" charset="-128"/>
                          <a:ea typeface="BIZ UDPゴシック" panose="020B0400000000000000" pitchFamily="50" charset="-128"/>
                        </a:rPr>
                        <a:t>×100</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noFill/>
                  </a:tcPr>
                </a:tc>
                <a:extLst>
                  <a:ext uri="{0D108BD9-81ED-4DB2-BD59-A6C34878D82A}">
                    <a16:rowId xmlns:a16="http://schemas.microsoft.com/office/drawing/2014/main" val="1422433387"/>
                  </a:ext>
                </a:extLst>
              </a:tr>
              <a:tr h="238125">
                <a:tc>
                  <a:txBody>
                    <a:bodyPr/>
                    <a:lstStyle/>
                    <a:p>
                      <a:pPr algn="l" fontAlgn="ctr"/>
                      <a:r>
                        <a:rPr lang="en-US" altLang="ja-JP" sz="1100" u="none" strike="noStrike" dirty="0">
                          <a:effectLst/>
                          <a:latin typeface="BIZ UDPゴシック" panose="020B0400000000000000" pitchFamily="50" charset="-128"/>
                          <a:ea typeface="BIZ UDPゴシック" panose="020B0400000000000000" pitchFamily="50" charset="-128"/>
                        </a:rPr>
                        <a:t>※</a:t>
                      </a:r>
                      <a:r>
                        <a:rPr lang="ja-JP" altLang="en-US" sz="1100" u="none" strike="noStrike" dirty="0">
                          <a:effectLst/>
                          <a:latin typeface="BIZ UDPゴシック" panose="020B0400000000000000" pitchFamily="50" charset="-128"/>
                          <a:ea typeface="BIZ UDPゴシック" panose="020B0400000000000000" pitchFamily="50" charset="-128"/>
                        </a:rPr>
                        <a:t>出典：国勢調査（平成</a:t>
                      </a:r>
                      <a:r>
                        <a:rPr lang="en-US" altLang="ja-JP" sz="1100" u="none" strike="noStrike" dirty="0">
                          <a:effectLst/>
                          <a:latin typeface="BIZ UDPゴシック" panose="020B0400000000000000" pitchFamily="50" charset="-128"/>
                          <a:ea typeface="BIZ UDPゴシック" panose="020B0400000000000000" pitchFamily="50" charset="-128"/>
                        </a:rPr>
                        <a:t>22</a:t>
                      </a:r>
                      <a:r>
                        <a:rPr lang="ja-JP" altLang="en-US" sz="1100" u="none" strike="noStrike" dirty="0">
                          <a:effectLst/>
                          <a:latin typeface="BIZ UDPゴシック" panose="020B0400000000000000" pitchFamily="50" charset="-128"/>
                          <a:ea typeface="BIZ UDPゴシック" panose="020B0400000000000000" pitchFamily="50" charset="-128"/>
                        </a:rPr>
                        <a:t>～令和</a:t>
                      </a:r>
                      <a:r>
                        <a:rPr lang="en-US" altLang="ja-JP" sz="1100" u="none" strike="noStrike" dirty="0">
                          <a:effectLst/>
                          <a:latin typeface="BIZ UDPゴシック" panose="020B0400000000000000" pitchFamily="50" charset="-128"/>
                          <a:ea typeface="BIZ UDPゴシック" panose="020B0400000000000000" pitchFamily="50" charset="-128"/>
                        </a:rPr>
                        <a:t>2</a:t>
                      </a:r>
                      <a:r>
                        <a:rPr lang="ja-JP" altLang="en-US" sz="1100" u="none" strike="noStrike" dirty="0">
                          <a:effectLst/>
                          <a:latin typeface="BIZ UDPゴシック" panose="020B0400000000000000" pitchFamily="50" charset="-128"/>
                          <a:ea typeface="BIZ UDPゴシック" panose="020B0400000000000000" pitchFamily="50" charset="-128"/>
                        </a:rPr>
                        <a:t>年度）「</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歳以上単身世帯数」、</a:t>
                      </a:r>
                      <a:endParaRPr lang="en-US" altLang="ja-JP" sz="1100" u="none" strike="noStrike" dirty="0">
                        <a:effectLst/>
                        <a:latin typeface="BIZ UDPゴシック" panose="020B0400000000000000" pitchFamily="50" charset="-128"/>
                        <a:ea typeface="BIZ UDPゴシック" panose="020B0400000000000000" pitchFamily="50" charset="-128"/>
                      </a:endParaRPr>
                    </a:p>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　「</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歳以上世帯員がいる世帯数」の数値について</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noFill/>
                  </a:tcPr>
                </a:tc>
                <a:extLst>
                  <a:ext uri="{0D108BD9-81ED-4DB2-BD59-A6C34878D82A}">
                    <a16:rowId xmlns:a16="http://schemas.microsoft.com/office/drawing/2014/main" val="432906482"/>
                  </a:ext>
                </a:extLst>
              </a:tr>
            </a:tbl>
          </a:graphicData>
        </a:graphic>
      </p:graphicFrame>
      <p:sp>
        <p:nvSpPr>
          <p:cNvPr id="41" name="正方形/長方形 40"/>
          <p:cNvSpPr/>
          <p:nvPr/>
        </p:nvSpPr>
        <p:spPr>
          <a:xfrm>
            <a:off x="5004000" y="5940000"/>
            <a:ext cx="4500000" cy="338554"/>
          </a:xfrm>
          <a:prstGeom prst="rect">
            <a:avLst/>
          </a:prstGeom>
        </p:spPr>
        <p:txBody>
          <a:bodyPr wrap="square" lIns="0" tIns="0" rIns="0" bIns="0" anchor="ctr" anchorCtr="0">
            <a:spAutoFit/>
          </a:bodyPr>
          <a:lstStyle/>
          <a:p>
            <a:r>
              <a:rPr lang="en-US" altLang="zh-TW" sz="1100" dirty="0">
                <a:solidFill>
                  <a:srgbClr val="000000"/>
                </a:solidFill>
                <a:latin typeface="BIZ UDPゴシック" panose="020B0400000000000000" pitchFamily="50" charset="-128"/>
                <a:ea typeface="BIZ UDPゴシック" panose="020B0400000000000000" pitchFamily="50" charset="-128"/>
              </a:rPr>
              <a:t>※</a:t>
            </a:r>
            <a:r>
              <a:rPr lang="zh-TW" altLang="en-US" sz="1100" dirty="0">
                <a:solidFill>
                  <a:srgbClr val="000000"/>
                </a:solidFill>
                <a:latin typeface="BIZ UDPゴシック" panose="020B0400000000000000" pitchFamily="50" charset="-128"/>
                <a:ea typeface="BIZ UDPゴシック" panose="020B0400000000000000" pitchFamily="50" charset="-128"/>
              </a:rPr>
              <a:t>出典：大阪市「介護保険統計資料」（平成</a:t>
            </a:r>
            <a:r>
              <a:rPr lang="en-US" altLang="zh-TW" sz="1100" dirty="0">
                <a:solidFill>
                  <a:srgbClr val="000000"/>
                </a:solidFill>
                <a:latin typeface="BIZ UDPゴシック" panose="020B0400000000000000" pitchFamily="50" charset="-128"/>
                <a:ea typeface="BIZ UDPゴシック" panose="020B0400000000000000" pitchFamily="50" charset="-128"/>
              </a:rPr>
              <a:t>30</a:t>
            </a:r>
            <a:r>
              <a:rPr lang="zh-TW" altLang="en-US" sz="1100" dirty="0">
                <a:solidFill>
                  <a:srgbClr val="000000"/>
                </a:solidFill>
                <a:latin typeface="BIZ UDPゴシック" panose="020B0400000000000000" pitchFamily="50" charset="-128"/>
                <a:ea typeface="BIZ UDPゴシック" panose="020B0400000000000000" pitchFamily="50" charset="-128"/>
              </a:rPr>
              <a:t>～令和</a:t>
            </a:r>
            <a:r>
              <a:rPr lang="en-US" altLang="zh-TW" sz="1100" dirty="0">
                <a:solidFill>
                  <a:srgbClr val="000000"/>
                </a:solidFill>
                <a:latin typeface="BIZ UDPゴシック" panose="020B0400000000000000" pitchFamily="50" charset="-128"/>
                <a:ea typeface="BIZ UDPゴシック" panose="020B0400000000000000" pitchFamily="50" charset="-128"/>
              </a:rPr>
              <a:t>4</a:t>
            </a:r>
            <a:r>
              <a:rPr lang="zh-TW" altLang="en-US" sz="1100" dirty="0">
                <a:solidFill>
                  <a:srgbClr val="000000"/>
                </a:solidFill>
                <a:latin typeface="BIZ UDPゴシック" panose="020B0400000000000000" pitchFamily="50" charset="-128"/>
                <a:ea typeface="BIZ UDPゴシック" panose="020B0400000000000000" pitchFamily="50" charset="-128"/>
              </a:rPr>
              <a:t>年度）</a:t>
            </a:r>
            <a:endParaRPr lang="en-US" altLang="zh-TW" sz="1100" dirty="0">
              <a:solidFill>
                <a:srgbClr val="000000"/>
              </a:solidFill>
              <a:latin typeface="BIZ UDPゴシック" panose="020B0400000000000000" pitchFamily="50" charset="-128"/>
              <a:ea typeface="BIZ UDPゴシック" panose="020B0400000000000000" pitchFamily="50" charset="-128"/>
            </a:endParaRPr>
          </a:p>
          <a:p>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各年３月末時点</a:t>
            </a:r>
            <a:r>
              <a:rPr lang="zh-TW" altLang="en-US" sz="1100" dirty="0">
                <a:latin typeface="BIZ UDPゴシック" panose="020B0400000000000000" pitchFamily="50" charset="-128"/>
                <a:ea typeface="BIZ UDPゴシック" panose="020B0400000000000000" pitchFamily="50" charset="-128"/>
              </a:rPr>
              <a:t> </a:t>
            </a:r>
            <a:endParaRPr lang="ja-JP" altLang="en-US" sz="1100" dirty="0">
              <a:latin typeface="BIZ UDPゴシック" panose="020B0400000000000000" pitchFamily="50" charset="-128"/>
              <a:ea typeface="BIZ UDPゴシック" panose="020B0400000000000000" pitchFamily="50" charset="-128"/>
            </a:endParaRPr>
          </a:p>
        </p:txBody>
      </p:sp>
      <p:sp>
        <p:nvSpPr>
          <p:cNvPr id="21" name="角丸四角形 5">
            <a:extLst>
              <a:ext uri="{FF2B5EF4-FFF2-40B4-BE49-F238E27FC236}">
                <a16:creationId xmlns:a16="http://schemas.microsoft.com/office/drawing/2014/main" id="{FDA233F1-9ADD-9283-5807-64E240BDD5EB}"/>
              </a:ext>
            </a:extLst>
          </p:cNvPr>
          <p:cNvSpPr/>
          <p:nvPr/>
        </p:nvSpPr>
        <p:spPr>
          <a:xfrm>
            <a:off x="122400" y="72000"/>
            <a:ext cx="324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高齢者がいる世帯に対する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単身高齢世帯割合（％）</a:t>
            </a:r>
          </a:p>
        </p:txBody>
      </p:sp>
      <p:sp>
        <p:nvSpPr>
          <p:cNvPr id="22" name="角丸四角形 5">
            <a:extLst>
              <a:ext uri="{FF2B5EF4-FFF2-40B4-BE49-F238E27FC236}">
                <a16:creationId xmlns:a16="http://schemas.microsoft.com/office/drawing/2014/main" id="{FDA233F1-9ADD-9283-5807-64E240BDD5EB}"/>
              </a:ext>
            </a:extLst>
          </p:cNvPr>
          <p:cNvSpPr/>
          <p:nvPr/>
        </p:nvSpPr>
        <p:spPr>
          <a:xfrm>
            <a:off x="5004000" y="72000"/>
            <a:ext cx="252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TW" altLang="en-US" sz="2000" dirty="0">
                <a:latin typeface="BIZ UDPゴシック" panose="020B0400000000000000" pitchFamily="50" charset="-128"/>
                <a:ea typeface="BIZ UDPゴシック" panose="020B0400000000000000" pitchFamily="50" charset="-128"/>
              </a:rPr>
              <a:t>要介護認定者数（人）</a:t>
            </a:r>
            <a:endParaRPr lang="ja-JP" altLang="en-US" sz="2000" dirty="0">
              <a:latin typeface="BIZ UDPゴシック" panose="020B0400000000000000" pitchFamily="50" charset="-128"/>
              <a:ea typeface="BIZ UDPゴシック" panose="020B0400000000000000" pitchFamily="50" charset="-128"/>
            </a:endParaRPr>
          </a:p>
        </p:txBody>
      </p:sp>
      <p:sp>
        <p:nvSpPr>
          <p:cNvPr id="2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20</a:t>
            </a:r>
          </a:p>
        </p:txBody>
      </p:sp>
      <p:graphicFrame>
        <p:nvGraphicFramePr>
          <p:cNvPr id="14" name="グラフ 13">
            <a:extLst>
              <a:ext uri="{FF2B5EF4-FFF2-40B4-BE49-F238E27FC236}">
                <a16:creationId xmlns:a16="http://schemas.microsoft.com/office/drawing/2014/main" id="{12653BCD-159D-40E7-AD16-184C07EFDE83}"/>
              </a:ext>
            </a:extLst>
          </p:cNvPr>
          <p:cNvGraphicFramePr>
            <a:graphicFrameLocks/>
          </p:cNvGraphicFramePr>
          <p:nvPr>
            <p:extLst>
              <p:ext uri="{D42A27DB-BD31-4B8C-83A1-F6EECF244321}">
                <p14:modId xmlns:p14="http://schemas.microsoft.com/office/powerpoint/2010/main" val="886570317"/>
              </p:ext>
            </p:extLst>
          </p:nvPr>
        </p:nvGraphicFramePr>
        <p:xfrm>
          <a:off x="5004000" y="828000"/>
          <a:ext cx="4680000" cy="50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グラフ 1">
            <a:extLst>
              <a:ext uri="{FF2B5EF4-FFF2-40B4-BE49-F238E27FC236}">
                <a16:creationId xmlns:a16="http://schemas.microsoft.com/office/drawing/2014/main" id="{15F2B0DE-1B3B-21AB-0361-70736D38F163}"/>
              </a:ext>
            </a:extLst>
          </p:cNvPr>
          <p:cNvGraphicFramePr>
            <a:graphicFrameLocks/>
          </p:cNvGraphicFramePr>
          <p:nvPr>
            <p:extLst>
              <p:ext uri="{D42A27DB-BD31-4B8C-83A1-F6EECF244321}">
                <p14:modId xmlns:p14="http://schemas.microsoft.com/office/powerpoint/2010/main" val="3513621397"/>
              </p:ext>
            </p:extLst>
          </p:nvPr>
        </p:nvGraphicFramePr>
        <p:xfrm>
          <a:off x="216000" y="828000"/>
          <a:ext cx="4500000" cy="50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2727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8000" y="4572000"/>
            <a:ext cx="2327560" cy="180000"/>
          </a:xfrm>
          <a:prstGeom prst="rect">
            <a:avLst/>
          </a:prstGeom>
        </p:spPr>
        <p:txBody>
          <a:bodyPr wrap="none" lIns="0" tIns="0" rIns="0" bIns="0" anchor="ctr" anchorCtr="0">
            <a:spAutoFit/>
          </a:bodyPr>
          <a:lstStyle/>
          <a:p>
            <a:r>
              <a:rPr lang="en-US" altLang="zh-TW" sz="1100" dirty="0">
                <a:solidFill>
                  <a:srgbClr val="000000"/>
                </a:solidFill>
                <a:latin typeface="BIZ UDPゴシック" panose="020B0400000000000000" pitchFamily="50" charset="-128"/>
                <a:ea typeface="BIZ UDPゴシック" panose="020B0400000000000000" pitchFamily="50" charset="-128"/>
              </a:rPr>
              <a:t>※</a:t>
            </a:r>
            <a:r>
              <a:rPr lang="zh-TW" altLang="en-US" sz="1100" dirty="0">
                <a:solidFill>
                  <a:srgbClr val="000000"/>
                </a:solidFill>
                <a:latin typeface="BIZ UDPゴシック" panose="020B0400000000000000" pitchFamily="50" charset="-128"/>
                <a:ea typeface="BIZ UDPゴシック" panose="020B0400000000000000" pitchFamily="50" charset="-128"/>
              </a:rPr>
              <a:t>出典：住吉区役所保健福祉課　集計</a:t>
            </a:r>
            <a:r>
              <a:rPr lang="zh-TW" altLang="en-US" sz="1100" dirty="0">
                <a:latin typeface="BIZ UDPゴシック" panose="020B0400000000000000" pitchFamily="50" charset="-128"/>
                <a:ea typeface="BIZ UDPゴシック" panose="020B0400000000000000" pitchFamily="50" charset="-128"/>
              </a:rPr>
              <a:t> </a:t>
            </a:r>
            <a:endParaRPr lang="ja-JP" altLang="en-US" sz="1100" dirty="0">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5040000" y="4572000"/>
            <a:ext cx="4320000" cy="507831"/>
          </a:xfrm>
          <a:prstGeom prst="rect">
            <a:avLst/>
          </a:prstGeom>
        </p:spPr>
        <p:txBody>
          <a:bodyPr wrap="square" lIns="0" tIns="0" rIns="0" bIns="0" anchor="ctr" anchorCtr="0">
            <a:spAutoFit/>
          </a:bodyPr>
          <a:lstStyle/>
          <a:p>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出典：大阪市「大阪市国民健康保険　特定健康診査・</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r>
              <a:rPr lang="ja-JP" altLang="en-US" sz="1100" dirty="0">
                <a:solidFill>
                  <a:srgbClr val="000000"/>
                </a:solidFill>
                <a:latin typeface="BIZ UDPゴシック" panose="020B0400000000000000" pitchFamily="50" charset="-128"/>
                <a:ea typeface="BIZ UDPゴシック" panose="020B0400000000000000" pitchFamily="50" charset="-128"/>
              </a:rPr>
              <a:t>　特定保健指導等実施状況（速報版）」（平成</a:t>
            </a:r>
            <a:r>
              <a:rPr lang="en-US" altLang="ja-JP" sz="1100" dirty="0">
                <a:solidFill>
                  <a:srgbClr val="000000"/>
                </a:solidFill>
                <a:latin typeface="BIZ UDPゴシック" panose="020B0400000000000000" pitchFamily="50" charset="-128"/>
                <a:ea typeface="BIZ UDPゴシック" panose="020B0400000000000000" pitchFamily="50" charset="-128"/>
              </a:rPr>
              <a:t>30</a:t>
            </a:r>
            <a:r>
              <a:rPr lang="ja-JP" altLang="en-US" sz="1100" dirty="0">
                <a:solidFill>
                  <a:srgbClr val="000000"/>
                </a:solidFill>
                <a:latin typeface="BIZ UDPゴシック" panose="020B0400000000000000" pitchFamily="50" charset="-128"/>
                <a:ea typeface="BIZ UDPゴシック" panose="020B0400000000000000" pitchFamily="50" charset="-128"/>
              </a:rPr>
              <a:t>～令和</a:t>
            </a:r>
            <a:r>
              <a:rPr lang="en-US" altLang="ja-JP" sz="1100" dirty="0">
                <a:solidFill>
                  <a:srgbClr val="000000"/>
                </a:solidFill>
                <a:latin typeface="BIZ UDPゴシック" panose="020B0400000000000000" pitchFamily="50" charset="-128"/>
                <a:ea typeface="BIZ UDPゴシック" panose="020B0400000000000000" pitchFamily="50" charset="-128"/>
              </a:rPr>
              <a:t>4</a:t>
            </a:r>
            <a:r>
              <a:rPr lang="ja-JP" altLang="en-US" sz="1100" dirty="0">
                <a:solidFill>
                  <a:srgbClr val="000000"/>
                </a:solidFill>
                <a:latin typeface="BIZ UDPゴシック" panose="020B0400000000000000" pitchFamily="50" charset="-128"/>
                <a:ea typeface="BIZ UDPゴシック" panose="020B0400000000000000" pitchFamily="50" charset="-128"/>
              </a:rPr>
              <a:t>年度）</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令和４年度　国（市町村国保）　</a:t>
            </a:r>
            <a:r>
              <a:rPr lang="ja-JP" altLang="en-US" sz="1100" dirty="0">
                <a:latin typeface="BIZ UDPゴシック" panose="020B0400000000000000" pitchFamily="50" charset="-128"/>
                <a:ea typeface="BIZ UDPゴシック" panose="020B0400000000000000" pitchFamily="50" charset="-128"/>
              </a:rPr>
              <a:t>編集時データ未公表</a:t>
            </a:r>
          </a:p>
        </p:txBody>
      </p:sp>
      <p:sp>
        <p:nvSpPr>
          <p:cNvPr id="8" name="角丸四角形 5">
            <a:extLst>
              <a:ext uri="{FF2B5EF4-FFF2-40B4-BE49-F238E27FC236}">
                <a16:creationId xmlns:a16="http://schemas.microsoft.com/office/drawing/2014/main" id="{FDA233F1-9ADD-9283-5807-64E240BDD5EB}"/>
              </a:ext>
            </a:extLst>
          </p:cNvPr>
          <p:cNvSpPr/>
          <p:nvPr/>
        </p:nvSpPr>
        <p:spPr>
          <a:xfrm>
            <a:off x="122400" y="72000"/>
            <a:ext cx="270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住吉区の障がい者手帳</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交付台帳登録者（人）</a:t>
            </a:r>
          </a:p>
        </p:txBody>
      </p:sp>
      <p:sp>
        <p:nvSpPr>
          <p:cNvPr id="10" name="角丸四角形 5">
            <a:extLst>
              <a:ext uri="{FF2B5EF4-FFF2-40B4-BE49-F238E27FC236}">
                <a16:creationId xmlns:a16="http://schemas.microsoft.com/office/drawing/2014/main" id="{FDA233F1-9ADD-9283-5807-64E240BDD5EB}"/>
              </a:ext>
            </a:extLst>
          </p:cNvPr>
          <p:cNvSpPr/>
          <p:nvPr/>
        </p:nvSpPr>
        <p:spPr>
          <a:xfrm>
            <a:off x="5004000" y="72000"/>
            <a:ext cx="234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TW" altLang="en-US" sz="2000" dirty="0">
                <a:latin typeface="BIZ UDPゴシック" panose="020B0400000000000000" pitchFamily="50" charset="-128"/>
                <a:ea typeface="BIZ UDPゴシック" panose="020B0400000000000000" pitchFamily="50" charset="-128"/>
              </a:rPr>
              <a:t>特定健診受診率</a:t>
            </a:r>
            <a:r>
              <a:rPr lang="ja-JP" altLang="en-US" sz="2000" dirty="0">
                <a:latin typeface="BIZ UDPゴシック" panose="020B0400000000000000" pitchFamily="50" charset="-128"/>
                <a:ea typeface="BIZ UDPゴシック" panose="020B0400000000000000" pitchFamily="50" charset="-128"/>
              </a:rPr>
              <a:t>（％）</a:t>
            </a:r>
          </a:p>
        </p:txBody>
      </p:sp>
      <p:sp>
        <p:nvSpPr>
          <p:cNvPr id="11"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21</a:t>
            </a:r>
          </a:p>
        </p:txBody>
      </p:sp>
      <p:sp>
        <p:nvSpPr>
          <p:cNvPr id="9" name="正方形/長方形 8"/>
          <p:cNvSpPr/>
          <p:nvPr/>
        </p:nvSpPr>
        <p:spPr>
          <a:xfrm>
            <a:off x="108000" y="5203692"/>
            <a:ext cx="45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　大阪市は低地が多く、非常に浸水しやすい地形である。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住吉区では、特に大和川氾濫時において、長居公園通以南の広範囲で浸水が想定されている。</a:t>
            </a:r>
          </a:p>
        </p:txBody>
      </p:sp>
      <p:sp>
        <p:nvSpPr>
          <p:cNvPr id="13" name="角丸四角形 5">
            <a:extLst>
              <a:ext uri="{FF2B5EF4-FFF2-40B4-BE49-F238E27FC236}">
                <a16:creationId xmlns:a16="http://schemas.microsoft.com/office/drawing/2014/main" id="{FDA233F1-9ADD-9283-5807-64E240BDD5EB}"/>
              </a:ext>
            </a:extLst>
          </p:cNvPr>
          <p:cNvSpPr/>
          <p:nvPr/>
        </p:nvSpPr>
        <p:spPr>
          <a:xfrm>
            <a:off x="122400" y="4822988"/>
            <a:ext cx="3132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住吉区の浸水想定について</a:t>
            </a:r>
          </a:p>
        </p:txBody>
      </p:sp>
      <p:grpSp>
        <p:nvGrpSpPr>
          <p:cNvPr id="3" name="グループ化 2">
            <a:extLst>
              <a:ext uri="{FF2B5EF4-FFF2-40B4-BE49-F238E27FC236}">
                <a16:creationId xmlns:a16="http://schemas.microsoft.com/office/drawing/2014/main" id="{C80C7E00-827B-E944-7178-A0E97947E48B}"/>
              </a:ext>
            </a:extLst>
          </p:cNvPr>
          <p:cNvGrpSpPr/>
          <p:nvPr/>
        </p:nvGrpSpPr>
        <p:grpSpPr>
          <a:xfrm>
            <a:off x="4622400" y="5540525"/>
            <a:ext cx="2628000" cy="1080000"/>
            <a:chOff x="5268347" y="5127290"/>
            <a:chExt cx="2628000" cy="1080000"/>
          </a:xfrm>
        </p:grpSpPr>
        <p:sp>
          <p:nvSpPr>
            <p:cNvPr id="16" name="角丸四角形吹き出し 15"/>
            <p:cNvSpPr/>
            <p:nvPr/>
          </p:nvSpPr>
          <p:spPr>
            <a:xfrm>
              <a:off x="5268347" y="5127290"/>
              <a:ext cx="2628000" cy="1080000"/>
            </a:xfrm>
            <a:prstGeom prst="wedgeRoundRectCallout">
              <a:avLst>
                <a:gd name="adj1" fmla="val 74227"/>
                <a:gd name="adj2" fmla="val 5248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7" name="正方形/長方形 16"/>
            <p:cNvSpPr/>
            <p:nvPr/>
          </p:nvSpPr>
          <p:spPr>
            <a:xfrm>
              <a:off x="5328000" y="5234038"/>
              <a:ext cx="2517026" cy="677108"/>
            </a:xfrm>
            <a:prstGeom prst="rect">
              <a:avLst/>
            </a:prstGeom>
          </p:spPr>
          <p:txBody>
            <a:bodyPr wrap="squar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詳しくは</a:t>
              </a:r>
              <a:r>
                <a:rPr lang="ja-JP" altLang="en-US" sz="1600" dirty="0">
                  <a:latin typeface="BIZ UDPゴシック" panose="020B0400000000000000" pitchFamily="50" charset="-128"/>
                  <a:ea typeface="BIZ UDPゴシック" panose="020B0400000000000000" pitchFamily="50" charset="-128"/>
                  <a:hlinkClick r:id="rId4"/>
                </a:rPr>
                <a:t>こちら</a:t>
              </a:r>
              <a:endParaRPr lang="en-US" altLang="ja-JP" sz="16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「水害ハザードマップ（住吉区）」</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（大阪市ホームページ）</a:t>
              </a:r>
            </a:p>
          </p:txBody>
        </p:sp>
      </p:grpSp>
      <p:graphicFrame>
        <p:nvGraphicFramePr>
          <p:cNvPr id="12" name="グラフ 11">
            <a:extLst>
              <a:ext uri="{FF2B5EF4-FFF2-40B4-BE49-F238E27FC236}">
                <a16:creationId xmlns:a16="http://schemas.microsoft.com/office/drawing/2014/main" id="{2DE15265-8160-4E3A-8944-587326F19E84}"/>
              </a:ext>
            </a:extLst>
          </p:cNvPr>
          <p:cNvGraphicFramePr>
            <a:graphicFrameLocks/>
          </p:cNvGraphicFramePr>
          <p:nvPr>
            <p:extLst>
              <p:ext uri="{D42A27DB-BD31-4B8C-83A1-F6EECF244321}">
                <p14:modId xmlns:p14="http://schemas.microsoft.com/office/powerpoint/2010/main" val="49423397"/>
              </p:ext>
            </p:extLst>
          </p:nvPr>
        </p:nvGraphicFramePr>
        <p:xfrm>
          <a:off x="108000" y="792000"/>
          <a:ext cx="4680000" cy="37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グラフ 13">
            <a:extLst>
              <a:ext uri="{FF2B5EF4-FFF2-40B4-BE49-F238E27FC236}">
                <a16:creationId xmlns:a16="http://schemas.microsoft.com/office/drawing/2014/main" id="{00000000-0008-0000-0800-000006000000}"/>
              </a:ext>
            </a:extLst>
          </p:cNvPr>
          <p:cNvGraphicFramePr>
            <a:graphicFrameLocks/>
          </p:cNvGraphicFramePr>
          <p:nvPr>
            <p:extLst>
              <p:ext uri="{D42A27DB-BD31-4B8C-83A1-F6EECF244321}">
                <p14:modId xmlns:p14="http://schemas.microsoft.com/office/powerpoint/2010/main" val="4064964614"/>
              </p:ext>
            </p:extLst>
          </p:nvPr>
        </p:nvGraphicFramePr>
        <p:xfrm>
          <a:off x="5040000" y="792000"/>
          <a:ext cx="4680000" cy="3780000"/>
        </p:xfrm>
        <a:graphic>
          <a:graphicData uri="http://schemas.openxmlformats.org/drawingml/2006/chart">
            <c:chart xmlns:c="http://schemas.openxmlformats.org/drawingml/2006/chart" xmlns:r="http://schemas.openxmlformats.org/officeDocument/2006/relationships" r:id="rId6"/>
          </a:graphicData>
        </a:graphic>
      </p:graphicFrame>
    </p:spTree>
    <p:controls>
      <mc:AlternateContent xmlns:mc="http://schemas.openxmlformats.org/markup-compatibility/2006">
        <mc:Choice xmlns:v="urn:schemas-microsoft-com:vml" Requires="v">
          <p:control name="BarCodeCtrl1" r:id="rId1" imgW="1008000" imgH="1008000"/>
        </mc:Choice>
        <mc:Fallback>
          <p:control name="BarCodeCtrl1" r:id="rId1" imgW="1008000" imgH="1008000">
            <p:pic>
              <p:nvPicPr>
                <p:cNvPr id="18" name="BarCodeCtrl1"/>
                <p:cNvPicPr>
                  <a:picLocks noChangeAspect="1" noChangeArrowheads="1" noChangeShapeType="1"/>
                </p:cNvPicPr>
                <p:nvPr/>
              </p:nvPicPr>
              <p:blipFill>
                <a:blip r:embed="rId7"/>
                <a:srcRect/>
                <a:stretch>
                  <a:fillRect/>
                </a:stretch>
              </p:blipFill>
              <p:spPr bwMode="auto">
                <a:xfrm>
                  <a:off x="7815600" y="5780810"/>
                  <a:ext cx="1008000" cy="10080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121810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B679E1E2-9DC9-ADAE-C842-588E1634866C}"/>
              </a:ext>
            </a:extLst>
          </p:cNvPr>
          <p:cNvSpPr/>
          <p:nvPr/>
        </p:nvSpPr>
        <p:spPr>
          <a:xfrm>
            <a:off x="172800" y="4966729"/>
            <a:ext cx="2988000" cy="492443"/>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▶大阪市と比較して住吉区の空家率は高い。</a:t>
            </a:r>
            <a:endParaRPr lang="en-US" altLang="ja-JP" sz="16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B679E1E2-9DC9-ADAE-C842-588E1634866C}"/>
              </a:ext>
            </a:extLst>
          </p:cNvPr>
          <p:cNvSpPr/>
          <p:nvPr/>
        </p:nvSpPr>
        <p:spPr>
          <a:xfrm>
            <a:off x="3311999" y="4968468"/>
            <a:ext cx="2988000" cy="756000"/>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▶住吉区の利用・流通に供されていない空家率は大阪市より低いが、増加傾向にある。</a:t>
            </a:r>
            <a:endParaRPr lang="en-US" altLang="ja-JP" sz="16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116888" y="6048000"/>
            <a:ext cx="9540000" cy="507831"/>
          </a:xfrm>
          <a:prstGeom prst="rect">
            <a:avLst/>
          </a:prstGeom>
        </p:spPr>
        <p:txBody>
          <a:bodyPr wrap="square" lIns="0" tIns="0" rIns="0" bIns="0" anchor="ctr" anchorCtr="0">
            <a:spAutoFit/>
          </a:bodyPr>
          <a:lstStyle/>
          <a:p>
            <a:pPr fontAlgn="ctr"/>
            <a:r>
              <a:rPr kumimoji="1" lang="en-US" altLang="zh-CN" sz="1100" dirty="0">
                <a:solidFill>
                  <a:srgbClr val="000000"/>
                </a:solidFill>
                <a:latin typeface="BIZ UDPゴシック" panose="020B0400000000000000" pitchFamily="50" charset="-128"/>
                <a:ea typeface="BIZ UDPゴシック" panose="020B0400000000000000" pitchFamily="50" charset="-128"/>
              </a:rPr>
              <a:t>※</a:t>
            </a:r>
            <a:r>
              <a:rPr kumimoji="1" lang="zh-CN" altLang="en-US" sz="1100" dirty="0">
                <a:solidFill>
                  <a:srgbClr val="000000"/>
                </a:solidFill>
                <a:latin typeface="BIZ UDPゴシック" panose="020B0400000000000000" pitchFamily="50" charset="-128"/>
                <a:ea typeface="BIZ UDPゴシック" panose="020B0400000000000000" pitchFamily="50" charset="-128"/>
              </a:rPr>
              <a:t>空家率＝（空家総数</a:t>
            </a:r>
            <a:r>
              <a:rPr kumimoji="1" lang="en-US" altLang="zh-CN" sz="1100" dirty="0">
                <a:solidFill>
                  <a:srgbClr val="000000"/>
                </a:solidFill>
                <a:latin typeface="BIZ UDPゴシック" panose="020B0400000000000000" pitchFamily="50" charset="-128"/>
                <a:ea typeface="BIZ UDPゴシック" panose="020B0400000000000000" pitchFamily="50" charset="-128"/>
              </a:rPr>
              <a:t>/</a:t>
            </a:r>
            <a:r>
              <a:rPr kumimoji="1" lang="zh-CN" altLang="en-US" sz="1100" dirty="0">
                <a:solidFill>
                  <a:srgbClr val="000000"/>
                </a:solidFill>
                <a:latin typeface="BIZ UDPゴシック" panose="020B0400000000000000" pitchFamily="50" charset="-128"/>
                <a:ea typeface="BIZ UDPゴシック" panose="020B0400000000000000" pitchFamily="50" charset="-128"/>
              </a:rPr>
              <a:t>住宅総数）</a:t>
            </a:r>
            <a:r>
              <a:rPr kumimoji="1" lang="en-US" altLang="zh-CN" sz="1100" dirty="0">
                <a:solidFill>
                  <a:srgbClr val="000000"/>
                </a:solidFill>
                <a:latin typeface="BIZ UDPゴシック" panose="020B0400000000000000" pitchFamily="50" charset="-128"/>
                <a:ea typeface="BIZ UDPゴシック" panose="020B0400000000000000" pitchFamily="50" charset="-128"/>
              </a:rPr>
              <a:t>×100</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利用・流通に供されていない空家率＝（その他の住宅</a:t>
            </a: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空家総数）</a:t>
            </a:r>
            <a:r>
              <a:rPr kumimoji="1" lang="en-US" altLang="ja-JP" sz="1100" dirty="0">
                <a:solidFill>
                  <a:srgbClr val="000000"/>
                </a:solidFill>
                <a:latin typeface="BIZ UDPゴシック" panose="020B0400000000000000" pitchFamily="50" charset="-128"/>
                <a:ea typeface="BIZ UDPゴシック" panose="020B0400000000000000" pitchFamily="50" charset="-128"/>
              </a:rPr>
              <a:t>×100</a:t>
            </a:r>
            <a:endParaRPr lang="ja-JP" altLang="ja-JP" sz="2400" dirty="0">
              <a:latin typeface="Arial" panose="020B0604020202020204" pitchFamily="34" charset="0"/>
            </a:endParaRPr>
          </a:p>
          <a:p>
            <a:pPr fontAlgn="t"/>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「その他の住宅」</a:t>
            </a: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転勤・入院などのため居住世帯が長期不在の住宅や、建替えなどのために取り壊す予定の住宅など、利用・流通に供されていない空家</a:t>
            </a:r>
            <a:endParaRPr lang="ja-JP" altLang="ja-JP" sz="2400" dirty="0">
              <a:latin typeface="Arial" panose="020B0604020202020204" pitchFamily="34" charset="0"/>
            </a:endParaRPr>
          </a:p>
        </p:txBody>
      </p:sp>
      <p:sp>
        <p:nvSpPr>
          <p:cNvPr id="24" name="正方形/長方形 23"/>
          <p:cNvSpPr/>
          <p:nvPr/>
        </p:nvSpPr>
        <p:spPr>
          <a:xfrm>
            <a:off x="6451200" y="5508000"/>
            <a:ext cx="1998945" cy="169277"/>
          </a:xfrm>
          <a:prstGeom prst="rect">
            <a:avLst/>
          </a:prstGeom>
        </p:spPr>
        <p:txBody>
          <a:bodyPr wrap="none"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※出典：住吉区役所地域課　集計</a:t>
            </a:r>
          </a:p>
        </p:txBody>
      </p:sp>
      <p:sp>
        <p:nvSpPr>
          <p:cNvPr id="28" name="正方形/長方形 27">
            <a:extLst>
              <a:ext uri="{FF2B5EF4-FFF2-40B4-BE49-F238E27FC236}">
                <a16:creationId xmlns:a16="http://schemas.microsoft.com/office/drawing/2014/main" id="{B679E1E2-9DC9-ADAE-C842-588E1634866C}"/>
              </a:ext>
            </a:extLst>
          </p:cNvPr>
          <p:cNvSpPr/>
          <p:nvPr/>
        </p:nvSpPr>
        <p:spPr>
          <a:xfrm>
            <a:off x="6451200" y="4966729"/>
            <a:ext cx="2988000" cy="492443"/>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▶住吉区の特定空家等の通報・是正件数は減少傾向にある。</a:t>
            </a:r>
            <a:endParaRPr lang="en-US" altLang="ja-JP" sz="1600" dirty="0">
              <a:latin typeface="BIZ UDPゴシック" panose="020B0400000000000000" pitchFamily="50" charset="-128"/>
              <a:ea typeface="BIZ UDPゴシック" panose="020B0400000000000000" pitchFamily="50" charset="-128"/>
            </a:endParaRPr>
          </a:p>
        </p:txBody>
      </p:sp>
      <p:sp>
        <p:nvSpPr>
          <p:cNvPr id="16" name="角丸四角形 5">
            <a:extLst>
              <a:ext uri="{FF2B5EF4-FFF2-40B4-BE49-F238E27FC236}">
                <a16:creationId xmlns:a16="http://schemas.microsoft.com/office/drawing/2014/main" id="{FDA233F1-9ADD-9283-5807-64E240BDD5EB}"/>
              </a:ext>
            </a:extLst>
          </p:cNvPr>
          <p:cNvSpPr/>
          <p:nvPr/>
        </p:nvSpPr>
        <p:spPr>
          <a:xfrm>
            <a:off x="122400" y="72000"/>
            <a:ext cx="144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空家率（％）</a:t>
            </a:r>
          </a:p>
        </p:txBody>
      </p:sp>
      <p:sp>
        <p:nvSpPr>
          <p:cNvPr id="18" name="角丸四角形 5">
            <a:extLst>
              <a:ext uri="{FF2B5EF4-FFF2-40B4-BE49-F238E27FC236}">
                <a16:creationId xmlns:a16="http://schemas.microsoft.com/office/drawing/2014/main" id="{FDA233F1-9ADD-9283-5807-64E240BDD5EB}"/>
              </a:ext>
            </a:extLst>
          </p:cNvPr>
          <p:cNvSpPr/>
          <p:nvPr/>
        </p:nvSpPr>
        <p:spPr>
          <a:xfrm>
            <a:off x="3312000" y="72000"/>
            <a:ext cx="270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利用・流通に供されていない空家率（％）</a:t>
            </a:r>
          </a:p>
        </p:txBody>
      </p:sp>
      <p:sp>
        <p:nvSpPr>
          <p:cNvPr id="19" name="角丸四角形 5">
            <a:extLst>
              <a:ext uri="{FF2B5EF4-FFF2-40B4-BE49-F238E27FC236}">
                <a16:creationId xmlns:a16="http://schemas.microsoft.com/office/drawing/2014/main" id="{FDA233F1-9ADD-9283-5807-64E240BDD5EB}"/>
              </a:ext>
            </a:extLst>
          </p:cNvPr>
          <p:cNvSpPr/>
          <p:nvPr/>
        </p:nvSpPr>
        <p:spPr>
          <a:xfrm>
            <a:off x="6451200" y="72000"/>
            <a:ext cx="270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住吉区の特定空家等の通報・是正件数（件）</a:t>
            </a: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22</a:t>
            </a:r>
          </a:p>
        </p:txBody>
      </p:sp>
      <p:sp>
        <p:nvSpPr>
          <p:cNvPr id="2" name="正方形/長方形 1"/>
          <p:cNvSpPr/>
          <p:nvPr/>
        </p:nvSpPr>
        <p:spPr>
          <a:xfrm>
            <a:off x="172800" y="5472000"/>
            <a:ext cx="2700000" cy="360000"/>
          </a:xfrm>
          <a:prstGeom prst="rect">
            <a:avLst/>
          </a:prstGeom>
        </p:spPr>
        <p:txBody>
          <a:bodyPr lIns="0" tIns="0" rIns="0" bIns="0" anchor="ctr" anchorCtr="0">
            <a:spAutoFit/>
          </a:bodyPr>
          <a:lstStyle/>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en-US" sz="1100" dirty="0">
                <a:solidFill>
                  <a:srgbClr val="000000"/>
                </a:solidFill>
                <a:latin typeface="BIZ UDPゴシック" panose="020B0400000000000000" pitchFamily="50" charset="-128"/>
                <a:ea typeface="BIZ UDPゴシック" panose="020B0400000000000000" pitchFamily="50" charset="-128"/>
              </a:rPr>
              <a:t>出典：総務省統計局「住宅・土地統計調査」</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ja-JP" altLang="en-US" sz="1100" dirty="0">
                <a:solidFill>
                  <a:srgbClr val="000000"/>
                </a:solidFill>
                <a:latin typeface="BIZ UDPゴシック" panose="020B0400000000000000" pitchFamily="50" charset="-128"/>
                <a:ea typeface="BIZ UDPゴシック" panose="020B0400000000000000" pitchFamily="50" charset="-128"/>
              </a:rPr>
              <a:t>（平成</a:t>
            </a:r>
            <a:r>
              <a:rPr kumimoji="1" lang="en-US" altLang="ja-JP" sz="1100" dirty="0">
                <a:solidFill>
                  <a:srgbClr val="000000"/>
                </a:solidFill>
                <a:latin typeface="BIZ UDPゴシック" panose="020B0400000000000000" pitchFamily="50" charset="-128"/>
                <a:ea typeface="BIZ UDPゴシック" panose="020B0400000000000000" pitchFamily="50" charset="-128"/>
              </a:rPr>
              <a:t>15</a:t>
            </a:r>
            <a:r>
              <a:rPr kumimoji="1" lang="ja-JP" altLang="en-US" sz="1100" dirty="0">
                <a:solidFill>
                  <a:srgbClr val="000000"/>
                </a:solidFill>
                <a:latin typeface="BIZ UDPゴシック" panose="020B0400000000000000" pitchFamily="50" charset="-128"/>
                <a:ea typeface="BIZ UDPゴシック" panose="020B0400000000000000" pitchFamily="50" charset="-128"/>
              </a:rPr>
              <a:t>～</a:t>
            </a:r>
            <a:r>
              <a:rPr kumimoji="1" lang="en-US" altLang="ja-JP" sz="1100" dirty="0">
                <a:solidFill>
                  <a:srgbClr val="000000"/>
                </a:solidFill>
                <a:latin typeface="BIZ UDPゴシック" panose="020B0400000000000000" pitchFamily="50" charset="-128"/>
                <a:ea typeface="BIZ UDPゴシック" panose="020B0400000000000000" pitchFamily="50" charset="-128"/>
              </a:rPr>
              <a:t>30</a:t>
            </a:r>
            <a:r>
              <a:rPr kumimoji="1" lang="ja-JP" altLang="en-US" sz="1100" dirty="0">
                <a:solidFill>
                  <a:srgbClr val="000000"/>
                </a:solidFill>
                <a:latin typeface="BIZ UDPゴシック" panose="020B0400000000000000" pitchFamily="50" charset="-128"/>
                <a:ea typeface="BIZ UDPゴシック" panose="020B0400000000000000" pitchFamily="50" charset="-128"/>
              </a:rPr>
              <a:t>年度）</a:t>
            </a:r>
            <a:endParaRPr kumimoji="1" lang="en-US" altLang="zh-CN" sz="1100" dirty="0">
              <a:solidFill>
                <a:srgbClr val="000000"/>
              </a:solidFill>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3312000" y="5724000"/>
            <a:ext cx="2700000" cy="360000"/>
          </a:xfrm>
          <a:prstGeom prst="rect">
            <a:avLst/>
          </a:prstGeom>
        </p:spPr>
        <p:txBody>
          <a:bodyPr lIns="0" tIns="0" rIns="0" bIns="0" anchor="ctr" anchorCtr="0">
            <a:spAutoFit/>
          </a:bodyPr>
          <a:lstStyle/>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en-US" sz="1100" dirty="0">
                <a:solidFill>
                  <a:srgbClr val="000000"/>
                </a:solidFill>
                <a:latin typeface="BIZ UDPゴシック" panose="020B0400000000000000" pitchFamily="50" charset="-128"/>
                <a:ea typeface="BIZ UDPゴシック" panose="020B0400000000000000" pitchFamily="50" charset="-128"/>
              </a:rPr>
              <a:t>出典：総務省統計局「住宅・土地統計調査」</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ja-JP" altLang="en-US" sz="1100" dirty="0">
                <a:solidFill>
                  <a:srgbClr val="000000"/>
                </a:solidFill>
                <a:latin typeface="BIZ UDPゴシック" panose="020B0400000000000000" pitchFamily="50" charset="-128"/>
                <a:ea typeface="BIZ UDPゴシック" panose="020B0400000000000000" pitchFamily="50" charset="-128"/>
              </a:rPr>
              <a:t>（平成</a:t>
            </a:r>
            <a:r>
              <a:rPr kumimoji="1" lang="en-US" altLang="ja-JP" sz="1100" dirty="0">
                <a:solidFill>
                  <a:srgbClr val="000000"/>
                </a:solidFill>
                <a:latin typeface="BIZ UDPゴシック" panose="020B0400000000000000" pitchFamily="50" charset="-128"/>
                <a:ea typeface="BIZ UDPゴシック" panose="020B0400000000000000" pitchFamily="50" charset="-128"/>
              </a:rPr>
              <a:t>15</a:t>
            </a:r>
            <a:r>
              <a:rPr kumimoji="1" lang="ja-JP" altLang="en-US" sz="1100" dirty="0">
                <a:solidFill>
                  <a:srgbClr val="000000"/>
                </a:solidFill>
                <a:latin typeface="BIZ UDPゴシック" panose="020B0400000000000000" pitchFamily="50" charset="-128"/>
                <a:ea typeface="BIZ UDPゴシック" panose="020B0400000000000000" pitchFamily="50" charset="-128"/>
              </a:rPr>
              <a:t>～</a:t>
            </a:r>
            <a:r>
              <a:rPr kumimoji="1" lang="en-US" altLang="ja-JP" sz="1100" dirty="0">
                <a:solidFill>
                  <a:srgbClr val="000000"/>
                </a:solidFill>
                <a:latin typeface="BIZ UDPゴシック" panose="020B0400000000000000" pitchFamily="50" charset="-128"/>
                <a:ea typeface="BIZ UDPゴシック" panose="020B0400000000000000" pitchFamily="50" charset="-128"/>
              </a:rPr>
              <a:t>30</a:t>
            </a:r>
            <a:r>
              <a:rPr kumimoji="1" lang="ja-JP" altLang="en-US" sz="1100" dirty="0">
                <a:solidFill>
                  <a:srgbClr val="000000"/>
                </a:solidFill>
                <a:latin typeface="BIZ UDPゴシック" panose="020B0400000000000000" pitchFamily="50" charset="-128"/>
                <a:ea typeface="BIZ UDPゴシック" panose="020B0400000000000000" pitchFamily="50" charset="-128"/>
              </a:rPr>
              <a:t>年度）</a:t>
            </a:r>
            <a:endParaRPr kumimoji="1" lang="en-US" altLang="zh-CN" sz="1100" dirty="0">
              <a:solidFill>
                <a:srgbClr val="000000"/>
              </a:solidFill>
              <a:latin typeface="BIZ UDPゴシック" panose="020B0400000000000000" pitchFamily="50" charset="-128"/>
              <a:ea typeface="BIZ UDPゴシック" panose="020B0400000000000000" pitchFamily="50" charset="-128"/>
            </a:endParaRPr>
          </a:p>
        </p:txBody>
      </p:sp>
      <p:graphicFrame>
        <p:nvGraphicFramePr>
          <p:cNvPr id="7" name="グラフ 6">
            <a:extLst>
              <a:ext uri="{FF2B5EF4-FFF2-40B4-BE49-F238E27FC236}">
                <a16:creationId xmlns:a16="http://schemas.microsoft.com/office/drawing/2014/main" id="{EF469F4E-C5E1-4E15-9FB8-6D805FE90B65}"/>
              </a:ext>
            </a:extLst>
          </p:cNvPr>
          <p:cNvGraphicFramePr>
            <a:graphicFrameLocks/>
          </p:cNvGraphicFramePr>
          <p:nvPr>
            <p:extLst>
              <p:ext uri="{D42A27DB-BD31-4B8C-83A1-F6EECF244321}">
                <p14:modId xmlns:p14="http://schemas.microsoft.com/office/powerpoint/2010/main" val="176277033"/>
              </p:ext>
            </p:extLst>
          </p:nvPr>
        </p:nvGraphicFramePr>
        <p:xfrm>
          <a:off x="144000" y="716400"/>
          <a:ext cx="3240000" cy="43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1B64405F-65C1-4004-93A1-CEAFB93FD0AB}"/>
              </a:ext>
            </a:extLst>
          </p:cNvPr>
          <p:cNvGraphicFramePr>
            <a:graphicFrameLocks/>
          </p:cNvGraphicFramePr>
          <p:nvPr>
            <p:extLst>
              <p:ext uri="{D42A27DB-BD31-4B8C-83A1-F6EECF244321}">
                <p14:modId xmlns:p14="http://schemas.microsoft.com/office/powerpoint/2010/main" val="3196384957"/>
              </p:ext>
            </p:extLst>
          </p:nvPr>
        </p:nvGraphicFramePr>
        <p:xfrm>
          <a:off x="3333000" y="716400"/>
          <a:ext cx="3240000" cy="43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グラフ 2">
            <a:extLst>
              <a:ext uri="{FF2B5EF4-FFF2-40B4-BE49-F238E27FC236}">
                <a16:creationId xmlns:a16="http://schemas.microsoft.com/office/drawing/2014/main" id="{00000000-0008-0000-0B00-000003000000}"/>
              </a:ext>
            </a:extLst>
          </p:cNvPr>
          <p:cNvGraphicFramePr>
            <a:graphicFrameLocks/>
          </p:cNvGraphicFramePr>
          <p:nvPr>
            <p:extLst>
              <p:ext uri="{D42A27DB-BD31-4B8C-83A1-F6EECF244321}">
                <p14:modId xmlns:p14="http://schemas.microsoft.com/office/powerpoint/2010/main" val="1565695883"/>
              </p:ext>
            </p:extLst>
          </p:nvPr>
        </p:nvGraphicFramePr>
        <p:xfrm>
          <a:off x="6472800" y="716400"/>
          <a:ext cx="3348000" cy="43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4455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16000" y="1656000"/>
            <a:ext cx="2340000" cy="180000"/>
          </a:xfrm>
          <a:prstGeom prst="rect">
            <a:avLst/>
          </a:prstGeom>
        </p:spPr>
        <p:txBody>
          <a:bodyPr wrap="none"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※出典：住吉区役所保健福祉課　集計</a:t>
            </a:r>
          </a:p>
        </p:txBody>
      </p:sp>
      <p:sp>
        <p:nvSpPr>
          <p:cNvPr id="26" name="正方形/長方形 25"/>
          <p:cNvSpPr/>
          <p:nvPr/>
        </p:nvSpPr>
        <p:spPr>
          <a:xfrm>
            <a:off x="216000" y="6012000"/>
            <a:ext cx="4500000" cy="507831"/>
          </a:xfrm>
          <a:prstGeom prst="rect">
            <a:avLst/>
          </a:prstGeom>
        </p:spPr>
        <p:txBody>
          <a:bodyPr wrap="square" lIns="0" tIns="0" rIns="0" bIns="0" anchor="t" anchorCtr="0">
            <a:spAutoFit/>
          </a:bodyPr>
          <a:lstStyle/>
          <a:p>
            <a:r>
              <a:rPr lang="ja-JP" altLang="en-US" sz="1100" dirty="0">
                <a:latin typeface="BIZ UDPゴシック" panose="020B0400000000000000" pitchFamily="50" charset="-128"/>
                <a:ea typeface="BIZ UDPゴシック" panose="020B0400000000000000" pitchFamily="50" charset="-128"/>
              </a:rPr>
              <a:t>※出典：大阪市「大阪市立小中学校における暴力行為・いじめ認知・不登校数」（平成</a:t>
            </a:r>
            <a:r>
              <a:rPr lang="en-US" altLang="ja-JP" sz="1100" dirty="0">
                <a:latin typeface="BIZ UDPゴシック" panose="020B0400000000000000" pitchFamily="50" charset="-128"/>
                <a:ea typeface="BIZ UDPゴシック" panose="020B0400000000000000" pitchFamily="50" charset="-128"/>
              </a:rPr>
              <a:t>30</a:t>
            </a:r>
            <a:r>
              <a:rPr lang="ja-JP" altLang="en-US" sz="1100" dirty="0">
                <a:latin typeface="BIZ UDPゴシック" panose="020B0400000000000000" pitchFamily="50" charset="-128"/>
                <a:ea typeface="BIZ UDPゴシック" panose="020B0400000000000000" pitchFamily="50" charset="-128"/>
              </a:rPr>
              <a:t>～令和３年度）、大阪市「大阪市立学校における暴力行為・いじめ認知・不登校数」（令和４年度）</a:t>
            </a:r>
          </a:p>
        </p:txBody>
      </p:sp>
      <p:sp>
        <p:nvSpPr>
          <p:cNvPr id="27" name="正方形/長方形 26">
            <a:extLst>
              <a:ext uri="{FF2B5EF4-FFF2-40B4-BE49-F238E27FC236}">
                <a16:creationId xmlns:a16="http://schemas.microsoft.com/office/drawing/2014/main" id="{B679E1E2-9DC9-ADAE-C842-588E1634866C}"/>
              </a:ext>
            </a:extLst>
          </p:cNvPr>
          <p:cNvSpPr/>
          <p:nvPr/>
        </p:nvSpPr>
        <p:spPr>
          <a:xfrm>
            <a:off x="216000" y="5580000"/>
            <a:ext cx="4074833" cy="246221"/>
          </a:xfrm>
          <a:prstGeom prst="rect">
            <a:avLst/>
          </a:prstGeom>
        </p:spPr>
        <p:txBody>
          <a:bodyPr wrap="non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▶小中学校ともに不登校数は増加傾向にある。</a:t>
            </a:r>
            <a:endParaRPr lang="en-US" altLang="ja-JP" sz="1600" dirty="0">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B679E1E2-9DC9-ADAE-C842-588E1634866C}"/>
              </a:ext>
            </a:extLst>
          </p:cNvPr>
          <p:cNvSpPr/>
          <p:nvPr/>
        </p:nvSpPr>
        <p:spPr>
          <a:xfrm>
            <a:off x="5040000" y="2537261"/>
            <a:ext cx="4680000" cy="861774"/>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子ども・若者（満</a:t>
            </a:r>
            <a:r>
              <a:rPr lang="en-US" altLang="ja-JP" dirty="0">
                <a:latin typeface="BIZ UDPゴシック" panose="020B0400000000000000" pitchFamily="50" charset="-128"/>
                <a:ea typeface="BIZ UDPゴシック" panose="020B0400000000000000" pitchFamily="50" charset="-128"/>
              </a:rPr>
              <a:t>15</a:t>
            </a:r>
            <a:r>
              <a:rPr lang="ja-JP" altLang="en-US" dirty="0">
                <a:latin typeface="BIZ UDPゴシック" panose="020B0400000000000000" pitchFamily="50" charset="-128"/>
                <a:ea typeface="BIZ UDPゴシック" panose="020B0400000000000000" pitchFamily="50" charset="-128"/>
              </a:rPr>
              <a:t>歳～満</a:t>
            </a:r>
            <a:r>
              <a:rPr lang="en-US" altLang="ja-JP" dirty="0">
                <a:latin typeface="BIZ UDPゴシック" panose="020B0400000000000000" pitchFamily="50" charset="-128"/>
                <a:ea typeface="BIZ UDPゴシック" panose="020B0400000000000000" pitchFamily="50" charset="-128"/>
              </a:rPr>
              <a:t>39</a:t>
            </a:r>
            <a:r>
              <a:rPr lang="ja-JP" altLang="en-US" dirty="0">
                <a:latin typeface="BIZ UDPゴシック" panose="020B0400000000000000" pitchFamily="50" charset="-128"/>
                <a:ea typeface="BIZ UDPゴシック" panose="020B0400000000000000" pitchFamily="50" charset="-128"/>
              </a:rPr>
              <a:t>歳）群 における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「ひきこもり群」の推計</a:t>
            </a:r>
            <a:endParaRPr lang="en-US" altLang="ja-JP"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・・・・・・約１．７万人</a:t>
            </a:r>
            <a:endParaRPr lang="en-US" altLang="ja-JP" sz="2000" dirty="0">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B679E1E2-9DC9-ADAE-C842-588E1634866C}"/>
              </a:ext>
            </a:extLst>
          </p:cNvPr>
          <p:cNvSpPr/>
          <p:nvPr/>
        </p:nvSpPr>
        <p:spPr>
          <a:xfrm>
            <a:off x="5040000" y="6012000"/>
            <a:ext cx="4500000" cy="338554"/>
          </a:xfrm>
          <a:prstGeom prst="rect">
            <a:avLst/>
          </a:prstGeom>
        </p:spPr>
        <p:txBody>
          <a:bodyPr wrap="square" lIns="0" tIns="0" rIns="0" bIns="0" anchor="t"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出典：大阪市「生活状況に関する調査（ひきこもりに関する実態調査）」</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（令和</a:t>
            </a:r>
            <a:r>
              <a:rPr lang="en-US" altLang="ja-JP" sz="1100" dirty="0">
                <a:latin typeface="BIZ UDPゴシック" panose="020B0400000000000000" pitchFamily="50" charset="-128"/>
                <a:ea typeface="BIZ UDPゴシック" panose="020B0400000000000000" pitchFamily="50" charset="-128"/>
              </a:rPr>
              <a:t>2</a:t>
            </a:r>
            <a:r>
              <a:rPr lang="ja-JP" altLang="en-US" sz="1100" dirty="0">
                <a:latin typeface="BIZ UDPゴシック" panose="020B0400000000000000" pitchFamily="50" charset="-128"/>
                <a:ea typeface="BIZ UDPゴシック" panose="020B0400000000000000" pitchFamily="50" charset="-128"/>
              </a:rPr>
              <a:t>年</a:t>
            </a:r>
            <a:r>
              <a:rPr lang="en-US" altLang="ja-JP" sz="1100" dirty="0">
                <a:latin typeface="BIZ UDPゴシック" panose="020B0400000000000000" pitchFamily="50" charset="-128"/>
                <a:ea typeface="BIZ UDPゴシック" panose="020B0400000000000000" pitchFamily="50" charset="-128"/>
              </a:rPr>
              <a:t>12</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24</a:t>
            </a:r>
            <a:r>
              <a:rPr lang="ja-JP" altLang="en-US" sz="1100" dirty="0">
                <a:latin typeface="BIZ UDPゴシック" panose="020B0400000000000000" pitchFamily="50" charset="-128"/>
                <a:ea typeface="BIZ UDPゴシック" panose="020B0400000000000000" pitchFamily="50" charset="-128"/>
              </a:rPr>
              <a:t>日～令和</a:t>
            </a:r>
            <a:r>
              <a:rPr lang="en-US" altLang="ja-JP" sz="1100" dirty="0">
                <a:latin typeface="BIZ UDPゴシック" panose="020B0400000000000000" pitchFamily="50" charset="-128"/>
                <a:ea typeface="BIZ UDPゴシック" panose="020B0400000000000000" pitchFamily="50" charset="-128"/>
              </a:rPr>
              <a:t>3</a:t>
            </a:r>
            <a:r>
              <a:rPr lang="ja-JP" altLang="en-US" sz="1100" dirty="0">
                <a:latin typeface="BIZ UDPゴシック" panose="020B0400000000000000" pitchFamily="50" charset="-128"/>
                <a:ea typeface="BIZ UDPゴシック" panose="020B0400000000000000" pitchFamily="50" charset="-128"/>
              </a:rPr>
              <a:t>年</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18</a:t>
            </a:r>
            <a:r>
              <a:rPr lang="ja-JP" altLang="en-US" sz="1100" dirty="0">
                <a:latin typeface="BIZ UDPゴシック" panose="020B0400000000000000" pitchFamily="50" charset="-128"/>
                <a:ea typeface="BIZ UDPゴシック" panose="020B0400000000000000" pitchFamily="50" charset="-128"/>
              </a:rPr>
              <a:t>日 実施）</a:t>
            </a:r>
            <a:endParaRPr lang="en-US" altLang="ja-JP" sz="1100" dirty="0">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B679E1E2-9DC9-ADAE-C842-588E1634866C}"/>
              </a:ext>
            </a:extLst>
          </p:cNvPr>
          <p:cNvSpPr/>
          <p:nvPr/>
        </p:nvSpPr>
        <p:spPr>
          <a:xfrm>
            <a:off x="5040000" y="3454272"/>
            <a:ext cx="4680000" cy="892552"/>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成人（満</a:t>
            </a:r>
            <a:r>
              <a:rPr lang="en-US" altLang="ja-JP" dirty="0">
                <a:latin typeface="BIZ UDPゴシック" panose="020B0400000000000000" pitchFamily="50" charset="-128"/>
                <a:ea typeface="BIZ UDPゴシック" panose="020B0400000000000000" pitchFamily="50" charset="-128"/>
              </a:rPr>
              <a:t>40</a:t>
            </a:r>
            <a:r>
              <a:rPr lang="ja-JP" altLang="en-US" dirty="0">
                <a:latin typeface="BIZ UDPゴシック" panose="020B0400000000000000" pitchFamily="50" charset="-128"/>
                <a:ea typeface="BIZ UDPゴシック" panose="020B0400000000000000" pitchFamily="50" charset="-128"/>
              </a:rPr>
              <a:t>歳～満</a:t>
            </a:r>
            <a:r>
              <a:rPr lang="en-US" altLang="ja-JP" dirty="0">
                <a:latin typeface="BIZ UDPゴシック" panose="020B0400000000000000" pitchFamily="50" charset="-128"/>
                <a:ea typeface="BIZ UDPゴシック" panose="020B0400000000000000" pitchFamily="50" charset="-128"/>
              </a:rPr>
              <a:t>64</a:t>
            </a:r>
            <a:r>
              <a:rPr lang="ja-JP" altLang="en-US" dirty="0">
                <a:latin typeface="BIZ UDPゴシック" panose="020B0400000000000000" pitchFamily="50" charset="-128"/>
                <a:ea typeface="BIZ UDPゴシック" panose="020B0400000000000000" pitchFamily="50" charset="-128"/>
              </a:rPr>
              <a:t>歳）群における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「ひきこもり群」の推計　　　</a:t>
            </a:r>
            <a:r>
              <a:rPr lang="ja-JP" altLang="en-US" sz="2000" dirty="0">
                <a:latin typeface="BIZ UDPゴシック" panose="020B0400000000000000" pitchFamily="50" charset="-128"/>
                <a:ea typeface="BIZ UDPゴシック" panose="020B0400000000000000" pitchFamily="50" charset="-128"/>
              </a:rPr>
              <a:t>　　</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・・・・・・約２．４万人</a:t>
            </a:r>
            <a:endParaRPr lang="en-US" altLang="ja-JP" sz="2000" dirty="0">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B679E1E2-9DC9-ADAE-C842-588E1634866C}"/>
              </a:ext>
            </a:extLst>
          </p:cNvPr>
          <p:cNvSpPr/>
          <p:nvPr/>
        </p:nvSpPr>
        <p:spPr>
          <a:xfrm>
            <a:off x="5040000" y="4680000"/>
            <a:ext cx="4680000" cy="1188000"/>
          </a:xfrm>
          <a:prstGeom prst="rect">
            <a:avLst/>
          </a:prstGeom>
        </p:spPr>
        <p:txBody>
          <a:bodyPr wrap="square" lIns="0" tIns="0" rIns="0" bIns="0" anchor="t" anchorCtr="0">
            <a:spAutoFit/>
          </a:bodyPr>
          <a:lstStyle/>
          <a:p>
            <a:r>
              <a:rPr lang="ja-JP" altLang="en-US" sz="1200" dirty="0">
                <a:latin typeface="BIZ UDPゴシック" panose="020B0400000000000000" pitchFamily="50" charset="-128"/>
                <a:ea typeface="BIZ UDPゴシック" panose="020B0400000000000000" pitchFamily="50" charset="-128"/>
              </a:rPr>
              <a:t>本調査におけるひきこもり群の定義</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本人の妊娠・出産を含む身体疾病等もしくは、介護・看護等を必要とする家族と同居しているなどの理由により、常時自宅にいる必要がある場合を除き、外出頻度が極めて低い状態が６カ月以上持続する。</a:t>
            </a:r>
            <a:endParaRPr lang="en-US" altLang="ja-JP" sz="1200"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「自宅で仕事をしている」、「専業主婦（夫）などで家事・育児のために自宅に居ることが多い」、「自宅で介護・看護が必要」な場合を除く。</a:t>
            </a:r>
            <a:endParaRPr lang="en-US" altLang="ja-JP" sz="1100" dirty="0">
              <a:latin typeface="BIZ UDPゴシック" panose="020B0400000000000000" pitchFamily="50" charset="-128"/>
              <a:ea typeface="BIZ UDPゴシック" panose="020B0400000000000000" pitchFamily="50" charset="-128"/>
            </a:endParaRPr>
          </a:p>
        </p:txBody>
      </p:sp>
      <p:sp>
        <p:nvSpPr>
          <p:cNvPr id="14" name="角丸四角形 13">
            <a:extLst>
              <a:ext uri="{FF2B5EF4-FFF2-40B4-BE49-F238E27FC236}">
                <a16:creationId xmlns:a16="http://schemas.microsoft.com/office/drawing/2014/main" id="{AEE8FCBD-4441-54AE-98A5-E8FECB0F9B86}"/>
              </a:ext>
            </a:extLst>
          </p:cNvPr>
          <p:cNvSpPr/>
          <p:nvPr/>
        </p:nvSpPr>
        <p:spPr>
          <a:xfrm>
            <a:off x="122400" y="122400"/>
            <a:ext cx="5760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住吉区子育て世代包括支援センター相談件数（件）</a:t>
            </a:r>
          </a:p>
        </p:txBody>
      </p:sp>
      <p:sp>
        <p:nvSpPr>
          <p:cNvPr id="15" name="角丸四角形 14">
            <a:extLst>
              <a:ext uri="{FF2B5EF4-FFF2-40B4-BE49-F238E27FC236}">
                <a16:creationId xmlns:a16="http://schemas.microsoft.com/office/drawing/2014/main" id="{AEE8FCBD-4441-54AE-98A5-E8FECB0F9B86}"/>
              </a:ext>
            </a:extLst>
          </p:cNvPr>
          <p:cNvSpPr/>
          <p:nvPr/>
        </p:nvSpPr>
        <p:spPr>
          <a:xfrm>
            <a:off x="122400" y="2005252"/>
            <a:ext cx="4320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大阪市立学校における不登校数（人）</a:t>
            </a:r>
          </a:p>
        </p:txBody>
      </p:sp>
      <p:sp>
        <p:nvSpPr>
          <p:cNvPr id="16" name="角丸四角形 15">
            <a:extLst>
              <a:ext uri="{FF2B5EF4-FFF2-40B4-BE49-F238E27FC236}">
                <a16:creationId xmlns:a16="http://schemas.microsoft.com/office/drawing/2014/main" id="{AEE8FCBD-4441-54AE-98A5-E8FECB0F9B86}"/>
              </a:ext>
            </a:extLst>
          </p:cNvPr>
          <p:cNvSpPr/>
          <p:nvPr/>
        </p:nvSpPr>
        <p:spPr>
          <a:xfrm>
            <a:off x="5040000" y="2005252"/>
            <a:ext cx="4140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大阪市におけるひきこもり群の推計</a:t>
            </a:r>
          </a:p>
        </p:txBody>
      </p:sp>
      <p:sp>
        <p:nvSpPr>
          <p:cNvPr id="18"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23</a:t>
            </a:r>
          </a:p>
        </p:txBody>
      </p:sp>
      <p:sp>
        <p:nvSpPr>
          <p:cNvPr id="19" name="正方形/長方形 18">
            <a:extLst>
              <a:ext uri="{FF2B5EF4-FFF2-40B4-BE49-F238E27FC236}">
                <a16:creationId xmlns:a16="http://schemas.microsoft.com/office/drawing/2014/main" id="{B679E1E2-9DC9-ADAE-C842-588E1634866C}"/>
              </a:ext>
            </a:extLst>
          </p:cNvPr>
          <p:cNvSpPr/>
          <p:nvPr/>
        </p:nvSpPr>
        <p:spPr>
          <a:xfrm>
            <a:off x="5040000" y="4428000"/>
            <a:ext cx="2340000" cy="169277"/>
          </a:xfrm>
          <a:prstGeom prst="rect">
            <a:avLst/>
          </a:prstGeom>
        </p:spPr>
        <p:txBody>
          <a:bodyPr wrap="squar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年齢は、令和元年</a:t>
            </a:r>
            <a:r>
              <a:rPr lang="en-US" altLang="ja-JP" sz="1100" dirty="0">
                <a:latin typeface="BIZ UDPゴシック" panose="020B0400000000000000" pitchFamily="50" charset="-128"/>
                <a:ea typeface="BIZ UDPゴシック" panose="020B0400000000000000" pitchFamily="50" charset="-128"/>
              </a:rPr>
              <a:t>12</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31</a:t>
            </a:r>
            <a:r>
              <a:rPr lang="ja-JP" altLang="en-US" sz="1100" dirty="0">
                <a:latin typeface="BIZ UDPゴシック" panose="020B0400000000000000" pitchFamily="50" charset="-128"/>
                <a:ea typeface="BIZ UDPゴシック" panose="020B0400000000000000" pitchFamily="50" charset="-128"/>
              </a:rPr>
              <a:t>日時点</a:t>
            </a:r>
            <a:endParaRPr lang="en-US" altLang="ja-JP" sz="1100" dirty="0">
              <a:latin typeface="BIZ UDPゴシック" panose="020B0400000000000000" pitchFamily="50" charset="-128"/>
              <a:ea typeface="BIZ UDPゴシック" panose="020B0400000000000000" pitchFamily="50" charset="-128"/>
            </a:endParaRPr>
          </a:p>
        </p:txBody>
      </p:sp>
      <p:graphicFrame>
        <p:nvGraphicFramePr>
          <p:cNvPr id="4" name="グラフ 3">
            <a:extLst>
              <a:ext uri="{FF2B5EF4-FFF2-40B4-BE49-F238E27FC236}">
                <a16:creationId xmlns:a16="http://schemas.microsoft.com/office/drawing/2014/main" id="{063979BF-607F-48DD-B95F-9998E7644B8B}"/>
              </a:ext>
            </a:extLst>
          </p:cNvPr>
          <p:cNvGraphicFramePr>
            <a:graphicFrameLocks/>
          </p:cNvGraphicFramePr>
          <p:nvPr>
            <p:extLst>
              <p:ext uri="{D42A27DB-BD31-4B8C-83A1-F6EECF244321}">
                <p14:modId xmlns:p14="http://schemas.microsoft.com/office/powerpoint/2010/main" val="3072132223"/>
              </p:ext>
            </p:extLst>
          </p:nvPr>
        </p:nvGraphicFramePr>
        <p:xfrm>
          <a:off x="147600" y="2421524"/>
          <a:ext cx="4640400" cy="31752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図 5">
            <a:extLst>
              <a:ext uri="{FF2B5EF4-FFF2-40B4-BE49-F238E27FC236}">
                <a16:creationId xmlns:a16="http://schemas.microsoft.com/office/drawing/2014/main" id="{9D24BB10-1C6B-4A11-40C2-81EFFC83276C}"/>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00" y="540000"/>
            <a:ext cx="846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203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5999" y="5135180"/>
            <a:ext cx="3600000" cy="169277"/>
          </a:xfrm>
          <a:prstGeom prst="rect">
            <a:avLst/>
          </a:prstGeom>
        </p:spPr>
        <p:txBody>
          <a:bodyPr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※出典：大阪市「区政に関する区民アンケート」（令和4年度）</a:t>
            </a:r>
          </a:p>
        </p:txBody>
      </p:sp>
      <p:sp>
        <p:nvSpPr>
          <p:cNvPr id="6" name="角丸四角形 5">
            <a:extLst>
              <a:ext uri="{FF2B5EF4-FFF2-40B4-BE49-F238E27FC236}">
                <a16:creationId xmlns:a16="http://schemas.microsoft.com/office/drawing/2014/main" id="{DFD22200-559F-1A86-59ED-3F81B3278B03}"/>
              </a:ext>
            </a:extLst>
          </p:cNvPr>
          <p:cNvSpPr/>
          <p:nvPr/>
        </p:nvSpPr>
        <p:spPr>
          <a:xfrm>
            <a:off x="122400" y="122400"/>
            <a:ext cx="2160000" cy="36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窓口対応について</a:t>
            </a:r>
          </a:p>
        </p:txBody>
      </p:sp>
      <p:sp>
        <p:nvSpPr>
          <p:cNvPr id="7"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24</a:t>
            </a:r>
          </a:p>
        </p:txBody>
      </p:sp>
      <p:sp>
        <p:nvSpPr>
          <p:cNvPr id="3" name="テキスト ボックス 2">
            <a:extLst>
              <a:ext uri="{FF2B5EF4-FFF2-40B4-BE49-F238E27FC236}">
                <a16:creationId xmlns:a16="http://schemas.microsoft.com/office/drawing/2014/main" id="{34E1ECDC-AF62-B454-5D7B-D656893DDEFB}"/>
              </a:ext>
            </a:extLst>
          </p:cNvPr>
          <p:cNvSpPr txBox="1"/>
          <p:nvPr/>
        </p:nvSpPr>
        <p:spPr>
          <a:xfrm>
            <a:off x="216000" y="2400200"/>
            <a:ext cx="9540000" cy="738664"/>
          </a:xfrm>
          <a:prstGeom prst="rect">
            <a:avLst/>
          </a:prstGeom>
          <a:noFill/>
        </p:spPr>
        <p:txBody>
          <a:bodyPr wrap="square" lIns="0" tIns="0" rIns="0" bIns="0" rtlCol="0" anchor="t" anchorCtr="0">
            <a:spAutoFit/>
          </a:bodyPr>
          <a:lstStyle/>
          <a:p>
            <a:r>
              <a:rPr kumimoji="1" lang="ja-JP" altLang="en-US" sz="1600" dirty="0">
                <a:latin typeface="BIZ UDPゴシック" panose="020B0400000000000000" pitchFamily="50" charset="-128"/>
                <a:ea typeface="BIZ UDPゴシック" panose="020B0400000000000000" pitchFamily="50" charset="-128"/>
              </a:rPr>
              <a:t>　「この１年間に、区役所に対して、日常生活に関する相談や要望を行ったことがある」と回答した人の内、「区役所は、区民に身近な窓口として、適切に対応したとあまり感じなった・感じなかった」と回答した区民の理由（％）</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複数回答可</a:t>
            </a:r>
          </a:p>
        </p:txBody>
      </p:sp>
      <p:sp>
        <p:nvSpPr>
          <p:cNvPr id="4" name="テキスト ボックス 3">
            <a:extLst>
              <a:ext uri="{FF2B5EF4-FFF2-40B4-BE49-F238E27FC236}">
                <a16:creationId xmlns:a16="http://schemas.microsoft.com/office/drawing/2014/main" id="{607F1CB6-8F40-046F-2B65-C3CE24655132}"/>
              </a:ext>
            </a:extLst>
          </p:cNvPr>
          <p:cNvSpPr txBox="1"/>
          <p:nvPr/>
        </p:nvSpPr>
        <p:spPr>
          <a:xfrm>
            <a:off x="215998" y="813959"/>
            <a:ext cx="4608000" cy="1231106"/>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　「この１年間に、区役所に対して、日常生活に関する相談や要望を行ったことがある」と回答した人が、「区役所は、区民に身近な窓口として、適切に対応したとどちらかといえば感じた・感じた」と回答した区民の割合（％）</a:t>
            </a:r>
          </a:p>
        </p:txBody>
      </p:sp>
      <p:graphicFrame>
        <p:nvGraphicFramePr>
          <p:cNvPr id="9" name="グラフ 8">
            <a:extLst>
              <a:ext uri="{FF2B5EF4-FFF2-40B4-BE49-F238E27FC236}">
                <a16:creationId xmlns:a16="http://schemas.microsoft.com/office/drawing/2014/main" id="{31A6E398-B0BE-4E54-9698-AF92C722A49F}"/>
              </a:ext>
            </a:extLst>
          </p:cNvPr>
          <p:cNvGraphicFramePr>
            <a:graphicFrameLocks/>
          </p:cNvGraphicFramePr>
          <p:nvPr>
            <p:extLst>
              <p:ext uri="{D42A27DB-BD31-4B8C-83A1-F6EECF244321}">
                <p14:modId xmlns:p14="http://schemas.microsoft.com/office/powerpoint/2010/main" val="3122217654"/>
              </p:ext>
            </p:extLst>
          </p:nvPr>
        </p:nvGraphicFramePr>
        <p:xfrm>
          <a:off x="5050800" y="7200"/>
          <a:ext cx="4572000" cy="25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a:extLst>
              <a:ext uri="{FF2B5EF4-FFF2-40B4-BE49-F238E27FC236}">
                <a16:creationId xmlns:a16="http://schemas.microsoft.com/office/drawing/2014/main" id="{6F7E28B4-9D78-DA1E-7579-0CCE94EFEFA1}"/>
              </a:ext>
            </a:extLst>
          </p:cNvPr>
          <p:cNvGraphicFramePr>
            <a:graphicFrameLocks/>
          </p:cNvGraphicFramePr>
          <p:nvPr>
            <p:extLst>
              <p:ext uri="{D42A27DB-BD31-4B8C-83A1-F6EECF244321}">
                <p14:modId xmlns:p14="http://schemas.microsoft.com/office/powerpoint/2010/main" val="78495461"/>
              </p:ext>
            </p:extLst>
          </p:nvPr>
        </p:nvGraphicFramePr>
        <p:xfrm>
          <a:off x="216000" y="3156200"/>
          <a:ext cx="9540000" cy="190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a:extLst>
              <a:ext uri="{FF2B5EF4-FFF2-40B4-BE49-F238E27FC236}">
                <a16:creationId xmlns:a16="http://schemas.microsoft.com/office/drawing/2014/main" id="{CA2A50B6-F6BB-8CED-9ED5-B25C1624FCA4}"/>
              </a:ext>
            </a:extLst>
          </p:cNvPr>
          <p:cNvSpPr txBox="1"/>
          <p:nvPr/>
        </p:nvSpPr>
        <p:spPr>
          <a:xfrm>
            <a:off x="215999" y="4955180"/>
            <a:ext cx="9288000" cy="169200"/>
          </a:xfrm>
          <a:prstGeom prst="rect">
            <a:avLst/>
          </a:prstGeom>
          <a:noFill/>
        </p:spPr>
        <p:txBody>
          <a:bodyPr wrap="squar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複数回答の設問の場合、回答は選択肢ごとの有効回答数に対して、それぞれの割合を示しています。そのため、合計が</a:t>
            </a:r>
            <a:r>
              <a:rPr lang="en-US" altLang="ja-JP" sz="1100" dirty="0">
                <a:latin typeface="BIZ UDPゴシック" panose="020B0400000000000000" pitchFamily="50" charset="-128"/>
                <a:ea typeface="BIZ UDPゴシック" panose="020B0400000000000000" pitchFamily="50" charset="-128"/>
              </a:rPr>
              <a:t>100.0</a:t>
            </a:r>
            <a:r>
              <a:rPr lang="ja-JP" altLang="en-US" sz="1100" dirty="0">
                <a:latin typeface="BIZ UDPゴシック" panose="020B0400000000000000" pitchFamily="50" charset="-128"/>
                <a:ea typeface="BIZ UDPゴシック" panose="020B0400000000000000" pitchFamily="50" charset="-128"/>
              </a:rPr>
              <a:t>％を超える場合があります。</a:t>
            </a:r>
          </a:p>
        </p:txBody>
      </p:sp>
      <p:sp>
        <p:nvSpPr>
          <p:cNvPr id="8" name="角丸四角形 5">
            <a:extLst>
              <a:ext uri="{FF2B5EF4-FFF2-40B4-BE49-F238E27FC236}">
                <a16:creationId xmlns:a16="http://schemas.microsoft.com/office/drawing/2014/main" id="{5F2752F0-FEB2-BAC1-7F0E-1B2D0E411069}"/>
              </a:ext>
            </a:extLst>
          </p:cNvPr>
          <p:cNvSpPr/>
          <p:nvPr/>
        </p:nvSpPr>
        <p:spPr>
          <a:xfrm>
            <a:off x="122400" y="5385370"/>
            <a:ext cx="5760000" cy="36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ＤＸ（デジタル・トランスフォーメーション）について</a:t>
            </a:r>
          </a:p>
        </p:txBody>
      </p:sp>
      <p:sp>
        <p:nvSpPr>
          <p:cNvPr id="10" name="テキスト ボックス 9">
            <a:extLst>
              <a:ext uri="{FF2B5EF4-FFF2-40B4-BE49-F238E27FC236}">
                <a16:creationId xmlns:a16="http://schemas.microsoft.com/office/drawing/2014/main" id="{66C1710A-6FB3-A557-83EF-3B3CF9A5067B}"/>
              </a:ext>
            </a:extLst>
          </p:cNvPr>
          <p:cNvSpPr txBox="1"/>
          <p:nvPr/>
        </p:nvSpPr>
        <p:spPr>
          <a:xfrm>
            <a:off x="216000" y="5745250"/>
            <a:ext cx="9540000" cy="1015663"/>
          </a:xfrm>
          <a:prstGeom prst="rect">
            <a:avLst/>
          </a:prstGeom>
          <a:noFill/>
        </p:spPr>
        <p:txBody>
          <a:bodyPr wrap="square" lIns="0" tIns="0" rIns="0" bIns="0" rtlCol="0" anchor="t" anchorCtr="0">
            <a:spAutoFit/>
          </a:bodyPr>
          <a:lstStyle/>
          <a:p>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300" dirty="0">
                <a:latin typeface="BIZ UDPゴシック" panose="020B0400000000000000" pitchFamily="50" charset="-128"/>
                <a:ea typeface="BIZ UDPゴシック" panose="020B0400000000000000" pitchFamily="50" charset="-128"/>
              </a:rPr>
              <a:t>一般的には「新たな価値を創造することを目的に、デジタル技術の駆使によって既存の枠組みを変化させること」をいう。</a:t>
            </a:r>
          </a:p>
          <a:p>
            <a:r>
              <a:rPr kumimoji="1" lang="ja-JP" altLang="en-US" sz="1300" dirty="0">
                <a:latin typeface="BIZ UDPゴシック" panose="020B0400000000000000" pitchFamily="50" charset="-128"/>
                <a:ea typeface="BIZ UDPゴシック" panose="020B0400000000000000" pitchFamily="50" charset="-128"/>
              </a:rPr>
              <a:t>　大阪市では、</a:t>
            </a:r>
            <a:r>
              <a:rPr kumimoji="1" lang="en-US" altLang="ja-JP" sz="1300" dirty="0">
                <a:latin typeface="BIZ UDPゴシック" panose="020B0400000000000000" pitchFamily="50" charset="-128"/>
                <a:ea typeface="BIZ UDPゴシック" panose="020B0400000000000000" pitchFamily="50" charset="-128"/>
              </a:rPr>
              <a:t>Re-Design</a:t>
            </a:r>
            <a:r>
              <a:rPr kumimoji="1" lang="ja-JP" altLang="en-US" sz="1300" dirty="0">
                <a:latin typeface="BIZ UDPゴシック" panose="020B0400000000000000" pitchFamily="50" charset="-128"/>
                <a:ea typeface="BIZ UDPゴシック" panose="020B0400000000000000" pitchFamily="50" charset="-128"/>
              </a:rPr>
              <a:t>おおさか ～大阪市</a:t>
            </a:r>
            <a:r>
              <a:rPr kumimoji="1" lang="en-US" altLang="ja-JP" sz="1300" dirty="0">
                <a:latin typeface="BIZ UDPゴシック" panose="020B0400000000000000" pitchFamily="50" charset="-128"/>
                <a:ea typeface="BIZ UDPゴシック" panose="020B0400000000000000" pitchFamily="50" charset="-128"/>
              </a:rPr>
              <a:t>DX</a:t>
            </a:r>
            <a:r>
              <a:rPr kumimoji="1" lang="ja-JP" altLang="en-US" sz="1300" dirty="0">
                <a:latin typeface="BIZ UDPゴシック" panose="020B0400000000000000" pitchFamily="50" charset="-128"/>
                <a:ea typeface="BIZ UDPゴシック" panose="020B0400000000000000" pitchFamily="50" charset="-128"/>
              </a:rPr>
              <a:t>戦略～ “</a:t>
            </a:r>
            <a:r>
              <a:rPr kumimoji="1" lang="en-US" altLang="ja-JP" sz="1300" dirty="0">
                <a:latin typeface="BIZ UDPゴシック" panose="020B0400000000000000" pitchFamily="50" charset="-128"/>
                <a:ea typeface="BIZ UDPゴシック" panose="020B0400000000000000" pitchFamily="50" charset="-128"/>
              </a:rPr>
              <a:t>MISSION</a:t>
            </a:r>
            <a:r>
              <a:rPr kumimoji="1" lang="ja-JP" altLang="en-US" sz="1300" dirty="0">
                <a:latin typeface="BIZ UDPゴシック" panose="020B0400000000000000" pitchFamily="50" charset="-128"/>
                <a:ea typeface="BIZ UDPゴシック" panose="020B0400000000000000" pitchFamily="50" charset="-128"/>
              </a:rPr>
              <a:t>（大阪市の使命）”の項において、「データやデジタル技術の活用を前提に、サービスの利用者の目線で、大阪市のまちや地域のあり方、サービスや行政のあり方を再デザインし、社会環境の変化にも的確に対応していくことにより、大阪市で生活、経済活動を行う多様な人々がそれぞれの幸せ（</a:t>
            </a:r>
            <a:r>
              <a:rPr kumimoji="1" lang="en-US" altLang="ja-JP" sz="1300" dirty="0">
                <a:latin typeface="BIZ UDPゴシック" panose="020B0400000000000000" pitchFamily="50" charset="-128"/>
                <a:ea typeface="BIZ UDPゴシック" panose="020B0400000000000000" pitchFamily="50" charset="-128"/>
              </a:rPr>
              <a:t>Well-being</a:t>
            </a:r>
            <a:r>
              <a:rPr kumimoji="1" lang="ja-JP" altLang="en-US" sz="1300" dirty="0">
                <a:latin typeface="BIZ UDPゴシック" panose="020B0400000000000000" pitchFamily="50" charset="-128"/>
                <a:ea typeface="BIZ UDPゴシック" panose="020B0400000000000000" pitchFamily="50" charset="-128"/>
              </a:rPr>
              <a:t>）を実感できる都市へと成⾧・発展させること」と定義している。</a:t>
            </a:r>
          </a:p>
        </p:txBody>
      </p:sp>
    </p:spTree>
    <p:extLst>
      <p:ext uri="{BB962C8B-B14F-4D97-AF65-F5344CB8AC3E}">
        <p14:creationId xmlns:p14="http://schemas.microsoft.com/office/powerpoint/2010/main" val="393638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はじめに</a:t>
            </a:r>
          </a:p>
        </p:txBody>
      </p:sp>
      <p:sp>
        <p:nvSpPr>
          <p:cNvPr id="4" name="テキスト ボックス 3"/>
          <p:cNvSpPr txBox="1"/>
          <p:nvPr/>
        </p:nvSpPr>
        <p:spPr>
          <a:xfrm>
            <a:off x="108000" y="935999"/>
            <a:ext cx="9720000" cy="5311711"/>
          </a:xfrm>
          <a:prstGeom prst="rect">
            <a:avLst/>
          </a:prstGeom>
          <a:noFill/>
        </p:spPr>
        <p:txBody>
          <a:bodyPr wrap="square" lIns="0" tIns="0" rIns="0" bIns="0" rtlCol="0" anchor="t" anchorCtr="0">
            <a:spAutoFit/>
          </a:bodyPr>
          <a:lstStyle/>
          <a:p>
            <a:pPr lvl="0">
              <a:lnSpc>
                <a:spcPts val="3700"/>
              </a:lnSpc>
              <a:defRPr/>
            </a:pPr>
            <a:r>
              <a:rPr lang="ja-JP" altLang="en-US" noProof="0" dirty="0">
                <a:solidFill>
                  <a:prstClr val="black"/>
                </a:solidFill>
                <a:latin typeface="BIZ UDゴシック" panose="020B0400000000000000" pitchFamily="49" charset="-128"/>
                <a:ea typeface="BIZ UDゴシック" panose="020B0400000000000000" pitchFamily="49" charset="-128"/>
              </a:rPr>
              <a:t>　</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住吉区は</a:t>
            </a:r>
            <a:r>
              <a:rPr lang="ja-JP" altLang="en-US" sz="2000" dirty="0">
                <a:latin typeface="BIZ UDゴシック" panose="020B0400000000000000" pitchFamily="49" charset="-128"/>
                <a:ea typeface="BIZ UDゴシック" panose="020B0400000000000000" pitchFamily="49" charset="-128"/>
              </a:rPr>
              <a:t>由緒ある神社仏閣、古い街道やまちなみなどの歴史的資源に恵まれたまちであり、古来</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より「すみよし」と称され、交通利便性の高さと閑静な環境があいまって、快適な住宅地として発展してきました。</a:t>
            </a:r>
          </a:p>
          <a:p>
            <a:pPr>
              <a:lnSpc>
                <a:spcPts val="3700"/>
              </a:lnSpc>
              <a:defRPr/>
            </a:pPr>
            <a:r>
              <a:rPr lang="ja-JP" altLang="en-US" sz="2000" dirty="0">
                <a:latin typeface="BIZ UDゴシック" panose="020B0400000000000000" pitchFamily="49" charset="-128"/>
                <a:ea typeface="BIZ UDゴシック" panose="020B0400000000000000" pitchFamily="49" charset="-128"/>
              </a:rPr>
              <a:t>　</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b="1" dirty="0">
                <a:solidFill>
                  <a:srgbClr val="CC00FF"/>
                </a:solidFill>
                <a:latin typeface="BIZ UDゴシック" panose="020B0400000000000000" pitchFamily="49" charset="-128"/>
                <a:ea typeface="BIZ UDゴシック" panose="020B0400000000000000" pitchFamily="49" charset="-128"/>
              </a:rPr>
              <a:t>住吉区将来ビジョン２０２８</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は、</a:t>
            </a:r>
            <a:r>
              <a:rPr lang="ja-JP" altLang="en-US" sz="2000" dirty="0">
                <a:solidFill>
                  <a:srgbClr val="CC00FF"/>
                </a:solidFill>
                <a:latin typeface="BIZ UDゴシック" panose="020B0400000000000000" pitchFamily="49" charset="-128"/>
                <a:ea typeface="BIZ UDゴシック" panose="020B0400000000000000" pitchFamily="49" charset="-128"/>
              </a:rPr>
              <a:t>住吉区</a:t>
            </a:r>
            <a:r>
              <a:rPr kumimoji="0" lang="ja-JP" altLang="en-US" sz="2000" b="0" i="0" strike="noStrike" kern="1200" cap="none" spc="0" normalizeH="0" baseline="0" noProof="0" dirty="0">
                <a:ln>
                  <a:noFill/>
                </a:ln>
                <a:solidFill>
                  <a:srgbClr val="CC00FF"/>
                </a:solidFill>
                <a:effectLst/>
                <a:uLnTx/>
                <a:uFillTx/>
                <a:latin typeface="BIZ UDゴシック" panose="020B0400000000000000" pitchFamily="49" charset="-128"/>
                <a:ea typeface="BIZ UDゴシック" panose="020B0400000000000000" pitchFamily="49" charset="-128"/>
              </a:rPr>
              <a:t>特有の</a:t>
            </a:r>
            <a:r>
              <a:rPr kumimoji="0" lang="ja-JP" altLang="en-US" sz="2000" b="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魅力や資源の活用</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はもとより、</a:t>
            </a:r>
            <a:r>
              <a:rPr lang="ja-JP" altLang="en-US" sz="2000" dirty="0">
                <a:latin typeface="BIZ UDゴシック" panose="020B0400000000000000" pitchFamily="49" charset="-128"/>
                <a:ea typeface="BIZ UDゴシック" panose="020B0400000000000000" pitchFamily="49" charset="-128"/>
              </a:rPr>
              <a:t>これまで、</a:t>
            </a:r>
            <a:r>
              <a:rPr lang="ja-JP" altLang="en-US" sz="2000" dirty="0">
                <a:solidFill>
                  <a:srgbClr val="CC00FF"/>
                </a:solidFill>
                <a:latin typeface="BIZ UDゴシック" panose="020B0400000000000000" pitchFamily="49" charset="-128"/>
                <a:ea typeface="BIZ UDゴシック" panose="020B0400000000000000" pitchFamily="49" charset="-128"/>
              </a:rPr>
              <a:t>住民同士のつながりを育んできた</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地域での見守りや、あいさつ・声かけなどの</a:t>
            </a:r>
            <a:r>
              <a:rPr kumimoji="0" lang="ja-JP" altLang="en-US" sz="2000" b="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様々な取組</a:t>
            </a:r>
            <a:r>
              <a:rPr kumimoji="0" lang="ja-JP" altLang="en-US" sz="2000" b="0" i="0" strike="noStrike" kern="1200" cap="none" spc="0" normalizeH="0" noProof="0" dirty="0">
                <a:ln>
                  <a:noFill/>
                </a:ln>
                <a:effectLst/>
                <a:uLnTx/>
                <a:uFill>
                  <a:solidFill>
                    <a:srgbClr val="CC00FF"/>
                  </a:solidFill>
                </a:uFill>
                <a:latin typeface="BIZ UDゴシック" panose="020B0400000000000000" pitchFamily="49" charset="-128"/>
                <a:ea typeface="BIZ UDゴシック" panose="020B0400000000000000" pitchFamily="49" charset="-128"/>
              </a:rPr>
              <a:t>を土台</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として</a:t>
            </a:r>
            <a:r>
              <a:rPr lang="ja-JP" altLang="en-US" sz="2000" dirty="0" err="1">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区の将来像である</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b="1" dirty="0">
                <a:solidFill>
                  <a:srgbClr val="CC00FF"/>
                </a:solidFill>
                <a:latin typeface="BIZ UDゴシック" panose="020B0400000000000000" pitchFamily="49" charset="-128"/>
                <a:ea typeface="BIZ UDゴシック" panose="020B0400000000000000" pitchFamily="49" charset="-128"/>
              </a:rPr>
              <a:t>すみよいまち　えーとこ住吉</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を実現していくための</a:t>
            </a:r>
            <a:r>
              <a:rPr lang="ja-JP" altLang="en-US" sz="2000" dirty="0">
                <a:uFill>
                  <a:solidFill>
                    <a:srgbClr val="CC00FF"/>
                  </a:solidFill>
                </a:uFill>
                <a:latin typeface="BIZ UDゴシック" panose="020B0400000000000000" pitchFamily="49" charset="-128"/>
                <a:ea typeface="BIZ UDゴシック" panose="020B0400000000000000" pitchFamily="49" charset="-128"/>
              </a:rPr>
              <a:t>施策展開の方向性</a:t>
            </a:r>
            <a:r>
              <a:rPr lang="ja-JP" altLang="en-US" sz="2000" dirty="0">
                <a:latin typeface="BIZ UDゴシック" panose="020B0400000000000000" pitchFamily="49" charset="-128"/>
                <a:ea typeface="BIZ UDゴシック" panose="020B0400000000000000" pitchFamily="49" charset="-128"/>
              </a:rPr>
              <a:t>を示しています。</a:t>
            </a:r>
            <a:r>
              <a:rPr lang="ja-JP" altLang="en-US" sz="2000" dirty="0">
                <a:solidFill>
                  <a:srgbClr val="CC00FF"/>
                </a:solidFill>
                <a:latin typeface="BIZ UDゴシック" panose="020B0400000000000000" pitchFamily="49" charset="-128"/>
                <a:ea typeface="BIZ UDゴシック" panose="020B0400000000000000" pitchFamily="49" charset="-128"/>
              </a:rPr>
              <a:t>幅広い世代・分野の住民が</a:t>
            </a:r>
            <a:r>
              <a:rPr lang="ja-JP" altLang="en-US" sz="2000" dirty="0">
                <a:latin typeface="BIZ UDゴシック" panose="020B0400000000000000" pitchFamily="49" charset="-128"/>
                <a:ea typeface="BIZ UDゴシック" panose="020B0400000000000000" pitchFamily="49" charset="-128"/>
              </a:rPr>
              <a:t>多様な課題を </a:t>
            </a:r>
            <a:r>
              <a:rPr lang="en-US" altLang="ja-JP"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a:t>
            </a:r>
            <a:r>
              <a:rPr lang="ja-JP" altLang="en-US"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自分事</a:t>
            </a:r>
            <a:r>
              <a:rPr lang="en-US" altLang="ja-JP"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として、ともにまちづくりを進めていくことをめざし、</a:t>
            </a:r>
            <a:r>
              <a:rPr lang="ja-JP" altLang="en-US"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４つの柱（方向性）</a:t>
            </a:r>
            <a:r>
              <a:rPr lang="ja-JP" altLang="en-US" sz="2000" dirty="0">
                <a:solidFill>
                  <a:srgbClr val="CC00FF"/>
                </a:solidFill>
                <a:latin typeface="BIZ UDゴシック" panose="020B0400000000000000" pitchFamily="49" charset="-128"/>
                <a:ea typeface="BIZ UDゴシック" panose="020B0400000000000000" pitchFamily="49" charset="-128"/>
              </a:rPr>
              <a:t>を設定</a:t>
            </a:r>
            <a:r>
              <a:rPr lang="ja-JP" altLang="en-US" sz="2000" dirty="0">
                <a:latin typeface="BIZ UDゴシック" panose="020B0400000000000000" pitchFamily="49" charset="-128"/>
                <a:ea typeface="BIZ UDゴシック" panose="020B0400000000000000" pitchFamily="49" charset="-128"/>
              </a:rPr>
              <a:t>しました。</a:t>
            </a:r>
          </a:p>
          <a:p>
            <a:pPr>
              <a:lnSpc>
                <a:spcPts val="3700"/>
              </a:lnSpc>
              <a:defRPr/>
            </a:pPr>
            <a:r>
              <a:rPr lang="ja-JP" altLang="en-US" sz="2000" dirty="0">
                <a:latin typeface="BIZ UDゴシック" panose="020B0400000000000000" pitchFamily="49" charset="-128"/>
                <a:ea typeface="BIZ UDゴシック" panose="020B0400000000000000" pitchFamily="49" charset="-128"/>
              </a:rPr>
              <a:t>　具体的な施策については、年度ごとのアクションプランである運営方針を策定し、着実に実行していきます。</a:t>
            </a:r>
            <a:endPar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43264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2400" y="4392000"/>
            <a:ext cx="576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今後も継続して住吉区に居住したいと思いますか。</a:t>
            </a: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25</a:t>
            </a:r>
          </a:p>
        </p:txBody>
      </p:sp>
      <p:sp>
        <p:nvSpPr>
          <p:cNvPr id="23" name="正方形/長方形 22"/>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2400" dirty="0">
                <a:solidFill>
                  <a:schemeClr val="bg1"/>
                </a:solidFill>
                <a:latin typeface="BIZ UDゴシック" panose="020B0400000000000000" pitchFamily="49" charset="-128"/>
                <a:ea typeface="BIZ UDゴシック" panose="020B0400000000000000" pitchFamily="49" charset="-128"/>
              </a:rPr>
              <a:t>令和５年度第１回住吉区区民意識調査の回答結果（一部抜粋）</a:t>
            </a:r>
          </a:p>
        </p:txBody>
      </p:sp>
      <p:sp>
        <p:nvSpPr>
          <p:cNvPr id="25" name="角丸四角形 24"/>
          <p:cNvSpPr/>
          <p:nvPr/>
        </p:nvSpPr>
        <p:spPr>
          <a:xfrm>
            <a:off x="122399" y="1656000"/>
            <a:ext cx="4176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住吉区に居住した主なきっかけ（％）</a:t>
            </a:r>
          </a:p>
        </p:txBody>
      </p:sp>
      <p:sp>
        <p:nvSpPr>
          <p:cNvPr id="28" name="テキスト ボックス 27">
            <a:extLst>
              <a:ext uri="{FF2B5EF4-FFF2-40B4-BE49-F238E27FC236}">
                <a16:creationId xmlns:a16="http://schemas.microsoft.com/office/drawing/2014/main" id="{3E2DADCF-A4F9-C863-0088-9AC86C906273}"/>
              </a:ext>
            </a:extLst>
          </p:cNvPr>
          <p:cNvSpPr txBox="1"/>
          <p:nvPr/>
        </p:nvSpPr>
        <p:spPr>
          <a:xfrm>
            <a:off x="377577" y="4752000"/>
            <a:ext cx="8191320" cy="360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上記質問で住吉区に居住したきっかけが「出生時から」、「親の都合」以外の人が回答（％）</a:t>
            </a:r>
          </a:p>
        </p:txBody>
      </p:sp>
      <p:pic>
        <p:nvPicPr>
          <p:cNvPr id="14" name="図 13"/>
          <p:cNvPicPr/>
          <p:nvPr/>
        </p:nvPicPr>
        <p:blipFill>
          <a:blip r:embed="rId3">
            <a:extLst>
              <a:ext uri="{28A0092B-C50C-407E-A947-70E740481C1C}">
                <a14:useLocalDpi xmlns:a14="http://schemas.microsoft.com/office/drawing/2010/main" val="0"/>
              </a:ext>
            </a:extLst>
          </a:blip>
          <a:srcRect/>
          <a:stretch>
            <a:fillRect/>
          </a:stretch>
        </p:blipFill>
        <p:spPr bwMode="auto">
          <a:xfrm>
            <a:off x="216000" y="1944000"/>
            <a:ext cx="7920000" cy="2340000"/>
          </a:xfrm>
          <a:prstGeom prst="rect">
            <a:avLst/>
          </a:prstGeom>
          <a:noFill/>
          <a:ln>
            <a:noFill/>
          </a:ln>
        </p:spPr>
      </p:pic>
      <p:pic>
        <p:nvPicPr>
          <p:cNvPr id="15" name="図 14"/>
          <p:cNvPicPr/>
          <p:nvPr/>
        </p:nvPicPr>
        <p:blipFill>
          <a:blip r:embed="rId4">
            <a:extLst>
              <a:ext uri="{28A0092B-C50C-407E-A947-70E740481C1C}">
                <a14:useLocalDpi xmlns:a14="http://schemas.microsoft.com/office/drawing/2010/main" val="0"/>
              </a:ext>
            </a:extLst>
          </a:blip>
          <a:srcRect/>
          <a:stretch>
            <a:fillRect/>
          </a:stretch>
        </p:blipFill>
        <p:spPr bwMode="auto">
          <a:xfrm>
            <a:off x="216000" y="4968000"/>
            <a:ext cx="7920000" cy="1620000"/>
          </a:xfrm>
          <a:prstGeom prst="rect">
            <a:avLst/>
          </a:prstGeom>
          <a:noFill/>
          <a:ln>
            <a:noFill/>
          </a:ln>
        </p:spPr>
      </p:pic>
      <p:sp>
        <p:nvSpPr>
          <p:cNvPr id="2" name="テキスト ボックス 1">
            <a:extLst>
              <a:ext uri="{FF2B5EF4-FFF2-40B4-BE49-F238E27FC236}">
                <a16:creationId xmlns:a16="http://schemas.microsoft.com/office/drawing/2014/main" id="{040AB379-B1A1-3F8B-A7B4-228C4BABE5E4}"/>
              </a:ext>
            </a:extLst>
          </p:cNvPr>
          <p:cNvSpPr txBox="1"/>
          <p:nvPr/>
        </p:nvSpPr>
        <p:spPr>
          <a:xfrm>
            <a:off x="122400" y="756000"/>
            <a:ext cx="9648000" cy="738664"/>
          </a:xfrm>
          <a:prstGeom prst="rect">
            <a:avLst/>
          </a:prstGeom>
          <a:noFill/>
        </p:spPr>
        <p:txBody>
          <a:bodyPr wrap="square" lIns="0" tIns="0" rIns="0" bIns="0" rtlCol="0" anchor="ctr" anchorCtr="0">
            <a:spAutoFit/>
          </a:bodyPr>
          <a:lstStyle/>
          <a:p>
            <a:r>
              <a:rPr kumimoji="1" lang="ja-JP" altLang="en-US" sz="1200" dirty="0">
                <a:latin typeface="BIZ UDPゴシック" panose="020B0400000000000000" pitchFamily="50" charset="-128"/>
                <a:ea typeface="BIZ UDPゴシック" panose="020B0400000000000000" pitchFamily="50" charset="-128"/>
              </a:rPr>
              <a:t>　回答結果の割合「％」は有効回答数に対して、それぞれの回答数の割合を小数点以下第２位で四捨五入したものです。そのため、単数回答であっても合計値が</a:t>
            </a:r>
            <a:r>
              <a:rPr kumimoji="1" lang="en-US" altLang="ja-JP" sz="1200" dirty="0">
                <a:latin typeface="BIZ UDPゴシック" panose="020B0400000000000000" pitchFamily="50" charset="-128"/>
                <a:ea typeface="BIZ UDPゴシック" panose="020B0400000000000000" pitchFamily="50" charset="-128"/>
              </a:rPr>
              <a:t>100.0</a:t>
            </a:r>
            <a:r>
              <a:rPr kumimoji="1" lang="ja-JP" altLang="en-US" sz="1200" dirty="0">
                <a:latin typeface="BIZ UDPゴシック" panose="020B0400000000000000" pitchFamily="50" charset="-128"/>
                <a:ea typeface="BIZ UDPゴシック" panose="020B0400000000000000" pitchFamily="50" charset="-128"/>
              </a:rPr>
              <a:t>％にならない場合があります。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また、複数回答の設問の場合、回答は選択肢ごとの有効回答数に対して、それぞれの割合を示しています。そのため、合計が</a:t>
            </a:r>
            <a:r>
              <a:rPr kumimoji="1" lang="en-US" altLang="ja-JP" sz="1200" dirty="0">
                <a:latin typeface="BIZ UDPゴシック" panose="020B0400000000000000" pitchFamily="50" charset="-128"/>
                <a:ea typeface="BIZ UDPゴシック" panose="020B0400000000000000" pitchFamily="50" charset="-128"/>
              </a:rPr>
              <a:t>100.0</a:t>
            </a:r>
            <a:r>
              <a:rPr kumimoji="1" lang="ja-JP" altLang="en-US" sz="1200" dirty="0">
                <a:latin typeface="BIZ UDPゴシック" panose="020B0400000000000000" pitchFamily="50" charset="-128"/>
                <a:ea typeface="BIZ UDPゴシック" panose="020B0400000000000000" pitchFamily="50" charset="-128"/>
              </a:rPr>
              <a:t>％を超える場合があります。</a:t>
            </a:r>
          </a:p>
        </p:txBody>
      </p:sp>
    </p:spTree>
    <p:extLst>
      <p:ext uri="{BB962C8B-B14F-4D97-AF65-F5344CB8AC3E}">
        <p14:creationId xmlns:p14="http://schemas.microsoft.com/office/powerpoint/2010/main" val="2349368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122400" y="87088"/>
            <a:ext cx="4500000"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今後も継続して住吉区に居住したいと思う理由は何ですか。</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３つまで選択可</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26</a:t>
            </a:r>
          </a:p>
        </p:txBody>
      </p:sp>
      <p:sp>
        <p:nvSpPr>
          <p:cNvPr id="9" name="角丸四角形 18">
            <a:extLst>
              <a:ext uri="{FF2B5EF4-FFF2-40B4-BE49-F238E27FC236}">
                <a16:creationId xmlns:a16="http://schemas.microsoft.com/office/drawing/2014/main" id="{22E0903F-530E-4A79-B1D5-4BF758B38E77}"/>
              </a:ext>
            </a:extLst>
          </p:cNvPr>
          <p:cNvSpPr/>
          <p:nvPr/>
        </p:nvSpPr>
        <p:spPr>
          <a:xfrm>
            <a:off x="5004000" y="87088"/>
            <a:ext cx="4500000"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住吉区から引越ししたいと思う理由は何ですか。</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３つまで選択可</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ED888ED3-F56D-A60A-D00B-7490D0C7AA97}"/>
              </a:ext>
            </a:extLst>
          </p:cNvPr>
          <p:cNvSpPr txBox="1"/>
          <p:nvPr/>
        </p:nvSpPr>
        <p:spPr>
          <a:xfrm>
            <a:off x="158400" y="864000"/>
            <a:ext cx="4500000" cy="288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「住吉区に居住したい」と回答した区民の理由（％）</a:t>
            </a:r>
          </a:p>
        </p:txBody>
      </p:sp>
      <p:sp>
        <p:nvSpPr>
          <p:cNvPr id="17" name="テキスト ボックス 16">
            <a:extLst>
              <a:ext uri="{FF2B5EF4-FFF2-40B4-BE49-F238E27FC236}">
                <a16:creationId xmlns:a16="http://schemas.microsoft.com/office/drawing/2014/main" id="{1A5CCC95-B667-4FD8-1C90-7DBA12E64639}"/>
              </a:ext>
            </a:extLst>
          </p:cNvPr>
          <p:cNvSpPr txBox="1"/>
          <p:nvPr/>
        </p:nvSpPr>
        <p:spPr>
          <a:xfrm>
            <a:off x="5040000" y="863999"/>
            <a:ext cx="4680000" cy="288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　「区外へ引越ししたい」と回答した区民の理由（％）</a:t>
            </a:r>
          </a:p>
        </p:txBody>
      </p:sp>
      <p:graphicFrame>
        <p:nvGraphicFramePr>
          <p:cNvPr id="14" name="グラフ 13"/>
          <p:cNvGraphicFramePr>
            <a:graphicFrameLocks/>
          </p:cNvGraphicFramePr>
          <p:nvPr>
            <p:extLst>
              <p:ext uri="{D42A27DB-BD31-4B8C-83A1-F6EECF244321}">
                <p14:modId xmlns:p14="http://schemas.microsoft.com/office/powerpoint/2010/main" val="414922209"/>
              </p:ext>
            </p:extLst>
          </p:nvPr>
        </p:nvGraphicFramePr>
        <p:xfrm>
          <a:off x="144000" y="1440000"/>
          <a:ext cx="4809000" cy="49985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extLst>
              <p:ext uri="{D42A27DB-BD31-4B8C-83A1-F6EECF244321}">
                <p14:modId xmlns:p14="http://schemas.microsoft.com/office/powerpoint/2010/main" val="49174783"/>
              </p:ext>
            </p:extLst>
          </p:nvPr>
        </p:nvGraphicFramePr>
        <p:xfrm>
          <a:off x="5011995" y="1440000"/>
          <a:ext cx="4769313" cy="51360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4868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1737" y="72000"/>
            <a:ext cx="558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住吉区がこれから取り組むべきだと思う施策（％）</a:t>
            </a:r>
          </a:p>
        </p:txBody>
      </p:sp>
      <p:sp>
        <p:nvSpPr>
          <p:cNvPr id="19" name="角丸四角形 18"/>
          <p:cNvSpPr/>
          <p:nvPr/>
        </p:nvSpPr>
        <p:spPr>
          <a:xfrm>
            <a:off x="121736" y="3528000"/>
            <a:ext cx="9180000"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solidFill>
                  <a:schemeClr val="bg1"/>
                </a:solidFill>
                <a:latin typeface="BIZ UDPゴシック" panose="020B0400000000000000" pitchFamily="50" charset="-128"/>
                <a:ea typeface="BIZ UDPゴシック" panose="020B0400000000000000" pitchFamily="50" charset="-128"/>
              </a:rPr>
              <a:t>地域の行事や活動でどのようなものなら参加したい（参加してもよい）ですか。（％）</a:t>
            </a:r>
            <a:r>
              <a:rPr kumimoji="1" lang="en-US" altLang="ja-JP" sz="2000" dirty="0">
                <a:solidFill>
                  <a:schemeClr val="bg1"/>
                </a:solidFill>
                <a:latin typeface="BIZ UDPゴシック" panose="020B0400000000000000" pitchFamily="50" charset="-128"/>
                <a:ea typeface="BIZ UDPゴシック" panose="020B0400000000000000" pitchFamily="50" charset="-128"/>
              </a:rPr>
              <a:t>※</a:t>
            </a:r>
            <a:r>
              <a:rPr kumimoji="1" lang="ja-JP" altLang="en-US" sz="2000" dirty="0">
                <a:solidFill>
                  <a:schemeClr val="bg1"/>
                </a:solidFill>
                <a:latin typeface="BIZ UDPゴシック" panose="020B0400000000000000" pitchFamily="50" charset="-128"/>
                <a:ea typeface="BIZ UDPゴシック" panose="020B0400000000000000" pitchFamily="50" charset="-128"/>
              </a:rPr>
              <a:t>複数選択可</a:t>
            </a:r>
            <a:endParaRPr kumimoji="1" lang="en-US" altLang="ja-JP" sz="1400" dirty="0">
              <a:solidFill>
                <a:schemeClr val="bg1"/>
              </a:solidFill>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27</a:t>
            </a:r>
          </a:p>
        </p:txBody>
      </p:sp>
      <p:graphicFrame>
        <p:nvGraphicFramePr>
          <p:cNvPr id="10" name="グラフ 9"/>
          <p:cNvGraphicFramePr>
            <a:graphicFrameLocks/>
          </p:cNvGraphicFramePr>
          <p:nvPr>
            <p:extLst>
              <p:ext uri="{D42A27DB-BD31-4B8C-83A1-F6EECF244321}">
                <p14:modId xmlns:p14="http://schemas.microsoft.com/office/powerpoint/2010/main" val="2471839931"/>
              </p:ext>
            </p:extLst>
          </p:nvPr>
        </p:nvGraphicFramePr>
        <p:xfrm>
          <a:off x="121736" y="791620"/>
          <a:ext cx="4734739" cy="27426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val="3529114920"/>
              </p:ext>
            </p:extLst>
          </p:nvPr>
        </p:nvGraphicFramePr>
        <p:xfrm>
          <a:off x="71915" y="4189581"/>
          <a:ext cx="4770311" cy="25395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表 2"/>
          <p:cNvGraphicFramePr>
            <a:graphicFrameLocks noGrp="1"/>
          </p:cNvGraphicFramePr>
          <p:nvPr>
            <p:extLst>
              <p:ext uri="{D42A27DB-BD31-4B8C-83A1-F6EECF244321}">
                <p14:modId xmlns:p14="http://schemas.microsoft.com/office/powerpoint/2010/main" val="310308573"/>
              </p:ext>
            </p:extLst>
          </p:nvPr>
        </p:nvGraphicFramePr>
        <p:xfrm>
          <a:off x="4860000" y="4389160"/>
          <a:ext cx="4906893" cy="1916306"/>
        </p:xfrm>
        <a:graphic>
          <a:graphicData uri="http://schemas.openxmlformats.org/drawingml/2006/table">
            <a:tbl>
              <a:tblPr/>
              <a:tblGrid>
                <a:gridCol w="694690">
                  <a:extLst>
                    <a:ext uri="{9D8B030D-6E8A-4147-A177-3AD203B41FA5}">
                      <a16:colId xmlns:a16="http://schemas.microsoft.com/office/drawing/2014/main" val="2028303733"/>
                    </a:ext>
                  </a:extLst>
                </a:gridCol>
                <a:gridCol w="396595">
                  <a:extLst>
                    <a:ext uri="{9D8B030D-6E8A-4147-A177-3AD203B41FA5}">
                      <a16:colId xmlns:a16="http://schemas.microsoft.com/office/drawing/2014/main" val="1271043382"/>
                    </a:ext>
                  </a:extLst>
                </a:gridCol>
                <a:gridCol w="476951">
                  <a:extLst>
                    <a:ext uri="{9D8B030D-6E8A-4147-A177-3AD203B41FA5}">
                      <a16:colId xmlns:a16="http://schemas.microsoft.com/office/drawing/2014/main" val="3157826972"/>
                    </a:ext>
                  </a:extLst>
                </a:gridCol>
                <a:gridCol w="476951">
                  <a:extLst>
                    <a:ext uri="{9D8B030D-6E8A-4147-A177-3AD203B41FA5}">
                      <a16:colId xmlns:a16="http://schemas.microsoft.com/office/drawing/2014/main" val="3918706769"/>
                    </a:ext>
                  </a:extLst>
                </a:gridCol>
                <a:gridCol w="476951">
                  <a:extLst>
                    <a:ext uri="{9D8B030D-6E8A-4147-A177-3AD203B41FA5}">
                      <a16:colId xmlns:a16="http://schemas.microsoft.com/office/drawing/2014/main" val="3101311029"/>
                    </a:ext>
                  </a:extLst>
                </a:gridCol>
                <a:gridCol w="476951">
                  <a:extLst>
                    <a:ext uri="{9D8B030D-6E8A-4147-A177-3AD203B41FA5}">
                      <a16:colId xmlns:a16="http://schemas.microsoft.com/office/drawing/2014/main" val="2401868233"/>
                    </a:ext>
                  </a:extLst>
                </a:gridCol>
                <a:gridCol w="476951">
                  <a:extLst>
                    <a:ext uri="{9D8B030D-6E8A-4147-A177-3AD203B41FA5}">
                      <a16:colId xmlns:a16="http://schemas.microsoft.com/office/drawing/2014/main" val="3428209986"/>
                    </a:ext>
                  </a:extLst>
                </a:gridCol>
                <a:gridCol w="476951">
                  <a:extLst>
                    <a:ext uri="{9D8B030D-6E8A-4147-A177-3AD203B41FA5}">
                      <a16:colId xmlns:a16="http://schemas.microsoft.com/office/drawing/2014/main" val="977555072"/>
                    </a:ext>
                  </a:extLst>
                </a:gridCol>
                <a:gridCol w="476951">
                  <a:extLst>
                    <a:ext uri="{9D8B030D-6E8A-4147-A177-3AD203B41FA5}">
                      <a16:colId xmlns:a16="http://schemas.microsoft.com/office/drawing/2014/main" val="3139834988"/>
                    </a:ext>
                  </a:extLst>
                </a:gridCol>
                <a:gridCol w="476951">
                  <a:extLst>
                    <a:ext uri="{9D8B030D-6E8A-4147-A177-3AD203B41FA5}">
                      <a16:colId xmlns:a16="http://schemas.microsoft.com/office/drawing/2014/main" val="921272825"/>
                    </a:ext>
                  </a:extLst>
                </a:gridCol>
              </a:tblGrid>
              <a:tr h="625733">
                <a:tc>
                  <a:txBody>
                    <a:bodyPr/>
                    <a:lstStyle/>
                    <a:p>
                      <a:pPr algn="l" fontAlgn="ctr"/>
                      <a:r>
                        <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子育てに関する行事や活動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福祉に関する行事や活動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防災・防犯に関する行事や活動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健康に関する行事や活動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環境に関する行事や活動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文化・スポーツに関する行事・活動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その他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参加したいと思わない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462011"/>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rPr>
                        <a:t>44.</a:t>
                      </a:r>
                      <a:r>
                        <a:rPr lang="ja-JP" altLang="en-US" sz="1100" b="0" i="0" u="none" strike="noStrike" dirty="0">
                          <a:solidFill>
                            <a:srgbClr val="FFFFFF"/>
                          </a:solidFill>
                          <a:effectLst/>
                          <a:latin typeface="BIZ UDPゴシック" panose="020B0400000000000000" pitchFamily="50" charset="-128"/>
                          <a:ea typeface="BIZ UDPゴシック" panose="020B0400000000000000" pitchFamily="50" charset="-128"/>
                        </a:rPr>
                        <a:t>６</a:t>
                      </a:r>
                      <a:endPar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extLst>
                  <a:ext uri="{0D108BD9-81ED-4DB2-BD59-A6C34878D82A}">
                    <a16:rowId xmlns:a16="http://schemas.microsoft.com/office/drawing/2014/main" val="3090037077"/>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47.0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extLst>
                  <a:ext uri="{0D108BD9-81ED-4DB2-BD59-A6C34878D82A}">
                    <a16:rowId xmlns:a16="http://schemas.microsoft.com/office/drawing/2014/main" val="1238321526"/>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rPr>
                        <a:t>35.6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394584675"/>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043816898"/>
              </p:ext>
            </p:extLst>
          </p:nvPr>
        </p:nvGraphicFramePr>
        <p:xfrm>
          <a:off x="4860000" y="791620"/>
          <a:ext cx="4892643" cy="2173179"/>
        </p:xfrm>
        <a:graphic>
          <a:graphicData uri="http://schemas.openxmlformats.org/drawingml/2006/table">
            <a:tbl>
              <a:tblPr/>
              <a:tblGrid>
                <a:gridCol w="791326">
                  <a:extLst>
                    <a:ext uri="{9D8B030D-6E8A-4147-A177-3AD203B41FA5}">
                      <a16:colId xmlns:a16="http://schemas.microsoft.com/office/drawing/2014/main" val="473374632"/>
                    </a:ext>
                  </a:extLst>
                </a:gridCol>
                <a:gridCol w="451765">
                  <a:extLst>
                    <a:ext uri="{9D8B030D-6E8A-4147-A177-3AD203B41FA5}">
                      <a16:colId xmlns:a16="http://schemas.microsoft.com/office/drawing/2014/main" val="763438078"/>
                    </a:ext>
                  </a:extLst>
                </a:gridCol>
                <a:gridCol w="912388">
                  <a:extLst>
                    <a:ext uri="{9D8B030D-6E8A-4147-A177-3AD203B41FA5}">
                      <a16:colId xmlns:a16="http://schemas.microsoft.com/office/drawing/2014/main" val="1470861160"/>
                    </a:ext>
                  </a:extLst>
                </a:gridCol>
                <a:gridCol w="912388">
                  <a:extLst>
                    <a:ext uri="{9D8B030D-6E8A-4147-A177-3AD203B41FA5}">
                      <a16:colId xmlns:a16="http://schemas.microsoft.com/office/drawing/2014/main" val="2941259734"/>
                    </a:ext>
                  </a:extLst>
                </a:gridCol>
                <a:gridCol w="912388">
                  <a:extLst>
                    <a:ext uri="{9D8B030D-6E8A-4147-A177-3AD203B41FA5}">
                      <a16:colId xmlns:a16="http://schemas.microsoft.com/office/drawing/2014/main" val="3211956353"/>
                    </a:ext>
                  </a:extLst>
                </a:gridCol>
                <a:gridCol w="912388">
                  <a:extLst>
                    <a:ext uri="{9D8B030D-6E8A-4147-A177-3AD203B41FA5}">
                      <a16:colId xmlns:a16="http://schemas.microsoft.com/office/drawing/2014/main" val="1738686344"/>
                    </a:ext>
                  </a:extLst>
                </a:gridCol>
              </a:tblGrid>
              <a:tr h="1041315">
                <a:tc>
                  <a:txBody>
                    <a:bodyPr/>
                    <a:lstStyle/>
                    <a:p>
                      <a:pPr algn="l"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地域のつながりの強化、地域力向上、地域の魅力づくり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安心・安全で心地よく暮らせるまちづくり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こども・若者の支援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区政運営の充実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076564"/>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rPr>
                        <a:t>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extLst>
                  <a:ext uri="{0D108BD9-81ED-4DB2-BD59-A6C34878D82A}">
                    <a16:rowId xmlns:a16="http://schemas.microsoft.com/office/drawing/2014/main" val="3538003084"/>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50</a:t>
                      </a: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53.5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extLst>
                  <a:ext uri="{0D108BD9-81ED-4DB2-BD59-A6C34878D82A}">
                    <a16:rowId xmlns:a16="http://schemas.microsoft.com/office/drawing/2014/main" val="4038162917"/>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68.9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837853693"/>
                  </a:ext>
                </a:extLst>
              </a:tr>
            </a:tbl>
          </a:graphicData>
        </a:graphic>
      </p:graphicFrame>
    </p:spTree>
    <p:extLst>
      <p:ext uri="{BB962C8B-B14F-4D97-AF65-F5344CB8AC3E}">
        <p14:creationId xmlns:p14="http://schemas.microsoft.com/office/powerpoint/2010/main" val="1132138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795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0F0CDE7-F0F1-F9E3-21AA-1E11891611AA}"/>
              </a:ext>
            </a:extLst>
          </p:cNvPr>
          <p:cNvPicPr>
            <a:picLocks noChangeAspect="1"/>
          </p:cNvPicPr>
          <p:nvPr/>
        </p:nvPicPr>
        <p:blipFill rotWithShape="1">
          <a:blip r:embed="rId3"/>
          <a:srcRect l="3689" r="5764" b="24590"/>
          <a:stretch/>
        </p:blipFill>
        <p:spPr>
          <a:xfrm>
            <a:off x="3548399" y="1764000"/>
            <a:ext cx="2809202" cy="2259149"/>
          </a:xfrm>
          <a:prstGeom prst="rect">
            <a:avLst/>
          </a:prstGeom>
        </p:spPr>
      </p:pic>
      <p:sp>
        <p:nvSpPr>
          <p:cNvPr id="6" name="テキスト ボックス 5">
            <a:extLst>
              <a:ext uri="{FF2B5EF4-FFF2-40B4-BE49-F238E27FC236}">
                <a16:creationId xmlns:a16="http://schemas.microsoft.com/office/drawing/2014/main" id="{719CA0D1-4D35-B469-A1E5-58DCB43B65F9}"/>
              </a:ext>
            </a:extLst>
          </p:cNvPr>
          <p:cNvSpPr txBox="1"/>
          <p:nvPr/>
        </p:nvSpPr>
        <p:spPr>
          <a:xfrm>
            <a:off x="4932000" y="4788000"/>
            <a:ext cx="4680000" cy="877163"/>
          </a:xfrm>
          <a:prstGeom prst="rect">
            <a:avLst/>
          </a:prstGeom>
          <a:noFill/>
          <a:ln>
            <a:noFill/>
          </a:ln>
        </p:spPr>
        <p:txBody>
          <a:bodyPr wrap="square" lIns="180000" tIns="0" rIns="0" bIns="0" anchor="ctr" anchorCtr="0">
            <a:spAutoFit/>
          </a:bodyPr>
          <a:lstStyle/>
          <a:p>
            <a:r>
              <a:rPr kumimoji="1" lang="ja-JP" altLang="en-US" sz="1200" spc="300" dirty="0">
                <a:latin typeface="BIZ UDPゴシック" panose="020B0400000000000000" pitchFamily="50" charset="-128"/>
                <a:ea typeface="BIZ UDPゴシック" panose="020B0400000000000000" pitchFamily="50" charset="-128"/>
              </a:rPr>
              <a:t>大阪市住吉区役所</a:t>
            </a:r>
            <a:endParaRPr kumimoji="1" lang="en-US" altLang="ja-JP" sz="1200" spc="300" dirty="0">
              <a:latin typeface="BIZ UDPゴシック" panose="020B0400000000000000" pitchFamily="50" charset="-128"/>
              <a:ea typeface="BIZ UDPゴシック" panose="020B0400000000000000" pitchFamily="50" charset="-128"/>
            </a:endParaRPr>
          </a:p>
          <a:p>
            <a:r>
              <a:rPr kumimoji="1" lang="ja-JP" altLang="en-US" sz="1050" spc="300" dirty="0">
                <a:latin typeface="BIZ UDPゴシック" panose="020B0400000000000000" pitchFamily="50" charset="-128"/>
                <a:ea typeface="BIZ UDPゴシック" panose="020B0400000000000000" pitchFamily="50" charset="-128"/>
              </a:rPr>
              <a:t>〒５５８－８５０１　大阪市住吉区南住吉３丁目</a:t>
            </a:r>
            <a:r>
              <a:rPr kumimoji="1" lang="en-US" altLang="ja-JP" sz="1050" spc="300" dirty="0">
                <a:latin typeface="BIZ UDPゴシック" panose="020B0400000000000000" pitchFamily="50" charset="-128"/>
                <a:ea typeface="BIZ UDPゴシック" panose="020B0400000000000000" pitchFamily="50" charset="-128"/>
              </a:rPr>
              <a:t>15</a:t>
            </a:r>
            <a:r>
              <a:rPr kumimoji="1" lang="ja-JP" altLang="en-US" sz="1050" spc="300" dirty="0">
                <a:latin typeface="BIZ UDPゴシック" panose="020B0400000000000000" pitchFamily="50" charset="-128"/>
                <a:ea typeface="BIZ UDPゴシック" panose="020B0400000000000000" pitchFamily="50" charset="-128"/>
              </a:rPr>
              <a:t>番</a:t>
            </a:r>
            <a:r>
              <a:rPr kumimoji="1" lang="en-US" altLang="ja-JP" sz="1050" spc="300" dirty="0">
                <a:latin typeface="BIZ UDPゴシック" panose="020B0400000000000000" pitchFamily="50" charset="-128"/>
                <a:ea typeface="BIZ UDPゴシック" panose="020B0400000000000000" pitchFamily="50" charset="-128"/>
              </a:rPr>
              <a:t>55</a:t>
            </a:r>
            <a:r>
              <a:rPr kumimoji="1" lang="ja-JP" altLang="en-US" sz="1050" spc="300" dirty="0">
                <a:latin typeface="BIZ UDPゴシック" panose="020B0400000000000000" pitchFamily="50" charset="-128"/>
                <a:ea typeface="BIZ UDPゴシック" panose="020B0400000000000000" pitchFamily="50" charset="-128"/>
              </a:rPr>
              <a:t>号</a:t>
            </a:r>
            <a:endParaRPr kumimoji="1" lang="en-US" altLang="ja-JP" sz="1050" spc="300" dirty="0">
              <a:latin typeface="BIZ UDPゴシック" panose="020B0400000000000000" pitchFamily="50" charset="-128"/>
              <a:ea typeface="BIZ UDPゴシック" panose="020B0400000000000000" pitchFamily="50" charset="-128"/>
            </a:endParaRPr>
          </a:p>
          <a:p>
            <a:r>
              <a:rPr kumimoji="1" lang="ja-JP" altLang="en-US" sz="1050" spc="300" dirty="0">
                <a:latin typeface="BIZ UDPゴシック" panose="020B0400000000000000" pitchFamily="50" charset="-128"/>
                <a:ea typeface="BIZ UDPゴシック" panose="020B0400000000000000" pitchFamily="50" charset="-128"/>
              </a:rPr>
              <a:t>電話：</a:t>
            </a:r>
            <a:r>
              <a:rPr kumimoji="1" lang="en-US" altLang="ja-JP" sz="1050" spc="300" dirty="0">
                <a:latin typeface="BIZ UDPゴシック" panose="020B0400000000000000" pitchFamily="50" charset="-128"/>
                <a:ea typeface="BIZ UDPゴシック" panose="020B0400000000000000" pitchFamily="50" charset="-128"/>
              </a:rPr>
              <a:t>06-6694-9957</a:t>
            </a:r>
            <a:r>
              <a:rPr kumimoji="1" lang="ja-JP" altLang="en-US" sz="1050" spc="300" dirty="0">
                <a:latin typeface="BIZ UDPゴシック" panose="020B0400000000000000" pitchFamily="50" charset="-128"/>
                <a:ea typeface="BIZ UDPゴシック" panose="020B0400000000000000" pitchFamily="50" charset="-128"/>
              </a:rPr>
              <a:t>　</a:t>
            </a:r>
            <a:r>
              <a:rPr kumimoji="1" lang="en-US" altLang="ja-JP" sz="1050" spc="300" dirty="0">
                <a:latin typeface="BIZ UDPゴシック" panose="020B0400000000000000" pitchFamily="50" charset="-128"/>
                <a:ea typeface="BIZ UDPゴシック" panose="020B0400000000000000" pitchFamily="50" charset="-128"/>
              </a:rPr>
              <a:t>FAX</a:t>
            </a:r>
            <a:r>
              <a:rPr kumimoji="1" lang="ja-JP" altLang="en-US" sz="1050" spc="300" dirty="0">
                <a:latin typeface="BIZ UDPゴシック" panose="020B0400000000000000" pitchFamily="50" charset="-128"/>
                <a:ea typeface="BIZ UDPゴシック" panose="020B0400000000000000" pitchFamily="50" charset="-128"/>
              </a:rPr>
              <a:t>：</a:t>
            </a:r>
            <a:r>
              <a:rPr kumimoji="1" lang="en-US" altLang="ja-JP" sz="1050" spc="300" dirty="0">
                <a:latin typeface="BIZ UDPゴシック" panose="020B0400000000000000" pitchFamily="50" charset="-128"/>
                <a:ea typeface="BIZ UDPゴシック" panose="020B0400000000000000" pitchFamily="50" charset="-128"/>
              </a:rPr>
              <a:t>06-6692-5535</a:t>
            </a:r>
            <a:endParaRPr kumimoji="1" lang="en-US" altLang="ja-JP" sz="1200" spc="300" dirty="0">
              <a:latin typeface="BIZ UDPゴシック" panose="020B0400000000000000" pitchFamily="50" charset="-128"/>
              <a:ea typeface="BIZ UDPゴシック" panose="020B0400000000000000" pitchFamily="50" charset="-128"/>
            </a:endParaRPr>
          </a:p>
          <a:p>
            <a:r>
              <a:rPr kumimoji="1" lang="ja-JP" altLang="en-US" sz="1050" spc="300" dirty="0">
                <a:latin typeface="BIZ UDPゴシック" panose="020B0400000000000000" pitchFamily="50" charset="-128"/>
                <a:ea typeface="BIZ UDPゴシック" panose="020B0400000000000000" pitchFamily="50" charset="-128"/>
              </a:rPr>
              <a:t>大阪市住吉区役所ホームページ</a:t>
            </a:r>
            <a:r>
              <a:rPr kumimoji="1" lang="en-US" altLang="ja-JP" sz="1050" i="0" spc="300" dirty="0">
                <a:effectLst/>
                <a:latin typeface="BIZ UDPゴシック" panose="020B0400000000000000" pitchFamily="50" charset="-128"/>
                <a:ea typeface="BIZ UDPゴシック" panose="020B0400000000000000" pitchFamily="50" charset="-128"/>
              </a:rPr>
              <a:t> </a:t>
            </a:r>
            <a:r>
              <a:rPr kumimoji="1" lang="en-US" altLang="ja-JP" sz="1400" i="0" spc="300" dirty="0">
                <a:effectLst/>
                <a:latin typeface="BIZ UDPゴシック" panose="020B0400000000000000" pitchFamily="50" charset="-128"/>
                <a:ea typeface="BIZ UDPゴシック" panose="020B0400000000000000" pitchFamily="50" charset="-128"/>
              </a:rPr>
              <a:t>         </a:t>
            </a:r>
            <a:endParaRPr kumimoji="1" lang="en-US" altLang="ja-JP" sz="1400" spc="-100" dirty="0">
              <a:latin typeface="BIZ UDPゴシック" panose="020B0400000000000000" pitchFamily="50" charset="-128"/>
              <a:ea typeface="BIZ UDPゴシック" panose="020B0400000000000000" pitchFamily="50" charset="-128"/>
            </a:endParaRPr>
          </a:p>
          <a:p>
            <a:r>
              <a:rPr kumimoji="1" lang="en-US" altLang="ja-JP" sz="1000" spc="-100" dirty="0">
                <a:latin typeface="BIZ UDPゴシック" panose="020B0400000000000000" pitchFamily="50" charset="-128"/>
                <a:ea typeface="BIZ UDPゴシック" panose="020B0400000000000000" pitchFamily="50" charset="-128"/>
              </a:rPr>
              <a:t>https://www.city.osaka.lg.jp/sumiyoshi/page/0000619925.html</a:t>
            </a:r>
            <a:endParaRPr kumimoji="1" lang="en-US" altLang="ja-JP" spc="300" dirty="0">
              <a:latin typeface="BIZ UDPゴシック" panose="020B0400000000000000" pitchFamily="50" charset="-128"/>
              <a:ea typeface="BIZ UDPゴシック" panose="020B0400000000000000" pitchFamily="50" charset="-128"/>
            </a:endParaRPr>
          </a:p>
        </p:txBody>
      </p:sp>
      <p:pic>
        <p:nvPicPr>
          <p:cNvPr id="16" name="図 15">
            <a:extLst>
              <a:ext uri="{FF2B5EF4-FFF2-40B4-BE49-F238E27FC236}">
                <a16:creationId xmlns:a16="http://schemas.microsoft.com/office/drawing/2014/main" id="{802984E8-244B-E6C9-5835-9656C915B1B6}"/>
              </a:ext>
            </a:extLst>
          </p:cNvPr>
          <p:cNvPicPr>
            <a:picLocks noChangeAspect="1"/>
          </p:cNvPicPr>
          <p:nvPr/>
        </p:nvPicPr>
        <p:blipFill rotWithShape="1">
          <a:blip r:embed="rId4"/>
          <a:srcRect t="6521" r="1252"/>
          <a:stretch/>
        </p:blipFill>
        <p:spPr>
          <a:xfrm>
            <a:off x="6048000" y="5796000"/>
            <a:ext cx="3481013" cy="864000"/>
          </a:xfrm>
          <a:prstGeom prst="rect">
            <a:avLst/>
          </a:prstGeom>
        </p:spPr>
      </p:pic>
    </p:spTree>
    <p:controls>
      <mc:AlternateContent xmlns:mc="http://schemas.openxmlformats.org/markup-compatibility/2006">
        <mc:Choice xmlns:v="urn:schemas-microsoft-com:vml" Requires="v">
          <p:control name="BarCodeCtrl1" r:id="rId1" imgW="1079640" imgH="1079640"/>
        </mc:Choice>
        <mc:Fallback>
          <p:control name="BarCodeCtrl1" r:id="rId1" imgW="1079640" imgH="1079640">
            <p:pic>
              <p:nvPicPr>
                <p:cNvPr id="10" name="BarCodeCtrl1">
                  <a:extLst>
                    <a:ext uri="{FF2B5EF4-FFF2-40B4-BE49-F238E27FC236}">
                      <a16:creationId xmlns:a16="http://schemas.microsoft.com/office/drawing/2014/main" id="{079E7452-371A-4706-3AF5-ACB1E3DB5A8C}"/>
                    </a:ext>
                  </a:extLst>
                </p:cNvPr>
                <p:cNvPicPr preferRelativeResize="0">
                  <a:picLocks noChangeArrowheads="1" noChangeShapeType="1"/>
                </p:cNvPicPr>
                <p:nvPr/>
              </p:nvPicPr>
              <p:blipFill>
                <a:blip r:embed="rId5"/>
                <a:srcRect/>
                <a:stretch>
                  <a:fillRect/>
                </a:stretch>
              </p:blipFill>
              <p:spPr bwMode="auto">
                <a:xfrm>
                  <a:off x="5004000" y="5660963"/>
                  <a:ext cx="1080000" cy="10800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545854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59999" y="828000"/>
            <a:ext cx="9540000" cy="389081"/>
          </a:xfrm>
          <a:prstGeom prst="rect">
            <a:avLst/>
          </a:prstGeom>
          <a:noFill/>
        </p:spPr>
        <p:txBody>
          <a:bodyPr wrap="square" lIns="0" tIns="0" rIns="0" bIns="0" rtlCol="0" anchor="t" anchorCtr="0">
            <a:spAutoFit/>
          </a:bodyPr>
          <a:lstStyle/>
          <a:p>
            <a:pPr>
              <a:lnSpc>
                <a:spcPts val="3700"/>
              </a:lnSpc>
            </a:pPr>
            <a:r>
              <a:rPr lang="ja-JP" altLang="en-US" dirty="0">
                <a:latin typeface="BIZ UDゴシック" panose="020B0400000000000000" pitchFamily="49" charset="-128"/>
                <a:ea typeface="BIZ UDゴシック" panose="020B0400000000000000" pitchFamily="49" charset="-128"/>
              </a:rPr>
              <a:t>　</a:t>
            </a:r>
          </a:p>
        </p:txBody>
      </p:sp>
      <p:sp>
        <p:nvSpPr>
          <p:cNvPr id="2" name="正方形/長方形 1"/>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住吉区将来ビジョンについて</a:t>
            </a:r>
          </a:p>
        </p:txBody>
      </p:sp>
      <p:sp>
        <p:nvSpPr>
          <p:cNvPr id="4" name="テキスト ボックス 3"/>
          <p:cNvSpPr txBox="1"/>
          <p:nvPr/>
        </p:nvSpPr>
        <p:spPr>
          <a:xfrm>
            <a:off x="108000" y="936000"/>
            <a:ext cx="9720000" cy="2846933"/>
          </a:xfrm>
          <a:prstGeom prst="rect">
            <a:avLst/>
          </a:prstGeom>
          <a:noFill/>
        </p:spPr>
        <p:txBody>
          <a:bodyPr wrap="square" lIns="0" tIns="0" rIns="0" bIns="0" rtlCol="0" anchor="t" anchorCtr="0">
            <a:spAutoFit/>
          </a:bodyPr>
          <a:lstStyle/>
          <a:p>
            <a:pPr marL="0" marR="0" lvl="0" indent="0" algn="l" defTabSz="457200" rtl="0" eaLnBrk="1" fontAlgn="auto" latinLnBrk="0" hangingPunct="1">
              <a:lnSpc>
                <a:spcPts val="3700"/>
              </a:lnSpc>
              <a:spcBef>
                <a:spcPts val="0"/>
              </a:spcBef>
              <a:spcAft>
                <a:spcPts val="0"/>
              </a:spcAft>
              <a:buClrTx/>
              <a:buSzTx/>
              <a:buFontTx/>
              <a:buNone/>
              <a:tabLst/>
              <a:defRPr/>
            </a:pPr>
            <a:r>
              <a:rPr lang="ja-JP" altLang="en-US" noProof="0" dirty="0">
                <a:solidFill>
                  <a:prstClr val="black"/>
                </a:solidFill>
                <a:latin typeface="BIZ UDゴシック" panose="020B0400000000000000" pitchFamily="49" charset="-128"/>
                <a:ea typeface="BIZ UDゴシック" panose="020B0400000000000000" pitchFamily="49" charset="-128"/>
              </a:rPr>
              <a:t>　</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本ビジョンでは、住吉区区政会議で課題提起され、議論を重ねてきた内容をもとに、</a:t>
            </a:r>
            <a:r>
              <a:rPr kumimoji="0" lang="ja-JP" altLang="en-US" sz="200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４つの柱（方向性）</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を設定し</a:t>
            </a:r>
            <a:r>
              <a:rPr lang="ja-JP" altLang="en-US" sz="2000" noProof="0" dirty="0">
                <a:latin typeface="BIZ UDゴシック" panose="020B0400000000000000" pitchFamily="49" charset="-128"/>
                <a:ea typeface="BIZ UDゴシック" panose="020B0400000000000000" pitchFamily="49" charset="-128"/>
              </a:rPr>
              <a:t>ました</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a:t>
            </a:r>
          </a:p>
          <a:p>
            <a:pPr lvl="0">
              <a:lnSpc>
                <a:spcPts val="3700"/>
              </a:lnSpc>
              <a:defRPr/>
            </a:pPr>
            <a:r>
              <a:rPr lang="ja-JP" altLang="en-US" sz="2000" dirty="0">
                <a:latin typeface="BIZ UDゴシック" panose="020B0400000000000000" pitchFamily="49" charset="-128"/>
                <a:ea typeface="BIZ UDゴシック" panose="020B0400000000000000" pitchFamily="49" charset="-128"/>
              </a:rPr>
              <a:t>　住民同士がつながり、様々な企業・団体等と協働して</a:t>
            </a:r>
            <a:r>
              <a:rPr lang="ja-JP" altLang="en-US" sz="2000" b="1" dirty="0">
                <a:solidFill>
                  <a:srgbClr val="CC00FF"/>
                </a:solidFill>
                <a:latin typeface="BIZ UDゴシック" panose="020B0400000000000000" pitchFamily="49" charset="-128"/>
                <a:ea typeface="BIZ UDゴシック" panose="020B0400000000000000" pitchFamily="49" charset="-128"/>
              </a:rPr>
              <a:t>持続的な地域活動が行われる豊かな地域コミュニティ</a:t>
            </a:r>
            <a:r>
              <a:rPr lang="ja-JP" altLang="en-US" sz="2000" dirty="0">
                <a:latin typeface="BIZ UDゴシック" panose="020B0400000000000000" pitchFamily="49" charset="-128"/>
                <a:ea typeface="BIZ UDゴシック" panose="020B0400000000000000" pitchFamily="49" charset="-128"/>
              </a:rPr>
              <a:t>を支援し、世代や分野を超えて</a:t>
            </a:r>
            <a:r>
              <a:rPr lang="ja-JP" altLang="en-US" sz="2000" b="1" dirty="0">
                <a:solidFill>
                  <a:srgbClr val="CC00FF"/>
                </a:solidFill>
                <a:latin typeface="BIZ UDゴシック" panose="020B0400000000000000" pitchFamily="49" charset="-128"/>
                <a:ea typeface="BIZ UDゴシック" panose="020B0400000000000000" pitchFamily="49" charset="-128"/>
              </a:rPr>
              <a:t>様々な人がつながり誰もが生きやすい社会</a:t>
            </a:r>
            <a:r>
              <a:rPr lang="ja-JP" altLang="en-US" sz="2000" dirty="0">
                <a:latin typeface="BIZ UDゴシック" panose="020B0400000000000000" pitchFamily="49" charset="-128"/>
                <a:ea typeface="BIZ UDゴシック" panose="020B0400000000000000" pitchFamily="49" charset="-128"/>
              </a:rPr>
              <a:t>をめざすとともに、</a:t>
            </a:r>
            <a:r>
              <a:rPr lang="ja-JP" altLang="en-US" sz="2000" b="1" dirty="0">
                <a:solidFill>
                  <a:srgbClr val="CC00FF"/>
                </a:solidFill>
                <a:latin typeface="BIZ UDゴシック" panose="020B0400000000000000" pitchFamily="49" charset="-128"/>
                <a:ea typeface="BIZ UDゴシック" panose="020B0400000000000000" pitchFamily="49" charset="-128"/>
              </a:rPr>
              <a:t>未来を担う将来世代</a:t>
            </a:r>
            <a:r>
              <a:rPr lang="ja-JP" altLang="en-US" sz="2000" dirty="0">
                <a:latin typeface="BIZ UDゴシック" panose="020B0400000000000000" pitchFamily="49" charset="-128"/>
                <a:ea typeface="BIZ UDゴシック" panose="020B0400000000000000" pitchFamily="49" charset="-128"/>
              </a:rPr>
              <a:t>をしっかりと支援していきます。また、</a:t>
            </a:r>
            <a:r>
              <a:rPr lang="ja-JP" altLang="en-US" sz="2000" b="1" dirty="0">
                <a:solidFill>
                  <a:srgbClr val="CC00FF"/>
                </a:solidFill>
                <a:latin typeface="BIZ UDゴシック" panose="020B0400000000000000" pitchFamily="49" charset="-128"/>
                <a:ea typeface="BIZ UDゴシック" panose="020B0400000000000000" pitchFamily="49" charset="-128"/>
              </a:rPr>
              <a:t>区政運営の充実</a:t>
            </a:r>
            <a:r>
              <a:rPr lang="ja-JP" altLang="en-US" sz="2000" dirty="0">
                <a:latin typeface="BIZ UDゴシック" panose="020B0400000000000000" pitchFamily="49" charset="-128"/>
                <a:ea typeface="BIZ UDゴシック" panose="020B0400000000000000" pitchFamily="49" charset="-128"/>
              </a:rPr>
              <a:t>を図り、これらの取組を着実に推進していきます。</a:t>
            </a:r>
            <a:r>
              <a:rPr kumimoji="0" lang="ja-JP" altLang="en-US" sz="1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p>
        </p:txBody>
      </p:sp>
      <p:sp>
        <p:nvSpPr>
          <p:cNvPr id="76" name="ホームベース 75"/>
          <p:cNvSpPr/>
          <p:nvPr/>
        </p:nvSpPr>
        <p:spPr>
          <a:xfrm>
            <a:off x="7599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2028</a:t>
            </a:r>
            <a:endParaRPr lang="ja-JP" altLang="en-US" b="1" dirty="0">
              <a:latin typeface="BIZ UDPゴシック" panose="020B0400000000000000" pitchFamily="50" charset="-128"/>
              <a:ea typeface="BIZ UDPゴシック" panose="020B0400000000000000" pitchFamily="50" charset="-128"/>
            </a:endParaRPr>
          </a:p>
        </p:txBody>
      </p:sp>
      <p:sp>
        <p:nvSpPr>
          <p:cNvPr id="77" name="ホームベース 76"/>
          <p:cNvSpPr/>
          <p:nvPr/>
        </p:nvSpPr>
        <p:spPr>
          <a:xfrm>
            <a:off x="6159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2027</a:t>
            </a:r>
            <a:endParaRPr lang="ja-JP" altLang="en-US" b="1" dirty="0">
              <a:latin typeface="BIZ UDPゴシック" panose="020B0400000000000000" pitchFamily="50" charset="-128"/>
              <a:ea typeface="BIZ UDPゴシック" panose="020B0400000000000000" pitchFamily="50" charset="-128"/>
            </a:endParaRPr>
          </a:p>
        </p:txBody>
      </p:sp>
      <p:sp>
        <p:nvSpPr>
          <p:cNvPr id="78" name="ホームベース 77"/>
          <p:cNvSpPr/>
          <p:nvPr/>
        </p:nvSpPr>
        <p:spPr>
          <a:xfrm>
            <a:off x="475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2026</a:t>
            </a:r>
            <a:endParaRPr lang="ja-JP" altLang="en-US" b="1" dirty="0">
              <a:latin typeface="BIZ UDPゴシック" panose="020B0400000000000000" pitchFamily="50" charset="-128"/>
              <a:ea typeface="BIZ UDPゴシック" panose="020B0400000000000000" pitchFamily="50" charset="-128"/>
            </a:endParaRPr>
          </a:p>
        </p:txBody>
      </p:sp>
      <p:sp>
        <p:nvSpPr>
          <p:cNvPr id="79" name="ホームベース 78"/>
          <p:cNvSpPr/>
          <p:nvPr/>
        </p:nvSpPr>
        <p:spPr>
          <a:xfrm>
            <a:off x="331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2025</a:t>
            </a:r>
            <a:endParaRPr lang="ja-JP" altLang="en-US" b="1" dirty="0">
              <a:latin typeface="BIZ UDPゴシック" panose="020B0400000000000000" pitchFamily="50" charset="-128"/>
              <a:ea typeface="BIZ UDPゴシック" panose="020B0400000000000000" pitchFamily="50" charset="-128"/>
            </a:endParaRPr>
          </a:p>
        </p:txBody>
      </p:sp>
      <p:sp>
        <p:nvSpPr>
          <p:cNvPr id="80" name="ホームベース 79"/>
          <p:cNvSpPr/>
          <p:nvPr/>
        </p:nvSpPr>
        <p:spPr>
          <a:xfrm>
            <a:off x="1875705" y="4881244"/>
            <a:ext cx="7560000" cy="360000"/>
          </a:xfrm>
          <a:prstGeom prst="homePlate">
            <a:avLst/>
          </a:prstGeom>
          <a:solidFill>
            <a:srgbClr val="CC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2024</a:t>
            </a:r>
            <a:r>
              <a:rPr lang="ja-JP" altLang="en-US" b="1" dirty="0">
                <a:latin typeface="BIZ UDPゴシック" panose="020B0400000000000000" pitchFamily="50" charset="-128"/>
                <a:ea typeface="BIZ UDPゴシック" panose="020B0400000000000000" pitchFamily="50" charset="-128"/>
              </a:rPr>
              <a:t>－</a:t>
            </a:r>
            <a:r>
              <a:rPr lang="en-US" altLang="ja-JP" b="1" dirty="0">
                <a:latin typeface="BIZ UDPゴシック" panose="020B0400000000000000" pitchFamily="50" charset="-128"/>
                <a:ea typeface="BIZ UDPゴシック" panose="020B0400000000000000" pitchFamily="50" charset="-128"/>
              </a:rPr>
              <a:t>2028</a:t>
            </a:r>
            <a:endParaRPr lang="ja-JP" altLang="en-US" b="1" dirty="0">
              <a:latin typeface="BIZ UDPゴシック" panose="020B0400000000000000" pitchFamily="50" charset="-128"/>
              <a:ea typeface="BIZ UDPゴシック" panose="020B0400000000000000" pitchFamily="50" charset="-128"/>
            </a:endParaRPr>
          </a:p>
        </p:txBody>
      </p:sp>
      <p:sp>
        <p:nvSpPr>
          <p:cNvPr id="81" name="ホームベース 80"/>
          <p:cNvSpPr/>
          <p:nvPr/>
        </p:nvSpPr>
        <p:spPr>
          <a:xfrm>
            <a:off x="187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2024</a:t>
            </a:r>
            <a:endParaRPr lang="ja-JP" altLang="en-US" b="1" dirty="0">
              <a:latin typeface="BIZ UDPゴシック" panose="020B0400000000000000" pitchFamily="50" charset="-128"/>
              <a:ea typeface="BIZ UDPゴシック" panose="020B0400000000000000" pitchFamily="50" charset="-128"/>
            </a:endParaRPr>
          </a:p>
        </p:txBody>
      </p:sp>
      <p:sp>
        <p:nvSpPr>
          <p:cNvPr id="82" name="テキスト ボックス 81"/>
          <p:cNvSpPr txBox="1"/>
          <p:nvPr/>
        </p:nvSpPr>
        <p:spPr>
          <a:xfrm>
            <a:off x="453000" y="4881244"/>
            <a:ext cx="1440000" cy="360000"/>
          </a:xfrm>
          <a:prstGeom prst="rect">
            <a:avLst/>
          </a:prstGeom>
          <a:noFill/>
        </p:spPr>
        <p:txBody>
          <a:bodyPr wrap="square" lIns="0" tIns="0" rIns="0" bIns="0" rtlCol="0" anchor="ctr" anchorCtr="0">
            <a:spAutoFit/>
          </a:bodyPr>
          <a:lstStyle/>
          <a:p>
            <a:r>
              <a:rPr kumimoji="1" lang="ja-JP" altLang="en-US" dirty="0">
                <a:latin typeface="BIZ UDPゴシック" panose="020B0400000000000000" pitchFamily="50" charset="-128"/>
                <a:ea typeface="BIZ UDPゴシック" panose="020B0400000000000000" pitchFamily="50" charset="-128"/>
              </a:rPr>
              <a:t>将来ビジョン</a:t>
            </a:r>
            <a:endParaRPr kumimoji="1" lang="en-US" altLang="ja-JP" dirty="0">
              <a:latin typeface="BIZ UDPゴシック" panose="020B0400000000000000" pitchFamily="50" charset="-128"/>
              <a:ea typeface="BIZ UDPゴシック" panose="020B0400000000000000" pitchFamily="50" charset="-128"/>
            </a:endParaRPr>
          </a:p>
        </p:txBody>
      </p:sp>
      <p:sp>
        <p:nvSpPr>
          <p:cNvPr id="83" name="テキスト ボックス 82"/>
          <p:cNvSpPr txBox="1"/>
          <p:nvPr/>
        </p:nvSpPr>
        <p:spPr>
          <a:xfrm>
            <a:off x="453000" y="5277244"/>
            <a:ext cx="1440000" cy="360000"/>
          </a:xfrm>
          <a:prstGeom prst="rect">
            <a:avLst/>
          </a:prstGeom>
          <a:noFill/>
        </p:spPr>
        <p:txBody>
          <a:bodyPr wrap="square" lIns="0" tIns="0" rIns="0" bIns="0" rtlCol="0" anchor="ctr" anchorCtr="0">
            <a:spAutoFit/>
          </a:bodyPr>
          <a:lstStyle/>
          <a:p>
            <a:r>
              <a:rPr lang="ja-JP" altLang="en-US" dirty="0">
                <a:latin typeface="BIZ UDPゴシック" panose="020B0400000000000000" pitchFamily="50" charset="-128"/>
                <a:ea typeface="BIZ UDPゴシック" panose="020B0400000000000000" pitchFamily="50" charset="-128"/>
              </a:rPr>
              <a:t>運営方針</a:t>
            </a:r>
            <a:endParaRPr kumimoji="1" lang="ja-JP" altLang="en-US" dirty="0">
              <a:latin typeface="BIZ UDPゴシック" panose="020B0400000000000000" pitchFamily="50" charset="-128"/>
              <a:ea typeface="BIZ UDPゴシック" panose="020B0400000000000000" pitchFamily="50" charset="-128"/>
            </a:endParaRPr>
          </a:p>
        </p:txBody>
      </p:sp>
      <p:sp>
        <p:nvSpPr>
          <p:cNvPr id="84" name="テキスト ボックス 83"/>
          <p:cNvSpPr txBox="1"/>
          <p:nvPr/>
        </p:nvSpPr>
        <p:spPr>
          <a:xfrm>
            <a:off x="1875705" y="5673244"/>
            <a:ext cx="7488000" cy="553998"/>
          </a:xfrm>
          <a:prstGeom prst="rect">
            <a:avLst/>
          </a:prstGeom>
          <a:noFill/>
        </p:spPr>
        <p:txBody>
          <a:bodyPr wrap="square" lIns="0" tIns="0" rIns="0" bIns="0" rtlCol="0" anchor="ctr" anchorCtr="0">
            <a:spAutoFit/>
          </a:bodyPr>
          <a:lstStyle/>
          <a:p>
            <a:r>
              <a:rPr lang="ja-JP" altLang="en-US" kern="2000" spc="400" dirty="0">
                <a:latin typeface="BIZ UDPゴシック" panose="020B0400000000000000" pitchFamily="50" charset="-128"/>
                <a:ea typeface="BIZ UDPゴシック" panose="020B0400000000000000" pitchFamily="50" charset="-128"/>
              </a:rPr>
              <a:t>将来ビジョンの単年度アクションプランとして、運営方針を</a:t>
            </a:r>
            <a:endParaRPr lang="en-US" altLang="ja-JP" kern="2000" spc="400" dirty="0">
              <a:latin typeface="BIZ UDPゴシック" panose="020B0400000000000000" pitchFamily="50" charset="-128"/>
              <a:ea typeface="BIZ UDPゴシック" panose="020B0400000000000000" pitchFamily="50" charset="-128"/>
            </a:endParaRPr>
          </a:p>
          <a:p>
            <a:r>
              <a:rPr lang="ja-JP" altLang="en-US" kern="2000" spc="400" dirty="0">
                <a:latin typeface="BIZ UDPゴシック" panose="020B0400000000000000" pitchFamily="50" charset="-128"/>
                <a:ea typeface="BIZ UDPゴシック" panose="020B0400000000000000" pitchFamily="50" charset="-128"/>
              </a:rPr>
              <a:t>毎年策定します。</a:t>
            </a:r>
            <a:endParaRPr lang="en-US" altLang="ja-JP" kern="2000" spc="400" dirty="0">
              <a:latin typeface="BIZ UDPゴシック" panose="020B0400000000000000" pitchFamily="50" charset="-128"/>
              <a:ea typeface="BIZ UDPゴシック" panose="020B0400000000000000" pitchFamily="50" charset="-128"/>
            </a:endParaRPr>
          </a:p>
        </p:txBody>
      </p:sp>
      <p:sp>
        <p:nvSpPr>
          <p:cNvPr id="85" name="正方形/長方形 84"/>
          <p:cNvSpPr/>
          <p:nvPr/>
        </p:nvSpPr>
        <p:spPr>
          <a:xfrm>
            <a:off x="108000" y="4273301"/>
            <a:ext cx="9720000" cy="400238"/>
          </a:xfrm>
          <a:prstGeom prst="rect">
            <a:avLst/>
          </a:prstGeom>
        </p:spPr>
        <p:txBody>
          <a:bodyPr lIns="0" tIns="0" rIns="0" bIns="0" anchor="ctr" anchorCtr="0">
            <a:spAutoFit/>
          </a:bodyPr>
          <a:lstStyle/>
          <a:p>
            <a:pPr lvl="0" algn="ctr" defTabSz="457200">
              <a:lnSpc>
                <a:spcPts val="3700"/>
              </a:lnSpc>
              <a:defRPr/>
            </a:pPr>
            <a:r>
              <a:rPr kumimoji="0" lang="ja-JP" altLang="en-US" sz="2400" kern="2000" dirty="0">
                <a:solidFill>
                  <a:prstClr val="black"/>
                </a:solidFill>
                <a:latin typeface="BIZ UDゴシック" panose="020B0400000000000000" pitchFamily="49" charset="-128"/>
                <a:ea typeface="BIZ UDゴシック" panose="020B0400000000000000" pitchFamily="49" charset="-128"/>
              </a:rPr>
              <a:t>◆計画期間　　</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令和６（</a:t>
            </a:r>
            <a:r>
              <a:rPr kumimoji="0" lang="en-US" altLang="ja-JP" sz="2400" u="sng" kern="2000" dirty="0">
                <a:solidFill>
                  <a:prstClr val="black"/>
                </a:solidFill>
                <a:latin typeface="BIZ UDゴシック" panose="020B0400000000000000" pitchFamily="49" charset="-128"/>
                <a:ea typeface="BIZ UDゴシック" panose="020B0400000000000000" pitchFamily="49" charset="-128"/>
              </a:rPr>
              <a:t>2024</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）年度～令和</a:t>
            </a:r>
            <a:r>
              <a:rPr lang="en-US" altLang="ja-JP" sz="2400" u="sng" kern="2000" dirty="0">
                <a:solidFill>
                  <a:prstClr val="black"/>
                </a:solidFill>
                <a:latin typeface="BIZ UDゴシック" panose="020B0400000000000000" pitchFamily="49" charset="-128"/>
                <a:ea typeface="BIZ UDゴシック" panose="020B0400000000000000" pitchFamily="49" charset="-128"/>
              </a:rPr>
              <a:t>10</a:t>
            </a:r>
            <a:r>
              <a:rPr lang="ja-JP" altLang="en-US" sz="2400" u="sng" kern="2000" dirty="0">
                <a:solidFill>
                  <a:prstClr val="black"/>
                </a:solidFill>
                <a:latin typeface="BIZ UDゴシック" panose="020B0400000000000000" pitchFamily="49" charset="-128"/>
                <a:ea typeface="BIZ UDゴシック" panose="020B0400000000000000" pitchFamily="49" charset="-128"/>
              </a:rPr>
              <a:t>（</a:t>
            </a:r>
            <a:r>
              <a:rPr lang="en-US" altLang="ja-JP" sz="2400" u="sng" kern="2000" dirty="0">
                <a:solidFill>
                  <a:prstClr val="black"/>
                </a:solidFill>
                <a:latin typeface="BIZ UDゴシック" panose="020B0400000000000000" pitchFamily="49" charset="-128"/>
                <a:ea typeface="BIZ UDゴシック" panose="020B0400000000000000" pitchFamily="49" charset="-128"/>
              </a:rPr>
              <a:t>2028</a:t>
            </a:r>
            <a:r>
              <a:rPr lang="ja-JP" altLang="en-US" sz="2400" u="sng" kern="2000" dirty="0">
                <a:solidFill>
                  <a:prstClr val="black"/>
                </a:solidFill>
                <a:latin typeface="BIZ UDゴシック" panose="020B0400000000000000" pitchFamily="49" charset="-128"/>
                <a:ea typeface="BIZ UDゴシック" panose="020B0400000000000000" pitchFamily="49" charset="-128"/>
              </a:rPr>
              <a:t>）</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年度</a:t>
            </a:r>
            <a:endParaRPr kumimoji="0" lang="ja-JP" altLang="en-US" sz="1600" dirty="0">
              <a:solidFill>
                <a:prstClr val="black"/>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974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par>
                                <p:cTn id="8" presetID="10" presetClass="entr" presetSubtype="0" fill="hold" grpId="0" nodeType="withEffect">
                                  <p:stCondLst>
                                    <p:cond delay="2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97163" y="1728000"/>
            <a:ext cx="4736889" cy="1620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3" name="角丸四角形 2"/>
          <p:cNvSpPr/>
          <p:nvPr/>
        </p:nvSpPr>
        <p:spPr>
          <a:xfrm>
            <a:off x="5063367" y="1728000"/>
            <a:ext cx="4680000" cy="162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4" name="角丸四角形 3"/>
          <p:cNvSpPr/>
          <p:nvPr/>
        </p:nvSpPr>
        <p:spPr>
          <a:xfrm>
            <a:off x="197163" y="4356000"/>
            <a:ext cx="4736889" cy="162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5" name="角丸四角形 4"/>
          <p:cNvSpPr/>
          <p:nvPr/>
        </p:nvSpPr>
        <p:spPr>
          <a:xfrm>
            <a:off x="5063367" y="4369353"/>
            <a:ext cx="4736889" cy="1620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6" name="角丸四角形 5"/>
          <p:cNvSpPr/>
          <p:nvPr/>
        </p:nvSpPr>
        <p:spPr>
          <a:xfrm>
            <a:off x="197163" y="900000"/>
            <a:ext cx="4736889" cy="72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93"/>
          </a:p>
        </p:txBody>
      </p:sp>
      <p:sp>
        <p:nvSpPr>
          <p:cNvPr id="7" name="角丸四角形 6"/>
          <p:cNvSpPr/>
          <p:nvPr/>
        </p:nvSpPr>
        <p:spPr>
          <a:xfrm>
            <a:off x="5063367" y="900000"/>
            <a:ext cx="4736889"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8" name="角丸四角形 7"/>
          <p:cNvSpPr/>
          <p:nvPr/>
        </p:nvSpPr>
        <p:spPr>
          <a:xfrm>
            <a:off x="197163" y="3528000"/>
            <a:ext cx="4736889" cy="69660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9" name="角丸四角形 8"/>
          <p:cNvSpPr/>
          <p:nvPr/>
        </p:nvSpPr>
        <p:spPr>
          <a:xfrm>
            <a:off x="5063367" y="3528000"/>
            <a:ext cx="4736889" cy="69660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10" name="テキスト ボックス 9"/>
          <p:cNvSpPr txBox="1"/>
          <p:nvPr/>
        </p:nvSpPr>
        <p:spPr>
          <a:xfrm>
            <a:off x="289895" y="900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１　人がつながる、</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a:p>
            <a:r>
              <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豊かな地域コミュニティの実現</a:t>
            </a:r>
          </a:p>
        </p:txBody>
      </p:sp>
      <p:sp>
        <p:nvSpPr>
          <p:cNvPr id="11" name="テキスト ボックス 10"/>
          <p:cNvSpPr txBox="1"/>
          <p:nvPr/>
        </p:nvSpPr>
        <p:spPr>
          <a:xfrm>
            <a:off x="5132559" y="900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２　多様性が尊重され、つながりの中で</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誰もが生きやすい社会の実現</a:t>
            </a:r>
          </a:p>
        </p:txBody>
      </p:sp>
      <p:sp>
        <p:nvSpPr>
          <p:cNvPr id="12" name="テキスト ボックス 11"/>
          <p:cNvSpPr txBox="1"/>
          <p:nvPr/>
        </p:nvSpPr>
        <p:spPr>
          <a:xfrm>
            <a:off x="289895" y="3528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３　未来を担う将来世代への支援</a:t>
            </a:r>
          </a:p>
        </p:txBody>
      </p:sp>
      <p:sp>
        <p:nvSpPr>
          <p:cNvPr id="13" name="テキスト ボックス 12"/>
          <p:cNvSpPr txBox="1"/>
          <p:nvPr/>
        </p:nvSpPr>
        <p:spPr>
          <a:xfrm>
            <a:off x="5132559" y="3528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４　区政運営の充実</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p:txBody>
      </p:sp>
      <p:sp>
        <p:nvSpPr>
          <p:cNvPr id="43" name="テキスト ボックス 42"/>
          <p:cNvSpPr txBox="1"/>
          <p:nvPr/>
        </p:nvSpPr>
        <p:spPr>
          <a:xfrm>
            <a:off x="252000" y="1730940"/>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①地域のつながり・</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コミュニティの強化</a:t>
            </a:r>
            <a:r>
              <a:rPr lang="ja-JP" altLang="en-US" dirty="0">
                <a:latin typeface="BIZ UDゴシック" panose="020B0400000000000000" pitchFamily="49" charset="-128"/>
                <a:ea typeface="BIZ UDゴシック" panose="020B0400000000000000" pitchFamily="49" charset="-128"/>
              </a:rPr>
              <a:t>  </a:t>
            </a:r>
            <a:endParaRPr lang="en-US" altLang="ja-JP"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②地域ごとの特色ある活動の展開 </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③多様な団体・企業等との協働</a:t>
            </a:r>
          </a:p>
          <a:p>
            <a:r>
              <a:rPr kumimoji="1" lang="ja-JP" altLang="en-US" sz="2000" dirty="0">
                <a:latin typeface="BIZ UDゴシック" panose="020B0400000000000000" pitchFamily="49" charset="-128"/>
                <a:ea typeface="BIZ UDゴシック" panose="020B0400000000000000" pitchFamily="49" charset="-128"/>
              </a:rPr>
              <a:t>④公共と民間との協働</a:t>
            </a:r>
            <a:endParaRPr kumimoji="1" lang="en-US" altLang="ja-JP" sz="2000" dirty="0">
              <a:latin typeface="BIZ UDゴシック" panose="020B0400000000000000" pitchFamily="49" charset="-128"/>
              <a:ea typeface="BIZ UDゴシック" panose="020B0400000000000000" pitchFamily="49" charset="-128"/>
            </a:endParaRPr>
          </a:p>
        </p:txBody>
      </p:sp>
      <p:sp>
        <p:nvSpPr>
          <p:cNvPr id="45" name="テキスト ボックス 44"/>
          <p:cNvSpPr txBox="1"/>
          <p:nvPr/>
        </p:nvSpPr>
        <p:spPr>
          <a:xfrm>
            <a:off x="5148000" y="1731756"/>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①地域福祉の推進</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②健康づくりの推進</a:t>
            </a:r>
          </a:p>
          <a:p>
            <a:r>
              <a:rPr lang="ja-JP" altLang="en-US" sz="2000" dirty="0">
                <a:latin typeface="BIZ UDゴシック" panose="020B0400000000000000" pitchFamily="49" charset="-128"/>
                <a:ea typeface="BIZ UDゴシック" panose="020B0400000000000000" pitchFamily="49" charset="-128"/>
              </a:rPr>
              <a:t>③防災の取組</a:t>
            </a:r>
          </a:p>
          <a:p>
            <a:r>
              <a:rPr kumimoji="1" lang="ja-JP" altLang="en-US" sz="2000" dirty="0">
                <a:latin typeface="BIZ UDゴシック" panose="020B0400000000000000" pitchFamily="49" charset="-128"/>
                <a:ea typeface="BIZ UDゴシック" panose="020B0400000000000000" pitchFamily="49" charset="-128"/>
              </a:rPr>
              <a:t>④防犯・交通安全の取組</a:t>
            </a:r>
            <a:endParaRPr kumimoji="1" lang="en-US" altLang="ja-JP" sz="2000" dirty="0">
              <a:latin typeface="BIZ UDゴシック" panose="020B0400000000000000" pitchFamily="49" charset="-128"/>
              <a:ea typeface="BIZ UDゴシック" panose="020B0400000000000000" pitchFamily="49" charset="-128"/>
            </a:endParaRPr>
          </a:p>
          <a:p>
            <a:r>
              <a:rPr kumimoji="1" lang="ja-JP" altLang="en-US" sz="2000" dirty="0">
                <a:latin typeface="BIZ UDゴシック" panose="020B0400000000000000" pitchFamily="49" charset="-128"/>
                <a:ea typeface="BIZ UDゴシック" panose="020B0400000000000000" pitchFamily="49" charset="-128"/>
              </a:rPr>
              <a:t>⑤空家対策の推進</a:t>
            </a:r>
          </a:p>
        </p:txBody>
      </p:sp>
      <p:sp>
        <p:nvSpPr>
          <p:cNvPr id="46" name="テキスト ボックス 45"/>
          <p:cNvSpPr txBox="1"/>
          <p:nvPr/>
        </p:nvSpPr>
        <p:spPr>
          <a:xfrm>
            <a:off x="252000" y="4369353"/>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①子育ての支援</a:t>
            </a:r>
          </a:p>
          <a:p>
            <a:r>
              <a:rPr lang="ja-JP" altLang="en-US" sz="2000" dirty="0">
                <a:latin typeface="BIZ UDゴシック" panose="020B0400000000000000" pitchFamily="49" charset="-128"/>
                <a:ea typeface="BIZ UDゴシック" panose="020B0400000000000000" pitchFamily="49" charset="-128"/>
              </a:rPr>
              <a:t>②こどもと若者の支援</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③学校・学びの支援</a:t>
            </a:r>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p:txBody>
      </p:sp>
      <p:sp>
        <p:nvSpPr>
          <p:cNvPr id="47" name="テキスト ボックス 46"/>
          <p:cNvSpPr txBox="1"/>
          <p:nvPr/>
        </p:nvSpPr>
        <p:spPr>
          <a:xfrm>
            <a:off x="5148000" y="4370399"/>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①区政への区民参画の推進</a:t>
            </a:r>
          </a:p>
          <a:p>
            <a:r>
              <a:rPr lang="ja-JP" altLang="en-US" sz="2000" dirty="0">
                <a:latin typeface="BIZ UDゴシック" panose="020B0400000000000000" pitchFamily="49" charset="-128"/>
                <a:ea typeface="BIZ UDゴシック" panose="020B0400000000000000" pitchFamily="49" charset="-128"/>
              </a:rPr>
              <a:t>②窓口サービス向上・ＤＸ推進</a:t>
            </a:r>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p:txBody>
      </p:sp>
      <p:sp>
        <p:nvSpPr>
          <p:cNvPr id="21" name="テキスト ボックス 20"/>
          <p:cNvSpPr txBox="1"/>
          <p:nvPr/>
        </p:nvSpPr>
        <p:spPr>
          <a:xfrm>
            <a:off x="6023586" y="6266981"/>
            <a:ext cx="1260000" cy="288000"/>
          </a:xfrm>
          <a:prstGeom prst="rect">
            <a:avLst/>
          </a:prstGeom>
          <a:noFill/>
        </p:spPr>
        <p:txBody>
          <a:bodyPr wrap="square" lIns="0" tIns="0" rIns="0" bIns="0" rtlCol="0" anchor="ctr" anchorCtr="0">
            <a:spAutoFit/>
          </a:bodyPr>
          <a:lstStyle/>
          <a:p>
            <a:r>
              <a:rPr kumimoji="1" lang="ja-JP" altLang="en-US" sz="2000" dirty="0">
                <a:latin typeface="BIZ UDPゴシック" panose="020B0400000000000000" pitchFamily="50" charset="-128"/>
                <a:ea typeface="BIZ UDPゴシック" panose="020B0400000000000000" pitchFamily="50" charset="-128"/>
              </a:rPr>
              <a:t>巻末データ</a:t>
            </a:r>
          </a:p>
        </p:txBody>
      </p:sp>
      <p:pic>
        <p:nvPicPr>
          <p:cNvPr id="22" name="図 2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65200" y="6003687"/>
            <a:ext cx="831070" cy="720000"/>
          </a:xfrm>
          <a:prstGeom prst="rect">
            <a:avLst/>
          </a:prstGeom>
        </p:spPr>
      </p:pic>
      <p:sp>
        <p:nvSpPr>
          <p:cNvPr id="23" name="テキスト ボックス 22"/>
          <p:cNvSpPr txBox="1"/>
          <p:nvPr/>
        </p:nvSpPr>
        <p:spPr>
          <a:xfrm>
            <a:off x="4351216" y="2026779"/>
            <a:ext cx="468000" cy="323165"/>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１</a:t>
            </a:r>
            <a:endParaRPr kumimoji="1" lang="en-US" altLang="ja-JP" sz="2000" dirty="0">
              <a:latin typeface="BIZ UDゴシック" panose="020B0400000000000000" pitchFamily="49" charset="-128"/>
              <a:ea typeface="BIZ UDゴシック" panose="020B0400000000000000" pitchFamily="49" charset="-128"/>
            </a:endParaRPr>
          </a:p>
          <a:p>
            <a:pPr algn="ctr"/>
            <a:endParaRPr kumimoji="1" lang="en-US" altLang="ja-JP" sz="100" dirty="0">
              <a:latin typeface="BIZ UDゴシック" panose="020B0400000000000000" pitchFamily="49" charset="-128"/>
              <a:ea typeface="BIZ UDゴシック" panose="020B0400000000000000" pitchFamily="49" charset="-128"/>
            </a:endParaRPr>
          </a:p>
        </p:txBody>
      </p:sp>
      <p:sp>
        <p:nvSpPr>
          <p:cNvPr id="24" name="テキスト ボックス 23"/>
          <p:cNvSpPr txBox="1"/>
          <p:nvPr/>
        </p:nvSpPr>
        <p:spPr>
          <a:xfrm>
            <a:off x="9196251" y="1777740"/>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５</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６</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７</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８</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９</a:t>
            </a:r>
            <a:endParaRPr kumimoji="1" lang="ja-JP" altLang="en-US" sz="1858" dirty="0">
              <a:latin typeface="BIZ UDゴシック" panose="020B0400000000000000" pitchFamily="49" charset="-128"/>
              <a:ea typeface="BIZ UDゴシック" panose="020B0400000000000000" pitchFamily="49" charset="-128"/>
            </a:endParaRPr>
          </a:p>
        </p:txBody>
      </p:sp>
      <p:sp>
        <p:nvSpPr>
          <p:cNvPr id="25" name="テキスト ボックス 24"/>
          <p:cNvSpPr txBox="1"/>
          <p:nvPr/>
        </p:nvSpPr>
        <p:spPr>
          <a:xfrm>
            <a:off x="4351216" y="4361565"/>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P10</a:t>
            </a:r>
          </a:p>
          <a:p>
            <a:pPr algn="ctr"/>
            <a:r>
              <a:rPr kumimoji="1" lang="en-US" altLang="ja-JP" sz="2000" dirty="0">
                <a:latin typeface="BIZ UDゴシック" panose="020B0400000000000000" pitchFamily="49" charset="-128"/>
                <a:ea typeface="BIZ UDゴシック" panose="020B0400000000000000" pitchFamily="49" charset="-128"/>
              </a:rPr>
              <a:t>P11</a:t>
            </a:r>
          </a:p>
          <a:p>
            <a:pPr algn="ctr"/>
            <a:r>
              <a:rPr kumimoji="1" lang="en-US" altLang="ja-JP" sz="2000" dirty="0">
                <a:latin typeface="BIZ UDゴシック" panose="020B0400000000000000" pitchFamily="49" charset="-128"/>
                <a:ea typeface="BIZ UDゴシック" panose="020B0400000000000000" pitchFamily="49" charset="-128"/>
              </a:rPr>
              <a:t>P12</a:t>
            </a:r>
          </a:p>
          <a:p>
            <a:pPr algn="ctr"/>
            <a:endParaRPr kumimoji="1" lang="en-US" altLang="ja-JP" sz="2000" dirty="0">
              <a:latin typeface="BIZ UDゴシック" panose="020B0400000000000000" pitchFamily="49" charset="-128"/>
              <a:ea typeface="BIZ UDゴシック" panose="020B0400000000000000" pitchFamily="49" charset="-128"/>
            </a:endParaRPr>
          </a:p>
          <a:p>
            <a:endParaRPr kumimoji="1" lang="ja-JP" altLang="en-US" sz="1858" dirty="0">
              <a:latin typeface="BIZ UDゴシック" panose="020B0400000000000000" pitchFamily="49" charset="-128"/>
              <a:ea typeface="BIZ UDゴシック" panose="020B0400000000000000" pitchFamily="49" charset="-128"/>
            </a:endParaRPr>
          </a:p>
        </p:txBody>
      </p:sp>
      <p:sp>
        <p:nvSpPr>
          <p:cNvPr id="26" name="テキスト ボックス 25"/>
          <p:cNvSpPr txBox="1"/>
          <p:nvPr/>
        </p:nvSpPr>
        <p:spPr>
          <a:xfrm>
            <a:off x="9192190" y="4363200"/>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P13</a:t>
            </a:r>
          </a:p>
          <a:p>
            <a:pPr algn="ctr"/>
            <a:r>
              <a:rPr kumimoji="1" lang="en-US" altLang="ja-JP" sz="2000" dirty="0">
                <a:latin typeface="BIZ UDゴシック" panose="020B0400000000000000" pitchFamily="49" charset="-128"/>
                <a:ea typeface="BIZ UDゴシック" panose="020B0400000000000000" pitchFamily="49" charset="-128"/>
              </a:rPr>
              <a:t>P14</a:t>
            </a:r>
          </a:p>
          <a:p>
            <a:pPr algn="ctr"/>
            <a:endParaRPr kumimoji="1" lang="en-US" altLang="ja-JP" sz="2000" dirty="0">
              <a:latin typeface="BIZ UDゴシック" panose="020B0400000000000000" pitchFamily="49" charset="-128"/>
              <a:ea typeface="BIZ UDゴシック" panose="020B0400000000000000" pitchFamily="49" charset="-128"/>
            </a:endParaRPr>
          </a:p>
          <a:p>
            <a:pPr algn="ctr"/>
            <a:endParaRPr kumimoji="1" lang="en-US" altLang="ja-JP" sz="2000" dirty="0">
              <a:latin typeface="BIZ UDゴシック" panose="020B0400000000000000" pitchFamily="49" charset="-128"/>
              <a:ea typeface="BIZ UDゴシック" panose="020B0400000000000000" pitchFamily="49" charset="-128"/>
            </a:endParaRPr>
          </a:p>
          <a:p>
            <a:pPr algn="ctr"/>
            <a:endParaRPr kumimoji="1" lang="ja-JP" altLang="en-US" sz="1858" dirty="0">
              <a:latin typeface="BIZ UDゴシック" panose="020B0400000000000000" pitchFamily="49" charset="-128"/>
              <a:ea typeface="BIZ UDゴシック" panose="020B0400000000000000" pitchFamily="49" charset="-128"/>
            </a:endParaRPr>
          </a:p>
        </p:txBody>
      </p:sp>
      <p:sp>
        <p:nvSpPr>
          <p:cNvPr id="27" name="テキスト ボックス 26"/>
          <p:cNvSpPr txBox="1"/>
          <p:nvPr/>
        </p:nvSpPr>
        <p:spPr>
          <a:xfrm>
            <a:off x="9209369" y="6247204"/>
            <a:ext cx="529509" cy="307777"/>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P15</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29" name="正方形/長方形 28"/>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lang="ja-JP" altLang="en-US" sz="3200" dirty="0">
                <a:latin typeface="BIZ UDPゴシック" panose="020B0400000000000000" pitchFamily="50" charset="-128"/>
                <a:ea typeface="BIZ UDPゴシック" panose="020B0400000000000000" pitchFamily="50" charset="-128"/>
              </a:rPr>
              <a:t>将来ビジョン</a:t>
            </a:r>
            <a:r>
              <a:rPr lang="en-US" altLang="ja-JP" sz="3200" dirty="0">
                <a:latin typeface="BIZ UDPゴシック" panose="020B0400000000000000" pitchFamily="50" charset="-128"/>
                <a:ea typeface="BIZ UDPゴシック" panose="020B0400000000000000" pitchFamily="50" charset="-128"/>
              </a:rPr>
              <a:t>2028</a:t>
            </a:r>
            <a:r>
              <a:rPr lang="ja-JP" altLang="en-US" sz="3200" dirty="0">
                <a:latin typeface="BIZ UDPゴシック" panose="020B0400000000000000" pitchFamily="50" charset="-128"/>
                <a:ea typeface="BIZ UDPゴシック" panose="020B0400000000000000" pitchFamily="50" charset="-128"/>
              </a:rPr>
              <a:t>の構成と取り組む項目</a:t>
            </a:r>
          </a:p>
        </p:txBody>
      </p:sp>
      <p:sp>
        <p:nvSpPr>
          <p:cNvPr id="28" name="テキスト ボックス 27"/>
          <p:cNvSpPr txBox="1"/>
          <p:nvPr/>
        </p:nvSpPr>
        <p:spPr>
          <a:xfrm>
            <a:off x="4351216" y="2349944"/>
            <a:ext cx="468000" cy="92333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２</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３</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４</a:t>
            </a:r>
            <a:endParaRPr kumimoji="1" lang="en-US" altLang="ja-JP" sz="2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09074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フローチャート: カード 31"/>
          <p:cNvSpPr/>
          <p:nvPr/>
        </p:nvSpPr>
        <p:spPr>
          <a:xfrm>
            <a:off x="6955682" y="2517968"/>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7" name="正方形/長方形 36"/>
          <p:cNvSpPr/>
          <p:nvPr/>
        </p:nvSpPr>
        <p:spPr>
          <a:xfrm>
            <a:off x="7813973" y="2607730"/>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38" name="直角三角形 37"/>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7" name="角丸四角形 6"/>
          <p:cNvSpPr/>
          <p:nvPr/>
        </p:nvSpPr>
        <p:spPr>
          <a:xfrm>
            <a:off x="650362" y="734400"/>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2" name="角丸四角形 1"/>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4" name="テキスト ボックス 3"/>
          <p:cNvSpPr txBox="1"/>
          <p:nvPr/>
        </p:nvSpPr>
        <p:spPr>
          <a:xfrm>
            <a:off x="774000" y="194618"/>
            <a:ext cx="6480000" cy="369332"/>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6" name="角丸四角形 5"/>
          <p:cNvSpPr/>
          <p:nvPr/>
        </p:nvSpPr>
        <p:spPr>
          <a:xfrm>
            <a:off x="650362" y="712348"/>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①地域のつながり・コミュニティの強化</a:t>
            </a:r>
          </a:p>
        </p:txBody>
      </p:sp>
      <p:sp>
        <p:nvSpPr>
          <p:cNvPr id="8" name="正方形/長方形 7"/>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7" name="正方形/長方形 16"/>
          <p:cNvSpPr/>
          <p:nvPr/>
        </p:nvSpPr>
        <p:spPr>
          <a:xfrm>
            <a:off x="707747" y="1274400"/>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9" name="正方形/長方形 18"/>
          <p:cNvSpPr/>
          <p:nvPr/>
        </p:nvSpPr>
        <p:spPr>
          <a:xfrm>
            <a:off x="510682" y="375162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地域で実施されている様々な活動が、区民に</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知られて</a:t>
            </a:r>
            <a:r>
              <a:rPr lang="ja-JP" altLang="en-US" sz="2400" dirty="0">
                <a:latin typeface="BIZ UDPゴシック" panose="020B0400000000000000" pitchFamily="50" charset="-128"/>
                <a:ea typeface="BIZ UDPゴシック"/>
              </a:rPr>
              <a:t>いない。</a:t>
            </a:r>
          </a:p>
        </p:txBody>
      </p:sp>
      <p:sp>
        <p:nvSpPr>
          <p:cNvPr id="29" name="正方形/長方形 28"/>
          <p:cNvSpPr/>
          <p:nvPr/>
        </p:nvSpPr>
        <p:spPr>
          <a:xfrm>
            <a:off x="6998556" y="3096000"/>
            <a:ext cx="2700000" cy="1384995"/>
          </a:xfrm>
          <a:prstGeom prst="rect">
            <a:avLst/>
          </a:prstGeom>
        </p:spPr>
        <p:txBody>
          <a:bodyPr wrap="square" lIns="0" tIns="0" rIns="0" bIns="0" anchor="t" anchorCtr="0">
            <a:spAutoFit/>
          </a:bodyPr>
          <a:lstStyle/>
          <a:p>
            <a:r>
              <a:rPr lang="ja-JP" altLang="en-US" dirty="0">
                <a:solidFill>
                  <a:srgbClr val="FF0000"/>
                </a:solidFill>
                <a:latin typeface="BIZ UDPゴシック" panose="020B0400000000000000" pitchFamily="50" charset="-128"/>
                <a:ea typeface="BIZ UDPゴシック" panose="020B0400000000000000" pitchFamily="50" charset="-128"/>
              </a:rPr>
              <a:t>区広報紙や区</a:t>
            </a:r>
            <a:r>
              <a:rPr lang="en-US" altLang="ja-JP" dirty="0">
                <a:solidFill>
                  <a:srgbClr val="FF0000"/>
                </a:solidFill>
                <a:latin typeface="BIZ UDPゴシック" panose="020B0400000000000000" pitchFamily="50" charset="-128"/>
                <a:ea typeface="BIZ UDPゴシック" panose="020B0400000000000000" pitchFamily="50" charset="-128"/>
              </a:rPr>
              <a:t>SNS</a:t>
            </a:r>
            <a:r>
              <a:rPr lang="ja-JP" altLang="en-US" dirty="0">
                <a:solidFill>
                  <a:srgbClr val="FF0000"/>
                </a:solidFill>
                <a:latin typeface="BIZ UDPゴシック" panose="020B0400000000000000" pitchFamily="50" charset="-128"/>
                <a:ea typeface="BIZ UDPゴシック" panose="020B0400000000000000" pitchFamily="50" charset="-128"/>
              </a:rPr>
              <a:t>を活用し地域活動協議会や町会に関する情報を発信</a:t>
            </a:r>
            <a:endParaRPr lang="en-US" altLang="ja-JP" dirty="0">
              <a:solidFill>
                <a:srgbClr val="FF0000"/>
              </a:solidFill>
              <a:latin typeface="BIZ UDPゴシック" panose="020B0400000000000000" pitchFamily="50" charset="-128"/>
              <a:ea typeface="BIZ UDPゴシック" panose="020B0400000000000000" pitchFamily="50" charset="-128"/>
            </a:endParaRPr>
          </a:p>
          <a:p>
            <a:endParaRPr lang="en-US" altLang="ja-JP" dirty="0">
              <a:solidFill>
                <a:srgbClr val="FF0000"/>
              </a:solidFill>
              <a:latin typeface="BIZ UDPゴシック" panose="020B0400000000000000" pitchFamily="50" charset="-128"/>
              <a:ea typeface="BIZ UDPゴシック" panose="020B0400000000000000" pitchFamily="50" charset="-128"/>
            </a:endParaRPr>
          </a:p>
          <a:p>
            <a:endParaRPr lang="en-US" altLang="ja-JP" dirty="0">
              <a:solidFill>
                <a:srgbClr val="FF0000"/>
              </a:solidFill>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7812000" y="4572000"/>
            <a:ext cx="1440000" cy="369332"/>
          </a:xfrm>
          <a:prstGeom prst="rect">
            <a:avLst/>
          </a:prstGeom>
        </p:spPr>
        <p:txBody>
          <a:bodyPr wrap="square" lIns="0" tIns="0" rIns="0" bIns="0" anchor="ctr" anchorCtr="0">
            <a:spAutoFit/>
          </a:bodyPr>
          <a:lstStyle/>
          <a:p>
            <a:r>
              <a:rPr lang="en-US" altLang="ja-JP" sz="2400" dirty="0">
                <a:solidFill>
                  <a:srgbClr val="FF0000"/>
                </a:solidFill>
                <a:latin typeface="BIZ UDPゴシック" panose="020B0400000000000000" pitchFamily="50" charset="-128"/>
                <a:ea typeface="BIZ UDPゴシック" panose="020B0400000000000000" pitchFamily="50" charset="-128"/>
              </a:rPr>
              <a:t>50</a:t>
            </a:r>
            <a:r>
              <a:rPr lang="ja-JP" altLang="en-US" sz="2400" dirty="0">
                <a:solidFill>
                  <a:srgbClr val="FF0000"/>
                </a:solidFill>
                <a:latin typeface="BIZ UDPゴシック" panose="020B0400000000000000" pitchFamily="50" charset="-128"/>
                <a:ea typeface="BIZ UDPゴシック" panose="020B0400000000000000" pitchFamily="50" charset="-128"/>
              </a:rPr>
              <a:t>回以上</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8105" y="165932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a:rPr>
              <a:t>住民同士のつながりづくりや、幅広い世代が参画する様々な活動が行われている状態</a:t>
            </a:r>
            <a:endParaRPr lang="en-US" altLang="ja-JP" sz="2400" dirty="0">
              <a:latin typeface="BIZ UDPゴシック" panose="020B0400000000000000" pitchFamily="50" charset="-128"/>
              <a:ea typeface="BIZ UDPゴシック"/>
            </a:endParaRPr>
          </a:p>
        </p:txBody>
      </p:sp>
      <p:sp>
        <p:nvSpPr>
          <p:cNvPr id="24" name="正方形/長方形 23"/>
          <p:cNvSpPr/>
          <p:nvPr/>
        </p:nvSpPr>
        <p:spPr>
          <a:xfrm>
            <a:off x="540000" y="5167284"/>
            <a:ext cx="9144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防災など、区民の関心が高い取組や地域の魅力などを活用し、区民、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とりわけこどもとその親世代が、気軽に参加できる場や機会をつく</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り、町会加入をはじめとする地域活動への参加につなげる。</a:t>
            </a:r>
          </a:p>
        </p:txBody>
      </p:sp>
      <p:sp>
        <p:nvSpPr>
          <p:cNvPr id="25" name="正方形/長方形 24"/>
          <p:cNvSpPr/>
          <p:nvPr/>
        </p:nvSpPr>
        <p:spPr>
          <a:xfrm>
            <a:off x="510682" y="2947413"/>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生活様式や価値観の多様化により、地域のつ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ながりが希薄化している。</a:t>
            </a:r>
          </a:p>
        </p:txBody>
      </p:sp>
      <p:cxnSp>
        <p:nvCxnSpPr>
          <p:cNvPr id="20" name="直線コネクタ 19"/>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200000" y="4536000"/>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a:t> </a:t>
            </a:r>
            <a:endParaRPr kumimoji="1" lang="ja-JP" altLang="en-US"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579" y="394380"/>
            <a:ext cx="864000" cy="864000"/>
          </a:xfrm>
          <a:prstGeom prst="rect">
            <a:avLst/>
          </a:prstGeom>
        </p:spPr>
      </p:pic>
      <p:sp>
        <p:nvSpPr>
          <p:cNvPr id="30" name="正方形/長方形 29"/>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39" name="正方形/長方形 38"/>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sp>
        <p:nvSpPr>
          <p:cNvPr id="40" name="正方形/長方形 39"/>
          <p:cNvSpPr/>
          <p:nvPr/>
        </p:nvSpPr>
        <p:spPr>
          <a:xfrm>
            <a:off x="511200" y="5131283"/>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cxnSp>
        <p:nvCxnSpPr>
          <p:cNvPr id="41" name="直線コネクタ 40"/>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708629"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１</a:t>
            </a:r>
          </a:p>
        </p:txBody>
      </p:sp>
      <p:pic>
        <p:nvPicPr>
          <p:cNvPr id="5" name="図 4">
            <a:extLst>
              <a:ext uri="{FF2B5EF4-FFF2-40B4-BE49-F238E27FC236}">
                <a16:creationId xmlns:a16="http://schemas.microsoft.com/office/drawing/2014/main" id="{76E10FC5-E86A-C86D-E06D-D78D5AF333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spTree>
    <p:extLst>
      <p:ext uri="{BB962C8B-B14F-4D97-AF65-F5344CB8AC3E}">
        <p14:creationId xmlns:p14="http://schemas.microsoft.com/office/powerpoint/2010/main" val="386030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②地域ごとの特色ある活動の展開</a:t>
            </a:r>
          </a:p>
        </p:txBody>
      </p:sp>
      <p:sp>
        <p:nvSpPr>
          <p:cNvPr id="14" name="正方形/長方形 13"/>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9" name="正方形/長方形 18"/>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地域活動の担い手の高齢化が進み、新しい担</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い手が増えていない。</a:t>
            </a:r>
          </a:p>
        </p:txBody>
      </p:sp>
      <p:sp>
        <p:nvSpPr>
          <p:cNvPr id="23" name="直角三角形 22"/>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9" name="正方形/長方形 28"/>
          <p:cNvSpPr/>
          <p:nvPr/>
        </p:nvSpPr>
        <p:spPr>
          <a:xfrm>
            <a:off x="6998400" y="3096000"/>
            <a:ext cx="2700000" cy="1292662"/>
          </a:xfrm>
          <a:prstGeom prst="rect">
            <a:avLst/>
          </a:prstGeom>
        </p:spPr>
        <p:txBody>
          <a:bodyPr wrap="square" lIns="0" tIns="0" rIns="0" bIns="0" anchor="t" anchorCtr="0">
            <a:spAutoFit/>
          </a:bodyPr>
          <a:lstStyle/>
          <a:p>
            <a:r>
              <a:rPr lang="ja-JP" altLang="en-US" sz="1700" dirty="0">
                <a:solidFill>
                  <a:srgbClr val="FF0000"/>
                </a:solidFill>
                <a:latin typeface="BIZ UDPゴシック" panose="020B0400000000000000" pitchFamily="50" charset="-128"/>
                <a:ea typeface="BIZ UDPゴシック" panose="020B0400000000000000" pitchFamily="50" charset="-128"/>
              </a:rPr>
              <a:t>前年と比べて、一緒に活動してくれる現役世代</a:t>
            </a:r>
            <a:r>
              <a:rPr lang="ja-JP" altLang="en-US" sz="1400" dirty="0">
                <a:solidFill>
                  <a:srgbClr val="FF0000"/>
                </a:solidFill>
                <a:latin typeface="BIZ UDPゴシック" panose="020B0400000000000000" pitchFamily="50" charset="-128"/>
                <a:ea typeface="BIZ UDPゴシック" panose="020B0400000000000000" pitchFamily="50" charset="-128"/>
              </a:rPr>
              <a:t>（</a:t>
            </a:r>
            <a:r>
              <a:rPr lang="en-US" altLang="ja-JP" sz="1400" dirty="0">
                <a:solidFill>
                  <a:srgbClr val="FF0000"/>
                </a:solidFill>
                <a:latin typeface="BIZ UDPゴシック" panose="020B0400000000000000" pitchFamily="50" charset="-128"/>
                <a:ea typeface="BIZ UDPゴシック" panose="020B0400000000000000" pitchFamily="50" charset="-128"/>
              </a:rPr>
              <a:t>18</a:t>
            </a:r>
            <a:r>
              <a:rPr lang="ja-JP" altLang="en-US" sz="1400" dirty="0">
                <a:solidFill>
                  <a:srgbClr val="FF0000"/>
                </a:solidFill>
                <a:latin typeface="BIZ UDPゴシック" panose="020B0400000000000000" pitchFamily="50" charset="-128"/>
                <a:ea typeface="BIZ UDPゴシック" panose="020B0400000000000000" pitchFamily="50" charset="-128"/>
              </a:rPr>
              <a:t>～</a:t>
            </a:r>
            <a:r>
              <a:rPr lang="en-US" altLang="ja-JP" sz="1400" dirty="0">
                <a:solidFill>
                  <a:srgbClr val="FF0000"/>
                </a:solidFill>
                <a:latin typeface="BIZ UDPゴシック" panose="020B0400000000000000" pitchFamily="50" charset="-128"/>
                <a:ea typeface="BIZ UDPゴシック" panose="020B0400000000000000" pitchFamily="50" charset="-128"/>
              </a:rPr>
              <a:t>64</a:t>
            </a:r>
            <a:r>
              <a:rPr lang="ja-JP" altLang="en-US" sz="1400" dirty="0">
                <a:solidFill>
                  <a:srgbClr val="FF0000"/>
                </a:solidFill>
                <a:latin typeface="BIZ UDPゴシック" panose="020B0400000000000000" pitchFamily="50" charset="-128"/>
                <a:ea typeface="BIZ UDPゴシック" panose="020B0400000000000000" pitchFamily="50" charset="-128"/>
              </a:rPr>
              <a:t>歳）</a:t>
            </a:r>
            <a:r>
              <a:rPr lang="ja-JP" altLang="en-US" sz="1700" dirty="0">
                <a:solidFill>
                  <a:srgbClr val="FF0000"/>
                </a:solidFill>
                <a:latin typeface="BIZ UDPゴシック" panose="020B0400000000000000" pitchFamily="50" charset="-128"/>
                <a:ea typeface="BIZ UDPゴシック" panose="020B0400000000000000" pitchFamily="50" charset="-128"/>
              </a:rPr>
              <a:t>が増えたと感じると答えた地域数</a:t>
            </a:r>
            <a:r>
              <a:rPr lang="ja-JP" altLang="en-US" sz="1400" dirty="0">
                <a:solidFill>
                  <a:srgbClr val="FF0000"/>
                </a:solidFill>
                <a:latin typeface="BIZ UDPゴシック" panose="020B0400000000000000" pitchFamily="50" charset="-128"/>
                <a:ea typeface="BIZ UDPゴシック" panose="020B0400000000000000" pitchFamily="50" charset="-128"/>
              </a:rPr>
              <a:t>（地域活動協議会へのアンケート）</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地域特性に応じた活動が、地域が主体となって持続的に進められている状態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地域活動が持続的に実施できるよう、組織運営や財源確保、情報</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発信などについて地域の実情に応じたきめ細かい支援を行う。</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地域により特性や課題の違いが顕著になって</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おり、一律の支援では解決できない。</a:t>
            </a:r>
          </a:p>
        </p:txBody>
      </p:sp>
      <p:pic>
        <p:nvPicPr>
          <p:cNvPr id="30" name="図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380"/>
            <a:ext cx="864000" cy="864000"/>
          </a:xfrm>
          <a:prstGeom prst="rect">
            <a:avLst/>
          </a:prstGeom>
        </p:spPr>
      </p:pic>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380"/>
            <a:ext cx="864000" cy="864000"/>
          </a:xfrm>
          <a:prstGeom prst="rect">
            <a:avLst/>
          </a:prstGeom>
        </p:spPr>
      </p:pic>
      <p:sp>
        <p:nvSpPr>
          <p:cNvPr id="39" name="正方形/長方形 38"/>
          <p:cNvSpPr/>
          <p:nvPr/>
        </p:nvSpPr>
        <p:spPr>
          <a:xfrm>
            <a:off x="7812000" y="4572000"/>
            <a:ext cx="1486800" cy="369332"/>
          </a:xfrm>
          <a:prstGeom prst="rect">
            <a:avLst/>
          </a:prstGeom>
        </p:spPr>
        <p:txBody>
          <a:bodyPr wrap="square" lIns="0" tIns="0" rIns="0" bIns="0" anchor="ctr" anchorCtr="0">
            <a:spAutoFit/>
          </a:bodyPr>
          <a:lstStyle/>
          <a:p>
            <a:r>
              <a:rPr lang="ja-JP" altLang="en-US" sz="2400" dirty="0">
                <a:solidFill>
                  <a:srgbClr val="FF0000"/>
                </a:solidFill>
                <a:latin typeface="BIZ UDPゴシック" panose="020B0400000000000000" pitchFamily="50" charset="-128"/>
                <a:ea typeface="BIZ UDPゴシック" panose="020B0400000000000000" pitchFamily="50" charset="-128"/>
              </a:rPr>
              <a:t>６地域以上</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p:txBody>
      </p:sp>
      <p:sp>
        <p:nvSpPr>
          <p:cNvPr id="40" name="右矢印 39"/>
          <p:cNvSpPr/>
          <p:nvPr/>
        </p:nvSpPr>
        <p:spPr>
          <a:xfrm>
            <a:off x="7200000" y="4536000"/>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1" name="正方形/長方形 40"/>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54" name="正方形/長方形 53"/>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31" name="角丸四角形 30"/>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33" name="テキスト ボックス 32"/>
          <p:cNvSpPr txBox="1"/>
          <p:nvPr/>
        </p:nvSpPr>
        <p:spPr>
          <a:xfrm>
            <a:off x="772894" y="194618"/>
            <a:ext cx="6722787" cy="369332"/>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6" name="正方形/長方形 35"/>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A88DEA20-B934-1FCD-8C8A-1A094A59B624}"/>
              </a:ext>
            </a:extLst>
          </p:cNvPr>
          <p:cNvCxnSpPr/>
          <p:nvPr/>
        </p:nvCxnSpPr>
        <p:spPr>
          <a:xfrm>
            <a:off x="108000" y="5037968"/>
            <a:ext cx="1008000" cy="0"/>
          </a:xfrm>
          <a:prstGeom prst="line">
            <a:avLst/>
          </a:prstGeom>
          <a:ln w="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A5DD758C-F46C-D07E-1497-99926C96F375}"/>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BA746C95-76E0-E32D-2B3A-39DE0E4F381E}"/>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5F1928C4-171C-5E23-12C3-4A293ABEC1DB}"/>
              </a:ext>
            </a:extLst>
          </p:cNvPr>
          <p:cNvCxnSpPr/>
          <p:nvPr/>
        </p:nvCxnSpPr>
        <p:spPr>
          <a:xfrm>
            <a:off x="7707600"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２</a:t>
            </a:r>
          </a:p>
        </p:txBody>
      </p:sp>
    </p:spTree>
    <p:extLst>
      <p:ext uri="{BB962C8B-B14F-4D97-AF65-F5344CB8AC3E}">
        <p14:creationId xmlns:p14="http://schemas.microsoft.com/office/powerpoint/2010/main" val="4030531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2" name="角丸四角形 41"/>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③多様な団体・企業等との協働</a:t>
            </a:r>
          </a:p>
        </p:txBody>
      </p:sp>
      <p:sp>
        <p:nvSpPr>
          <p:cNvPr id="43" name="正方形/長方形 42"/>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44" name="正方形/長方形 43"/>
          <p:cNvSpPr/>
          <p:nvPr/>
        </p:nvSpPr>
        <p:spPr>
          <a:xfrm>
            <a:off x="817200" y="166055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地域と大学・</a:t>
            </a:r>
            <a:r>
              <a:rPr lang="en-US" altLang="ja-JP" sz="2400" dirty="0">
                <a:latin typeface="BIZ UDPゴシック" panose="020B0400000000000000" pitchFamily="50" charset="-128"/>
                <a:ea typeface="BIZ UDPゴシック" panose="020B0400000000000000" pitchFamily="50" charset="-128"/>
              </a:rPr>
              <a:t>NPO</a:t>
            </a:r>
            <a:r>
              <a:rPr lang="ja-JP" altLang="en-US" sz="2400" dirty="0">
                <a:latin typeface="BIZ UDPゴシック" panose="020B0400000000000000" pitchFamily="50" charset="-128"/>
                <a:ea typeface="BIZ UDPゴシック" panose="020B0400000000000000" pitchFamily="50" charset="-128"/>
              </a:rPr>
              <a:t>・企業・個人等が協働し、地域の活性化や地域課題の解決が図られている状態</a:t>
            </a:r>
            <a:endParaRPr lang="en-US" altLang="ja-JP" sz="2400" dirty="0">
              <a:latin typeface="BIZ UDPゴシック" panose="020B0400000000000000" pitchFamily="50" charset="-128"/>
              <a:ea typeface="BIZ UDPゴシック" panose="020B0400000000000000" pitchFamily="50" charset="-128"/>
            </a:endParaRPr>
          </a:p>
        </p:txBody>
      </p:sp>
      <p:pic>
        <p:nvPicPr>
          <p:cNvPr id="45" name="図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47" name="フローチャート: カード 46"/>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8" name="正方形/長方形 47"/>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0" name="直角三角形 49"/>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1" name="正方形/長方形 50"/>
          <p:cNvSpPr/>
          <p:nvPr/>
        </p:nvSpPr>
        <p:spPr>
          <a:xfrm>
            <a:off x="6998400" y="3096000"/>
            <a:ext cx="2700000" cy="1384995"/>
          </a:xfrm>
          <a:prstGeom prst="rect">
            <a:avLst/>
          </a:prstGeom>
        </p:spPr>
        <p:txBody>
          <a:bodyPr wrap="square" lIns="0" tIns="0" rIns="0" bIns="0" anchor="t" anchorCtr="0">
            <a:spAutoFit/>
          </a:bodyPr>
          <a:lstStyle/>
          <a:p>
            <a:r>
              <a:rPr lang="ja-JP" altLang="en-US" dirty="0">
                <a:latin typeface="BIZ UDPゴシック" panose="020B0400000000000000" pitchFamily="50" charset="-128"/>
                <a:ea typeface="BIZ UDPゴシック" panose="020B0400000000000000" pitchFamily="50" charset="-128"/>
              </a:rPr>
              <a:t>大学・</a:t>
            </a:r>
            <a:r>
              <a:rPr lang="en-US" altLang="ja-JP" dirty="0">
                <a:latin typeface="BIZ UDPゴシック" panose="020B0400000000000000" pitchFamily="50" charset="-128"/>
                <a:ea typeface="BIZ UDPゴシック" panose="020B0400000000000000" pitchFamily="50" charset="-128"/>
              </a:rPr>
              <a:t>NPO</a:t>
            </a:r>
            <a:r>
              <a:rPr lang="ja-JP" altLang="en-US" dirty="0">
                <a:latin typeface="BIZ UDPゴシック" panose="020B0400000000000000" pitchFamily="50" charset="-128"/>
                <a:ea typeface="BIZ UDPゴシック" panose="020B0400000000000000" pitchFamily="50" charset="-128"/>
              </a:rPr>
              <a:t>・企業・個人等との継続した連携や協働を３件以上行っている地域</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540000" y="5167284"/>
            <a:ext cx="9144000" cy="1108800"/>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地域活動を継続・発展させるため、地域活動協議会をはじめとする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地域団体と多様な主体とが、交流・協働するための支援を行う。</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solidFill>
                <a:schemeClr val="accent6"/>
              </a:solidFill>
              <a:latin typeface="BIZ UDPゴシック" panose="020B0400000000000000" pitchFamily="50" charset="-128"/>
              <a:ea typeface="BIZ UDPゴシック" panose="020B0400000000000000" pitchFamily="50" charset="-128"/>
            </a:endParaRPr>
          </a:p>
        </p:txBody>
      </p:sp>
      <p:sp>
        <p:nvSpPr>
          <p:cNvPr id="53" name="正方形/長方形 52"/>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地域の活動が限られた個人・団体等の参画に</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とどまっている。</a:t>
            </a:r>
          </a:p>
        </p:txBody>
      </p:sp>
      <p:sp>
        <p:nvSpPr>
          <p:cNvPr id="54" name="正方形/長方形 53"/>
          <p:cNvSpPr/>
          <p:nvPr/>
        </p:nvSpPr>
        <p:spPr>
          <a:xfrm>
            <a:off x="7812000" y="4572000"/>
            <a:ext cx="1440000" cy="369332"/>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全</a:t>
            </a:r>
            <a:r>
              <a:rPr lang="en-US" altLang="ja-JP" sz="2400" dirty="0">
                <a:latin typeface="BIZ UDPゴシック" panose="020B0400000000000000" pitchFamily="50" charset="-128"/>
                <a:ea typeface="BIZ UDPゴシック" panose="020B0400000000000000" pitchFamily="50" charset="-128"/>
              </a:rPr>
              <a:t>12</a:t>
            </a:r>
            <a:r>
              <a:rPr lang="ja-JP" altLang="en-US" sz="2400" dirty="0">
                <a:latin typeface="BIZ UDPゴシック" panose="020B0400000000000000" pitchFamily="50" charset="-128"/>
                <a:ea typeface="BIZ UDPゴシック" panose="020B0400000000000000" pitchFamily="50" charset="-128"/>
              </a:rPr>
              <a:t>地域</a:t>
            </a:r>
            <a:endParaRPr lang="en-US" altLang="ja-JP" sz="2400" dirty="0">
              <a:latin typeface="BIZ UDPゴシック" panose="020B0400000000000000" pitchFamily="50" charset="-128"/>
              <a:ea typeface="BIZ UDPゴシック" panose="020B0400000000000000" pitchFamily="50" charset="-128"/>
            </a:endParaRPr>
          </a:p>
        </p:txBody>
      </p:sp>
      <p:sp>
        <p:nvSpPr>
          <p:cNvPr id="55" name="右矢印 54"/>
          <p:cNvSpPr/>
          <p:nvPr/>
        </p:nvSpPr>
        <p:spPr>
          <a:xfrm>
            <a:off x="7200000" y="4536000"/>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6" name="正方形/長方形 55"/>
          <p:cNvSpPr/>
          <p:nvPr/>
        </p:nvSpPr>
        <p:spPr>
          <a:xfrm>
            <a:off x="7812000" y="4320000"/>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57" name="正方形/長方形 56"/>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59" name="正方形/長方形 58"/>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9" name="角丸四角形 28"/>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30" name="テキスト ボックス 29"/>
          <p:cNvSpPr txBox="1"/>
          <p:nvPr/>
        </p:nvSpPr>
        <p:spPr>
          <a:xfrm>
            <a:off x="772894" y="73284"/>
            <a:ext cx="64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3" name="正方形/長方形 32"/>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 name="直線コネクタ 2">
            <a:extLst>
              <a:ext uri="{FF2B5EF4-FFF2-40B4-BE49-F238E27FC236}">
                <a16:creationId xmlns:a16="http://schemas.microsoft.com/office/drawing/2014/main" id="{7A1C25D4-C131-210F-8011-60C354FADF6F}"/>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C43C45C7-55C6-0A44-0ABD-E94867A303FF}"/>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ECC947C7-35DE-5368-6514-A73A66AB41DE}"/>
              </a:ext>
            </a:extLst>
          </p:cNvPr>
          <p:cNvCxnSpPr/>
          <p:nvPr/>
        </p:nvCxnSpPr>
        <p:spPr>
          <a:xfrm>
            <a:off x="7708629"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３</a:t>
            </a:r>
          </a:p>
        </p:txBody>
      </p:sp>
    </p:spTree>
    <p:extLst>
      <p:ext uri="{BB962C8B-B14F-4D97-AF65-F5344CB8AC3E}">
        <p14:creationId xmlns:p14="http://schemas.microsoft.com/office/powerpoint/2010/main" val="1004194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2" name="角丸四角形 41"/>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④公共と民間との協働</a:t>
            </a:r>
          </a:p>
        </p:txBody>
      </p:sp>
      <p:sp>
        <p:nvSpPr>
          <p:cNvPr id="43" name="正方形/長方形 42"/>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44" name="正方形/長方形 43"/>
          <p:cNvSpPr/>
          <p:nvPr/>
        </p:nvSpPr>
        <p:spPr>
          <a:xfrm>
            <a:off x="817200" y="166055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行政サービスの充実や地域の活性化が、大学・ＮＰＯ・企業・個人等との協働により図られている状態</a:t>
            </a:r>
            <a:endParaRPr lang="en-US" altLang="ja-JP" sz="2400" dirty="0">
              <a:latin typeface="BIZ UDPゴシック" panose="020B0400000000000000" pitchFamily="50" charset="-128"/>
              <a:ea typeface="BIZ UDPゴシック" panose="020B0400000000000000" pitchFamily="50" charset="-128"/>
            </a:endParaRPr>
          </a:p>
        </p:txBody>
      </p:sp>
      <p:pic>
        <p:nvPicPr>
          <p:cNvPr id="45" name="図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48" name="フローチャート: カード 47"/>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9" name="正方形/長方形 48"/>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0" name="直角三角形 49"/>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endParaRPr kumimoji="1" lang="ja-JP" altLang="en-US"/>
          </a:p>
        </p:txBody>
      </p:sp>
      <p:sp>
        <p:nvSpPr>
          <p:cNvPr id="51" name="正方形/長方形 50"/>
          <p:cNvSpPr/>
          <p:nvPr/>
        </p:nvSpPr>
        <p:spPr>
          <a:xfrm>
            <a:off x="6998400" y="3096000"/>
            <a:ext cx="2700000" cy="1107996"/>
          </a:xfrm>
          <a:prstGeom prst="rect">
            <a:avLst/>
          </a:prstGeom>
        </p:spPr>
        <p:txBody>
          <a:bodyPr wrap="square" lIns="0" tIns="0" rIns="0" bIns="0" anchor="t" anchorCtr="0">
            <a:spAutoFit/>
          </a:bodyPr>
          <a:lstStyle/>
          <a:p>
            <a:r>
              <a:rPr lang="ja-JP" altLang="en-US" dirty="0">
                <a:latin typeface="BIZ UDPゴシック" panose="020B0400000000000000" pitchFamily="50" charset="-128"/>
                <a:ea typeface="BIZ UDPゴシック" panose="020B0400000000000000" pitchFamily="50" charset="-128"/>
              </a:rPr>
              <a:t>行政と大学・ＮＰＯ・企業・個人等との新たな連携協定等の締結</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行政や地域の課題解決に向けて、区から大学・ＮＰＯ・企業・個人等</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に積極的に働きかけ、まちづくりのパートナーとして新たな連携を</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実施し、継続して協働によるまちづくりを進めていく。</a:t>
            </a:r>
          </a:p>
        </p:txBody>
      </p:sp>
      <p:sp>
        <p:nvSpPr>
          <p:cNvPr id="53" name="正方形/長方形 52"/>
          <p:cNvSpPr/>
          <p:nvPr/>
        </p:nvSpPr>
        <p:spPr>
          <a:xfrm>
            <a:off x="511200" y="2946084"/>
            <a:ext cx="6408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行政と協働する意向のある団体・企業等を把</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握できておらず、民間の強みを区のまちづくり</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に活かしきれていない。</a:t>
            </a:r>
          </a:p>
        </p:txBody>
      </p:sp>
      <p:sp>
        <p:nvSpPr>
          <p:cNvPr id="54" name="正方形/長方形 53"/>
          <p:cNvSpPr/>
          <p:nvPr/>
        </p:nvSpPr>
        <p:spPr>
          <a:xfrm>
            <a:off x="7812000" y="4572000"/>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1</a:t>
            </a:r>
            <a:r>
              <a:rPr lang="ja-JP" altLang="en-US" sz="2400" dirty="0">
                <a:latin typeface="BIZ UDPゴシック" panose="020B0400000000000000" pitchFamily="50" charset="-128"/>
                <a:ea typeface="BIZ UDPゴシック" panose="020B0400000000000000" pitchFamily="50" charset="-128"/>
              </a:rPr>
              <a:t>件以上</a:t>
            </a:r>
            <a:endParaRPr lang="en-US" altLang="ja-JP" sz="2400" dirty="0">
              <a:latin typeface="BIZ UDPゴシック" panose="020B0400000000000000" pitchFamily="50" charset="-128"/>
              <a:ea typeface="BIZ UDPゴシック" panose="020B0400000000000000" pitchFamily="50" charset="-128"/>
            </a:endParaRPr>
          </a:p>
        </p:txBody>
      </p:sp>
      <p:sp>
        <p:nvSpPr>
          <p:cNvPr id="55" name="右矢印 54"/>
          <p:cNvSpPr/>
          <p:nvPr/>
        </p:nvSpPr>
        <p:spPr>
          <a:xfrm>
            <a:off x="7200000" y="4536000"/>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6" name="正方形/長方形 55"/>
          <p:cNvSpPr/>
          <p:nvPr/>
        </p:nvSpPr>
        <p:spPr>
          <a:xfrm>
            <a:off x="7812000" y="4320000"/>
            <a:ext cx="1440000" cy="216000"/>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sp>
        <p:nvSpPr>
          <p:cNvPr id="57" name="正方形/長方形 56"/>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59" name="正方形/長方形 58"/>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8" name="角丸四角形 27"/>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29" name="テキスト ボックス 28"/>
          <p:cNvSpPr txBox="1"/>
          <p:nvPr/>
        </p:nvSpPr>
        <p:spPr>
          <a:xfrm>
            <a:off x="772894" y="73284"/>
            <a:ext cx="64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2" name="正方形/長方形 31"/>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47194A6A-6F1E-23AE-85F1-98148ED00046}"/>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7A6DB9AD-4135-D5A5-1CA8-A0F1DE51DDC8}"/>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C6E4B27C-8589-E0F7-A0CF-5E079C1D1536}"/>
              </a:ext>
            </a:extLst>
          </p:cNvPr>
          <p:cNvCxnSpPr/>
          <p:nvPr/>
        </p:nvCxnSpPr>
        <p:spPr>
          <a:xfrm>
            <a:off x="7707600"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４</a:t>
            </a:r>
          </a:p>
        </p:txBody>
      </p:sp>
    </p:spTree>
    <p:extLst>
      <p:ext uri="{BB962C8B-B14F-4D97-AF65-F5344CB8AC3E}">
        <p14:creationId xmlns:p14="http://schemas.microsoft.com/office/powerpoint/2010/main" val="14598358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0000"/>
            <a:lumOff val="80000"/>
          </a:schemeClr>
        </a:solidFill>
        <a:ln>
          <a:solidFill>
            <a:srgbClr val="92D050"/>
          </a:solidFill>
        </a:ln>
      </a:spPr>
      <a:bodyPr lIns="0" tIns="0" rIns="0" bIns="0"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5556</Words>
  <Application>Microsoft Office PowerPoint</Application>
  <PresentationFormat>A4 210 x 297 mm</PresentationFormat>
  <Paragraphs>599</Paragraphs>
  <Slides>34</Slides>
  <Notes>15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34</vt:i4>
      </vt:variant>
    </vt:vector>
  </HeadingPairs>
  <TitlesOfParts>
    <vt:vector size="42" baseType="lpstr">
      <vt:lpstr>BIZ UDPゴシック</vt:lpstr>
      <vt:lpstr>BIZ UDゴシック</vt:lpstr>
      <vt:lpstr>UD デジタル 教科書体 N-R</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2025-02-06T09:32:29Z</dcterms:created>
  <dcterms:modified xsi:type="dcterms:W3CDTF">2025-06-24T04:20:20Z</dcterms:modified>
</cp:coreProperties>
</file>