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CFA69-0122-056E-536D-D2807B48F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1178D3-953D-F5FB-5C2C-CE8E887F6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707905-5408-64D4-5656-497EEFBF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9AD606-0A12-A85F-3072-43B7CF73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7E62F-3CA7-7DA8-13BD-95EBD38B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3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001475-9001-2F6B-F3FD-33D3F0F3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728ACA-96D5-48AF-0EB0-1141C513F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C3251A-C561-D082-8B39-6BC67A7B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ADD6E-2CAD-049C-A9D2-12525805A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CCBCCF-AE2C-8ED3-6B2E-C657921C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94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6844B43-E563-2B46-7FBA-DCFF7D1C4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DC0287-A224-D1BA-E30C-F8510B93B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D426BD-8E31-BDF1-9E06-5A732E277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6149C6-077E-4184-5CB3-94BFA6A6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7838C1-75E3-1BD7-3269-0F408EB04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7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7804B-5DF2-87FB-08E6-6D30F938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25C9AB-723A-EC7F-B30F-11A4CE98A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FB276D-1A13-8032-EC47-2E18D8761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A36C0-45A0-A2FC-92CA-AB933FB3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5B95D-13B7-BC80-D243-FC6AA137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3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757E3-200A-EFE7-F513-BDBE47AF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016CD2-3AA6-BDAF-DF3A-C0D102982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AAF1F8-9968-2FB4-7E5A-D7EA0F6E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55CB8-D5E3-95DE-AFC2-08CB95CB8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52FC4-5481-EDA9-ECBE-147A4606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0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3389E-2E64-8B7A-F398-234BC52E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4728B7-777A-8545-FF38-96E9581E8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7E15FA-9708-FF79-A934-90CDED2F5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C43390-515D-CE4F-E8C6-A2F65990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DF082D-D376-643D-527A-CB0B2EA5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315D1A-3E40-CA5D-2173-62DCBBEF6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9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DE1DF7-DC19-AF87-C417-64FF8BF04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43E589-C0B6-DE3B-08E1-A2D371AEC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AF337C-6987-5828-765F-12B24158C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4C99CA-5326-03B0-85E7-BF672FDE4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490937-00ED-119E-FA85-180016BC6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983D15-FDA8-682A-7F7E-A3941500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C8D90B-FAF1-C55E-B98B-7C002337A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C74A32-236B-B7E7-C5D6-58437DF8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2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665C6-54E4-DCB3-6B6F-73EE147F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3AEAA1-7CFE-C4D0-211D-CE5980C6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71BCB9-E32F-F058-1525-3C10E6D9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A71AAC-C209-CEE3-8ECA-1809A3F8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A270475-D61B-3BC4-AC05-29524074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1C0C74-96CF-C3CC-7CC9-8061BEC0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6D15A6-79E2-02C8-3CEC-2B182C8A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756F9-36EB-5D98-59F4-24B9DF7DB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99054-F628-8F0F-2FA7-D37F34C4B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C89851-490A-9252-5619-C2E0EC1A6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4CA322-BAD5-76FD-8667-6971AF4F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681BC4-5799-1EBA-61EA-99835DF4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0FBFE3-F80D-0870-2A1B-E6A95E235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80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9F4379-9D79-5909-3F9C-5A267D16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7BBD4C-FF41-DE8C-FBFC-418A2F077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5508C5-4330-C6E1-FCFC-5D5962236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AB68B7-B69B-40E6-4DF2-B3375B43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1015F6-2094-5439-8C5A-F798BA28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D9C3DE-913A-012E-AA07-B732ABE8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A278B5-3335-0A08-1F19-18B75670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3F4EBB-1AA6-3B67-6BE3-CA7D17C9B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F148EF-FD45-23A0-8B9B-3A5D153F0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343536-066C-47BB-9432-0C022849C5E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460DC5-E902-A95E-EB06-A8D754F7F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71B652-F16C-6D80-A3DD-515885795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1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712140B-40E2-BD88-3262-20C5F9ABD859}"/>
              </a:ext>
            </a:extLst>
          </p:cNvPr>
          <p:cNvSpPr/>
          <p:nvPr/>
        </p:nvSpPr>
        <p:spPr>
          <a:xfrm>
            <a:off x="0" y="1"/>
            <a:ext cx="12192000" cy="6471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住吉区制</a:t>
            </a:r>
            <a:r>
              <a:rPr kumimoji="1" lang="en-US" altLang="ja-JP" sz="3200" dirty="0">
                <a:solidFill>
                  <a:schemeClr val="tx1"/>
                </a:solidFill>
              </a:rPr>
              <a:t>100</a:t>
            </a:r>
            <a:r>
              <a:rPr kumimoji="1" lang="ja-JP" altLang="en-US" sz="3200" dirty="0">
                <a:solidFill>
                  <a:schemeClr val="tx1"/>
                </a:solidFill>
              </a:rPr>
              <a:t>周年記念事業</a:t>
            </a:r>
            <a:r>
              <a:rPr kumimoji="1" lang="en-US" altLang="ja-JP" sz="3200" dirty="0">
                <a:solidFill>
                  <a:schemeClr val="tx1"/>
                </a:solidFill>
              </a:rPr>
              <a:t>【</a:t>
            </a:r>
            <a:r>
              <a:rPr kumimoji="1" lang="ja-JP" altLang="en-US" sz="3200" dirty="0">
                <a:solidFill>
                  <a:schemeClr val="tx1"/>
                </a:solidFill>
              </a:rPr>
              <a:t>これまでの取組</a:t>
            </a:r>
            <a:r>
              <a:rPr kumimoji="1" lang="en-US" altLang="ja-JP" sz="3200" dirty="0">
                <a:solidFill>
                  <a:schemeClr val="tx1"/>
                </a:solidFill>
              </a:rPr>
              <a:t>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9DCFFDC-B255-DDD1-061E-55130616333E}"/>
              </a:ext>
            </a:extLst>
          </p:cNvPr>
          <p:cNvSpPr/>
          <p:nvPr/>
        </p:nvSpPr>
        <p:spPr>
          <a:xfrm>
            <a:off x="323557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区役所正面玄関懸垂幕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081B312-0E25-B679-BE82-920F89B64E4E}"/>
              </a:ext>
            </a:extLst>
          </p:cNvPr>
          <p:cNvSpPr/>
          <p:nvPr/>
        </p:nvSpPr>
        <p:spPr>
          <a:xfrm>
            <a:off x="323558" y="75964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ロゴマーク・キャッチフレーズ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BEA4087-A76F-0A06-1971-8327A093739A}"/>
              </a:ext>
            </a:extLst>
          </p:cNvPr>
          <p:cNvSpPr/>
          <p:nvPr/>
        </p:nvSpPr>
        <p:spPr>
          <a:xfrm>
            <a:off x="323559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公用車にマグネットシート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9569C52-6967-B7DC-1D9F-ADFC18E4A180}"/>
              </a:ext>
            </a:extLst>
          </p:cNvPr>
          <p:cNvSpPr/>
          <p:nvPr/>
        </p:nvSpPr>
        <p:spPr>
          <a:xfrm>
            <a:off x="3228533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区役所北側花壇の花文字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4DB80FFD-DC3A-029B-5BFC-050A77E0F476}"/>
              </a:ext>
            </a:extLst>
          </p:cNvPr>
          <p:cNvSpPr/>
          <p:nvPr/>
        </p:nvSpPr>
        <p:spPr>
          <a:xfrm>
            <a:off x="6133508" y="7419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地域行事に冠付け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（横断幕作成）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30A6E077-EBF6-7B9D-2A0D-4E52B20CD318}"/>
              </a:ext>
            </a:extLst>
          </p:cNvPr>
          <p:cNvSpPr/>
          <p:nvPr/>
        </p:nvSpPr>
        <p:spPr>
          <a:xfrm>
            <a:off x="3228535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区の花「かきつばた」の復活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B31BA75-DE3E-DA8F-CE1C-BA2856723656}"/>
              </a:ext>
            </a:extLst>
          </p:cNvPr>
          <p:cNvSpPr/>
          <p:nvPr/>
        </p:nvSpPr>
        <p:spPr>
          <a:xfrm>
            <a:off x="6133508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ウエルカムボード等の設置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F854984-A70D-F849-9580-F358DC4A69CB}"/>
              </a:ext>
            </a:extLst>
          </p:cNvPr>
          <p:cNvSpPr/>
          <p:nvPr/>
        </p:nvSpPr>
        <p:spPr>
          <a:xfrm>
            <a:off x="3228532" y="75964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区役所正面玄関の花文字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C1EBD3F-F519-6BCE-A2E0-DEF2B8A7A62C}"/>
              </a:ext>
            </a:extLst>
          </p:cNvPr>
          <p:cNvSpPr/>
          <p:nvPr/>
        </p:nvSpPr>
        <p:spPr>
          <a:xfrm>
            <a:off x="6133510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すみちゃんと</a:t>
            </a:r>
            <a:r>
              <a:rPr kumimoji="1" lang="en-US" altLang="ja-JP" sz="1400" dirty="0">
                <a:solidFill>
                  <a:schemeClr val="tx1"/>
                </a:solidFill>
              </a:rPr>
              <a:t>100</a:t>
            </a:r>
            <a:r>
              <a:rPr kumimoji="1" lang="ja-JP" altLang="en-US" sz="1400" dirty="0">
                <a:solidFill>
                  <a:schemeClr val="tx1"/>
                </a:solidFill>
              </a:rPr>
              <a:t>歳体操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79ABE51E-533C-2E43-BBB6-0053B4FFD1FB}"/>
              </a:ext>
            </a:extLst>
          </p:cNvPr>
          <p:cNvSpPr/>
          <p:nvPr/>
        </p:nvSpPr>
        <p:spPr>
          <a:xfrm>
            <a:off x="9038482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周年クイズの実施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5771AF34-66D0-F65B-0670-C2CF9C11A4F0}"/>
              </a:ext>
            </a:extLst>
          </p:cNvPr>
          <p:cNvSpPr/>
          <p:nvPr/>
        </p:nvSpPr>
        <p:spPr>
          <a:xfrm>
            <a:off x="9038483" y="75964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郵便消印（小型印）の作成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4BD54B73-9870-67CB-AA44-A401055DA8BE}"/>
              </a:ext>
            </a:extLst>
          </p:cNvPr>
          <p:cNvSpPr/>
          <p:nvPr/>
        </p:nvSpPr>
        <p:spPr>
          <a:xfrm>
            <a:off x="9038484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図書館に住吉区関連コーナー設置</a:t>
            </a:r>
          </a:p>
        </p:txBody>
      </p:sp>
      <p:pic>
        <p:nvPicPr>
          <p:cNvPr id="11" name="図 10" descr="花が咲いている建物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DA5EF81-DBDB-43B3-C018-B5596DC7AF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1294" y="3332775"/>
            <a:ext cx="2405814" cy="135303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CE3AB47-756F-57D7-E3C5-B56D49A77A7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1294" y="5373849"/>
            <a:ext cx="2405814" cy="1392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図 19" descr="建物, フロント, ウィンドウ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16AD34D-212A-E14D-40D6-9845AD63F82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198" y="3332774"/>
            <a:ext cx="2405814" cy="1353035"/>
          </a:xfrm>
          <a:prstGeom prst="rect">
            <a:avLst/>
          </a:prstGeom>
        </p:spPr>
      </p:pic>
      <p:pic>
        <p:nvPicPr>
          <p:cNvPr id="22" name="図 21" descr="建物, 草, 屋外, 人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6E0382F-621C-D993-9043-6242B9DECF8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0826" y="1285351"/>
            <a:ext cx="2405814" cy="1392706"/>
          </a:xfrm>
          <a:prstGeom prst="rect">
            <a:avLst/>
          </a:prstGeom>
        </p:spPr>
      </p:pic>
      <p:pic>
        <p:nvPicPr>
          <p:cNvPr id="24" name="図 23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1BA65F6-45FF-45FD-8476-9C11D37FA56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564" y="1314046"/>
            <a:ext cx="1089081" cy="1448980"/>
          </a:xfrm>
          <a:prstGeom prst="rect">
            <a:avLst/>
          </a:prstGeom>
        </p:spPr>
      </p:pic>
      <p:pic>
        <p:nvPicPr>
          <p:cNvPr id="26" name="図 25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E82CC4A-13B5-CC61-1DA7-4083DDF9131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7073" y="3316294"/>
            <a:ext cx="2488730" cy="135303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9560" y="1276474"/>
            <a:ext cx="1467876" cy="13979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D3A1582-140D-59AA-D0E1-C84D0191C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0826" y="5328676"/>
            <a:ext cx="2513345" cy="1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35FE1F47-D710-E84C-DCED-A715B4BA0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72" y="5317574"/>
            <a:ext cx="2513345" cy="144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CDE61835-1E00-D937-BD61-87D9E39DE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6660" y="3316294"/>
            <a:ext cx="1107511" cy="134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0884CDA-A043-9A85-B400-E437415C8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199" y="5323853"/>
            <a:ext cx="2405814" cy="1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423719D3-F61C-D999-DDEE-9228E0884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0826" y="3309266"/>
            <a:ext cx="1289457" cy="137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7842033D-215B-4C48-78E9-C22D1AC27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3930733" y="787995"/>
            <a:ext cx="1360329" cy="241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79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712140B-40E2-BD88-3262-20C5F9ABD859}"/>
              </a:ext>
            </a:extLst>
          </p:cNvPr>
          <p:cNvSpPr/>
          <p:nvPr/>
        </p:nvSpPr>
        <p:spPr>
          <a:xfrm>
            <a:off x="0" y="1"/>
            <a:ext cx="12192000" cy="6471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住吉区制</a:t>
            </a:r>
            <a:r>
              <a:rPr kumimoji="1" lang="en-US" altLang="ja-JP" sz="3200" dirty="0">
                <a:solidFill>
                  <a:schemeClr val="tx1"/>
                </a:solidFill>
              </a:rPr>
              <a:t>100</a:t>
            </a:r>
            <a:r>
              <a:rPr kumimoji="1" lang="ja-JP" altLang="en-US" sz="3200" dirty="0">
                <a:solidFill>
                  <a:schemeClr val="tx1"/>
                </a:solidFill>
              </a:rPr>
              <a:t>周年記念事業</a:t>
            </a:r>
            <a:r>
              <a:rPr kumimoji="1" lang="en-US" altLang="ja-JP" sz="3200" dirty="0">
                <a:solidFill>
                  <a:schemeClr val="tx1"/>
                </a:solidFill>
              </a:rPr>
              <a:t>【</a:t>
            </a:r>
            <a:r>
              <a:rPr kumimoji="1" lang="ja-JP" altLang="en-US" sz="3200" dirty="0">
                <a:solidFill>
                  <a:schemeClr val="tx1"/>
                </a:solidFill>
              </a:rPr>
              <a:t>これからの取組</a:t>
            </a:r>
            <a:r>
              <a:rPr kumimoji="1" lang="en-US" altLang="ja-JP" sz="3200" dirty="0">
                <a:solidFill>
                  <a:schemeClr val="tx1"/>
                </a:solidFill>
              </a:rPr>
              <a:t>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081B312-0E25-B679-BE82-920F89B64E4E}"/>
              </a:ext>
            </a:extLst>
          </p:cNvPr>
          <p:cNvSpPr/>
          <p:nvPr/>
        </p:nvSpPr>
        <p:spPr>
          <a:xfrm>
            <a:off x="84401" y="759647"/>
            <a:ext cx="4220311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住吉区制</a:t>
            </a:r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r>
              <a:rPr kumimoji="1" lang="ja-JP" altLang="en-US" sz="1600" dirty="0">
                <a:solidFill>
                  <a:schemeClr val="tx1"/>
                </a:solidFill>
              </a:rPr>
              <a:t>周年記念すみよし区民まつり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187F41-EFA7-F397-BD89-7B837AC2D654}"/>
              </a:ext>
            </a:extLst>
          </p:cNvPr>
          <p:cNvSpPr/>
          <p:nvPr/>
        </p:nvSpPr>
        <p:spPr>
          <a:xfrm>
            <a:off x="267286" y="1280155"/>
            <a:ext cx="11746523" cy="15615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200" dirty="0">
                <a:solidFill>
                  <a:schemeClr val="tx1"/>
                </a:solidFill>
              </a:rPr>
              <a:t>・住吉大社の神輿（すみよし踊り・獅子舞）を披露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・「</a:t>
            </a:r>
            <a:r>
              <a:rPr lang="en-US" altLang="ja-JP" sz="2200" dirty="0">
                <a:solidFill>
                  <a:schemeClr val="tx1"/>
                </a:solidFill>
              </a:rPr>
              <a:t>100</a:t>
            </a:r>
            <a:r>
              <a:rPr lang="ja-JP" altLang="en-US" sz="2200" dirty="0">
                <a:solidFill>
                  <a:schemeClr val="tx1"/>
                </a:solidFill>
              </a:rPr>
              <a:t>年後の住吉区」をテーマに区内市立小学校児童に絵画募集し、展示及び表彰</a:t>
            </a:r>
            <a:endParaRPr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・「住吉区の未来に向けた提案」を区内市立中学校生徒に募集し、発表及び区長対談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・写真展や</a:t>
            </a:r>
            <a:r>
              <a:rPr lang="en-US" altLang="ja-JP" sz="2200" dirty="0">
                <a:solidFill>
                  <a:schemeClr val="tx1"/>
                </a:solidFill>
              </a:rPr>
              <a:t>100</a:t>
            </a:r>
            <a:r>
              <a:rPr lang="ja-JP" altLang="en-US" sz="2200" dirty="0">
                <a:solidFill>
                  <a:schemeClr val="tx1"/>
                </a:solidFill>
              </a:rPr>
              <a:t>にちなんだゲームなどの実施</a:t>
            </a:r>
            <a:endParaRPr lang="en-US" altLang="ja-JP" sz="2200" dirty="0">
              <a:solidFill>
                <a:schemeClr val="tx1"/>
              </a:solidFill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A625AD7-8A6D-2ACB-6183-59ABB7C9CE0F}"/>
              </a:ext>
            </a:extLst>
          </p:cNvPr>
          <p:cNvSpPr/>
          <p:nvPr/>
        </p:nvSpPr>
        <p:spPr>
          <a:xfrm>
            <a:off x="84402" y="3179288"/>
            <a:ext cx="4220312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その他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FB3AA7-FC9F-8F29-1B7E-FD0E853415FF}"/>
              </a:ext>
            </a:extLst>
          </p:cNvPr>
          <p:cNvSpPr/>
          <p:nvPr/>
        </p:nvSpPr>
        <p:spPr>
          <a:xfrm>
            <a:off x="267286" y="3699795"/>
            <a:ext cx="11746523" cy="29964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200" dirty="0">
                <a:solidFill>
                  <a:schemeClr val="tx1"/>
                </a:solidFill>
              </a:rPr>
              <a:t>・デジタル記念誌の作成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・プロスポーツチーム主催事業（セレッソ・レッドハリケーンズ・マレッツ・マーベラス）</a:t>
            </a:r>
            <a:endParaRPr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・歴史探検地図のリニューアル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・今年</a:t>
            </a:r>
            <a:r>
              <a:rPr lang="en-US" altLang="ja-JP" sz="2200" dirty="0">
                <a:solidFill>
                  <a:schemeClr val="tx1"/>
                </a:solidFill>
              </a:rPr>
              <a:t>100</a:t>
            </a:r>
            <a:r>
              <a:rPr lang="ja-JP" altLang="en-US" sz="2200" dirty="0">
                <a:solidFill>
                  <a:schemeClr val="tx1"/>
                </a:solidFill>
              </a:rPr>
              <a:t>歳を迎える方に記念品の贈呈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・デジタルサイネージでの放映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・万博大阪ウィーク秋の陣での</a:t>
            </a:r>
            <a:r>
              <a:rPr kumimoji="1" lang="en-US" altLang="ja-JP" sz="2200" dirty="0">
                <a:solidFill>
                  <a:schemeClr val="tx1"/>
                </a:solidFill>
              </a:rPr>
              <a:t>PR</a:t>
            </a:r>
          </a:p>
          <a:p>
            <a:r>
              <a:rPr lang="ja-JP" altLang="en-US" sz="2200" dirty="0">
                <a:solidFill>
                  <a:schemeClr val="tx1"/>
                </a:solidFill>
              </a:rPr>
              <a:t>・区役所冠付け事業（健康まつり食育展・成人の日記念のつどい・文化フェスティバル等）</a:t>
            </a:r>
            <a:endParaRPr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・地域団体事業の冠付け（盆踊り・敬老大会等）</a:t>
            </a:r>
          </a:p>
        </p:txBody>
      </p:sp>
    </p:spTree>
    <p:extLst>
      <p:ext uri="{BB962C8B-B14F-4D97-AF65-F5344CB8AC3E}">
        <p14:creationId xmlns:p14="http://schemas.microsoft.com/office/powerpoint/2010/main" val="223224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2025-07-29T03:03:36Z</dcterms:created>
  <dcterms:modified xsi:type="dcterms:W3CDTF">2025-07-29T03:14:56Z</dcterms:modified>
</cp:coreProperties>
</file>