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310" r:id="rId2"/>
    <p:sldId id="311" r:id="rId3"/>
    <p:sldId id="288" r:id="rId4"/>
    <p:sldId id="303" r:id="rId5"/>
    <p:sldId id="301" r:id="rId6"/>
    <p:sldId id="256" r:id="rId7"/>
    <p:sldId id="258" r:id="rId8"/>
    <p:sldId id="259" r:id="rId9"/>
    <p:sldId id="260" r:id="rId10"/>
    <p:sldId id="261" r:id="rId11"/>
    <p:sldId id="271" r:id="rId12"/>
    <p:sldId id="272" r:id="rId13"/>
    <p:sldId id="273" r:id="rId14"/>
    <p:sldId id="274" r:id="rId15"/>
    <p:sldId id="266" r:id="rId16"/>
    <p:sldId id="276" r:id="rId17"/>
    <p:sldId id="277" r:id="rId18"/>
    <p:sldId id="257" r:id="rId19"/>
    <p:sldId id="309" r:id="rId20"/>
    <p:sldId id="299" r:id="rId21"/>
    <p:sldId id="302" r:id="rId22"/>
    <p:sldId id="290" r:id="rId23"/>
    <p:sldId id="300" r:id="rId24"/>
    <p:sldId id="292" r:id="rId25"/>
    <p:sldId id="293" r:id="rId26"/>
    <p:sldId id="294" r:id="rId27"/>
    <p:sldId id="296" r:id="rId28"/>
    <p:sldId id="297" r:id="rId29"/>
    <p:sldId id="298" r:id="rId30"/>
    <p:sldId id="304" r:id="rId31"/>
    <p:sldId id="307" r:id="rId32"/>
    <p:sldId id="305" r:id="rId33"/>
    <p:sldId id="306" r:id="rId34"/>
    <p:sldId id="308" r:id="rId35"/>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snapToGrid="0">
      <p:cViewPr varScale="1">
        <p:scale>
          <a:sx n="71" d="100"/>
          <a:sy n="71" d="100"/>
        </p:scale>
        <p:origin x="1080" y="54"/>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3298"/>
  <ax:ocxPr ax:name="_cy" ax:value="3298"/>
  <ax:ocxPr ax:name="Style" ax:value="11"/>
  <ax:ocxPr ax:name="SubStyle" ax:value="-1"/>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3298"/>
  <ax:ocxPr ax:name="_cy" ax:value="3298"/>
  <ax:ocxPr ax:name="Style" ax:value="11"/>
  <ax:ocxPr ax:name="SubStyle" ax:value="-1"/>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5" y="0"/>
            <a:ext cx="2985466" cy="502951"/>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901074" y="0"/>
            <a:ext cx="2985465" cy="502951"/>
          </a:xfrm>
          <a:prstGeom prst="rect">
            <a:avLst/>
          </a:prstGeom>
        </p:spPr>
        <p:txBody>
          <a:bodyPr vert="horz" lIns="93091" tIns="46547" rIns="93091" bIns="46547" rtlCol="0"/>
          <a:lstStyle>
            <a:lvl1pPr algn="r">
              <a:defRPr sz="1200"/>
            </a:lvl1pPr>
          </a:lstStyle>
          <a:p>
            <a:fld id="{1F37027F-B592-4F87-BBDD-4B35703A281B}" type="datetimeFigureOut">
              <a:rPr kumimoji="1" lang="ja-JP" altLang="en-US" smtClean="0"/>
              <a:t>2025/12/10</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5" y="9515762"/>
            <a:ext cx="2985466" cy="502951"/>
          </a:xfrm>
          <a:prstGeom prst="rect">
            <a:avLst/>
          </a:prstGeom>
        </p:spPr>
        <p:txBody>
          <a:bodyPr vert="horz" lIns="93091" tIns="46547" rIns="93091" bIns="4654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901074" y="9515762"/>
            <a:ext cx="2985465" cy="502951"/>
          </a:xfrm>
          <a:prstGeom prst="rect">
            <a:avLst/>
          </a:prstGeom>
        </p:spPr>
        <p:txBody>
          <a:bodyPr vert="horz" lIns="93091" tIns="46547" rIns="93091" bIns="46547"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84871" cy="502676"/>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2" y="3"/>
            <a:ext cx="2984871" cy="502676"/>
          </a:xfrm>
          <a:prstGeom prst="rect">
            <a:avLst/>
          </a:prstGeom>
        </p:spPr>
        <p:txBody>
          <a:bodyPr vert="horz" lIns="93091" tIns="46547" rIns="93091" bIns="46547" rtlCol="0"/>
          <a:lstStyle>
            <a:lvl1pPr algn="r">
              <a:defRPr sz="1200"/>
            </a:lvl1pPr>
          </a:lstStyle>
          <a:p>
            <a:fld id="{8F79A45A-44E9-4E55-B6CF-CDDD9D6D79DD}" type="datetimeFigureOut">
              <a:rPr kumimoji="1" lang="ja-JP" altLang="en-US" smtClean="0"/>
              <a:t>2025/12/10</a:t>
            </a:fld>
            <a:endParaRPr kumimoji="1" lang="ja-JP" altLang="en-US"/>
          </a:p>
        </p:txBody>
      </p:sp>
      <p:sp>
        <p:nvSpPr>
          <p:cNvPr id="4" name="スライド イメージ プレースホルダー 3"/>
          <p:cNvSpPr>
            <a:spLocks noGrp="1" noRot="1" noChangeAspect="1"/>
          </p:cNvSpPr>
          <p:nvPr>
            <p:ph type="sldImg" idx="2"/>
          </p:nvPr>
        </p:nvSpPr>
        <p:spPr>
          <a:xfrm>
            <a:off x="1003300" y="1252538"/>
            <a:ext cx="4881563" cy="3379787"/>
          </a:xfrm>
          <a:prstGeom prst="rect">
            <a:avLst/>
          </a:prstGeom>
          <a:noFill/>
          <a:ln w="12700">
            <a:solidFill>
              <a:prstClr val="black"/>
            </a:solidFill>
          </a:ln>
        </p:spPr>
        <p:txBody>
          <a:bodyPr vert="horz" lIns="93091" tIns="46547" rIns="93091" bIns="46547" rtlCol="0" anchor="ctr"/>
          <a:lstStyle/>
          <a:p>
            <a:endParaRPr lang="ja-JP" altLang="en-US"/>
          </a:p>
        </p:txBody>
      </p:sp>
      <p:sp>
        <p:nvSpPr>
          <p:cNvPr id="5" name="ノート プレースホルダー 4"/>
          <p:cNvSpPr>
            <a:spLocks noGrp="1"/>
          </p:cNvSpPr>
          <p:nvPr>
            <p:ph type="body" sz="quarter" idx="3"/>
          </p:nvPr>
        </p:nvSpPr>
        <p:spPr>
          <a:xfrm>
            <a:off x="688818" y="4821510"/>
            <a:ext cx="5510530" cy="3944869"/>
          </a:xfrm>
          <a:prstGeom prst="rect">
            <a:avLst/>
          </a:prstGeom>
        </p:spPr>
        <p:txBody>
          <a:bodyPr vert="horz" lIns="93091" tIns="46547" rIns="93091" bIns="465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516039"/>
            <a:ext cx="2984871" cy="502675"/>
          </a:xfrm>
          <a:prstGeom prst="rect">
            <a:avLst/>
          </a:prstGeom>
        </p:spPr>
        <p:txBody>
          <a:bodyPr vert="horz" lIns="93091" tIns="46547" rIns="93091" bIns="465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2" y="9516039"/>
            <a:ext cx="2984871" cy="502675"/>
          </a:xfrm>
          <a:prstGeom prst="rect">
            <a:avLst/>
          </a:prstGeom>
        </p:spPr>
        <p:txBody>
          <a:bodyPr vert="horz" lIns="93091" tIns="46547" rIns="93091" bIns="46547"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3938" y="1262063"/>
            <a:ext cx="4914900" cy="34036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2025/12/10</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93CEB3C4-B5B3-A4AA-A078-AB86B71CF47D}"/>
              </a:ext>
            </a:extLst>
          </p:cNvPr>
          <p:cNvSpPr txBox="1">
            <a:spLocks noChangeArrowheads="1"/>
          </p:cNvSpPr>
          <p:nvPr/>
        </p:nvSpPr>
        <p:spPr bwMode="auto">
          <a:xfrm>
            <a:off x="8280000" y="134029"/>
            <a:ext cx="1260000" cy="432000"/>
          </a:xfrm>
          <a:prstGeom prst="rect">
            <a:avLst/>
          </a:prstGeom>
          <a:solidFill>
            <a:srgbClr val="FFFFFF"/>
          </a:solidFill>
          <a:ln w="9525">
            <a:solidFill>
              <a:srgbClr val="000000"/>
            </a:solidFill>
            <a:miter lim="800000"/>
            <a:headEnd/>
            <a:tailEnd/>
          </a:ln>
        </p:spPr>
        <p:txBody>
          <a:bodyPr rot="0" vert="horz" wrap="square" lIns="0" tIns="0" rIns="0" bIns="0" anchor="ctr" anchorCtr="0">
            <a:noAutofit/>
          </a:bodyPr>
          <a:lstStyle/>
          <a:p>
            <a:pPr algn="ctr"/>
            <a:r>
              <a:rPr lang="ja-JP" sz="14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配付資料</a:t>
            </a:r>
            <a:r>
              <a:rPr lang="ja-JP" altLang="en-US" sz="14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⑦</a:t>
            </a:r>
            <a:r>
              <a:rPr lang="ja-JP" altLang="en-US" sz="1400" kern="100" dirty="0">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ja-JP" altLang="en-US" sz="14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１</a:t>
            </a:r>
            <a:endParaRPr lang="ja-JP" sz="14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1514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地域見守り相談室が関係機関・地域団体等と連携した件数</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758212" y="4572000"/>
            <a:ext cx="19692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9,000</a:t>
            </a:r>
            <a:r>
              <a:rPr lang="ja-JP" altLang="en-US" sz="2400" dirty="0">
                <a:latin typeface="BIZ UDPゴシック" panose="020B0400000000000000" pitchFamily="50" charset="-128"/>
                <a:ea typeface="BIZ UDPゴシック" panose="020B0400000000000000" pitchFamily="50" charset="-128"/>
              </a:rPr>
              <a:t>件</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042212"/>
            <a:ext cx="2700000" cy="1269578"/>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①区役所で実施するがん検診及び特定健診の受診者数</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②健康づくりや介護予防に関する情報を区民に発信する場づくり</a:t>
            </a:r>
            <a:r>
              <a:rPr lang="ja-JP" altLang="en-US" sz="1600" dirty="0">
                <a:solidFill>
                  <a:srgbClr val="FF0000"/>
                </a:solidFill>
                <a:latin typeface="BIZ UDPゴシック" panose="020B0400000000000000" pitchFamily="50" charset="-128"/>
                <a:ea typeface="BIZ UDPゴシック" panose="020B0400000000000000" pitchFamily="50" charset="-128"/>
              </a:rPr>
              <a:t>（地域健康講座の充実）</a:t>
            </a:r>
            <a:endParaRPr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7812000" y="4461900"/>
            <a:ext cx="1836000" cy="553998"/>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①前年度実績以上</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②</a:t>
            </a:r>
            <a:r>
              <a:rPr lang="en-US" altLang="ja-JP" dirty="0">
                <a:latin typeface="BIZ UDPゴシック" panose="020B0400000000000000" pitchFamily="50" charset="-128"/>
                <a:ea typeface="BIZ UDPゴシック" panose="020B0400000000000000" pitchFamily="50" charset="-128"/>
              </a:rPr>
              <a:t>200</a:t>
            </a:r>
            <a:r>
              <a:rPr lang="ja-JP" altLang="en-US" dirty="0">
                <a:latin typeface="BIZ UDPゴシック" panose="020B0400000000000000" pitchFamily="50" charset="-128"/>
                <a:ea typeface="BIZ UDPゴシック" panose="020B0400000000000000" pitchFamily="50" charset="-128"/>
              </a:rPr>
              <a:t>回以上</a:t>
            </a:r>
            <a:endParaRPr lang="en-US" altLang="ja-JP"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7812000" y="42459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096000"/>
            <a:ext cx="2700000" cy="1107996"/>
          </a:xfrm>
          <a:prstGeom prst="rect">
            <a:avLst/>
          </a:prstGeom>
        </p:spPr>
        <p:txBody>
          <a:bodyPr wrap="square" lIns="0" tIns="0" rIns="0" bIns="0" anchor="t" anchorCtr="0">
            <a:spAutoFit/>
          </a:bodyPr>
          <a:lstStyle/>
          <a:p>
            <a:r>
              <a:rPr lang="ja-JP" altLang="en-US" sz="1800" dirty="0">
                <a:latin typeface="BIZ UDPゴシック" panose="020B0400000000000000" pitchFamily="50" charset="-128"/>
                <a:ea typeface="BIZ UDPゴシック" panose="020B0400000000000000" pitchFamily="50" charset="-128"/>
              </a:rPr>
              <a:t>自主防災組織主体の地域防災活動（防災訓練・防災イベント等）の実施数</a:t>
            </a:r>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7812000" y="4598111"/>
            <a:ext cx="1872000" cy="307777"/>
          </a:xfrm>
          <a:prstGeom prst="rect">
            <a:avLst/>
          </a:prstGeom>
        </p:spPr>
        <p:txBody>
          <a:bodyPr wrap="square" lIns="0" tIns="0" rIns="0" bIns="0" anchor="ctr" anchorCtr="0">
            <a:spAutoFit/>
          </a:bodyPr>
          <a:lstStyle/>
          <a:p>
            <a:r>
              <a:rPr lang="en-US" altLang="ja-JP" sz="2000" dirty="0">
                <a:latin typeface="BIZ UDPゴシック" panose="020B0400000000000000" pitchFamily="50" charset="-128"/>
                <a:ea typeface="BIZ UDPゴシック" panose="020B0400000000000000" pitchFamily="50" charset="-128"/>
              </a:rPr>
              <a:t>12</a:t>
            </a:r>
            <a:r>
              <a:rPr lang="ja-JP" altLang="en-US" sz="2000" dirty="0">
                <a:latin typeface="BIZ UDPゴシック" panose="020B0400000000000000" pitchFamily="50" charset="-128"/>
                <a:ea typeface="BIZ UDPゴシック" panose="020B0400000000000000" pitchFamily="50" charset="-128"/>
              </a:rPr>
              <a:t>地域各年２回</a:t>
            </a:r>
            <a:endParaRPr lang="en-US" altLang="ja-JP" sz="20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
        <p:nvSpPr>
          <p:cNvPr id="13" name="正方形/長方形 12">
            <a:extLst>
              <a:ext uri="{FF2B5EF4-FFF2-40B4-BE49-F238E27FC236}">
                <a16:creationId xmlns:a16="http://schemas.microsoft.com/office/drawing/2014/main" id="{0A53BB59-7E86-3A7B-F50D-B5E65ADBA0E0}"/>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096000"/>
            <a:ext cx="2700000" cy="769441"/>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区内全刑法犯発生件数</a:t>
            </a:r>
            <a:r>
              <a:rPr lang="ja-JP" altLang="en-US" dirty="0">
                <a:solidFill>
                  <a:srgbClr val="FF0000"/>
                </a:solidFill>
                <a:latin typeface="BIZ UDPゴシック" panose="020B0400000000000000" pitchFamily="50" charset="-128"/>
                <a:ea typeface="BIZ UDPゴシック" panose="020B0400000000000000" pitchFamily="50" charset="-128"/>
              </a:rPr>
              <a:t>及び</a:t>
            </a:r>
            <a:r>
              <a:rPr lang="ja-JP" altLang="en-US" dirty="0">
                <a:latin typeface="BIZ UDPゴシック" panose="020B0400000000000000" pitchFamily="50" charset="-128"/>
                <a:ea typeface="BIZ UDPゴシック" panose="020B0400000000000000" pitchFamily="50" charset="-128"/>
              </a:rPr>
              <a:t>区内交通事故発生件数</a:t>
            </a:r>
            <a:r>
              <a:rPr lang="ja-JP" altLang="en-US" sz="1400" dirty="0">
                <a:latin typeface="BIZ UDPゴシック" panose="020B0400000000000000" pitchFamily="50" charset="-128"/>
                <a:ea typeface="BIZ UDPゴシック" panose="020B0400000000000000" pitchFamily="50" charset="-128"/>
              </a:rPr>
              <a:t>（住吉警察署管内）</a:t>
            </a: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C927AB2-A19F-8A02-87CF-0E7A6B79AE0A}"/>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a:t>
            </a:r>
            <a:endParaRPr lang="en-US" altLang="ja-JP" sz="14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A7222AE-0597-F36E-72AE-4CDEB74FA8FE}"/>
              </a:ext>
            </a:extLst>
          </p:cNvPr>
          <p:cNvSpPr/>
          <p:nvPr/>
        </p:nvSpPr>
        <p:spPr>
          <a:xfrm>
            <a:off x="7812000" y="4602777"/>
            <a:ext cx="1944000" cy="307777"/>
          </a:xfrm>
          <a:prstGeom prst="rect">
            <a:avLst/>
          </a:prstGeom>
        </p:spPr>
        <p:txBody>
          <a:bodyPr wrap="squar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毎年度前年以下</a:t>
            </a:r>
            <a:endParaRPr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096000"/>
            <a:ext cx="2700000" cy="553998"/>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管理不全空家等及び特定空家等の未是正件数</a:t>
            </a:r>
            <a:endParaRPr lang="en-US" altLang="ja-JP"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26</a:t>
            </a:r>
            <a:r>
              <a:rPr lang="ja-JP" altLang="en-US" sz="2400" dirty="0">
                <a:latin typeface="BIZ UDPゴシック" panose="020B0400000000000000" pitchFamily="50" charset="-128"/>
                <a:ea typeface="BIZ UDPゴシック" panose="020B0400000000000000" pitchFamily="50" charset="-128"/>
              </a:rPr>
              <a:t>件未満</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9" name="正方形/長方形 18">
            <a:extLst>
              <a:ext uri="{FF2B5EF4-FFF2-40B4-BE49-F238E27FC236}">
                <a16:creationId xmlns:a16="http://schemas.microsoft.com/office/drawing/2014/main" id="{4C6DCCA1-50F8-99EA-A50C-71D3FCCE3DE1}"/>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子育て関連情報発信の充実を図るとともに、</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a:solidFill>
                  <a:srgbClr val="FF0000"/>
                </a:solidFill>
                <a:latin typeface="BIZ UDPゴシック" panose="020B0400000000000000" pitchFamily="50" charset="-128"/>
                <a:ea typeface="BIZ UDPゴシック" panose="020B0400000000000000" pitchFamily="50" charset="-128"/>
              </a:rPr>
              <a:t>　支援機関の</a:t>
            </a:r>
            <a:r>
              <a:rPr lang="ja-JP" altLang="en-US" sz="2400" dirty="0">
                <a:solidFill>
                  <a:srgbClr val="FF0000"/>
                </a:solidFill>
                <a:latin typeface="BIZ UDPゴシック" panose="020B0400000000000000" pitchFamily="50" charset="-128"/>
                <a:ea typeface="BIZ UDPゴシック" panose="020B0400000000000000" pitchFamily="50" charset="-128"/>
              </a:rPr>
              <a:t>連携強化が必要である。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子育て相談室における相談のうち、必要な情報の提供や適切な支援につないだ割合</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4078569"/>
            <a:ext cx="6408000" cy="584775"/>
          </a:xfrm>
          <a:prstGeom prst="rect">
            <a:avLst/>
          </a:prstGeom>
        </p:spPr>
        <p:txBody>
          <a:bodyPr wrap="square" lIns="0" tIns="0" rIns="0" bIns="0" anchor="ctr" anchorCtr="0">
            <a:spAutoFit/>
          </a:bodyPr>
          <a:lstStyle/>
          <a:p>
            <a:r>
              <a:rPr lang="ja-JP" altLang="en-US" sz="1900" dirty="0">
                <a:solidFill>
                  <a:schemeClr val="accent5"/>
                </a:solidFill>
                <a:latin typeface="BIZ UDPゴシック" panose="020B0400000000000000" pitchFamily="50" charset="-128"/>
                <a:ea typeface="BIZ UDPゴシック" panose="020B0400000000000000" pitchFamily="50" charset="-128"/>
              </a:rPr>
              <a:t>✔</a:t>
            </a:r>
            <a:r>
              <a:rPr lang="ja-JP" altLang="en-US" sz="1900" dirty="0">
                <a:solidFill>
                  <a:srgbClr val="FF0000"/>
                </a:solidFill>
                <a:latin typeface="BIZ UDPゴシック" panose="020B0400000000000000" pitchFamily="50" charset="-128"/>
                <a:ea typeface="BIZ UDPゴシック" panose="020B0400000000000000" pitchFamily="50" charset="-128"/>
              </a:rPr>
              <a:t>課題を抱えるこどもや若者</a:t>
            </a:r>
            <a:r>
              <a:rPr lang="ja-JP" altLang="en-US" sz="1900" dirty="0">
                <a:latin typeface="BIZ UDPゴシック" panose="020B0400000000000000" pitchFamily="50" charset="-128"/>
                <a:ea typeface="BIZ UDPゴシック" panose="020B0400000000000000" pitchFamily="50" charset="-128"/>
              </a:rPr>
              <a:t>が安心して過ごすことができる</a:t>
            </a:r>
            <a:endParaRPr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場を充実させる必要がある。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096000"/>
            <a:ext cx="2685600" cy="1477328"/>
          </a:xfrm>
          <a:prstGeom prst="rect">
            <a:avLst/>
          </a:prstGeom>
        </p:spPr>
        <p:txBody>
          <a:bodyPr wrap="square" lIns="0" tIns="0" rIns="0" bIns="0" anchor="t" anchorCtr="0">
            <a:spAutoFit/>
          </a:bodyPr>
          <a:lstStyle/>
          <a:p>
            <a:r>
              <a:rPr lang="ja-JP" altLang="en-US" sz="1600" dirty="0">
                <a:solidFill>
                  <a:srgbClr val="FF0000"/>
                </a:solidFill>
                <a:latin typeface="BIZ UDPゴシック" panose="020B0400000000000000" pitchFamily="50" charset="-128"/>
                <a:ea typeface="BIZ UDPゴシック" panose="020B0400000000000000" pitchFamily="50" charset="-128"/>
              </a:rPr>
              <a:t>課題を抱える</a:t>
            </a:r>
            <a:r>
              <a:rPr lang="ja-JP" altLang="en-US" sz="1600" dirty="0">
                <a:latin typeface="BIZ UDPゴシック" panose="020B0400000000000000" pitchFamily="50" charset="-128"/>
                <a:ea typeface="BIZ UDPゴシック" panose="020B0400000000000000" pitchFamily="50" charset="-128"/>
              </a:rPr>
              <a:t>こどもや若者の支援者を対象とした研修会等の参加者のうち、研修で得た学びを支援に役立てることができると回答した参加者の割合　</a:t>
            </a:r>
            <a:endParaRPr lang="en-US" altLang="ja-JP" sz="16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a:t>
            </a:r>
            <a:r>
              <a:rPr lang="ja-JP" altLang="en-US" sz="2000" dirty="0">
                <a:solidFill>
                  <a:srgbClr val="FF0000"/>
                </a:solidFill>
                <a:latin typeface="BIZ UDPゴシック" panose="020B0400000000000000" pitchFamily="50" charset="-128"/>
                <a:ea typeface="BIZ UDPゴシック" panose="020B0400000000000000" pitchFamily="50" charset="-128"/>
              </a:rPr>
              <a:t>こどもや若者をはじめ、保護者や家族</a:t>
            </a:r>
            <a:r>
              <a:rPr lang="ja-JP" altLang="en-US" sz="2000" dirty="0">
                <a:latin typeface="BIZ UDPゴシック" panose="020B0400000000000000" pitchFamily="50" charset="-128"/>
                <a:ea typeface="BIZ UDPゴシック" panose="020B0400000000000000" pitchFamily="50" charset="-128"/>
              </a:rPr>
              <a:t>が、</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早期に支援につながるよう相談窓口の周知や関係機関の連携を強化する。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a:t>
            </a:r>
            <a:r>
              <a:rPr lang="ja-JP" altLang="en-US" sz="2000" dirty="0">
                <a:solidFill>
                  <a:srgbClr val="FF0000"/>
                </a:solidFill>
                <a:latin typeface="BIZ UDPゴシック" panose="020B0400000000000000" pitchFamily="50" charset="-128"/>
                <a:ea typeface="BIZ UDPゴシック" panose="020B0400000000000000" pitchFamily="50" charset="-128"/>
              </a:rPr>
              <a:t>や若者</a:t>
            </a:r>
            <a:r>
              <a:rPr lang="ja-JP" altLang="en-US" sz="2000" dirty="0">
                <a:latin typeface="BIZ UDPゴシック" panose="020B0400000000000000" pitchFamily="50" charset="-128"/>
                <a:ea typeface="BIZ UDPゴシック" panose="020B0400000000000000" pitchFamily="50" charset="-128"/>
              </a:rPr>
              <a:t>への支援の連携を深め、こども</a:t>
            </a:r>
            <a:r>
              <a:rPr lang="ja-JP" altLang="en-US" sz="2000" dirty="0">
                <a:solidFill>
                  <a:srgbClr val="FF0000"/>
                </a:solidFill>
                <a:latin typeface="BIZ UDPゴシック" panose="020B0400000000000000" pitchFamily="50" charset="-128"/>
                <a:ea typeface="BIZ UDPゴシック" panose="020B0400000000000000" pitchFamily="50" charset="-128"/>
              </a:rPr>
              <a:t>や若者</a:t>
            </a:r>
            <a:r>
              <a:rPr lang="ja-JP" altLang="en-US" sz="2000" dirty="0">
                <a:latin typeface="BIZ UDPゴシック" panose="020B0400000000000000" pitchFamily="50" charset="-128"/>
                <a:ea typeface="BIZ UDPゴシック" panose="020B0400000000000000" pitchFamily="50" charset="-128"/>
              </a:rPr>
              <a:t>の居場所づくりへ</a:t>
            </a:r>
            <a:endParaRPr lang="en-US" altLang="ja-JP" sz="2000" dirty="0">
              <a:latin typeface="BIZ UDPゴシック" panose="020B0400000000000000" pitchFamily="50" charset="-128"/>
              <a:ea typeface="BIZ UDPゴシック" panose="020B0400000000000000" pitchFamily="50" charset="-128"/>
            </a:endParaRPr>
          </a:p>
          <a:p>
            <a:r>
              <a:rPr lang="ja-JP" altLang="en-US" sz="2000">
                <a:latin typeface="BIZ UDPゴシック" panose="020B0400000000000000" pitchFamily="50" charset="-128"/>
                <a:ea typeface="BIZ UDPゴシック" panose="020B0400000000000000" pitchFamily="50" charset="-128"/>
              </a:rPr>
              <a:t>　 の</a:t>
            </a:r>
            <a:r>
              <a:rPr lang="ja-JP" altLang="en-US" sz="2000" dirty="0">
                <a:latin typeface="BIZ UDPゴシック" panose="020B0400000000000000" pitchFamily="50" charset="-128"/>
                <a:ea typeface="BIZ UDPゴシック" panose="020B0400000000000000" pitchFamily="50" charset="-128"/>
              </a:rPr>
              <a:t>支援</a:t>
            </a:r>
            <a:r>
              <a:rPr lang="ja-JP" altLang="en-US" sz="2000" dirty="0">
                <a:solidFill>
                  <a:srgbClr val="FF0000"/>
                </a:solidFill>
                <a:latin typeface="BIZ UDPゴシック" panose="020B0400000000000000" pitchFamily="50" charset="-128"/>
                <a:ea typeface="BIZ UDPゴシック" panose="020B0400000000000000" pitchFamily="50" charset="-128"/>
              </a:rPr>
              <a:t>や、保護者や家族への支援、</a:t>
            </a:r>
            <a:r>
              <a:rPr lang="ja-JP" altLang="en-US" sz="2000" dirty="0">
                <a:latin typeface="BIZ UDPゴシック" panose="020B0400000000000000" pitchFamily="50" charset="-128"/>
                <a:ea typeface="BIZ UDPゴシック" panose="020B0400000000000000" pitchFamily="50" charset="-128"/>
              </a:rPr>
              <a:t>ヤングケアラー支援体制の構築を行う。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11422"/>
            <a:ext cx="6408000" cy="1169551"/>
          </a:xfrm>
          <a:prstGeom prst="rect">
            <a:avLst/>
          </a:prstGeom>
        </p:spPr>
        <p:txBody>
          <a:bodyPr wrap="square" lIns="0" tIns="0" rIns="0" bIns="0" anchor="ctr" anchorCtr="0">
            <a:spAutoFit/>
          </a:bodyPr>
          <a:lstStyle/>
          <a:p>
            <a:r>
              <a:rPr lang="ja-JP" altLang="en-US" sz="1900" dirty="0">
                <a:solidFill>
                  <a:schemeClr val="accent5"/>
                </a:solidFill>
                <a:latin typeface="BIZ UDPゴシック" panose="020B0400000000000000" pitchFamily="50" charset="-128"/>
                <a:ea typeface="BIZ UDPゴシック" panose="020B0400000000000000" pitchFamily="50" charset="-128"/>
              </a:rPr>
              <a:t>✔</a:t>
            </a:r>
            <a:r>
              <a:rPr lang="ja-JP" altLang="en-US" sz="1900" dirty="0">
                <a:latin typeface="BIZ UDPゴシック" panose="020B0400000000000000" pitchFamily="50" charset="-128"/>
                <a:ea typeface="BIZ UDPゴシック" panose="020B0400000000000000" pitchFamily="50" charset="-128"/>
              </a:rPr>
              <a:t>生きづらさを感じる人や、ケアラーをはじめ家庭状況など</a:t>
            </a:r>
            <a:endParaRPr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様々な要因により、不登校やひきこもり状態に陥っている</a:t>
            </a:r>
            <a:endParaRPr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こどもや若者</a:t>
            </a:r>
            <a:r>
              <a:rPr lang="ja-JP" altLang="en-US" sz="1900" dirty="0">
                <a:solidFill>
                  <a:srgbClr val="FF0000"/>
                </a:solidFill>
                <a:latin typeface="BIZ UDPゴシック" panose="020B0400000000000000" pitchFamily="50" charset="-128"/>
                <a:ea typeface="BIZ UDPゴシック" panose="020B0400000000000000" pitchFamily="50" charset="-128"/>
              </a:rPr>
              <a:t>（以下「課題を抱えるこどもや若者」という。）</a:t>
            </a:r>
            <a:endParaRPr lang="en-US" altLang="ja-JP" sz="1900" dirty="0">
              <a:solidFill>
                <a:srgbClr val="FF0000"/>
              </a:solidFill>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2000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096000"/>
            <a:ext cx="2700000" cy="1154162"/>
          </a:xfrm>
          <a:prstGeom prst="rect">
            <a:avLst/>
          </a:prstGeom>
        </p:spPr>
        <p:txBody>
          <a:bodyPr wrap="square" lIns="0" tIns="0" rIns="0" bIns="0" anchor="t" anchorCtr="0">
            <a:spAutoFit/>
          </a:bodyPr>
          <a:lstStyle/>
          <a:p>
            <a:r>
              <a:rPr lang="ja-JP" altLang="en-US" sz="1500" dirty="0">
                <a:latin typeface="BIZ UDPゴシック" panose="020B0400000000000000" pitchFamily="50" charset="-128"/>
                <a:ea typeface="BIZ UDPゴシック" panose="020B0400000000000000" pitchFamily="50" charset="-128"/>
              </a:rPr>
              <a:t>「区の支援により、学校</a:t>
            </a:r>
            <a:r>
              <a:rPr lang="ja-JP" altLang="en-US" sz="1500" dirty="0">
                <a:solidFill>
                  <a:srgbClr val="FF0000"/>
                </a:solidFill>
                <a:latin typeface="BIZ UDPゴシック" panose="020B0400000000000000" pitchFamily="50" charset="-128"/>
                <a:ea typeface="BIZ UDPゴシック" panose="020B0400000000000000" pitchFamily="50" charset="-128"/>
              </a:rPr>
              <a:t>園</a:t>
            </a:r>
            <a:r>
              <a:rPr lang="ja-JP" altLang="en-US" sz="1500" dirty="0">
                <a:latin typeface="BIZ UDPゴシック" panose="020B0400000000000000" pitchFamily="50" charset="-128"/>
                <a:ea typeface="BIZ UDPゴシック" panose="020B0400000000000000" pitchFamily="50" charset="-128"/>
              </a:rPr>
              <a:t>・家庭・地域が連携して、こどもが育まれていると感じる」と回答する</a:t>
            </a:r>
            <a:r>
              <a:rPr lang="ja-JP" altLang="en-US" sz="1500" dirty="0">
                <a:solidFill>
                  <a:srgbClr val="FF0000"/>
                </a:solidFill>
                <a:latin typeface="BIZ UDPゴシック" panose="020B0400000000000000" pitchFamily="50" charset="-128"/>
                <a:ea typeface="BIZ UDPゴシック" panose="020B0400000000000000" pitchFamily="50" charset="-128"/>
              </a:rPr>
              <a:t>学校園</a:t>
            </a:r>
            <a:r>
              <a:rPr lang="ja-JP" altLang="en-US" sz="1500" dirty="0">
                <a:latin typeface="BIZ UDPゴシック" panose="020B0400000000000000" pitchFamily="50" charset="-128"/>
                <a:ea typeface="BIZ UDPゴシック" panose="020B0400000000000000" pitchFamily="50" charset="-128"/>
              </a:rPr>
              <a:t>長、</a:t>
            </a:r>
            <a:r>
              <a:rPr lang="ja-JP" altLang="en-US" sz="1500" dirty="0">
                <a:solidFill>
                  <a:srgbClr val="FF0000"/>
                </a:solidFill>
                <a:latin typeface="BIZ UDPゴシック" panose="020B0400000000000000" pitchFamily="50" charset="-128"/>
                <a:ea typeface="BIZ UDPゴシック" panose="020B0400000000000000" pitchFamily="50" charset="-128"/>
              </a:rPr>
              <a:t>学校園</a:t>
            </a:r>
            <a:r>
              <a:rPr lang="en-US" altLang="ja-JP" sz="1500" dirty="0">
                <a:latin typeface="BIZ UDPゴシック" panose="020B0400000000000000" pitchFamily="50" charset="-128"/>
                <a:ea typeface="BIZ UDPゴシック" panose="020B0400000000000000" pitchFamily="50" charset="-128"/>
              </a:rPr>
              <a:t>PTA</a:t>
            </a:r>
            <a:r>
              <a:rPr lang="ja-JP" altLang="en-US" sz="1500" dirty="0">
                <a:latin typeface="BIZ UDPゴシック" panose="020B0400000000000000" pitchFamily="50" charset="-128"/>
                <a:ea typeface="BIZ UDPゴシック" panose="020B0400000000000000" pitchFamily="50" charset="-128"/>
              </a:rPr>
              <a:t>会長、地域活動協議会会長の割合</a:t>
            </a:r>
            <a:endParaRPr lang="en-US" altLang="ja-JP" sz="15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様々な機会を通じて把握した区民ニーズ・意見について、事業施策に反映し、その事例を広報媒体で発信した件数</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２件以上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職員全体の窓口対応能力向上の取組は継続的</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　に必要である。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096000"/>
            <a:ext cx="2700000" cy="1107996"/>
          </a:xfrm>
          <a:prstGeom prst="rect">
            <a:avLst/>
          </a:prstGeom>
        </p:spPr>
        <p:txBody>
          <a:bodyPr wrap="square" lIns="0" tIns="0" rIns="0" bIns="0" anchor="t" anchorCtr="0">
            <a:spAutoFit/>
          </a:bodyPr>
          <a:lstStyle/>
          <a:p>
            <a:r>
              <a:rPr lang="ja-JP" altLang="en-US" sz="1800" dirty="0">
                <a:latin typeface="BIZ UDPゴシック" panose="020B0400000000000000" pitchFamily="50" charset="-128"/>
                <a:ea typeface="BIZ UDPゴシック" panose="020B0400000000000000" pitchFamily="50" charset="-128"/>
              </a:rPr>
              <a:t>区役所来庁者に対する窓口サービスに係る民間事業者覆面調査（５点満点）での点数</a:t>
            </a:r>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7812000" y="4572000"/>
            <a:ext cx="15408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3.5</a:t>
            </a:r>
            <a:r>
              <a:rPr lang="ja-JP" altLang="en-US" sz="2400" dirty="0">
                <a:latin typeface="BIZ UDPゴシック" panose="020B0400000000000000" pitchFamily="50" charset="-128"/>
                <a:ea typeface="BIZ UDPゴシック" panose="020B0400000000000000" pitchFamily="50" charset="-128"/>
              </a:rPr>
              <a:t>点以上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a:t>
            </a:r>
            <a:r>
              <a:rPr lang="ja-JP" altLang="en-US" sz="2400" dirty="0">
                <a:solidFill>
                  <a:srgbClr val="FF0000"/>
                </a:solidFill>
                <a:latin typeface="BIZ UDPゴシック" panose="020B0400000000000000" pitchFamily="50" charset="-128"/>
                <a:ea typeface="BIZ UDPゴシック" panose="020B0400000000000000" pitchFamily="50" charset="-128"/>
              </a:rPr>
              <a:t>来庁前予約システ</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　ム</a:t>
            </a:r>
            <a:r>
              <a:rPr lang="ja-JP" altLang="en-US" sz="2400" dirty="0">
                <a:latin typeface="BIZ UDPゴシック" panose="020B0400000000000000" pitchFamily="50" charset="-128"/>
                <a:ea typeface="BIZ UDPゴシック" panose="020B0400000000000000" pitchFamily="50" charset="-128"/>
              </a:rPr>
              <a:t>の</a:t>
            </a:r>
            <a:r>
              <a:rPr lang="ja-JP" altLang="en-US" sz="2400" dirty="0">
                <a:solidFill>
                  <a:srgbClr val="FF0000"/>
                </a:solidFill>
                <a:latin typeface="BIZ UDPゴシック" panose="020B0400000000000000" pitchFamily="50" charset="-128"/>
                <a:ea typeface="BIZ UDPゴシック" panose="020B0400000000000000" pitchFamily="50" charset="-128"/>
              </a:rPr>
              <a:t>利用率</a:t>
            </a:r>
            <a:r>
              <a:rPr lang="ja-JP" altLang="en-US" sz="2400" dirty="0">
                <a:latin typeface="BIZ UDPゴシック" panose="020B0400000000000000" pitchFamily="50" charset="-128"/>
                <a:ea typeface="BIZ UDPゴシック" panose="020B0400000000000000" pitchFamily="50" charset="-128"/>
              </a:rPr>
              <a:t>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187280" imgH="1187280"/>
        </mc:Choice>
        <mc:Fallback>
          <p:control name="BarCodeCtrl1" r:id="rId1" imgW="1187280" imgH="118728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187280" imgH="1187280"/>
        </mc:Choice>
        <mc:Fallback>
          <p:control name="BarCodeCtrl1" r:id="rId1" imgW="1187280" imgH="118728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区広報紙や区</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を活用し地域活動協議会や町会に関する情報を発信</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回以上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7812000" y="4320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096000"/>
            <a:ext cx="2700000" cy="1292662"/>
          </a:xfrm>
          <a:prstGeom prst="rect">
            <a:avLst/>
          </a:prstGeom>
        </p:spPr>
        <p:txBody>
          <a:bodyPr wrap="square" lIns="0" tIns="0" rIns="0" bIns="0" anchor="t" anchorCtr="0">
            <a:spAutoFit/>
          </a:bodyPr>
          <a:lstStyle/>
          <a:p>
            <a:r>
              <a:rPr lang="ja-JP" altLang="en-US" sz="1700" dirty="0">
                <a:latin typeface="BIZ UDPゴシック" panose="020B0400000000000000" pitchFamily="50" charset="-128"/>
                <a:ea typeface="BIZ UDPゴシック" panose="020B0400000000000000" pitchFamily="50" charset="-128"/>
              </a:rPr>
              <a:t>前年と比べて、一緒に活動してくれる現役世代</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18</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64</a:t>
            </a:r>
            <a:r>
              <a:rPr lang="ja-JP" altLang="en-US" sz="1400" dirty="0">
                <a:latin typeface="BIZ UDPゴシック" panose="020B0400000000000000" pitchFamily="50" charset="-128"/>
                <a:ea typeface="BIZ UDPゴシック" panose="020B0400000000000000" pitchFamily="50" charset="-128"/>
              </a:rPr>
              <a:t>歳）</a:t>
            </a:r>
            <a:r>
              <a:rPr lang="ja-JP" altLang="en-US" sz="1700" dirty="0">
                <a:latin typeface="BIZ UDPゴシック" panose="020B0400000000000000" pitchFamily="50" charset="-128"/>
                <a:ea typeface="BIZ UDPゴシック" panose="020B0400000000000000" pitchFamily="50" charset="-128"/>
              </a:rPr>
              <a:t>が増えたと感じると答えた地域数</a:t>
            </a:r>
            <a:r>
              <a:rPr lang="ja-JP" altLang="en-US" sz="1400" dirty="0">
                <a:latin typeface="BIZ UDPゴシック" panose="020B0400000000000000" pitchFamily="50" charset="-128"/>
                <a:ea typeface="BIZ UDPゴシック" panose="020B0400000000000000" pitchFamily="50" charset="-128"/>
              </a:rPr>
              <a:t>（地域活動協議会へのアンケート）</a:t>
            </a:r>
            <a:endParaRPr lang="en-US" altLang="ja-JP" sz="1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7812000" y="4572000"/>
            <a:ext cx="14868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６地域以上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行政と大学・ＮＰＯ・企業・個人等との新たな連携協定等の締結</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5582</Words>
  <Application>Microsoft Office PowerPoint</Application>
  <PresentationFormat>A4 210 x 297 mm</PresentationFormat>
  <Paragraphs>600</Paragraphs>
  <Slides>34</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BIZ UDPゴシック</vt:lpstr>
      <vt:lpstr>BIZ UDゴシック</vt:lpstr>
      <vt:lpstr>UD デジタル 教科書体 NK</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2025-02-06T09:32:29Z</dcterms:created>
  <dcterms:modified xsi:type="dcterms:W3CDTF">2025-12-10T01:56:44Z</dcterms:modified>
</cp:coreProperties>
</file>