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24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386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08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58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27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682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243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000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545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254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028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70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2D2034-F11A-4F50-BA1A-560441D33ABF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CB96CE-4490-407D-8F3B-2C235FFD28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020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6319EE64-D637-A485-1B5D-997554AB81C7}"/>
              </a:ext>
            </a:extLst>
          </p:cNvPr>
          <p:cNvSpPr/>
          <p:nvPr/>
        </p:nvSpPr>
        <p:spPr>
          <a:xfrm>
            <a:off x="185738" y="213361"/>
            <a:ext cx="6486525" cy="9092686"/>
          </a:xfrm>
          <a:prstGeom prst="roundRect">
            <a:avLst>
              <a:gd name="adj" fmla="val 46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18C0AA0C-70F1-1100-06A6-A869711CF41E}"/>
              </a:ext>
            </a:extLst>
          </p:cNvPr>
          <p:cNvSpPr/>
          <p:nvPr/>
        </p:nvSpPr>
        <p:spPr>
          <a:xfrm>
            <a:off x="533399" y="4249964"/>
            <a:ext cx="5791201" cy="2995787"/>
          </a:xfrm>
          <a:prstGeom prst="roundRect">
            <a:avLst>
              <a:gd name="adj" fmla="val 649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9F455C00-61DB-65A0-B8AD-5D01ED3E9192}"/>
              </a:ext>
            </a:extLst>
          </p:cNvPr>
          <p:cNvSpPr/>
          <p:nvPr/>
        </p:nvSpPr>
        <p:spPr>
          <a:xfrm>
            <a:off x="1037908" y="485443"/>
            <a:ext cx="4782184" cy="65133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大阪市からの大切なお知らせです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E00F105-A91B-1F9B-FF4C-029397369A69}"/>
              </a:ext>
            </a:extLst>
          </p:cNvPr>
          <p:cNvSpPr txBox="1"/>
          <p:nvPr/>
        </p:nvSpPr>
        <p:spPr>
          <a:xfrm>
            <a:off x="565977" y="1267733"/>
            <a:ext cx="59772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/>
              <a:t>　</a:t>
            </a:r>
            <a:r>
              <a:rPr lang="ja-JP" altLang="en-US" sz="1600" dirty="0"/>
              <a:t>令和</a:t>
            </a:r>
            <a:r>
              <a:rPr lang="en-US" altLang="ja-JP" sz="1600" dirty="0"/>
              <a:t>8</a:t>
            </a:r>
            <a:r>
              <a:rPr lang="ja-JP" altLang="en-US" sz="1600" dirty="0"/>
              <a:t>年</a:t>
            </a:r>
            <a:r>
              <a:rPr lang="en-US" altLang="ja-JP" sz="1600" dirty="0"/>
              <a:t>6</a:t>
            </a:r>
            <a:r>
              <a:rPr lang="ja-JP" altLang="en-US" sz="1600" dirty="0"/>
              <a:t>月</a:t>
            </a:r>
            <a:r>
              <a:rPr lang="en-US" altLang="ja-JP" sz="1600" dirty="0"/>
              <a:t>26</a:t>
            </a:r>
            <a:r>
              <a:rPr lang="ja-JP" altLang="en-US" sz="1600" dirty="0"/>
              <a:t>日（金曜日）の大雨により、</a:t>
            </a:r>
            <a:endParaRPr lang="en-US" altLang="ja-JP" sz="1600" dirty="0"/>
          </a:p>
          <a:p>
            <a:r>
              <a:rPr lang="ja-JP" altLang="en-US" sz="1600" dirty="0"/>
              <a:t>大阪市東南部の浸水対策を担っている</a:t>
            </a:r>
            <a:r>
              <a:rPr lang="ja-JP" altLang="en-US" dirty="0">
                <a:solidFill>
                  <a:srgbClr val="0070C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「なにわ大放水路」</a:t>
            </a:r>
            <a:endParaRPr lang="en-US" altLang="ja-JP" dirty="0">
              <a:solidFill>
                <a:srgbClr val="0070C0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1600" dirty="0"/>
              <a:t>の雨水を排水する</a:t>
            </a:r>
            <a:r>
              <a:rPr lang="ja-JP" altLang="en-US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住之江抽水所のすべてのポンプが水没</a:t>
            </a:r>
            <a:r>
              <a:rPr lang="ja-JP" altLang="en-US" sz="1600" dirty="0">
                <a:latin typeface="+mn-ea"/>
              </a:rPr>
              <a:t>し、</a:t>
            </a:r>
            <a:endParaRPr lang="en-US" altLang="ja-JP" sz="1600" dirty="0">
              <a:latin typeface="+mn-ea"/>
            </a:endParaRPr>
          </a:p>
          <a:p>
            <a:r>
              <a:rPr lang="ja-JP" altLang="en-US" sz="1600" dirty="0">
                <a:latin typeface="+mn-ea"/>
              </a:rPr>
              <a:t>現在、</a:t>
            </a:r>
            <a:r>
              <a:rPr lang="ja-JP" altLang="en-US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運転不能</a:t>
            </a:r>
            <a:r>
              <a:rPr lang="ja-JP" altLang="en-US" sz="1600" dirty="0"/>
              <a:t>になっています。</a:t>
            </a:r>
            <a:endParaRPr lang="en-US" altLang="ja-JP" sz="1600" dirty="0"/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E6C08E42-81D3-13E1-49CD-79F100926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4421"/>
              </p:ext>
            </p:extLst>
          </p:nvPr>
        </p:nvGraphicFramePr>
        <p:xfrm>
          <a:off x="1074338" y="8104726"/>
          <a:ext cx="5352580" cy="1079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258">
                  <a:extLst>
                    <a:ext uri="{9D8B030D-6E8A-4147-A177-3AD203B41FA5}">
                      <a16:colId xmlns:a16="http://schemas.microsoft.com/office/drawing/2014/main" val="275356127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3682489765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355420968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1582954624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3390118674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175939794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3463956602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959984080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3860658329"/>
                    </a:ext>
                  </a:extLst>
                </a:gridCol>
                <a:gridCol w="535258">
                  <a:extLst>
                    <a:ext uri="{9D8B030D-6E8A-4147-A177-3AD203B41FA5}">
                      <a16:colId xmlns:a16="http://schemas.microsoft.com/office/drawing/2014/main" val="3170847950"/>
                    </a:ext>
                  </a:extLst>
                </a:gridCol>
              </a:tblGrid>
              <a:tr h="539708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517192"/>
                  </a:ext>
                </a:extLst>
              </a:tr>
              <a:tr h="539708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442413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815F83-635C-A69C-DC58-86308C4E8A83}"/>
              </a:ext>
            </a:extLst>
          </p:cNvPr>
          <p:cNvSpPr txBox="1"/>
          <p:nvPr/>
        </p:nvSpPr>
        <p:spPr>
          <a:xfrm>
            <a:off x="328614" y="7591976"/>
            <a:ext cx="842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0070C0"/>
                </a:solidFill>
              </a:rPr>
              <a:t>回覧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7699A12-04EF-4E10-EEB4-C179E8FC7173}"/>
              </a:ext>
            </a:extLst>
          </p:cNvPr>
          <p:cNvSpPr txBox="1"/>
          <p:nvPr/>
        </p:nvSpPr>
        <p:spPr>
          <a:xfrm>
            <a:off x="867354" y="4581231"/>
            <a:ext cx="512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長居東１～３丁目、苅田１～１０丁目</a:t>
            </a:r>
            <a:endParaRPr kumimoji="1" lang="en-US" altLang="ja-JP" dirty="0"/>
          </a:p>
          <a:p>
            <a:r>
              <a:rPr kumimoji="1" lang="ja-JP" altLang="en-US" dirty="0"/>
              <a:t>庭井１・２丁目、浅香１丁目</a:t>
            </a:r>
            <a:endParaRPr kumimoji="1" lang="en-US" altLang="ja-JP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1285D2A-C55D-7AF3-0580-69EBB4F3FC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00"/>
          <a:stretch>
            <a:fillRect/>
          </a:stretch>
        </p:blipFill>
        <p:spPr>
          <a:xfrm>
            <a:off x="797697" y="5324816"/>
            <a:ext cx="2310628" cy="150301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9EC435F-161A-4882-6F5A-EA46CEC127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265" t="68788" r="24828" b="1890"/>
          <a:stretch>
            <a:fillRect/>
          </a:stretch>
        </p:blipFill>
        <p:spPr>
          <a:xfrm>
            <a:off x="3554595" y="5314656"/>
            <a:ext cx="2391092" cy="1841580"/>
          </a:xfrm>
          <a:prstGeom prst="rect">
            <a:avLst/>
          </a:prstGeom>
        </p:spPr>
      </p:pic>
      <p:sp>
        <p:nvSpPr>
          <p:cNvPr id="14" name="楕円 13">
            <a:extLst>
              <a:ext uri="{FF2B5EF4-FFF2-40B4-BE49-F238E27FC236}">
                <a16:creationId xmlns:a16="http://schemas.microsoft.com/office/drawing/2014/main" id="{BDE4E4A5-DC87-8518-DBAA-D5569EFFCD98}"/>
              </a:ext>
            </a:extLst>
          </p:cNvPr>
          <p:cNvSpPr/>
          <p:nvPr/>
        </p:nvSpPr>
        <p:spPr>
          <a:xfrm>
            <a:off x="1851736" y="6170859"/>
            <a:ext cx="657225" cy="67246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4230B0C-A9BB-CB10-51B6-6DB0F87E3F5D}"/>
              </a:ext>
            </a:extLst>
          </p:cNvPr>
          <p:cNvSpPr txBox="1"/>
          <p:nvPr/>
        </p:nvSpPr>
        <p:spPr>
          <a:xfrm>
            <a:off x="3183644" y="5255293"/>
            <a:ext cx="72099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拡大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063B1DB2-CB7A-22C2-455E-45BE8BB6D286}"/>
              </a:ext>
            </a:extLst>
          </p:cNvPr>
          <p:cNvCxnSpPr>
            <a:cxnSpLocks/>
          </p:cNvCxnSpPr>
          <p:nvPr/>
        </p:nvCxnSpPr>
        <p:spPr>
          <a:xfrm flipV="1">
            <a:off x="2038104" y="5507761"/>
            <a:ext cx="770710" cy="706523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7DB4CBE-B22D-2D9F-9E2C-07DF04473BF9}"/>
              </a:ext>
            </a:extLst>
          </p:cNvPr>
          <p:cNvCxnSpPr>
            <a:cxnSpLocks/>
          </p:cNvCxnSpPr>
          <p:nvPr/>
        </p:nvCxnSpPr>
        <p:spPr>
          <a:xfrm>
            <a:off x="2181961" y="6862153"/>
            <a:ext cx="878995" cy="246353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E90B6C20-D7DE-FD7F-4EE3-1F5CF5F2F7E6}"/>
              </a:ext>
            </a:extLst>
          </p:cNvPr>
          <p:cNvSpPr/>
          <p:nvPr/>
        </p:nvSpPr>
        <p:spPr>
          <a:xfrm>
            <a:off x="533400" y="2610650"/>
            <a:ext cx="5791200" cy="123018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</a:rPr>
              <a:t>雨水ポンプの復旧には相当期間を要する見込みであり、</a:t>
            </a:r>
            <a:endParaRPr lang="en-US" altLang="ja-JP" sz="1600" dirty="0">
              <a:solidFill>
                <a:schemeClr val="tx1"/>
              </a:solidFill>
            </a:endParaRPr>
          </a:p>
          <a:p>
            <a:r>
              <a:rPr lang="ja-JP" altLang="en-US" sz="1600" dirty="0">
                <a:solidFill>
                  <a:schemeClr val="tx1"/>
                </a:solidFill>
              </a:rPr>
              <a:t>当面の期間は</a:t>
            </a:r>
            <a:r>
              <a:rPr lang="ja-JP" altLang="en-US" dirty="0">
                <a:solidFill>
                  <a:srgbClr val="0070C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普段よりも浸水に弱い状況が続きます</a:t>
            </a:r>
            <a:r>
              <a:rPr lang="ja-JP" altLang="en-US" sz="1600" dirty="0">
                <a:solidFill>
                  <a:schemeClr val="tx1"/>
                </a:solidFill>
              </a:rPr>
              <a:t>ので、</a:t>
            </a:r>
            <a:endParaRPr lang="en-US" altLang="ja-JP" sz="1600" dirty="0">
              <a:solidFill>
                <a:schemeClr val="tx1"/>
              </a:solidFill>
            </a:endParaRPr>
          </a:p>
          <a:p>
            <a:r>
              <a:rPr lang="ja-JP" altLang="en-US" sz="1600" dirty="0">
                <a:solidFill>
                  <a:schemeClr val="tx1"/>
                </a:solidFill>
              </a:rPr>
              <a:t>大雨が予想される場合は、</a:t>
            </a:r>
            <a:r>
              <a:rPr lang="ja-JP" altLang="en-US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早めの備え</a:t>
            </a:r>
            <a:r>
              <a:rPr lang="ja-JP" altLang="en-US" sz="1600" dirty="0">
                <a:solidFill>
                  <a:schemeClr val="tx1"/>
                </a:solidFill>
              </a:rPr>
              <a:t>と</a:t>
            </a:r>
            <a:r>
              <a:rPr lang="ja-JP" altLang="en-US" dirty="0">
                <a:solidFill>
                  <a:srgbClr val="FF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安全の確保</a:t>
            </a:r>
            <a:r>
              <a:rPr lang="ja-JP" altLang="en-US" sz="1600" dirty="0">
                <a:solidFill>
                  <a:schemeClr val="tx1"/>
                </a:solidFill>
              </a:rPr>
              <a:t>を</a:t>
            </a:r>
            <a:endParaRPr lang="en-US" altLang="ja-JP" sz="1600" dirty="0">
              <a:solidFill>
                <a:schemeClr val="tx1"/>
              </a:solidFill>
            </a:endParaRPr>
          </a:p>
          <a:p>
            <a:r>
              <a:rPr lang="ja-JP" altLang="en-US" sz="1600" dirty="0">
                <a:solidFill>
                  <a:schemeClr val="tx1"/>
                </a:solidFill>
              </a:rPr>
              <a:t>お願いします。　　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3422DEC5-25FA-87D0-4DC6-5DD0B0ED6758}"/>
              </a:ext>
            </a:extLst>
          </p:cNvPr>
          <p:cNvCxnSpPr>
            <a:cxnSpLocks/>
          </p:cNvCxnSpPr>
          <p:nvPr/>
        </p:nvCxnSpPr>
        <p:spPr>
          <a:xfrm flipV="1">
            <a:off x="1171576" y="7822809"/>
            <a:ext cx="5158104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図 19">
            <a:extLst>
              <a:ext uri="{FF2B5EF4-FFF2-40B4-BE49-F238E27FC236}">
                <a16:creationId xmlns:a16="http://schemas.microsoft.com/office/drawing/2014/main" id="{59E4ADC5-A060-15F8-721D-AD7193F7A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19" y="8053641"/>
            <a:ext cx="695422" cy="1109818"/>
          </a:xfrm>
          <a:prstGeom prst="rect">
            <a:avLst/>
          </a:prstGeom>
        </p:spPr>
      </p:pic>
      <p:pic>
        <p:nvPicPr>
          <p:cNvPr id="22" name="図 21" descr="挿絵, 抽象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B1D682D-F712-819B-81FB-9372B53757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77" y="3932308"/>
            <a:ext cx="700268" cy="647748"/>
          </a:xfrm>
          <a:prstGeom prst="rect">
            <a:avLst/>
          </a:prstGeom>
        </p:spPr>
      </p:pic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308EB0A4-D4BA-9B22-93F9-D91C881ED367}"/>
              </a:ext>
            </a:extLst>
          </p:cNvPr>
          <p:cNvSpPr/>
          <p:nvPr/>
        </p:nvSpPr>
        <p:spPr>
          <a:xfrm>
            <a:off x="1230698" y="4037703"/>
            <a:ext cx="4141402" cy="405756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特に警戒が必要な地域（住吉区）</a:t>
            </a:r>
          </a:p>
        </p:txBody>
      </p:sp>
      <p:sp>
        <p:nvSpPr>
          <p:cNvPr id="36" name="吹き出し: 角を丸めた四角形 35">
            <a:extLst>
              <a:ext uri="{FF2B5EF4-FFF2-40B4-BE49-F238E27FC236}">
                <a16:creationId xmlns:a16="http://schemas.microsoft.com/office/drawing/2014/main" id="{C8AD2F81-74BD-C435-F21B-5F8B253C9806}"/>
              </a:ext>
            </a:extLst>
          </p:cNvPr>
          <p:cNvSpPr/>
          <p:nvPr/>
        </p:nvSpPr>
        <p:spPr>
          <a:xfrm>
            <a:off x="3950887" y="5375135"/>
            <a:ext cx="991867" cy="461029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なにわ</a:t>
            </a:r>
            <a:endParaRPr kumimoji="1"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大放水路</a:t>
            </a:r>
          </a:p>
        </p:txBody>
      </p:sp>
      <p:sp>
        <p:nvSpPr>
          <p:cNvPr id="37" name="四角形: 角を丸くする 36">
            <a:extLst>
              <a:ext uri="{FF2B5EF4-FFF2-40B4-BE49-F238E27FC236}">
                <a16:creationId xmlns:a16="http://schemas.microsoft.com/office/drawing/2014/main" id="{501EE794-988A-CD73-A12B-CACA4E2F3110}"/>
              </a:ext>
            </a:extLst>
          </p:cNvPr>
          <p:cNvSpPr/>
          <p:nvPr/>
        </p:nvSpPr>
        <p:spPr>
          <a:xfrm>
            <a:off x="801752" y="9351797"/>
            <a:ext cx="5167950" cy="461665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詳しい情報は住吉区役所のホームページをご覧ください。</a:t>
            </a:r>
            <a:endParaRPr kumimoji="1" lang="ja-JP" altLang="en-US" sz="12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1CD483B-6B54-52A3-7084-0DC016C901F6}"/>
              </a:ext>
            </a:extLst>
          </p:cNvPr>
          <p:cNvSpPr txBox="1"/>
          <p:nvPr/>
        </p:nvSpPr>
        <p:spPr>
          <a:xfrm>
            <a:off x="1125131" y="7280069"/>
            <a:ext cx="5279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お問合せ　</a:t>
            </a:r>
            <a:r>
              <a:rPr kumimoji="1" lang="zh-TW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建設局南部方面管理事務所設備課（</a:t>
            </a:r>
            <a:r>
              <a:rPr kumimoji="1" lang="en-US" altLang="zh-TW" sz="1400" dirty="0"/>
              <a:t>06-6686-5123</a:t>
            </a:r>
            <a:r>
              <a:rPr kumimoji="1" lang="zh-TW" altLang="en-US" sz="14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）</a:t>
            </a:r>
            <a:endParaRPr kumimoji="1" lang="en-US" altLang="zh-TW" sz="14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r>
              <a:rPr kumimoji="1" lang="ja-JP" altLang="en-US" sz="1400" dirty="0"/>
              <a:t>　　　　　大阪市住吉区役所地域課（</a:t>
            </a:r>
            <a:r>
              <a:rPr kumimoji="1" lang="en-US" altLang="ja-JP" sz="1400" dirty="0"/>
              <a:t>06-6694-9734</a:t>
            </a:r>
            <a:r>
              <a:rPr kumimoji="1" lang="ja-JP" altLang="en-US" sz="1400" dirty="0"/>
              <a:t>）</a:t>
            </a:r>
            <a:endParaRPr kumimoji="1" lang="en-US" altLang="ja-JP" sz="1400" dirty="0"/>
          </a:p>
        </p:txBody>
      </p:sp>
      <p:pic>
        <p:nvPicPr>
          <p:cNvPr id="42" name="図 41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CC65D23F-8FB7-50AD-ABB2-0063ACC582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77" y="9255244"/>
            <a:ext cx="627836" cy="6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1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166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2026-07-27T00:24:40Z</dcterms:created>
  <dcterms:modified xsi:type="dcterms:W3CDTF">2026-07-27T00:24:46Z</dcterms:modified>
</cp:coreProperties>
</file>