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sldIdLst>
    <p:sldId id="266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タイトルなしのセクション" id="{DEFE1B90-064E-4C95-AC13-9A689363164C}">
          <p14:sldIdLst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1" userDrawn="1">
          <p15:clr>
            <a:srgbClr val="A4A3A4"/>
          </p15:clr>
        </p15:guide>
        <p15:guide id="2" pos="1031" userDrawn="1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pos="4422" userDrawn="1">
          <p15:clr>
            <a:srgbClr val="A4A3A4"/>
          </p15:clr>
        </p15:guide>
        <p15:guide id="5" orient="horz" pos="306" userDrawn="1">
          <p15:clr>
            <a:srgbClr val="A4A3A4"/>
          </p15:clr>
        </p15:guide>
        <p15:guide id="6" orient="horz" pos="64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FF"/>
    <a:srgbClr val="FFEFFF"/>
    <a:srgbClr val="FF99CC"/>
    <a:srgbClr val="FFD5FF"/>
    <a:srgbClr val="FF3399"/>
    <a:srgbClr val="FF3333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01" autoAdjust="0"/>
    <p:restoredTop sz="94660"/>
  </p:normalViewPr>
  <p:slideViewPr>
    <p:cSldViewPr snapToGrid="0">
      <p:cViewPr varScale="1">
        <p:scale>
          <a:sx n="50" d="100"/>
          <a:sy n="50" d="100"/>
        </p:scale>
        <p:origin x="2659" y="58"/>
      </p:cViewPr>
      <p:guideLst>
        <p:guide orient="horz" pos="2731"/>
        <p:guide pos="1031"/>
        <p:guide pos="340"/>
        <p:guide pos="4422"/>
        <p:guide orient="horz" pos="306"/>
        <p:guide orient="horz" pos="64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1026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299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215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4757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7986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706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257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5458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2815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5073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146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6D0C4-A2FE-4800-84BD-959A014C40F3}" type="datetimeFigureOut">
              <a:rPr kumimoji="1" lang="ja-JP" altLang="en-US" smtClean="0"/>
              <a:t>2026/8/26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1F45C-E538-4257-A105-2FAEDB65C9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6572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F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グラフィックス 43" descr="警告 単色塗りつぶし">
            <a:extLst>
              <a:ext uri="{FF2B5EF4-FFF2-40B4-BE49-F238E27FC236}">
                <a16:creationId xmlns:a16="http://schemas.microsoft.com/office/drawing/2014/main" id="{DAF22FC2-C48B-3A65-D938-FC6893E0C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41911" y="623514"/>
            <a:ext cx="4822091" cy="4822091"/>
          </a:xfrm>
          <a:prstGeom prst="rect">
            <a:avLst/>
          </a:prstGeom>
        </p:spPr>
      </p:pic>
      <p:sp>
        <p:nvSpPr>
          <p:cNvPr id="13" name="角丸四角形：フレーム"/>
          <p:cNvSpPr/>
          <p:nvPr/>
        </p:nvSpPr>
        <p:spPr>
          <a:xfrm>
            <a:off x="169894" y="373309"/>
            <a:ext cx="7219885" cy="5322499"/>
          </a:xfrm>
          <a:prstGeom prst="roundRect">
            <a:avLst>
              <a:gd name="adj" fmla="val 3600"/>
            </a:avLst>
          </a:prstGeom>
          <a:solidFill>
            <a:schemeClr val="accent4">
              <a:lumMod val="20000"/>
              <a:lumOff val="80000"/>
              <a:alpha val="70000"/>
            </a:schemeClr>
          </a:solidFill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ja-JP" altLang="en-US" sz="211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游ゴシック" panose="020B0400000000000000" pitchFamily="50" charset="-128"/>
              <a:cs typeface="+mn-cs"/>
            </a:endParaRPr>
          </a:p>
        </p:txBody>
      </p:sp>
      <p:pic>
        <p:nvPicPr>
          <p:cNvPr id="5" name="図 4" descr="グラフィカル ユーザー インターフェイス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B8B64FD9-4F16-E351-1AE0-8F45A71FAA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3330">
            <a:off x="5040129" y="5972404"/>
            <a:ext cx="2281817" cy="1711363"/>
          </a:xfrm>
          <a:prstGeom prst="rect">
            <a:avLst/>
          </a:prstGeom>
        </p:spPr>
      </p:pic>
      <p:sp>
        <p:nvSpPr>
          <p:cNvPr id="34" name="テキスト：費用"/>
          <p:cNvSpPr txBox="1"/>
          <p:nvPr/>
        </p:nvSpPr>
        <p:spPr>
          <a:xfrm>
            <a:off x="270671" y="1133403"/>
            <a:ext cx="59298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40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令和８年</a:t>
            </a:r>
            <a:r>
              <a:rPr lang="ja-JP" altLang="en-US" sz="6000" b="1" dirty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１１</a:t>
            </a:r>
            <a:r>
              <a:rPr lang="ja-JP" altLang="en-US" sz="40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月</a:t>
            </a:r>
            <a:r>
              <a:rPr lang="ja-JP" altLang="en-US" sz="6000" b="1" dirty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２２</a:t>
            </a:r>
            <a:r>
              <a:rPr lang="ja-JP" altLang="en-US" sz="40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日の</a:t>
            </a:r>
            <a:endParaRPr kumimoji="0" lang="ja-JP" altLang="en-US" sz="4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32" name="テキスト：費用">
            <a:extLst>
              <a:ext uri="{FF2B5EF4-FFF2-40B4-BE49-F238E27FC236}">
                <a16:creationId xmlns:a16="http://schemas.microsoft.com/office/drawing/2014/main" id="{2CDAF02D-C6C7-3A39-3B46-487694680479}"/>
              </a:ext>
            </a:extLst>
          </p:cNvPr>
          <p:cNvSpPr txBox="1"/>
          <p:nvPr/>
        </p:nvSpPr>
        <p:spPr>
          <a:xfrm>
            <a:off x="266613" y="4041752"/>
            <a:ext cx="6994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ja-JP" alt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マイナンバーカードに関するすべての</a:t>
            </a:r>
          </a:p>
        </p:txBody>
      </p:sp>
      <p:sp>
        <p:nvSpPr>
          <p:cNvPr id="41" name="テキスト：費用">
            <a:extLst>
              <a:ext uri="{FF2B5EF4-FFF2-40B4-BE49-F238E27FC236}">
                <a16:creationId xmlns:a16="http://schemas.microsoft.com/office/drawing/2014/main" id="{A709D291-2076-5D64-E743-9CA37E82A2EA}"/>
              </a:ext>
            </a:extLst>
          </p:cNvPr>
          <p:cNvSpPr txBox="1"/>
          <p:nvPr/>
        </p:nvSpPr>
        <p:spPr>
          <a:xfrm>
            <a:off x="237776" y="4805470"/>
            <a:ext cx="72523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ja-JP" altLang="en-US" sz="36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手続きについて取扱いができません。</a:t>
            </a:r>
            <a:endParaRPr kumimoji="0" lang="ja-JP" altLang="en-US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42" name="テキスト：費用">
            <a:extLst>
              <a:ext uri="{FF2B5EF4-FFF2-40B4-BE49-F238E27FC236}">
                <a16:creationId xmlns:a16="http://schemas.microsoft.com/office/drawing/2014/main" id="{00E96373-96FF-3CCD-761A-98F7E2DCBB50}"/>
              </a:ext>
            </a:extLst>
          </p:cNvPr>
          <p:cNvSpPr txBox="1"/>
          <p:nvPr/>
        </p:nvSpPr>
        <p:spPr>
          <a:xfrm>
            <a:off x="247563" y="2353887"/>
            <a:ext cx="52389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40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区役所の日曜開庁</a:t>
            </a:r>
            <a:r>
              <a:rPr lang="ja-JP" altLang="en-US" sz="36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 では</a:t>
            </a:r>
            <a:endParaRPr kumimoji="0" lang="ja-JP" altLang="en-US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45" name="テキスト：費用">
            <a:extLst>
              <a:ext uri="{FF2B5EF4-FFF2-40B4-BE49-F238E27FC236}">
                <a16:creationId xmlns:a16="http://schemas.microsoft.com/office/drawing/2014/main" id="{F1E586D5-C33E-B6FB-40D4-A56D0BA8A7E4}"/>
              </a:ext>
            </a:extLst>
          </p:cNvPr>
          <p:cNvSpPr txBox="1"/>
          <p:nvPr/>
        </p:nvSpPr>
        <p:spPr>
          <a:xfrm>
            <a:off x="544912" y="5944869"/>
            <a:ext cx="3923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4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×</a:t>
            </a:r>
            <a:r>
              <a:rPr kumimoji="0" lang="ja-JP" alt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取扱いできない手続きの例</a:t>
            </a:r>
            <a:endParaRPr kumimoji="0" lang="ja-JP" altLang="en-US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46" name="テキスト：費用">
            <a:extLst>
              <a:ext uri="{FF2B5EF4-FFF2-40B4-BE49-F238E27FC236}">
                <a16:creationId xmlns:a16="http://schemas.microsoft.com/office/drawing/2014/main" id="{9E0DF3D3-55CA-A2A0-D3B9-71435A43DB74}"/>
              </a:ext>
            </a:extLst>
          </p:cNvPr>
          <p:cNvSpPr txBox="1"/>
          <p:nvPr/>
        </p:nvSpPr>
        <p:spPr>
          <a:xfrm>
            <a:off x="796708" y="6398301"/>
            <a:ext cx="50722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ja-JP" alt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マイナンバーカードの受取</a:t>
            </a:r>
            <a:endParaRPr kumimoji="0" lang="en-US" altLang="ja-JP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ja-JP" altLang="en-US" sz="24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交付申請書の発行</a:t>
            </a:r>
            <a:endParaRPr lang="en-US" altLang="ja-JP" sz="2400" dirty="0"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ja-JP" alt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電子証明書の更新</a:t>
            </a:r>
            <a:endParaRPr kumimoji="0" lang="en-US" altLang="ja-JP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ja-JP" altLang="en-US" sz="24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特例転入によるお手続き　　　　等</a:t>
            </a:r>
            <a:endParaRPr kumimoji="0" lang="ja-JP" altLang="en-US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7" name="テキスト：費用">
            <a:extLst>
              <a:ext uri="{FF2B5EF4-FFF2-40B4-BE49-F238E27FC236}">
                <a16:creationId xmlns:a16="http://schemas.microsoft.com/office/drawing/2014/main" id="{8B46F53D-3033-72E9-D2D9-D06D07474EFC}"/>
              </a:ext>
            </a:extLst>
          </p:cNvPr>
          <p:cNvSpPr txBox="1"/>
          <p:nvPr/>
        </p:nvSpPr>
        <p:spPr>
          <a:xfrm>
            <a:off x="1508517" y="525165"/>
            <a:ext cx="4248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2800" dirty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区役所から重要なお知らせ</a:t>
            </a:r>
            <a:endParaRPr lang="en-US" altLang="ja-JP" sz="2800" dirty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8" name="テキスト：費用">
            <a:extLst>
              <a:ext uri="{FF2B5EF4-FFF2-40B4-BE49-F238E27FC236}">
                <a16:creationId xmlns:a16="http://schemas.microsoft.com/office/drawing/2014/main" id="{8495BBBC-490C-ECAE-144D-262EBB0CAEDC}"/>
              </a:ext>
            </a:extLst>
          </p:cNvPr>
          <p:cNvSpPr txBox="1"/>
          <p:nvPr/>
        </p:nvSpPr>
        <p:spPr>
          <a:xfrm>
            <a:off x="367020" y="8830780"/>
            <a:ext cx="6993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ja-JP" alt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ご迷惑をおかけいたしますが、</a:t>
            </a:r>
            <a:endParaRPr kumimoji="0" lang="en-US" altLang="ja-JP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ja-JP" alt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ご理解ご協力の程よろしくお願いいたします。</a:t>
            </a:r>
          </a:p>
        </p:txBody>
      </p:sp>
      <p:sp>
        <p:nvSpPr>
          <p:cNvPr id="9" name="テキスト：費用">
            <a:extLst>
              <a:ext uri="{FF2B5EF4-FFF2-40B4-BE49-F238E27FC236}">
                <a16:creationId xmlns:a16="http://schemas.microsoft.com/office/drawing/2014/main" id="{AD7C6B48-AF17-47EF-5BD4-544BE5AB7A0E}"/>
              </a:ext>
            </a:extLst>
          </p:cNvPr>
          <p:cNvSpPr txBox="1"/>
          <p:nvPr/>
        </p:nvSpPr>
        <p:spPr>
          <a:xfrm>
            <a:off x="1" y="10009778"/>
            <a:ext cx="7559674" cy="68788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noAutofit/>
          </a:bodyPr>
          <a:lstStyle/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ja-JP" sz="2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10" name="テキスト：費用">
            <a:extLst>
              <a:ext uri="{FF2B5EF4-FFF2-40B4-BE49-F238E27FC236}">
                <a16:creationId xmlns:a16="http://schemas.microsoft.com/office/drawing/2014/main" id="{87B277B1-7D7C-D255-24D9-6F44364E06B3}"/>
              </a:ext>
            </a:extLst>
          </p:cNvPr>
          <p:cNvSpPr txBox="1"/>
          <p:nvPr/>
        </p:nvSpPr>
        <p:spPr>
          <a:xfrm>
            <a:off x="108079" y="10129739"/>
            <a:ext cx="5740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ja-JP" altLang="en-US" sz="2000" dirty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各区役所窓口サービス課 </a:t>
            </a:r>
            <a:r>
              <a:rPr lang="en-US" altLang="ja-JP" sz="1600" dirty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※</a:t>
            </a:r>
            <a:r>
              <a:rPr lang="ja-JP" altLang="en-US" sz="1600" dirty="0">
                <a:solidFill>
                  <a:schemeClr val="bg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住吉区・平野区は住民情報課</a:t>
            </a:r>
            <a:endParaRPr lang="en-US" altLang="ja-JP" dirty="0">
              <a:solidFill>
                <a:schemeClr val="bg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11" name="テキスト：費用">
            <a:extLst>
              <a:ext uri="{FF2B5EF4-FFF2-40B4-BE49-F238E27FC236}">
                <a16:creationId xmlns:a16="http://schemas.microsoft.com/office/drawing/2014/main" id="{2E559111-2BBC-057A-1090-770DE995B8C7}"/>
              </a:ext>
            </a:extLst>
          </p:cNvPr>
          <p:cNvSpPr txBox="1"/>
          <p:nvPr/>
        </p:nvSpPr>
        <p:spPr>
          <a:xfrm>
            <a:off x="6476780" y="10217971"/>
            <a:ext cx="1055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ja-JP" altLang="en-US" sz="12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◀大阪市ＨＰ</a:t>
            </a:r>
          </a:p>
        </p:txBody>
      </p:sp>
      <p:sp>
        <p:nvSpPr>
          <p:cNvPr id="12" name="テキスト：費用">
            <a:extLst>
              <a:ext uri="{FF2B5EF4-FFF2-40B4-BE49-F238E27FC236}">
                <a16:creationId xmlns:a16="http://schemas.microsoft.com/office/drawing/2014/main" id="{A7F7B458-6FAA-8174-1C99-3B0751166920}"/>
              </a:ext>
            </a:extLst>
          </p:cNvPr>
          <p:cNvSpPr txBox="1"/>
          <p:nvPr/>
        </p:nvSpPr>
        <p:spPr>
          <a:xfrm>
            <a:off x="266613" y="3201284"/>
            <a:ext cx="66351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3600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システムメンテナンスの影響により</a:t>
            </a:r>
            <a:endParaRPr kumimoji="0" lang="ja-JP" altLang="en-US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</p:txBody>
      </p:sp>
      <p:sp>
        <p:nvSpPr>
          <p:cNvPr id="14" name="テキスト：費用">
            <a:extLst>
              <a:ext uri="{FF2B5EF4-FFF2-40B4-BE49-F238E27FC236}">
                <a16:creationId xmlns:a16="http://schemas.microsoft.com/office/drawing/2014/main" id="{9D8B18F0-234E-D397-796B-D03DB7905826}"/>
              </a:ext>
            </a:extLst>
          </p:cNvPr>
          <p:cNvSpPr txBox="1"/>
          <p:nvPr/>
        </p:nvSpPr>
        <p:spPr>
          <a:xfrm>
            <a:off x="543155" y="8035588"/>
            <a:ext cx="6717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ja-JP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※ </a:t>
            </a:r>
            <a:r>
              <a:rPr kumimoji="0" lang="ja-JP" altLang="en-US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取扱業務の詳細につ</a:t>
            </a:r>
            <a:r>
              <a:rPr lang="ja-JP" altLang="en-US" dirty="0"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い</a:t>
            </a:r>
            <a:r>
              <a:rPr kumimoji="0" lang="ja-JP" altLang="en-US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ては、大阪市ＨＰよりお住まいの区の</a:t>
            </a:r>
            <a:endParaRPr kumimoji="0" lang="en-US" altLang="ja-JP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ＭＳ Ｐ明朝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ja-JP" altLang="en-US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ＭＳ Ｐ明朝"/>
              </a:rPr>
              <a:t>　  区役所にご確認ください。</a:t>
            </a:r>
          </a:p>
        </p:txBody>
      </p:sp>
      <p:pic>
        <p:nvPicPr>
          <p:cNvPr id="21" name="図 20" descr="黒い背景に白い文字がある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37806483-3B48-514E-4FF5-1623F37E70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99" y="1127045"/>
            <a:ext cx="806747" cy="1668087"/>
          </a:xfrm>
          <a:prstGeom prst="rect">
            <a:avLst/>
          </a:prstGeom>
        </p:spPr>
      </p:pic>
      <p:pic>
        <p:nvPicPr>
          <p:cNvPr id="4" name="図 3" descr="QR コード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068BFF98-F74E-0BB2-AFF6-19BC6ED021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930" y="10043629"/>
            <a:ext cx="633857" cy="633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416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110</Words>
  <Application>Microsoft Office PowerPoint</Application>
  <PresentationFormat>ユーザー設定</PresentationFormat>
  <Paragraphs>17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HGP創英角ｺﾞｼｯｸUB</vt:lpstr>
      <vt:lpstr>Arial</vt:lpstr>
      <vt:lpstr>Calibri</vt:lpstr>
      <vt:lpstr>Calibri Light</vt:lpstr>
      <vt:lpstr>Wingdings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2026-08-06T09:07:45Z</dcterms:created>
  <dcterms:modified xsi:type="dcterms:W3CDTF">2026-08-26T00:26:59Z</dcterms:modified>
</cp:coreProperties>
</file>