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handoutMasterIdLst>
    <p:handoutMasterId r:id="rId29"/>
  </p:handoutMasterIdLst>
  <p:sldIdLst>
    <p:sldId id="397" r:id="rId2"/>
    <p:sldId id="296" r:id="rId3"/>
    <p:sldId id="400" r:id="rId4"/>
    <p:sldId id="344" r:id="rId5"/>
    <p:sldId id="414" r:id="rId6"/>
    <p:sldId id="381" r:id="rId7"/>
    <p:sldId id="351" r:id="rId8"/>
    <p:sldId id="354" r:id="rId9"/>
    <p:sldId id="337" r:id="rId10"/>
    <p:sldId id="411" r:id="rId11"/>
    <p:sldId id="412" r:id="rId12"/>
    <p:sldId id="367" r:id="rId13"/>
    <p:sldId id="419" r:id="rId14"/>
    <p:sldId id="339" r:id="rId15"/>
    <p:sldId id="393" r:id="rId16"/>
    <p:sldId id="398" r:id="rId17"/>
    <p:sldId id="338" r:id="rId18"/>
    <p:sldId id="409" r:id="rId19"/>
    <p:sldId id="396" r:id="rId20"/>
    <p:sldId id="340" r:id="rId21"/>
    <p:sldId id="405" r:id="rId22"/>
    <p:sldId id="418" r:id="rId23"/>
    <p:sldId id="356" r:id="rId24"/>
    <p:sldId id="401" r:id="rId25"/>
    <p:sldId id="402" r:id="rId26"/>
    <p:sldId id="417" r:id="rId27"/>
  </p:sldIdLst>
  <p:sldSz cx="17340263" cy="9753600"/>
  <p:notesSz cx="7102475" cy="102330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0E4"/>
    <a:srgbClr val="F4A082"/>
    <a:srgbClr val="62B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30" autoAdjust="0"/>
  </p:normalViewPr>
  <p:slideViewPr>
    <p:cSldViewPr snapToGrid="0">
      <p:cViewPr varScale="1">
        <p:scale>
          <a:sx n="53" d="100"/>
          <a:sy n="53" d="100"/>
        </p:scale>
        <p:origin x="492" y="72"/>
      </p:cViewPr>
      <p:guideLst/>
    </p:cSldViewPr>
  </p:slideViewPr>
  <p:outlineViewPr>
    <p:cViewPr>
      <p:scale>
        <a:sx n="33" d="100"/>
        <a:sy n="33" d="100"/>
      </p:scale>
      <p:origin x="0" y="-2154"/>
    </p:cViewPr>
  </p:outlineViewPr>
  <p:notesTextViewPr>
    <p:cViewPr>
      <p:scale>
        <a:sx n="1" d="1"/>
        <a:sy n="1" d="1"/>
      </p:scale>
      <p:origin x="0" y="0"/>
    </p:cViewPr>
  </p:notesTextViewPr>
  <p:sorterViewPr>
    <p:cViewPr>
      <p:scale>
        <a:sx n="100" d="100"/>
        <a:sy n="100" d="100"/>
      </p:scale>
      <p:origin x="0" y="-99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altLang="ja-JP" sz="2400" dirty="0" smtClean="0">
                <a:latin typeface="メイリオ" panose="020B0604030504040204" pitchFamily="50" charset="-128"/>
                <a:ea typeface="メイリオ" panose="020B0604030504040204" pitchFamily="50" charset="-128"/>
              </a:rPr>
              <a:t>ICT</a:t>
            </a:r>
            <a:r>
              <a:rPr lang="ja-JP" altLang="en-US" sz="2400" dirty="0" smtClean="0">
                <a:latin typeface="メイリオ" panose="020B0604030504040204" pitchFamily="50" charset="-128"/>
                <a:ea typeface="メイリオ" panose="020B0604030504040204" pitchFamily="50" charset="-128"/>
              </a:rPr>
              <a:t>関連予算およびシステム数の推移</a:t>
            </a:r>
            <a:endParaRPr lang="ja-JP" altLang="en-US" sz="2400" dirty="0">
              <a:latin typeface="メイリオ" panose="020B0604030504040204" pitchFamily="50" charset="-128"/>
              <a:ea typeface="メイリオ" panose="020B0604030504040204" pitchFamily="50" charset="-128"/>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Sheet1!$B$1</c:f>
              <c:strCache>
                <c:ptCount val="1"/>
                <c:pt idx="0">
                  <c:v>経常経費</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H19</c:v>
                </c:pt>
                <c:pt idx="1">
                  <c:v>H20</c:v>
                </c:pt>
                <c:pt idx="2">
                  <c:v>H21</c:v>
                </c:pt>
                <c:pt idx="3">
                  <c:v>H22</c:v>
                </c:pt>
                <c:pt idx="4">
                  <c:v>H23</c:v>
                </c:pt>
                <c:pt idx="5">
                  <c:v>H24</c:v>
                </c:pt>
                <c:pt idx="6">
                  <c:v>H25</c:v>
                </c:pt>
                <c:pt idx="7">
                  <c:v>H26</c:v>
                </c:pt>
                <c:pt idx="8">
                  <c:v>H27</c:v>
                </c:pt>
                <c:pt idx="9">
                  <c:v>H28</c:v>
                </c:pt>
                <c:pt idx="10">
                  <c:v>H29</c:v>
                </c:pt>
                <c:pt idx="11">
                  <c:v>H30</c:v>
                </c:pt>
              </c:strCache>
            </c:strRef>
          </c:cat>
          <c:val>
            <c:numRef>
              <c:f>Sheet1!$B$2:$B$13</c:f>
              <c:numCache>
                <c:formatCode>General</c:formatCode>
                <c:ptCount val="12"/>
                <c:pt idx="0">
                  <c:v>107</c:v>
                </c:pt>
                <c:pt idx="1">
                  <c:v>96</c:v>
                </c:pt>
                <c:pt idx="2">
                  <c:v>93</c:v>
                </c:pt>
                <c:pt idx="3">
                  <c:v>90</c:v>
                </c:pt>
                <c:pt idx="4">
                  <c:v>88</c:v>
                </c:pt>
                <c:pt idx="5">
                  <c:v>78</c:v>
                </c:pt>
                <c:pt idx="6">
                  <c:v>76</c:v>
                </c:pt>
                <c:pt idx="7">
                  <c:v>79</c:v>
                </c:pt>
                <c:pt idx="8">
                  <c:v>78</c:v>
                </c:pt>
                <c:pt idx="9">
                  <c:v>77</c:v>
                </c:pt>
                <c:pt idx="10">
                  <c:v>80</c:v>
                </c:pt>
                <c:pt idx="11">
                  <c:v>89</c:v>
                </c:pt>
              </c:numCache>
            </c:numRef>
          </c:val>
        </c:ser>
        <c:ser>
          <c:idx val="1"/>
          <c:order val="1"/>
          <c:tx>
            <c:strRef>
              <c:f>Sheet1!$C$1</c:f>
              <c:strCache>
                <c:ptCount val="1"/>
                <c:pt idx="0">
                  <c:v>一時経費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H19</c:v>
                </c:pt>
                <c:pt idx="1">
                  <c:v>H20</c:v>
                </c:pt>
                <c:pt idx="2">
                  <c:v>H21</c:v>
                </c:pt>
                <c:pt idx="3">
                  <c:v>H22</c:v>
                </c:pt>
                <c:pt idx="4">
                  <c:v>H23</c:v>
                </c:pt>
                <c:pt idx="5">
                  <c:v>H24</c:v>
                </c:pt>
                <c:pt idx="6">
                  <c:v>H25</c:v>
                </c:pt>
                <c:pt idx="7">
                  <c:v>H26</c:v>
                </c:pt>
                <c:pt idx="8">
                  <c:v>H27</c:v>
                </c:pt>
                <c:pt idx="9">
                  <c:v>H28</c:v>
                </c:pt>
                <c:pt idx="10">
                  <c:v>H29</c:v>
                </c:pt>
                <c:pt idx="11">
                  <c:v>H30</c:v>
                </c:pt>
              </c:strCache>
            </c:strRef>
          </c:cat>
          <c:val>
            <c:numRef>
              <c:f>Sheet1!$C$2:$C$13</c:f>
              <c:numCache>
                <c:formatCode>General</c:formatCode>
                <c:ptCount val="12"/>
                <c:pt idx="0">
                  <c:v>64</c:v>
                </c:pt>
                <c:pt idx="1">
                  <c:v>63</c:v>
                </c:pt>
                <c:pt idx="2">
                  <c:v>65</c:v>
                </c:pt>
                <c:pt idx="3">
                  <c:v>59</c:v>
                </c:pt>
                <c:pt idx="4">
                  <c:v>49</c:v>
                </c:pt>
                <c:pt idx="5">
                  <c:v>66</c:v>
                </c:pt>
                <c:pt idx="6">
                  <c:v>76</c:v>
                </c:pt>
                <c:pt idx="7">
                  <c:v>79</c:v>
                </c:pt>
                <c:pt idx="8">
                  <c:v>75</c:v>
                </c:pt>
                <c:pt idx="9">
                  <c:v>79</c:v>
                </c:pt>
                <c:pt idx="10">
                  <c:v>62</c:v>
                </c:pt>
                <c:pt idx="11">
                  <c:v>83</c:v>
                </c:pt>
              </c:numCache>
            </c:numRef>
          </c:val>
        </c:ser>
        <c:ser>
          <c:idx val="2"/>
          <c:order val="2"/>
          <c:tx>
            <c:strRef>
              <c:f>Sheet1!$D$1</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H19</c:v>
                </c:pt>
                <c:pt idx="1">
                  <c:v>H20</c:v>
                </c:pt>
                <c:pt idx="2">
                  <c:v>H21</c:v>
                </c:pt>
                <c:pt idx="3">
                  <c:v>H22</c:v>
                </c:pt>
                <c:pt idx="4">
                  <c:v>H23</c:v>
                </c:pt>
                <c:pt idx="5">
                  <c:v>H24</c:v>
                </c:pt>
                <c:pt idx="6">
                  <c:v>H25</c:v>
                </c:pt>
                <c:pt idx="7">
                  <c:v>H26</c:v>
                </c:pt>
                <c:pt idx="8">
                  <c:v>H27</c:v>
                </c:pt>
                <c:pt idx="9">
                  <c:v>H28</c:v>
                </c:pt>
                <c:pt idx="10">
                  <c:v>H29</c:v>
                </c:pt>
                <c:pt idx="11">
                  <c:v>H30</c:v>
                </c:pt>
              </c:strCache>
            </c:strRef>
          </c:cat>
          <c:val>
            <c:numRef>
              <c:f>Sheet1!$D$2:$D$13</c:f>
              <c:numCache>
                <c:formatCode>General</c:formatCode>
                <c:ptCount val="12"/>
                <c:pt idx="0">
                  <c:v>171</c:v>
                </c:pt>
                <c:pt idx="1">
                  <c:v>159</c:v>
                </c:pt>
                <c:pt idx="2">
                  <c:v>158</c:v>
                </c:pt>
                <c:pt idx="3">
                  <c:v>149</c:v>
                </c:pt>
                <c:pt idx="4">
                  <c:v>137</c:v>
                </c:pt>
                <c:pt idx="5">
                  <c:v>144</c:v>
                </c:pt>
                <c:pt idx="6">
                  <c:v>152</c:v>
                </c:pt>
                <c:pt idx="7">
                  <c:v>158</c:v>
                </c:pt>
                <c:pt idx="8">
                  <c:v>153</c:v>
                </c:pt>
                <c:pt idx="9">
                  <c:v>156</c:v>
                </c:pt>
                <c:pt idx="10">
                  <c:v>142</c:v>
                </c:pt>
                <c:pt idx="11">
                  <c:v>172</c:v>
                </c:pt>
              </c:numCache>
            </c:numRef>
          </c:val>
        </c:ser>
        <c:dLbls>
          <c:showLegendKey val="0"/>
          <c:showVal val="0"/>
          <c:showCatName val="0"/>
          <c:showSerName val="0"/>
          <c:showPercent val="0"/>
          <c:showBubbleSize val="0"/>
        </c:dLbls>
        <c:gapWidth val="150"/>
        <c:overlap val="100"/>
        <c:axId val="468635496"/>
        <c:axId val="468633928"/>
      </c:barChart>
      <c:lineChart>
        <c:grouping val="standard"/>
        <c:varyColors val="0"/>
        <c:ser>
          <c:idx val="3"/>
          <c:order val="3"/>
          <c:tx>
            <c:strRef>
              <c:f>Sheet1!$E$1</c:f>
              <c:strCache>
                <c:ptCount val="1"/>
                <c:pt idx="0">
                  <c:v>システム数</c:v>
                </c:pt>
              </c:strCache>
            </c:strRef>
          </c:tx>
          <c:spPr>
            <a:ln w="44450" cap="rnd">
              <a:solidFill>
                <a:schemeClr val="accent4"/>
              </a:solidFill>
              <a:round/>
            </a:ln>
            <a:effectLst/>
          </c:spPr>
          <c:marker>
            <c:symbol val="none"/>
          </c:marker>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H19</c:v>
                </c:pt>
                <c:pt idx="1">
                  <c:v>H20</c:v>
                </c:pt>
                <c:pt idx="2">
                  <c:v>H21</c:v>
                </c:pt>
                <c:pt idx="3">
                  <c:v>H22</c:v>
                </c:pt>
                <c:pt idx="4">
                  <c:v>H23</c:v>
                </c:pt>
                <c:pt idx="5">
                  <c:v>H24</c:v>
                </c:pt>
                <c:pt idx="6">
                  <c:v>H25</c:v>
                </c:pt>
                <c:pt idx="7">
                  <c:v>H26</c:v>
                </c:pt>
                <c:pt idx="8">
                  <c:v>H27</c:v>
                </c:pt>
                <c:pt idx="9">
                  <c:v>H28</c:v>
                </c:pt>
                <c:pt idx="10">
                  <c:v>H29</c:v>
                </c:pt>
                <c:pt idx="11">
                  <c:v>H30</c:v>
                </c:pt>
              </c:strCache>
            </c:strRef>
          </c:cat>
          <c:val>
            <c:numRef>
              <c:f>Sheet1!$E$2:$E$13</c:f>
              <c:numCache>
                <c:formatCode>General</c:formatCode>
                <c:ptCount val="12"/>
                <c:pt idx="4">
                  <c:v>146</c:v>
                </c:pt>
                <c:pt idx="5">
                  <c:v>150</c:v>
                </c:pt>
                <c:pt idx="6">
                  <c:v>150</c:v>
                </c:pt>
                <c:pt idx="7">
                  <c:v>147</c:v>
                </c:pt>
                <c:pt idx="8">
                  <c:v>156</c:v>
                </c:pt>
                <c:pt idx="9">
                  <c:v>159</c:v>
                </c:pt>
                <c:pt idx="10">
                  <c:v>168</c:v>
                </c:pt>
                <c:pt idx="11">
                  <c:v>166</c:v>
                </c:pt>
              </c:numCache>
            </c:numRef>
          </c:val>
          <c:smooth val="0"/>
        </c:ser>
        <c:dLbls>
          <c:showLegendKey val="0"/>
          <c:showVal val="0"/>
          <c:showCatName val="0"/>
          <c:showSerName val="0"/>
          <c:showPercent val="0"/>
          <c:showBubbleSize val="0"/>
        </c:dLbls>
        <c:marker val="1"/>
        <c:smooth val="0"/>
        <c:axId val="468635888"/>
        <c:axId val="468639416"/>
      </c:lineChart>
      <c:catAx>
        <c:axId val="46863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8633928"/>
        <c:crosses val="autoZero"/>
        <c:auto val="1"/>
        <c:lblAlgn val="ctr"/>
        <c:lblOffset val="100"/>
        <c:noMultiLvlLbl val="0"/>
      </c:catAx>
      <c:valAx>
        <c:axId val="468633928"/>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8635496"/>
        <c:crosses val="autoZero"/>
        <c:crossBetween val="between"/>
      </c:valAx>
      <c:valAx>
        <c:axId val="468639416"/>
        <c:scaling>
          <c:orientation val="minMax"/>
          <c:max val="2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8635888"/>
        <c:crosses val="max"/>
        <c:crossBetween val="between"/>
      </c:valAx>
      <c:catAx>
        <c:axId val="468635888"/>
        <c:scaling>
          <c:orientation val="minMax"/>
        </c:scaling>
        <c:delete val="1"/>
        <c:axPos val="b"/>
        <c:numFmt formatCode="General" sourceLinked="1"/>
        <c:majorTickMark val="out"/>
        <c:minorTickMark val="none"/>
        <c:tickLblPos val="nextTo"/>
        <c:crossAx val="468639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統合基盤</c:v>
                </c:pt>
                <c:pt idx="1">
                  <c:v>税務事務</c:v>
                </c:pt>
                <c:pt idx="2">
                  <c:v>国保</c:v>
                </c:pt>
                <c:pt idx="3">
                  <c:v>介護</c:v>
                </c:pt>
                <c:pt idx="4">
                  <c:v>住基等</c:v>
                </c:pt>
                <c:pt idx="5">
                  <c:v>総合福祉</c:v>
                </c:pt>
                <c:pt idx="6">
                  <c:v>財務会計</c:v>
                </c:pt>
                <c:pt idx="7">
                  <c:v>職員情報</c:v>
                </c:pt>
                <c:pt idx="8">
                  <c:v>文書管理</c:v>
                </c:pt>
                <c:pt idx="9">
                  <c:v>戸籍</c:v>
                </c:pt>
              </c:strCache>
            </c:strRef>
          </c:cat>
          <c:val>
            <c:numRef>
              <c:f>Sheet1!$B$2:$B$11</c:f>
              <c:numCache>
                <c:formatCode>#,##0_ </c:formatCode>
                <c:ptCount val="10"/>
                <c:pt idx="0">
                  <c:v>4388</c:v>
                </c:pt>
                <c:pt idx="1">
                  <c:v>3010</c:v>
                </c:pt>
                <c:pt idx="2">
                  <c:v>3299</c:v>
                </c:pt>
                <c:pt idx="3">
                  <c:v>3101</c:v>
                </c:pt>
                <c:pt idx="4">
                  <c:v>5289</c:v>
                </c:pt>
                <c:pt idx="5">
                  <c:v>3203</c:v>
                </c:pt>
                <c:pt idx="6">
                  <c:v>2604</c:v>
                </c:pt>
                <c:pt idx="7">
                  <c:v>2416</c:v>
                </c:pt>
                <c:pt idx="8">
                  <c:v>8477</c:v>
                </c:pt>
                <c:pt idx="9">
                  <c:v>3115</c:v>
                </c:pt>
              </c:numCache>
            </c:numRef>
          </c:val>
        </c:ser>
        <c:dLbls>
          <c:showLegendKey val="0"/>
          <c:showVal val="0"/>
          <c:showCatName val="0"/>
          <c:showSerName val="0"/>
          <c:showPercent val="0"/>
          <c:showBubbleSize val="0"/>
        </c:dLbls>
        <c:gapWidth val="219"/>
        <c:overlap val="-27"/>
        <c:axId val="469270320"/>
        <c:axId val="469267184"/>
      </c:barChart>
      <c:lineChart>
        <c:grouping val="standard"/>
        <c:varyColors val="0"/>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Sheet1!$A$2:$A$11</c:f>
              <c:strCache>
                <c:ptCount val="10"/>
                <c:pt idx="0">
                  <c:v>統合基盤</c:v>
                </c:pt>
                <c:pt idx="1">
                  <c:v>税務事務</c:v>
                </c:pt>
                <c:pt idx="2">
                  <c:v>国保</c:v>
                </c:pt>
                <c:pt idx="3">
                  <c:v>介護</c:v>
                </c:pt>
                <c:pt idx="4">
                  <c:v>住基等</c:v>
                </c:pt>
                <c:pt idx="5">
                  <c:v>総合福祉</c:v>
                </c:pt>
                <c:pt idx="6">
                  <c:v>財務会計</c:v>
                </c:pt>
                <c:pt idx="7">
                  <c:v>職員情報</c:v>
                </c:pt>
                <c:pt idx="8">
                  <c:v>文書管理</c:v>
                </c:pt>
                <c:pt idx="9">
                  <c:v>戸籍</c:v>
                </c:pt>
              </c:strCache>
            </c:strRef>
          </c:cat>
          <c:val>
            <c:numRef>
              <c:f>Sheet1!$C$2:$C$11</c:f>
              <c:numCache>
                <c:formatCode>0.0%</c:formatCode>
                <c:ptCount val="10"/>
                <c:pt idx="0" formatCode="0%">
                  <c:v>1</c:v>
                </c:pt>
                <c:pt idx="1">
                  <c:v>0.99</c:v>
                </c:pt>
                <c:pt idx="2" formatCode="0%">
                  <c:v>1</c:v>
                </c:pt>
                <c:pt idx="3" formatCode="0%">
                  <c:v>1</c:v>
                </c:pt>
                <c:pt idx="4" formatCode="0%">
                  <c:v>1</c:v>
                </c:pt>
                <c:pt idx="5" formatCode="0%">
                  <c:v>1</c:v>
                </c:pt>
                <c:pt idx="6" formatCode="0%">
                  <c:v>1</c:v>
                </c:pt>
                <c:pt idx="7" formatCode="0%">
                  <c:v>1</c:v>
                </c:pt>
                <c:pt idx="8" formatCode="0%">
                  <c:v>1</c:v>
                </c:pt>
                <c:pt idx="9" formatCode="0%">
                  <c:v>1</c:v>
                </c:pt>
              </c:numCache>
            </c:numRef>
          </c:val>
          <c:smooth val="0"/>
        </c:ser>
        <c:dLbls>
          <c:showLegendKey val="0"/>
          <c:showVal val="0"/>
          <c:showCatName val="0"/>
          <c:showSerName val="0"/>
          <c:showPercent val="0"/>
          <c:showBubbleSize val="0"/>
        </c:dLbls>
        <c:marker val="1"/>
        <c:smooth val="0"/>
        <c:axId val="469271888"/>
        <c:axId val="469267576"/>
      </c:lineChart>
      <c:catAx>
        <c:axId val="46927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9267184"/>
        <c:crosses val="autoZero"/>
        <c:auto val="1"/>
        <c:lblAlgn val="ctr"/>
        <c:lblOffset val="100"/>
        <c:noMultiLvlLbl val="0"/>
      </c:catAx>
      <c:valAx>
        <c:axId val="469267184"/>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9270320"/>
        <c:crosses val="autoZero"/>
        <c:crossBetween val="between"/>
        <c:majorUnit val="2000"/>
      </c:valAx>
      <c:valAx>
        <c:axId val="469267576"/>
        <c:scaling>
          <c:orientation val="minMax"/>
          <c:max val="1"/>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9271888"/>
        <c:crosses val="max"/>
        <c:crossBetween val="between"/>
        <c:majorUnit val="0.2"/>
      </c:valAx>
      <c:catAx>
        <c:axId val="469271888"/>
        <c:scaling>
          <c:orientation val="minMax"/>
        </c:scaling>
        <c:delete val="1"/>
        <c:axPos val="b"/>
        <c:numFmt formatCode="General" sourceLinked="1"/>
        <c:majorTickMark val="out"/>
        <c:minorTickMark val="none"/>
        <c:tickLblPos val="nextTo"/>
        <c:crossAx val="4692675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16992068606799E-2"/>
          <c:y val="5.7421933320883321E-2"/>
          <c:w val="0.96716601586278605"/>
          <c:h val="0.85325210282649511"/>
        </c:manualLayout>
      </c:layout>
      <c:barChart>
        <c:barDir val="col"/>
        <c:grouping val="stack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H27</c:v>
                </c:pt>
                <c:pt idx="1">
                  <c:v>H28</c:v>
                </c:pt>
                <c:pt idx="2">
                  <c:v>H29</c:v>
                </c:pt>
              </c:strCache>
            </c:strRef>
          </c:cat>
          <c:val>
            <c:numRef>
              <c:f>Sheet1!$B$2:$B$4</c:f>
              <c:numCache>
                <c:formatCode>General</c:formatCode>
                <c:ptCount val="3"/>
                <c:pt idx="0">
                  <c:v>36</c:v>
                </c:pt>
                <c:pt idx="1">
                  <c:v>45</c:v>
                </c:pt>
                <c:pt idx="2">
                  <c:v>53</c:v>
                </c:pt>
              </c:numCache>
            </c:numRef>
          </c:val>
        </c:ser>
        <c:ser>
          <c:idx val="1"/>
          <c:order val="1"/>
          <c:tx>
            <c:strRef>
              <c:f>Sheet1!$C$1</c:f>
              <c:strCache>
                <c:ptCount val="1"/>
                <c:pt idx="0">
                  <c:v>系列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H27</c:v>
                </c:pt>
                <c:pt idx="1">
                  <c:v>H28</c:v>
                </c:pt>
                <c:pt idx="2">
                  <c:v>H29</c:v>
                </c:pt>
              </c:strCache>
            </c:strRef>
          </c:cat>
          <c:val>
            <c:numRef>
              <c:f>Sheet1!$C$2:$C$4</c:f>
              <c:numCache>
                <c:formatCode>General</c:formatCode>
                <c:ptCount val="3"/>
                <c:pt idx="0">
                  <c:v>19</c:v>
                </c:pt>
                <c:pt idx="1">
                  <c:v>10</c:v>
                </c:pt>
                <c:pt idx="2">
                  <c:v>2</c:v>
                </c:pt>
              </c:numCache>
            </c:numRef>
          </c:val>
        </c:ser>
        <c:ser>
          <c:idx val="2"/>
          <c:order val="2"/>
          <c:tx>
            <c:strRef>
              <c:f>Sheet1!$D$1</c:f>
              <c:strCache>
                <c:ptCount val="1"/>
                <c:pt idx="0">
                  <c:v>系列 3</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H27</c:v>
                </c:pt>
                <c:pt idx="1">
                  <c:v>H28</c:v>
                </c:pt>
                <c:pt idx="2">
                  <c:v>H29</c:v>
                </c:pt>
              </c:strCache>
            </c:strRef>
          </c:cat>
          <c:val>
            <c:numRef>
              <c:f>Sheet1!$D$2:$D$4</c:f>
              <c:numCache>
                <c:formatCode>General</c:formatCode>
                <c:ptCount val="3"/>
                <c:pt idx="0">
                  <c:v>0</c:v>
                </c:pt>
                <c:pt idx="1">
                  <c:v>11</c:v>
                </c:pt>
                <c:pt idx="2">
                  <c:v>11</c:v>
                </c:pt>
              </c:numCache>
            </c:numRef>
          </c:val>
        </c:ser>
        <c:ser>
          <c:idx val="3"/>
          <c:order val="3"/>
          <c:tx>
            <c:strRef>
              <c:f>Sheet1!$E$1</c:f>
              <c:strCache>
                <c:ptCount val="1"/>
                <c:pt idx="0">
                  <c:v>系列 4</c:v>
                </c:pt>
              </c:strCache>
            </c:strRef>
          </c:tx>
          <c:spPr>
            <a:solidFill>
              <a:schemeClr val="accent3"/>
            </a:solidFill>
            <a:ln>
              <a:noFill/>
            </a:ln>
            <a:effectLst/>
          </c:spPr>
          <c:invertIfNegative val="0"/>
          <c:dLbls>
            <c:dLbl>
              <c:idx val="2"/>
              <c:layout>
                <c:manualLayout>
                  <c:x val="-1.2428447077163512E-16"/>
                  <c:y val="4.1719000195947903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r>
                      <a:rPr lang="en-US" altLang="ja-JP" dirty="0" smtClean="0"/>
                      <a:t>21</a:t>
                    </a:r>
                    <a:endParaRPr lang="en-US" altLang="ja-JP"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H27</c:v>
                </c:pt>
                <c:pt idx="1">
                  <c:v>H28</c:v>
                </c:pt>
                <c:pt idx="2">
                  <c:v>H29</c:v>
                </c:pt>
              </c:strCache>
            </c:strRef>
          </c:cat>
          <c:val>
            <c:numRef>
              <c:f>Sheet1!$E$2:$E$4</c:f>
              <c:numCache>
                <c:formatCode>General</c:formatCode>
                <c:ptCount val="3"/>
                <c:pt idx="2">
                  <c:v>10</c:v>
                </c:pt>
              </c:numCache>
            </c:numRef>
          </c:val>
        </c:ser>
        <c:dLbls>
          <c:showLegendKey val="0"/>
          <c:showVal val="0"/>
          <c:showCatName val="0"/>
          <c:showSerName val="0"/>
          <c:showPercent val="0"/>
          <c:showBubbleSize val="0"/>
        </c:dLbls>
        <c:gapWidth val="150"/>
        <c:overlap val="100"/>
        <c:axId val="469271496"/>
        <c:axId val="469273848"/>
      </c:barChart>
      <c:catAx>
        <c:axId val="4692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69273848"/>
        <c:crosses val="autoZero"/>
        <c:auto val="1"/>
        <c:lblAlgn val="ctr"/>
        <c:lblOffset val="100"/>
        <c:noMultiLvlLbl val="0"/>
      </c:catAx>
      <c:valAx>
        <c:axId val="469273848"/>
        <c:scaling>
          <c:orientation val="minMax"/>
        </c:scaling>
        <c:delete val="1"/>
        <c:axPos val="l"/>
        <c:numFmt formatCode="General" sourceLinked="1"/>
        <c:majorTickMark val="none"/>
        <c:minorTickMark val="none"/>
        <c:tickLblPos val="nextTo"/>
        <c:crossAx val="469271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2CA16-6D94-46F8-A7CF-8F434C1235A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kumimoji="1" lang="ja-JP" altLang="en-US"/>
        </a:p>
      </dgm:t>
    </dgm:pt>
    <dgm:pt modelId="{040FF420-1F4E-459B-BA42-FF464A64C697}">
      <dgm:prSet phldrT="[テキスト]" custT="1"/>
      <dgm:spPr>
        <a:xfrm>
          <a:off x="328048" y="214010"/>
          <a:ext cx="8114260" cy="427857"/>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ja-JP" altLang="en-US" sz="2400" dirty="0" smtClean="0">
              <a:solidFill>
                <a:sysClr val="window" lastClr="FFFFFF"/>
              </a:solidFill>
              <a:latin typeface="Calibri"/>
              <a:ea typeface="ＭＳ Ｐゴシック" panose="020B0600070205080204" pitchFamily="50" charset="-128"/>
              <a:cs typeface="+mn-cs"/>
            </a:rPr>
            <a:t>ほぼ全ての申請・手続きが、オンライン化</a:t>
          </a:r>
          <a:endParaRPr lang="ja-JP" altLang="en-US" sz="2400" dirty="0"/>
        </a:p>
      </dgm:t>
    </dgm:pt>
    <dgm:pt modelId="{5158FDBD-9578-479B-83D3-27405236FBF8}" type="parTrans" cxnId="{36A24C36-4332-4333-84BB-A4A849923492}">
      <dgm:prSet/>
      <dgm:spPr/>
      <dgm:t>
        <a:bodyPr/>
        <a:lstStyle/>
        <a:p>
          <a:endParaRPr lang="ja-JP" altLang="en-US"/>
        </a:p>
      </dgm:t>
    </dgm:pt>
    <dgm:pt modelId="{44C88E64-767F-447C-8268-A18EBBC62C36}" type="sibTrans" cxnId="{36A24C36-4332-4333-84BB-A4A849923492}">
      <dgm:prSet/>
      <dgm:spPr/>
      <dgm:t>
        <a:bodyPr/>
        <a:lstStyle/>
        <a:p>
          <a:endParaRPr lang="ja-JP" altLang="en-US"/>
        </a:p>
      </dgm:t>
    </dgm:pt>
    <dgm:pt modelId="{383E517F-8889-4466-B1C6-A5FD717CED1D}">
      <dgm:prSet custT="1"/>
      <dgm:spPr>
        <a:xfrm>
          <a:off x="679991" y="2780426"/>
          <a:ext cx="7762318" cy="427857"/>
        </a:xfr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r>
            <a:rPr lang="ja-JP" altLang="en-US" sz="2400" dirty="0" smtClean="0">
              <a:solidFill>
                <a:sysClr val="window" lastClr="FFFFFF"/>
              </a:solidFill>
              <a:latin typeface="Calibri"/>
              <a:ea typeface="ＭＳ Ｐゴシック" panose="020B0600070205080204" pitchFamily="50" charset="-128"/>
              <a:cs typeface="+mn-cs"/>
            </a:rPr>
            <a:t>必要最低限の申請・手続き（ワンストップ）にて、目的の全申請・手続きを達成</a:t>
          </a:r>
          <a:endParaRPr lang="ja-JP" altLang="en-US" sz="2400" dirty="0"/>
        </a:p>
      </dgm:t>
    </dgm:pt>
    <dgm:pt modelId="{511F304F-AEEE-400A-BC64-98F857B43A28}" type="parTrans" cxnId="{D7123E66-00C7-4D4B-B512-59319C63CCE5}">
      <dgm:prSet/>
      <dgm:spPr/>
      <dgm:t>
        <a:bodyPr/>
        <a:lstStyle/>
        <a:p>
          <a:endParaRPr lang="ja-JP" altLang="en-US"/>
        </a:p>
      </dgm:t>
    </dgm:pt>
    <dgm:pt modelId="{131B0907-29DB-4A34-9D35-CBB01A4A6C98}" type="sibTrans" cxnId="{D7123E66-00C7-4D4B-B512-59319C63CCE5}">
      <dgm:prSet/>
      <dgm:spPr/>
      <dgm:t>
        <a:bodyPr/>
        <a:lstStyle/>
        <a:p>
          <a:endParaRPr lang="ja-JP" altLang="en-US"/>
        </a:p>
      </dgm:t>
    </dgm:pt>
    <dgm:pt modelId="{FD8D8BCE-0536-4587-9833-BF8D46E8731A}">
      <dgm:prSet custT="1"/>
      <dgm:spPr>
        <a:xfrm>
          <a:off x="328048" y="3422131"/>
          <a:ext cx="8114260" cy="427857"/>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ja-JP" altLang="en-US" sz="2400" dirty="0" smtClean="0">
              <a:solidFill>
                <a:sysClr val="window" lastClr="FFFFFF"/>
              </a:solidFill>
              <a:latin typeface="Calibri"/>
              <a:ea typeface="ＭＳ Ｐゴシック" panose="020B0600070205080204" pitchFamily="50" charset="-128"/>
              <a:cs typeface="+mn-cs"/>
            </a:rPr>
            <a:t>わかりやすいインターフェースにて、端末種類を問わず、誰でも直感的に入力が可能</a:t>
          </a:r>
          <a:endParaRPr lang="ja-JP" altLang="en-US" sz="2400" dirty="0"/>
        </a:p>
      </dgm:t>
    </dgm:pt>
    <dgm:pt modelId="{A89B400B-DA45-4626-AC58-6E85BC8B674B}" type="parTrans" cxnId="{B093A85F-3A29-4B72-9F82-DA4EEDED872E}">
      <dgm:prSet/>
      <dgm:spPr/>
      <dgm:t>
        <a:bodyPr/>
        <a:lstStyle/>
        <a:p>
          <a:endParaRPr lang="ja-JP" altLang="en-US"/>
        </a:p>
      </dgm:t>
    </dgm:pt>
    <dgm:pt modelId="{F6AED66D-C672-4E16-A903-343E715883AC}" type="sibTrans" cxnId="{B093A85F-3A29-4B72-9F82-DA4EEDED872E}">
      <dgm:prSet/>
      <dgm:spPr/>
      <dgm:t>
        <a:bodyPr/>
        <a:lstStyle/>
        <a:p>
          <a:endParaRPr lang="ja-JP" altLang="en-US"/>
        </a:p>
      </dgm:t>
    </dgm:pt>
    <dgm:pt modelId="{3BF3ED54-DEAB-4B90-A62D-FBE1F4254BF3}">
      <dgm:prSet custT="1"/>
      <dgm:spPr>
        <a:xfrm>
          <a:off x="679991" y="855715"/>
          <a:ext cx="7762318" cy="427857"/>
        </a:xfr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r>
            <a:rPr lang="ja-JP" altLang="en-US" sz="2400" dirty="0" smtClean="0">
              <a:solidFill>
                <a:sysClr val="window" lastClr="FFFFFF"/>
              </a:solidFill>
              <a:latin typeface="Calibri"/>
              <a:ea typeface="ＭＳ Ｐゴシック" panose="020B0600070205080204" pitchFamily="50" charset="-128"/>
              <a:cs typeface="+mn-cs"/>
            </a:rPr>
            <a:t>紙の添付資料等もなく、全てオンラインで完結</a:t>
          </a:r>
          <a:endParaRPr lang="ja-JP" altLang="en-US" sz="2400" dirty="0"/>
        </a:p>
      </dgm:t>
    </dgm:pt>
    <dgm:pt modelId="{B0B9166A-193B-4825-974B-A5617A1FC1FF}" type="parTrans" cxnId="{4EDD6F72-638D-40F5-9F46-A144A40D719F}">
      <dgm:prSet/>
      <dgm:spPr/>
      <dgm:t>
        <a:bodyPr/>
        <a:lstStyle/>
        <a:p>
          <a:endParaRPr lang="ja-JP" altLang="en-US"/>
        </a:p>
      </dgm:t>
    </dgm:pt>
    <dgm:pt modelId="{A1A0A086-96CC-4C11-B67C-EDB7BF6ABF8E}" type="sibTrans" cxnId="{4EDD6F72-638D-40F5-9F46-A144A40D719F}">
      <dgm:prSet/>
      <dgm:spPr/>
      <dgm:t>
        <a:bodyPr/>
        <a:lstStyle/>
        <a:p>
          <a:endParaRPr lang="ja-JP" altLang="en-US"/>
        </a:p>
      </dgm:t>
    </dgm:pt>
    <dgm:pt modelId="{DD22DCDC-A3F0-4BA0-A7FE-2BB6DEFD9066}">
      <dgm:prSet custT="1"/>
      <dgm:spPr>
        <a:xfrm>
          <a:off x="840925" y="1497421"/>
          <a:ext cx="7601384" cy="427857"/>
        </a:xfr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r>
            <a:rPr lang="ja-JP" altLang="en-US" sz="2400" dirty="0" smtClean="0">
              <a:solidFill>
                <a:sysClr val="window" lastClr="FFFFFF"/>
              </a:solidFill>
              <a:latin typeface="Calibri"/>
              <a:ea typeface="ＭＳ Ｐゴシック" panose="020B0600070205080204" pitchFamily="50" charset="-128"/>
              <a:cs typeface="+mn-cs"/>
            </a:rPr>
            <a:t>リアルタイムに行政情報を入手する事が可能</a:t>
          </a:r>
          <a:endParaRPr lang="ja-JP" altLang="en-US" sz="2400" dirty="0"/>
        </a:p>
      </dgm:t>
    </dgm:pt>
    <dgm:pt modelId="{51125AB1-3E17-48D2-BF02-73B4159F9793}" type="parTrans" cxnId="{061F9EE5-1CA6-48E8-9C32-24F7DE82CCE4}">
      <dgm:prSet/>
      <dgm:spPr/>
      <dgm:t>
        <a:bodyPr/>
        <a:lstStyle/>
        <a:p>
          <a:endParaRPr lang="ja-JP" altLang="en-US"/>
        </a:p>
      </dgm:t>
    </dgm:pt>
    <dgm:pt modelId="{0424CF91-1135-4936-9143-713945F2FAA6}" type="sibTrans" cxnId="{061F9EE5-1CA6-48E8-9C32-24F7DE82CCE4}">
      <dgm:prSet/>
      <dgm:spPr/>
      <dgm:t>
        <a:bodyPr/>
        <a:lstStyle/>
        <a:p>
          <a:endParaRPr lang="ja-JP" altLang="en-US"/>
        </a:p>
      </dgm:t>
    </dgm:pt>
    <dgm:pt modelId="{03963460-1A4A-4F13-958B-DE0FD0750F09}">
      <dgm:prSet custT="1"/>
      <dgm:spPr>
        <a:xfrm>
          <a:off x="840925" y="2138720"/>
          <a:ext cx="7601384" cy="427857"/>
        </a:xfr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r>
            <a:rPr lang="ja-JP" altLang="en-US" sz="2400" dirty="0" smtClean="0">
              <a:solidFill>
                <a:sysClr val="window" lastClr="FFFFFF"/>
              </a:solidFill>
              <a:latin typeface="Calibri"/>
              <a:ea typeface="ＭＳ Ｐゴシック" panose="020B0600070205080204" pitchFamily="50" charset="-128"/>
              <a:cs typeface="+mn-cs"/>
            </a:rPr>
            <a:t>マイナンバーカード等の活用により、必要最低限の入力項目にて申請・手続きが完結</a:t>
          </a:r>
          <a:endParaRPr lang="ja-JP" altLang="en-US" sz="2400" dirty="0"/>
        </a:p>
      </dgm:t>
    </dgm:pt>
    <dgm:pt modelId="{6AF9EC45-376F-41A0-8F56-CAA9DAC19585}" type="parTrans" cxnId="{49EAA117-6C54-421D-A194-57EC54F6E957}">
      <dgm:prSet/>
      <dgm:spPr/>
      <dgm:t>
        <a:bodyPr/>
        <a:lstStyle/>
        <a:p>
          <a:endParaRPr lang="ja-JP" altLang="en-US"/>
        </a:p>
      </dgm:t>
    </dgm:pt>
    <dgm:pt modelId="{EE7B8DFC-4538-4BB0-A8BB-C02D870E0D1A}" type="sibTrans" cxnId="{49EAA117-6C54-421D-A194-57EC54F6E957}">
      <dgm:prSet/>
      <dgm:spPr/>
      <dgm:t>
        <a:bodyPr/>
        <a:lstStyle/>
        <a:p>
          <a:endParaRPr lang="ja-JP" altLang="en-US"/>
        </a:p>
      </dgm:t>
    </dgm:pt>
    <dgm:pt modelId="{9930418E-EC47-424F-971B-04BCD7860E99}" type="pres">
      <dgm:prSet presAssocID="{C752CA16-6D94-46F8-A7CF-8F434C1235AB}" presName="Name0" presStyleCnt="0">
        <dgm:presLayoutVars>
          <dgm:chMax val="7"/>
          <dgm:chPref val="7"/>
          <dgm:dir/>
        </dgm:presLayoutVars>
      </dgm:prSet>
      <dgm:spPr/>
      <dgm:t>
        <a:bodyPr/>
        <a:lstStyle/>
        <a:p>
          <a:endParaRPr kumimoji="1" lang="ja-JP" altLang="en-US"/>
        </a:p>
      </dgm:t>
    </dgm:pt>
    <dgm:pt modelId="{77DC05A8-316F-454A-B180-3EB8D5029D57}" type="pres">
      <dgm:prSet presAssocID="{C752CA16-6D94-46F8-A7CF-8F434C1235AB}" presName="Name1" presStyleCnt="0"/>
      <dgm:spPr/>
      <dgm:t>
        <a:bodyPr/>
        <a:lstStyle/>
        <a:p>
          <a:endParaRPr kumimoji="1" lang="ja-JP" altLang="en-US"/>
        </a:p>
      </dgm:t>
    </dgm:pt>
    <dgm:pt modelId="{3C86872C-DF3B-4A8C-B754-76E06E4019EF}" type="pres">
      <dgm:prSet presAssocID="{C752CA16-6D94-46F8-A7CF-8F434C1235AB}" presName="cycle" presStyleCnt="0"/>
      <dgm:spPr/>
      <dgm:t>
        <a:bodyPr/>
        <a:lstStyle/>
        <a:p>
          <a:endParaRPr kumimoji="1" lang="ja-JP" altLang="en-US"/>
        </a:p>
      </dgm:t>
    </dgm:pt>
    <dgm:pt modelId="{2D3005A1-19F7-4364-A6AC-923C389F5E41}" type="pres">
      <dgm:prSet presAssocID="{C752CA16-6D94-46F8-A7CF-8F434C1235AB}" presName="srcNode" presStyleLbl="node1" presStyleIdx="0" presStyleCnt="6"/>
      <dgm:spPr/>
      <dgm:t>
        <a:bodyPr/>
        <a:lstStyle/>
        <a:p>
          <a:endParaRPr kumimoji="1" lang="ja-JP" altLang="en-US"/>
        </a:p>
      </dgm:t>
    </dgm:pt>
    <dgm:pt modelId="{A961069B-C482-469F-873A-650D1061F554}" type="pres">
      <dgm:prSet presAssocID="{C752CA16-6D94-46F8-A7CF-8F434C1235AB}" presName="conn" presStyleLbl="parChTrans1D2" presStyleIdx="0" presStyleCnt="1"/>
      <dgm:spPr/>
      <dgm:t>
        <a:bodyPr/>
        <a:lstStyle/>
        <a:p>
          <a:endParaRPr kumimoji="1" lang="ja-JP" altLang="en-US"/>
        </a:p>
      </dgm:t>
    </dgm:pt>
    <dgm:pt modelId="{7838C5C4-0162-49D7-8E30-F3677AF71F74}" type="pres">
      <dgm:prSet presAssocID="{C752CA16-6D94-46F8-A7CF-8F434C1235AB}" presName="extraNode" presStyleLbl="node1" presStyleIdx="0" presStyleCnt="6"/>
      <dgm:spPr/>
      <dgm:t>
        <a:bodyPr/>
        <a:lstStyle/>
        <a:p>
          <a:endParaRPr kumimoji="1" lang="ja-JP" altLang="en-US"/>
        </a:p>
      </dgm:t>
    </dgm:pt>
    <dgm:pt modelId="{A39204D7-481E-4D2A-BA8A-969887B27EAD}" type="pres">
      <dgm:prSet presAssocID="{C752CA16-6D94-46F8-A7CF-8F434C1235AB}" presName="dstNode" presStyleLbl="node1" presStyleIdx="0" presStyleCnt="6"/>
      <dgm:spPr/>
      <dgm:t>
        <a:bodyPr/>
        <a:lstStyle/>
        <a:p>
          <a:endParaRPr kumimoji="1" lang="ja-JP" altLang="en-US"/>
        </a:p>
      </dgm:t>
    </dgm:pt>
    <dgm:pt modelId="{02C0BD00-55E7-4B3B-8F79-53FDBDECE883}" type="pres">
      <dgm:prSet presAssocID="{040FF420-1F4E-459B-BA42-FF464A64C697}" presName="text_1" presStyleLbl="node1" presStyleIdx="0" presStyleCnt="6">
        <dgm:presLayoutVars>
          <dgm:bulletEnabled val="1"/>
        </dgm:presLayoutVars>
      </dgm:prSet>
      <dgm:spPr>
        <a:prstGeom prst="rect">
          <a:avLst/>
        </a:prstGeom>
      </dgm:spPr>
      <dgm:t>
        <a:bodyPr/>
        <a:lstStyle/>
        <a:p>
          <a:endParaRPr kumimoji="1" lang="ja-JP" altLang="en-US"/>
        </a:p>
      </dgm:t>
    </dgm:pt>
    <dgm:pt modelId="{26D86941-D942-4BD8-9BB5-90F0CC0A0684}" type="pres">
      <dgm:prSet presAssocID="{040FF420-1F4E-459B-BA42-FF464A64C697}" presName="accent_1" presStyleCnt="0"/>
      <dgm:spPr/>
      <dgm:t>
        <a:bodyPr/>
        <a:lstStyle/>
        <a:p>
          <a:endParaRPr kumimoji="1" lang="ja-JP" altLang="en-US"/>
        </a:p>
      </dgm:t>
    </dgm:pt>
    <dgm:pt modelId="{34CFA6E2-7990-400C-AAFD-DF1851CB47C5}" type="pres">
      <dgm:prSet presAssocID="{040FF420-1F4E-459B-BA42-FF464A64C697}" presName="accentRepeatNode" presStyleLbl="solidFgAcc1" presStyleIdx="0" presStyleCnt="6"/>
      <dgm:spPr/>
      <dgm:t>
        <a:bodyPr/>
        <a:lstStyle/>
        <a:p>
          <a:endParaRPr kumimoji="1" lang="ja-JP" altLang="en-US"/>
        </a:p>
      </dgm:t>
    </dgm:pt>
    <dgm:pt modelId="{E072FAFC-21D4-4933-ABA3-C1B2ED3AC80C}" type="pres">
      <dgm:prSet presAssocID="{3BF3ED54-DEAB-4B90-A62D-FBE1F4254BF3}" presName="text_2" presStyleLbl="node1" presStyleIdx="1" presStyleCnt="6">
        <dgm:presLayoutVars>
          <dgm:bulletEnabled val="1"/>
        </dgm:presLayoutVars>
      </dgm:prSet>
      <dgm:spPr>
        <a:prstGeom prst="rect">
          <a:avLst/>
        </a:prstGeom>
      </dgm:spPr>
      <dgm:t>
        <a:bodyPr/>
        <a:lstStyle/>
        <a:p>
          <a:endParaRPr kumimoji="1" lang="ja-JP" altLang="en-US"/>
        </a:p>
      </dgm:t>
    </dgm:pt>
    <dgm:pt modelId="{CFCF6A95-AEC5-4122-ACAD-04A8C7F1B62D}" type="pres">
      <dgm:prSet presAssocID="{3BF3ED54-DEAB-4B90-A62D-FBE1F4254BF3}" presName="accent_2" presStyleCnt="0"/>
      <dgm:spPr/>
      <dgm:t>
        <a:bodyPr/>
        <a:lstStyle/>
        <a:p>
          <a:endParaRPr kumimoji="1" lang="ja-JP" altLang="en-US"/>
        </a:p>
      </dgm:t>
    </dgm:pt>
    <dgm:pt modelId="{69096B46-0646-4154-8C8F-4981F7F4717A}" type="pres">
      <dgm:prSet presAssocID="{3BF3ED54-DEAB-4B90-A62D-FBE1F4254BF3}" presName="accentRepeatNode" presStyleLbl="solidFgAcc1" presStyleIdx="1" presStyleCnt="6"/>
      <dgm:spPr/>
      <dgm:t>
        <a:bodyPr/>
        <a:lstStyle/>
        <a:p>
          <a:endParaRPr kumimoji="1" lang="ja-JP" altLang="en-US"/>
        </a:p>
      </dgm:t>
    </dgm:pt>
    <dgm:pt modelId="{767ECED5-5B60-45C8-B84C-9E4FAD4CFFE2}" type="pres">
      <dgm:prSet presAssocID="{DD22DCDC-A3F0-4BA0-A7FE-2BB6DEFD9066}" presName="text_3" presStyleLbl="node1" presStyleIdx="2" presStyleCnt="6">
        <dgm:presLayoutVars>
          <dgm:bulletEnabled val="1"/>
        </dgm:presLayoutVars>
      </dgm:prSet>
      <dgm:spPr>
        <a:prstGeom prst="rect">
          <a:avLst/>
        </a:prstGeom>
      </dgm:spPr>
      <dgm:t>
        <a:bodyPr/>
        <a:lstStyle/>
        <a:p>
          <a:endParaRPr kumimoji="1" lang="ja-JP" altLang="en-US"/>
        </a:p>
      </dgm:t>
    </dgm:pt>
    <dgm:pt modelId="{96D5BB91-DF03-43B1-8B0E-7B3269C04412}" type="pres">
      <dgm:prSet presAssocID="{DD22DCDC-A3F0-4BA0-A7FE-2BB6DEFD9066}" presName="accent_3" presStyleCnt="0"/>
      <dgm:spPr/>
      <dgm:t>
        <a:bodyPr/>
        <a:lstStyle/>
        <a:p>
          <a:endParaRPr kumimoji="1" lang="ja-JP" altLang="en-US"/>
        </a:p>
      </dgm:t>
    </dgm:pt>
    <dgm:pt modelId="{889B8BD7-E2D1-4C59-9FC8-64E78183F1B7}" type="pres">
      <dgm:prSet presAssocID="{DD22DCDC-A3F0-4BA0-A7FE-2BB6DEFD9066}" presName="accentRepeatNode" presStyleLbl="solidFgAcc1" presStyleIdx="2" presStyleCnt="6"/>
      <dgm:spPr/>
      <dgm:t>
        <a:bodyPr/>
        <a:lstStyle/>
        <a:p>
          <a:endParaRPr kumimoji="1" lang="ja-JP" altLang="en-US"/>
        </a:p>
      </dgm:t>
    </dgm:pt>
    <dgm:pt modelId="{F504B0D5-84F6-4F2D-B459-F6C919FF482E}" type="pres">
      <dgm:prSet presAssocID="{03963460-1A4A-4F13-958B-DE0FD0750F09}" presName="text_4" presStyleLbl="node1" presStyleIdx="3" presStyleCnt="6">
        <dgm:presLayoutVars>
          <dgm:bulletEnabled val="1"/>
        </dgm:presLayoutVars>
      </dgm:prSet>
      <dgm:spPr>
        <a:prstGeom prst="rect">
          <a:avLst/>
        </a:prstGeom>
      </dgm:spPr>
      <dgm:t>
        <a:bodyPr/>
        <a:lstStyle/>
        <a:p>
          <a:endParaRPr kumimoji="1" lang="ja-JP" altLang="en-US"/>
        </a:p>
      </dgm:t>
    </dgm:pt>
    <dgm:pt modelId="{7AD58353-61B2-401E-86FC-B2461925CCB0}" type="pres">
      <dgm:prSet presAssocID="{03963460-1A4A-4F13-958B-DE0FD0750F09}" presName="accent_4" presStyleCnt="0"/>
      <dgm:spPr/>
      <dgm:t>
        <a:bodyPr/>
        <a:lstStyle/>
        <a:p>
          <a:endParaRPr kumimoji="1" lang="ja-JP" altLang="en-US"/>
        </a:p>
      </dgm:t>
    </dgm:pt>
    <dgm:pt modelId="{037389FD-D9FA-4787-9653-75BE8599708D}" type="pres">
      <dgm:prSet presAssocID="{03963460-1A4A-4F13-958B-DE0FD0750F09}" presName="accentRepeatNode" presStyleLbl="solidFgAcc1" presStyleIdx="3" presStyleCnt="6"/>
      <dgm:spPr/>
      <dgm:t>
        <a:bodyPr/>
        <a:lstStyle/>
        <a:p>
          <a:endParaRPr kumimoji="1" lang="ja-JP" altLang="en-US"/>
        </a:p>
      </dgm:t>
    </dgm:pt>
    <dgm:pt modelId="{F2076A91-E8B4-4E77-B5A5-82EB8318459E}" type="pres">
      <dgm:prSet presAssocID="{383E517F-8889-4466-B1C6-A5FD717CED1D}" presName="text_5" presStyleLbl="node1" presStyleIdx="4" presStyleCnt="6">
        <dgm:presLayoutVars>
          <dgm:bulletEnabled val="1"/>
        </dgm:presLayoutVars>
      </dgm:prSet>
      <dgm:spPr>
        <a:prstGeom prst="rect">
          <a:avLst/>
        </a:prstGeom>
      </dgm:spPr>
      <dgm:t>
        <a:bodyPr/>
        <a:lstStyle/>
        <a:p>
          <a:endParaRPr kumimoji="1" lang="ja-JP" altLang="en-US"/>
        </a:p>
      </dgm:t>
    </dgm:pt>
    <dgm:pt modelId="{80DDEF6F-5D3C-4585-A289-749102250EA0}" type="pres">
      <dgm:prSet presAssocID="{383E517F-8889-4466-B1C6-A5FD717CED1D}" presName="accent_5" presStyleCnt="0"/>
      <dgm:spPr/>
      <dgm:t>
        <a:bodyPr/>
        <a:lstStyle/>
        <a:p>
          <a:endParaRPr kumimoji="1" lang="ja-JP" altLang="en-US"/>
        </a:p>
      </dgm:t>
    </dgm:pt>
    <dgm:pt modelId="{ED0BEDAD-5629-4ECF-BFC3-FA7A08041158}" type="pres">
      <dgm:prSet presAssocID="{383E517F-8889-4466-B1C6-A5FD717CED1D}" presName="accentRepeatNode" presStyleLbl="solidFgAcc1" presStyleIdx="4" presStyleCnt="6"/>
      <dgm:spPr/>
      <dgm:t>
        <a:bodyPr/>
        <a:lstStyle/>
        <a:p>
          <a:endParaRPr kumimoji="1" lang="ja-JP" altLang="en-US"/>
        </a:p>
      </dgm:t>
    </dgm:pt>
    <dgm:pt modelId="{188D217D-450F-4F49-A7B6-F841F08E3952}" type="pres">
      <dgm:prSet presAssocID="{FD8D8BCE-0536-4587-9833-BF8D46E8731A}" presName="text_6" presStyleLbl="node1" presStyleIdx="5" presStyleCnt="6">
        <dgm:presLayoutVars>
          <dgm:bulletEnabled val="1"/>
        </dgm:presLayoutVars>
      </dgm:prSet>
      <dgm:spPr>
        <a:prstGeom prst="rect">
          <a:avLst/>
        </a:prstGeom>
      </dgm:spPr>
      <dgm:t>
        <a:bodyPr/>
        <a:lstStyle/>
        <a:p>
          <a:endParaRPr kumimoji="1" lang="ja-JP" altLang="en-US"/>
        </a:p>
      </dgm:t>
    </dgm:pt>
    <dgm:pt modelId="{E3CF99E8-AB43-4C8B-839A-1E840C68353A}" type="pres">
      <dgm:prSet presAssocID="{FD8D8BCE-0536-4587-9833-BF8D46E8731A}" presName="accent_6" presStyleCnt="0"/>
      <dgm:spPr/>
      <dgm:t>
        <a:bodyPr/>
        <a:lstStyle/>
        <a:p>
          <a:endParaRPr kumimoji="1" lang="ja-JP" altLang="en-US"/>
        </a:p>
      </dgm:t>
    </dgm:pt>
    <dgm:pt modelId="{8B58A8B8-7F7B-40C0-9918-B67F2BB1DC1C}" type="pres">
      <dgm:prSet presAssocID="{FD8D8BCE-0536-4587-9833-BF8D46E8731A}" presName="accentRepeatNode" presStyleLbl="solidFgAcc1" presStyleIdx="5" presStyleCnt="6"/>
      <dgm:spPr/>
      <dgm:t>
        <a:bodyPr/>
        <a:lstStyle/>
        <a:p>
          <a:endParaRPr kumimoji="1" lang="ja-JP" altLang="en-US"/>
        </a:p>
      </dgm:t>
    </dgm:pt>
  </dgm:ptLst>
  <dgm:cxnLst>
    <dgm:cxn modelId="{35B88FED-7A40-4261-8C4D-942D21BDF0E9}" type="presOf" srcId="{DD22DCDC-A3F0-4BA0-A7FE-2BB6DEFD9066}" destId="{767ECED5-5B60-45C8-B84C-9E4FAD4CFFE2}" srcOrd="0" destOrd="0" presId="urn:microsoft.com/office/officeart/2008/layout/VerticalCurvedList"/>
    <dgm:cxn modelId="{D7123E66-00C7-4D4B-B512-59319C63CCE5}" srcId="{C752CA16-6D94-46F8-A7CF-8F434C1235AB}" destId="{383E517F-8889-4466-B1C6-A5FD717CED1D}" srcOrd="4" destOrd="0" parTransId="{511F304F-AEEE-400A-BC64-98F857B43A28}" sibTransId="{131B0907-29DB-4A34-9D35-CBB01A4A6C98}"/>
    <dgm:cxn modelId="{9120B498-9FEE-4867-9AB0-2CF249C6ABD6}" type="presOf" srcId="{C752CA16-6D94-46F8-A7CF-8F434C1235AB}" destId="{9930418E-EC47-424F-971B-04BCD7860E99}" srcOrd="0" destOrd="0" presId="urn:microsoft.com/office/officeart/2008/layout/VerticalCurvedList"/>
    <dgm:cxn modelId="{49EAA117-6C54-421D-A194-57EC54F6E957}" srcId="{C752CA16-6D94-46F8-A7CF-8F434C1235AB}" destId="{03963460-1A4A-4F13-958B-DE0FD0750F09}" srcOrd="3" destOrd="0" parTransId="{6AF9EC45-376F-41A0-8F56-CAA9DAC19585}" sibTransId="{EE7B8DFC-4538-4BB0-A8BB-C02D870E0D1A}"/>
    <dgm:cxn modelId="{86EA7D61-3C89-41F4-AE4C-FEA26101BBAD}" type="presOf" srcId="{3BF3ED54-DEAB-4B90-A62D-FBE1F4254BF3}" destId="{E072FAFC-21D4-4933-ABA3-C1B2ED3AC80C}" srcOrd="0" destOrd="0" presId="urn:microsoft.com/office/officeart/2008/layout/VerticalCurvedList"/>
    <dgm:cxn modelId="{B093A85F-3A29-4B72-9F82-DA4EEDED872E}" srcId="{C752CA16-6D94-46F8-A7CF-8F434C1235AB}" destId="{FD8D8BCE-0536-4587-9833-BF8D46E8731A}" srcOrd="5" destOrd="0" parTransId="{A89B400B-DA45-4626-AC58-6E85BC8B674B}" sibTransId="{F6AED66D-C672-4E16-A903-343E715883AC}"/>
    <dgm:cxn modelId="{A80A5E03-77A8-44F6-8E9B-BA77682FD4F8}" type="presOf" srcId="{FD8D8BCE-0536-4587-9833-BF8D46E8731A}" destId="{188D217D-450F-4F49-A7B6-F841F08E3952}" srcOrd="0" destOrd="0" presId="urn:microsoft.com/office/officeart/2008/layout/VerticalCurvedList"/>
    <dgm:cxn modelId="{36BCDF3B-D4A7-4B0D-9D15-7CBD2B47DB2F}" type="presOf" srcId="{03963460-1A4A-4F13-958B-DE0FD0750F09}" destId="{F504B0D5-84F6-4F2D-B459-F6C919FF482E}" srcOrd="0" destOrd="0" presId="urn:microsoft.com/office/officeart/2008/layout/VerticalCurvedList"/>
    <dgm:cxn modelId="{4EDD6F72-638D-40F5-9F46-A144A40D719F}" srcId="{C752CA16-6D94-46F8-A7CF-8F434C1235AB}" destId="{3BF3ED54-DEAB-4B90-A62D-FBE1F4254BF3}" srcOrd="1" destOrd="0" parTransId="{B0B9166A-193B-4825-974B-A5617A1FC1FF}" sibTransId="{A1A0A086-96CC-4C11-B67C-EDB7BF6ABF8E}"/>
    <dgm:cxn modelId="{2ACB5846-9119-4C5A-AC73-E2CEAF1F0D68}" type="presOf" srcId="{040FF420-1F4E-459B-BA42-FF464A64C697}" destId="{02C0BD00-55E7-4B3B-8F79-53FDBDECE883}" srcOrd="0" destOrd="0" presId="urn:microsoft.com/office/officeart/2008/layout/VerticalCurvedList"/>
    <dgm:cxn modelId="{32123146-A482-4970-B0AA-B9336EBB4DA0}" type="presOf" srcId="{383E517F-8889-4466-B1C6-A5FD717CED1D}" destId="{F2076A91-E8B4-4E77-B5A5-82EB8318459E}" srcOrd="0" destOrd="0" presId="urn:microsoft.com/office/officeart/2008/layout/VerticalCurvedList"/>
    <dgm:cxn modelId="{061F9EE5-1CA6-48E8-9C32-24F7DE82CCE4}" srcId="{C752CA16-6D94-46F8-A7CF-8F434C1235AB}" destId="{DD22DCDC-A3F0-4BA0-A7FE-2BB6DEFD9066}" srcOrd="2" destOrd="0" parTransId="{51125AB1-3E17-48D2-BF02-73B4159F9793}" sibTransId="{0424CF91-1135-4936-9143-713945F2FAA6}"/>
    <dgm:cxn modelId="{36A24C36-4332-4333-84BB-A4A849923492}" srcId="{C752CA16-6D94-46F8-A7CF-8F434C1235AB}" destId="{040FF420-1F4E-459B-BA42-FF464A64C697}" srcOrd="0" destOrd="0" parTransId="{5158FDBD-9578-479B-83D3-27405236FBF8}" sibTransId="{44C88E64-767F-447C-8268-A18EBBC62C36}"/>
    <dgm:cxn modelId="{2B2A1830-036B-4815-94C3-5D0865C8F733}" type="presOf" srcId="{44C88E64-767F-447C-8268-A18EBBC62C36}" destId="{A961069B-C482-469F-873A-650D1061F554}" srcOrd="0" destOrd="0" presId="urn:microsoft.com/office/officeart/2008/layout/VerticalCurvedList"/>
    <dgm:cxn modelId="{2105A44C-F92B-4D8B-B243-1E7E41F06E66}" type="presParOf" srcId="{9930418E-EC47-424F-971B-04BCD7860E99}" destId="{77DC05A8-316F-454A-B180-3EB8D5029D57}" srcOrd="0" destOrd="0" presId="urn:microsoft.com/office/officeart/2008/layout/VerticalCurvedList"/>
    <dgm:cxn modelId="{C838EA39-27EC-431A-8CFD-0C8785374A96}" type="presParOf" srcId="{77DC05A8-316F-454A-B180-3EB8D5029D57}" destId="{3C86872C-DF3B-4A8C-B754-76E06E4019EF}" srcOrd="0" destOrd="0" presId="urn:microsoft.com/office/officeart/2008/layout/VerticalCurvedList"/>
    <dgm:cxn modelId="{1E6A95B1-1E7C-48C5-B4EB-2643A83755E4}" type="presParOf" srcId="{3C86872C-DF3B-4A8C-B754-76E06E4019EF}" destId="{2D3005A1-19F7-4364-A6AC-923C389F5E41}" srcOrd="0" destOrd="0" presId="urn:microsoft.com/office/officeart/2008/layout/VerticalCurvedList"/>
    <dgm:cxn modelId="{BDA55299-A544-45DB-AFF8-5ED88A0BAF08}" type="presParOf" srcId="{3C86872C-DF3B-4A8C-B754-76E06E4019EF}" destId="{A961069B-C482-469F-873A-650D1061F554}" srcOrd="1" destOrd="0" presId="urn:microsoft.com/office/officeart/2008/layout/VerticalCurvedList"/>
    <dgm:cxn modelId="{27B29AB4-36E2-49B5-B7B9-5304CC4AC12D}" type="presParOf" srcId="{3C86872C-DF3B-4A8C-B754-76E06E4019EF}" destId="{7838C5C4-0162-49D7-8E30-F3677AF71F74}" srcOrd="2" destOrd="0" presId="urn:microsoft.com/office/officeart/2008/layout/VerticalCurvedList"/>
    <dgm:cxn modelId="{2328C805-D86D-4ABB-A447-DC70AE5DB437}" type="presParOf" srcId="{3C86872C-DF3B-4A8C-B754-76E06E4019EF}" destId="{A39204D7-481E-4D2A-BA8A-969887B27EAD}" srcOrd="3" destOrd="0" presId="urn:microsoft.com/office/officeart/2008/layout/VerticalCurvedList"/>
    <dgm:cxn modelId="{294EE3DA-8CCB-4871-A725-AB503DEF530D}" type="presParOf" srcId="{77DC05A8-316F-454A-B180-3EB8D5029D57}" destId="{02C0BD00-55E7-4B3B-8F79-53FDBDECE883}" srcOrd="1" destOrd="0" presId="urn:microsoft.com/office/officeart/2008/layout/VerticalCurvedList"/>
    <dgm:cxn modelId="{D6EA3496-CD84-4447-A22D-BF5F91672525}" type="presParOf" srcId="{77DC05A8-316F-454A-B180-3EB8D5029D57}" destId="{26D86941-D942-4BD8-9BB5-90F0CC0A0684}" srcOrd="2" destOrd="0" presId="urn:microsoft.com/office/officeart/2008/layout/VerticalCurvedList"/>
    <dgm:cxn modelId="{D7E299D3-42CB-4711-A995-1E1BC50A5B10}" type="presParOf" srcId="{26D86941-D942-4BD8-9BB5-90F0CC0A0684}" destId="{34CFA6E2-7990-400C-AAFD-DF1851CB47C5}" srcOrd="0" destOrd="0" presId="urn:microsoft.com/office/officeart/2008/layout/VerticalCurvedList"/>
    <dgm:cxn modelId="{B4CC85BB-85D3-4E40-AF2B-B42314247E80}" type="presParOf" srcId="{77DC05A8-316F-454A-B180-3EB8D5029D57}" destId="{E072FAFC-21D4-4933-ABA3-C1B2ED3AC80C}" srcOrd="3" destOrd="0" presId="urn:microsoft.com/office/officeart/2008/layout/VerticalCurvedList"/>
    <dgm:cxn modelId="{181C5083-D3B4-48B9-9698-51C026F55710}" type="presParOf" srcId="{77DC05A8-316F-454A-B180-3EB8D5029D57}" destId="{CFCF6A95-AEC5-4122-ACAD-04A8C7F1B62D}" srcOrd="4" destOrd="0" presId="urn:microsoft.com/office/officeart/2008/layout/VerticalCurvedList"/>
    <dgm:cxn modelId="{8BDAC244-C00E-4821-8FFD-17347D0393D8}" type="presParOf" srcId="{CFCF6A95-AEC5-4122-ACAD-04A8C7F1B62D}" destId="{69096B46-0646-4154-8C8F-4981F7F4717A}" srcOrd="0" destOrd="0" presId="urn:microsoft.com/office/officeart/2008/layout/VerticalCurvedList"/>
    <dgm:cxn modelId="{79AD4FAF-0BDF-45F1-9778-2D86DB8212F4}" type="presParOf" srcId="{77DC05A8-316F-454A-B180-3EB8D5029D57}" destId="{767ECED5-5B60-45C8-B84C-9E4FAD4CFFE2}" srcOrd="5" destOrd="0" presId="urn:microsoft.com/office/officeart/2008/layout/VerticalCurvedList"/>
    <dgm:cxn modelId="{358A1659-AC52-4254-A81F-301D8151DEA3}" type="presParOf" srcId="{77DC05A8-316F-454A-B180-3EB8D5029D57}" destId="{96D5BB91-DF03-43B1-8B0E-7B3269C04412}" srcOrd="6" destOrd="0" presId="urn:microsoft.com/office/officeart/2008/layout/VerticalCurvedList"/>
    <dgm:cxn modelId="{A2A751D7-23D5-4000-9CC9-CFA16F92CEB3}" type="presParOf" srcId="{96D5BB91-DF03-43B1-8B0E-7B3269C04412}" destId="{889B8BD7-E2D1-4C59-9FC8-64E78183F1B7}" srcOrd="0" destOrd="0" presId="urn:microsoft.com/office/officeart/2008/layout/VerticalCurvedList"/>
    <dgm:cxn modelId="{B16ED107-12B0-4505-BDF4-F5E11A976E0E}" type="presParOf" srcId="{77DC05A8-316F-454A-B180-3EB8D5029D57}" destId="{F504B0D5-84F6-4F2D-B459-F6C919FF482E}" srcOrd="7" destOrd="0" presId="urn:microsoft.com/office/officeart/2008/layout/VerticalCurvedList"/>
    <dgm:cxn modelId="{DD2B3F84-D18F-46D1-9040-077FA985998D}" type="presParOf" srcId="{77DC05A8-316F-454A-B180-3EB8D5029D57}" destId="{7AD58353-61B2-401E-86FC-B2461925CCB0}" srcOrd="8" destOrd="0" presId="urn:microsoft.com/office/officeart/2008/layout/VerticalCurvedList"/>
    <dgm:cxn modelId="{082A29CA-A21E-46F8-98BF-FF19A70389D6}" type="presParOf" srcId="{7AD58353-61B2-401E-86FC-B2461925CCB0}" destId="{037389FD-D9FA-4787-9653-75BE8599708D}" srcOrd="0" destOrd="0" presId="urn:microsoft.com/office/officeart/2008/layout/VerticalCurvedList"/>
    <dgm:cxn modelId="{36ED7CD5-B2C2-4656-8603-C121A5043394}" type="presParOf" srcId="{77DC05A8-316F-454A-B180-3EB8D5029D57}" destId="{F2076A91-E8B4-4E77-B5A5-82EB8318459E}" srcOrd="9" destOrd="0" presId="urn:microsoft.com/office/officeart/2008/layout/VerticalCurvedList"/>
    <dgm:cxn modelId="{396D7440-19D4-40A7-9AF3-C902290D90AA}" type="presParOf" srcId="{77DC05A8-316F-454A-B180-3EB8D5029D57}" destId="{80DDEF6F-5D3C-4585-A289-749102250EA0}" srcOrd="10" destOrd="0" presId="urn:microsoft.com/office/officeart/2008/layout/VerticalCurvedList"/>
    <dgm:cxn modelId="{7153B09C-1365-40E5-B04C-B1E5651F5F53}" type="presParOf" srcId="{80DDEF6F-5D3C-4585-A289-749102250EA0}" destId="{ED0BEDAD-5629-4ECF-BFC3-FA7A08041158}" srcOrd="0" destOrd="0" presId="urn:microsoft.com/office/officeart/2008/layout/VerticalCurvedList"/>
    <dgm:cxn modelId="{154210D1-0A85-4234-9C40-73E886756931}" type="presParOf" srcId="{77DC05A8-316F-454A-B180-3EB8D5029D57}" destId="{188D217D-450F-4F49-A7B6-F841F08E3952}" srcOrd="11" destOrd="0" presId="urn:microsoft.com/office/officeart/2008/layout/VerticalCurvedList"/>
    <dgm:cxn modelId="{E1D71F1D-9EC1-4688-B7B6-D65FB7320F1D}" type="presParOf" srcId="{77DC05A8-316F-454A-B180-3EB8D5029D57}" destId="{E3CF99E8-AB43-4C8B-839A-1E840C68353A}" srcOrd="12" destOrd="0" presId="urn:microsoft.com/office/officeart/2008/layout/VerticalCurvedList"/>
    <dgm:cxn modelId="{E18E4E23-0526-4C1C-945A-FA84BB688500}" type="presParOf" srcId="{E3CF99E8-AB43-4C8B-839A-1E840C68353A}" destId="{8B58A8B8-7F7B-40C0-9918-B67F2BB1DC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1069B-C482-469F-873A-650D1061F554}">
      <dsp:nvSpPr>
        <dsp:cNvPr id="0" name=""/>
        <dsp:cNvSpPr/>
      </dsp:nvSpPr>
      <dsp:spPr>
        <a:xfrm>
          <a:off x="-7671320" y="-1172415"/>
          <a:ext cx="9129805" cy="9129805"/>
        </a:xfrm>
        <a:prstGeom prst="blockArc">
          <a:avLst>
            <a:gd name="adj1" fmla="val 18900000"/>
            <a:gd name="adj2" fmla="val 2700000"/>
            <a:gd name="adj3" fmla="val 23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0BD00-55E7-4B3B-8F79-53FDBDECE883}">
      <dsp:nvSpPr>
        <dsp:cNvPr id="0" name=""/>
        <dsp:cNvSpPr/>
      </dsp:nvSpPr>
      <dsp:spPr>
        <a:xfrm>
          <a:off x="543137" y="357296"/>
          <a:ext cx="14160361" cy="714322"/>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99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solidFill>
                <a:sysClr val="window" lastClr="FFFFFF"/>
              </a:solidFill>
              <a:latin typeface="Calibri"/>
              <a:ea typeface="ＭＳ Ｐゴシック" panose="020B0600070205080204" pitchFamily="50" charset="-128"/>
              <a:cs typeface="+mn-cs"/>
            </a:rPr>
            <a:t>ほぼ全ての申請・手続きが、オンライン化</a:t>
          </a:r>
          <a:endParaRPr lang="ja-JP" altLang="en-US" sz="2400" kern="1200" dirty="0"/>
        </a:p>
      </dsp:txBody>
      <dsp:txXfrm>
        <a:off x="543137" y="357296"/>
        <a:ext cx="14160361" cy="714322"/>
      </dsp:txXfrm>
    </dsp:sp>
    <dsp:sp modelId="{34CFA6E2-7990-400C-AAFD-DF1851CB47C5}">
      <dsp:nvSpPr>
        <dsp:cNvPr id="0" name=""/>
        <dsp:cNvSpPr/>
      </dsp:nvSpPr>
      <dsp:spPr>
        <a:xfrm>
          <a:off x="96685" y="268006"/>
          <a:ext cx="892902" cy="89290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2FAFC-21D4-4933-ABA3-C1B2ED3AC80C}">
      <dsp:nvSpPr>
        <dsp:cNvPr id="0" name=""/>
        <dsp:cNvSpPr/>
      </dsp:nvSpPr>
      <dsp:spPr>
        <a:xfrm>
          <a:off x="1130715" y="1428644"/>
          <a:ext cx="13572783" cy="714322"/>
        </a:xfrm>
        <a:prstGeom prst="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99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solidFill>
                <a:sysClr val="window" lastClr="FFFFFF"/>
              </a:solidFill>
              <a:latin typeface="Calibri"/>
              <a:ea typeface="ＭＳ Ｐゴシック" panose="020B0600070205080204" pitchFamily="50" charset="-128"/>
              <a:cs typeface="+mn-cs"/>
            </a:rPr>
            <a:t>紙の添付資料等もなく、全てオンラインで完結</a:t>
          </a:r>
          <a:endParaRPr lang="ja-JP" altLang="en-US" sz="2400" kern="1200" dirty="0"/>
        </a:p>
      </dsp:txBody>
      <dsp:txXfrm>
        <a:off x="1130715" y="1428644"/>
        <a:ext cx="13572783" cy="714322"/>
      </dsp:txXfrm>
    </dsp:sp>
    <dsp:sp modelId="{69096B46-0646-4154-8C8F-4981F7F4717A}">
      <dsp:nvSpPr>
        <dsp:cNvPr id="0" name=""/>
        <dsp:cNvSpPr/>
      </dsp:nvSpPr>
      <dsp:spPr>
        <a:xfrm>
          <a:off x="684264" y="1339353"/>
          <a:ext cx="892902" cy="892902"/>
        </a:xfrm>
        <a:prstGeom prst="ellipse">
          <a:avLst/>
        </a:prstGeom>
        <a:solidFill>
          <a:schemeClr val="lt1">
            <a:hueOff val="0"/>
            <a:satOff val="0"/>
            <a:lumOff val="0"/>
            <a:alphaOff val="0"/>
          </a:schemeClr>
        </a:solidFill>
        <a:ln w="25400" cap="flat" cmpd="sng" algn="ctr">
          <a:solidFill>
            <a:schemeClr val="accent2">
              <a:hueOff val="-1068310"/>
              <a:satOff val="-5490"/>
              <a:lumOff val="4667"/>
              <a:alphaOff val="0"/>
            </a:schemeClr>
          </a:solidFill>
          <a:prstDash val="solid"/>
        </a:ln>
        <a:effectLst/>
      </dsp:spPr>
      <dsp:style>
        <a:lnRef idx="2">
          <a:scrgbClr r="0" g="0" b="0"/>
        </a:lnRef>
        <a:fillRef idx="1">
          <a:scrgbClr r="0" g="0" b="0"/>
        </a:fillRef>
        <a:effectRef idx="0">
          <a:scrgbClr r="0" g="0" b="0"/>
        </a:effectRef>
        <a:fontRef idx="minor"/>
      </dsp:style>
    </dsp:sp>
    <dsp:sp modelId="{767ECED5-5B60-45C8-B84C-9E4FAD4CFFE2}">
      <dsp:nvSpPr>
        <dsp:cNvPr id="0" name=""/>
        <dsp:cNvSpPr/>
      </dsp:nvSpPr>
      <dsp:spPr>
        <a:xfrm>
          <a:off x="1399400" y="2499991"/>
          <a:ext cx="13304098" cy="714322"/>
        </a:xfrm>
        <a:prstGeom prst="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99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solidFill>
                <a:sysClr val="window" lastClr="FFFFFF"/>
              </a:solidFill>
              <a:latin typeface="Calibri"/>
              <a:ea typeface="ＭＳ Ｐゴシック" panose="020B0600070205080204" pitchFamily="50" charset="-128"/>
              <a:cs typeface="+mn-cs"/>
            </a:rPr>
            <a:t>リアルタイムに行政情報を入手する事が可能</a:t>
          </a:r>
          <a:endParaRPr lang="ja-JP" altLang="en-US" sz="2400" kern="1200" dirty="0"/>
        </a:p>
      </dsp:txBody>
      <dsp:txXfrm>
        <a:off x="1399400" y="2499991"/>
        <a:ext cx="13304098" cy="714322"/>
      </dsp:txXfrm>
    </dsp:sp>
    <dsp:sp modelId="{889B8BD7-E2D1-4C59-9FC8-64E78183F1B7}">
      <dsp:nvSpPr>
        <dsp:cNvPr id="0" name=""/>
        <dsp:cNvSpPr/>
      </dsp:nvSpPr>
      <dsp:spPr>
        <a:xfrm>
          <a:off x="952949" y="2410701"/>
          <a:ext cx="892902" cy="892902"/>
        </a:xfrm>
        <a:prstGeom prst="ellipse">
          <a:avLst/>
        </a:prstGeom>
        <a:solidFill>
          <a:schemeClr val="lt1">
            <a:hueOff val="0"/>
            <a:satOff val="0"/>
            <a:lumOff val="0"/>
            <a:alphaOff val="0"/>
          </a:schemeClr>
        </a:solidFill>
        <a:ln w="25400" cap="flat" cmpd="sng" algn="ctr">
          <a:solidFill>
            <a:schemeClr val="accent2">
              <a:hueOff val="-2136620"/>
              <a:satOff val="-10981"/>
              <a:lumOff val="9334"/>
              <a:alphaOff val="0"/>
            </a:schemeClr>
          </a:solidFill>
          <a:prstDash val="solid"/>
        </a:ln>
        <a:effectLst/>
      </dsp:spPr>
      <dsp:style>
        <a:lnRef idx="2">
          <a:scrgbClr r="0" g="0" b="0"/>
        </a:lnRef>
        <a:fillRef idx="1">
          <a:scrgbClr r="0" g="0" b="0"/>
        </a:fillRef>
        <a:effectRef idx="0">
          <a:scrgbClr r="0" g="0" b="0"/>
        </a:effectRef>
        <a:fontRef idx="minor"/>
      </dsp:style>
    </dsp:sp>
    <dsp:sp modelId="{F504B0D5-84F6-4F2D-B459-F6C919FF482E}">
      <dsp:nvSpPr>
        <dsp:cNvPr id="0" name=""/>
        <dsp:cNvSpPr/>
      </dsp:nvSpPr>
      <dsp:spPr>
        <a:xfrm>
          <a:off x="1399400" y="3570660"/>
          <a:ext cx="13304098" cy="714322"/>
        </a:xfrm>
        <a:prstGeom prst="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99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solidFill>
                <a:sysClr val="window" lastClr="FFFFFF"/>
              </a:solidFill>
              <a:latin typeface="Calibri"/>
              <a:ea typeface="ＭＳ Ｐゴシック" panose="020B0600070205080204" pitchFamily="50" charset="-128"/>
              <a:cs typeface="+mn-cs"/>
            </a:rPr>
            <a:t>マイナンバーカード等の活用により、必要最低限の入力項目にて申請・手続きが完結</a:t>
          </a:r>
          <a:endParaRPr lang="ja-JP" altLang="en-US" sz="2400" kern="1200" dirty="0"/>
        </a:p>
      </dsp:txBody>
      <dsp:txXfrm>
        <a:off x="1399400" y="3570660"/>
        <a:ext cx="13304098" cy="714322"/>
      </dsp:txXfrm>
    </dsp:sp>
    <dsp:sp modelId="{037389FD-D9FA-4787-9653-75BE8599708D}">
      <dsp:nvSpPr>
        <dsp:cNvPr id="0" name=""/>
        <dsp:cNvSpPr/>
      </dsp:nvSpPr>
      <dsp:spPr>
        <a:xfrm>
          <a:off x="952949" y="3481370"/>
          <a:ext cx="892902" cy="892902"/>
        </a:xfrm>
        <a:prstGeom prst="ellipse">
          <a:avLst/>
        </a:prstGeom>
        <a:solidFill>
          <a:schemeClr val="lt1">
            <a:hueOff val="0"/>
            <a:satOff val="0"/>
            <a:lumOff val="0"/>
            <a:alphaOff val="0"/>
          </a:schemeClr>
        </a:solidFill>
        <a:ln w="25400" cap="flat" cmpd="sng" algn="ctr">
          <a:solidFill>
            <a:schemeClr val="accent2">
              <a:hueOff val="-3204930"/>
              <a:satOff val="-16471"/>
              <a:lumOff val="14000"/>
              <a:alphaOff val="0"/>
            </a:schemeClr>
          </a:solidFill>
          <a:prstDash val="solid"/>
        </a:ln>
        <a:effectLst/>
      </dsp:spPr>
      <dsp:style>
        <a:lnRef idx="2">
          <a:scrgbClr r="0" g="0" b="0"/>
        </a:lnRef>
        <a:fillRef idx="1">
          <a:scrgbClr r="0" g="0" b="0"/>
        </a:fillRef>
        <a:effectRef idx="0">
          <a:scrgbClr r="0" g="0" b="0"/>
        </a:effectRef>
        <a:fontRef idx="minor"/>
      </dsp:style>
    </dsp:sp>
    <dsp:sp modelId="{F2076A91-E8B4-4E77-B5A5-82EB8318459E}">
      <dsp:nvSpPr>
        <dsp:cNvPr id="0" name=""/>
        <dsp:cNvSpPr/>
      </dsp:nvSpPr>
      <dsp:spPr>
        <a:xfrm>
          <a:off x="1130715" y="4642007"/>
          <a:ext cx="13572783" cy="714322"/>
        </a:xfrm>
        <a:prstGeom prst="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99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solidFill>
                <a:sysClr val="window" lastClr="FFFFFF"/>
              </a:solidFill>
              <a:latin typeface="Calibri"/>
              <a:ea typeface="ＭＳ Ｐゴシック" panose="020B0600070205080204" pitchFamily="50" charset="-128"/>
              <a:cs typeface="+mn-cs"/>
            </a:rPr>
            <a:t>必要最低限の申請・手続き（ワンストップ）にて、目的の全申請・手続きを達成</a:t>
          </a:r>
          <a:endParaRPr lang="ja-JP" altLang="en-US" sz="2400" kern="1200" dirty="0"/>
        </a:p>
      </dsp:txBody>
      <dsp:txXfrm>
        <a:off x="1130715" y="4642007"/>
        <a:ext cx="13572783" cy="714322"/>
      </dsp:txXfrm>
    </dsp:sp>
    <dsp:sp modelId="{ED0BEDAD-5629-4ECF-BFC3-FA7A08041158}">
      <dsp:nvSpPr>
        <dsp:cNvPr id="0" name=""/>
        <dsp:cNvSpPr/>
      </dsp:nvSpPr>
      <dsp:spPr>
        <a:xfrm>
          <a:off x="684264" y="4552717"/>
          <a:ext cx="892902" cy="892902"/>
        </a:xfrm>
        <a:prstGeom prst="ellipse">
          <a:avLst/>
        </a:prstGeom>
        <a:solidFill>
          <a:schemeClr val="lt1">
            <a:hueOff val="0"/>
            <a:satOff val="0"/>
            <a:lumOff val="0"/>
            <a:alphaOff val="0"/>
          </a:schemeClr>
        </a:solidFill>
        <a:ln w="25400" cap="flat" cmpd="sng" algn="ctr">
          <a:solidFill>
            <a:schemeClr val="accent2">
              <a:hueOff val="-4273240"/>
              <a:satOff val="-21962"/>
              <a:lumOff val="18667"/>
              <a:alphaOff val="0"/>
            </a:schemeClr>
          </a:solidFill>
          <a:prstDash val="solid"/>
        </a:ln>
        <a:effectLst/>
      </dsp:spPr>
      <dsp:style>
        <a:lnRef idx="2">
          <a:scrgbClr r="0" g="0" b="0"/>
        </a:lnRef>
        <a:fillRef idx="1">
          <a:scrgbClr r="0" g="0" b="0"/>
        </a:fillRef>
        <a:effectRef idx="0">
          <a:scrgbClr r="0" g="0" b="0"/>
        </a:effectRef>
        <a:fontRef idx="minor"/>
      </dsp:style>
    </dsp:sp>
    <dsp:sp modelId="{188D217D-450F-4F49-A7B6-F841F08E3952}">
      <dsp:nvSpPr>
        <dsp:cNvPr id="0" name=""/>
        <dsp:cNvSpPr/>
      </dsp:nvSpPr>
      <dsp:spPr>
        <a:xfrm>
          <a:off x="543137" y="5713355"/>
          <a:ext cx="14160361" cy="714322"/>
        </a:xfrm>
        <a:prstGeom prst="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99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solidFill>
                <a:sysClr val="window" lastClr="FFFFFF"/>
              </a:solidFill>
              <a:latin typeface="Calibri"/>
              <a:ea typeface="ＭＳ Ｐゴシック" panose="020B0600070205080204" pitchFamily="50" charset="-128"/>
              <a:cs typeface="+mn-cs"/>
            </a:rPr>
            <a:t>わかりやすいインターフェースにて、端末種類を問わず、誰でも直感的に入力が可能</a:t>
          </a:r>
          <a:endParaRPr lang="ja-JP" altLang="en-US" sz="2400" kern="1200" dirty="0"/>
        </a:p>
      </dsp:txBody>
      <dsp:txXfrm>
        <a:off x="543137" y="5713355"/>
        <a:ext cx="14160361" cy="714322"/>
      </dsp:txXfrm>
    </dsp:sp>
    <dsp:sp modelId="{8B58A8B8-7F7B-40C0-9918-B67F2BB1DC1C}">
      <dsp:nvSpPr>
        <dsp:cNvPr id="0" name=""/>
        <dsp:cNvSpPr/>
      </dsp:nvSpPr>
      <dsp:spPr>
        <a:xfrm>
          <a:off x="96685" y="5624064"/>
          <a:ext cx="892902" cy="892902"/>
        </a:xfrm>
        <a:prstGeom prst="ellipse">
          <a:avLst/>
        </a:prstGeom>
        <a:solidFill>
          <a:schemeClr val="lt1">
            <a:hueOff val="0"/>
            <a:satOff val="0"/>
            <a:lumOff val="0"/>
            <a:alphaOff val="0"/>
          </a:schemeClr>
        </a:solidFill>
        <a:ln w="25400" cap="flat" cmpd="sng" algn="ctr">
          <a:solidFill>
            <a:schemeClr val="accent2">
              <a:hueOff val="-5341550"/>
              <a:satOff val="-27452"/>
              <a:lumOff val="2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518" cy="513204"/>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02" y="0"/>
            <a:ext cx="3077518" cy="513204"/>
          </a:xfrm>
          <a:prstGeom prst="rect">
            <a:avLst/>
          </a:prstGeom>
        </p:spPr>
        <p:txBody>
          <a:bodyPr vert="horz" lIns="94650" tIns="47325" rIns="94650" bIns="47325" rtlCol="0"/>
          <a:lstStyle>
            <a:lvl1pPr algn="r">
              <a:defRPr sz="1200"/>
            </a:lvl1pPr>
          </a:lstStyle>
          <a:p>
            <a:fld id="{E6C0DA5E-026A-4194-979C-AD3EFED683AC}" type="datetimeFigureOut">
              <a:rPr kumimoji="1" lang="ja-JP" altLang="en-US" smtClean="0"/>
              <a:t>2018/5/30</a:t>
            </a:fld>
            <a:endParaRPr kumimoji="1" lang="ja-JP" altLang="en-US"/>
          </a:p>
        </p:txBody>
      </p:sp>
      <p:sp>
        <p:nvSpPr>
          <p:cNvPr id="4" name="フッター プレースホルダー 3"/>
          <p:cNvSpPr>
            <a:spLocks noGrp="1"/>
          </p:cNvSpPr>
          <p:nvPr>
            <p:ph type="ftr" sz="quarter" idx="2"/>
          </p:nvPr>
        </p:nvSpPr>
        <p:spPr>
          <a:xfrm>
            <a:off x="1" y="9719822"/>
            <a:ext cx="3077518" cy="513204"/>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02" y="9719822"/>
            <a:ext cx="3077518" cy="513204"/>
          </a:xfrm>
          <a:prstGeom prst="rect">
            <a:avLst/>
          </a:prstGeom>
        </p:spPr>
        <p:txBody>
          <a:bodyPr vert="horz" lIns="94650" tIns="47325" rIns="94650" bIns="47325" rtlCol="0" anchor="b"/>
          <a:lstStyle>
            <a:lvl1pPr algn="r">
              <a:defRPr sz="1200"/>
            </a:lvl1pPr>
          </a:lstStyle>
          <a:p>
            <a:fld id="{34DDFB8B-FA2C-40E4-A60B-3FA5FA0949BA}" type="slidenum">
              <a:rPr kumimoji="1" lang="ja-JP" altLang="en-US" smtClean="0"/>
              <a:t>‹#›</a:t>
            </a:fld>
            <a:endParaRPr kumimoji="1" lang="ja-JP" altLang="en-US"/>
          </a:p>
        </p:txBody>
      </p:sp>
    </p:spTree>
    <p:extLst>
      <p:ext uri="{BB962C8B-B14F-4D97-AF65-F5344CB8AC3E}">
        <p14:creationId xmlns:p14="http://schemas.microsoft.com/office/powerpoint/2010/main" val="2329254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41288" y="768350"/>
            <a:ext cx="6819900" cy="3835400"/>
          </a:xfrm>
          <a:prstGeom prst="rect">
            <a:avLst/>
          </a:prstGeom>
        </p:spPr>
        <p:txBody>
          <a:bodyPr lIns="94650" tIns="47325" rIns="94650" bIns="47325"/>
          <a:lstStyle/>
          <a:p>
            <a:endParaRPr/>
          </a:p>
        </p:txBody>
      </p:sp>
      <p:sp>
        <p:nvSpPr>
          <p:cNvPr id="119" name="Shape 119"/>
          <p:cNvSpPr>
            <a:spLocks noGrp="1"/>
          </p:cNvSpPr>
          <p:nvPr>
            <p:ph type="body" sz="quarter" idx="1"/>
          </p:nvPr>
        </p:nvSpPr>
        <p:spPr>
          <a:xfrm>
            <a:off x="946998" y="4860687"/>
            <a:ext cx="5208482" cy="4604861"/>
          </a:xfrm>
          <a:prstGeom prst="rect">
            <a:avLst/>
          </a:prstGeom>
        </p:spPr>
        <p:txBody>
          <a:bodyPr lIns="94650" tIns="47325" rIns="94650" bIns="47325"/>
          <a:lstStyle/>
          <a:p>
            <a:endParaRPr/>
          </a:p>
        </p:txBody>
      </p:sp>
    </p:spTree>
    <p:extLst>
      <p:ext uri="{BB962C8B-B14F-4D97-AF65-F5344CB8AC3E}">
        <p14:creationId xmlns:p14="http://schemas.microsoft.com/office/powerpoint/2010/main" val="4261791295"/>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3047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9900" cy="3835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6225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参考）現行の電子申請システム上の手続き：</a:t>
            </a:r>
            <a:r>
              <a:rPr kumimoji="1" lang="en-US" altLang="ja-JP" dirty="0" smtClean="0"/>
              <a:t>182</a:t>
            </a:r>
            <a:r>
              <a:rPr kumimoji="1" lang="ja-JP" altLang="en-US" dirty="0" smtClean="0"/>
              <a:t>（個人</a:t>
            </a:r>
            <a:r>
              <a:rPr kumimoji="1" lang="en-US" altLang="ja-JP" dirty="0" smtClean="0"/>
              <a:t>117</a:t>
            </a:r>
            <a:r>
              <a:rPr kumimoji="1" lang="ja-JP" altLang="en-US" dirty="0" err="1" smtClean="0"/>
              <a:t>、</a:t>
            </a:r>
            <a:r>
              <a:rPr kumimoji="1" lang="ja-JP" altLang="en-US" dirty="0" smtClean="0"/>
              <a:t>法人</a:t>
            </a:r>
            <a:r>
              <a:rPr kumimoji="1" lang="en-US" altLang="ja-JP" dirty="0" smtClean="0"/>
              <a:t>65</a:t>
            </a:r>
            <a:r>
              <a:rPr kumimoji="1" lang="ja-JP" altLang="en-US" dirty="0" smtClean="0"/>
              <a:t>）</a:t>
            </a:r>
            <a:endParaRPr kumimoji="1" lang="ja-JP" altLang="en-US" dirty="0"/>
          </a:p>
        </p:txBody>
      </p:sp>
    </p:spTree>
    <p:extLst>
      <p:ext uri="{BB962C8B-B14F-4D97-AF65-F5344CB8AC3E}">
        <p14:creationId xmlns:p14="http://schemas.microsoft.com/office/powerpoint/2010/main" val="97804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06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1845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7728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2620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442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7200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113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9900" cy="3835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9510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706438"/>
            <a:ext cx="6275387" cy="35306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866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875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そもそもドキュメント化されていない</a:t>
            </a:r>
            <a:endParaRPr kumimoji="1" lang="ja-JP" altLang="en-US" dirty="0"/>
          </a:p>
        </p:txBody>
      </p:sp>
    </p:spTree>
    <p:extLst>
      <p:ext uri="{BB962C8B-B14F-4D97-AF65-F5344CB8AC3E}">
        <p14:creationId xmlns:p14="http://schemas.microsoft.com/office/powerpoint/2010/main" val="227836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5771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6981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8760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0468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Shape 22"/>
          <p:cNvSpPr>
            <a:spLocks noGrp="1"/>
          </p:cNvSpPr>
          <p:nvPr>
            <p:ph type="pic" idx="13"/>
          </p:nvPr>
        </p:nvSpPr>
        <p:spPr>
          <a:xfrm>
            <a:off x="2142132" y="635000"/>
            <a:ext cx="13039065" cy="5918200"/>
          </a:xfrm>
          <a:prstGeom prst="rect">
            <a:avLst/>
          </a:prstGeom>
        </p:spPr>
        <p:txBody>
          <a:bodyPr lIns="91439" tIns="45719" rIns="91439" bIns="45719" anchor="t">
            <a:noAutofit/>
          </a:bodyPr>
          <a:lstStyle/>
          <a:p>
            <a:endParaRPr/>
          </a:p>
        </p:txBody>
      </p:sp>
      <p:sp>
        <p:nvSpPr>
          <p:cNvPr id="23" name="Shape 23"/>
          <p:cNvSpPr>
            <a:spLocks noGrp="1"/>
          </p:cNvSpPr>
          <p:nvPr>
            <p:ph type="title"/>
          </p:nvPr>
        </p:nvSpPr>
        <p:spPr>
          <a:xfrm>
            <a:off x="1693385" y="6718300"/>
            <a:ext cx="13953493" cy="1422400"/>
          </a:xfrm>
          <a:prstGeom prst="rect">
            <a:avLst/>
          </a:prstGeom>
        </p:spPr>
        <p:txBody>
          <a:bodyPr anchor="b"/>
          <a:lstStyle>
            <a:lvl1pPr>
              <a:defRPr sz="8000"/>
            </a:lvl1pPr>
          </a:lstStyle>
          <a:p>
            <a:r>
              <a:t>Title Text</a:t>
            </a:r>
          </a:p>
        </p:txBody>
      </p:sp>
      <p:sp>
        <p:nvSpPr>
          <p:cNvPr id="24" name="Shape 24"/>
          <p:cNvSpPr>
            <a:spLocks noGrp="1"/>
          </p:cNvSpPr>
          <p:nvPr>
            <p:ph type="body" sz="quarter" idx="1"/>
          </p:nvPr>
        </p:nvSpPr>
        <p:spPr>
          <a:xfrm>
            <a:off x="1693385" y="8191500"/>
            <a:ext cx="13953493" cy="11303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25"/>
          <p:cNvSpPr>
            <a:spLocks noGrp="1"/>
          </p:cNvSpPr>
          <p:nvPr>
            <p:ph type="sldNum" sz="quarter" idx="2"/>
          </p:nvPr>
        </p:nvSpPr>
        <p:spPr>
          <a:xfrm>
            <a:off x="8437245" y="9364869"/>
            <a:ext cx="448841" cy="379591"/>
          </a:xfrm>
          <a:prstGeom prst="rect">
            <a:avLst/>
          </a:prstGeom>
        </p:spPr>
        <p:txBody>
          <a:bodyPr/>
          <a:lstStyle>
            <a:lvl1pPr>
              <a:defRPr sz="1800">
                <a:solidFill>
                  <a:schemeClr val="tx1"/>
                </a:solidFill>
              </a:defRPr>
            </a:lvl1pPr>
          </a:lstStyle>
          <a:p>
            <a:fld id="{86CB4B4D-7CA3-9044-876B-883B54F8677D}" type="slidenum">
              <a:rPr lang="en-US" altLang="ja-JP" smtClean="0"/>
              <a:pPr/>
              <a:t>‹#›</a:t>
            </a:fld>
            <a:endParaRPr lang="en-US" altLang="ja-JP"/>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2" name="Shape 32"/>
          <p:cNvSpPr>
            <a:spLocks noGrp="1"/>
          </p:cNvSpPr>
          <p:nvPr>
            <p:ph type="title"/>
          </p:nvPr>
        </p:nvSpPr>
        <p:spPr>
          <a:xfrm>
            <a:off x="1693385" y="3225800"/>
            <a:ext cx="13953493" cy="3302000"/>
          </a:xfrm>
          <a:prstGeom prst="rect">
            <a:avLst/>
          </a:prstGeom>
        </p:spPr>
        <p:txBody>
          <a:bodyPr/>
          <a:lstStyle>
            <a:lvl1pPr>
              <a:defRPr sz="8000"/>
            </a:lvl1pPr>
          </a:lstStyle>
          <a:p>
            <a:r>
              <a:t>Title Text</a:t>
            </a:r>
          </a:p>
        </p:txBody>
      </p:sp>
      <p:sp>
        <p:nvSpPr>
          <p:cNvPr id="33" name="Shape 33"/>
          <p:cNvSpPr>
            <a:spLocks noGrp="1"/>
          </p:cNvSpPr>
          <p:nvPr>
            <p:ph type="sldNum" sz="quarter" idx="2"/>
          </p:nvPr>
        </p:nvSpPr>
        <p:spPr>
          <a:xfrm>
            <a:off x="8466099" y="9371219"/>
            <a:ext cx="391133" cy="333425"/>
          </a:xfrm>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en-US" altLang="ja-JP"/>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0" name="Shape 40"/>
          <p:cNvSpPr>
            <a:spLocks noGrp="1"/>
          </p:cNvSpPr>
          <p:nvPr>
            <p:ph type="pic" sz="half" idx="13"/>
          </p:nvPr>
        </p:nvSpPr>
        <p:spPr>
          <a:xfrm>
            <a:off x="8958007" y="635000"/>
            <a:ext cx="7112217" cy="8229600"/>
          </a:xfrm>
          <a:prstGeom prst="rect">
            <a:avLst/>
          </a:prstGeom>
        </p:spPr>
        <p:txBody>
          <a:bodyPr lIns="91439" tIns="45719" rIns="91439" bIns="45719" anchor="t">
            <a:noAutofit/>
          </a:bodyPr>
          <a:lstStyle/>
          <a:p>
            <a:endParaRPr/>
          </a:p>
        </p:txBody>
      </p:sp>
      <p:sp>
        <p:nvSpPr>
          <p:cNvPr id="41" name="Shape 41"/>
          <p:cNvSpPr>
            <a:spLocks noGrp="1"/>
          </p:cNvSpPr>
          <p:nvPr>
            <p:ph type="title"/>
          </p:nvPr>
        </p:nvSpPr>
        <p:spPr>
          <a:xfrm>
            <a:off x="1270039" y="635000"/>
            <a:ext cx="7112217" cy="3987800"/>
          </a:xfrm>
          <a:prstGeom prst="rect">
            <a:avLst/>
          </a:prstGeom>
        </p:spPr>
        <p:txBody>
          <a:bodyPr anchor="b"/>
          <a:lstStyle/>
          <a:p>
            <a:r>
              <a:t>Title Text</a:t>
            </a:r>
          </a:p>
        </p:txBody>
      </p:sp>
      <p:sp>
        <p:nvSpPr>
          <p:cNvPr id="42" name="Shape 42"/>
          <p:cNvSpPr>
            <a:spLocks noGrp="1"/>
          </p:cNvSpPr>
          <p:nvPr>
            <p:ph type="body" sz="quarter" idx="1"/>
          </p:nvPr>
        </p:nvSpPr>
        <p:spPr>
          <a:xfrm>
            <a:off x="1270039" y="4762500"/>
            <a:ext cx="7112217" cy="41021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3" name="Shape 43"/>
          <p:cNvSpPr>
            <a:spLocks noGrp="1"/>
          </p:cNvSpPr>
          <p:nvPr>
            <p:ph type="sldNum" sz="quarter" idx="2"/>
          </p:nvPr>
        </p:nvSpPr>
        <p:spPr>
          <a:xfrm>
            <a:off x="8466099" y="9357967"/>
            <a:ext cx="391134" cy="333425"/>
          </a:xfrm>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en-US" altLang="ja-JP"/>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t>Title Text</a:t>
            </a:r>
          </a:p>
        </p:txBody>
      </p:sp>
      <p:sp>
        <p:nvSpPr>
          <p:cNvPr id="51" name="Shape 51"/>
          <p:cNvSpPr>
            <a:spLocks noGrp="1"/>
          </p:cNvSpPr>
          <p:nvPr>
            <p:ph type="sldNum" sz="quarter" idx="2"/>
          </p:nvPr>
        </p:nvSpPr>
        <p:spPr>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en-US" altLang="ja-JP"/>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8958007" y="2603500"/>
            <a:ext cx="7112217" cy="6286500"/>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xfrm>
            <a:off x="1270039" y="444500"/>
            <a:ext cx="14800185" cy="2159000"/>
          </a:xfrm>
          <a:prstGeom prst="rect">
            <a:avLst/>
          </a:prstGeom>
        </p:spPr>
        <p:txBody>
          <a:bodyPr/>
          <a:lstStyle>
            <a:lvl1pPr>
              <a:defRPr sz="8000"/>
            </a:lvl1pPr>
          </a:lstStyle>
          <a:p>
            <a:r>
              <a:t>Title Text</a:t>
            </a:r>
          </a:p>
        </p:txBody>
      </p:sp>
      <p:sp>
        <p:nvSpPr>
          <p:cNvPr id="69" name="Shape 69"/>
          <p:cNvSpPr>
            <a:spLocks noGrp="1"/>
          </p:cNvSpPr>
          <p:nvPr>
            <p:ph type="body" sz="half" idx="1"/>
          </p:nvPr>
        </p:nvSpPr>
        <p:spPr>
          <a:xfrm>
            <a:off x="1270039" y="2603500"/>
            <a:ext cx="7112217" cy="6286500"/>
          </a:xfrm>
          <a:prstGeom prst="rect">
            <a:avLst/>
          </a:prstGeom>
        </p:spPr>
        <p:txBody>
          <a:bodyPr/>
          <a:lstStyle>
            <a:lvl1pPr marL="342917" indent="-342917">
              <a:spcBef>
                <a:spcPts val="3200"/>
              </a:spcBef>
              <a:defRPr sz="2801"/>
            </a:lvl1pPr>
            <a:lvl2pPr marL="685835" indent="-342917">
              <a:spcBef>
                <a:spcPts val="3200"/>
              </a:spcBef>
              <a:defRPr sz="2801"/>
            </a:lvl2pPr>
            <a:lvl3pPr marL="1028752" indent="-342917">
              <a:spcBef>
                <a:spcPts val="3200"/>
              </a:spcBef>
              <a:defRPr sz="2801"/>
            </a:lvl3pPr>
            <a:lvl4pPr marL="1371668" indent="-342917">
              <a:spcBef>
                <a:spcPts val="3200"/>
              </a:spcBef>
              <a:defRPr sz="2801"/>
            </a:lvl4pPr>
            <a:lvl5pPr marL="1714586" indent="-342917">
              <a:spcBef>
                <a:spcPts val="3200"/>
              </a:spcBef>
              <a:defRPr sz="2801"/>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xfrm>
            <a:off x="8466099" y="9357967"/>
            <a:ext cx="391133" cy="333425"/>
          </a:xfrm>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en-US" altLang="ja-JP"/>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5" name="Shape 85"/>
          <p:cNvSpPr>
            <a:spLocks noGrp="1"/>
          </p:cNvSpPr>
          <p:nvPr>
            <p:ph type="pic" sz="quarter" idx="13"/>
          </p:nvPr>
        </p:nvSpPr>
        <p:spPr>
          <a:xfrm>
            <a:off x="8958007" y="5092700"/>
            <a:ext cx="7112217" cy="3771900"/>
          </a:xfrm>
          <a:prstGeom prst="rect">
            <a:avLst/>
          </a:prstGeom>
        </p:spPr>
        <p:txBody>
          <a:bodyPr lIns="91439" tIns="45719" rIns="91439" bIns="45719" anchor="t">
            <a:noAutofit/>
          </a:bodyPr>
          <a:lstStyle/>
          <a:p>
            <a:endParaRPr/>
          </a:p>
        </p:txBody>
      </p:sp>
      <p:sp>
        <p:nvSpPr>
          <p:cNvPr id="86" name="Shape 86"/>
          <p:cNvSpPr>
            <a:spLocks noGrp="1"/>
          </p:cNvSpPr>
          <p:nvPr>
            <p:ph type="pic" sz="quarter" idx="14"/>
          </p:nvPr>
        </p:nvSpPr>
        <p:spPr>
          <a:xfrm>
            <a:off x="8966300" y="889000"/>
            <a:ext cx="7112219" cy="3771900"/>
          </a:xfrm>
          <a:prstGeom prst="rect">
            <a:avLst/>
          </a:prstGeom>
        </p:spPr>
        <p:txBody>
          <a:bodyPr lIns="91439" tIns="45719" rIns="91439" bIns="45719" anchor="t">
            <a:noAutofit/>
          </a:bodyPr>
          <a:lstStyle/>
          <a:p>
            <a:endParaRPr/>
          </a:p>
        </p:txBody>
      </p:sp>
      <p:sp>
        <p:nvSpPr>
          <p:cNvPr id="87" name="Shape 87"/>
          <p:cNvSpPr>
            <a:spLocks noGrp="1"/>
          </p:cNvSpPr>
          <p:nvPr>
            <p:ph type="pic" sz="half" idx="15"/>
          </p:nvPr>
        </p:nvSpPr>
        <p:spPr>
          <a:xfrm>
            <a:off x="1270039" y="889000"/>
            <a:ext cx="7112217" cy="7975600"/>
          </a:xfrm>
          <a:prstGeom prst="rect">
            <a:avLst/>
          </a:prstGeom>
        </p:spPr>
        <p:txBody>
          <a:bodyPr lIns="91439" tIns="45719" rIns="91439" bIns="45719" anchor="t">
            <a:noAutofit/>
          </a:bodyPr>
          <a:lstStyle/>
          <a:p>
            <a:endParaRPr/>
          </a:p>
        </p:txBody>
      </p:sp>
      <p:sp>
        <p:nvSpPr>
          <p:cNvPr id="88" name="Shape 88"/>
          <p:cNvSpPr>
            <a:spLocks noGrp="1"/>
          </p:cNvSpPr>
          <p:nvPr>
            <p:ph type="sldNum" sz="quarter" idx="2"/>
          </p:nvPr>
        </p:nvSpPr>
        <p:spPr>
          <a:xfrm>
            <a:off x="8466099" y="9357967"/>
            <a:ext cx="391133" cy="333425"/>
          </a:xfrm>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ja-JP" altLang="en-US" dirty="0"/>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95" name="Shape 95"/>
          <p:cNvSpPr>
            <a:spLocks noGrp="1"/>
          </p:cNvSpPr>
          <p:nvPr>
            <p:ph type="body" sz="quarter" idx="13"/>
          </p:nvPr>
        </p:nvSpPr>
        <p:spPr>
          <a:xfrm>
            <a:off x="1693385" y="6362701"/>
            <a:ext cx="13953493"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6" name="Shape 96"/>
          <p:cNvSpPr>
            <a:spLocks noGrp="1"/>
          </p:cNvSpPr>
          <p:nvPr>
            <p:ph type="body" sz="quarter" idx="14"/>
          </p:nvPr>
        </p:nvSpPr>
        <p:spPr>
          <a:xfrm>
            <a:off x="1693385" y="4266417"/>
            <a:ext cx="13953493" cy="687368"/>
          </a:xfrm>
          <a:prstGeom prst="rect">
            <a:avLst/>
          </a:prstGeom>
        </p:spPr>
        <p:txBody>
          <a:bodyPr>
            <a:spAutoFit/>
          </a:bodyPr>
          <a:lstStyle>
            <a:lvl1pPr marL="0" indent="0" algn="ctr">
              <a:spcBef>
                <a:spcPts val="0"/>
              </a:spcBef>
              <a:buSzTx/>
              <a:buNone/>
              <a:defRPr sz="3800"/>
            </a:lvl1pPr>
          </a:lstStyle>
          <a:p>
            <a:r>
              <a:t>“Type a quote here.” </a:t>
            </a:r>
          </a:p>
        </p:txBody>
      </p:sp>
      <p:sp>
        <p:nvSpPr>
          <p:cNvPr id="97" name="Shape 97"/>
          <p:cNvSpPr>
            <a:spLocks noGrp="1"/>
          </p:cNvSpPr>
          <p:nvPr>
            <p:ph type="sldNum" sz="quarter" idx="2"/>
          </p:nvPr>
        </p:nvSpPr>
        <p:spPr>
          <a:xfrm>
            <a:off x="8474564" y="9423402"/>
            <a:ext cx="391133" cy="333425"/>
          </a:xfrm>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en-US" altLang="ja-JP"/>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a:spLocks noGrp="1"/>
          </p:cNvSpPr>
          <p:nvPr>
            <p:ph type="title"/>
          </p:nvPr>
        </p:nvSpPr>
        <p:spPr>
          <a:xfrm>
            <a:off x="1693385" y="1638300"/>
            <a:ext cx="13953493" cy="3302000"/>
          </a:xfrm>
          <a:prstGeom prst="rect">
            <a:avLst/>
          </a:prstGeom>
        </p:spPr>
        <p:txBody>
          <a:bodyPr anchor="b"/>
          <a:lstStyle>
            <a:lvl1pPr>
              <a:defRPr sz="8000"/>
            </a:lvl1pPr>
          </a:lstStyle>
          <a:p>
            <a:r>
              <a:t>Title Text</a:t>
            </a:r>
          </a:p>
        </p:txBody>
      </p:sp>
      <p:sp>
        <p:nvSpPr>
          <p:cNvPr id="14" name="Shape 14"/>
          <p:cNvSpPr>
            <a:spLocks noGrp="1"/>
          </p:cNvSpPr>
          <p:nvPr>
            <p:ph type="body" sz="quarter" idx="1"/>
          </p:nvPr>
        </p:nvSpPr>
        <p:spPr>
          <a:xfrm>
            <a:off x="1693385" y="5029200"/>
            <a:ext cx="13953493" cy="11303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466099" y="9424228"/>
            <a:ext cx="391133" cy="333425"/>
          </a:xfrm>
          <a:prstGeom prst="rect">
            <a:avLst/>
          </a:prstGeom>
          <a:ln w="12700">
            <a:miter lim="400000"/>
          </a:ln>
        </p:spPr>
        <p:txBody>
          <a:bodyPr wrap="none" lIns="50800" tIns="50800" rIns="50800" bIns="50800">
            <a:spAutoFit/>
          </a:bodyPr>
          <a:lstStyle>
            <a:lvl1pPr>
              <a:defRPr lang="en-US" altLang="ja-JP" smtClean="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18033267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p:nvPr/>
        </p:nvSpPr>
        <p:spPr>
          <a:xfrm>
            <a:off x="16861486" y="0"/>
            <a:ext cx="478779" cy="9753600"/>
          </a:xfrm>
          <a:prstGeom prst="rect">
            <a:avLst/>
          </a:prstGeom>
          <a:solidFill>
            <a:schemeClr val="accent5">
              <a:hueOff val="-522602"/>
              <a:satOff val="-6700"/>
              <a:lumOff val="-22320"/>
            </a:schemeClr>
          </a:solidFill>
          <a:ln w="12700">
            <a:miter lim="400000"/>
          </a:ln>
        </p:spPr>
        <p:txBody>
          <a:bodyPr lIns="50800" tIns="50800" rIns="50800" bIns="50800" anchor="ctr"/>
          <a:lstStyle/>
          <a:p>
            <a:pPr>
              <a:defRPr sz="2400">
                <a:solidFill>
                  <a:srgbClr val="FFFFFF"/>
                </a:solidFill>
              </a:defRPr>
            </a:pPr>
            <a:endParaRPr sz="2400"/>
          </a:p>
        </p:txBody>
      </p:sp>
      <p:sp>
        <p:nvSpPr>
          <p:cNvPr id="2" name="Shape 2"/>
          <p:cNvSpPr>
            <a:spLocks noGrp="1"/>
          </p:cNvSpPr>
          <p:nvPr>
            <p:ph type="title"/>
          </p:nvPr>
        </p:nvSpPr>
        <p:spPr>
          <a:xfrm>
            <a:off x="1270039" y="12700"/>
            <a:ext cx="14800185"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Shape 5"/>
          <p:cNvSpPr/>
          <p:nvPr/>
        </p:nvSpPr>
        <p:spPr>
          <a:xfrm>
            <a:off x="-11611" y="2076450"/>
            <a:ext cx="16873097" cy="0"/>
          </a:xfrm>
          <a:prstGeom prst="line">
            <a:avLst/>
          </a:prstGeom>
          <a:ln w="76200">
            <a:solidFill>
              <a:schemeClr val="accent5">
                <a:hueOff val="-522602"/>
                <a:satOff val="-6700"/>
                <a:lumOff val="-22320"/>
              </a:schemeClr>
            </a:solidFill>
            <a:miter lim="400000"/>
          </a:ln>
        </p:spPr>
        <p:txBody>
          <a:bodyPr lIns="50800" tIns="50800" rIns="50800" bIns="50800" anchor="ctr"/>
          <a:lstStyle/>
          <a:p>
            <a:pPr>
              <a:defRPr sz="2400"/>
            </a:pPr>
            <a:endParaRPr sz="2400"/>
          </a:p>
        </p:txBody>
      </p:sp>
      <p:sp>
        <p:nvSpPr>
          <p:cNvPr id="6" name="Shape 6"/>
          <p:cNvSpPr>
            <a:spLocks noGrp="1"/>
          </p:cNvSpPr>
          <p:nvPr>
            <p:ph type="body" idx="1"/>
          </p:nvPr>
        </p:nvSpPr>
        <p:spPr>
          <a:xfrm>
            <a:off x="1270039" y="2603500"/>
            <a:ext cx="14800185"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74564" y="9414564"/>
            <a:ext cx="391133" cy="333425"/>
          </a:xfrm>
          <a:prstGeom prst="rect">
            <a:avLst/>
          </a:prstGeom>
          <a:ln w="12700">
            <a:miter lim="400000"/>
          </a:ln>
        </p:spPr>
        <p:txBody>
          <a:bodyPr wrap="none" lIns="50800" tIns="50800" rIns="50800" bIns="50800">
            <a:spAutoFit/>
          </a:bodyPr>
          <a:lstStyle>
            <a:lvl1pPr>
              <a:defRPr lang="en-US" altLang="ja-JP" sz="1500" smtClean="0">
                <a:solidFill>
                  <a:schemeClr val="tx1"/>
                </a:solidFill>
              </a:defRPr>
            </a:lvl1pPr>
          </a:lstStyle>
          <a:p>
            <a:fld id="{86CB4B4D-7CA3-9044-876B-883B54F8677D}"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7" r:id="rId6"/>
    <p:sldLayoutId id="2147483658" r:id="rId7"/>
    <p:sldLayoutId id="2147483659" r:id="rId8"/>
  </p:sldLayoutIdLst>
  <p:transition spd="med"/>
  <p:timing>
    <p:tnLst>
      <p:par>
        <p:cTn id="1" dur="indefinite" restart="never" nodeType="tmRoot"/>
      </p:par>
    </p:tnLst>
  </p:timing>
  <p:hf hdr="0" ftr="0" dt="0"/>
  <p:txStyles>
    <p:titleStyle>
      <a:lvl1pPr marL="0" marR="0" indent="0"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1pPr>
      <a:lvl2pPr marL="0" marR="0" indent="228611"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2pPr>
      <a:lvl3pPr marL="0" marR="0" indent="457223"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3pPr>
      <a:lvl4pPr marL="0" marR="0" indent="685835"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4pPr>
      <a:lvl5pPr marL="0" marR="0" indent="914446"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5pPr>
      <a:lvl6pPr marL="0" marR="0" indent="1143057"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6pPr>
      <a:lvl7pPr marL="0" marR="0" indent="1371668"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7pPr>
      <a:lvl8pPr marL="0" marR="0" indent="1600280"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8pPr>
      <a:lvl9pPr marL="0" marR="0" indent="1828892" algn="ctr" defTabSz="584229"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Light"/>
        </a:defRPr>
      </a:lvl9pPr>
    </p:titleStyle>
    <p:bodyStyle>
      <a:lvl1pPr marL="444522"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45"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67"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89"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612"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134"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656"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178"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700"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1pPr>
      <a:lvl2pPr marL="0" marR="0" indent="228611"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2pPr>
      <a:lvl3pPr marL="0" marR="0" indent="457223"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3pPr>
      <a:lvl4pPr marL="0" marR="0" indent="685835"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4pPr>
      <a:lvl5pPr marL="0" marR="0" indent="914446"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5pPr>
      <a:lvl6pPr marL="0" marR="0" indent="1143057"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6pPr>
      <a:lvl7pPr marL="0" marR="0" indent="1371668"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7pPr>
      <a:lvl8pPr marL="0" marR="0" indent="1600280"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8pPr>
      <a:lvl9pPr marL="0" marR="0" indent="1828892" algn="ctr" defTabSz="584229"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844800"/>
            <a:ext cx="17340262" cy="2732400"/>
          </a:xfrm>
          <a:solidFill>
            <a:schemeClr val="accent5">
              <a:lumMod val="50000"/>
            </a:schemeClr>
          </a:solidFill>
          <a:ln w="12700">
            <a:miter lim="400000"/>
          </a:ln>
        </p:spPr>
        <p:txBody>
          <a:bodyPr lIns="50800" tIns="50800" rIns="50800" bIns="50800" anchor="ctr">
            <a:normAutofit/>
          </a:bodyPr>
          <a:lstStyle/>
          <a:p>
            <a:r>
              <a:rPr lang="en-US" altLang="ja-JP" sz="4000" dirty="0">
                <a:solidFill>
                  <a:srgbClr val="FFFFFF"/>
                </a:solidFill>
                <a:latin typeface="メイリオ" panose="020B0604030504040204" pitchFamily="50" charset="-128"/>
                <a:ea typeface="メイリオ" panose="020B0604030504040204" pitchFamily="50" charset="-128"/>
              </a:rPr>
              <a:t>ICT</a:t>
            </a:r>
            <a:r>
              <a:rPr lang="ja-JP" altLang="en-US" sz="4000" dirty="0">
                <a:solidFill>
                  <a:srgbClr val="FFFFFF"/>
                </a:solidFill>
                <a:latin typeface="メイリオ" panose="020B0604030504040204" pitchFamily="50" charset="-128"/>
                <a:ea typeface="メイリオ" panose="020B0604030504040204" pitchFamily="50" charset="-128"/>
              </a:rPr>
              <a:t>戦略本部会議</a:t>
            </a:r>
          </a:p>
        </p:txBody>
      </p:sp>
      <p:sp>
        <p:nvSpPr>
          <p:cNvPr id="3" name="テキスト プレースホルダー 2"/>
          <p:cNvSpPr>
            <a:spLocks noGrp="1"/>
          </p:cNvSpPr>
          <p:nvPr>
            <p:ph type="body" sz="quarter" idx="1"/>
          </p:nvPr>
        </p:nvSpPr>
        <p:spPr>
          <a:xfrm>
            <a:off x="1693385" y="7634062"/>
            <a:ext cx="13953493" cy="1130300"/>
          </a:xfrm>
        </p:spPr>
        <p:txBody>
          <a:bodyPr/>
          <a:lstStyle/>
          <a:p>
            <a:r>
              <a:rPr lang="en-US" altLang="ja-JP" dirty="0">
                <a:latin typeface="メイリオ" panose="020B0604030504040204" pitchFamily="50" charset="-128"/>
                <a:ea typeface="メイリオ" panose="020B0604030504040204" pitchFamily="50" charset="-128"/>
              </a:rPr>
              <a:t>H30.5.24</a:t>
            </a:r>
            <a:br>
              <a:rPr lang="en-US" altLang="ja-JP"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ICT</a:t>
            </a:r>
            <a:r>
              <a:rPr lang="ja-JP" altLang="en-US" dirty="0">
                <a:latin typeface="メイリオ" panose="020B0604030504040204" pitchFamily="50" charset="-128"/>
                <a:ea typeface="メイリオ" panose="020B0604030504040204" pitchFamily="50" charset="-128"/>
              </a:rPr>
              <a:t>戦略室</a:t>
            </a:r>
          </a:p>
          <a:p>
            <a:endParaRPr kumimoji="1" lang="ja-JP" altLang="en-US" dirty="0"/>
          </a:p>
        </p:txBody>
      </p:sp>
    </p:spTree>
    <p:extLst>
      <p:ext uri="{BB962C8B-B14F-4D97-AF65-F5344CB8AC3E}">
        <p14:creationId xmlns:p14="http://schemas.microsoft.com/office/powerpoint/2010/main" val="67163349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2371" y="318180"/>
            <a:ext cx="14955520" cy="1885245"/>
          </a:xfrm>
        </p:spPr>
        <p:txBody>
          <a:bodyPr>
            <a:normAutofit/>
          </a:bodyPr>
          <a:lstStyle/>
          <a:p>
            <a:pPr algn="ctr"/>
            <a:r>
              <a:rPr kumimoji="1" lang="zh-TW" altLang="en-US" sz="4800" dirty="0" smtClean="0">
                <a:latin typeface="メイリオ" panose="020B0604030504040204" pitchFamily="50" charset="-128"/>
                <a:ea typeface="メイリオ" panose="020B0604030504040204" pitchFamily="50" charset="-128"/>
              </a:rPr>
              <a:t>大阪市</a:t>
            </a:r>
            <a:r>
              <a:rPr kumimoji="1" lang="en-US" altLang="zh-TW" sz="4800" dirty="0" smtClean="0">
                <a:latin typeface="メイリオ" panose="020B0604030504040204" pitchFamily="50" charset="-128"/>
                <a:ea typeface="メイリオ" panose="020B0604030504040204" pitchFamily="50" charset="-128"/>
              </a:rPr>
              <a:t>ICT</a:t>
            </a:r>
            <a:r>
              <a:rPr kumimoji="1" lang="zh-TW" altLang="en-US" sz="4800" dirty="0" smtClean="0">
                <a:latin typeface="メイリオ" panose="020B0604030504040204" pitchFamily="50" charset="-128"/>
                <a:ea typeface="メイリオ" panose="020B0604030504040204" pitchFamily="50" charset="-128"/>
              </a:rPr>
              <a:t>戦略 </a:t>
            </a:r>
            <a:r>
              <a:rPr kumimoji="1" lang="ja-JP" altLang="en-US" sz="4800" dirty="0" smtClean="0">
                <a:latin typeface="メイリオ" panose="020B0604030504040204" pitchFamily="50" charset="-128"/>
                <a:ea typeface="メイリオ" panose="020B0604030504040204" pitchFamily="50" charset="-128"/>
              </a:rPr>
              <a:t>第</a:t>
            </a:r>
            <a:r>
              <a:rPr kumimoji="1" lang="en-US" altLang="ja-JP" sz="4800" dirty="0" smtClean="0">
                <a:latin typeface="メイリオ" panose="020B0604030504040204" pitchFamily="50" charset="-128"/>
                <a:ea typeface="メイリオ" panose="020B0604030504040204" pitchFamily="50" charset="-128"/>
              </a:rPr>
              <a:t>2</a:t>
            </a:r>
            <a:r>
              <a:rPr kumimoji="1" lang="ja-JP" altLang="en-US" sz="4800" dirty="0">
                <a:latin typeface="メイリオ" panose="020B0604030504040204" pitchFamily="50" charset="-128"/>
                <a:ea typeface="メイリオ" panose="020B0604030504040204" pitchFamily="50" charset="-128"/>
              </a:rPr>
              <a:t>版</a:t>
            </a:r>
            <a:r>
              <a:rPr kumimoji="1" lang="ja-JP" altLang="en-US" sz="4800" dirty="0" smtClean="0">
                <a:latin typeface="メイリオ" panose="020B0604030504040204" pitchFamily="50" charset="-128"/>
                <a:ea typeface="メイリオ" panose="020B0604030504040204" pitchFamily="50" charset="-128"/>
              </a:rPr>
              <a:t>　改訂概要</a:t>
            </a:r>
            <a:endParaRPr kumimoji="1" lang="ja-JP" altLang="en-US" sz="4800" dirty="0">
              <a:latin typeface="メイリオ" panose="020B0604030504040204" pitchFamily="50" charset="-128"/>
              <a:ea typeface="メイリオ" panose="020B0604030504040204" pitchFamily="50" charset="-128"/>
            </a:endParaRPr>
          </a:p>
        </p:txBody>
      </p:sp>
      <p:sp>
        <p:nvSpPr>
          <p:cNvPr id="4" name="Shape 123"/>
          <p:cNvSpPr/>
          <p:nvPr/>
        </p:nvSpPr>
        <p:spPr>
          <a:xfrm>
            <a:off x="1978721" y="8130357"/>
            <a:ext cx="5031680" cy="1163190"/>
          </a:xfrm>
          <a:prstGeom prst="roundRect">
            <a:avLst>
              <a:gd name="adj" fmla="val 15000"/>
            </a:avLst>
          </a:prstGeom>
          <a:solidFill>
            <a:schemeClr val="accent2">
              <a:lumMod val="75000"/>
            </a:schemeClr>
          </a:solidFill>
          <a:ln>
            <a:solidFill>
              <a:schemeClr val="accent2">
                <a:lumMod val="50000"/>
              </a:schemeClr>
            </a:solidFill>
          </a:ln>
          <a:extLst>
            <a:ext uri="{C572A759-6A51-4108-AA02-DFA0A04FC94B}">
              <ma14:wrappingTextBoxFlag xmlns="" xmlns:ma14="http://schemas.microsoft.com/office/mac/drawingml/2011/main" val="1"/>
            </a:ext>
          </a:extLst>
        </p:spPr>
        <p:style>
          <a:lnRef idx="1">
            <a:schemeClr val="accent6"/>
          </a:lnRef>
          <a:fillRef idx="3">
            <a:schemeClr val="accent6"/>
          </a:fillRef>
          <a:effectRef idx="2">
            <a:schemeClr val="accent6"/>
          </a:effectRef>
          <a:fontRef idx="minor">
            <a:schemeClr val="lt1"/>
          </a:fontRef>
        </p:style>
        <p:txBody>
          <a:bodyPr lIns="50799" tIns="50799" rIns="50799" bIns="50799" anchor="ctr"/>
          <a:lstStyle/>
          <a:p>
            <a:pPr>
              <a:defRPr sz="2600" b="1">
                <a:solidFill>
                  <a:srgbClr val="FFFFFF"/>
                </a:solidFill>
                <a:latin typeface="Helvetica"/>
                <a:ea typeface="Helvetica"/>
                <a:cs typeface="Helvetica"/>
                <a:sym typeface="Helvetica"/>
              </a:defRPr>
            </a:pPr>
            <a:r>
              <a:rPr lang="ja-JP" altLang="en-US" sz="2800" dirty="0">
                <a:latin typeface="メイリオ" panose="020B0604030504040204" pitchFamily="50" charset="-128"/>
                <a:ea typeface="メイリオ" panose="020B0604030504040204" pitchFamily="50" charset="-128"/>
              </a:rPr>
              <a:t>法的</a:t>
            </a:r>
            <a:r>
              <a:rPr lang="ja-JP" altLang="en-US" sz="2800" dirty="0" smtClean="0">
                <a:latin typeface="メイリオ" panose="020B0604030504040204" pitchFamily="50" charset="-128"/>
                <a:ea typeface="メイリオ" panose="020B0604030504040204" pitchFamily="50" charset="-128"/>
              </a:rPr>
              <a:t>位置づけ変更</a:t>
            </a:r>
            <a:endParaRPr lang="ja-JP" altLang="en-US" sz="2800" dirty="0">
              <a:latin typeface="メイリオ" panose="020B0604030504040204" pitchFamily="50" charset="-128"/>
              <a:ea typeface="メイリオ" panose="020B0604030504040204" pitchFamily="50" charset="-128"/>
            </a:endParaRPr>
          </a:p>
        </p:txBody>
      </p:sp>
      <p:sp>
        <p:nvSpPr>
          <p:cNvPr id="6" name="Shape 128"/>
          <p:cNvSpPr/>
          <p:nvPr/>
        </p:nvSpPr>
        <p:spPr>
          <a:xfrm>
            <a:off x="7711188" y="8317786"/>
            <a:ext cx="8274148" cy="841254"/>
          </a:xfrm>
          <a:prstGeom prst="rect">
            <a:avLst/>
          </a:prstGeom>
          <a:ln w="12700">
            <a:miter lim="400000"/>
          </a:ln>
          <a:extLst>
            <a:ext uri="{C572A759-6A51-4108-AA02-DFA0A04FC94B}">
              <ma14:wrappingTextBoxFlag xmlns="" xmlns:ma14="http://schemas.microsoft.com/office/mac/drawingml/2011/main" val="1"/>
            </a:ext>
          </a:extLst>
        </p:spPr>
        <p:txBody>
          <a:bodyPr wrap="square" lIns="50799" tIns="50799" rIns="50799" bIns="50799" anchor="ctr">
            <a:spAutoFit/>
          </a:bodyPr>
          <a:lstStyle/>
          <a:p>
            <a:pPr marL="457200" indent="-457200" algn="l">
              <a:buFont typeface="Arial" panose="020B0604020202020204" pitchFamily="34" charset="0"/>
              <a:buChar char="•"/>
              <a:defRPr sz="2600"/>
            </a:pPr>
            <a:r>
              <a:rPr lang="ja-JP" altLang="en-US" sz="2400" dirty="0" smtClean="0">
                <a:latin typeface="メイリオ" panose="020B0604030504040204" pitchFamily="50" charset="-128"/>
                <a:ea typeface="メイリオ" panose="020B0604030504040204" pitchFamily="50" charset="-128"/>
              </a:rPr>
              <a:t>本戦略を、官民</a:t>
            </a:r>
            <a:r>
              <a:rPr lang="ja-JP" altLang="en-US" sz="2400" dirty="0">
                <a:latin typeface="メイリオ" panose="020B0604030504040204" pitchFamily="50" charset="-128"/>
                <a:ea typeface="メイリオ" panose="020B0604030504040204" pitchFamily="50" charset="-128"/>
              </a:rPr>
              <a:t>データ活用推進基本法に</a:t>
            </a:r>
            <a:r>
              <a:rPr lang="ja-JP" altLang="en-US" sz="2400" dirty="0" smtClean="0">
                <a:latin typeface="メイリオ" panose="020B0604030504040204" pitchFamily="50" charset="-128"/>
                <a:ea typeface="メイリオ" panose="020B0604030504040204" pitchFamily="50" charset="-128"/>
              </a:rPr>
              <a:t>おいて、自治体に求められている計画</a:t>
            </a:r>
            <a:r>
              <a:rPr lang="ja-JP" altLang="en-US" sz="2400" dirty="0">
                <a:latin typeface="メイリオ" panose="020B0604030504040204" pitchFamily="50" charset="-128"/>
                <a:ea typeface="メイリオ" panose="020B0604030504040204" pitchFamily="50" charset="-128"/>
              </a:rPr>
              <a:t>に</a:t>
            </a:r>
            <a:r>
              <a:rPr lang="ja-JP" altLang="en-US" sz="2400" dirty="0" smtClean="0">
                <a:latin typeface="メイリオ" panose="020B0604030504040204" pitchFamily="50" charset="-128"/>
                <a:ea typeface="メイリオ" panose="020B0604030504040204" pitchFamily="50" charset="-128"/>
              </a:rPr>
              <a:t>位置付け</a:t>
            </a:r>
            <a:endParaRPr lang="en-US" altLang="ja-JP" sz="2400" dirty="0" smtClean="0">
              <a:latin typeface="メイリオ" panose="020B0604030504040204" pitchFamily="50" charset="-128"/>
              <a:ea typeface="メイリオ" panose="020B0604030504040204" pitchFamily="50" charset="-128"/>
            </a:endParaRPr>
          </a:p>
        </p:txBody>
      </p:sp>
      <p:sp>
        <p:nvSpPr>
          <p:cNvPr id="8" name="Shape 123"/>
          <p:cNvSpPr/>
          <p:nvPr/>
        </p:nvSpPr>
        <p:spPr>
          <a:xfrm>
            <a:off x="1978721" y="3341188"/>
            <a:ext cx="5031680" cy="1202146"/>
          </a:xfrm>
          <a:prstGeom prst="roundRect">
            <a:avLst>
              <a:gd name="adj" fmla="val 15000"/>
            </a:avLst>
          </a:prstGeom>
          <a:solidFill>
            <a:schemeClr val="accent2">
              <a:lumMod val="75000"/>
            </a:schemeClr>
          </a:solidFill>
          <a:ln>
            <a:solidFill>
              <a:schemeClr val="accent2">
                <a:lumMod val="50000"/>
              </a:schemeClr>
            </a:solidFill>
          </a:ln>
          <a:extLst>
            <a:ext uri="{C572A759-6A51-4108-AA02-DFA0A04FC94B}">
              <ma14:wrappingTextBoxFlag xmlns="" xmlns:ma14="http://schemas.microsoft.com/office/mac/drawingml/2011/main" val="1"/>
            </a:ext>
          </a:extLst>
        </p:spPr>
        <p:style>
          <a:lnRef idx="1">
            <a:schemeClr val="accent6"/>
          </a:lnRef>
          <a:fillRef idx="3">
            <a:schemeClr val="accent6"/>
          </a:fillRef>
          <a:effectRef idx="2">
            <a:schemeClr val="accent6"/>
          </a:effectRef>
          <a:fontRef idx="minor">
            <a:schemeClr val="lt1"/>
          </a:fontRef>
        </p:style>
        <p:txBody>
          <a:bodyPr lIns="50799" tIns="50799" rIns="50799" bIns="50799" anchor="ctr"/>
          <a:lstStyle/>
          <a:p>
            <a:pPr>
              <a:defRPr sz="2600" b="1">
                <a:solidFill>
                  <a:srgbClr val="FFFFFF"/>
                </a:solidFill>
                <a:latin typeface="Helvetica"/>
                <a:ea typeface="Helvetica"/>
                <a:cs typeface="Helvetica"/>
                <a:sym typeface="Helvetica"/>
              </a:defRPr>
            </a:pPr>
            <a:r>
              <a:rPr lang="ja-JP" altLang="en-US" sz="2800" dirty="0" smtClean="0">
                <a:latin typeface="メイリオ" panose="020B0604030504040204" pitchFamily="50" charset="-128"/>
                <a:ea typeface="メイリオ" panose="020B0604030504040204" pitchFamily="50" charset="-128"/>
              </a:rPr>
              <a:t>環境</a:t>
            </a:r>
            <a:r>
              <a:rPr lang="ja-JP" altLang="en-US" sz="2800" dirty="0">
                <a:latin typeface="メイリオ" panose="020B0604030504040204" pitchFamily="50" charset="-128"/>
                <a:ea typeface="メイリオ" panose="020B0604030504040204" pitchFamily="50" charset="-128"/>
              </a:rPr>
              <a:t>の変化を反映</a:t>
            </a:r>
          </a:p>
        </p:txBody>
      </p:sp>
      <p:sp>
        <p:nvSpPr>
          <p:cNvPr id="10" name="Shape 123"/>
          <p:cNvSpPr/>
          <p:nvPr/>
        </p:nvSpPr>
        <p:spPr>
          <a:xfrm>
            <a:off x="1978721" y="4938197"/>
            <a:ext cx="5031680" cy="1202146"/>
          </a:xfrm>
          <a:prstGeom prst="roundRect">
            <a:avLst>
              <a:gd name="adj" fmla="val 15000"/>
            </a:avLst>
          </a:prstGeom>
          <a:solidFill>
            <a:schemeClr val="accent2">
              <a:lumMod val="75000"/>
            </a:schemeClr>
          </a:solidFill>
          <a:ln>
            <a:solidFill>
              <a:schemeClr val="accent2">
                <a:lumMod val="50000"/>
              </a:schemeClr>
            </a:solidFill>
          </a:ln>
          <a:extLst>
            <a:ext uri="{C572A759-6A51-4108-AA02-DFA0A04FC94B}">
              <ma14:wrappingTextBoxFlag xmlns="" xmlns:ma14="http://schemas.microsoft.com/office/mac/drawingml/2011/main" val="1"/>
            </a:ext>
          </a:extLst>
        </p:spPr>
        <p:style>
          <a:lnRef idx="1">
            <a:schemeClr val="accent6"/>
          </a:lnRef>
          <a:fillRef idx="3">
            <a:schemeClr val="accent6"/>
          </a:fillRef>
          <a:effectRef idx="2">
            <a:schemeClr val="accent6"/>
          </a:effectRef>
          <a:fontRef idx="minor">
            <a:schemeClr val="lt1"/>
          </a:fontRef>
        </p:style>
        <p:txBody>
          <a:bodyPr lIns="50799" tIns="50799" rIns="50799" bIns="50799" anchor="ctr"/>
          <a:lstStyle/>
          <a:p>
            <a:pPr>
              <a:defRPr sz="2600" b="1">
                <a:solidFill>
                  <a:srgbClr val="FFFFFF"/>
                </a:solidFill>
                <a:latin typeface="Helvetica"/>
                <a:ea typeface="Helvetica"/>
                <a:cs typeface="Helvetica"/>
                <a:sym typeface="Helvetica"/>
              </a:defRPr>
            </a:pPr>
            <a:r>
              <a:rPr lang="ja-JP" altLang="en-US" sz="2800" dirty="0" smtClean="0">
                <a:latin typeface="メイリオ" panose="020B0604030504040204" pitchFamily="50" charset="-128"/>
                <a:ea typeface="メイリオ" panose="020B0604030504040204" pitchFamily="50" charset="-128"/>
              </a:rPr>
              <a:t>新たな</a:t>
            </a:r>
            <a:r>
              <a:rPr lang="ja-JP" altLang="en-US" sz="2800" dirty="0">
                <a:latin typeface="メイリオ" panose="020B0604030504040204" pitchFamily="50" charset="-128"/>
                <a:ea typeface="メイリオ" panose="020B0604030504040204" pitchFamily="50" charset="-128"/>
              </a:rPr>
              <a:t>課題の反映</a:t>
            </a:r>
          </a:p>
        </p:txBody>
      </p:sp>
      <p:sp>
        <p:nvSpPr>
          <p:cNvPr id="11" name="Shape 123"/>
          <p:cNvSpPr/>
          <p:nvPr/>
        </p:nvSpPr>
        <p:spPr>
          <a:xfrm>
            <a:off x="1978721" y="6535206"/>
            <a:ext cx="5031680" cy="1201849"/>
          </a:xfrm>
          <a:prstGeom prst="roundRect">
            <a:avLst>
              <a:gd name="adj" fmla="val 15000"/>
            </a:avLst>
          </a:prstGeom>
          <a:solidFill>
            <a:schemeClr val="accent2">
              <a:lumMod val="75000"/>
            </a:schemeClr>
          </a:solidFill>
          <a:ln>
            <a:solidFill>
              <a:schemeClr val="accent2">
                <a:lumMod val="50000"/>
              </a:schemeClr>
            </a:solidFill>
          </a:ln>
          <a:extLst>
            <a:ext uri="{C572A759-6A51-4108-AA02-DFA0A04FC94B}">
              <ma14:wrappingTextBoxFlag xmlns="" xmlns:ma14="http://schemas.microsoft.com/office/mac/drawingml/2011/main" val="1"/>
            </a:ext>
          </a:extLst>
        </p:spPr>
        <p:style>
          <a:lnRef idx="1">
            <a:schemeClr val="accent6"/>
          </a:lnRef>
          <a:fillRef idx="3">
            <a:schemeClr val="accent6"/>
          </a:fillRef>
          <a:effectRef idx="2">
            <a:schemeClr val="accent6"/>
          </a:effectRef>
          <a:fontRef idx="minor">
            <a:schemeClr val="lt1"/>
          </a:fontRef>
        </p:style>
        <p:txBody>
          <a:bodyPr lIns="50799" tIns="50799" rIns="50799" bIns="50799" anchor="ctr"/>
          <a:lstStyle/>
          <a:p>
            <a:pPr>
              <a:defRPr sz="2600" b="1">
                <a:solidFill>
                  <a:srgbClr val="FFFFFF"/>
                </a:solidFill>
                <a:latin typeface="Helvetica"/>
                <a:ea typeface="Helvetica"/>
                <a:cs typeface="Helvetica"/>
                <a:sym typeface="Helvetica"/>
              </a:defRPr>
            </a:pPr>
            <a:r>
              <a:rPr lang="ja-JP" altLang="en-US" sz="2800" dirty="0" smtClean="0">
                <a:latin typeface="メイリオ" panose="020B0604030504040204" pitchFamily="50" charset="-128"/>
                <a:ea typeface="メイリオ" panose="020B0604030504040204" pitchFamily="50" charset="-128"/>
              </a:rPr>
              <a:t>推進</a:t>
            </a:r>
            <a:r>
              <a:rPr lang="ja-JP" altLang="en-US" sz="2800" dirty="0">
                <a:latin typeface="メイリオ" panose="020B0604030504040204" pitchFamily="50" charset="-128"/>
                <a:ea typeface="メイリオ" panose="020B0604030504040204" pitchFamily="50" charset="-128"/>
              </a:rPr>
              <a:t>体制・方法の見直し</a:t>
            </a:r>
          </a:p>
        </p:txBody>
      </p:sp>
      <p:sp>
        <p:nvSpPr>
          <p:cNvPr id="12" name="Shape 128"/>
          <p:cNvSpPr/>
          <p:nvPr/>
        </p:nvSpPr>
        <p:spPr>
          <a:xfrm>
            <a:off x="7711188" y="3343212"/>
            <a:ext cx="8274148" cy="1210586"/>
          </a:xfrm>
          <a:prstGeom prst="rect">
            <a:avLst/>
          </a:prstGeom>
          <a:ln w="12700">
            <a:miter lim="400000"/>
          </a:ln>
          <a:extLst>
            <a:ext uri="{C572A759-6A51-4108-AA02-DFA0A04FC94B}">
              <ma14:wrappingTextBoxFlag xmlns="" xmlns:ma14="http://schemas.microsoft.com/office/mac/drawingml/2011/main" val="1"/>
            </a:ext>
          </a:extLst>
        </p:spPr>
        <p:txBody>
          <a:bodyPr wrap="square" lIns="50799" tIns="50799" rIns="50799" bIns="50799" anchor="ctr">
            <a:spAutoFit/>
          </a:bodyPr>
          <a:lstStyle/>
          <a:p>
            <a:pPr marL="457200" indent="-457200" algn="l">
              <a:buFont typeface="Arial" panose="020B0604020202020204" pitchFamily="34" charset="0"/>
              <a:buChar char="•"/>
              <a:defRPr sz="2600"/>
            </a:pPr>
            <a:r>
              <a:rPr lang="en-US" altLang="ja-JP" sz="2400" dirty="0" smtClean="0">
                <a:latin typeface="メイリオ" panose="020B0604030504040204" pitchFamily="50" charset="-128"/>
                <a:ea typeface="メイリオ" panose="020B0604030504040204" pitchFamily="50" charset="-128"/>
              </a:rPr>
              <a:t>AI</a:t>
            </a:r>
            <a:r>
              <a:rPr lang="ja-JP" altLang="en-US" sz="2400" dirty="0" err="1" smtClean="0">
                <a:latin typeface="メイリオ" panose="020B0604030504040204" pitchFamily="50" charset="-128"/>
                <a:ea typeface="メイリオ" panose="020B0604030504040204" pitchFamily="50" charset="-128"/>
              </a:rPr>
              <a:t>、</a:t>
            </a:r>
            <a:r>
              <a:rPr lang="en-US" altLang="ja-JP" sz="2400" dirty="0" err="1" smtClean="0">
                <a:latin typeface="メイリオ" panose="020B0604030504040204" pitchFamily="50" charset="-128"/>
                <a:ea typeface="メイリオ" panose="020B0604030504040204" pitchFamily="50" charset="-128"/>
              </a:rPr>
              <a:t>IoT</a:t>
            </a:r>
            <a:r>
              <a:rPr lang="ja-JP" altLang="en-US" sz="2400" dirty="0" smtClean="0">
                <a:latin typeface="メイリオ" panose="020B0604030504040204" pitchFamily="50" charset="-128"/>
                <a:ea typeface="メイリオ" panose="020B0604030504040204" pitchFamily="50" charset="-128"/>
              </a:rPr>
              <a:t>等</a:t>
            </a:r>
            <a:r>
              <a:rPr lang="ja-JP" altLang="en-US" sz="2400" dirty="0">
                <a:latin typeface="メイリオ" panose="020B0604030504040204" pitchFamily="50" charset="-128"/>
                <a:ea typeface="メイリオ" panose="020B0604030504040204" pitchFamily="50" charset="-128"/>
              </a:rPr>
              <a:t>の新たな</a:t>
            </a:r>
            <a:r>
              <a:rPr lang="ja-JP" altLang="en-US" sz="2400" dirty="0" smtClean="0">
                <a:latin typeface="メイリオ" panose="020B0604030504040204" pitchFamily="50" charset="-128"/>
                <a:ea typeface="メイリオ" panose="020B0604030504040204" pitchFamily="50" charset="-128"/>
              </a:rPr>
              <a:t>技術の変化を反映</a:t>
            </a:r>
            <a:endParaRPr lang="en-US" altLang="ja-JP" sz="2400" dirty="0" smtClean="0">
              <a:latin typeface="メイリオ" panose="020B0604030504040204" pitchFamily="50" charset="-128"/>
              <a:ea typeface="メイリオ" panose="020B0604030504040204" pitchFamily="50" charset="-128"/>
            </a:endParaRPr>
          </a:p>
          <a:p>
            <a:pPr marL="457200" indent="-457200" algn="l">
              <a:buFont typeface="Arial" panose="020B0604020202020204" pitchFamily="34" charset="0"/>
              <a:buChar char="•"/>
              <a:defRPr sz="2600"/>
            </a:pPr>
            <a:r>
              <a:rPr lang="ja-JP" altLang="en-US" sz="2400" dirty="0" smtClean="0">
                <a:latin typeface="メイリオ" panose="020B0604030504040204" pitchFamily="50" charset="-128"/>
                <a:ea typeface="メイリオ" panose="020B0604030504040204" pitchFamily="50" charset="-128"/>
              </a:rPr>
              <a:t>国が主導している取組追加</a:t>
            </a:r>
            <a:endParaRPr lang="en-US" altLang="ja-JP" sz="2400" dirty="0" smtClean="0">
              <a:latin typeface="メイリオ" panose="020B0604030504040204" pitchFamily="50" charset="-128"/>
              <a:ea typeface="メイリオ" panose="020B0604030504040204" pitchFamily="50" charset="-128"/>
            </a:endParaRPr>
          </a:p>
          <a:p>
            <a:pPr marL="457200" indent="-457200" algn="l">
              <a:buFont typeface="Arial" panose="020B0604020202020204" pitchFamily="34" charset="0"/>
              <a:buChar char="•"/>
              <a:defRPr sz="2600"/>
            </a:pPr>
            <a:r>
              <a:rPr lang="ja-JP" altLang="en-US" sz="2400" dirty="0" smtClean="0">
                <a:latin typeface="メイリオ" panose="020B0604030504040204" pitchFamily="50" charset="-128"/>
                <a:ea typeface="メイリオ" panose="020B0604030504040204" pitchFamily="50" charset="-128"/>
              </a:rPr>
              <a:t>民間や海外におけるトレンドの変化を反映</a:t>
            </a:r>
            <a:endParaRPr lang="ja-JP" altLang="en-US" sz="2400" dirty="0">
              <a:latin typeface="メイリオ" panose="020B0604030504040204" pitchFamily="50" charset="-128"/>
              <a:ea typeface="メイリオ" panose="020B0604030504040204" pitchFamily="50" charset="-128"/>
            </a:endParaRPr>
          </a:p>
        </p:txBody>
      </p:sp>
      <p:sp>
        <p:nvSpPr>
          <p:cNvPr id="13" name="Shape 128"/>
          <p:cNvSpPr/>
          <p:nvPr/>
        </p:nvSpPr>
        <p:spPr>
          <a:xfrm>
            <a:off x="7711188" y="4940035"/>
            <a:ext cx="8274148" cy="1210586"/>
          </a:xfrm>
          <a:prstGeom prst="rect">
            <a:avLst/>
          </a:prstGeom>
          <a:ln w="12700">
            <a:miter lim="400000"/>
          </a:ln>
          <a:extLst>
            <a:ext uri="{C572A759-6A51-4108-AA02-DFA0A04FC94B}">
              <ma14:wrappingTextBoxFlag xmlns="" xmlns:ma14="http://schemas.microsoft.com/office/mac/drawingml/2011/main" val="1"/>
            </a:ext>
          </a:extLst>
        </p:spPr>
        <p:txBody>
          <a:bodyPr wrap="square" lIns="50799" tIns="50799" rIns="50799" bIns="50799" anchor="ctr">
            <a:spAutoFit/>
          </a:bodyPr>
          <a:lstStyle/>
          <a:p>
            <a:pPr marL="457200" indent="-457200" algn="l">
              <a:buFont typeface="Arial" panose="020B0604020202020204" pitchFamily="34" charset="0"/>
              <a:buChar char="•"/>
              <a:defRPr sz="2600"/>
            </a:pPr>
            <a:r>
              <a:rPr lang="ja-JP" altLang="en-US" sz="2400" dirty="0">
                <a:latin typeface="メイリオ" panose="020B0604030504040204" pitchFamily="50" charset="-128"/>
                <a:ea typeface="メイリオ" panose="020B0604030504040204" pitchFamily="50" charset="-128"/>
              </a:rPr>
              <a:t>民間・大学との連携</a:t>
            </a:r>
            <a:r>
              <a:rPr lang="ja-JP" altLang="en-US" sz="2400" dirty="0" smtClean="0">
                <a:latin typeface="メイリオ" panose="020B0604030504040204" pitchFamily="50" charset="-128"/>
                <a:ea typeface="メイリオ" panose="020B0604030504040204" pitchFamily="50" charset="-128"/>
              </a:rPr>
              <a:t>方法</a:t>
            </a:r>
            <a:endParaRPr lang="en-US" altLang="ja-JP" sz="2400" dirty="0" smtClean="0">
              <a:latin typeface="メイリオ" panose="020B0604030504040204" pitchFamily="50" charset="-128"/>
              <a:ea typeface="メイリオ" panose="020B0604030504040204" pitchFamily="50" charset="-128"/>
            </a:endParaRPr>
          </a:p>
          <a:p>
            <a:pPr marL="457200" indent="-457200" algn="l">
              <a:buFont typeface="Arial" panose="020B0604020202020204" pitchFamily="34" charset="0"/>
              <a:buChar char="•"/>
              <a:defRPr sz="2600"/>
            </a:pPr>
            <a:r>
              <a:rPr lang="ja-JP" altLang="en-US" sz="2400" dirty="0" smtClean="0">
                <a:latin typeface="メイリオ" panose="020B0604030504040204" pitchFamily="50" charset="-128"/>
                <a:ea typeface="メイリオ" panose="020B0604030504040204" pitchFamily="50" charset="-128"/>
              </a:rPr>
              <a:t>人材育成</a:t>
            </a:r>
            <a:endParaRPr lang="en-US" altLang="ja-JP" sz="2400" dirty="0" smtClean="0">
              <a:latin typeface="メイリオ" panose="020B0604030504040204" pitchFamily="50" charset="-128"/>
              <a:ea typeface="メイリオ" panose="020B0604030504040204" pitchFamily="50" charset="-128"/>
            </a:endParaRPr>
          </a:p>
          <a:p>
            <a:pPr marL="457200" indent="-457200" algn="l">
              <a:buFont typeface="Arial" panose="020B0604020202020204" pitchFamily="34" charset="0"/>
              <a:buChar char="•"/>
              <a:defRPr sz="2600"/>
            </a:pPr>
            <a:r>
              <a:rPr lang="ja-JP" altLang="en-US" sz="2400" dirty="0" smtClean="0">
                <a:latin typeface="メイリオ" panose="020B0604030504040204" pitchFamily="50" charset="-128"/>
                <a:ea typeface="メイリオ" panose="020B0604030504040204" pitchFamily="50" charset="-128"/>
              </a:rPr>
              <a:t>システム</a:t>
            </a:r>
            <a:r>
              <a:rPr lang="ja-JP" altLang="en-US" sz="2400" dirty="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在り方</a:t>
            </a:r>
            <a:endParaRPr lang="ja-JP" altLang="en-US" sz="2400" dirty="0">
              <a:latin typeface="メイリオ" panose="020B0604030504040204" pitchFamily="50" charset="-128"/>
              <a:ea typeface="メイリオ" panose="020B0604030504040204" pitchFamily="50" charset="-128"/>
            </a:endParaRPr>
          </a:p>
        </p:txBody>
      </p:sp>
      <p:sp>
        <p:nvSpPr>
          <p:cNvPr id="14" name="Shape 128"/>
          <p:cNvSpPr/>
          <p:nvPr/>
        </p:nvSpPr>
        <p:spPr>
          <a:xfrm>
            <a:off x="7711189" y="6684014"/>
            <a:ext cx="8436702" cy="841254"/>
          </a:xfrm>
          <a:prstGeom prst="rect">
            <a:avLst/>
          </a:prstGeom>
          <a:ln w="12700">
            <a:miter lim="400000"/>
          </a:ln>
          <a:extLst>
            <a:ext uri="{C572A759-6A51-4108-AA02-DFA0A04FC94B}">
              <ma14:wrappingTextBoxFlag xmlns="" xmlns:ma14="http://schemas.microsoft.com/office/mac/drawingml/2011/main" val="1"/>
            </a:ext>
          </a:extLst>
        </p:spPr>
        <p:txBody>
          <a:bodyPr wrap="square" lIns="50799" tIns="50799" rIns="50799" bIns="50799" anchor="ctr">
            <a:spAutoFit/>
          </a:bodyPr>
          <a:lstStyle/>
          <a:p>
            <a:pPr marL="457200" indent="-457200" algn="l">
              <a:buFont typeface="Arial" panose="020B0604020202020204" pitchFamily="34" charset="0"/>
              <a:buChar char="•"/>
              <a:defRPr sz="2600"/>
            </a:pPr>
            <a:r>
              <a:rPr lang="ja-JP" altLang="en-US" sz="2400" dirty="0">
                <a:latin typeface="メイリオ" panose="020B0604030504040204" pitchFamily="50" charset="-128"/>
                <a:ea typeface="メイリオ" panose="020B0604030504040204" pitchFamily="50" charset="-128"/>
              </a:rPr>
              <a:t>最高情報統括責任者</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CIO</a:t>
            </a:r>
            <a:r>
              <a:rPr lang="ja-JP" altLang="en-US"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マネジメント明記</a:t>
            </a:r>
            <a:endParaRPr lang="en-US" altLang="ja-JP" sz="2400" dirty="0" smtClean="0">
              <a:latin typeface="メイリオ" panose="020B0604030504040204" pitchFamily="50" charset="-128"/>
              <a:ea typeface="メイリオ" panose="020B0604030504040204" pitchFamily="50" charset="-128"/>
            </a:endParaRPr>
          </a:p>
          <a:p>
            <a:pPr marL="457200" indent="-457200" algn="l">
              <a:buFont typeface="Arial" panose="020B0604020202020204" pitchFamily="34" charset="0"/>
              <a:buChar char="•"/>
              <a:defRPr sz="2600"/>
            </a:pPr>
            <a:r>
              <a:rPr lang="ja-JP" altLang="en-US" sz="2400" dirty="0" smtClean="0">
                <a:latin typeface="メイリオ" panose="020B0604030504040204" pitchFamily="50" charset="-128"/>
                <a:ea typeface="メイリオ" panose="020B0604030504040204" pitchFamily="50" charset="-128"/>
              </a:rPr>
              <a:t>区長</a:t>
            </a:r>
            <a:r>
              <a:rPr lang="ja-JP" altLang="en-US" sz="2400" dirty="0">
                <a:latin typeface="メイリオ" panose="020B0604030504040204" pitchFamily="50" charset="-128"/>
                <a:ea typeface="メイリオ" panose="020B0604030504040204" pitchFamily="50" charset="-128"/>
              </a:rPr>
              <a:t>会議との連携</a:t>
            </a:r>
            <a:r>
              <a:rPr lang="ja-JP" altLang="en-US" sz="2400" dirty="0" smtClean="0">
                <a:latin typeface="メイリオ" panose="020B0604030504040204" pitchFamily="50" charset="-128"/>
                <a:ea typeface="メイリオ" panose="020B0604030504040204" pitchFamily="50" charset="-128"/>
              </a:rPr>
              <a:t>強化</a:t>
            </a:r>
            <a:endParaRPr lang="ja-JP" altLang="en-US" sz="2400" dirty="0">
              <a:latin typeface="メイリオ" panose="020B0604030504040204" pitchFamily="50" charset="-128"/>
              <a:ea typeface="メイリオ" panose="020B0604030504040204" pitchFamily="50" charset="-128"/>
            </a:endParaRPr>
          </a:p>
        </p:txBody>
      </p:sp>
      <p:sp>
        <p:nvSpPr>
          <p:cNvPr id="16" name="Shape 128"/>
          <p:cNvSpPr/>
          <p:nvPr/>
        </p:nvSpPr>
        <p:spPr>
          <a:xfrm>
            <a:off x="222909" y="2203425"/>
            <a:ext cx="16693906"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今回は、トレンド・環境変化への対応をメインに内容を改訂している。今後も国や国内外自治体、民間企業、大学等の動向をリサーチしながら、定期的（</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3</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年毎を想定）に改訂を実施していく予定</a:t>
            </a:r>
            <a:endParaRPr lang="ja-JP" altLang="en-US" sz="2400" b="1" i="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10</a:t>
            </a:fld>
            <a:endParaRPr lang="en-US" altLang="ja-JP"/>
          </a:p>
        </p:txBody>
      </p:sp>
    </p:spTree>
    <p:extLst>
      <p:ext uri="{BB962C8B-B14F-4D97-AF65-F5344CB8AC3E}">
        <p14:creationId xmlns:p14="http://schemas.microsoft.com/office/powerpoint/2010/main" val="219137136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2371" y="412031"/>
            <a:ext cx="14955520" cy="1885245"/>
          </a:xfrm>
        </p:spPr>
        <p:txBody>
          <a:bodyPr>
            <a:normAutofit/>
          </a:bodyPr>
          <a:lstStyle/>
          <a:p>
            <a:pPr algn="ctr"/>
            <a:r>
              <a:rPr kumimoji="1" lang="zh-TW" altLang="en-US" sz="4800" dirty="0" smtClean="0">
                <a:latin typeface="メイリオ" panose="020B0604030504040204" pitchFamily="50" charset="-128"/>
                <a:ea typeface="メイリオ" panose="020B0604030504040204" pitchFamily="50" charset="-128"/>
              </a:rPr>
              <a:t>大阪市</a:t>
            </a:r>
            <a:r>
              <a:rPr kumimoji="1" lang="en-US" altLang="zh-TW" sz="4800" dirty="0" smtClean="0">
                <a:latin typeface="メイリオ" panose="020B0604030504040204" pitchFamily="50" charset="-128"/>
                <a:ea typeface="メイリオ" panose="020B0604030504040204" pitchFamily="50" charset="-128"/>
              </a:rPr>
              <a:t>ICT</a:t>
            </a:r>
            <a:r>
              <a:rPr kumimoji="1" lang="zh-TW" altLang="en-US" sz="4800" dirty="0" smtClean="0">
                <a:latin typeface="メイリオ" panose="020B0604030504040204" pitchFamily="50" charset="-128"/>
                <a:ea typeface="メイリオ" panose="020B0604030504040204" pitchFamily="50" charset="-128"/>
              </a:rPr>
              <a:t>戦略</a:t>
            </a:r>
            <a:r>
              <a:rPr kumimoji="1" lang="ja-JP" altLang="en-US" sz="4800" dirty="0">
                <a:latin typeface="メイリオ" panose="020B0604030504040204" pitchFamily="50" charset="-128"/>
                <a:ea typeface="メイリオ" panose="020B0604030504040204" pitchFamily="50" charset="-128"/>
              </a:rPr>
              <a:t>　第</a:t>
            </a:r>
            <a:r>
              <a:rPr kumimoji="1" lang="en-US" altLang="ja-JP" sz="4800" dirty="0">
                <a:latin typeface="メイリオ" panose="020B0604030504040204" pitchFamily="50" charset="-128"/>
                <a:ea typeface="メイリオ" panose="020B0604030504040204" pitchFamily="50" charset="-128"/>
              </a:rPr>
              <a:t>2</a:t>
            </a:r>
            <a:r>
              <a:rPr kumimoji="1" lang="ja-JP" altLang="en-US" sz="4800" dirty="0">
                <a:latin typeface="メイリオ" panose="020B0604030504040204" pitchFamily="50" charset="-128"/>
                <a:ea typeface="メイリオ" panose="020B0604030504040204" pitchFamily="50" charset="-128"/>
              </a:rPr>
              <a:t>版　</a:t>
            </a:r>
            <a:r>
              <a:rPr kumimoji="1" lang="ja-JP" altLang="en-US" sz="4800" dirty="0" smtClean="0">
                <a:latin typeface="メイリオ" panose="020B0604030504040204" pitchFamily="50" charset="-128"/>
                <a:ea typeface="メイリオ" panose="020B0604030504040204" pitchFamily="50" charset="-128"/>
              </a:rPr>
              <a:t>概要</a:t>
            </a:r>
            <a:endParaRPr kumimoji="1" lang="ja-JP" altLang="en-US" sz="4800"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1306285" y="3100596"/>
            <a:ext cx="6154057"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b="1" dirty="0">
                <a:solidFill>
                  <a:prstClr val="white"/>
                </a:solidFill>
                <a:latin typeface="メイリオ" panose="020B0604030504040204" pitchFamily="50" charset="-128"/>
                <a:ea typeface="メイリオ" panose="020B0604030504040204" pitchFamily="50" charset="-128"/>
              </a:rPr>
              <a:t>ＩＣＴと</a:t>
            </a:r>
            <a:r>
              <a:rPr lang="ja-JP" altLang="en-US" sz="2400" b="1" dirty="0" smtClean="0">
                <a:solidFill>
                  <a:prstClr val="white"/>
                </a:solidFill>
                <a:latin typeface="メイリオ" panose="020B0604030504040204" pitchFamily="50" charset="-128"/>
                <a:ea typeface="メイリオ" panose="020B0604030504040204" pitchFamily="50" charset="-128"/>
              </a:rPr>
              <a:t>インフラ・行政</a:t>
            </a:r>
            <a:r>
              <a:rPr lang="ja-JP" altLang="en-US" sz="2400" b="1" dirty="0">
                <a:solidFill>
                  <a:prstClr val="white"/>
                </a:solidFill>
                <a:latin typeface="メイリオ" panose="020B0604030504040204" pitchFamily="50" charset="-128"/>
                <a:ea typeface="メイリオ" panose="020B0604030504040204" pitchFamily="50" charset="-128"/>
              </a:rPr>
              <a:t>サービスの融合</a:t>
            </a:r>
            <a:r>
              <a:rPr lang="en-US" altLang="ja-JP" sz="2400" b="1" dirty="0">
                <a:solidFill>
                  <a:prstClr val="white"/>
                </a:solidFill>
                <a:latin typeface="メイリオ" panose="020B0604030504040204" pitchFamily="50" charset="-128"/>
                <a:ea typeface="メイリオ" panose="020B0604030504040204" pitchFamily="50" charset="-128"/>
              </a:rPr>
              <a:t/>
            </a:r>
            <a:br>
              <a:rPr lang="en-US" altLang="ja-JP" sz="2400" b="1" dirty="0">
                <a:solidFill>
                  <a:prstClr val="white"/>
                </a:solidFill>
                <a:latin typeface="メイリオ" panose="020B0604030504040204" pitchFamily="50" charset="-128"/>
                <a:ea typeface="メイリオ" panose="020B0604030504040204" pitchFamily="50" charset="-128"/>
              </a:rPr>
            </a:br>
            <a:r>
              <a:rPr lang="ja-JP" altLang="en-US" sz="2400" b="1" dirty="0">
                <a:solidFill>
                  <a:prstClr val="white"/>
                </a:solidFill>
                <a:latin typeface="メイリオ" panose="020B0604030504040204" pitchFamily="50" charset="-128"/>
                <a:ea typeface="メイリオ" panose="020B0604030504040204" pitchFamily="50" charset="-128"/>
              </a:rPr>
              <a:t>（スマートシティ）</a:t>
            </a:r>
            <a:endParaRPr kumimoji="1" lang="ja-JP" altLang="en-US" sz="2400" b="1" dirty="0"/>
          </a:p>
        </p:txBody>
      </p:sp>
      <p:sp>
        <p:nvSpPr>
          <p:cNvPr id="16" name="正方形/長方形 15"/>
          <p:cNvSpPr/>
          <p:nvPr/>
        </p:nvSpPr>
        <p:spPr>
          <a:xfrm>
            <a:off x="7905983" y="3324236"/>
            <a:ext cx="7667233" cy="830997"/>
          </a:xfrm>
          <a:prstGeom prst="rect">
            <a:avLst/>
          </a:prstGeom>
        </p:spPr>
        <p:txBody>
          <a:bodyPr wrap="square">
            <a:spAutoFit/>
          </a:bodyPr>
          <a:lstStyle/>
          <a:p>
            <a:pPr marL="571471" indent="-571471" algn="l" defTabSz="584170">
              <a:buFont typeface="Arial" panose="020B0604020202020204" pitchFamily="34" charset="0"/>
              <a:buChar char="•"/>
            </a:pPr>
            <a:r>
              <a:rPr lang="en-US" altLang="ja-JP" sz="2400" dirty="0" err="1">
                <a:latin typeface="メイリオ" panose="020B0604030504040204" pitchFamily="50" charset="-128"/>
                <a:ea typeface="メイリオ" panose="020B0604030504040204" pitchFamily="50" charset="-128"/>
              </a:rPr>
              <a:t>IoT</a:t>
            </a:r>
            <a:r>
              <a:rPr lang="ja-JP" altLang="en-US" sz="2400" dirty="0" err="1">
                <a:latin typeface="メイリオ" panose="020B0604030504040204" pitchFamily="50" charset="-128"/>
                <a:ea typeface="メイリオ" panose="020B0604030504040204" pitchFamily="50" charset="-128"/>
              </a:rPr>
              <a:t>、</a:t>
            </a:r>
            <a:r>
              <a:rPr lang="en-US" altLang="ja-JP" sz="2400" b="1" dirty="0" smtClean="0">
                <a:solidFill>
                  <a:schemeClr val="accent5"/>
                </a:solidFill>
                <a:latin typeface="メイリオ" panose="020B0604030504040204" pitchFamily="50" charset="-128"/>
                <a:ea typeface="メイリオ" panose="020B0604030504040204" pitchFamily="50" charset="-128"/>
              </a:rPr>
              <a:t>AI</a:t>
            </a:r>
          </a:p>
          <a:p>
            <a:pPr marL="571471" indent="-571471" algn="l" defTabSz="584170">
              <a:buFont typeface="Arial" panose="020B0604020202020204" pitchFamily="34" charset="0"/>
              <a:buChar char="•"/>
            </a:pPr>
            <a:r>
              <a:rPr lang="ja-JP" altLang="en-US" sz="2400" b="1" dirty="0" smtClean="0">
                <a:solidFill>
                  <a:schemeClr val="accent5"/>
                </a:solidFill>
                <a:latin typeface="メイリオ" panose="020B0604030504040204" pitchFamily="50" charset="-128"/>
                <a:ea typeface="メイリオ" panose="020B0604030504040204" pitchFamily="50" charset="-128"/>
              </a:rPr>
              <a:t>行政</a:t>
            </a:r>
            <a:r>
              <a:rPr lang="ja-JP" altLang="en-US" sz="2400" b="1" dirty="0">
                <a:solidFill>
                  <a:schemeClr val="accent5"/>
                </a:solidFill>
                <a:latin typeface="メイリオ" panose="020B0604030504040204" pitchFamily="50" charset="-128"/>
                <a:ea typeface="メイリオ" panose="020B0604030504040204" pitchFamily="50" charset="-128"/>
              </a:rPr>
              <a:t>手続きオンライン化</a:t>
            </a:r>
            <a:r>
              <a:rPr lang="ja-JP" altLang="en-US" sz="2400" dirty="0">
                <a:latin typeface="メイリオ" panose="020B0604030504040204" pitchFamily="50" charset="-128"/>
                <a:ea typeface="メイリオ" panose="020B0604030504040204" pitchFamily="50" charset="-128"/>
              </a:rPr>
              <a:t>、職員の働き方改革</a:t>
            </a:r>
            <a:r>
              <a:rPr lang="ja-JP" altLang="en-US" sz="2400" dirty="0" smtClean="0">
                <a:latin typeface="メイリオ" panose="020B0604030504040204" pitchFamily="50" charset="-128"/>
                <a:ea typeface="メイリオ" panose="020B0604030504040204" pitchFamily="50" charset="-128"/>
              </a:rPr>
              <a:t>等</a:t>
            </a:r>
            <a:endParaRPr lang="en-US" altLang="ja-JP" sz="2400" dirty="0">
              <a:latin typeface="メイリオ" panose="020B0604030504040204" pitchFamily="50" charset="-128"/>
              <a:ea typeface="メイリオ" panose="020B0604030504040204" pitchFamily="50" charset="-128"/>
            </a:endParaRPr>
          </a:p>
        </p:txBody>
      </p:sp>
      <p:sp>
        <p:nvSpPr>
          <p:cNvPr id="17" name="角丸四角形 16"/>
          <p:cNvSpPr/>
          <p:nvPr/>
        </p:nvSpPr>
        <p:spPr>
          <a:xfrm>
            <a:off x="1306285" y="4408537"/>
            <a:ext cx="6154057"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b="1" dirty="0">
                <a:solidFill>
                  <a:prstClr val="white"/>
                </a:solidFill>
                <a:latin typeface="メイリオ" panose="020B0604030504040204" pitchFamily="50" charset="-128"/>
                <a:ea typeface="メイリオ" panose="020B0604030504040204" pitchFamily="50" charset="-128"/>
              </a:rPr>
              <a:t>データ活用社会の実現</a:t>
            </a:r>
            <a:r>
              <a:rPr lang="en-US" altLang="ja-JP" sz="2400" b="1" dirty="0">
                <a:solidFill>
                  <a:prstClr val="white"/>
                </a:solidFill>
                <a:latin typeface="メイリオ" panose="020B0604030504040204" pitchFamily="50" charset="-128"/>
                <a:ea typeface="メイリオ" panose="020B0604030504040204" pitchFamily="50" charset="-128"/>
              </a:rPr>
              <a:t/>
            </a:r>
            <a:br>
              <a:rPr lang="en-US" altLang="ja-JP" sz="2400" b="1" dirty="0">
                <a:solidFill>
                  <a:prstClr val="white"/>
                </a:solidFill>
                <a:latin typeface="メイリオ" panose="020B0604030504040204" pitchFamily="50" charset="-128"/>
                <a:ea typeface="メイリオ" panose="020B0604030504040204" pitchFamily="50" charset="-128"/>
              </a:rPr>
            </a:br>
            <a:r>
              <a:rPr lang="ja-JP" altLang="en-US" sz="2400" b="1" dirty="0">
                <a:solidFill>
                  <a:prstClr val="white"/>
                </a:solidFill>
                <a:latin typeface="メイリオ" panose="020B0604030504040204" pitchFamily="50" charset="-128"/>
                <a:ea typeface="メイリオ" panose="020B0604030504040204" pitchFamily="50" charset="-128"/>
              </a:rPr>
              <a:t>（データドリブン）</a:t>
            </a:r>
            <a:endParaRPr kumimoji="1" lang="ja-JP" altLang="en-US" sz="2400" b="1" dirty="0"/>
          </a:p>
        </p:txBody>
      </p:sp>
      <p:sp>
        <p:nvSpPr>
          <p:cNvPr id="18" name="正方形/長方形 17"/>
          <p:cNvSpPr/>
          <p:nvPr/>
        </p:nvSpPr>
        <p:spPr>
          <a:xfrm>
            <a:off x="7905983" y="4632179"/>
            <a:ext cx="7667233" cy="830997"/>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400" b="1" dirty="0">
                <a:solidFill>
                  <a:schemeClr val="accent5"/>
                </a:solidFill>
                <a:latin typeface="メイリオ" panose="020B0604030504040204" pitchFamily="50" charset="-128"/>
                <a:ea typeface="メイリオ" panose="020B0604030504040204" pitchFamily="50" charset="-128"/>
              </a:rPr>
              <a:t>データ利活用の推進</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オープンデータ</a:t>
            </a:r>
            <a:endParaRPr lang="en-US" altLang="ja-JP" sz="2400" dirty="0">
              <a:latin typeface="メイリオ" panose="020B0604030504040204" pitchFamily="50" charset="-128"/>
              <a:ea typeface="メイリオ" panose="020B0604030504040204" pitchFamily="50" charset="-128"/>
            </a:endParaRPr>
          </a:p>
        </p:txBody>
      </p:sp>
      <p:sp>
        <p:nvSpPr>
          <p:cNvPr id="20" name="角丸四角形 19"/>
          <p:cNvSpPr/>
          <p:nvPr/>
        </p:nvSpPr>
        <p:spPr>
          <a:xfrm>
            <a:off x="1306285" y="5716478"/>
            <a:ext cx="6154057"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b="1" dirty="0">
                <a:solidFill>
                  <a:prstClr val="white"/>
                </a:solidFill>
                <a:latin typeface="メイリオ" panose="020B0604030504040204" pitchFamily="50" charset="-128"/>
                <a:ea typeface="メイリオ" panose="020B0604030504040204" pitchFamily="50" charset="-128"/>
              </a:rPr>
              <a:t>民間・他都市等との連携</a:t>
            </a:r>
            <a:r>
              <a:rPr lang="en-US" altLang="ja-JP" sz="2400" b="1" dirty="0">
                <a:solidFill>
                  <a:prstClr val="white"/>
                </a:solidFill>
                <a:latin typeface="メイリオ" panose="020B0604030504040204" pitchFamily="50" charset="-128"/>
                <a:ea typeface="メイリオ" panose="020B0604030504040204" pitchFamily="50" charset="-128"/>
              </a:rPr>
              <a:t/>
            </a:r>
            <a:br>
              <a:rPr lang="en-US" altLang="ja-JP" sz="2400" b="1" dirty="0">
                <a:solidFill>
                  <a:prstClr val="white"/>
                </a:solidFill>
                <a:latin typeface="メイリオ" panose="020B0604030504040204" pitchFamily="50" charset="-128"/>
                <a:ea typeface="メイリオ" panose="020B0604030504040204" pitchFamily="50" charset="-128"/>
              </a:rPr>
            </a:br>
            <a:r>
              <a:rPr lang="ja-JP" altLang="en-US" sz="2400" b="1" dirty="0">
                <a:solidFill>
                  <a:prstClr val="white"/>
                </a:solidFill>
                <a:latin typeface="メイリオ" panose="020B0604030504040204" pitchFamily="50" charset="-128"/>
                <a:ea typeface="メイリオ" panose="020B0604030504040204" pitchFamily="50" charset="-128"/>
              </a:rPr>
              <a:t>（オープンイノベーション）</a:t>
            </a:r>
            <a:endParaRPr kumimoji="1" lang="ja-JP" altLang="en-US" sz="2400" b="1" dirty="0"/>
          </a:p>
        </p:txBody>
      </p:sp>
      <p:sp>
        <p:nvSpPr>
          <p:cNvPr id="21" name="正方形/長方形 20"/>
          <p:cNvSpPr/>
          <p:nvPr/>
        </p:nvSpPr>
        <p:spPr>
          <a:xfrm>
            <a:off x="7905983" y="5886167"/>
            <a:ext cx="7667233" cy="830997"/>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大学、民間企業、ソーシャルベンチャーとの</a:t>
            </a:r>
            <a:r>
              <a:rPr lang="ja-JP" altLang="en-US" sz="2400" dirty="0" smtClean="0">
                <a:latin typeface="メイリオ" panose="020B0604030504040204" pitchFamily="50" charset="-128"/>
                <a:ea typeface="メイリオ" panose="020B0604030504040204" pitchFamily="50" charset="-128"/>
              </a:rPr>
              <a:t>協働</a:t>
            </a:r>
            <a:endParaRPr lang="en-US" altLang="ja-JP" sz="2400" dirty="0" smtClean="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海外</a:t>
            </a:r>
            <a:r>
              <a:rPr lang="ja-JP" altLang="en-US" sz="2400" dirty="0">
                <a:latin typeface="メイリオ" panose="020B0604030504040204" pitchFamily="50" charset="-128"/>
                <a:ea typeface="メイリオ" panose="020B0604030504040204" pitchFamily="50" charset="-128"/>
              </a:rPr>
              <a:t>の都市との</a:t>
            </a:r>
            <a:r>
              <a:rPr lang="ja-JP" altLang="en-US" sz="2400" dirty="0" smtClean="0">
                <a:latin typeface="メイリオ" panose="020B0604030504040204" pitchFamily="50" charset="-128"/>
                <a:ea typeface="メイリオ" panose="020B0604030504040204" pitchFamily="50" charset="-128"/>
              </a:rPr>
              <a:t>連携</a:t>
            </a:r>
            <a:endParaRPr lang="en-US" altLang="ja-JP" sz="2400" dirty="0">
              <a:latin typeface="メイリオ" panose="020B0604030504040204" pitchFamily="50" charset="-128"/>
              <a:ea typeface="メイリオ" panose="020B0604030504040204" pitchFamily="50" charset="-128"/>
            </a:endParaRPr>
          </a:p>
        </p:txBody>
      </p:sp>
      <p:sp>
        <p:nvSpPr>
          <p:cNvPr id="22" name="角丸四角形 21"/>
          <p:cNvSpPr/>
          <p:nvPr/>
        </p:nvSpPr>
        <p:spPr>
          <a:xfrm>
            <a:off x="1306285" y="7024419"/>
            <a:ext cx="6154057"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b="1" dirty="0">
                <a:solidFill>
                  <a:prstClr val="white"/>
                </a:solidFill>
                <a:latin typeface="メイリオ" panose="020B0604030504040204" pitchFamily="50" charset="-128"/>
                <a:ea typeface="メイリオ" panose="020B0604030504040204" pitchFamily="50" charset="-128"/>
              </a:rPr>
              <a:t>ＩＣＴ活用力の向上</a:t>
            </a:r>
            <a:r>
              <a:rPr lang="en-US" altLang="ja-JP" sz="2400" b="1" dirty="0">
                <a:solidFill>
                  <a:prstClr val="white"/>
                </a:solidFill>
                <a:latin typeface="メイリオ" panose="020B0604030504040204" pitchFamily="50" charset="-128"/>
                <a:ea typeface="メイリオ" panose="020B0604030504040204" pitchFamily="50" charset="-128"/>
              </a:rPr>
              <a:t/>
            </a:r>
            <a:br>
              <a:rPr lang="en-US" altLang="ja-JP" sz="2400" b="1" dirty="0">
                <a:solidFill>
                  <a:prstClr val="white"/>
                </a:solidFill>
                <a:latin typeface="メイリオ" panose="020B0604030504040204" pitchFamily="50" charset="-128"/>
                <a:ea typeface="メイリオ" panose="020B0604030504040204" pitchFamily="50" charset="-128"/>
              </a:rPr>
            </a:br>
            <a:r>
              <a:rPr lang="ja-JP" altLang="en-US" sz="2400" b="1" dirty="0">
                <a:solidFill>
                  <a:prstClr val="white"/>
                </a:solidFill>
                <a:latin typeface="メイリオ" panose="020B0604030504040204" pitchFamily="50" charset="-128"/>
                <a:ea typeface="メイリオ" panose="020B0604030504040204" pitchFamily="50" charset="-128"/>
              </a:rPr>
              <a:t>（ＩＣＴリテラシー）</a:t>
            </a:r>
            <a:endParaRPr kumimoji="1" lang="ja-JP" altLang="en-US" sz="2400" b="1" dirty="0"/>
          </a:p>
        </p:txBody>
      </p:sp>
      <p:sp>
        <p:nvSpPr>
          <p:cNvPr id="23" name="正方形/長方形 22"/>
          <p:cNvSpPr/>
          <p:nvPr/>
        </p:nvSpPr>
        <p:spPr>
          <a:xfrm>
            <a:off x="7905983" y="7194110"/>
            <a:ext cx="7667233" cy="830997"/>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ＩＣＴを活用した教育の</a:t>
            </a:r>
            <a:r>
              <a:rPr lang="ja-JP" altLang="en-US" sz="2400" dirty="0" smtClean="0">
                <a:latin typeface="メイリオ" panose="020B0604030504040204" pitchFamily="50" charset="-128"/>
                <a:ea typeface="メイリオ" panose="020B0604030504040204" pitchFamily="50" charset="-128"/>
              </a:rPr>
              <a:t>推進</a:t>
            </a:r>
            <a:endParaRPr lang="en-US" altLang="ja-JP" sz="2400" dirty="0" smtClean="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職員</a:t>
            </a:r>
            <a:r>
              <a:rPr lang="ja-JP" altLang="en-US" sz="2400" dirty="0">
                <a:latin typeface="メイリオ" panose="020B0604030504040204" pitchFamily="50" charset="-128"/>
                <a:ea typeface="メイリオ" panose="020B0604030504040204" pitchFamily="50" charset="-128"/>
              </a:rPr>
              <a:t>の</a:t>
            </a:r>
            <a:r>
              <a:rPr lang="en-US" altLang="ja-JP" sz="2400" dirty="0">
                <a:latin typeface="メイリオ" panose="020B0604030504040204" pitchFamily="50" charset="-128"/>
                <a:ea typeface="メイリオ" panose="020B0604030504040204" pitchFamily="50" charset="-128"/>
              </a:rPr>
              <a:t>ICT</a:t>
            </a:r>
            <a:r>
              <a:rPr lang="ja-JP" altLang="en-US" sz="2400" dirty="0">
                <a:latin typeface="メイリオ" panose="020B0604030504040204" pitchFamily="50" charset="-128"/>
                <a:ea typeface="メイリオ" panose="020B0604030504040204" pitchFamily="50" charset="-128"/>
              </a:rPr>
              <a:t>活用力</a:t>
            </a:r>
            <a:r>
              <a:rPr lang="ja-JP" altLang="en-US" sz="2400" dirty="0" smtClean="0">
                <a:latin typeface="メイリオ" panose="020B0604030504040204" pitchFamily="50" charset="-128"/>
                <a:ea typeface="メイリオ" panose="020B0604030504040204" pitchFamily="50" charset="-128"/>
              </a:rPr>
              <a:t>向上</a:t>
            </a:r>
            <a:endParaRPr lang="en-US" altLang="ja-JP" sz="2400" dirty="0">
              <a:latin typeface="メイリオ" panose="020B0604030504040204" pitchFamily="50" charset="-128"/>
              <a:ea typeface="メイリオ" panose="020B0604030504040204" pitchFamily="50" charset="-128"/>
            </a:endParaRPr>
          </a:p>
        </p:txBody>
      </p:sp>
      <p:sp>
        <p:nvSpPr>
          <p:cNvPr id="24" name="角丸四角形 23"/>
          <p:cNvSpPr/>
          <p:nvPr/>
        </p:nvSpPr>
        <p:spPr>
          <a:xfrm>
            <a:off x="1306285" y="8332362"/>
            <a:ext cx="6154057"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b="1" dirty="0">
                <a:solidFill>
                  <a:prstClr val="white"/>
                </a:solidFill>
                <a:latin typeface="メイリオ" panose="020B0604030504040204" pitchFamily="50" charset="-128"/>
                <a:ea typeface="メイリオ" panose="020B0604030504040204" pitchFamily="50" charset="-128"/>
              </a:rPr>
              <a:t>災害・犯罪等への対応力向上</a:t>
            </a:r>
            <a:r>
              <a:rPr lang="en-US" altLang="ja-JP" sz="2400" b="1" dirty="0">
                <a:solidFill>
                  <a:prstClr val="white"/>
                </a:solidFill>
                <a:latin typeface="メイリオ" panose="020B0604030504040204" pitchFamily="50" charset="-128"/>
                <a:ea typeface="メイリオ" panose="020B0604030504040204" pitchFamily="50" charset="-128"/>
              </a:rPr>
              <a:t/>
            </a:r>
            <a:br>
              <a:rPr lang="en-US" altLang="ja-JP" sz="2400" b="1" dirty="0">
                <a:solidFill>
                  <a:prstClr val="white"/>
                </a:solidFill>
                <a:latin typeface="メイリオ" panose="020B0604030504040204" pitchFamily="50" charset="-128"/>
                <a:ea typeface="メイリオ" panose="020B0604030504040204" pitchFamily="50" charset="-128"/>
              </a:rPr>
            </a:br>
            <a:r>
              <a:rPr lang="ja-JP" altLang="en-US" sz="2400" b="1" dirty="0">
                <a:solidFill>
                  <a:prstClr val="white"/>
                </a:solidFill>
                <a:latin typeface="メイリオ" panose="020B0604030504040204" pitchFamily="50" charset="-128"/>
                <a:ea typeface="メイリオ" panose="020B0604030504040204" pitchFamily="50" charset="-128"/>
              </a:rPr>
              <a:t>（レジリエンス）</a:t>
            </a:r>
            <a:endParaRPr kumimoji="1" lang="ja-JP" altLang="en-US" sz="2400" b="1" dirty="0"/>
          </a:p>
        </p:txBody>
      </p:sp>
      <p:sp>
        <p:nvSpPr>
          <p:cNvPr id="25" name="正方形/長方形 24"/>
          <p:cNvSpPr/>
          <p:nvPr/>
        </p:nvSpPr>
        <p:spPr>
          <a:xfrm>
            <a:off x="7905983" y="8502053"/>
            <a:ext cx="7667233" cy="830997"/>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防災、安全・</a:t>
            </a:r>
            <a:r>
              <a:rPr lang="ja-JP" altLang="en-US" sz="2400" dirty="0" smtClean="0">
                <a:latin typeface="メイリオ" panose="020B0604030504040204" pitchFamily="50" charset="-128"/>
                <a:ea typeface="メイリオ" panose="020B0604030504040204" pitchFamily="50" charset="-128"/>
              </a:rPr>
              <a:t>安心</a:t>
            </a:r>
            <a:endParaRPr lang="en-US" altLang="ja-JP" sz="2400" dirty="0" smtClean="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情報セキュリティ</a:t>
            </a:r>
            <a:endParaRPr lang="en-US" altLang="ja-JP" sz="2400" dirty="0">
              <a:latin typeface="メイリオ" panose="020B0604030504040204" pitchFamily="50" charset="-128"/>
              <a:ea typeface="メイリオ" panose="020B0604030504040204" pitchFamily="50" charset="-128"/>
            </a:endParaRPr>
          </a:p>
        </p:txBody>
      </p:sp>
      <p:sp>
        <p:nvSpPr>
          <p:cNvPr id="14" name="Shape 128"/>
          <p:cNvSpPr/>
          <p:nvPr/>
        </p:nvSpPr>
        <p:spPr>
          <a:xfrm>
            <a:off x="222909" y="2388091"/>
            <a:ext cx="16693906"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今年度は、</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AI</a:t>
            </a:r>
            <a:r>
              <a:rPr lang="ja-JP" altLang="en-US" sz="2400" b="1" i="1" dirty="0" err="1" smtClean="0">
                <a:solidFill>
                  <a:schemeClr val="accent5">
                    <a:lumMod val="75000"/>
                  </a:schemeClr>
                </a:solidFill>
                <a:latin typeface="メイリオ" panose="020B0604030504040204" pitchFamily="50" charset="-128"/>
                <a:ea typeface="メイリオ" panose="020B0604030504040204" pitchFamily="50" charset="-128"/>
              </a:rPr>
              <a:t>、</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行政手続きオンライン化、子育て関連の施策に主に注力する</a:t>
            </a:r>
            <a:endParaRPr lang="ja-JP" altLang="en-US" sz="2400" b="1" i="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11</a:t>
            </a:fld>
            <a:endParaRPr lang="en-US" altLang="ja-JP"/>
          </a:p>
        </p:txBody>
      </p:sp>
    </p:spTree>
    <p:extLst>
      <p:ext uri="{BB962C8B-B14F-4D97-AF65-F5344CB8AC3E}">
        <p14:creationId xmlns:p14="http://schemas.microsoft.com/office/powerpoint/2010/main" val="30823709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0" y="12700"/>
            <a:ext cx="16687800" cy="2159000"/>
          </a:xfrm>
          <a:prstGeom prst="rect">
            <a:avLst/>
          </a:prstGeom>
          <a:ln w="12700">
            <a:miter lim="400000"/>
          </a:ln>
        </p:spPr>
        <p:txBody>
          <a:bodyPr lIns="50800" tIns="50800" rIns="50800" bIns="50800" anchor="ctr">
            <a:normAutofit/>
          </a:bodyPr>
          <a:lstStyle/>
          <a:p>
            <a:r>
              <a:rPr kumimoji="1" lang="ja-JP" altLang="en-US" sz="4800" dirty="0">
                <a:latin typeface="メイリオ" panose="020B0604030504040204" pitchFamily="50" charset="-128"/>
                <a:ea typeface="メイリオ" panose="020B0604030504040204" pitchFamily="50" charset="-128"/>
              </a:rPr>
              <a:t>大阪市</a:t>
            </a:r>
            <a:r>
              <a:rPr kumimoji="1" lang="en-US" altLang="ja-JP" sz="4800" dirty="0">
                <a:latin typeface="メイリオ" panose="020B0604030504040204" pitchFamily="50" charset="-128"/>
                <a:ea typeface="メイリオ" panose="020B0604030504040204" pitchFamily="50" charset="-128"/>
              </a:rPr>
              <a:t>ICT</a:t>
            </a:r>
            <a:r>
              <a:rPr kumimoji="1" lang="ja-JP" altLang="en-US" sz="4800" dirty="0">
                <a:latin typeface="メイリオ" panose="020B0604030504040204" pitchFamily="50" charset="-128"/>
                <a:ea typeface="メイリオ" panose="020B0604030504040204" pitchFamily="50" charset="-128"/>
              </a:rPr>
              <a:t>戦略</a:t>
            </a:r>
            <a:r>
              <a:rPr kumimoji="1" lang="ja-JP" altLang="en-US" sz="4800" dirty="0" smtClean="0">
                <a:latin typeface="メイリオ" panose="020B0604030504040204" pitchFamily="50" charset="-128"/>
                <a:ea typeface="メイリオ" panose="020B0604030504040204" pitchFamily="50" charset="-128"/>
              </a:rPr>
              <a:t>アクションプラン：基本的</a:t>
            </a:r>
            <a:r>
              <a:rPr kumimoji="1" lang="ja-JP" altLang="en-US" sz="4800" dirty="0">
                <a:latin typeface="メイリオ" panose="020B0604030504040204" pitchFamily="50" charset="-128"/>
                <a:ea typeface="メイリオ" panose="020B0604030504040204" pitchFamily="50" charset="-128"/>
              </a:rPr>
              <a:t>な考え方</a:t>
            </a:r>
            <a:endParaRPr kumimoji="1" sz="4800" dirty="0">
              <a:latin typeface="メイリオ" panose="020B0604030504040204" pitchFamily="50" charset="-128"/>
              <a:ea typeface="メイリオ" panose="020B0604030504040204" pitchFamily="50" charset="-128"/>
            </a:endParaRPr>
          </a:p>
        </p:txBody>
      </p:sp>
      <p:sp>
        <p:nvSpPr>
          <p:cNvPr id="4" name="AutoShape 3"/>
          <p:cNvSpPr>
            <a:spLocks noChangeArrowheads="1"/>
          </p:cNvSpPr>
          <p:nvPr/>
        </p:nvSpPr>
        <p:spPr bwMode="auto">
          <a:xfrm>
            <a:off x="300038" y="3516784"/>
            <a:ext cx="16387762" cy="492442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457200" indent="-457200" algn="l">
              <a:buFont typeface="Arial" panose="020B0604020202020204" pitchFamily="34" charset="0"/>
              <a:buChar char="•"/>
            </a:pPr>
            <a:r>
              <a:rPr lang="ja-JP" altLang="en-US" sz="3200" dirty="0" smtClean="0">
                <a:latin typeface="メイリオ" panose="020B0604030504040204" pitchFamily="50" charset="-128"/>
              </a:rPr>
              <a:t>具体性</a:t>
            </a:r>
            <a:r>
              <a:rPr lang="ja-JP" altLang="en-US" sz="3200" dirty="0">
                <a:latin typeface="メイリオ" panose="020B0604030504040204" pitchFamily="50" charset="-128"/>
              </a:rPr>
              <a:t>・実効性の</a:t>
            </a:r>
            <a:r>
              <a:rPr lang="ja-JP" altLang="en-US" sz="3200" dirty="0" smtClean="0">
                <a:latin typeface="メイリオ" panose="020B0604030504040204" pitchFamily="50" charset="-128"/>
              </a:rPr>
              <a:t>ある取組計画とする</a:t>
            </a:r>
            <a:endParaRPr lang="en-US" altLang="ja-JP" sz="3200" b="1" dirty="0" smtClean="0">
              <a:latin typeface="メイリオ" panose="020B0604030504040204" pitchFamily="50" charset="-128"/>
            </a:endParaRPr>
          </a:p>
          <a:p>
            <a:pPr algn="l"/>
            <a:endParaRPr lang="en-US" altLang="ja-JP" sz="3200" dirty="0" smtClean="0">
              <a:latin typeface="メイリオ" panose="020B0604030504040204" pitchFamily="50" charset="-128"/>
            </a:endParaRPr>
          </a:p>
          <a:p>
            <a:pPr marL="457200" indent="-457200" algn="l">
              <a:buFont typeface="Arial" panose="020B0604020202020204" pitchFamily="34" charset="0"/>
              <a:buChar char="•"/>
            </a:pPr>
            <a:r>
              <a:rPr lang="ja-JP" altLang="en-US" sz="3200" dirty="0" smtClean="0">
                <a:latin typeface="メイリオ" panose="020B0604030504040204" pitchFamily="50" charset="-128"/>
              </a:rPr>
              <a:t>対象</a:t>
            </a:r>
            <a:r>
              <a:rPr lang="ja-JP" altLang="en-US" sz="3200" dirty="0">
                <a:latin typeface="メイリオ" panose="020B0604030504040204" pitchFamily="50" charset="-128"/>
              </a:rPr>
              <a:t>期間</a:t>
            </a:r>
            <a:r>
              <a:rPr lang="ja-JP" altLang="en-US" sz="3200" dirty="0" smtClean="0">
                <a:latin typeface="メイリオ" panose="020B0604030504040204" pitchFamily="50" charset="-128"/>
              </a:rPr>
              <a:t>は３年（</a:t>
            </a:r>
            <a:r>
              <a:rPr lang="en-US" altLang="ja-JP" sz="3200" dirty="0" smtClean="0">
                <a:latin typeface="メイリオ" panose="020B0604030504040204" pitchFamily="50" charset="-128"/>
              </a:rPr>
              <a:t>2018</a:t>
            </a:r>
            <a:r>
              <a:rPr lang="ja-JP" altLang="en-US" sz="3200" dirty="0" smtClean="0">
                <a:latin typeface="メイリオ" panose="020B0604030504040204" pitchFamily="50" charset="-128"/>
              </a:rPr>
              <a:t>年度～</a:t>
            </a:r>
            <a:r>
              <a:rPr lang="en-US" altLang="ja-JP" sz="3200" dirty="0" smtClean="0">
                <a:latin typeface="メイリオ" panose="020B0604030504040204" pitchFamily="50" charset="-128"/>
              </a:rPr>
              <a:t>2020</a:t>
            </a:r>
            <a:r>
              <a:rPr lang="ja-JP" altLang="en-US" sz="3200" dirty="0" smtClean="0">
                <a:latin typeface="メイリオ" panose="020B0604030504040204" pitchFamily="50" charset="-128"/>
              </a:rPr>
              <a:t>年度）を目途とする</a:t>
            </a:r>
            <a:endParaRPr lang="en-US" altLang="ja-JP" sz="3200" dirty="0">
              <a:latin typeface="メイリオ" panose="020B0604030504040204" pitchFamily="50" charset="-128"/>
            </a:endParaRPr>
          </a:p>
          <a:p>
            <a:pPr algn="l"/>
            <a:endParaRPr lang="en-US" altLang="ja-JP" sz="3200" dirty="0" smtClean="0">
              <a:latin typeface="メイリオ" panose="020B0604030504040204" pitchFamily="50" charset="-128"/>
            </a:endParaRPr>
          </a:p>
          <a:p>
            <a:pPr marL="457200" indent="-457200" algn="l">
              <a:buFont typeface="Arial" panose="020B0604020202020204" pitchFamily="34" charset="0"/>
              <a:buChar char="•"/>
            </a:pPr>
            <a:r>
              <a:rPr lang="ja-JP" altLang="en-US" sz="3200" dirty="0" smtClean="0">
                <a:latin typeface="メイリオ" panose="020B0604030504040204" pitchFamily="50" charset="-128"/>
              </a:rPr>
              <a:t>取組</a:t>
            </a:r>
            <a:r>
              <a:rPr lang="ja-JP" altLang="en-US" sz="3200" dirty="0">
                <a:latin typeface="メイリオ" panose="020B0604030504040204" pitchFamily="50" charset="-128"/>
              </a:rPr>
              <a:t>項目ごと</a:t>
            </a:r>
            <a:r>
              <a:rPr lang="ja-JP" altLang="en-US" sz="3200" dirty="0" smtClean="0">
                <a:latin typeface="メイリオ" panose="020B0604030504040204" pitchFamily="50" charset="-128"/>
              </a:rPr>
              <a:t>に</a:t>
            </a:r>
            <a:r>
              <a:rPr lang="en-US" altLang="ja-JP" sz="3200" dirty="0" smtClean="0">
                <a:latin typeface="メイリオ" panose="020B0604030504040204" pitchFamily="50" charset="-128"/>
              </a:rPr>
              <a:t>KPI</a:t>
            </a:r>
            <a:r>
              <a:rPr lang="ja-JP" altLang="en-US" sz="3200" dirty="0">
                <a:latin typeface="メイリオ" panose="020B0604030504040204" pitchFamily="50" charset="-128"/>
              </a:rPr>
              <a:t>（ </a:t>
            </a:r>
            <a:r>
              <a:rPr lang="en-US" altLang="ja-JP" sz="3200" dirty="0">
                <a:latin typeface="メイリオ" panose="020B0604030504040204" pitchFamily="50" charset="-128"/>
              </a:rPr>
              <a:t>Key Performance </a:t>
            </a:r>
            <a:r>
              <a:rPr lang="en-US" altLang="ja-JP" sz="3200" dirty="0" smtClean="0">
                <a:latin typeface="メイリオ" panose="020B0604030504040204" pitchFamily="50" charset="-128"/>
              </a:rPr>
              <a:t>Indicator</a:t>
            </a:r>
            <a:r>
              <a:rPr lang="ja-JP" altLang="en-US" sz="3200" dirty="0" smtClean="0">
                <a:latin typeface="メイリオ" panose="020B0604030504040204" pitchFamily="50" charset="-128"/>
              </a:rPr>
              <a:t>：</a:t>
            </a:r>
            <a:r>
              <a:rPr lang="ja-JP" altLang="en-US" sz="3200" dirty="0">
                <a:latin typeface="メイリオ" panose="020B0604030504040204" pitchFamily="50" charset="-128"/>
              </a:rPr>
              <a:t>重要業績評価指標）を</a:t>
            </a:r>
            <a:r>
              <a:rPr lang="ja-JP" altLang="en-US" sz="3200" dirty="0" smtClean="0">
                <a:latin typeface="メイリオ" panose="020B0604030504040204" pitchFamily="50" charset="-128"/>
              </a:rPr>
              <a:t>設定する</a:t>
            </a:r>
            <a:endParaRPr lang="en-US" altLang="ja-JP" sz="3200" dirty="0" smtClean="0">
              <a:latin typeface="メイリオ" panose="020B0604030504040204" pitchFamily="50" charset="-128"/>
            </a:endParaRPr>
          </a:p>
          <a:p>
            <a:pPr marL="457200" indent="-457200" algn="l">
              <a:buFont typeface="Arial" panose="020B0604020202020204" pitchFamily="34" charset="0"/>
              <a:buChar char="•"/>
            </a:pPr>
            <a:endParaRPr lang="en-US" altLang="ja-JP" sz="3200" dirty="0">
              <a:latin typeface="メイリオ" panose="020B0604030504040204" pitchFamily="50" charset="-128"/>
            </a:endParaRPr>
          </a:p>
          <a:p>
            <a:pPr marL="457200" indent="-457200" algn="l">
              <a:buFont typeface="Arial" panose="020B0604020202020204" pitchFamily="34" charset="0"/>
              <a:buChar char="•"/>
            </a:pPr>
            <a:r>
              <a:rPr lang="ja-JP" altLang="en-US" sz="3200" dirty="0" smtClean="0">
                <a:latin typeface="メイリオ" panose="020B0604030504040204" pitchFamily="50" charset="-128"/>
              </a:rPr>
              <a:t>最高</a:t>
            </a:r>
            <a:r>
              <a:rPr lang="ja-JP" altLang="en-US" sz="3200" dirty="0">
                <a:latin typeface="メイリオ" panose="020B0604030504040204" pitchFamily="50" charset="-128"/>
              </a:rPr>
              <a:t>情報統括責任者</a:t>
            </a:r>
            <a:r>
              <a:rPr lang="ja-JP" altLang="en-US" sz="3200" dirty="0" smtClean="0">
                <a:latin typeface="メイリオ" panose="020B0604030504040204" pitchFamily="50" charset="-128"/>
              </a:rPr>
              <a:t>（</a:t>
            </a:r>
            <a:r>
              <a:rPr lang="en-US" altLang="ja-JP" sz="3200" dirty="0" smtClean="0">
                <a:latin typeface="メイリオ" panose="020B0604030504040204" pitchFamily="50" charset="-128"/>
              </a:rPr>
              <a:t>CIO</a:t>
            </a:r>
            <a:r>
              <a:rPr lang="ja-JP" altLang="en-US" sz="3200" dirty="0">
                <a:latin typeface="メイリオ" panose="020B0604030504040204" pitchFamily="50" charset="-128"/>
              </a:rPr>
              <a:t>：</a:t>
            </a:r>
            <a:r>
              <a:rPr lang="en-US" altLang="ja-JP" sz="3200" dirty="0">
                <a:latin typeface="メイリオ" panose="020B0604030504040204" pitchFamily="50" charset="-128"/>
              </a:rPr>
              <a:t>ICT</a:t>
            </a:r>
            <a:r>
              <a:rPr lang="ja-JP" altLang="en-US" sz="3200" dirty="0">
                <a:latin typeface="メイリオ" panose="020B0604030504040204" pitchFamily="50" charset="-128"/>
              </a:rPr>
              <a:t>戦略室長）</a:t>
            </a:r>
            <a:r>
              <a:rPr lang="ja-JP" altLang="en-US" sz="3200" dirty="0" smtClean="0">
                <a:latin typeface="メイリオ" panose="020B0604030504040204" pitchFamily="50" charset="-128"/>
              </a:rPr>
              <a:t>が進捗</a:t>
            </a:r>
            <a:r>
              <a:rPr lang="ja-JP" altLang="en-US" sz="3200" dirty="0">
                <a:latin typeface="メイリオ" panose="020B0604030504040204" pitchFamily="50" charset="-128"/>
              </a:rPr>
              <a:t>を</a:t>
            </a:r>
            <a:r>
              <a:rPr lang="ja-JP" altLang="en-US" sz="3200" dirty="0" smtClean="0">
                <a:latin typeface="メイリオ" panose="020B0604030504040204" pitchFamily="50" charset="-128"/>
              </a:rPr>
              <a:t>管理する</a:t>
            </a:r>
            <a:endParaRPr lang="en-US" altLang="ja-JP" sz="3200" dirty="0" smtClean="0">
              <a:latin typeface="メイリオ" panose="020B0604030504040204" pitchFamily="50" charset="-128"/>
            </a:endParaRPr>
          </a:p>
          <a:p>
            <a:pPr algn="l"/>
            <a:endParaRPr lang="en-US" altLang="ja-JP" sz="3200" dirty="0">
              <a:latin typeface="メイリオ" panose="020B0604030504040204" pitchFamily="50" charset="-128"/>
            </a:endParaRPr>
          </a:p>
          <a:p>
            <a:pPr marL="457200" indent="-457200" algn="l">
              <a:buFont typeface="Arial" panose="020B0604020202020204" pitchFamily="34" charset="0"/>
              <a:buChar char="•"/>
            </a:pPr>
            <a:r>
              <a:rPr lang="ja-JP" altLang="en-US" sz="3200" dirty="0" smtClean="0">
                <a:latin typeface="メイリオ" panose="020B0604030504040204" pitchFamily="50" charset="-128"/>
              </a:rPr>
              <a:t>より</a:t>
            </a:r>
            <a:r>
              <a:rPr lang="ja-JP" altLang="en-US" sz="3200" dirty="0">
                <a:latin typeface="メイリオ" panose="020B0604030504040204" pitchFamily="50" charset="-128"/>
              </a:rPr>
              <a:t>効果的な</a:t>
            </a:r>
            <a:r>
              <a:rPr lang="en-US" altLang="ja-JP" sz="3200" dirty="0">
                <a:latin typeface="メイリオ" panose="020B0604030504040204" pitchFamily="50" charset="-128"/>
              </a:rPr>
              <a:t>ICT</a:t>
            </a:r>
            <a:r>
              <a:rPr lang="ja-JP" altLang="en-US" sz="3200" dirty="0" smtClean="0">
                <a:latin typeface="メイリオ" panose="020B0604030504040204" pitchFamily="50" charset="-128"/>
              </a:rPr>
              <a:t>戦略とするため、最高</a:t>
            </a:r>
            <a:r>
              <a:rPr lang="ja-JP" altLang="en-US" sz="3200" dirty="0">
                <a:latin typeface="メイリオ" panose="020B0604030504040204" pitchFamily="50" charset="-128"/>
              </a:rPr>
              <a:t>情報統括責任者（</a:t>
            </a:r>
            <a:r>
              <a:rPr lang="en-US" altLang="ja-JP" sz="3200" dirty="0">
                <a:latin typeface="メイリオ" panose="020B0604030504040204" pitchFamily="50" charset="-128"/>
              </a:rPr>
              <a:t>CIO</a:t>
            </a:r>
            <a:r>
              <a:rPr lang="ja-JP" altLang="en-US" sz="3200" dirty="0">
                <a:latin typeface="メイリオ" panose="020B0604030504040204" pitchFamily="50" charset="-128"/>
              </a:rPr>
              <a:t>）のマネジメントのもと必要な追加・修正を随時</a:t>
            </a:r>
            <a:r>
              <a:rPr lang="ja-JP" altLang="en-US" sz="3200" dirty="0" smtClean="0">
                <a:latin typeface="メイリオ" panose="020B0604030504040204" pitchFamily="50" charset="-128"/>
              </a:rPr>
              <a:t>行う</a:t>
            </a:r>
            <a:endParaRPr lang="en-US" altLang="ja-JP" sz="3200" dirty="0">
              <a:latin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12</a:t>
            </a:fld>
            <a:endParaRPr lang="en-US" altLang="ja-JP"/>
          </a:p>
        </p:txBody>
      </p:sp>
    </p:spTree>
    <p:extLst>
      <p:ext uri="{BB962C8B-B14F-4D97-AF65-F5344CB8AC3E}">
        <p14:creationId xmlns:p14="http://schemas.microsoft.com/office/powerpoint/2010/main" val="397821518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0" y="12700"/>
            <a:ext cx="16687800" cy="2159000"/>
          </a:xfrm>
          <a:prstGeom prst="rect">
            <a:avLst/>
          </a:prstGeom>
          <a:ln w="12700">
            <a:miter lim="400000"/>
          </a:ln>
        </p:spPr>
        <p:txBody>
          <a:bodyPr lIns="50800" tIns="50800" rIns="50800" bIns="50800" anchor="ctr">
            <a:normAutofit/>
          </a:bodyPr>
          <a:lstStyle/>
          <a:p>
            <a:r>
              <a:rPr kumimoji="1" lang="ja-JP" altLang="en-US" sz="4800" dirty="0" smtClean="0">
                <a:latin typeface="メイリオ" panose="020B0604030504040204" pitchFamily="50" charset="-128"/>
                <a:ea typeface="メイリオ" panose="020B0604030504040204" pitchFamily="50" charset="-128"/>
              </a:rPr>
              <a:t>アクションプランの主な取り組み</a:t>
            </a:r>
            <a:endParaRPr kumimoji="1" sz="4800" dirty="0">
              <a:latin typeface="メイリオ" panose="020B0604030504040204" pitchFamily="50" charset="-128"/>
              <a:ea typeface="メイリオ" panose="020B0604030504040204" pitchFamily="50" charset="-128"/>
            </a:endParaRPr>
          </a:p>
        </p:txBody>
      </p:sp>
      <p:sp>
        <p:nvSpPr>
          <p:cNvPr id="4" name="AutoShape 3"/>
          <p:cNvSpPr>
            <a:spLocks noChangeArrowheads="1"/>
          </p:cNvSpPr>
          <p:nvPr/>
        </p:nvSpPr>
        <p:spPr bwMode="auto">
          <a:xfrm>
            <a:off x="1982904" y="2379304"/>
            <a:ext cx="13765586" cy="720197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457200" indent="-457200" algn="l">
              <a:buFont typeface="Arial" panose="020B0604020202020204" pitchFamily="34" charset="0"/>
              <a:buChar char="•"/>
            </a:pPr>
            <a:r>
              <a:rPr lang="ja-JP" altLang="en-US" sz="2600" b="1" dirty="0">
                <a:latin typeface="メイリオ" panose="020B0604030504040204" pitchFamily="50" charset="-128"/>
              </a:rPr>
              <a:t>手続</a:t>
            </a:r>
            <a:r>
              <a:rPr lang="ja-JP" altLang="en-US" sz="2600" b="1" dirty="0" smtClean="0">
                <a:latin typeface="メイリオ" panose="020B0604030504040204" pitchFamily="50" charset="-128"/>
              </a:rPr>
              <a:t>きにおける情報通信技術の利用</a:t>
            </a:r>
            <a:endParaRPr lang="en-US" altLang="ja-JP" sz="2600" b="1" dirty="0">
              <a:latin typeface="メイリオ" panose="020B0604030504040204" pitchFamily="50" charset="-128"/>
            </a:endParaRPr>
          </a:p>
          <a:p>
            <a:pPr algn="l"/>
            <a:r>
              <a:rPr lang="ja-JP" altLang="en-US" sz="2400" b="1" dirty="0" smtClean="0">
                <a:latin typeface="メイリオ" panose="020B0604030504040204" pitchFamily="50" charset="-128"/>
              </a:rPr>
              <a:t>　</a:t>
            </a:r>
            <a:r>
              <a:rPr lang="ja-JP" altLang="en-US" sz="2400" b="1" dirty="0">
                <a:latin typeface="メイリオ" panose="020B0604030504040204" pitchFamily="50" charset="-128"/>
              </a:rPr>
              <a:t>　</a:t>
            </a:r>
            <a:r>
              <a:rPr lang="ja-JP" altLang="en-US" sz="2400" dirty="0" smtClean="0">
                <a:latin typeface="メイリオ" panose="020B0604030504040204" pitchFamily="50" charset="-128"/>
              </a:rPr>
              <a:t>「児童手当申請」「粗大ごみ収集申込み」などのオンライン化</a:t>
            </a:r>
            <a:endParaRPr lang="en-US" altLang="ja-JP" sz="2400" dirty="0" smtClean="0">
              <a:latin typeface="メイリオ" panose="020B0604030504040204" pitchFamily="50" charset="-128"/>
            </a:endParaRPr>
          </a:p>
          <a:p>
            <a:pPr marL="457200" indent="-457200" algn="l">
              <a:buFont typeface="Arial" panose="020B0604020202020204" pitchFamily="34" charset="0"/>
              <a:buChar char="•"/>
            </a:pPr>
            <a:endParaRPr lang="en-US" altLang="ja-JP" sz="2400" b="1" dirty="0">
              <a:latin typeface="メイリオ" panose="020B0604030504040204" pitchFamily="50" charset="-128"/>
            </a:endParaRPr>
          </a:p>
          <a:p>
            <a:pPr marL="457200" indent="-457200" algn="l">
              <a:buFont typeface="Arial" panose="020B0604020202020204" pitchFamily="34" charset="0"/>
              <a:buChar char="•"/>
            </a:pPr>
            <a:r>
              <a:rPr lang="ja-JP" altLang="en-US" sz="2600" b="1" dirty="0">
                <a:latin typeface="メイリオ" panose="020B0604030504040204" pitchFamily="50" charset="-128"/>
              </a:rPr>
              <a:t>主要な情報システムの管理体制の強化</a:t>
            </a:r>
            <a:endParaRPr lang="en-US" altLang="ja-JP" sz="2600" b="1" dirty="0">
              <a:latin typeface="メイリオ" panose="020B0604030504040204" pitchFamily="50" charset="-128"/>
            </a:endParaRPr>
          </a:p>
          <a:p>
            <a:pPr algn="l"/>
            <a:r>
              <a:rPr lang="ja-JP" altLang="en-US" sz="2400" dirty="0" smtClean="0">
                <a:latin typeface="メイリオ" panose="020B0604030504040204" pitchFamily="50" charset="-128"/>
              </a:rPr>
              <a:t>　　プロジェクトマネジメント機能の強化、</a:t>
            </a:r>
            <a:r>
              <a:rPr lang="en-US" altLang="ja-JP" sz="2400" dirty="0" smtClean="0">
                <a:latin typeface="メイリオ" panose="020B0604030504040204" pitchFamily="50" charset="-128"/>
              </a:rPr>
              <a:t>ICT</a:t>
            </a:r>
            <a:r>
              <a:rPr lang="ja-JP" altLang="en-US" sz="2400" dirty="0" smtClean="0">
                <a:latin typeface="メイリオ" panose="020B0604030504040204" pitchFamily="50" charset="-128"/>
              </a:rPr>
              <a:t>管理機能の再編成計画の策定　など</a:t>
            </a:r>
            <a:endParaRPr lang="en-US" altLang="ja-JP" sz="2400" dirty="0" smtClean="0">
              <a:latin typeface="メイリオ" panose="020B0604030504040204" pitchFamily="50" charset="-128"/>
            </a:endParaRPr>
          </a:p>
          <a:p>
            <a:pPr algn="l"/>
            <a:r>
              <a:rPr lang="ja-JP" altLang="en-US" sz="2400" dirty="0" smtClean="0">
                <a:latin typeface="メイリオ" panose="020B0604030504040204" pitchFamily="50" charset="-128"/>
              </a:rPr>
              <a:t>　</a:t>
            </a:r>
            <a:endParaRPr lang="en-US" altLang="ja-JP" sz="2400" dirty="0" smtClean="0">
              <a:latin typeface="メイリオ" panose="020B0604030504040204" pitchFamily="50" charset="-128"/>
            </a:endParaRPr>
          </a:p>
          <a:p>
            <a:pPr marL="457200" indent="-457200" algn="l">
              <a:buFont typeface="Arial" panose="020B0604020202020204" pitchFamily="34" charset="0"/>
              <a:buChar char="•"/>
            </a:pPr>
            <a:r>
              <a:rPr lang="en-US" altLang="ja-JP" sz="2600" b="1" dirty="0">
                <a:latin typeface="メイリオ" panose="020B0604030504040204" pitchFamily="50" charset="-128"/>
              </a:rPr>
              <a:t>AI</a:t>
            </a:r>
            <a:r>
              <a:rPr lang="ja-JP" altLang="en-US" sz="2600" b="1" dirty="0">
                <a:latin typeface="メイリオ" panose="020B0604030504040204" pitchFamily="50" charset="-128"/>
              </a:rPr>
              <a:t>の活用</a:t>
            </a:r>
            <a:endParaRPr lang="en-US" altLang="ja-JP" sz="2600" b="1" dirty="0">
              <a:latin typeface="メイリオ" panose="020B0604030504040204" pitchFamily="50" charset="-128"/>
            </a:endParaRPr>
          </a:p>
          <a:p>
            <a:pPr algn="l"/>
            <a:r>
              <a:rPr lang="ja-JP" altLang="en-US" sz="2400" dirty="0" smtClean="0">
                <a:latin typeface="メイリオ" panose="020B0604030504040204" pitchFamily="50" charset="-128"/>
              </a:rPr>
              <a:t>　</a:t>
            </a:r>
            <a:r>
              <a:rPr lang="ja-JP" altLang="en-US" sz="2400" dirty="0">
                <a:latin typeface="メイリオ" panose="020B0604030504040204" pitchFamily="50" charset="-128"/>
              </a:rPr>
              <a:t>　戸籍事務における業務支援</a:t>
            </a:r>
            <a:r>
              <a:rPr lang="en-US" altLang="ja-JP" sz="2400" dirty="0">
                <a:latin typeface="メイリオ" panose="020B0604030504040204" pitchFamily="50" charset="-128"/>
              </a:rPr>
              <a:t>AI</a:t>
            </a:r>
            <a:r>
              <a:rPr lang="ja-JP" altLang="en-US" sz="2400" dirty="0">
                <a:latin typeface="メイリオ" panose="020B0604030504040204" pitchFamily="50" charset="-128"/>
              </a:rPr>
              <a:t>の</a:t>
            </a:r>
            <a:r>
              <a:rPr lang="ja-JP" altLang="en-US" sz="2400" dirty="0" smtClean="0">
                <a:latin typeface="メイリオ" panose="020B0604030504040204" pitchFamily="50" charset="-128"/>
              </a:rPr>
              <a:t>導入（モデル運用・評価、</a:t>
            </a:r>
            <a:r>
              <a:rPr lang="en-US" altLang="ja-JP" sz="2400" dirty="0" smtClean="0">
                <a:latin typeface="メイリオ" panose="020B0604030504040204" pitchFamily="50" charset="-128"/>
              </a:rPr>
              <a:t>24</a:t>
            </a:r>
            <a:r>
              <a:rPr lang="ja-JP" altLang="en-US" sz="2400" dirty="0" smtClean="0">
                <a:latin typeface="メイリオ" panose="020B0604030504040204" pitchFamily="50" charset="-128"/>
              </a:rPr>
              <a:t>区導入）</a:t>
            </a:r>
            <a:endParaRPr lang="en-US" altLang="ja-JP" sz="2400" dirty="0" smtClean="0">
              <a:latin typeface="メイリオ" panose="020B0604030504040204" pitchFamily="50" charset="-128"/>
            </a:endParaRPr>
          </a:p>
          <a:p>
            <a:pPr algn="l"/>
            <a:endParaRPr lang="en-US" altLang="ja-JP" sz="2400" dirty="0">
              <a:latin typeface="メイリオ" panose="020B0604030504040204" pitchFamily="50" charset="-128"/>
            </a:endParaRPr>
          </a:p>
          <a:p>
            <a:pPr marL="457200" indent="-457200" algn="l">
              <a:buFont typeface="Arial" panose="020B0604020202020204" pitchFamily="34" charset="0"/>
              <a:buChar char="•"/>
            </a:pPr>
            <a:r>
              <a:rPr lang="ja-JP" altLang="en-US" sz="2600" b="1" dirty="0">
                <a:latin typeface="メイリオ" panose="020B0604030504040204" pitchFamily="50" charset="-128"/>
              </a:rPr>
              <a:t>職員の働き方改革</a:t>
            </a:r>
            <a:endParaRPr lang="en-US" altLang="ja-JP" sz="2600" b="1" dirty="0">
              <a:latin typeface="メイリオ" panose="020B0604030504040204" pitchFamily="50" charset="-128"/>
            </a:endParaRPr>
          </a:p>
          <a:p>
            <a:pPr algn="l"/>
            <a:r>
              <a:rPr lang="ja-JP" altLang="en-US" sz="2400" b="1" dirty="0">
                <a:latin typeface="メイリオ" panose="020B0604030504040204" pitchFamily="50" charset="-128"/>
              </a:rPr>
              <a:t>　</a:t>
            </a:r>
            <a:r>
              <a:rPr lang="ja-JP" altLang="en-US" sz="2400" b="1" dirty="0" smtClean="0">
                <a:latin typeface="メイリオ" panose="020B0604030504040204" pitchFamily="50" charset="-128"/>
              </a:rPr>
              <a:t>　</a:t>
            </a:r>
            <a:r>
              <a:rPr lang="ja-JP" altLang="en-US" sz="2400" dirty="0" smtClean="0">
                <a:latin typeface="メイリオ" panose="020B0604030504040204" pitchFamily="50" charset="-128"/>
              </a:rPr>
              <a:t>場所に制約されない働き方の実現　など</a:t>
            </a:r>
            <a:endParaRPr lang="en-US" altLang="ja-JP" sz="2400" dirty="0">
              <a:latin typeface="メイリオ" panose="020B0604030504040204" pitchFamily="50" charset="-128"/>
            </a:endParaRPr>
          </a:p>
          <a:p>
            <a:pPr algn="l"/>
            <a:endParaRPr lang="en-US" altLang="ja-JP" sz="2400" dirty="0" smtClean="0">
              <a:latin typeface="メイリオ" panose="020B0604030504040204" pitchFamily="50" charset="-128"/>
            </a:endParaRPr>
          </a:p>
          <a:p>
            <a:pPr marL="457200" indent="-457200" algn="l">
              <a:buFont typeface="Arial" panose="020B0604020202020204" pitchFamily="34" charset="0"/>
              <a:buChar char="•"/>
            </a:pPr>
            <a:r>
              <a:rPr lang="ja-JP" altLang="en-US" sz="2600" b="1" dirty="0">
                <a:latin typeface="メイリオ" panose="020B0604030504040204" pitchFamily="50" charset="-128"/>
              </a:rPr>
              <a:t>官民データの容易な利用</a:t>
            </a:r>
            <a:endParaRPr lang="en-US" altLang="ja-JP" sz="2600" b="1" dirty="0">
              <a:latin typeface="メイリオ" panose="020B0604030504040204" pitchFamily="50" charset="-128"/>
            </a:endParaRPr>
          </a:p>
          <a:p>
            <a:pPr algn="l"/>
            <a:r>
              <a:rPr lang="ja-JP" altLang="en-US" sz="2400" dirty="0" smtClean="0">
                <a:latin typeface="メイリオ" panose="020B0604030504040204" pitchFamily="50" charset="-128"/>
              </a:rPr>
              <a:t>　</a:t>
            </a:r>
            <a:r>
              <a:rPr lang="ja-JP" altLang="en-US" sz="2400" dirty="0">
                <a:latin typeface="メイリオ" panose="020B0604030504040204" pitchFamily="50" charset="-128"/>
              </a:rPr>
              <a:t>　</a:t>
            </a:r>
            <a:r>
              <a:rPr lang="ja-JP" altLang="en-US" sz="2400" dirty="0" smtClean="0">
                <a:latin typeface="メイリオ" panose="020B0604030504040204" pitchFamily="50" charset="-128"/>
              </a:rPr>
              <a:t>オープンデータ・ビッグデータの利活用推進、</a:t>
            </a:r>
            <a:r>
              <a:rPr lang="en-US" altLang="ja-JP" sz="2400" dirty="0" smtClean="0">
                <a:latin typeface="メイリオ" panose="020B0604030504040204" pitchFamily="50" charset="-128"/>
              </a:rPr>
              <a:t>EBPM</a:t>
            </a:r>
            <a:r>
              <a:rPr lang="ja-JP" altLang="en-US" sz="2400" dirty="0" smtClean="0">
                <a:latin typeface="メイリオ" panose="020B0604030504040204" pitchFamily="50" charset="-128"/>
              </a:rPr>
              <a:t>の推進　など</a:t>
            </a:r>
            <a:endParaRPr lang="en-US" altLang="ja-JP" sz="2400" dirty="0" smtClean="0">
              <a:latin typeface="メイリオ" panose="020B0604030504040204" pitchFamily="50" charset="-128"/>
            </a:endParaRPr>
          </a:p>
          <a:p>
            <a:pPr algn="l"/>
            <a:endParaRPr lang="en-US" altLang="ja-JP" sz="2400" dirty="0">
              <a:latin typeface="メイリオ" panose="020B0604030504040204" pitchFamily="50" charset="-128"/>
            </a:endParaRPr>
          </a:p>
          <a:p>
            <a:pPr marL="457200" indent="-457200" algn="l">
              <a:buFont typeface="Arial" panose="020B0604020202020204" pitchFamily="34" charset="0"/>
              <a:buChar char="•"/>
            </a:pPr>
            <a:r>
              <a:rPr lang="ja-JP" altLang="en-US" sz="2600" b="1" dirty="0">
                <a:latin typeface="メイリオ" panose="020B0604030504040204" pitchFamily="50" charset="-128"/>
              </a:rPr>
              <a:t>防災</a:t>
            </a:r>
            <a:endParaRPr lang="en-US" altLang="ja-JP" sz="2600" b="1" dirty="0">
              <a:latin typeface="メイリオ" panose="020B0604030504040204" pitchFamily="50" charset="-128"/>
            </a:endParaRPr>
          </a:p>
          <a:p>
            <a:pPr algn="l"/>
            <a:r>
              <a:rPr lang="ja-JP" altLang="en-US" sz="2400" dirty="0">
                <a:latin typeface="メイリオ" panose="020B0604030504040204" pitchFamily="50" charset="-128"/>
              </a:rPr>
              <a:t>　</a:t>
            </a:r>
            <a:r>
              <a:rPr lang="ja-JP" altLang="en-US" sz="2400" dirty="0" smtClean="0">
                <a:latin typeface="メイリオ" panose="020B0604030504040204" pitchFamily="50" charset="-128"/>
              </a:rPr>
              <a:t>　</a:t>
            </a:r>
            <a:r>
              <a:rPr lang="en-US" altLang="ja-JP" sz="2400" dirty="0" smtClean="0">
                <a:latin typeface="メイリオ" panose="020B0604030504040204" pitchFamily="50" charset="-128"/>
              </a:rPr>
              <a:t>ICT</a:t>
            </a:r>
            <a:r>
              <a:rPr lang="ja-JP" altLang="en-US" sz="2400" dirty="0" smtClean="0">
                <a:latin typeface="メイリオ" panose="020B0604030504040204" pitchFamily="50" charset="-128"/>
              </a:rPr>
              <a:t>を活用した災害時の情報収集・発信力の強化　など</a:t>
            </a:r>
            <a:endParaRPr lang="en-US" altLang="ja-JP" sz="2400" dirty="0" smtClean="0">
              <a:latin typeface="メイリオ" panose="020B0604030504040204" pitchFamily="50" charset="-128"/>
            </a:endParaRPr>
          </a:p>
          <a:p>
            <a:pPr marL="457200" indent="-457200" algn="l">
              <a:buFont typeface="Arial" panose="020B0604020202020204" pitchFamily="34" charset="0"/>
              <a:buChar char="•"/>
            </a:pPr>
            <a:endParaRPr lang="en-US" altLang="ja-JP" sz="2400" dirty="0">
              <a:latin typeface="メイリオ" panose="020B0604030504040204" pitchFamily="50" charset="-128"/>
            </a:endParaRPr>
          </a:p>
          <a:p>
            <a:pPr algn="l"/>
            <a:r>
              <a:rPr lang="ja-JP" altLang="en-US" sz="2400" dirty="0" smtClean="0">
                <a:latin typeface="メイリオ" panose="020B0604030504040204" pitchFamily="50" charset="-128"/>
              </a:rPr>
              <a:t>など　　</a:t>
            </a:r>
            <a:endParaRPr lang="en-US" altLang="ja-JP" sz="2400" dirty="0">
              <a:latin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13</a:t>
            </a:fld>
            <a:endParaRPr lang="en-US" altLang="ja-JP"/>
          </a:p>
        </p:txBody>
      </p:sp>
    </p:spTree>
    <p:extLst>
      <p:ext uri="{BB962C8B-B14F-4D97-AF65-F5344CB8AC3E}">
        <p14:creationId xmlns:p14="http://schemas.microsoft.com/office/powerpoint/2010/main" val="67858394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8"/>
          <p:cNvSpPr/>
          <p:nvPr/>
        </p:nvSpPr>
        <p:spPr>
          <a:xfrm>
            <a:off x="3448683" y="4512094"/>
            <a:ext cx="10772180" cy="7182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85764" indent="-285764" defTabSz="914446" hangingPunct="1"/>
            <a:r>
              <a:rPr lang="en-US" altLang="ja-JP" sz="4001" dirty="0" smtClean="0">
                <a:latin typeface="メイリオ" panose="020B0604030504040204" pitchFamily="50" charset="-128"/>
                <a:ea typeface="メイリオ" panose="020B0604030504040204" pitchFamily="50" charset="-128"/>
              </a:rPr>
              <a:t>3. </a:t>
            </a:r>
            <a:r>
              <a:rPr lang="ja-JP" altLang="en-US" sz="4001" dirty="0" smtClean="0">
                <a:latin typeface="メイリオ" panose="020B0604030504040204" pitchFamily="50" charset="-128"/>
                <a:ea typeface="メイリオ" panose="020B0604030504040204" pitchFamily="50" charset="-128"/>
              </a:rPr>
              <a:t>行政</a:t>
            </a:r>
            <a:r>
              <a:rPr lang="ja-JP" altLang="en-US" sz="4001" dirty="0">
                <a:latin typeface="メイリオ" panose="020B0604030504040204" pitchFamily="50" charset="-128"/>
                <a:ea typeface="メイリオ" panose="020B0604030504040204" pitchFamily="50" charset="-128"/>
              </a:rPr>
              <a:t>手続きオンライン化推進計画について</a:t>
            </a:r>
            <a:endParaRPr lang="ja-JP" altLang="ja-JP" sz="4001"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14</a:t>
            </a:fld>
            <a:endParaRPr lang="en-US" altLang="ja-JP"/>
          </a:p>
        </p:txBody>
      </p:sp>
    </p:spTree>
    <p:extLst>
      <p:ext uri="{BB962C8B-B14F-4D97-AF65-F5344CB8AC3E}">
        <p14:creationId xmlns:p14="http://schemas.microsoft.com/office/powerpoint/2010/main" val="15587745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1212889" y="-57149"/>
            <a:ext cx="14800185" cy="2159000"/>
          </a:xfrm>
          <a:prstGeom prst="rect">
            <a:avLst/>
          </a:prstGeom>
        </p:spPr>
        <p:txBody>
          <a:bodyPr>
            <a:normAutofit/>
          </a:bodyPr>
          <a:lstStyle>
            <a:lvl1pPr>
              <a:defRPr sz="5800"/>
            </a:lvl1pPr>
          </a:lstStyle>
          <a:p>
            <a:r>
              <a:rPr lang="ja-JP" altLang="en-US" sz="4800" dirty="0" smtClean="0">
                <a:latin typeface="メイリオ" panose="020B0604030504040204" pitchFamily="50" charset="-128"/>
                <a:ea typeface="メイリオ" panose="020B0604030504040204" pitchFamily="50" charset="-128"/>
              </a:rPr>
              <a:t>大阪市が目指す申請・手続きの在り方</a:t>
            </a:r>
            <a:endParaRPr sz="4800"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929875" y="2801913"/>
            <a:ext cx="15083198" cy="6784974"/>
            <a:chOff x="929875" y="2373313"/>
            <a:chExt cx="15083198" cy="6784974"/>
          </a:xfrm>
        </p:grpSpPr>
        <p:graphicFrame>
          <p:nvGraphicFramePr>
            <p:cNvPr id="3" name="図表 2"/>
            <p:cNvGraphicFramePr/>
            <p:nvPr>
              <p:extLst>
                <p:ext uri="{D42A27DB-BD31-4B8C-83A1-F6EECF244321}">
                  <p14:modId xmlns:p14="http://schemas.microsoft.com/office/powerpoint/2010/main" val="456857469"/>
                </p:ext>
              </p:extLst>
            </p:nvPr>
          </p:nvGraphicFramePr>
          <p:xfrm>
            <a:off x="1212888" y="2373313"/>
            <a:ext cx="14800185" cy="678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テキスト ボックス 11"/>
            <p:cNvSpPr txBox="1"/>
            <p:nvPr/>
          </p:nvSpPr>
          <p:spPr>
            <a:xfrm>
              <a:off x="1418032" y="2915619"/>
              <a:ext cx="678446" cy="351956"/>
            </a:xfrm>
            <a:prstGeom prst="rect">
              <a:avLst/>
            </a:prstGeom>
            <a:noFill/>
          </p:spPr>
          <p:txBody>
            <a:bodyPr wrap="square" rtlCol="0">
              <a:spAutoFit/>
            </a:bodyPr>
            <a:lstStyle/>
            <a:p>
              <a:pPr algn="ctr">
                <a:defRPr/>
              </a:pPr>
              <a:r>
                <a:rPr lang="en-US" altLang="ja-JP" sz="1687" b="1" dirty="0">
                  <a:solidFill>
                    <a:prstClr val="black"/>
                  </a:solidFill>
                  <a:latin typeface="メイリオ" panose="020B0604030504040204" pitchFamily="50" charset="-128"/>
                  <a:ea typeface="メイリオ" panose="020B0604030504040204" pitchFamily="50" charset="-128"/>
                  <a:sym typeface="Helvetica Light"/>
                </a:rPr>
                <a:t>A</a:t>
              </a:r>
              <a:endParaRPr lang="ja-JP" altLang="en-US" sz="1687" b="1" dirty="0">
                <a:solidFill>
                  <a:prstClr val="black"/>
                </a:solidFill>
                <a:latin typeface="メイリオ" panose="020B0604030504040204" pitchFamily="50" charset="-128"/>
                <a:ea typeface="メイリオ" panose="020B0604030504040204" pitchFamily="50" charset="-128"/>
                <a:sym typeface="Helvetica Light"/>
              </a:endParaRPr>
            </a:p>
          </p:txBody>
        </p:sp>
        <p:sp>
          <p:nvSpPr>
            <p:cNvPr id="13" name="テキスト ボックス 12"/>
            <p:cNvSpPr txBox="1"/>
            <p:nvPr/>
          </p:nvSpPr>
          <p:spPr>
            <a:xfrm>
              <a:off x="1988763" y="3982419"/>
              <a:ext cx="678446" cy="351956"/>
            </a:xfrm>
            <a:prstGeom prst="rect">
              <a:avLst/>
            </a:prstGeom>
            <a:noFill/>
          </p:spPr>
          <p:txBody>
            <a:bodyPr wrap="square" rtlCol="0">
              <a:spAutoFit/>
            </a:bodyPr>
            <a:lstStyle/>
            <a:p>
              <a:pPr algn="ctr">
                <a:defRPr/>
              </a:pPr>
              <a:r>
                <a:rPr lang="en-US" altLang="ja-JP" sz="1687" b="1" dirty="0">
                  <a:solidFill>
                    <a:prstClr val="black"/>
                  </a:solidFill>
                  <a:latin typeface="メイリオ" panose="020B0604030504040204" pitchFamily="50" charset="-128"/>
                  <a:ea typeface="メイリオ" panose="020B0604030504040204" pitchFamily="50" charset="-128"/>
                </a:rPr>
                <a:t>B</a:t>
              </a:r>
              <a:endParaRPr lang="ja-JP" altLang="en-US" sz="1687" b="1" dirty="0">
                <a:solidFill>
                  <a:prstClr val="black"/>
                </a:solidFill>
                <a:latin typeface="メイリオ" panose="020B0604030504040204" pitchFamily="50" charset="-128"/>
                <a:ea typeface="メイリオ" panose="020B0604030504040204" pitchFamily="50" charset="-128"/>
                <a:sym typeface="Helvetica Light"/>
              </a:endParaRPr>
            </a:p>
          </p:txBody>
        </p:sp>
        <p:sp>
          <p:nvSpPr>
            <p:cNvPr id="14" name="テキスト ボックス 13"/>
            <p:cNvSpPr txBox="1"/>
            <p:nvPr/>
          </p:nvSpPr>
          <p:spPr>
            <a:xfrm>
              <a:off x="2222668" y="5050188"/>
              <a:ext cx="678446" cy="351956"/>
            </a:xfrm>
            <a:prstGeom prst="rect">
              <a:avLst/>
            </a:prstGeom>
            <a:noFill/>
          </p:spPr>
          <p:txBody>
            <a:bodyPr wrap="square" rtlCol="0">
              <a:spAutoFit/>
            </a:bodyPr>
            <a:lstStyle/>
            <a:p>
              <a:pPr algn="ctr">
                <a:defRPr/>
              </a:pPr>
              <a:r>
                <a:rPr lang="en-US" altLang="ja-JP" sz="1687" b="1" dirty="0">
                  <a:solidFill>
                    <a:prstClr val="black"/>
                  </a:solidFill>
                  <a:latin typeface="メイリオ" panose="020B0604030504040204" pitchFamily="50" charset="-128"/>
                  <a:ea typeface="メイリオ" panose="020B0604030504040204" pitchFamily="50" charset="-128"/>
                </a:rPr>
                <a:t>C</a:t>
              </a:r>
              <a:endParaRPr lang="ja-JP" altLang="en-US" sz="1687" b="1" dirty="0">
                <a:solidFill>
                  <a:prstClr val="black"/>
                </a:solidFill>
                <a:latin typeface="メイリオ" panose="020B0604030504040204" pitchFamily="50" charset="-128"/>
                <a:ea typeface="メイリオ" panose="020B0604030504040204" pitchFamily="50" charset="-128"/>
                <a:sym typeface="Helvetica Light"/>
              </a:endParaRPr>
            </a:p>
          </p:txBody>
        </p:sp>
        <p:sp>
          <p:nvSpPr>
            <p:cNvPr id="15" name="テキスト ボックス 14"/>
            <p:cNvSpPr txBox="1"/>
            <p:nvPr/>
          </p:nvSpPr>
          <p:spPr>
            <a:xfrm>
              <a:off x="2222668" y="6117957"/>
              <a:ext cx="678446" cy="351956"/>
            </a:xfrm>
            <a:prstGeom prst="rect">
              <a:avLst/>
            </a:prstGeom>
            <a:noFill/>
          </p:spPr>
          <p:txBody>
            <a:bodyPr wrap="square" rtlCol="0">
              <a:spAutoFit/>
            </a:bodyPr>
            <a:lstStyle/>
            <a:p>
              <a:pPr algn="ctr">
                <a:defRPr/>
              </a:pPr>
              <a:r>
                <a:rPr lang="en-US" altLang="ja-JP" sz="1687" b="1" dirty="0">
                  <a:solidFill>
                    <a:prstClr val="black"/>
                  </a:solidFill>
                  <a:latin typeface="メイリオ" panose="020B0604030504040204" pitchFamily="50" charset="-128"/>
                  <a:ea typeface="メイリオ" panose="020B0604030504040204" pitchFamily="50" charset="-128"/>
                </a:rPr>
                <a:t>D</a:t>
              </a:r>
              <a:endParaRPr lang="ja-JP" altLang="en-US" sz="1687" b="1" dirty="0">
                <a:solidFill>
                  <a:prstClr val="black"/>
                </a:solidFill>
                <a:latin typeface="メイリオ" panose="020B0604030504040204" pitchFamily="50" charset="-128"/>
                <a:ea typeface="メイリオ" panose="020B0604030504040204" pitchFamily="50" charset="-128"/>
                <a:sym typeface="Helvetica Light"/>
              </a:endParaRPr>
            </a:p>
          </p:txBody>
        </p:sp>
        <p:sp>
          <p:nvSpPr>
            <p:cNvPr id="16" name="テキスト ボックス 15"/>
            <p:cNvSpPr txBox="1"/>
            <p:nvPr/>
          </p:nvSpPr>
          <p:spPr>
            <a:xfrm>
              <a:off x="1988763" y="7185726"/>
              <a:ext cx="678446" cy="351956"/>
            </a:xfrm>
            <a:prstGeom prst="rect">
              <a:avLst/>
            </a:prstGeom>
            <a:noFill/>
          </p:spPr>
          <p:txBody>
            <a:bodyPr wrap="square" rtlCol="0">
              <a:spAutoFit/>
            </a:bodyPr>
            <a:lstStyle/>
            <a:p>
              <a:pPr algn="ctr">
                <a:defRPr/>
              </a:pPr>
              <a:r>
                <a:rPr lang="en-US" altLang="ja-JP" sz="1687" b="1" dirty="0">
                  <a:solidFill>
                    <a:prstClr val="black"/>
                  </a:solidFill>
                  <a:latin typeface="メイリオ" panose="020B0604030504040204" pitchFamily="50" charset="-128"/>
                  <a:ea typeface="メイリオ" panose="020B0604030504040204" pitchFamily="50" charset="-128"/>
                </a:rPr>
                <a:t>E</a:t>
              </a:r>
              <a:endParaRPr lang="ja-JP" altLang="en-US" sz="1687" b="1" dirty="0">
                <a:solidFill>
                  <a:prstClr val="black"/>
                </a:solidFill>
                <a:latin typeface="メイリオ" panose="020B0604030504040204" pitchFamily="50" charset="-128"/>
                <a:ea typeface="メイリオ" panose="020B0604030504040204" pitchFamily="50" charset="-128"/>
                <a:sym typeface="Helvetica Light"/>
              </a:endParaRPr>
            </a:p>
          </p:txBody>
        </p:sp>
        <p:sp>
          <p:nvSpPr>
            <p:cNvPr id="17" name="テキスト ボックス 16"/>
            <p:cNvSpPr txBox="1"/>
            <p:nvPr/>
          </p:nvSpPr>
          <p:spPr>
            <a:xfrm>
              <a:off x="1418032" y="8253495"/>
              <a:ext cx="678446" cy="351956"/>
            </a:xfrm>
            <a:prstGeom prst="rect">
              <a:avLst/>
            </a:prstGeom>
            <a:noFill/>
          </p:spPr>
          <p:txBody>
            <a:bodyPr wrap="square" rtlCol="0">
              <a:spAutoFit/>
            </a:bodyPr>
            <a:lstStyle/>
            <a:p>
              <a:pPr algn="ctr">
                <a:defRPr/>
              </a:pPr>
              <a:r>
                <a:rPr lang="en-US" altLang="ja-JP" sz="1687" b="1" dirty="0">
                  <a:solidFill>
                    <a:prstClr val="black"/>
                  </a:solidFill>
                  <a:latin typeface="メイリオ" panose="020B0604030504040204" pitchFamily="50" charset="-128"/>
                  <a:ea typeface="メイリオ" panose="020B0604030504040204" pitchFamily="50" charset="-128"/>
                </a:rPr>
                <a:t>F</a:t>
              </a:r>
              <a:endParaRPr lang="ja-JP" altLang="en-US" sz="1687" b="1" dirty="0">
                <a:solidFill>
                  <a:prstClr val="black"/>
                </a:solidFill>
                <a:latin typeface="メイリオ" panose="020B0604030504040204" pitchFamily="50" charset="-128"/>
                <a:ea typeface="メイリオ" panose="020B0604030504040204" pitchFamily="50" charset="-128"/>
                <a:sym typeface="Helvetica Light"/>
              </a:endParaRPr>
            </a:p>
          </p:txBody>
        </p:sp>
        <p:sp>
          <p:nvSpPr>
            <p:cNvPr id="18" name="テキスト ボックス 17"/>
            <p:cNvSpPr txBox="1"/>
            <p:nvPr/>
          </p:nvSpPr>
          <p:spPr>
            <a:xfrm>
              <a:off x="929875" y="3809881"/>
              <a:ext cx="553998" cy="3942525"/>
            </a:xfrm>
            <a:prstGeom prst="rect">
              <a:avLst/>
            </a:prstGeom>
            <a:noFill/>
          </p:spPr>
          <p:txBody>
            <a:bodyPr vert="eaVert" wrap="square" rtlCol="0">
              <a:spAutoFit/>
            </a:bodyPr>
            <a:lstStyle/>
            <a:p>
              <a:pPr algn="ctr">
                <a:defRPr/>
              </a:pPr>
              <a:r>
                <a:rPr lang="ja-JP" altLang="en-US" sz="2400" b="1" dirty="0">
                  <a:solidFill>
                    <a:prstClr val="black"/>
                  </a:solidFill>
                  <a:latin typeface="メイリオ" panose="020B0604030504040204" pitchFamily="50" charset="-128"/>
                  <a:ea typeface="メイリオ" panose="020B0604030504040204" pitchFamily="50" charset="-128"/>
                  <a:sym typeface="Helvetica Light"/>
                </a:rPr>
                <a:t>行政手続き</a:t>
              </a:r>
              <a:r>
                <a:rPr lang="ja-JP" altLang="en-US" sz="2400" b="1" dirty="0" smtClean="0">
                  <a:solidFill>
                    <a:prstClr val="black"/>
                  </a:solidFill>
                  <a:latin typeface="メイリオ" panose="020B0604030504040204" pitchFamily="50" charset="-128"/>
                  <a:ea typeface="メイリオ" panose="020B0604030504040204" pitchFamily="50" charset="-128"/>
                  <a:sym typeface="Helvetica Light"/>
                </a:rPr>
                <a:t>のオンライン化</a:t>
              </a:r>
              <a:endParaRPr lang="ja-JP" altLang="en-US" sz="2400" b="1" dirty="0">
                <a:solidFill>
                  <a:prstClr val="black"/>
                </a:solidFill>
                <a:latin typeface="メイリオ" panose="020B0604030504040204" pitchFamily="50" charset="-128"/>
                <a:ea typeface="メイリオ" panose="020B0604030504040204" pitchFamily="50" charset="-128"/>
                <a:sym typeface="Helvetica Light"/>
              </a:endParaRPr>
            </a:p>
          </p:txBody>
        </p:sp>
      </p:grpSp>
      <p:sp>
        <p:nvSpPr>
          <p:cNvPr id="19" name="Shape 128"/>
          <p:cNvSpPr/>
          <p:nvPr/>
        </p:nvSpPr>
        <p:spPr>
          <a:xfrm>
            <a:off x="438755" y="2291211"/>
            <a:ext cx="14260312" cy="471794"/>
          </a:xfrm>
          <a:prstGeom prst="rect">
            <a:avLst/>
          </a:prstGeom>
          <a:ln w="12700">
            <a:miter lim="400000"/>
          </a:ln>
          <a:extLst>
            <a:ext uri="{C572A759-6A51-4108-AA02-DFA0A04FC94B}">
              <ma14:wrappingTextBoxFlag xmlns="" xmlns:ma14="http://schemas.microsoft.com/office/mac/drawingml/2011/main" val="1"/>
            </a:ext>
          </a:extLst>
        </p:spPr>
        <p:txBody>
          <a:bodyPr wrap="none" lIns="50799" tIns="50799" rIns="50799" bIns="50799" anchor="ctr">
            <a:spAutoFit/>
          </a:bodyPr>
          <a:lstStyle/>
          <a:p>
            <a:pPr algn="l" defTabSz="584170">
              <a:defRPr sz="2600"/>
            </a:pPr>
            <a:r>
              <a:rPr lang="ja-JP" altLang="en-US" sz="2399" b="1" i="1" dirty="0" smtClean="0">
                <a:solidFill>
                  <a:srgbClr val="C82506">
                    <a:lumMod val="75000"/>
                  </a:srgbClr>
                </a:solidFill>
                <a:latin typeface="メイリオ" panose="020B0604030504040204" pitchFamily="50" charset="-128"/>
                <a:ea typeface="メイリオ" panose="020B0604030504040204" pitchFamily="50" charset="-128"/>
              </a:rPr>
              <a:t>申請・手続きのオンライン化により、市民にとっての利便性向上・市民にとってのコスト削減を目指す</a:t>
            </a:r>
            <a:endParaRPr lang="en-US" altLang="ja-JP" sz="2399" b="1" i="1" dirty="0">
              <a:solidFill>
                <a:srgbClr val="C82506">
                  <a:lumMod val="75000"/>
                </a:srgb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15</a:t>
            </a:fld>
            <a:endParaRPr lang="en-US" altLang="ja-JP"/>
          </a:p>
        </p:txBody>
      </p:sp>
    </p:spTree>
    <p:extLst>
      <p:ext uri="{BB962C8B-B14F-4D97-AF65-F5344CB8AC3E}">
        <p14:creationId xmlns:p14="http://schemas.microsoft.com/office/powerpoint/2010/main" val="168687318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063717" y="5403241"/>
            <a:ext cx="5125133" cy="1093695"/>
          </a:xfrm>
          <a:prstGeom prst="rect">
            <a:avLst/>
          </a:prstGeom>
          <a:solidFill>
            <a:srgbClr val="FFC000">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タイトル 1"/>
          <p:cNvSpPr>
            <a:spLocks noGrp="1"/>
          </p:cNvSpPr>
          <p:nvPr>
            <p:ph type="title"/>
          </p:nvPr>
        </p:nvSpPr>
        <p:spPr/>
        <p:txBody>
          <a:bodyPr>
            <a:normAutofit/>
          </a:bodyPr>
          <a:lstStyle/>
          <a:p>
            <a:r>
              <a:rPr lang="ja-JP" altLang="en-US" sz="4800" dirty="0" smtClean="0">
                <a:latin typeface="メイリオ" panose="020B0604030504040204" pitchFamily="50" charset="-128"/>
                <a:ea typeface="メイリオ" panose="020B0604030504040204" pitchFamily="50" charset="-128"/>
              </a:rPr>
              <a:t>申請・手続きオンライン化の進め方</a:t>
            </a:r>
            <a:endParaRPr kumimoji="1" lang="ja-JP" altLang="en-US" sz="4800" dirty="0"/>
          </a:p>
        </p:txBody>
      </p:sp>
      <p:sp>
        <p:nvSpPr>
          <p:cNvPr id="25" name="Shape 128"/>
          <p:cNvSpPr/>
          <p:nvPr/>
        </p:nvSpPr>
        <p:spPr>
          <a:xfrm>
            <a:off x="438755" y="2291211"/>
            <a:ext cx="12466552" cy="471794"/>
          </a:xfrm>
          <a:prstGeom prst="rect">
            <a:avLst/>
          </a:prstGeom>
          <a:ln w="12700">
            <a:miter lim="400000"/>
          </a:ln>
          <a:extLst>
            <a:ext uri="{C572A759-6A51-4108-AA02-DFA0A04FC94B}">
              <ma14:wrappingTextBoxFlag xmlns="" xmlns:ma14="http://schemas.microsoft.com/office/mac/drawingml/2011/main" val="1"/>
            </a:ext>
          </a:extLst>
        </p:spPr>
        <p:txBody>
          <a:bodyPr wrap="none" lIns="50799" tIns="50799" rIns="50799" bIns="50799" anchor="ctr">
            <a:spAutoFit/>
          </a:bodyPr>
          <a:lstStyle/>
          <a:p>
            <a:pPr algn="l" defTabSz="584170">
              <a:defRPr sz="2600"/>
            </a:pPr>
            <a:r>
              <a:rPr lang="ja-JP" altLang="en-US" sz="2399" b="1" i="1" dirty="0" smtClean="0">
                <a:solidFill>
                  <a:srgbClr val="C82506">
                    <a:lumMod val="75000"/>
                  </a:srgbClr>
                </a:solidFill>
                <a:latin typeface="メイリオ" panose="020B0604030504040204" pitchFamily="50" charset="-128"/>
                <a:ea typeface="メイリオ" panose="020B0604030504040204" pitchFamily="50" charset="-128"/>
              </a:rPr>
              <a:t>申請・手続きのオンライン化を実現するため、今年度から</a:t>
            </a:r>
            <a:r>
              <a:rPr lang="en-US" altLang="ja-JP" sz="2399" b="1" i="1" dirty="0" smtClean="0">
                <a:solidFill>
                  <a:srgbClr val="C82506">
                    <a:lumMod val="75000"/>
                  </a:srgbClr>
                </a:solidFill>
                <a:latin typeface="メイリオ" panose="020B0604030504040204" pitchFamily="50" charset="-128"/>
                <a:ea typeface="メイリオ" panose="020B0604030504040204" pitchFamily="50" charset="-128"/>
              </a:rPr>
              <a:t>BPR</a:t>
            </a:r>
            <a:r>
              <a:rPr lang="ja-JP" altLang="en-US" sz="2399" b="1" i="1" dirty="0" smtClean="0">
                <a:solidFill>
                  <a:srgbClr val="C82506">
                    <a:lumMod val="75000"/>
                  </a:srgbClr>
                </a:solidFill>
                <a:latin typeface="メイリオ" panose="020B0604030504040204" pitchFamily="50" charset="-128"/>
                <a:ea typeface="メイリオ" panose="020B0604030504040204" pitchFamily="50" charset="-128"/>
              </a:rPr>
              <a:t>を実施していく必要がある</a:t>
            </a:r>
            <a:endParaRPr lang="en-US" altLang="ja-JP" sz="2399" b="1" i="1" dirty="0">
              <a:solidFill>
                <a:srgbClr val="C82506">
                  <a:lumMod val="75000"/>
                </a:srgbClr>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3"/>
          <a:srcRect l="9881"/>
          <a:stretch/>
        </p:blipFill>
        <p:spPr>
          <a:xfrm>
            <a:off x="143435" y="4558615"/>
            <a:ext cx="8885900" cy="4249287"/>
          </a:xfrm>
          <a:prstGeom prst="rect">
            <a:avLst/>
          </a:prstGeom>
        </p:spPr>
      </p:pic>
      <p:sp>
        <p:nvSpPr>
          <p:cNvPr id="6" name="正方形/長方形 5"/>
          <p:cNvSpPr/>
          <p:nvPr/>
        </p:nvSpPr>
        <p:spPr>
          <a:xfrm>
            <a:off x="9116505" y="4048552"/>
            <a:ext cx="532264" cy="5300871"/>
          </a:xfrm>
          <a:custGeom>
            <a:avLst/>
            <a:gdLst>
              <a:gd name="connsiteX0" fmla="*/ 0 w 1187355"/>
              <a:gd name="connsiteY0" fmla="*/ 0 h 2674961"/>
              <a:gd name="connsiteX1" fmla="*/ 1187355 w 1187355"/>
              <a:gd name="connsiteY1" fmla="*/ 0 h 2674961"/>
              <a:gd name="connsiteX2" fmla="*/ 1187355 w 1187355"/>
              <a:gd name="connsiteY2" fmla="*/ 2674961 h 2674961"/>
              <a:gd name="connsiteX3" fmla="*/ 0 w 1187355"/>
              <a:gd name="connsiteY3" fmla="*/ 2674961 h 2674961"/>
              <a:gd name="connsiteX4" fmla="*/ 0 w 1187355"/>
              <a:gd name="connsiteY4" fmla="*/ 0 h 2674961"/>
              <a:gd name="connsiteX0" fmla="*/ 0 w 1187355"/>
              <a:gd name="connsiteY0" fmla="*/ 1733265 h 4408226"/>
              <a:gd name="connsiteX1" fmla="*/ 1187355 w 1187355"/>
              <a:gd name="connsiteY1" fmla="*/ 0 h 4408226"/>
              <a:gd name="connsiteX2" fmla="*/ 1187355 w 1187355"/>
              <a:gd name="connsiteY2" fmla="*/ 4408226 h 4408226"/>
              <a:gd name="connsiteX3" fmla="*/ 0 w 1187355"/>
              <a:gd name="connsiteY3" fmla="*/ 4408226 h 4408226"/>
              <a:gd name="connsiteX4" fmla="*/ 0 w 1187355"/>
              <a:gd name="connsiteY4" fmla="*/ 1733265 h 4408226"/>
              <a:gd name="connsiteX0" fmla="*/ 0 w 1187355"/>
              <a:gd name="connsiteY0" fmla="*/ 1733265 h 6086901"/>
              <a:gd name="connsiteX1" fmla="*/ 1187355 w 1187355"/>
              <a:gd name="connsiteY1" fmla="*/ 0 h 6086901"/>
              <a:gd name="connsiteX2" fmla="*/ 1187355 w 1187355"/>
              <a:gd name="connsiteY2" fmla="*/ 6086901 h 6086901"/>
              <a:gd name="connsiteX3" fmla="*/ 0 w 1187355"/>
              <a:gd name="connsiteY3" fmla="*/ 4408226 h 6086901"/>
              <a:gd name="connsiteX4" fmla="*/ 0 w 1187355"/>
              <a:gd name="connsiteY4" fmla="*/ 1733265 h 608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355" h="6086901">
                <a:moveTo>
                  <a:pt x="0" y="1733265"/>
                </a:moveTo>
                <a:lnTo>
                  <a:pt x="1187355" y="0"/>
                </a:lnTo>
                <a:lnTo>
                  <a:pt x="1187355" y="6086901"/>
                </a:lnTo>
                <a:lnTo>
                  <a:pt x="0" y="4408226"/>
                </a:lnTo>
                <a:lnTo>
                  <a:pt x="0" y="1733265"/>
                </a:lnTo>
                <a:close/>
              </a:path>
            </a:pathLst>
          </a:custGeom>
          <a:gradFill flip="none" rotWithShape="1">
            <a:gsLst>
              <a:gs pos="0">
                <a:schemeClr val="accent1">
                  <a:lumMod val="5000"/>
                  <a:lumOff val="95000"/>
                </a:schemeClr>
              </a:gs>
              <a:gs pos="31000">
                <a:schemeClr val="accent1">
                  <a:lumMod val="45000"/>
                  <a:lumOff val="55000"/>
                </a:schemeClr>
              </a:gs>
              <a:gs pos="89000">
                <a:schemeClr val="accent1">
                  <a:lumMod val="45000"/>
                  <a:lumOff val="55000"/>
                </a:schemeClr>
              </a:gs>
              <a:gs pos="100000">
                <a:schemeClr val="accent1"/>
              </a:gs>
            </a:gsLst>
            <a:lin ang="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0" name="テキスト ボックス 39"/>
          <p:cNvSpPr txBox="1"/>
          <p:nvPr/>
        </p:nvSpPr>
        <p:spPr>
          <a:xfrm>
            <a:off x="1418832" y="3816034"/>
            <a:ext cx="57531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ja-JP" altLang="en-US" sz="2400" dirty="0" smtClean="0">
                <a:latin typeface="メイリオ" panose="020B0604030504040204" pitchFamily="50" charset="-128"/>
                <a:ea typeface="メイリオ" panose="020B0604030504040204" pitchFamily="50" charset="-128"/>
              </a:rPr>
              <a:t>申請・手続き業務に関する一次調査</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H29</a:t>
            </a:r>
            <a:r>
              <a:rPr lang="ja-JP" altLang="en-US" sz="2000" smtClean="0">
                <a:latin typeface="メイリオ" panose="020B0604030504040204" pitchFamily="50" charset="-128"/>
                <a:ea typeface="メイリオ" panose="020B0604030504040204" pitchFamily="50" charset="-128"/>
              </a:rPr>
              <a:t>年度、</a:t>
            </a:r>
            <a:r>
              <a:rPr lang="en-US" altLang="ja-JP" sz="2000" smtClean="0">
                <a:latin typeface="メイリオ" panose="020B0604030504040204" pitchFamily="50" charset="-128"/>
                <a:ea typeface="メイリオ" panose="020B0604030504040204" pitchFamily="50" charset="-128"/>
              </a:rPr>
              <a:t>N=3,399</a:t>
            </a:r>
            <a:r>
              <a:rPr lang="ja-JP" altLang="en-US" sz="2000">
                <a:latin typeface="メイリオ" panose="020B0604030504040204" pitchFamily="50" charset="-128"/>
                <a:ea typeface="メイリオ" panose="020B0604030504040204" pitchFamily="50" charset="-128"/>
              </a:rPr>
              <a:t> （申請・手続き総数） ）</a:t>
            </a:r>
            <a:endParaRPr kumimoji="0" lang="ja-JP" altLang="en-US" sz="20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7" name="テキスト ボックス 6"/>
          <p:cNvSpPr txBox="1"/>
          <p:nvPr/>
        </p:nvSpPr>
        <p:spPr>
          <a:xfrm>
            <a:off x="9942571" y="4410300"/>
            <a:ext cx="6675125"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altLang="ja-JP"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H30</a:t>
            </a:r>
            <a:r>
              <a:rPr kumimoji="0" lang="ja-JP" altLang="en-US"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　</a:t>
            </a:r>
            <a:r>
              <a:rPr lang="ja-JP" altLang="en-US" sz="2400" dirty="0">
                <a:latin typeface="メイリオ" panose="020B0604030504040204" pitchFamily="50" charset="-128"/>
                <a:ea typeface="メイリオ" panose="020B0604030504040204" pitchFamily="50" charset="-128"/>
              </a:rPr>
              <a:t>優先的に取り組む申請・手続きの選定</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en-US" altLang="ja-JP" sz="2400" dirty="0">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a:t>
            </a:r>
            <a:r>
              <a:rPr lang="ja-JP" altLang="en-US" sz="2400" u="sng" dirty="0">
                <a:solidFill>
                  <a:schemeClr val="accent5"/>
                </a:solidFill>
                <a:latin typeface="メイリオ" panose="020B0604030504040204" pitchFamily="50" charset="-128"/>
                <a:ea typeface="メイリオ" panose="020B0604030504040204" pitchFamily="50" charset="-128"/>
              </a:rPr>
              <a:t>子</a:t>
            </a:r>
            <a:r>
              <a:rPr lang="ja-JP" altLang="en-US" sz="2400" u="sng" dirty="0" smtClean="0">
                <a:solidFill>
                  <a:schemeClr val="accent5"/>
                </a:solidFill>
                <a:latin typeface="メイリオ" panose="020B0604030504040204" pitchFamily="50" charset="-128"/>
                <a:ea typeface="メイリオ" panose="020B0604030504040204" pitchFamily="50" charset="-128"/>
              </a:rPr>
              <a:t>育て</a:t>
            </a:r>
            <a:r>
              <a:rPr lang="ja-JP" altLang="en-US" sz="2400" dirty="0" smtClean="0">
                <a:solidFill>
                  <a:schemeClr val="tx1"/>
                </a:solidFill>
                <a:latin typeface="メイリオ" panose="020B0604030504040204" pitchFamily="50" charset="-128"/>
                <a:ea typeface="メイリオ" panose="020B0604030504040204" pitchFamily="50" charset="-128"/>
              </a:rPr>
              <a:t>等を</a:t>
            </a:r>
            <a:r>
              <a:rPr lang="ja-JP" altLang="en-US" sz="2400" dirty="0">
                <a:solidFill>
                  <a:schemeClr val="tx1"/>
                </a:solidFill>
                <a:latin typeface="メイリオ" panose="020B0604030504040204" pitchFamily="50" charset="-128"/>
                <a:ea typeface="メイリオ" panose="020B0604030504040204" pitchFamily="50" charset="-128"/>
              </a:rPr>
              <a:t>想定）</a:t>
            </a:r>
            <a:endParaRPr lang="en-US" altLang="ja-JP" sz="2400" dirty="0" smtClean="0">
              <a:solidFill>
                <a:schemeClr val="accent5"/>
              </a:solidFill>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smtClean="0">
                <a:solidFill>
                  <a:schemeClr val="accent5"/>
                </a:solidFill>
                <a:latin typeface="メイリオ" panose="020B0604030504040204" pitchFamily="50" charset="-128"/>
                <a:ea typeface="メイリオ" panose="020B0604030504040204" pitchFamily="50" charset="-128"/>
              </a:rPr>
              <a:t>　　　　オンライン化</a:t>
            </a:r>
            <a:r>
              <a:rPr lang="ja-JP" altLang="en-US" sz="2400" dirty="0">
                <a:solidFill>
                  <a:schemeClr val="accent5"/>
                </a:solidFill>
                <a:latin typeface="メイリオ" panose="020B0604030504040204" pitchFamily="50" charset="-128"/>
                <a:ea typeface="メイリオ" panose="020B0604030504040204" pitchFamily="50" charset="-128"/>
              </a:rPr>
              <a:t>に合わせた</a:t>
            </a:r>
            <a:r>
              <a:rPr lang="en-US" altLang="ja-JP" sz="2400" dirty="0">
                <a:solidFill>
                  <a:schemeClr val="accent5"/>
                </a:solidFill>
                <a:latin typeface="メイリオ" panose="020B0604030504040204" pitchFamily="50" charset="-128"/>
                <a:ea typeface="メイリオ" panose="020B0604030504040204" pitchFamily="50" charset="-128"/>
              </a:rPr>
              <a:t>BPR</a:t>
            </a:r>
            <a:br>
              <a:rPr lang="en-US" altLang="ja-JP" sz="2400" dirty="0">
                <a:solidFill>
                  <a:schemeClr val="accent5"/>
                </a:solidFill>
                <a:latin typeface="メイリオ" panose="020B0604030504040204" pitchFamily="50" charset="-128"/>
                <a:ea typeface="メイリオ" panose="020B0604030504040204" pitchFamily="50" charset="-128"/>
              </a:rPr>
            </a:br>
            <a:r>
              <a:rPr lang="ja-JP" altLang="en-US" sz="2400" dirty="0">
                <a:solidFill>
                  <a:schemeClr val="accent5"/>
                </a:solidFill>
                <a:latin typeface="メイリオ" panose="020B0604030504040204" pitchFamily="50" charset="-128"/>
                <a:ea typeface="メイリオ" panose="020B0604030504040204" pitchFamily="50" charset="-128"/>
              </a:rPr>
              <a:t>　　　　（事務標準化・プロセス最適化）</a:t>
            </a:r>
            <a:r>
              <a:rPr lang="en-US" altLang="ja-JP" sz="2400" dirty="0">
                <a:solidFill>
                  <a:schemeClr val="accent5"/>
                </a:solidFill>
                <a:latin typeface="メイリオ" panose="020B0604030504040204" pitchFamily="50" charset="-128"/>
                <a:ea typeface="メイリオ" panose="020B0604030504040204" pitchFamily="50" charset="-128"/>
              </a:rPr>
              <a:t/>
            </a:r>
            <a:br>
              <a:rPr lang="en-US" altLang="ja-JP" sz="2400" dirty="0">
                <a:solidFill>
                  <a:schemeClr val="accent5"/>
                </a:solidFill>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R="0" algn="l" defTabSz="584200" rtl="0" fontAlgn="auto" latinLnBrk="0" hangingPunct="0">
              <a:lnSpc>
                <a:spcPct val="100000"/>
              </a:lnSpc>
              <a:spcBef>
                <a:spcPts val="0"/>
              </a:spcBef>
              <a:spcAft>
                <a:spcPts val="0"/>
              </a:spcAft>
              <a:buClrTx/>
              <a:buSzTx/>
              <a:tabLst/>
            </a:pPr>
            <a:r>
              <a:rPr kumimoji="0" lang="en-US" altLang="ja-JP"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H31</a:t>
            </a:r>
            <a:r>
              <a:rPr kumimoji="0" lang="ja-JP" altLang="en-US"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　次期電子申請システム構築開始</a:t>
            </a:r>
            <a:endParaRPr kumimoji="0" lang="en-US" altLang="ja-JP"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a:p>
            <a:pPr marR="0" algn="l" defTabSz="584200" rtl="0" fontAlgn="auto" latinLnBrk="0" hangingPunct="0">
              <a:lnSpc>
                <a:spcPct val="100000"/>
              </a:lnSpc>
              <a:spcBef>
                <a:spcPts val="0"/>
              </a:spcBef>
              <a:spcAft>
                <a:spcPts val="0"/>
              </a:spcAft>
              <a:buClrTx/>
              <a:buSzTx/>
              <a:tabLst/>
            </a:pPr>
            <a:endParaRPr kumimoji="0" lang="en-US" altLang="ja-JP"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a:p>
            <a:pPr algn="l"/>
            <a:r>
              <a:rPr lang="en-US" altLang="ja-JP" sz="2400" dirty="0">
                <a:latin typeface="メイリオ" panose="020B0604030504040204" pitchFamily="50" charset="-128"/>
                <a:ea typeface="メイリオ" panose="020B0604030504040204" pitchFamily="50" charset="-128"/>
              </a:rPr>
              <a:t>H</a:t>
            </a:r>
            <a:r>
              <a:rPr lang="en-US" altLang="ja-JP" sz="2400" dirty="0" smtClean="0">
                <a:latin typeface="メイリオ" panose="020B0604030504040204" pitchFamily="50" charset="-128"/>
                <a:ea typeface="メイリオ" panose="020B0604030504040204" pitchFamily="50" charset="-128"/>
              </a:rPr>
              <a:t>32</a:t>
            </a:r>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サービス開始</a:t>
            </a:r>
            <a:endParaRPr lang="en-US" altLang="ja-JP" sz="2400" dirty="0" smtClean="0">
              <a:latin typeface="メイリオ" panose="020B0604030504040204" pitchFamily="50" charset="-128"/>
              <a:ea typeface="メイリオ" panose="020B0604030504040204" pitchFamily="50" charset="-128"/>
            </a:endParaRPr>
          </a:p>
          <a:p>
            <a:pPr marR="0" algn="l" defTabSz="584200" rtl="0" fontAlgn="auto" latinLnBrk="0" hangingPunct="0">
              <a:lnSpc>
                <a:spcPct val="100000"/>
              </a:lnSpc>
              <a:spcBef>
                <a:spcPts val="0"/>
              </a:spcBef>
              <a:spcAft>
                <a:spcPts val="0"/>
              </a:spcAft>
              <a:buClrTx/>
              <a:buSzTx/>
              <a:tabLst/>
            </a:pPr>
            <a:r>
              <a:rPr lang="ja-JP" altLang="en-US" sz="2400" dirty="0">
                <a:latin typeface="メイリオ" panose="020B0604030504040204" pitchFamily="50" charset="-128"/>
                <a:ea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endParaRPr>
          </a:p>
          <a:p>
            <a:pPr marR="0" algn="l" defTabSz="584200" rtl="0" fontAlgn="auto" latinLnBrk="0" hangingPunct="0">
              <a:lnSpc>
                <a:spcPct val="100000"/>
              </a:lnSpc>
              <a:spcBef>
                <a:spcPts val="0"/>
              </a:spcBef>
              <a:spcAft>
                <a:spcPts val="0"/>
              </a:spcAft>
              <a:buClrTx/>
              <a:buSzTx/>
              <a:tabLst/>
            </a:pPr>
            <a:r>
              <a:rPr lang="ja-JP" altLang="en-US" sz="2400" dirty="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以降、オンラインで可能な手続きを順次拡大</a:t>
            </a:r>
            <a:endParaRPr lang="en-US" altLang="ja-JP" sz="2000" dirty="0" smtClean="0">
              <a:latin typeface="メイリオ" panose="020B0604030504040204" pitchFamily="50" charset="-128"/>
              <a:ea typeface="メイリオ" panose="020B0604030504040204" pitchFamily="50" charset="-128"/>
            </a:endParaRPr>
          </a:p>
          <a:p>
            <a:pPr algn="l"/>
            <a:r>
              <a:rPr lang="ja-JP" altLang="en-US" sz="2000" dirty="0">
                <a:latin typeface="メイリオ" panose="020B0604030504040204" pitchFamily="50" charset="-128"/>
                <a:ea typeface="メイリオ" panose="020B0604030504040204" pitchFamily="50" charset="-128"/>
              </a:rPr>
              <a:t>・本人認証にはマイナンバーカードを</a:t>
            </a:r>
            <a:r>
              <a:rPr lang="ja-JP" altLang="en-US" sz="2000" dirty="0" smtClean="0">
                <a:latin typeface="メイリオ" panose="020B0604030504040204" pitchFamily="50" charset="-128"/>
                <a:ea typeface="メイリオ" panose="020B0604030504040204" pitchFamily="50" charset="-128"/>
              </a:rPr>
              <a:t>利用</a:t>
            </a:r>
            <a:endParaRPr lang="en-US" altLang="ja-JP" sz="20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9272989" y="3398540"/>
            <a:ext cx="7330193" cy="471924"/>
          </a:xfrm>
          <a:prstGeom prst="rect">
            <a:avLst/>
          </a:prstGeom>
          <a:noFill/>
          <a:ln w="66675" cap="flat" cmpd="dbl">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ja-JP" altLang="en-US"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「行政手続きオンライン化推進計画」に基づき推進</a:t>
            </a:r>
            <a:endParaRPr lang="en-US" altLang="ja-JP" sz="2400" dirty="0" smtClean="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16</a:t>
            </a:fld>
            <a:endParaRPr lang="en-US" altLang="ja-JP"/>
          </a:p>
        </p:txBody>
      </p:sp>
    </p:spTree>
    <p:extLst>
      <p:ext uri="{BB962C8B-B14F-4D97-AF65-F5344CB8AC3E}">
        <p14:creationId xmlns:p14="http://schemas.microsoft.com/office/powerpoint/2010/main" val="169003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8"/>
          <p:cNvSpPr/>
          <p:nvPr/>
        </p:nvSpPr>
        <p:spPr>
          <a:xfrm>
            <a:off x="5129747" y="4469232"/>
            <a:ext cx="7181453" cy="7182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85764" indent="-285764" defTabSz="914446" hangingPunct="1"/>
            <a:r>
              <a:rPr lang="en-US" altLang="ja-JP" sz="4001" dirty="0" smtClean="0">
                <a:latin typeface="メイリオ" panose="020B0604030504040204" pitchFamily="50" charset="-128"/>
                <a:ea typeface="メイリオ" panose="020B0604030504040204" pitchFamily="50" charset="-128"/>
              </a:rPr>
              <a:t>4. </a:t>
            </a:r>
            <a:r>
              <a:rPr lang="ja-JP" altLang="en-US" sz="4001" dirty="0" smtClean="0">
                <a:latin typeface="メイリオ" panose="020B0604030504040204" pitchFamily="50" charset="-128"/>
                <a:ea typeface="メイリオ" panose="020B0604030504040204" pitchFamily="50" charset="-128"/>
              </a:rPr>
              <a:t>データ</a:t>
            </a:r>
            <a:r>
              <a:rPr lang="ja-JP" altLang="en-US" sz="4001" dirty="0">
                <a:latin typeface="メイリオ" panose="020B0604030504040204" pitchFamily="50" charset="-128"/>
                <a:ea typeface="メイリオ" panose="020B0604030504040204" pitchFamily="50" charset="-128"/>
              </a:rPr>
              <a:t>活用の推進に向けて</a:t>
            </a:r>
            <a:endParaRPr lang="ja-JP" altLang="ja-JP" sz="4001"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17</a:t>
            </a:fld>
            <a:endParaRPr lang="en-US" altLang="ja-JP"/>
          </a:p>
        </p:txBody>
      </p:sp>
    </p:spTree>
    <p:extLst>
      <p:ext uri="{BB962C8B-B14F-4D97-AF65-F5344CB8AC3E}">
        <p14:creationId xmlns:p14="http://schemas.microsoft.com/office/powerpoint/2010/main" val="36222768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2371" y="412031"/>
            <a:ext cx="14955520" cy="1885245"/>
          </a:xfrm>
        </p:spPr>
        <p:txBody>
          <a:bodyPr>
            <a:normAutofit/>
          </a:bodyPr>
          <a:lstStyle/>
          <a:p>
            <a:pPr algn="ctr"/>
            <a:r>
              <a:rPr kumimoji="1" lang="ja-JP" altLang="en-US" sz="4800" dirty="0" smtClean="0">
                <a:latin typeface="メイリオ" panose="020B0604030504040204" pitchFamily="50" charset="-128"/>
                <a:ea typeface="メイリオ" panose="020B0604030504040204" pitchFamily="50" charset="-128"/>
              </a:rPr>
              <a:t>データ活用の推進に向けて</a:t>
            </a:r>
            <a:endParaRPr kumimoji="1" lang="ja-JP" altLang="en-US" sz="4800" dirty="0">
              <a:latin typeface="メイリオ" panose="020B0604030504040204" pitchFamily="50" charset="-128"/>
              <a:ea typeface="メイリオ" panose="020B0604030504040204" pitchFamily="50" charset="-128"/>
            </a:endParaRPr>
          </a:p>
        </p:txBody>
      </p:sp>
      <p:sp>
        <p:nvSpPr>
          <p:cNvPr id="30" name="角丸四角形 29"/>
          <p:cNvSpPr/>
          <p:nvPr/>
        </p:nvSpPr>
        <p:spPr>
          <a:xfrm>
            <a:off x="1408988" y="3377801"/>
            <a:ext cx="3893512"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dirty="0" smtClean="0">
                <a:solidFill>
                  <a:prstClr val="white"/>
                </a:solidFill>
                <a:latin typeface="メイリオ" panose="020B0604030504040204" pitchFamily="50" charset="-128"/>
                <a:ea typeface="メイリオ" panose="020B0604030504040204" pitchFamily="50" charset="-128"/>
              </a:rPr>
              <a:t>データ</a:t>
            </a:r>
            <a:r>
              <a:rPr lang="ja-JP" altLang="en-US" sz="2400" dirty="0">
                <a:solidFill>
                  <a:prstClr val="white"/>
                </a:solidFill>
                <a:latin typeface="メイリオ" panose="020B0604030504040204" pitchFamily="50" charset="-128"/>
                <a:ea typeface="メイリオ" panose="020B0604030504040204" pitchFamily="50" charset="-128"/>
              </a:rPr>
              <a:t>活用</a:t>
            </a:r>
            <a:endParaRPr kumimoji="1" lang="ja-JP" altLang="en-US" sz="2400" dirty="0"/>
          </a:p>
        </p:txBody>
      </p:sp>
      <p:sp>
        <p:nvSpPr>
          <p:cNvPr id="31" name="角丸四角形 30"/>
          <p:cNvSpPr/>
          <p:nvPr/>
        </p:nvSpPr>
        <p:spPr>
          <a:xfrm>
            <a:off x="1408988" y="5460483"/>
            <a:ext cx="3893512"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en-US" altLang="ja-JP" sz="2400" dirty="0" smtClean="0">
                <a:solidFill>
                  <a:prstClr val="white"/>
                </a:solidFill>
                <a:latin typeface="メイリオ" panose="020B0604030504040204" pitchFamily="50" charset="-128"/>
                <a:ea typeface="メイリオ" panose="020B0604030504040204" pitchFamily="50" charset="-128"/>
              </a:rPr>
              <a:t>EBPM</a:t>
            </a:r>
            <a:r>
              <a:rPr lang="en-US" altLang="ja-JP" sz="2400" baseline="30000" dirty="0" smtClean="0">
                <a:solidFill>
                  <a:prstClr val="white"/>
                </a:solidFill>
                <a:latin typeface="メイリオ" panose="020B0604030504040204" pitchFamily="50" charset="-128"/>
                <a:ea typeface="メイリオ" panose="020B0604030504040204" pitchFamily="50" charset="-128"/>
              </a:rPr>
              <a:t>※</a:t>
            </a:r>
            <a:endParaRPr kumimoji="1" lang="ja-JP" altLang="en-US" sz="2400" baseline="30000" dirty="0"/>
          </a:p>
        </p:txBody>
      </p:sp>
      <p:sp>
        <p:nvSpPr>
          <p:cNvPr id="32" name="角丸四角形 31"/>
          <p:cNvSpPr/>
          <p:nvPr/>
        </p:nvSpPr>
        <p:spPr>
          <a:xfrm>
            <a:off x="1408988" y="7543166"/>
            <a:ext cx="3893512"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dirty="0" smtClean="0">
                <a:solidFill>
                  <a:prstClr val="white"/>
                </a:solidFill>
                <a:latin typeface="メイリオ" panose="020B0604030504040204" pitchFamily="50" charset="-128"/>
                <a:ea typeface="メイリオ" panose="020B0604030504040204" pitchFamily="50" charset="-128"/>
              </a:rPr>
              <a:t>オープン</a:t>
            </a:r>
            <a:r>
              <a:rPr lang="ja-JP" altLang="en-US" sz="2400" dirty="0">
                <a:solidFill>
                  <a:prstClr val="white"/>
                </a:solidFill>
                <a:latin typeface="メイリオ" panose="020B0604030504040204" pitchFamily="50" charset="-128"/>
                <a:ea typeface="メイリオ" panose="020B0604030504040204" pitchFamily="50" charset="-128"/>
              </a:rPr>
              <a:t>データ</a:t>
            </a:r>
            <a:endParaRPr kumimoji="1" lang="ja-JP" altLang="en-US" sz="2400" dirty="0"/>
          </a:p>
        </p:txBody>
      </p:sp>
      <p:sp>
        <p:nvSpPr>
          <p:cNvPr id="4" name="テキスト ボックス 3"/>
          <p:cNvSpPr txBox="1"/>
          <p:nvPr/>
        </p:nvSpPr>
        <p:spPr>
          <a:xfrm>
            <a:off x="-32437" y="9160883"/>
            <a:ext cx="878445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altLang="ja-JP" sz="18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※Evidence-Based</a:t>
            </a:r>
            <a:r>
              <a:rPr kumimoji="0" lang="en-US" altLang="ja-JP" sz="1800" b="0" i="0" u="none" strike="noStrike" cap="none" spc="0" normalizeH="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 Policy Making</a:t>
            </a:r>
            <a:r>
              <a:rPr lang="ja-JP" altLang="en-US" sz="1800" dirty="0">
                <a:latin typeface="メイリオ" panose="020B0604030504040204" pitchFamily="50" charset="-128"/>
                <a:ea typeface="メイリオ" panose="020B0604030504040204" pitchFamily="50" charset="-128"/>
              </a:rPr>
              <a:t>：客観的な証拠に基づく政策や施策の企画・立案</a:t>
            </a:r>
            <a:endParaRPr kumimoji="0" lang="ja-JP" altLang="en-US" sz="18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6" name="テキスト ボックス 5"/>
          <p:cNvSpPr txBox="1"/>
          <p:nvPr/>
        </p:nvSpPr>
        <p:spPr>
          <a:xfrm>
            <a:off x="6212856" y="3434275"/>
            <a:ext cx="868186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indent="-571500" algn="l">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「健康寿命の延伸」や「情報発信」等をテーマと</a:t>
            </a:r>
            <a:r>
              <a:rPr lang="ja-JP" altLang="en-US" sz="2400" dirty="0" smtClean="0">
                <a:latin typeface="メイリオ" panose="020B0604030504040204" pitchFamily="50" charset="-128"/>
                <a:ea typeface="メイリオ" panose="020B0604030504040204" pitchFamily="50" charset="-128"/>
              </a:rPr>
              <a:t>した分析</a:t>
            </a:r>
            <a:endParaRPr lang="en-US" altLang="ja-JP" sz="2400" dirty="0" smtClean="0">
              <a:latin typeface="メイリオ" panose="020B0604030504040204" pitchFamily="50" charset="-128"/>
              <a:ea typeface="メイリオ" panose="020B0604030504040204" pitchFamily="50" charset="-128"/>
            </a:endParaRPr>
          </a:p>
          <a:p>
            <a:pPr marL="571500" indent="-571500" algn="l">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環境整備／体制に関する調査</a:t>
            </a:r>
            <a:endParaRPr lang="en-US" altLang="ja-JP" sz="2400" dirty="0" smtClean="0">
              <a:latin typeface="メイリオ" panose="020B0604030504040204" pitchFamily="50" charset="-128"/>
              <a:ea typeface="メイリオ" panose="020B0604030504040204" pitchFamily="50" charset="-128"/>
            </a:endParaRPr>
          </a:p>
          <a:p>
            <a:pPr marL="571500" indent="-571500" algn="l">
              <a:buFont typeface="Arial" panose="020B0604020202020204" pitchFamily="34" charset="0"/>
              <a:buChar char="•"/>
            </a:pPr>
            <a:r>
              <a:rPr kumimoji="0" lang="ja-JP" altLang="en-US" sz="2400" b="1" i="0" u="sng" strike="noStrike" cap="none" spc="0" normalizeH="0" baseline="0" dirty="0" smtClean="0">
                <a:ln>
                  <a:noFill/>
                </a:ln>
                <a:solidFill>
                  <a:schemeClr val="accent5"/>
                </a:solidFill>
                <a:effectLst/>
                <a:uFillTx/>
                <a:latin typeface="メイリオ" panose="020B0604030504040204" pitchFamily="50" charset="-128"/>
                <a:ea typeface="メイリオ" panose="020B0604030504040204" pitchFamily="50" charset="-128"/>
                <a:sym typeface="Helvetica Light"/>
              </a:rPr>
              <a:t>各組織で保有するデータの棚卸</a:t>
            </a:r>
            <a:endParaRPr kumimoji="0" lang="ja-JP" altLang="en-US" sz="2400" b="1" i="0" u="sng" strike="noStrike" cap="none" spc="0" normalizeH="0" baseline="0" dirty="0">
              <a:ln>
                <a:noFill/>
              </a:ln>
              <a:solidFill>
                <a:schemeClr val="accent5"/>
              </a:solidFill>
              <a:effectLst/>
              <a:uFillTx/>
              <a:latin typeface="メイリオ" panose="020B0604030504040204" pitchFamily="50" charset="-128"/>
              <a:ea typeface="メイリオ" panose="020B0604030504040204" pitchFamily="50" charset="-128"/>
              <a:sym typeface="Helvetica Light"/>
            </a:endParaRPr>
          </a:p>
        </p:txBody>
      </p:sp>
      <p:sp>
        <p:nvSpPr>
          <p:cNvPr id="14" name="テキスト ボックス 13"/>
          <p:cNvSpPr txBox="1"/>
          <p:nvPr/>
        </p:nvSpPr>
        <p:spPr>
          <a:xfrm>
            <a:off x="6212856" y="5625044"/>
            <a:ext cx="714298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indent="-571500" algn="l">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データ分析を前提とした施策</a:t>
            </a:r>
            <a:r>
              <a:rPr lang="ja-JP" altLang="en-US" sz="2400" dirty="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課題・仮説設定</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および目標値</a:t>
            </a:r>
            <a:r>
              <a:rPr lang="en-US" altLang="ja-JP" sz="2400" dirty="0">
                <a:latin typeface="メイリオ" panose="020B0604030504040204" pitchFamily="50" charset="-128"/>
                <a:ea typeface="メイリオ" panose="020B0604030504040204" pitchFamily="50" charset="-128"/>
              </a:rPr>
              <a:t>(KPI</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設定に関する調査</a:t>
            </a:r>
            <a:endParaRPr kumimoji="0" lang="ja-JP" altLang="en-US" sz="24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15" name="テキスト ボックス 14"/>
          <p:cNvSpPr txBox="1"/>
          <p:nvPr/>
        </p:nvSpPr>
        <p:spPr>
          <a:xfrm>
            <a:off x="6212856" y="7810735"/>
            <a:ext cx="929741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indent="-571500" algn="l">
              <a:buFont typeface="Arial" panose="020B0604020202020204" pitchFamily="34" charset="0"/>
              <a:buChar char="•"/>
            </a:pPr>
            <a:r>
              <a:rPr lang="ja-JP" altLang="en-US" sz="2400" b="1" u="sng" dirty="0" smtClean="0">
                <a:solidFill>
                  <a:schemeClr val="accent5"/>
                </a:solidFill>
                <a:latin typeface="メイリオ" panose="020B0604030504040204" pitchFamily="50" charset="-128"/>
                <a:ea typeface="メイリオ" panose="020B0604030504040204" pitchFamily="50" charset="-128"/>
              </a:rPr>
              <a:t>各組織から公開しているデータの質の向上</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（機械判読性、使いやすさ等を考慮したデータセットの公開）</a:t>
            </a:r>
            <a:endParaRPr kumimoji="0" lang="ja-JP" altLang="en-US" sz="24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16" name="Shape 128"/>
          <p:cNvSpPr/>
          <p:nvPr/>
        </p:nvSpPr>
        <p:spPr>
          <a:xfrm>
            <a:off x="701610" y="2265514"/>
            <a:ext cx="14910425"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a:solidFill>
                  <a:schemeClr val="accent5">
                    <a:lumMod val="75000"/>
                  </a:schemeClr>
                </a:solidFill>
                <a:latin typeface="メイリオ" panose="020B0604030504040204" pitchFamily="50" charset="-128"/>
                <a:ea typeface="メイリオ" panose="020B0604030504040204" pitchFamily="50" charset="-128"/>
              </a:rPr>
              <a:t>「官民データ活用推進基本法」に基づき、大阪市が保有する様々なデータの利活用を</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推進する</a:t>
            </a:r>
            <a:endParaRPr lang="en-US" altLang="ja-JP" sz="2400" b="1" i="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18</a:t>
            </a:fld>
            <a:endParaRPr lang="en-US" altLang="ja-JP"/>
          </a:p>
        </p:txBody>
      </p:sp>
    </p:spTree>
    <p:extLst>
      <p:ext uri="{BB962C8B-B14F-4D97-AF65-F5344CB8AC3E}">
        <p14:creationId xmlns:p14="http://schemas.microsoft.com/office/powerpoint/2010/main" val="360167253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0" y="12700"/>
            <a:ext cx="16630651" cy="2159000"/>
          </a:xfrm>
          <a:prstGeom prst="rect">
            <a:avLst/>
          </a:prstGeom>
          <a:ln w="12700">
            <a:miter lim="400000"/>
          </a:ln>
        </p:spPr>
        <p:txBody>
          <a:bodyPr lIns="50800" tIns="50800" rIns="50800" bIns="50800" anchor="ctr">
            <a:normAutofit/>
          </a:bodyPr>
          <a:lstStyle/>
          <a:p>
            <a:r>
              <a:rPr kumimoji="1" lang="ja-JP" altLang="en-US" sz="4800" dirty="0" smtClean="0">
                <a:latin typeface="メイリオ" panose="020B0604030504040204" pitchFamily="50" charset="-128"/>
                <a:ea typeface="メイリオ" panose="020B0604030504040204" pitchFamily="50" charset="-128"/>
              </a:rPr>
              <a:t>データ活用例（市民サービス）</a:t>
            </a:r>
            <a:endParaRPr kumimoji="1" sz="48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1588" y="3693458"/>
            <a:ext cx="2736757" cy="5569205"/>
          </a:xfrm>
          <a:prstGeom prst="rect">
            <a:avLst/>
          </a:prstGeom>
        </p:spPr>
      </p:pic>
      <p:sp>
        <p:nvSpPr>
          <p:cNvPr id="2" name="正方形/長方形 1"/>
          <p:cNvSpPr/>
          <p:nvPr/>
        </p:nvSpPr>
        <p:spPr>
          <a:xfrm>
            <a:off x="1976214" y="3493571"/>
            <a:ext cx="6644768" cy="523220"/>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rPr>
              <a:t>保育施設等の空き</a:t>
            </a:r>
            <a:r>
              <a:rPr lang="ja-JP" altLang="en-US" sz="2800" dirty="0" smtClean="0">
                <a:latin typeface="メイリオ" panose="020B0604030504040204" pitchFamily="50" charset="-128"/>
                <a:ea typeface="メイリオ" panose="020B0604030504040204" pitchFamily="50" charset="-128"/>
              </a:rPr>
              <a:t>情報（</a:t>
            </a:r>
            <a:r>
              <a:rPr lang="en-US" altLang="ja-JP" sz="2800" dirty="0" smtClean="0">
                <a:latin typeface="メイリオ" panose="020B0604030504040204" pitchFamily="50" charset="-128"/>
                <a:ea typeface="メイリオ" panose="020B0604030504040204" pitchFamily="50" charset="-128"/>
              </a:rPr>
              <a:t>CSV</a:t>
            </a:r>
            <a:r>
              <a:rPr lang="ja-JP" altLang="en-US" sz="2800" dirty="0" smtClean="0">
                <a:latin typeface="メイリオ" panose="020B0604030504040204" pitchFamily="50" charset="-128"/>
                <a:ea typeface="メイリオ" panose="020B0604030504040204" pitchFamily="50" charset="-128"/>
              </a:rPr>
              <a:t>ファイル）</a:t>
            </a:r>
            <a:endParaRPr lang="ja-JP" altLang="en-US" sz="2800"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90255528"/>
              </p:ext>
            </p:extLst>
          </p:nvPr>
        </p:nvGraphicFramePr>
        <p:xfrm>
          <a:off x="550745" y="4268180"/>
          <a:ext cx="9101255" cy="3300192"/>
        </p:xfrm>
        <a:graphic>
          <a:graphicData uri="http://schemas.openxmlformats.org/drawingml/2006/table">
            <a:tbl>
              <a:tblPr firstRow="1" bandRow="1">
                <a:tableStyleId>{5940675A-B579-460E-94D1-54222C63F5DA}</a:tableStyleId>
              </a:tblPr>
              <a:tblGrid>
                <a:gridCol w="2848868"/>
                <a:gridCol w="2250860"/>
                <a:gridCol w="714559"/>
                <a:gridCol w="678830"/>
                <a:gridCol w="678831"/>
                <a:gridCol w="660966"/>
                <a:gridCol w="643103"/>
                <a:gridCol w="625238"/>
              </a:tblGrid>
              <a:tr h="412524">
                <a:tc>
                  <a:txBody>
                    <a:bodyPr/>
                    <a:lstStyle/>
                    <a:p>
                      <a:r>
                        <a:rPr kumimoji="1" lang="ja-JP" altLang="en-US" dirty="0" smtClean="0"/>
                        <a:t>施設名</a:t>
                      </a:r>
                      <a:endParaRPr kumimoji="1" lang="en-US" altLang="ja-JP" dirty="0" smtClean="0"/>
                    </a:p>
                  </a:txBody>
                  <a:tcPr/>
                </a:tc>
                <a:tc>
                  <a:txBody>
                    <a:bodyPr/>
                    <a:lstStyle/>
                    <a:p>
                      <a:r>
                        <a:rPr kumimoji="1" lang="ja-JP" altLang="en-US" dirty="0" smtClean="0"/>
                        <a:t>所在地</a:t>
                      </a:r>
                      <a:endParaRPr kumimoji="1" lang="ja-JP" altLang="en-US" dirty="0"/>
                    </a:p>
                  </a:txBody>
                  <a:tcPr/>
                </a:tc>
                <a:tc>
                  <a:txBody>
                    <a:bodyPr/>
                    <a:lstStyle/>
                    <a:p>
                      <a:r>
                        <a:rPr kumimoji="1" lang="ja-JP" altLang="en-US" dirty="0" smtClean="0"/>
                        <a:t>０歳</a:t>
                      </a:r>
                      <a:endParaRPr kumimoji="1" lang="ja-JP" altLang="en-US" dirty="0"/>
                    </a:p>
                  </a:txBody>
                  <a:tcPr/>
                </a:tc>
                <a:tc>
                  <a:txBody>
                    <a:bodyPr/>
                    <a:lstStyle/>
                    <a:p>
                      <a:r>
                        <a:rPr kumimoji="1" lang="ja-JP" altLang="en-US" dirty="0" smtClean="0"/>
                        <a:t>１歳</a:t>
                      </a:r>
                      <a:endParaRPr kumimoji="1" lang="en-US" altLang="ja-JP" dirty="0" smtClean="0"/>
                    </a:p>
                  </a:txBody>
                  <a:tcPr/>
                </a:tc>
                <a:tc>
                  <a:txBody>
                    <a:bodyPr/>
                    <a:lstStyle/>
                    <a:p>
                      <a:r>
                        <a:rPr kumimoji="1" lang="ja-JP" altLang="en-US" dirty="0" smtClean="0"/>
                        <a:t>２歳</a:t>
                      </a:r>
                      <a:endParaRPr kumimoji="1" lang="ja-JP" altLang="en-US" dirty="0"/>
                    </a:p>
                  </a:txBody>
                  <a:tcPr/>
                </a:tc>
                <a:tc>
                  <a:txBody>
                    <a:bodyPr/>
                    <a:lstStyle/>
                    <a:p>
                      <a:r>
                        <a:rPr kumimoji="1" lang="ja-JP" altLang="en-US" dirty="0" smtClean="0"/>
                        <a:t>３歳</a:t>
                      </a:r>
                      <a:endParaRPr kumimoji="1" lang="ja-JP" altLang="en-US" dirty="0"/>
                    </a:p>
                  </a:txBody>
                  <a:tcPr/>
                </a:tc>
                <a:tc>
                  <a:txBody>
                    <a:bodyPr/>
                    <a:lstStyle/>
                    <a:p>
                      <a:r>
                        <a:rPr kumimoji="1" lang="ja-JP" altLang="en-US" dirty="0" smtClean="0"/>
                        <a:t>４歳</a:t>
                      </a:r>
                      <a:endParaRPr kumimoji="1" lang="ja-JP" altLang="en-US" dirty="0"/>
                    </a:p>
                  </a:txBody>
                  <a:tcPr/>
                </a:tc>
                <a:tc>
                  <a:txBody>
                    <a:bodyPr/>
                    <a:lstStyle/>
                    <a:p>
                      <a:r>
                        <a:rPr kumimoji="1" lang="ja-JP" altLang="en-US" dirty="0" smtClean="0"/>
                        <a:t>５歳</a:t>
                      </a:r>
                      <a:endParaRPr kumimoji="1" lang="ja-JP" altLang="en-US" dirty="0"/>
                    </a:p>
                  </a:txBody>
                  <a:tcPr/>
                </a:tc>
              </a:tr>
              <a:tr h="412524">
                <a:tc>
                  <a:txBody>
                    <a:bodyPr/>
                    <a:lstStyle/>
                    <a:p>
                      <a:r>
                        <a:rPr kumimoji="1" lang="ja-JP" altLang="en-US" dirty="0" smtClean="0"/>
                        <a:t>○○○○保育園</a:t>
                      </a:r>
                      <a:endParaRPr kumimoji="1" lang="en-US" altLang="ja-JP" dirty="0" smtClean="0"/>
                    </a:p>
                  </a:txBody>
                  <a:tcPr/>
                </a:tc>
                <a:tc>
                  <a:txBody>
                    <a:bodyPr/>
                    <a:lstStyle/>
                    <a:p>
                      <a:r>
                        <a:rPr kumimoji="1" lang="ja-JP" altLang="en-US" dirty="0" smtClean="0"/>
                        <a:t>○○○丁目○番○号</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２</a:t>
                      </a:r>
                      <a:endParaRPr kumimoji="1" lang="ja-JP" altLang="en-US" dirty="0"/>
                    </a:p>
                  </a:txBody>
                  <a:tcPr/>
                </a:tc>
              </a:tr>
              <a:tr h="412524">
                <a:tc>
                  <a:txBody>
                    <a:bodyPr/>
                    <a:lstStyle/>
                    <a:p>
                      <a:r>
                        <a:rPr kumimoji="1" lang="ja-JP" altLang="en-US" dirty="0" smtClean="0"/>
                        <a:t>△△△△保育所</a:t>
                      </a:r>
                      <a:endParaRPr kumimoji="1" lang="ja-JP" altLang="en-US" dirty="0"/>
                    </a:p>
                  </a:txBody>
                  <a:tcPr/>
                </a:tc>
                <a:tc>
                  <a:txBody>
                    <a:bodyPr/>
                    <a:lstStyle/>
                    <a:p>
                      <a:r>
                        <a:rPr kumimoji="1" lang="ja-JP" altLang="en-US" dirty="0" smtClean="0"/>
                        <a:t>△△△丁目△番△号</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１</a:t>
                      </a:r>
                      <a:endParaRPr kumimoji="1" lang="ja-JP" altLang="en-US" dirty="0"/>
                    </a:p>
                  </a:txBody>
                  <a:tcPr/>
                </a:tc>
              </a:tr>
              <a:tr h="412524">
                <a:tc>
                  <a:txBody>
                    <a:bodyPr/>
                    <a:lstStyle/>
                    <a:p>
                      <a:r>
                        <a:rPr kumimoji="1" lang="ja-JP" altLang="en-US" dirty="0" smtClean="0"/>
                        <a:t>□□□□保育所</a:t>
                      </a:r>
                      <a:endParaRPr kumimoji="1" lang="ja-JP" altLang="en-US" dirty="0"/>
                    </a:p>
                  </a:txBody>
                  <a:tcPr/>
                </a:tc>
                <a:tc>
                  <a:txBody>
                    <a:bodyPr/>
                    <a:lstStyle/>
                    <a:p>
                      <a:r>
                        <a:rPr kumimoji="1" lang="ja-JP" altLang="en-US" dirty="0" smtClean="0"/>
                        <a:t>□□□丁目□番□号</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r>
              <a:tr h="412524">
                <a:tc>
                  <a:txBody>
                    <a:bodyPr/>
                    <a:lstStyle/>
                    <a:p>
                      <a:r>
                        <a:rPr kumimoji="1" lang="ja-JP" altLang="en-US" dirty="0" smtClean="0"/>
                        <a:t>◇◇◇◇◇保育所</a:t>
                      </a:r>
                      <a:endParaRPr kumimoji="1" lang="ja-JP" altLang="en-US" dirty="0"/>
                    </a:p>
                  </a:txBody>
                  <a:tcPr/>
                </a:tc>
                <a:tc>
                  <a:txBody>
                    <a:bodyPr/>
                    <a:lstStyle/>
                    <a:p>
                      <a:r>
                        <a:rPr kumimoji="1" lang="ja-JP" altLang="en-US" dirty="0" smtClean="0"/>
                        <a:t>◇◇◇丁目◇番◇号</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０</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１</a:t>
                      </a:r>
                      <a:endParaRPr kumimoji="1" lang="ja-JP" altLang="en-US" dirty="0"/>
                    </a:p>
                  </a:txBody>
                  <a:tcPr/>
                </a:tc>
                <a:tc>
                  <a:txBody>
                    <a:bodyPr/>
                    <a:lstStyle/>
                    <a:p>
                      <a:r>
                        <a:rPr kumimoji="1" lang="ja-JP" altLang="en-US" dirty="0" smtClean="0"/>
                        <a:t>０</a:t>
                      </a:r>
                      <a:endParaRPr kumimoji="1" lang="ja-JP" altLang="en-US" dirty="0"/>
                    </a:p>
                  </a:txBody>
                  <a:tcPr/>
                </a:tc>
              </a:tr>
              <a:tr h="412524">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r>
              <a:tr h="412524">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r>
              <a:tr h="412524">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r>
            </a:tbl>
          </a:graphicData>
        </a:graphic>
      </p:graphicFrame>
      <p:sp>
        <p:nvSpPr>
          <p:cNvPr id="12" name="右矢印 11"/>
          <p:cNvSpPr/>
          <p:nvPr/>
        </p:nvSpPr>
        <p:spPr>
          <a:xfrm>
            <a:off x="10431595" y="5665694"/>
            <a:ext cx="1075883" cy="1734869"/>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ja-JP" altLang="en-US" sz="2400">
              <a:solidFill>
                <a:srgbClr val="FFFFFF"/>
              </a:solidFill>
            </a:endParaRPr>
          </a:p>
        </p:txBody>
      </p:sp>
      <p:sp>
        <p:nvSpPr>
          <p:cNvPr id="5" name="角丸四角形 4"/>
          <p:cNvSpPr/>
          <p:nvPr/>
        </p:nvSpPr>
        <p:spPr>
          <a:xfrm>
            <a:off x="1147939" y="8149010"/>
            <a:ext cx="8301318" cy="1274392"/>
          </a:xfrm>
          <a:prstGeom prst="roundRect">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259640" lvl="1" indent="0">
              <a:buClr>
                <a:srgbClr val="DCBD23">
                  <a:lumMod val="75000"/>
                </a:srgbClr>
              </a:buClr>
            </a:pPr>
            <a:r>
              <a:rPr lang="ja-JP" altLang="en-US" sz="2800" dirty="0" smtClean="0">
                <a:latin typeface="メイリオ" panose="020B0604030504040204" pitchFamily="50" charset="-128"/>
                <a:ea typeface="メイリオ" panose="020B0604030504040204" pitchFamily="50" charset="-128"/>
              </a:rPr>
              <a:t>年齢別の保育</a:t>
            </a:r>
            <a:r>
              <a:rPr lang="ja-JP" altLang="en-US" sz="2800" dirty="0">
                <a:latin typeface="メイリオ" panose="020B0604030504040204" pitchFamily="50" charset="-128"/>
                <a:ea typeface="メイリオ" panose="020B0604030504040204" pitchFamily="50" charset="-128"/>
              </a:rPr>
              <a:t>所空き情報</a:t>
            </a:r>
            <a:r>
              <a:rPr lang="ja-JP" altLang="en-US" sz="2800" dirty="0" smtClean="0">
                <a:latin typeface="メイリオ" panose="020B0604030504040204" pitchFamily="50" charset="-128"/>
                <a:ea typeface="メイリオ" panose="020B0604030504040204" pitchFamily="50" charset="-128"/>
              </a:rPr>
              <a:t>を、地図上で可視化</a:t>
            </a:r>
            <a:endParaRPr lang="en-US" altLang="ja-JP" sz="4551" dirty="0"/>
          </a:p>
        </p:txBody>
      </p:sp>
      <p:sp>
        <p:nvSpPr>
          <p:cNvPr id="10" name="Shape 128"/>
          <p:cNvSpPr/>
          <p:nvPr/>
        </p:nvSpPr>
        <p:spPr>
          <a:xfrm>
            <a:off x="550745" y="2224590"/>
            <a:ext cx="15782949"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民間活用を想定してデータセットを適切なフォーマットで公開していくと共に、職員自らデータセットを積極的に活用して、新たな市民サービスや職員の業務効率向上につなげていく</a:t>
            </a:r>
            <a:endParaRPr lang="en-US" altLang="ja-JP" sz="2400" b="1" i="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19</a:t>
            </a:fld>
            <a:endParaRPr lang="en-US" altLang="ja-JP"/>
          </a:p>
        </p:txBody>
      </p:sp>
    </p:spTree>
    <p:extLst>
      <p:ext uri="{BB962C8B-B14F-4D97-AF65-F5344CB8AC3E}">
        <p14:creationId xmlns:p14="http://schemas.microsoft.com/office/powerpoint/2010/main" val="321137038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8"/>
          <p:cNvSpPr/>
          <p:nvPr/>
        </p:nvSpPr>
        <p:spPr>
          <a:xfrm>
            <a:off x="6592250" y="4512094"/>
            <a:ext cx="2827697" cy="7182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85764" indent="-285764" defTabSz="914446" hangingPunct="1">
              <a:defRPr sz="2600"/>
            </a:pPr>
            <a:r>
              <a:rPr lang="en-US" altLang="ja-JP" sz="4001" dirty="0">
                <a:latin typeface="メイリオ" panose="020B0604030504040204" pitchFamily="50" charset="-128"/>
                <a:ea typeface="メイリオ" panose="020B0604030504040204" pitchFamily="50" charset="-128"/>
              </a:rPr>
              <a:t>1. </a:t>
            </a:r>
            <a:r>
              <a:rPr lang="ja-JP" altLang="en-US" sz="4001" dirty="0" smtClean="0">
                <a:latin typeface="メイリオ" panose="020B0604030504040204" pitchFamily="50" charset="-128"/>
                <a:ea typeface="メイリオ" panose="020B0604030504040204" pitchFamily="50" charset="-128"/>
              </a:rPr>
              <a:t>状況報告</a:t>
            </a:r>
            <a:endParaRPr lang="en-US" altLang="ja-JP" sz="4001"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2</a:t>
            </a:fld>
            <a:endParaRPr lang="en-US" altLang="ja-JP"/>
          </a:p>
        </p:txBody>
      </p:sp>
    </p:spTree>
    <p:extLst>
      <p:ext uri="{BB962C8B-B14F-4D97-AF65-F5344CB8AC3E}">
        <p14:creationId xmlns:p14="http://schemas.microsoft.com/office/powerpoint/2010/main" val="52365036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8"/>
          <p:cNvSpPr/>
          <p:nvPr/>
        </p:nvSpPr>
        <p:spPr>
          <a:xfrm>
            <a:off x="3763331" y="4596315"/>
            <a:ext cx="9496189" cy="7182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85764" indent="-285764" defTabSz="914446" hangingPunct="1"/>
            <a:r>
              <a:rPr lang="en-US" altLang="ja-JP" sz="4001" dirty="0" smtClean="0">
                <a:latin typeface="メイリオ" panose="020B0604030504040204" pitchFamily="50" charset="-128"/>
                <a:ea typeface="メイリオ" panose="020B0604030504040204" pitchFamily="50" charset="-128"/>
              </a:rPr>
              <a:t>5. </a:t>
            </a:r>
            <a:r>
              <a:rPr lang="ja-JP" altLang="en-US" sz="4001" dirty="0" smtClean="0">
                <a:latin typeface="メイリオ" panose="020B0604030504040204" pitchFamily="50" charset="-128"/>
                <a:ea typeface="メイリオ" panose="020B0604030504040204" pitchFamily="50" charset="-128"/>
              </a:rPr>
              <a:t>システムマネジメント</a:t>
            </a:r>
            <a:r>
              <a:rPr lang="ja-JP" altLang="en-US" sz="4001" dirty="0">
                <a:latin typeface="メイリオ" panose="020B0604030504040204" pitchFamily="50" charset="-128"/>
                <a:ea typeface="メイリオ" panose="020B0604030504040204" pitchFamily="50" charset="-128"/>
              </a:rPr>
              <a:t>の強化について</a:t>
            </a:r>
            <a:endParaRPr lang="ja-JP" altLang="ja-JP" sz="4001"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20</a:t>
            </a:fld>
            <a:endParaRPr lang="en-US" altLang="ja-JP"/>
          </a:p>
        </p:txBody>
      </p:sp>
    </p:spTree>
    <p:extLst>
      <p:ext uri="{BB962C8B-B14F-4D97-AF65-F5344CB8AC3E}">
        <p14:creationId xmlns:p14="http://schemas.microsoft.com/office/powerpoint/2010/main" val="9174454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2371" y="412031"/>
            <a:ext cx="14955520" cy="1885245"/>
          </a:xfrm>
        </p:spPr>
        <p:txBody>
          <a:bodyPr>
            <a:normAutofit/>
          </a:bodyPr>
          <a:lstStyle/>
          <a:p>
            <a:pPr algn="ctr"/>
            <a:r>
              <a:rPr kumimoji="1" lang="ja-JP" altLang="en-US" sz="4800" dirty="0" smtClean="0">
                <a:latin typeface="メイリオ" panose="020B0604030504040204" pitchFamily="50" charset="-128"/>
                <a:ea typeface="メイリオ" panose="020B0604030504040204" pitchFamily="50" charset="-128"/>
              </a:rPr>
              <a:t>システムマネジメントの課題</a:t>
            </a:r>
            <a:endParaRPr kumimoji="1" lang="ja-JP" altLang="en-US" sz="4800" dirty="0">
              <a:latin typeface="メイリオ" panose="020B0604030504040204" pitchFamily="50" charset="-128"/>
              <a:ea typeface="メイリオ" panose="020B0604030504040204" pitchFamily="50" charset="-128"/>
            </a:endParaRPr>
          </a:p>
        </p:txBody>
      </p:sp>
      <p:sp>
        <p:nvSpPr>
          <p:cNvPr id="30" name="角丸四角形 29"/>
          <p:cNvSpPr/>
          <p:nvPr/>
        </p:nvSpPr>
        <p:spPr>
          <a:xfrm>
            <a:off x="1700733" y="4581697"/>
            <a:ext cx="3893512"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dirty="0" smtClean="0">
                <a:solidFill>
                  <a:prstClr val="white"/>
                </a:solidFill>
                <a:latin typeface="メイリオ" panose="020B0604030504040204" pitchFamily="50" charset="-128"/>
                <a:ea typeface="メイリオ" panose="020B0604030504040204" pitchFamily="50" charset="-128"/>
              </a:rPr>
              <a:t>システム数増加</a:t>
            </a:r>
            <a:endParaRPr kumimoji="1" lang="ja-JP" altLang="en-US" sz="2400" dirty="0"/>
          </a:p>
        </p:txBody>
      </p:sp>
      <p:sp>
        <p:nvSpPr>
          <p:cNvPr id="31" name="角丸四角形 30"/>
          <p:cNvSpPr/>
          <p:nvPr/>
        </p:nvSpPr>
        <p:spPr>
          <a:xfrm>
            <a:off x="1700733" y="6275908"/>
            <a:ext cx="3893512"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dirty="0" smtClean="0">
                <a:solidFill>
                  <a:prstClr val="white"/>
                </a:solidFill>
                <a:latin typeface="メイリオ" panose="020B0604030504040204" pitchFamily="50" charset="-128"/>
                <a:ea typeface="メイリオ" panose="020B0604030504040204" pitchFamily="50" charset="-128"/>
              </a:rPr>
              <a:t>開発の複雑化・</a:t>
            </a:r>
            <a:endParaRPr lang="en-US" altLang="ja-JP" sz="2400" dirty="0" smtClean="0">
              <a:solidFill>
                <a:prstClr val="white"/>
              </a:solidFill>
              <a:latin typeface="メイリオ" panose="020B0604030504040204" pitchFamily="50" charset="-128"/>
              <a:ea typeface="メイリオ" panose="020B0604030504040204" pitchFamily="50" charset="-128"/>
            </a:endParaRPr>
          </a:p>
          <a:p>
            <a:pPr lvl="0"/>
            <a:r>
              <a:rPr lang="ja-JP" altLang="en-US" sz="2400" dirty="0" smtClean="0">
                <a:solidFill>
                  <a:prstClr val="white"/>
                </a:solidFill>
                <a:latin typeface="メイリオ" panose="020B0604030504040204" pitchFamily="50" charset="-128"/>
                <a:ea typeface="メイリオ" panose="020B0604030504040204" pitchFamily="50" charset="-128"/>
              </a:rPr>
              <a:t>開発難易度の上昇</a:t>
            </a:r>
            <a:endParaRPr lang="en-US" altLang="ja-JP" sz="2400" dirty="0">
              <a:solidFill>
                <a:prstClr val="white"/>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1700733" y="7970119"/>
            <a:ext cx="3893512" cy="117038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lvl="0"/>
            <a:r>
              <a:rPr lang="ja-JP" altLang="en-US" sz="2400" dirty="0" smtClean="0">
                <a:solidFill>
                  <a:prstClr val="white"/>
                </a:solidFill>
                <a:latin typeface="メイリオ" panose="020B0604030504040204" pitchFamily="50" charset="-128"/>
                <a:ea typeface="メイリオ" panose="020B0604030504040204" pitchFamily="50" charset="-128"/>
              </a:rPr>
              <a:t>経験・スキルの分散</a:t>
            </a:r>
            <a:endParaRPr kumimoji="1" lang="ja-JP" altLang="en-US" sz="2400" dirty="0"/>
          </a:p>
        </p:txBody>
      </p:sp>
      <p:pic>
        <p:nvPicPr>
          <p:cNvPr id="12" name="図 11"/>
          <p:cNvPicPr>
            <a:picLocks noChangeAspect="1"/>
          </p:cNvPicPr>
          <p:nvPr/>
        </p:nvPicPr>
        <p:blipFill>
          <a:blip r:embed="rId3"/>
          <a:stretch>
            <a:fillRect/>
          </a:stretch>
        </p:blipFill>
        <p:spPr>
          <a:xfrm>
            <a:off x="7802984" y="4628813"/>
            <a:ext cx="7724923" cy="4511687"/>
          </a:xfrm>
          <a:prstGeom prst="rect">
            <a:avLst/>
          </a:prstGeom>
        </p:spPr>
      </p:pic>
      <p:sp>
        <p:nvSpPr>
          <p:cNvPr id="13" name="Shape 128"/>
          <p:cNvSpPr/>
          <p:nvPr/>
        </p:nvSpPr>
        <p:spPr>
          <a:xfrm>
            <a:off x="257175" y="2123344"/>
            <a:ext cx="16356073"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適切に</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ICT</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リスクや開発ベンダをコントロールし、大阪市として全体最適化された、品質が高い</a:t>
            </a:r>
            <a:r>
              <a:rPr lang="ja-JP" altLang="en-US" sz="2400" b="1" i="1" smtClean="0">
                <a:solidFill>
                  <a:schemeClr val="accent5">
                    <a:lumMod val="75000"/>
                  </a:schemeClr>
                </a:solidFill>
                <a:latin typeface="メイリオ" panose="020B0604030504040204" pitchFamily="50" charset="-128"/>
                <a:ea typeface="メイリオ" panose="020B0604030504040204" pitchFamily="50" charset="-128"/>
              </a:rPr>
              <a:t>システムを</a:t>
            </a:r>
            <a:r>
              <a:rPr lang="en-US" altLang="ja-JP" sz="2400" b="1" i="1" smtClean="0">
                <a:solidFill>
                  <a:schemeClr val="accent5">
                    <a:lumMod val="75000"/>
                  </a:schemeClr>
                </a:solidFill>
                <a:latin typeface="メイリオ" panose="020B0604030504040204" pitchFamily="50" charset="-128"/>
                <a:ea typeface="メイリオ" panose="020B0604030504040204" pitchFamily="50" charset="-128"/>
              </a:rPr>
              <a:t/>
            </a:r>
            <a:br>
              <a:rPr lang="en-US" altLang="ja-JP" sz="2400" b="1" i="1" smtClean="0">
                <a:solidFill>
                  <a:schemeClr val="accent5">
                    <a:lumMod val="75000"/>
                  </a:schemeClr>
                </a:solidFill>
                <a:latin typeface="メイリオ" panose="020B0604030504040204" pitchFamily="50" charset="-128"/>
                <a:ea typeface="メイリオ" panose="020B0604030504040204" pitchFamily="50" charset="-128"/>
              </a:rPr>
            </a:br>
            <a:r>
              <a:rPr lang="ja-JP" altLang="en-US" sz="2400" b="1" i="1" smtClean="0">
                <a:solidFill>
                  <a:schemeClr val="accent5">
                    <a:lumMod val="75000"/>
                  </a:schemeClr>
                </a:solidFill>
                <a:latin typeface="メイリオ" panose="020B0604030504040204" pitchFamily="50" charset="-128"/>
                <a:ea typeface="メイリオ" panose="020B0604030504040204" pitchFamily="50" charset="-128"/>
              </a:rPr>
              <a:t>「継続的に」作り出せる</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組織に変革していく必要がある</a:t>
            </a:r>
            <a:endParaRPr lang="ja-JP" altLang="en-US" sz="2400" b="1" i="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1021977" y="3936046"/>
            <a:ext cx="5378823"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7" name="テキスト ボックス 6"/>
          <p:cNvSpPr txBox="1"/>
          <p:nvPr/>
        </p:nvSpPr>
        <p:spPr>
          <a:xfrm>
            <a:off x="1565327" y="3412216"/>
            <a:ext cx="41036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システム開発を取り巻く課題</a:t>
            </a:r>
            <a:endParaRPr kumimoji="0" lang="ja-JP" altLang="en-US" sz="24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cxnSp>
        <p:nvCxnSpPr>
          <p:cNvPr id="17" name="直線コネクタ 16"/>
          <p:cNvCxnSpPr/>
          <p:nvPr/>
        </p:nvCxnSpPr>
        <p:spPr>
          <a:xfrm>
            <a:off x="9018495" y="3936046"/>
            <a:ext cx="5378823"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8" name="テキスト ボックス 17"/>
          <p:cNvSpPr txBox="1"/>
          <p:nvPr/>
        </p:nvSpPr>
        <p:spPr>
          <a:xfrm>
            <a:off x="10792953" y="3412216"/>
            <a:ext cx="164147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目指す状態</a:t>
            </a:r>
            <a:endParaRPr kumimoji="0" lang="ja-JP" altLang="en-US" sz="24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21</a:t>
            </a:fld>
            <a:endParaRPr lang="en-US" altLang="ja-JP"/>
          </a:p>
        </p:txBody>
      </p:sp>
    </p:spTree>
    <p:extLst>
      <p:ext uri="{BB962C8B-B14F-4D97-AF65-F5344CB8AC3E}">
        <p14:creationId xmlns:p14="http://schemas.microsoft.com/office/powerpoint/2010/main" val="292810461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2371" y="412031"/>
            <a:ext cx="14955520" cy="1885245"/>
          </a:xfrm>
        </p:spPr>
        <p:txBody>
          <a:bodyPr>
            <a:normAutofit/>
          </a:bodyPr>
          <a:lstStyle/>
          <a:p>
            <a:pPr algn="ctr"/>
            <a:r>
              <a:rPr kumimoji="1" lang="ja-JP" altLang="en-US" sz="4800" dirty="0" smtClean="0">
                <a:latin typeface="メイリオ" panose="020B0604030504040204" pitchFamily="50" charset="-128"/>
                <a:ea typeface="メイリオ" panose="020B0604030504040204" pitchFamily="50" charset="-128"/>
              </a:rPr>
              <a:t>システムマネジメントの強化に向けて</a:t>
            </a:r>
            <a:endParaRPr kumimoji="1" lang="ja-JP" altLang="en-US" sz="4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8999352" y="4072811"/>
            <a:ext cx="7820795"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altLang="ja-JP" sz="2400" dirty="0" smtClean="0">
                <a:latin typeface="メイリオ" panose="020B0604030504040204" pitchFamily="50" charset="-128"/>
                <a:ea typeface="メイリオ" panose="020B0604030504040204" pitchFamily="50" charset="-128"/>
              </a:rPr>
              <a:t>3</a:t>
            </a:r>
            <a:r>
              <a:rPr lang="ja-JP" altLang="en-US" sz="2400" dirty="0" err="1" smtClean="0">
                <a:latin typeface="メイリオ" panose="020B0604030504040204" pitchFamily="50" charset="-128"/>
                <a:ea typeface="メイリオ" panose="020B0604030504040204" pitchFamily="50" charset="-128"/>
              </a:rPr>
              <a:t>つの</a:t>
            </a:r>
            <a:r>
              <a:rPr lang="ja-JP" altLang="en-US" sz="2400" dirty="0" smtClean="0">
                <a:latin typeface="メイリオ" panose="020B0604030504040204" pitchFamily="50" charset="-128"/>
                <a:ea typeface="メイリオ" panose="020B0604030504040204" pitchFamily="50" charset="-128"/>
              </a:rPr>
              <a:t>観点から、大阪市全体のシステムマネジメント手法を見直していく</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 </a:t>
            </a:r>
            <a:r>
              <a:rPr lang="ja-JP" altLang="en-US" sz="2400" dirty="0" smtClean="0">
                <a:latin typeface="メイリオ" panose="020B0604030504040204" pitchFamily="50" charset="-128"/>
                <a:ea typeface="メイリオ" panose="020B0604030504040204" pitchFamily="50" charset="-128"/>
              </a:rPr>
              <a:t>システム開発プロセス</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 </a:t>
            </a:r>
            <a:r>
              <a:rPr lang="ja-JP" altLang="en-US" sz="2400" dirty="0" smtClean="0">
                <a:latin typeface="メイリオ" panose="020B0604030504040204" pitchFamily="50" charset="-128"/>
                <a:ea typeface="メイリオ" panose="020B0604030504040204" pitchFamily="50" charset="-128"/>
              </a:rPr>
              <a:t>情報セキュリティ</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 ICT-BCP</a:t>
            </a:r>
          </a:p>
          <a:p>
            <a:pPr lvl="2" indent="0" algn="l"/>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endParaRPr>
          </a:p>
          <a:p>
            <a:pPr marL="457200" lvl="2" indent="-457200" algn="l">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全システムについて、</a:t>
            </a:r>
            <a:r>
              <a:rPr lang="en-US" altLang="ja-JP" sz="2400" dirty="0" smtClean="0">
                <a:latin typeface="メイリオ" panose="020B0604030504040204" pitchFamily="50" charset="-128"/>
                <a:ea typeface="メイリオ" panose="020B0604030504040204" pitchFamily="50" charset="-128"/>
              </a:rPr>
              <a:t>ICT</a:t>
            </a:r>
            <a:r>
              <a:rPr lang="ja-JP" altLang="en-US" sz="2400" dirty="0" smtClean="0">
                <a:latin typeface="メイリオ" panose="020B0604030504040204" pitchFamily="50" charset="-128"/>
                <a:ea typeface="メイリオ" panose="020B0604030504040204" pitchFamily="50" charset="-128"/>
              </a:rPr>
              <a:t>戦略室が次の</a:t>
            </a:r>
            <a:r>
              <a:rPr lang="en-US" altLang="ja-JP" sz="2400" dirty="0" smtClean="0">
                <a:latin typeface="メイリオ" panose="020B0604030504040204" pitchFamily="50" charset="-128"/>
                <a:ea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rPr>
              <a:t>つの分類に整理する</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 </a:t>
            </a:r>
            <a:r>
              <a:rPr lang="ja-JP" altLang="en-US" sz="2400" dirty="0" smtClean="0">
                <a:latin typeface="メイリオ" panose="020B0604030504040204" pitchFamily="50" charset="-128"/>
                <a:ea typeface="メイリオ" panose="020B0604030504040204" pitchFamily="50" charset="-128"/>
              </a:rPr>
              <a:t>集約すべきもの</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 </a:t>
            </a:r>
            <a:r>
              <a:rPr lang="ja-JP" altLang="en-US" sz="2400" dirty="0" smtClean="0">
                <a:latin typeface="メイリオ" panose="020B0604030504040204" pitchFamily="50" charset="-128"/>
                <a:ea typeface="メイリオ" panose="020B0604030504040204" pitchFamily="50" charset="-128"/>
              </a:rPr>
              <a:t>標準化すべきもの</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 </a:t>
            </a:r>
            <a:r>
              <a:rPr lang="ja-JP" altLang="en-US" sz="2400" dirty="0" smtClean="0">
                <a:latin typeface="メイリオ" panose="020B0604030504040204" pitchFamily="50" charset="-128"/>
                <a:ea typeface="メイリオ" panose="020B0604030504040204" pitchFamily="50" charset="-128"/>
              </a:rPr>
              <a:t>把握すべきもの</a:t>
            </a:r>
            <a:endParaRPr lang="en-US" altLang="ja-JP" sz="2400" dirty="0" smtClean="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0" y="9032301"/>
            <a:ext cx="1444466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en-US" altLang="ja-JP" sz="1800" dirty="0" smtClean="0">
                <a:latin typeface="メイリオ" panose="020B0604030504040204" pitchFamily="50" charset="-128"/>
                <a:ea typeface="メイリオ" panose="020B0604030504040204" pitchFamily="50" charset="-128"/>
              </a:rPr>
              <a:t>※Capability </a:t>
            </a:r>
            <a:r>
              <a:rPr lang="en-US" altLang="ja-JP" sz="1800" dirty="0">
                <a:latin typeface="メイリオ" panose="020B0604030504040204" pitchFamily="50" charset="-128"/>
                <a:ea typeface="メイリオ" panose="020B0604030504040204" pitchFamily="50" charset="-128"/>
              </a:rPr>
              <a:t>Maturity Model </a:t>
            </a:r>
            <a:r>
              <a:rPr lang="en-US" altLang="ja-JP" sz="1800" dirty="0" smtClean="0">
                <a:latin typeface="メイリオ" panose="020B0604030504040204" pitchFamily="50" charset="-128"/>
                <a:ea typeface="メイリオ" panose="020B0604030504040204" pitchFamily="50" charset="-128"/>
              </a:rPr>
              <a:t>Integration</a:t>
            </a:r>
            <a:r>
              <a:rPr lang="ja-JP" altLang="en-US" sz="1800" dirty="0" smtClean="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能力成熟度モデル</a:t>
            </a:r>
            <a:r>
              <a:rPr lang="ja-JP" altLang="en-US" sz="1800" dirty="0" smtClean="0">
                <a:latin typeface="メイリオ" panose="020B0604030504040204" pitchFamily="50" charset="-128"/>
                <a:ea typeface="メイリオ" panose="020B0604030504040204" pitchFamily="50" charset="-128"/>
              </a:rPr>
              <a:t>統合）</a:t>
            </a:r>
            <a:r>
              <a:rPr lang="en-US" altLang="ja-JP" sz="18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システム</a:t>
            </a:r>
            <a:r>
              <a:rPr lang="ja-JP" altLang="en-US" sz="1800" dirty="0">
                <a:latin typeface="メイリオ" panose="020B0604030504040204" pitchFamily="50" charset="-128"/>
                <a:ea typeface="メイリオ" panose="020B0604030504040204" pitchFamily="50" charset="-128"/>
              </a:rPr>
              <a:t>開発を行う組織がプロセス改善を行うための</a:t>
            </a:r>
            <a:r>
              <a:rPr lang="ja-JP" altLang="en-US" sz="1800" dirty="0" smtClean="0">
                <a:latin typeface="メイリオ" panose="020B0604030504040204" pitchFamily="50" charset="-128"/>
                <a:ea typeface="メイリオ" panose="020B0604030504040204" pitchFamily="50" charset="-128"/>
              </a:rPr>
              <a:t>ガイドライン</a:t>
            </a:r>
            <a:endParaRPr lang="ja-JP" altLang="en-US" sz="1800" dirty="0">
              <a:latin typeface="メイリオ" panose="020B0604030504040204" pitchFamily="50" charset="-128"/>
              <a:ea typeface="メイリオ" panose="020B0604030504040204" pitchFamily="50" charset="-128"/>
            </a:endParaRPr>
          </a:p>
        </p:txBody>
      </p:sp>
      <p:sp>
        <p:nvSpPr>
          <p:cNvPr id="19" name="Shape 128"/>
          <p:cNvSpPr/>
          <p:nvPr/>
        </p:nvSpPr>
        <p:spPr>
          <a:xfrm>
            <a:off x="257175" y="2265514"/>
            <a:ext cx="16356073"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rgbClr val="C82506">
                    <a:lumMod val="75000"/>
                  </a:srgbClr>
                </a:solidFill>
                <a:latin typeface="メイリオ" panose="020B0604030504040204" pitchFamily="50" charset="-128"/>
                <a:ea typeface="メイリオ" panose="020B0604030504040204" pitchFamily="50" charset="-128"/>
              </a:rPr>
              <a:t>まず</a:t>
            </a:r>
            <a:r>
              <a:rPr lang="ja-JP" altLang="en-US" sz="2400" b="1" i="1" dirty="0">
                <a:solidFill>
                  <a:srgbClr val="C82506">
                    <a:lumMod val="75000"/>
                  </a:srgbClr>
                </a:solidFill>
                <a:latin typeface="メイリオ" panose="020B0604030504040204" pitchFamily="50" charset="-128"/>
                <a:ea typeface="メイリオ" panose="020B0604030504040204" pitchFamily="50" charset="-128"/>
              </a:rPr>
              <a:t>は</a:t>
            </a:r>
            <a:r>
              <a:rPr lang="en-US" altLang="ja-JP" sz="2400" b="1" i="1" dirty="0">
                <a:solidFill>
                  <a:srgbClr val="C82506">
                    <a:lumMod val="75000"/>
                  </a:srgbClr>
                </a:solidFill>
                <a:latin typeface="メイリオ" panose="020B0604030504040204" pitchFamily="50" charset="-128"/>
                <a:ea typeface="メイリオ" panose="020B0604030504040204" pitchFamily="50" charset="-128"/>
              </a:rPr>
              <a:t>2020</a:t>
            </a:r>
            <a:r>
              <a:rPr lang="ja-JP" altLang="en-US" sz="2400" b="1" i="1" dirty="0">
                <a:solidFill>
                  <a:srgbClr val="C82506">
                    <a:lumMod val="75000"/>
                  </a:srgbClr>
                </a:solidFill>
                <a:latin typeface="メイリオ" panose="020B0604030504040204" pitchFamily="50" charset="-128"/>
                <a:ea typeface="メイリオ" panose="020B0604030504040204" pitchFamily="50" charset="-128"/>
              </a:rPr>
              <a:t>年</a:t>
            </a:r>
            <a:r>
              <a:rPr lang="ja-JP" altLang="en-US" sz="2400" b="1" i="1" dirty="0" smtClean="0">
                <a:solidFill>
                  <a:srgbClr val="C82506">
                    <a:lumMod val="75000"/>
                  </a:srgbClr>
                </a:solidFill>
                <a:latin typeface="メイリオ" panose="020B0604030504040204" pitchFamily="50" charset="-128"/>
                <a:ea typeface="メイリオ" panose="020B0604030504040204" pitchFamily="50" charset="-128"/>
              </a:rPr>
              <a:t>に</a:t>
            </a:r>
            <a:r>
              <a:rPr lang="en-US" altLang="ja-JP" sz="2400" b="1" i="1" dirty="0" smtClean="0">
                <a:solidFill>
                  <a:srgbClr val="C82506">
                    <a:lumMod val="75000"/>
                  </a:srgbClr>
                </a:solidFill>
                <a:latin typeface="メイリオ" panose="020B0604030504040204" pitchFamily="50" charset="-128"/>
                <a:ea typeface="メイリオ" panose="020B0604030504040204" pitchFamily="50" charset="-128"/>
              </a:rPr>
              <a:t>CMMI</a:t>
            </a:r>
            <a:r>
              <a:rPr lang="en-US" altLang="ja-JP" sz="2400" b="1" i="1" baseline="30000" dirty="0" smtClean="0">
                <a:solidFill>
                  <a:srgbClr val="C82506">
                    <a:lumMod val="75000"/>
                  </a:srgbClr>
                </a:solidFill>
                <a:latin typeface="メイリオ" panose="020B0604030504040204" pitchFamily="50" charset="-128"/>
                <a:ea typeface="メイリオ" panose="020B0604030504040204" pitchFamily="50" charset="-128"/>
              </a:rPr>
              <a:t>*</a:t>
            </a:r>
            <a:r>
              <a:rPr lang="ja-JP" altLang="en-US" sz="2400" b="1" i="1" dirty="0" smtClean="0">
                <a:solidFill>
                  <a:srgbClr val="C82506">
                    <a:lumMod val="75000"/>
                  </a:srgbClr>
                </a:solidFill>
                <a:latin typeface="メイリオ" panose="020B0604030504040204" pitchFamily="50" charset="-128"/>
                <a:ea typeface="メイリオ" panose="020B0604030504040204" pitchFamily="50" charset="-128"/>
              </a:rPr>
              <a:t>レベル</a:t>
            </a:r>
            <a:r>
              <a:rPr lang="en-US" altLang="ja-JP" sz="2400" b="1" i="1" dirty="0">
                <a:solidFill>
                  <a:srgbClr val="C82506">
                    <a:lumMod val="75000"/>
                  </a:srgbClr>
                </a:solidFill>
                <a:latin typeface="メイリオ" panose="020B0604030504040204" pitchFamily="50" charset="-128"/>
                <a:ea typeface="メイリオ" panose="020B0604030504040204" pitchFamily="50" charset="-128"/>
              </a:rPr>
              <a:t>2</a:t>
            </a:r>
            <a:r>
              <a:rPr lang="ja-JP" altLang="en-US" sz="2400" b="1" i="1" dirty="0">
                <a:solidFill>
                  <a:srgbClr val="C82506">
                    <a:lumMod val="75000"/>
                  </a:srgbClr>
                </a:solidFill>
                <a:latin typeface="メイリオ" panose="020B0604030504040204" pitchFamily="50" charset="-128"/>
                <a:ea typeface="メイリオ" panose="020B0604030504040204" pitchFamily="50" charset="-128"/>
              </a:rPr>
              <a:t>（相当）を</a:t>
            </a:r>
            <a:r>
              <a:rPr lang="ja-JP" altLang="en-US" sz="2400" b="1" i="1" dirty="0" smtClean="0">
                <a:solidFill>
                  <a:srgbClr val="C82506">
                    <a:lumMod val="75000"/>
                  </a:srgbClr>
                </a:solidFill>
                <a:latin typeface="メイリオ" panose="020B0604030504040204" pitchFamily="50" charset="-128"/>
                <a:ea typeface="メイリオ" panose="020B0604030504040204" pitchFamily="50" charset="-128"/>
              </a:rPr>
              <a:t>達成し、長期的には</a:t>
            </a:r>
            <a:r>
              <a:rPr lang="en-US" altLang="ja-JP" sz="2400" b="1" i="1" dirty="0" smtClean="0">
                <a:solidFill>
                  <a:srgbClr val="C82506">
                    <a:lumMod val="75000"/>
                  </a:srgbClr>
                </a:solidFill>
                <a:latin typeface="メイリオ" panose="020B0604030504040204" pitchFamily="50" charset="-128"/>
                <a:ea typeface="メイリオ" panose="020B0604030504040204" pitchFamily="50" charset="-128"/>
              </a:rPr>
              <a:t>CMMI</a:t>
            </a:r>
            <a:r>
              <a:rPr lang="ja-JP" altLang="en-US" sz="2400" b="1" i="1" dirty="0" smtClean="0">
                <a:solidFill>
                  <a:srgbClr val="C82506">
                    <a:lumMod val="75000"/>
                  </a:srgbClr>
                </a:solidFill>
                <a:latin typeface="メイリオ" panose="020B0604030504040204" pitchFamily="50" charset="-128"/>
                <a:ea typeface="メイリオ" panose="020B0604030504040204" pitchFamily="50" charset="-128"/>
              </a:rPr>
              <a:t>レベル</a:t>
            </a:r>
            <a:r>
              <a:rPr lang="en-US" altLang="ja-JP" sz="2400" b="1" i="1" dirty="0" smtClean="0">
                <a:solidFill>
                  <a:srgbClr val="C82506">
                    <a:lumMod val="75000"/>
                  </a:srgbClr>
                </a:solidFill>
                <a:latin typeface="メイリオ" panose="020B0604030504040204" pitchFamily="50" charset="-128"/>
                <a:ea typeface="メイリオ" panose="020B0604030504040204" pitchFamily="50" charset="-128"/>
              </a:rPr>
              <a:t>3</a:t>
            </a:r>
            <a:r>
              <a:rPr lang="ja-JP" altLang="en-US" sz="2400" b="1" i="1" dirty="0" smtClean="0">
                <a:solidFill>
                  <a:srgbClr val="C82506">
                    <a:lumMod val="75000"/>
                  </a:srgbClr>
                </a:solidFill>
                <a:latin typeface="メイリオ" panose="020B0604030504040204" pitchFamily="50" charset="-128"/>
                <a:ea typeface="メイリオ" panose="020B0604030504040204" pitchFamily="50" charset="-128"/>
              </a:rPr>
              <a:t>（相当）を達成することを目標とする</a:t>
            </a:r>
            <a:endParaRPr lang="ja-JP" altLang="en-US" sz="2400" b="1" i="1" dirty="0">
              <a:solidFill>
                <a:srgbClr val="C82506">
                  <a:lumMod val="75000"/>
                </a:srgb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478623" y="3406310"/>
            <a:ext cx="320119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ja-JP" sz="2400" dirty="0" smtClean="0">
                <a:latin typeface="メイリオ" panose="020B0604030504040204" pitchFamily="50" charset="-128"/>
                <a:ea typeface="メイリオ" panose="020B0604030504040204" pitchFamily="50" charset="-128"/>
              </a:rPr>
              <a:t>CMMI</a:t>
            </a:r>
            <a:r>
              <a:rPr lang="ja-JP" altLang="en-US" sz="2400" dirty="0" smtClean="0">
                <a:latin typeface="メイリオ" panose="020B0604030504040204" pitchFamily="50" charset="-128"/>
                <a:ea typeface="メイリオ" panose="020B0604030504040204" pitchFamily="50" charset="-128"/>
              </a:rPr>
              <a:t> 成熟度の５段階</a:t>
            </a:r>
            <a:endParaRPr lang="ja-JP" altLang="en-US" sz="2400"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3"/>
          <a:stretch>
            <a:fillRect/>
          </a:stretch>
        </p:blipFill>
        <p:spPr>
          <a:xfrm>
            <a:off x="508479" y="4261354"/>
            <a:ext cx="7712922" cy="3895591"/>
          </a:xfrm>
          <a:prstGeom prst="rect">
            <a:avLst/>
          </a:prstGeom>
        </p:spPr>
      </p:pic>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22</a:t>
            </a:fld>
            <a:endParaRPr lang="en-US" altLang="ja-JP"/>
          </a:p>
        </p:txBody>
      </p:sp>
    </p:spTree>
    <p:extLst>
      <p:ext uri="{BB962C8B-B14F-4D97-AF65-F5344CB8AC3E}">
        <p14:creationId xmlns:p14="http://schemas.microsoft.com/office/powerpoint/2010/main" val="246701829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latin typeface="メイリオ" panose="020B0604030504040204" pitchFamily="50" charset="-128"/>
                <a:ea typeface="メイリオ" panose="020B0604030504040204" pitchFamily="50" charset="-128"/>
              </a:rPr>
              <a:t>補足スライド</a:t>
            </a:r>
            <a:endParaRPr kumimoji="1" lang="ja-JP" altLang="en-US" sz="60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23</a:t>
            </a:fld>
            <a:endParaRPr lang="en-US" altLang="ja-JP"/>
          </a:p>
        </p:txBody>
      </p:sp>
    </p:spTree>
    <p:extLst>
      <p:ext uri="{BB962C8B-B14F-4D97-AF65-F5344CB8AC3E}">
        <p14:creationId xmlns:p14="http://schemas.microsoft.com/office/powerpoint/2010/main" val="38995826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1131172" y="12700"/>
            <a:ext cx="15873412" cy="2159000"/>
          </a:xfrm>
          <a:prstGeom prst="rect">
            <a:avLst/>
          </a:prstGeom>
          <a:ln w="12700">
            <a:miter lim="400000"/>
          </a:ln>
        </p:spPr>
        <p:txBody>
          <a:bodyPr lIns="50800" tIns="50800" rIns="50800" bIns="50800" anchor="ctr">
            <a:normAutofit/>
          </a:bodyPr>
          <a:lstStyle/>
          <a:p>
            <a:r>
              <a:rPr kumimoji="1" lang="ja-JP" altLang="en-US" dirty="0" smtClean="0">
                <a:latin typeface="メイリオ" panose="020B0604030504040204" pitchFamily="50" charset="-128"/>
                <a:ea typeface="メイリオ" panose="020B0604030504040204" pitchFamily="50" charset="-128"/>
              </a:rPr>
              <a:t>コミュニケーション基盤移行スケジュール</a:t>
            </a:r>
            <a:endParaRPr kumimoji="1"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7563858" y="3071849"/>
            <a:ext cx="3850722" cy="65534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72094" y="3211258"/>
            <a:ext cx="2588671" cy="13831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kumimoji="1" lang="ja-JP" altLang="en-US" sz="1800" dirty="0" smtClean="0">
                <a:latin typeface="メイリオ" panose="020B0604030504040204" pitchFamily="50" charset="-128"/>
                <a:ea typeface="メイリオ" panose="020B0604030504040204" pitchFamily="50" charset="-128"/>
              </a:rPr>
              <a:t>庁内ポータル移行</a:t>
            </a:r>
            <a:endParaRPr kumimoji="1" lang="en-US" altLang="ja-JP" sz="1800" dirty="0" smtClean="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57240" y="5103548"/>
            <a:ext cx="2586844" cy="45217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kumimoji="1" lang="ja-JP" altLang="en-US" sz="1800" dirty="0" smtClean="0">
                <a:latin typeface="メイリオ" panose="020B0604030504040204" pitchFamily="50" charset="-128"/>
                <a:ea typeface="メイリオ" panose="020B0604030504040204" pitchFamily="50" charset="-128"/>
              </a:rPr>
              <a:t>メールボックス移行</a:t>
            </a:r>
            <a:endParaRPr kumimoji="1" lang="en-US" altLang="ja-JP" sz="1800" dirty="0" smtClean="0">
              <a:latin typeface="メイリオ" panose="020B0604030504040204" pitchFamily="50" charset="-128"/>
              <a:ea typeface="メイリオ" panose="020B0604030504040204" pitchFamily="50" charset="-128"/>
            </a:endParaRPr>
          </a:p>
        </p:txBody>
      </p:sp>
      <p:sp>
        <p:nvSpPr>
          <p:cNvPr id="7" name="正方形/長方形 6"/>
          <p:cNvSpPr/>
          <p:nvPr/>
        </p:nvSpPr>
        <p:spPr>
          <a:xfrm>
            <a:off x="7786722" y="5110599"/>
            <a:ext cx="3338960" cy="305977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建設局</a:t>
            </a:r>
          </a:p>
          <a:p>
            <a:pPr algn="ctr"/>
            <a:r>
              <a:rPr kumimoji="1" lang="ja-JP" altLang="en-US" sz="1800" dirty="0">
                <a:solidFill>
                  <a:schemeClr val="tx1"/>
                </a:solidFill>
                <a:latin typeface="メイリオ" panose="020B0604030504040204" pitchFamily="50" charset="-128"/>
                <a:ea typeface="メイリオ" panose="020B0604030504040204" pitchFamily="50" charset="-128"/>
              </a:rPr>
              <a:t>環境局</a:t>
            </a:r>
          </a:p>
          <a:p>
            <a:pPr algn="ctr"/>
            <a:r>
              <a:rPr kumimoji="1" lang="ja-JP" altLang="en-US" sz="1800" dirty="0">
                <a:solidFill>
                  <a:schemeClr val="tx1"/>
                </a:solidFill>
                <a:latin typeface="メイリオ" panose="020B0604030504040204" pitchFamily="50" charset="-128"/>
                <a:ea typeface="メイリオ" panose="020B0604030504040204" pitchFamily="50" charset="-128"/>
              </a:rPr>
              <a:t>消防局</a:t>
            </a:r>
          </a:p>
          <a:p>
            <a:pPr algn="ctr"/>
            <a:r>
              <a:rPr kumimoji="1" lang="ja-JP" altLang="en-US" sz="1800" dirty="0">
                <a:solidFill>
                  <a:schemeClr val="tx1"/>
                </a:solidFill>
                <a:latin typeface="メイリオ" panose="020B0604030504040204" pitchFamily="50" charset="-128"/>
                <a:ea typeface="メイリオ" panose="020B0604030504040204" pitchFamily="50" charset="-128"/>
              </a:rPr>
              <a:t>こども青少年局</a:t>
            </a:r>
          </a:p>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港湾局</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3557518" y="3698099"/>
            <a:ext cx="1733127" cy="69529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dirty="0">
                <a:solidFill>
                  <a:schemeClr val="tx1"/>
                </a:solidFill>
                <a:latin typeface="メイリオ" panose="020B0604030504040204" pitchFamily="50" charset="-128"/>
                <a:ea typeface="メイリオ" panose="020B0604030504040204" pitchFamily="50" charset="-128"/>
              </a:rPr>
              <a:t>4</a:t>
            </a:r>
            <a:r>
              <a:rPr kumimoji="1" lang="ja-JP" altLang="en-US" sz="1800" dirty="0">
                <a:solidFill>
                  <a:schemeClr val="tx1"/>
                </a:solidFill>
                <a:latin typeface="メイリオ" panose="020B0604030504040204" pitchFamily="50" charset="-128"/>
                <a:ea typeface="メイリオ" panose="020B0604030504040204" pitchFamily="50" charset="-128"/>
              </a:rPr>
              <a:t>月</a:t>
            </a:r>
            <a:r>
              <a:rPr kumimoji="1"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日</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火</a:t>
            </a:r>
            <a:r>
              <a:rPr kumimoji="1" lang="en-US" altLang="ja-JP" sz="1800" dirty="0" smtClean="0">
                <a:solidFill>
                  <a:schemeClr val="tx1"/>
                </a:solidFill>
                <a:latin typeface="メイリオ" panose="020B0604030504040204" pitchFamily="50" charset="-128"/>
                <a:ea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3741267" y="5103549"/>
            <a:ext cx="3485676" cy="45217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800" dirty="0">
                <a:solidFill>
                  <a:schemeClr val="tx1"/>
                </a:solidFill>
                <a:latin typeface="メイリオ" panose="020B0604030504040204" pitchFamily="50" charset="-128"/>
                <a:ea typeface="メイリオ" panose="020B0604030504040204" pitchFamily="50" charset="-128"/>
              </a:rPr>
              <a:t>市政改革室</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副首都推進局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市民局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危機管理室</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財政局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契約管財局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都市交通局</a:t>
            </a:r>
          </a:p>
          <a:p>
            <a:pPr algn="ctr"/>
            <a:r>
              <a:rPr kumimoji="1" lang="en-US" altLang="zh-TW" sz="1800" dirty="0">
                <a:solidFill>
                  <a:schemeClr val="tx1"/>
                </a:solidFill>
                <a:latin typeface="メイリオ" panose="020B0604030504040204" pitchFamily="50" charset="-128"/>
                <a:ea typeface="メイリオ" panose="020B0604030504040204" pitchFamily="50" charset="-128"/>
              </a:rPr>
              <a:t>IR</a:t>
            </a:r>
            <a:r>
              <a:rPr kumimoji="1" lang="zh-TW" altLang="en-US" sz="1800" dirty="0">
                <a:solidFill>
                  <a:schemeClr val="tx1"/>
                </a:solidFill>
                <a:latin typeface="メイリオ" panose="020B0604030504040204" pitchFamily="50" charset="-128"/>
                <a:ea typeface="メイリオ" panose="020B0604030504040204" pitchFamily="50" charset="-128"/>
              </a:rPr>
              <a:t>推進局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会計室</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行政委員会事務局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市会</a:t>
            </a:r>
            <a:r>
              <a:rPr kumimoji="1" lang="zh-TW" altLang="en-US" sz="1800" dirty="0" smtClean="0">
                <a:solidFill>
                  <a:schemeClr val="tx1"/>
                </a:solidFill>
                <a:latin typeface="メイリオ" panose="020B0604030504040204" pitchFamily="50" charset="-128"/>
                <a:ea typeface="メイリオ" panose="020B0604030504040204" pitchFamily="50" charset="-128"/>
              </a:rPr>
              <a:t>事務局</a:t>
            </a:r>
            <a:endParaRPr kumimoji="1" lang="en-US" altLang="zh-TW" sz="1800" dirty="0" smtClean="0">
              <a:solidFill>
                <a:schemeClr val="tx1"/>
              </a:solidFill>
              <a:latin typeface="メイリオ" panose="020B0604030504040204" pitchFamily="50" charset="-128"/>
              <a:ea typeface="メイリオ" panose="020B0604030504040204" pitchFamily="50" charset="-128"/>
            </a:endParaRPr>
          </a:p>
          <a:p>
            <a:pPr algn="ctr"/>
            <a:r>
              <a:rPr kumimoji="1" lang="zh-TW" altLang="en-US" sz="1800" dirty="0">
                <a:solidFill>
                  <a:schemeClr val="tx1"/>
                </a:solidFill>
                <a:latin typeface="メイリオ" panose="020B0604030504040204" pitchFamily="50" charset="-128"/>
                <a:ea typeface="メイリオ" panose="020B0604030504040204" pitchFamily="50" charset="-128"/>
              </a:rPr>
              <a:t>特別職</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政策企画室</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福祉局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健康局</a:t>
            </a:r>
          </a:p>
          <a:p>
            <a:pPr algn="ctr"/>
            <a:r>
              <a:rPr kumimoji="1" lang="zh-TW" altLang="en-US" sz="1800" dirty="0">
                <a:solidFill>
                  <a:schemeClr val="tx1"/>
                </a:solidFill>
                <a:latin typeface="メイリオ" panose="020B0604030504040204" pitchFamily="50" charset="-128"/>
                <a:ea typeface="メイリオ" panose="020B0604030504040204" pitchFamily="50" charset="-128"/>
              </a:rPr>
              <a:t>中央卸売市場</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cxnSp>
        <p:nvCxnSpPr>
          <p:cNvPr id="12" name="直線コネクタ 11"/>
          <p:cNvCxnSpPr/>
          <p:nvPr/>
        </p:nvCxnSpPr>
        <p:spPr>
          <a:xfrm>
            <a:off x="7546629" y="2381683"/>
            <a:ext cx="0" cy="7243577"/>
          </a:xfrm>
          <a:prstGeom prst="line">
            <a:avLst/>
          </a:prstGeom>
          <a:ln w="19050">
            <a:tailEnd type="none"/>
          </a:ln>
        </p:spPr>
        <p:style>
          <a:lnRef idx="3">
            <a:schemeClr val="accent1"/>
          </a:lnRef>
          <a:fillRef idx="0">
            <a:schemeClr val="accent1"/>
          </a:fillRef>
          <a:effectRef idx="2">
            <a:schemeClr val="accent1"/>
          </a:effectRef>
          <a:fontRef idx="minor">
            <a:schemeClr val="tx1"/>
          </a:fontRef>
        </p:style>
      </p:cxnSp>
      <p:cxnSp>
        <p:nvCxnSpPr>
          <p:cNvPr id="13" name="直線コネクタ 12"/>
          <p:cNvCxnSpPr/>
          <p:nvPr/>
        </p:nvCxnSpPr>
        <p:spPr>
          <a:xfrm>
            <a:off x="15328231" y="2400871"/>
            <a:ext cx="0" cy="7116108"/>
          </a:xfrm>
          <a:prstGeom prst="line">
            <a:avLst/>
          </a:prstGeom>
          <a:ln w="19050">
            <a:tailEnd type="none"/>
          </a:ln>
        </p:spPr>
        <p:style>
          <a:lnRef idx="3">
            <a:schemeClr val="accent1"/>
          </a:lnRef>
          <a:fillRef idx="0">
            <a:schemeClr val="accent1"/>
          </a:fillRef>
          <a:effectRef idx="2">
            <a:schemeClr val="accent1"/>
          </a:effectRef>
          <a:fontRef idx="minor">
            <a:schemeClr val="tx1"/>
          </a:fontRef>
        </p:style>
      </p:cxnSp>
      <p:cxnSp>
        <p:nvCxnSpPr>
          <p:cNvPr id="14" name="直線コネクタ 13"/>
          <p:cNvCxnSpPr/>
          <p:nvPr/>
        </p:nvCxnSpPr>
        <p:spPr>
          <a:xfrm>
            <a:off x="11445370" y="2381683"/>
            <a:ext cx="0" cy="7243577"/>
          </a:xfrm>
          <a:prstGeom prst="line">
            <a:avLst/>
          </a:prstGeom>
          <a:ln w="19050">
            <a:tailEnd type="none"/>
          </a:ln>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1696893" y="5110599"/>
            <a:ext cx="3338960" cy="305977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latin typeface="メイリオ" panose="020B0604030504040204" pitchFamily="50" charset="-128"/>
                <a:ea typeface="メイリオ" panose="020B0604030504040204" pitchFamily="50" charset="-128"/>
              </a:rPr>
              <a:t>都市計画局</a:t>
            </a:r>
          </a:p>
          <a:p>
            <a:r>
              <a:rPr kumimoji="1" lang="ja-JP" altLang="en-US" sz="1800" dirty="0">
                <a:solidFill>
                  <a:schemeClr val="tx1"/>
                </a:solidFill>
                <a:latin typeface="メイリオ" panose="020B0604030504040204" pitchFamily="50" charset="-128"/>
                <a:ea typeface="メイリオ" panose="020B0604030504040204" pitchFamily="50" charset="-128"/>
              </a:rPr>
              <a:t>経済戦略局</a:t>
            </a:r>
          </a:p>
          <a:p>
            <a:r>
              <a:rPr kumimoji="1" lang="ja-JP" altLang="en-US" sz="1800" dirty="0">
                <a:solidFill>
                  <a:schemeClr val="tx1"/>
                </a:solidFill>
                <a:latin typeface="メイリオ" panose="020B0604030504040204" pitchFamily="50" charset="-128"/>
                <a:ea typeface="メイリオ" panose="020B0604030504040204" pitchFamily="50" charset="-128"/>
              </a:rPr>
              <a:t>都市整備局</a:t>
            </a:r>
          </a:p>
          <a:p>
            <a:r>
              <a:rPr kumimoji="1" lang="ja-JP" altLang="en-US" sz="1800" dirty="0">
                <a:solidFill>
                  <a:schemeClr val="tx1"/>
                </a:solidFill>
                <a:latin typeface="メイリオ" panose="020B0604030504040204" pitchFamily="50" charset="-128"/>
                <a:ea typeface="メイリオ" panose="020B0604030504040204" pitchFamily="50" charset="-128"/>
              </a:rPr>
              <a:t>教育委員会事務局</a:t>
            </a:r>
          </a:p>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２４区役所</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7839008" y="3698099"/>
            <a:ext cx="1617194" cy="69529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dirty="0" smtClean="0">
                <a:solidFill>
                  <a:schemeClr val="tx1"/>
                </a:solidFill>
                <a:latin typeface="メイリオ" panose="020B0604030504040204" pitchFamily="50" charset="-128"/>
                <a:ea typeface="メイリオ" panose="020B0604030504040204" pitchFamily="50" charset="-128"/>
              </a:rPr>
              <a:t>5</a:t>
            </a:r>
            <a:r>
              <a:rPr kumimoji="1" lang="ja-JP" altLang="en-US" sz="1800" dirty="0" smtClean="0">
                <a:solidFill>
                  <a:schemeClr val="tx1"/>
                </a:solidFill>
                <a:latin typeface="メイリオ" panose="020B0604030504040204" pitchFamily="50" charset="-128"/>
                <a:ea typeface="メイリオ" panose="020B0604030504040204" pitchFamily="50" charset="-128"/>
              </a:rPr>
              <a:t>月</a:t>
            </a:r>
            <a:r>
              <a:rPr kumimoji="1" lang="en-US" altLang="ja-JP" sz="1800" dirty="0" smtClean="0">
                <a:solidFill>
                  <a:schemeClr val="tx1"/>
                </a:solidFill>
                <a:latin typeface="メイリオ" panose="020B0604030504040204" pitchFamily="50" charset="-128"/>
                <a:ea typeface="メイリオ" panose="020B0604030504040204" pitchFamily="50" charset="-128"/>
              </a:rPr>
              <a:t>8</a:t>
            </a:r>
            <a:r>
              <a:rPr kumimoji="1" lang="ja-JP" altLang="en-US" sz="1800" dirty="0" smtClean="0">
                <a:solidFill>
                  <a:schemeClr val="tx1"/>
                </a:solidFill>
                <a:latin typeface="メイリオ" panose="020B0604030504040204" pitchFamily="50" charset="-128"/>
                <a:ea typeface="メイリオ" panose="020B0604030504040204" pitchFamily="50" charset="-128"/>
              </a:rPr>
              <a:t>日</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火</a:t>
            </a:r>
            <a:r>
              <a:rPr kumimoji="1" lang="en-US" altLang="ja-JP" sz="1800" dirty="0" smtClean="0">
                <a:solidFill>
                  <a:schemeClr val="tx1"/>
                </a:solidFill>
                <a:latin typeface="メイリオ" panose="020B0604030504040204" pitchFamily="50" charset="-128"/>
                <a:ea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13407005" y="3698099"/>
            <a:ext cx="1666750" cy="69529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dirty="0" smtClean="0">
                <a:solidFill>
                  <a:schemeClr val="tx1"/>
                </a:solidFill>
                <a:latin typeface="メイリオ" panose="020B0604030504040204" pitchFamily="50" charset="-128"/>
                <a:ea typeface="メイリオ" panose="020B0604030504040204" pitchFamily="50" charset="-128"/>
              </a:rPr>
              <a:t>6</a:t>
            </a:r>
            <a:r>
              <a:rPr kumimoji="1" lang="ja-JP" altLang="en-US" sz="1800" dirty="0" smtClean="0">
                <a:solidFill>
                  <a:schemeClr val="tx1"/>
                </a:solidFill>
                <a:latin typeface="メイリオ" panose="020B0604030504040204" pitchFamily="50" charset="-128"/>
                <a:ea typeface="メイリオ" panose="020B0604030504040204" pitchFamily="50" charset="-128"/>
              </a:rPr>
              <a:t>月</a:t>
            </a:r>
            <a:r>
              <a:rPr kumimoji="1" lang="en-US" altLang="ja-JP" sz="1800" dirty="0" smtClean="0">
                <a:solidFill>
                  <a:schemeClr val="tx1"/>
                </a:solidFill>
                <a:latin typeface="メイリオ" panose="020B0604030504040204" pitchFamily="50" charset="-128"/>
                <a:ea typeface="メイリオ" panose="020B0604030504040204" pitchFamily="50" charset="-128"/>
              </a:rPr>
              <a:t>22</a:t>
            </a:r>
            <a:r>
              <a:rPr kumimoji="1" lang="ja-JP" altLang="en-US" sz="1800" dirty="0" smtClean="0">
                <a:solidFill>
                  <a:schemeClr val="tx1"/>
                </a:solidFill>
                <a:latin typeface="メイリオ" panose="020B0604030504040204" pitchFamily="50" charset="-128"/>
                <a:ea typeface="メイリオ" panose="020B0604030504040204" pitchFamily="50" charset="-128"/>
              </a:rPr>
              <a:t>日</a:t>
            </a:r>
            <a:r>
              <a:rPr kumimoji="1" lang="en-US" altLang="ja-JP" sz="1800" dirty="0" smtClean="0">
                <a:solidFill>
                  <a:schemeClr val="tx1"/>
                </a:solidFill>
                <a:latin typeface="メイリオ" panose="020B0604030504040204" pitchFamily="50" charset="-128"/>
                <a:ea typeface="メイリオ" panose="020B0604030504040204" pitchFamily="50" charset="-128"/>
              </a:rPr>
              <a:t>(</a:t>
            </a:r>
            <a:r>
              <a:rPr kumimoji="1" lang="ja-JP" altLang="en-US" sz="1800" dirty="0" smtClean="0">
                <a:solidFill>
                  <a:schemeClr val="tx1"/>
                </a:solidFill>
                <a:latin typeface="メイリオ" panose="020B0604030504040204" pitchFamily="50" charset="-128"/>
                <a:ea typeface="メイリオ" panose="020B0604030504040204" pitchFamily="50" charset="-128"/>
              </a:rPr>
              <a:t>金</a:t>
            </a:r>
            <a:r>
              <a:rPr kumimoji="1" lang="en-US" altLang="ja-JP" sz="1800" dirty="0" smtClean="0">
                <a:solidFill>
                  <a:schemeClr val="tx1"/>
                </a:solidFill>
                <a:latin typeface="メイリオ" panose="020B0604030504040204" pitchFamily="50" charset="-128"/>
                <a:ea typeface="メイリオ" panose="020B0604030504040204" pitchFamily="50" charset="-128"/>
              </a:rPr>
              <a:t>)</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5" name="ホームベース 24"/>
          <p:cNvSpPr/>
          <p:nvPr/>
        </p:nvSpPr>
        <p:spPr>
          <a:xfrm>
            <a:off x="4014200" y="4257480"/>
            <a:ext cx="4264830" cy="3667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800" dirty="0" smtClean="0">
                <a:latin typeface="メイリオ" panose="020B0604030504040204" pitchFamily="50" charset="-128"/>
                <a:ea typeface="メイリオ" panose="020B0604030504040204" pitchFamily="50" charset="-128"/>
              </a:rPr>
              <a:t>現</a:t>
            </a:r>
            <a:r>
              <a:rPr kumimoji="1" lang="ja-JP" altLang="en-US" sz="1800" dirty="0">
                <a:latin typeface="メイリオ" panose="020B0604030504040204" pitchFamily="50" charset="-128"/>
                <a:ea typeface="メイリオ" panose="020B0604030504040204" pitchFamily="50" charset="-128"/>
              </a:rPr>
              <a:t>行</a:t>
            </a:r>
            <a:r>
              <a:rPr kumimoji="1" lang="ja-JP" altLang="en-US" sz="1800" dirty="0" smtClean="0">
                <a:latin typeface="メイリオ" panose="020B0604030504040204" pitchFamily="50" charset="-128"/>
                <a:ea typeface="メイリオ" panose="020B0604030504040204" pitchFamily="50" charset="-128"/>
              </a:rPr>
              <a:t>庁内ポータル優先</a:t>
            </a:r>
            <a:endParaRPr kumimoji="1" lang="ja-JP" altLang="en-US" sz="1800" dirty="0">
              <a:latin typeface="メイリオ" panose="020B0604030504040204" pitchFamily="50" charset="-128"/>
              <a:ea typeface="メイリオ" panose="020B0604030504040204" pitchFamily="50" charset="-128"/>
            </a:endParaRPr>
          </a:p>
        </p:txBody>
      </p:sp>
      <p:sp>
        <p:nvSpPr>
          <p:cNvPr id="26" name="ホームベース 25"/>
          <p:cNvSpPr/>
          <p:nvPr/>
        </p:nvSpPr>
        <p:spPr>
          <a:xfrm>
            <a:off x="8320712" y="4256795"/>
            <a:ext cx="6976728" cy="367417"/>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800" dirty="0" smtClean="0">
                <a:latin typeface="メイリオ" panose="020B0604030504040204" pitchFamily="50" charset="-128"/>
                <a:ea typeface="メイリオ" panose="020B0604030504040204" pitchFamily="50" charset="-128"/>
              </a:rPr>
              <a:t>新庁内ポータル優先</a:t>
            </a:r>
            <a:endParaRPr kumimoji="1" lang="ja-JP" altLang="en-US" sz="1800" dirty="0">
              <a:latin typeface="メイリオ" panose="020B0604030504040204" pitchFamily="50" charset="-128"/>
              <a:ea typeface="メイリオ" panose="020B0604030504040204" pitchFamily="50" charset="-128"/>
            </a:endParaRPr>
          </a:p>
        </p:txBody>
      </p:sp>
      <p:sp>
        <p:nvSpPr>
          <p:cNvPr id="27" name="線吹き出し 2 (枠付き) 26"/>
          <p:cNvSpPr/>
          <p:nvPr/>
        </p:nvSpPr>
        <p:spPr>
          <a:xfrm>
            <a:off x="5166952" y="2933142"/>
            <a:ext cx="1919648" cy="736481"/>
          </a:xfrm>
          <a:prstGeom prst="borderCallout2">
            <a:avLst>
              <a:gd name="adj1" fmla="val 18750"/>
              <a:gd name="adj2" fmla="val -8333"/>
              <a:gd name="adj3" fmla="val 18750"/>
              <a:gd name="adj4" fmla="val -16667"/>
              <a:gd name="adj5" fmla="val 124055"/>
              <a:gd name="adj6" fmla="val -349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新庁内</a:t>
            </a:r>
            <a:r>
              <a:rPr kumimoji="1" lang="ja-JP" altLang="en-US" sz="1800" dirty="0">
                <a:solidFill>
                  <a:schemeClr val="tx1"/>
                </a:solidFill>
                <a:latin typeface="メイリオ" panose="020B0604030504040204" pitchFamily="50" charset="-128"/>
                <a:ea typeface="メイリオ" panose="020B0604030504040204" pitchFamily="50" charset="-128"/>
              </a:rPr>
              <a:t>ポータル</a:t>
            </a:r>
            <a:r>
              <a:rPr kumimoji="1" lang="ja-JP" altLang="en-US" sz="1800" dirty="0" smtClean="0">
                <a:solidFill>
                  <a:schemeClr val="tx1"/>
                </a:solidFill>
                <a:latin typeface="メイリオ" panose="020B0604030504040204" pitchFamily="50" charset="-128"/>
                <a:ea typeface="メイリオ" panose="020B0604030504040204" pitchFamily="50" charset="-128"/>
              </a:rPr>
              <a:t>公開</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28" name="角丸四角形 27"/>
          <p:cNvSpPr/>
          <p:nvPr/>
        </p:nvSpPr>
        <p:spPr>
          <a:xfrm>
            <a:off x="3672481" y="2264878"/>
            <a:ext cx="3709120" cy="564441"/>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800" kern="1200" dirty="0" smtClean="0">
                <a:solidFill>
                  <a:schemeClr val="tx1"/>
                </a:solidFill>
                <a:latin typeface="メイリオ" panose="020B0604030504040204" pitchFamily="50" charset="-128"/>
                <a:ea typeface="メイリオ" panose="020B0604030504040204" pitchFamily="50" charset="-128"/>
              </a:rPr>
              <a:t>４月</a:t>
            </a:r>
            <a:endParaRPr kumimoji="1" lang="ja-JP" altLang="en-US" sz="2800" kern="1200" dirty="0">
              <a:solidFill>
                <a:schemeClr val="tx1"/>
              </a:solidFill>
              <a:latin typeface="メイリオ" panose="020B0604030504040204" pitchFamily="50" charset="-128"/>
              <a:ea typeface="メイリオ" panose="020B0604030504040204" pitchFamily="50" charset="-128"/>
            </a:endParaRPr>
          </a:p>
        </p:txBody>
      </p:sp>
      <p:sp>
        <p:nvSpPr>
          <p:cNvPr id="30" name="角丸四角形 29"/>
          <p:cNvSpPr/>
          <p:nvPr/>
        </p:nvSpPr>
        <p:spPr>
          <a:xfrm>
            <a:off x="7633500" y="2264878"/>
            <a:ext cx="3709120" cy="564441"/>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800" kern="1200" dirty="0">
                <a:solidFill>
                  <a:schemeClr val="tx1"/>
                </a:solidFill>
                <a:latin typeface="メイリオ" panose="020B0604030504040204" pitchFamily="50" charset="-128"/>
                <a:ea typeface="メイリオ" panose="020B0604030504040204" pitchFamily="50" charset="-128"/>
              </a:rPr>
              <a:t>５</a:t>
            </a:r>
            <a:r>
              <a:rPr kumimoji="1" lang="ja-JP" altLang="en-US" sz="2800" kern="1200" dirty="0" smtClean="0">
                <a:solidFill>
                  <a:schemeClr val="tx1"/>
                </a:solidFill>
                <a:latin typeface="メイリオ" panose="020B0604030504040204" pitchFamily="50" charset="-128"/>
                <a:ea typeface="メイリオ" panose="020B0604030504040204" pitchFamily="50" charset="-128"/>
              </a:rPr>
              <a:t>月</a:t>
            </a:r>
            <a:endParaRPr kumimoji="1" lang="ja-JP" altLang="en-US" sz="2800" kern="1200" dirty="0">
              <a:solidFill>
                <a:schemeClr val="tx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11532240" y="2264878"/>
            <a:ext cx="3709120" cy="564441"/>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800" kern="1200" dirty="0">
                <a:solidFill>
                  <a:schemeClr val="tx1"/>
                </a:solidFill>
                <a:latin typeface="メイリオ" panose="020B0604030504040204" pitchFamily="50" charset="-128"/>
                <a:ea typeface="メイリオ" panose="020B0604030504040204" pitchFamily="50" charset="-128"/>
              </a:rPr>
              <a:t>６</a:t>
            </a:r>
            <a:r>
              <a:rPr kumimoji="1" lang="ja-JP" altLang="en-US" sz="2800" kern="1200" dirty="0" smtClean="0">
                <a:solidFill>
                  <a:schemeClr val="tx1"/>
                </a:solidFill>
                <a:latin typeface="メイリオ" panose="020B0604030504040204" pitchFamily="50" charset="-128"/>
                <a:ea typeface="メイリオ" panose="020B0604030504040204" pitchFamily="50" charset="-128"/>
              </a:rPr>
              <a:t>月</a:t>
            </a:r>
            <a:endParaRPr kumimoji="1" lang="ja-JP" altLang="en-US" sz="2800" kern="1200" dirty="0">
              <a:solidFill>
                <a:schemeClr val="tx1"/>
              </a:solidFill>
              <a:latin typeface="メイリオ" panose="020B0604030504040204" pitchFamily="50" charset="-128"/>
              <a:ea typeface="メイリオ" panose="020B0604030504040204" pitchFamily="50" charset="-128"/>
            </a:endParaRPr>
          </a:p>
        </p:txBody>
      </p:sp>
      <p:sp>
        <p:nvSpPr>
          <p:cNvPr id="32" name="線吹き出し 2 (枠付き) 31"/>
          <p:cNvSpPr/>
          <p:nvPr/>
        </p:nvSpPr>
        <p:spPr>
          <a:xfrm>
            <a:off x="9274200" y="2933142"/>
            <a:ext cx="1919648" cy="736481"/>
          </a:xfrm>
          <a:prstGeom prst="borderCallout2">
            <a:avLst>
              <a:gd name="adj1" fmla="val 18750"/>
              <a:gd name="adj2" fmla="val -8333"/>
              <a:gd name="adj3" fmla="val 18750"/>
              <a:gd name="adj4" fmla="val -16667"/>
              <a:gd name="adj5" fmla="val 124055"/>
              <a:gd name="adj6" fmla="val -349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新庁内ポータル</a:t>
            </a:r>
            <a:r>
              <a:rPr kumimoji="1" lang="ja-JP" altLang="en-US" sz="1800" dirty="0">
                <a:solidFill>
                  <a:schemeClr val="tx1"/>
                </a:solidFill>
                <a:latin typeface="メイリオ" panose="020B0604030504040204" pitchFamily="50" charset="-128"/>
                <a:ea typeface="メイリオ" panose="020B0604030504040204" pitchFamily="50" charset="-128"/>
              </a:rPr>
              <a:t>切替</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33" name="線吹き出し 2 (枠付き) 32"/>
          <p:cNvSpPr/>
          <p:nvPr/>
        </p:nvSpPr>
        <p:spPr>
          <a:xfrm>
            <a:off x="14602715" y="2933142"/>
            <a:ext cx="2145239" cy="736481"/>
          </a:xfrm>
          <a:prstGeom prst="borderCallout2">
            <a:avLst>
              <a:gd name="adj1" fmla="val 18750"/>
              <a:gd name="adj2" fmla="val -8333"/>
              <a:gd name="adj3" fmla="val 18750"/>
              <a:gd name="adj4" fmla="val -16667"/>
              <a:gd name="adj5" fmla="val 124055"/>
              <a:gd name="adj6" fmla="val -349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現行</a:t>
            </a:r>
            <a:r>
              <a:rPr kumimoji="1" lang="ja-JP" altLang="en-US" sz="1800" dirty="0" smtClean="0">
                <a:solidFill>
                  <a:schemeClr val="tx1"/>
                </a:solidFill>
                <a:latin typeface="メイリオ" panose="020B0604030504040204" pitchFamily="50" charset="-128"/>
                <a:ea typeface="メイリオ" panose="020B0604030504040204" pitchFamily="50" charset="-128"/>
              </a:rPr>
              <a:t>庁内ポータル</a:t>
            </a:r>
            <a:r>
              <a:rPr kumimoji="1" lang="ja-JP" altLang="en-US" sz="1800" dirty="0">
                <a:solidFill>
                  <a:schemeClr val="tx1"/>
                </a:solidFill>
                <a:latin typeface="メイリオ" panose="020B0604030504040204" pitchFamily="50" charset="-128"/>
                <a:ea typeface="メイリオ" panose="020B0604030504040204" pitchFamily="50" charset="-128"/>
              </a:rPr>
              <a:t>停止</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0" y="4310"/>
            <a:ext cx="1538514" cy="71814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smtClean="0">
                <a:ln>
                  <a:noFill/>
                </a:ln>
                <a:solidFill>
                  <a:srgbClr val="FFFFFF"/>
                </a:solidFill>
                <a:effectLst/>
                <a:uFillTx/>
                <a:latin typeface="+mn-lt"/>
                <a:ea typeface="+mn-ea"/>
                <a:cs typeface="+mn-cs"/>
                <a:sym typeface="Helvetica Light"/>
              </a:rPr>
              <a:t>参考</a:t>
            </a:r>
            <a:endParaRPr kumimoji="0" lang="en-US" altLang="ja-JP" sz="4000" b="0" i="0" u="none" strike="noStrike" cap="none" spc="0" normalizeH="0" baseline="0" dirty="0" smtClean="0">
              <a:ln>
                <a:noFill/>
              </a:ln>
              <a:solidFill>
                <a:srgbClr val="FFFFFF"/>
              </a:solidFill>
              <a:effectLst/>
              <a:uFillTx/>
              <a:latin typeface="+mn-lt"/>
              <a:ea typeface="+mn-ea"/>
              <a:cs typeface="+mn-cs"/>
              <a:sym typeface="Helvetica Light"/>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24</a:t>
            </a:fld>
            <a:endParaRPr lang="en-US" altLang="ja-JP"/>
          </a:p>
        </p:txBody>
      </p:sp>
    </p:spTree>
    <p:extLst>
      <p:ext uri="{BB962C8B-B14F-4D97-AF65-F5344CB8AC3E}">
        <p14:creationId xmlns:p14="http://schemas.microsoft.com/office/powerpoint/2010/main" val="303778450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1538514" y="0"/>
            <a:ext cx="14978744" cy="2159000"/>
          </a:xfrm>
          <a:prstGeom prst="rect">
            <a:avLst/>
          </a:prstGeom>
          <a:ln w="12700">
            <a:miter lim="400000"/>
          </a:ln>
        </p:spPr>
        <p:txBody>
          <a:bodyPr lIns="50800" tIns="50800" rIns="50800" bIns="50800" anchor="ctr">
            <a:normAutofit/>
          </a:bodyPr>
          <a:lstStyle/>
          <a:p>
            <a:r>
              <a:rPr kumimoji="1" lang="ja-JP" altLang="en-US" dirty="0" smtClean="0">
                <a:latin typeface="メイリオ" panose="020B0604030504040204" pitchFamily="50" charset="-128"/>
                <a:ea typeface="メイリオ" panose="020B0604030504040204" pitchFamily="50" charset="-128"/>
              </a:rPr>
              <a:t>主要拠点の無線ＬＡＮ整備スケジュール</a:t>
            </a:r>
            <a:endParaRPr kumimoji="1" dirty="0">
              <a:latin typeface="メイリオ" panose="020B0604030504040204" pitchFamily="50" charset="-128"/>
              <a:ea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669822308"/>
              </p:ext>
            </p:extLst>
          </p:nvPr>
        </p:nvGraphicFramePr>
        <p:xfrm>
          <a:off x="1250182" y="2590218"/>
          <a:ext cx="14801826" cy="4783460"/>
        </p:xfrm>
        <a:graphic>
          <a:graphicData uri="http://schemas.openxmlformats.org/drawingml/2006/table">
            <a:tbl>
              <a:tblPr firstRow="1" bandRow="1">
                <a:tableStyleId>{5C22544A-7EE6-4342-B048-85BDC9FD1C3A}</a:tableStyleId>
              </a:tblPr>
              <a:tblGrid>
                <a:gridCol w="4467898"/>
                <a:gridCol w="5192424"/>
                <a:gridCol w="5141504"/>
              </a:tblGrid>
              <a:tr h="751972">
                <a:tc>
                  <a:txBody>
                    <a:bodyPr/>
                    <a:lstStyle/>
                    <a:p>
                      <a:pPr algn="ctr"/>
                      <a:r>
                        <a:rPr kumimoji="1" lang="ja-JP" altLang="en-US" sz="2800" dirty="0" smtClean="0">
                          <a:latin typeface="メイリオ" panose="020B0604030504040204" pitchFamily="50" charset="-128"/>
                          <a:ea typeface="メイリオ" panose="020B0604030504040204" pitchFamily="50" charset="-128"/>
                        </a:rPr>
                        <a:t>２０１８年度</a:t>
                      </a:r>
                      <a:endParaRPr kumimoji="1" lang="ja-JP" altLang="en-US" sz="2800" dirty="0">
                        <a:latin typeface="メイリオ" panose="020B0604030504040204" pitchFamily="50" charset="-128"/>
                        <a:ea typeface="メイリオ" panose="020B0604030504040204" pitchFamily="50" charset="-128"/>
                      </a:endParaRPr>
                    </a:p>
                  </a:txBody>
                  <a:tcPr marL="130048" marR="130048" marT="65024" marB="65024" anchor="ctr"/>
                </a:tc>
                <a:tc>
                  <a:txBody>
                    <a:bodyPr/>
                    <a:lstStyle/>
                    <a:p>
                      <a:pPr algn="ctr"/>
                      <a:r>
                        <a:rPr kumimoji="1" lang="ja-JP" altLang="en-US" sz="2800" dirty="0" smtClean="0">
                          <a:latin typeface="メイリオ" panose="020B0604030504040204" pitchFamily="50" charset="-128"/>
                          <a:ea typeface="メイリオ" panose="020B0604030504040204" pitchFamily="50" charset="-128"/>
                        </a:rPr>
                        <a:t>２０１９年度</a:t>
                      </a:r>
                      <a:endParaRPr kumimoji="1" lang="ja-JP" altLang="en-US" sz="2800" dirty="0">
                        <a:latin typeface="メイリオ" panose="020B0604030504040204" pitchFamily="50" charset="-128"/>
                        <a:ea typeface="メイリオ" panose="020B0604030504040204" pitchFamily="50" charset="-128"/>
                      </a:endParaRPr>
                    </a:p>
                  </a:txBody>
                  <a:tcPr marL="130048" marR="130048" marT="65024" marB="65024" anchor="ctr"/>
                </a:tc>
                <a:tc>
                  <a:txBody>
                    <a:bodyPr/>
                    <a:lstStyle/>
                    <a:p>
                      <a:pPr algn="ctr"/>
                      <a:r>
                        <a:rPr kumimoji="1" lang="ja-JP" altLang="en-US" sz="2800" dirty="0" smtClean="0">
                          <a:latin typeface="メイリオ" panose="020B0604030504040204" pitchFamily="50" charset="-128"/>
                          <a:ea typeface="メイリオ" panose="020B0604030504040204" pitchFamily="50" charset="-128"/>
                        </a:rPr>
                        <a:t>２０２０年度</a:t>
                      </a:r>
                      <a:endParaRPr kumimoji="1" lang="ja-JP" altLang="en-US" sz="2800" dirty="0">
                        <a:latin typeface="メイリオ" panose="020B0604030504040204" pitchFamily="50" charset="-128"/>
                        <a:ea typeface="メイリオ" panose="020B0604030504040204" pitchFamily="50" charset="-128"/>
                      </a:endParaRPr>
                    </a:p>
                  </a:txBody>
                  <a:tcPr marL="130048" marR="130048" marT="65024" marB="65024" anchor="ctr"/>
                </a:tc>
              </a:tr>
              <a:tr h="4031488">
                <a:tc>
                  <a:txBody>
                    <a:bodyPr/>
                    <a:lstStyle/>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本庁舎</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ＡＴＣ（Ｏｓ棟）</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産業創造館</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中央市場</a:t>
                      </a:r>
                      <a:endParaRPr kumimoji="1" lang="ja-JP" altLang="en-US" sz="2800" dirty="0">
                        <a:latin typeface="メイリオ" panose="020B0604030504040204" pitchFamily="50" charset="-128"/>
                        <a:ea typeface="メイリオ" panose="020B0604030504040204" pitchFamily="50" charset="-128"/>
                      </a:endParaRPr>
                    </a:p>
                  </a:txBody>
                  <a:tcPr marL="130048" marR="130048" marT="65024" marB="65024"/>
                </a:tc>
                <a:tc>
                  <a:txBody>
                    <a:bodyPr/>
                    <a:lstStyle/>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ＡＴＣ（ＩＴＭ等）</a:t>
                      </a:r>
                      <a:endParaRPr kumimoji="1" lang="en-US" altLang="ja-JP" sz="2800" dirty="0" smtClean="0">
                        <a:latin typeface="メイリオ" panose="020B0604030504040204" pitchFamily="50" charset="-128"/>
                        <a:ea typeface="メイリオ" panose="020B0604030504040204" pitchFamily="50" charset="-128"/>
                      </a:endParaRPr>
                    </a:p>
                    <a:p>
                      <a:pPr marL="342900" marR="0" indent="-342900" algn="l" defTabSz="914400" rtl="0" eaLnBrk="1" fontAlgn="auto" latinLnBrk="0" hangingPunct="1">
                        <a:lnSpc>
                          <a:spcPct val="150000"/>
                        </a:lnSpc>
                        <a:spcBef>
                          <a:spcPts val="0"/>
                        </a:spcBef>
                        <a:spcAft>
                          <a:spcPts val="0"/>
                        </a:spcAft>
                        <a:buClrTx/>
                        <a:buSzTx/>
                        <a:buFont typeface="+mj-ea"/>
                        <a:buAutoNum type="circleNumDbPlain"/>
                        <a:tabLst/>
                        <a:defRPr/>
                      </a:pPr>
                      <a:r>
                        <a:rPr kumimoji="1" lang="ja-JP" altLang="en-US" sz="2800" dirty="0" smtClean="0">
                          <a:latin typeface="メイリオ" panose="020B0604030504040204" pitchFamily="50" charset="-128"/>
                          <a:ea typeface="メイリオ" panose="020B0604030504040204" pitchFamily="50" charset="-128"/>
                        </a:rPr>
                        <a:t>消防局</a:t>
                      </a: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区役所（西エリア）</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区役所（東エリア）</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市税事務所（西エリア）</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市税事務所（東エリア）</a:t>
                      </a:r>
                      <a:endParaRPr kumimoji="1" lang="en-US" altLang="ja-JP" sz="2800" dirty="0" smtClean="0">
                        <a:latin typeface="メイリオ" panose="020B0604030504040204" pitchFamily="50" charset="-128"/>
                        <a:ea typeface="メイリオ" panose="020B0604030504040204" pitchFamily="50" charset="-128"/>
                      </a:endParaRPr>
                    </a:p>
                  </a:txBody>
                  <a:tcPr marL="130048" marR="130048" marT="65024" marB="65024"/>
                </a:tc>
                <a:tc>
                  <a:txBody>
                    <a:bodyPr/>
                    <a:lstStyle/>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阿倍野ルシアス</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区役所（北エリア）</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区役所（南エリア）</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市税事務所（北エリア）</a:t>
                      </a:r>
                      <a:endParaRPr kumimoji="1" lang="en-US" altLang="ja-JP" sz="2800" dirty="0" smtClean="0">
                        <a:latin typeface="メイリオ" panose="020B0604030504040204" pitchFamily="50" charset="-128"/>
                        <a:ea typeface="メイリオ" panose="020B0604030504040204" pitchFamily="50" charset="-128"/>
                      </a:endParaRPr>
                    </a:p>
                    <a:p>
                      <a:pPr marL="342900" indent="-342900" algn="l">
                        <a:lnSpc>
                          <a:spcPct val="150000"/>
                        </a:lnSpc>
                        <a:buFont typeface="+mj-ea"/>
                        <a:buAutoNum type="circleNumDbPlain"/>
                      </a:pPr>
                      <a:r>
                        <a:rPr kumimoji="1" lang="ja-JP" altLang="en-US" sz="2800" dirty="0" smtClean="0">
                          <a:latin typeface="メイリオ" panose="020B0604030504040204" pitchFamily="50" charset="-128"/>
                          <a:ea typeface="メイリオ" panose="020B0604030504040204" pitchFamily="50" charset="-128"/>
                        </a:rPr>
                        <a:t>市税事務所（南エリア）</a:t>
                      </a:r>
                      <a:endParaRPr kumimoji="1" lang="ja-JP" altLang="en-US" sz="2800" dirty="0">
                        <a:latin typeface="メイリオ" panose="020B0604030504040204" pitchFamily="50" charset="-128"/>
                        <a:ea typeface="メイリオ" panose="020B0604030504040204" pitchFamily="50" charset="-128"/>
                      </a:endParaRPr>
                    </a:p>
                  </a:txBody>
                  <a:tcPr marL="130048" marR="130048" marT="65024" marB="65024"/>
                </a:tc>
              </a:tr>
            </a:tbl>
          </a:graphicData>
        </a:graphic>
      </p:graphicFrame>
      <p:sp>
        <p:nvSpPr>
          <p:cNvPr id="5" name="テキスト ボックス 4"/>
          <p:cNvSpPr txBox="1"/>
          <p:nvPr/>
        </p:nvSpPr>
        <p:spPr>
          <a:xfrm>
            <a:off x="5822029" y="7496317"/>
            <a:ext cx="10229979" cy="880241"/>
          </a:xfrm>
          <a:prstGeom prst="rect">
            <a:avLst/>
          </a:prstGeom>
          <a:noFill/>
        </p:spPr>
        <p:txBody>
          <a:bodyPr wrap="square" rtlCol="0">
            <a:spAutoFit/>
          </a:bodyPr>
          <a:lstStyle/>
          <a:p>
            <a:pPr algn="l" defTabSz="650230" hangingPunct="1"/>
            <a:r>
              <a:rPr kumimoji="1" lang="en-US" altLang="ja-JP" sz="2560" kern="1200" dirty="0" smtClean="0">
                <a:latin typeface="メイリオ" panose="020B0604030504040204" pitchFamily="50" charset="-128"/>
                <a:ea typeface="メイリオ" panose="020B0604030504040204" pitchFamily="50" charset="-128"/>
              </a:rPr>
              <a:t>※</a:t>
            </a:r>
            <a:r>
              <a:rPr kumimoji="1" lang="ja-JP" altLang="en-US" sz="2560" kern="1200" dirty="0" smtClean="0">
                <a:latin typeface="メイリオ" panose="020B0604030504040204" pitchFamily="50" charset="-128"/>
                <a:ea typeface="メイリオ" panose="020B0604030504040204" pitchFamily="50" charset="-128"/>
              </a:rPr>
              <a:t>２０１９年度</a:t>
            </a:r>
            <a:r>
              <a:rPr kumimoji="1" lang="ja-JP" altLang="en-US" sz="2560" kern="1200" dirty="0">
                <a:latin typeface="メイリオ" panose="020B0604030504040204" pitchFamily="50" charset="-128"/>
                <a:ea typeface="メイリオ" panose="020B0604030504040204" pitchFamily="50" charset="-128"/>
              </a:rPr>
              <a:t>以降の整備予定は変更となる可能性があります</a:t>
            </a:r>
            <a:r>
              <a:rPr kumimoji="1" lang="ja-JP" altLang="en-US" sz="2560" kern="1200" dirty="0" smtClean="0">
                <a:latin typeface="メイリオ" panose="020B0604030504040204" pitchFamily="50" charset="-128"/>
                <a:ea typeface="メイリオ" panose="020B0604030504040204" pitchFamily="50" charset="-128"/>
              </a:rPr>
              <a:t>。</a:t>
            </a:r>
            <a:endParaRPr kumimoji="1" lang="en-US" altLang="ja-JP" sz="2560" kern="1200" dirty="0" smtClean="0">
              <a:latin typeface="メイリオ" panose="020B0604030504040204" pitchFamily="50" charset="-128"/>
              <a:ea typeface="メイリオ" panose="020B0604030504040204" pitchFamily="50" charset="-128"/>
            </a:endParaRPr>
          </a:p>
          <a:p>
            <a:pPr algn="l" defTabSz="650230" hangingPunct="1"/>
            <a:r>
              <a:rPr kumimoji="1" lang="en-US" altLang="ja-JP" sz="2560" kern="1200" dirty="0" smtClean="0">
                <a:latin typeface="メイリオ" panose="020B0604030504040204" pitchFamily="50" charset="-128"/>
                <a:ea typeface="メイリオ" panose="020B0604030504040204" pitchFamily="50" charset="-128"/>
              </a:rPr>
              <a:t>※</a:t>
            </a:r>
            <a:r>
              <a:rPr kumimoji="1" lang="ja-JP" altLang="en-US" sz="2560" kern="1200" dirty="0" smtClean="0">
                <a:latin typeface="メイリオ" panose="020B0604030504040204" pitchFamily="50" charset="-128"/>
                <a:ea typeface="メイリオ" panose="020B0604030504040204" pitchFamily="50" charset="-128"/>
              </a:rPr>
              <a:t>無線ＬＡＮ機能搭載パソコンに更新後から利用できます。</a:t>
            </a:r>
            <a:endParaRPr kumimoji="1" lang="ja-JP" altLang="en-US" sz="2560" kern="12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0" y="4310"/>
            <a:ext cx="1538514" cy="71814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smtClean="0">
                <a:ln>
                  <a:noFill/>
                </a:ln>
                <a:solidFill>
                  <a:srgbClr val="FFFFFF"/>
                </a:solidFill>
                <a:effectLst/>
                <a:uFillTx/>
                <a:latin typeface="+mn-lt"/>
                <a:ea typeface="+mn-ea"/>
                <a:cs typeface="+mn-cs"/>
                <a:sym typeface="Helvetica Light"/>
              </a:rPr>
              <a:t>参考</a:t>
            </a:r>
            <a:endParaRPr kumimoji="0" lang="en-US" altLang="ja-JP" sz="4000" b="0" i="0" u="none" strike="noStrike" cap="none" spc="0" normalizeH="0" baseline="0" dirty="0" smtClean="0">
              <a:ln>
                <a:noFill/>
              </a:ln>
              <a:solidFill>
                <a:srgbClr val="FFFFFF"/>
              </a:solidFill>
              <a:effectLst/>
              <a:uFillTx/>
              <a:latin typeface="+mn-lt"/>
              <a:ea typeface="+mn-ea"/>
              <a:cs typeface="+mn-cs"/>
              <a:sym typeface="Helvetica Light"/>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25</a:t>
            </a:fld>
            <a:endParaRPr lang="en-US" altLang="ja-JP"/>
          </a:p>
        </p:txBody>
      </p:sp>
    </p:spTree>
    <p:extLst>
      <p:ext uri="{BB962C8B-B14F-4D97-AF65-F5344CB8AC3E}">
        <p14:creationId xmlns:p14="http://schemas.microsoft.com/office/powerpoint/2010/main" val="420762189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行政手続きオンライン化　スケジュール</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18" y="2171701"/>
            <a:ext cx="14843947" cy="7477625"/>
          </a:xfrm>
          <a:prstGeom prst="rect">
            <a:avLst/>
          </a:prstGeom>
        </p:spPr>
      </p:pic>
      <p:sp>
        <p:nvSpPr>
          <p:cNvPr id="45" name="正方形/長方形 44"/>
          <p:cNvSpPr/>
          <p:nvPr/>
        </p:nvSpPr>
        <p:spPr>
          <a:xfrm>
            <a:off x="0" y="4310"/>
            <a:ext cx="1538514" cy="71814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4000" b="0" i="0" u="none" strike="noStrike" cap="none" spc="0" normalizeH="0" baseline="0" dirty="0" smtClean="0">
                <a:ln>
                  <a:noFill/>
                </a:ln>
                <a:solidFill>
                  <a:srgbClr val="FFFFFF"/>
                </a:solidFill>
                <a:effectLst/>
                <a:uFillTx/>
                <a:latin typeface="+mn-lt"/>
                <a:ea typeface="+mn-ea"/>
                <a:cs typeface="+mn-cs"/>
                <a:sym typeface="Helvetica Light"/>
              </a:rPr>
              <a:t>参考</a:t>
            </a:r>
            <a:endParaRPr kumimoji="0" lang="en-US" altLang="ja-JP" sz="4000" b="0" i="0" u="none" strike="noStrike" cap="none" spc="0" normalizeH="0" baseline="0" dirty="0" smtClean="0">
              <a:ln>
                <a:noFill/>
              </a:ln>
              <a:solidFill>
                <a:srgbClr val="FFFFFF"/>
              </a:solidFill>
              <a:effectLst/>
              <a:uFillTx/>
              <a:latin typeface="+mn-lt"/>
              <a:ea typeface="+mn-ea"/>
              <a:cs typeface="+mn-cs"/>
              <a:sym typeface="Helvetica Light"/>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en-US" altLang="ja-JP" smtClean="0"/>
              <a:pPr/>
              <a:t>26</a:t>
            </a:fld>
            <a:endParaRPr lang="en-US" altLang="ja-JP"/>
          </a:p>
        </p:txBody>
      </p:sp>
    </p:spTree>
    <p:extLst>
      <p:ext uri="{BB962C8B-B14F-4D97-AF65-F5344CB8AC3E}">
        <p14:creationId xmlns:p14="http://schemas.microsoft.com/office/powerpoint/2010/main" val="189717096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normAutofit/>
          </a:bodyPr>
          <a:lstStyle>
            <a:lvl1pPr>
              <a:defRPr sz="5800"/>
            </a:lvl1pPr>
          </a:lstStyle>
          <a:p>
            <a:r>
              <a:rPr lang="en-US" altLang="ja-JP" sz="4800" dirty="0" smtClean="0">
                <a:latin typeface="メイリオ" panose="020B0604030504040204" pitchFamily="50" charset="-128"/>
                <a:ea typeface="メイリオ" panose="020B0604030504040204" pitchFamily="50" charset="-128"/>
              </a:rPr>
              <a:t>ICT</a:t>
            </a:r>
            <a:r>
              <a:rPr lang="ja-JP" altLang="en-US" sz="4800" dirty="0" smtClean="0">
                <a:latin typeface="メイリオ" panose="020B0604030504040204" pitchFamily="50" charset="-128"/>
                <a:ea typeface="メイリオ" panose="020B0604030504040204" pitchFamily="50" charset="-128"/>
              </a:rPr>
              <a:t>関連予算状況</a:t>
            </a:r>
            <a:endParaRPr sz="4800" dirty="0">
              <a:latin typeface="メイリオ" panose="020B0604030504040204" pitchFamily="50" charset="-128"/>
              <a:ea typeface="メイリオ" panose="020B0604030504040204" pitchFamily="50" charset="-128"/>
            </a:endParaRPr>
          </a:p>
        </p:txBody>
      </p:sp>
      <p:sp>
        <p:nvSpPr>
          <p:cNvPr id="381" name="Text Box 47"/>
          <p:cNvSpPr txBox="1">
            <a:spLocks noChangeArrowheads="1"/>
          </p:cNvSpPr>
          <p:nvPr/>
        </p:nvSpPr>
        <p:spPr bwMode="auto">
          <a:xfrm>
            <a:off x="166649" y="9440638"/>
            <a:ext cx="5935920" cy="276999"/>
          </a:xfrm>
          <a:prstGeom prst="rect">
            <a:avLst/>
          </a:prstGeom>
          <a:noFill/>
          <a:ln w="9525" algn="ctr">
            <a:noFill/>
            <a:miter lim="800000"/>
            <a:headEnd/>
            <a:tailEnd/>
          </a:ln>
        </p:spPr>
        <p:txBody>
          <a:bodyPr wrap="none" lIns="0" tIns="0" rIns="0" bIns="0">
            <a:spAutoFit/>
          </a:bodyPr>
          <a:lstStyle/>
          <a:p>
            <a:pPr algn="l" defTabSz="1300460" fontAlgn="base" hangingPunct="1">
              <a:spcBef>
                <a:spcPct val="0"/>
              </a:spcBef>
              <a:spcAft>
                <a:spcPct val="0"/>
              </a:spcAft>
            </a:pPr>
            <a:r>
              <a:rPr kumimoji="1" lang="en-US" altLang="ja-JP" sz="1800" kern="1200" dirty="0">
                <a:latin typeface="メイリオ" panose="020B0604030504040204" pitchFamily="50" charset="-128"/>
                <a:ea typeface="メイリオ" panose="020B0604030504040204" pitchFamily="50" charset="-128"/>
              </a:rPr>
              <a:t>※</a:t>
            </a:r>
            <a:r>
              <a:rPr kumimoji="1" lang="ja-JP" altLang="en-US" sz="1800" kern="1200" dirty="0">
                <a:latin typeface="メイリオ" panose="020B0604030504040204" pitchFamily="50" charset="-128"/>
                <a:ea typeface="メイリオ" panose="020B0604030504040204" pitchFamily="50" charset="-128"/>
              </a:rPr>
              <a:t>水道・学校園の教育分野及び</a:t>
            </a:r>
            <a:r>
              <a:rPr kumimoji="1" lang="en-US" altLang="ja-JP" sz="1800" kern="1200" dirty="0">
                <a:latin typeface="メイリオ" panose="020B0604030504040204" pitchFamily="50" charset="-128"/>
                <a:ea typeface="メイリオ" panose="020B0604030504040204" pitchFamily="50" charset="-128"/>
              </a:rPr>
              <a:t>ICT</a:t>
            </a:r>
            <a:r>
              <a:rPr kumimoji="1" lang="ja-JP" altLang="en-US" sz="1800" kern="1200" dirty="0">
                <a:latin typeface="メイリオ" panose="020B0604030504040204" pitchFamily="50" charset="-128"/>
                <a:ea typeface="メイリオ" panose="020B0604030504040204" pitchFamily="50" charset="-128"/>
              </a:rPr>
              <a:t>活用施策経費を除く。</a:t>
            </a:r>
          </a:p>
        </p:txBody>
      </p:sp>
      <p:sp>
        <p:nvSpPr>
          <p:cNvPr id="419" name="正方形/長方形 65"/>
          <p:cNvSpPr>
            <a:spLocks noChangeArrowheads="1"/>
          </p:cNvSpPr>
          <p:nvPr/>
        </p:nvSpPr>
        <p:spPr bwMode="auto">
          <a:xfrm>
            <a:off x="13001071" y="5142758"/>
            <a:ext cx="3583636" cy="1252668"/>
          </a:xfrm>
          <a:prstGeom prst="rect">
            <a:avLst/>
          </a:prstGeom>
          <a:solidFill>
            <a:srgbClr val="FFFFFF"/>
          </a:solidFill>
          <a:ln w="12700" cap="flat" cmpd="sng" algn="ctr">
            <a:solidFill>
              <a:srgbClr val="2D2D8A"/>
            </a:solidFill>
            <a:prstDash val="solid"/>
            <a:headEnd/>
            <a:tailEnd/>
          </a:ln>
          <a:effectLst/>
        </p:spPr>
        <p:txBody>
          <a:bodyPr wrap="square" lIns="51200" tIns="51200" rIns="51200" bIns="51200" anchor="ctr" anchorCtr="0">
            <a:noAutofit/>
          </a:bodyPr>
          <a:lstStyle/>
          <a:p>
            <a:pPr marL="0" marR="0" lvl="0" indent="0" algn="just" defTabSz="1300460" eaLnBrk="1" fontAlgn="base" latinLnBrk="0" hangingPunct="1">
              <a:lnSpc>
                <a:spcPct val="100000"/>
              </a:lnSpc>
              <a:spcBef>
                <a:spcPct val="0"/>
              </a:spcBef>
              <a:spcAft>
                <a:spcPts val="853"/>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新規・再構築の開発経費や制度変更に伴う改修経費、機器の更新（</a:t>
            </a:r>
            <a: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5</a:t>
            </a: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a:t>
            </a:r>
            <a: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6</a:t>
            </a: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年に</a:t>
            </a:r>
            <a: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1</a:t>
            </a: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度）に伴う経費</a:t>
            </a:r>
            <a:r>
              <a:rPr kumimoji="1" lang="ja-JP" altLang="en-US" sz="1800" kern="1200" dirty="0">
                <a:latin typeface="メイリオ" panose="020B0604030504040204" pitchFamily="50" charset="-128"/>
                <a:ea typeface="メイリオ" panose="020B0604030504040204" pitchFamily="50" charset="-128"/>
              </a:rPr>
              <a:t>等</a:t>
            </a:r>
            <a:r>
              <a:rPr kumimoji="1" lang="ja-JP" altLang="en-US" sz="18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年度毎に発生する経費</a:t>
            </a:r>
          </a:p>
        </p:txBody>
      </p:sp>
      <p:sp>
        <p:nvSpPr>
          <p:cNvPr id="420" name="正方形/長方形 65"/>
          <p:cNvSpPr>
            <a:spLocks noChangeArrowheads="1"/>
          </p:cNvSpPr>
          <p:nvPr/>
        </p:nvSpPr>
        <p:spPr bwMode="auto">
          <a:xfrm>
            <a:off x="13001072" y="7214824"/>
            <a:ext cx="3583635" cy="934397"/>
          </a:xfrm>
          <a:prstGeom prst="rect">
            <a:avLst/>
          </a:prstGeom>
          <a:solidFill>
            <a:srgbClr val="FFFFFF"/>
          </a:solidFill>
          <a:ln w="12700" cap="flat" cmpd="sng" algn="ctr">
            <a:solidFill>
              <a:srgbClr val="2D2D8A"/>
            </a:solidFill>
            <a:prstDash val="solid"/>
            <a:headEnd/>
            <a:tailEnd/>
          </a:ln>
          <a:effectLst/>
        </p:spPr>
        <p:txBody>
          <a:bodyPr wrap="square" lIns="51200" tIns="51200" rIns="51200" bIns="51200" anchor="ctr" anchorCtr="0">
            <a:noAutofit/>
          </a:bodyPr>
          <a:lstStyle/>
          <a:p>
            <a:pPr marL="0" marR="0" lvl="0" indent="0" algn="just" defTabSz="1300460" eaLnBrk="1" fontAlgn="base" latinLnBrk="0" hangingPunct="1">
              <a:lnSpc>
                <a:spcPct val="100000"/>
              </a:lnSpc>
              <a:spcBef>
                <a:spcPct val="0"/>
              </a:spcBef>
              <a:spcAft>
                <a:spcPts val="853"/>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運用保守費、機器リース費、回線費用などシステムを運用する上で継続的に必要となる経費</a:t>
            </a:r>
          </a:p>
        </p:txBody>
      </p:sp>
      <p:sp>
        <p:nvSpPr>
          <p:cNvPr id="87" name="Shape 128"/>
          <p:cNvSpPr/>
          <p:nvPr/>
        </p:nvSpPr>
        <p:spPr>
          <a:xfrm>
            <a:off x="235446" y="2209841"/>
            <a:ext cx="16693906"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今年度については、基幹系システムの機種更新に向け、一時経費が増大する見込み</a:t>
            </a:r>
            <a:endParaRPr lang="en-US" altLang="ja-JP" sz="2400" b="1" i="1" dirty="0">
              <a:solidFill>
                <a:schemeClr val="accent5">
                  <a:lumMod val="75000"/>
                </a:schemeClr>
              </a:solidFill>
              <a:latin typeface="メイリオ" panose="020B0604030504040204" pitchFamily="50" charset="-128"/>
              <a:ea typeface="メイリオ" panose="020B0604030504040204" pitchFamily="50" charset="-128"/>
            </a:endParaRPr>
          </a:p>
        </p:txBody>
      </p:sp>
      <p:graphicFrame>
        <p:nvGraphicFramePr>
          <p:cNvPr id="7" name="グラフ 6"/>
          <p:cNvGraphicFramePr/>
          <p:nvPr>
            <p:extLst>
              <p:ext uri="{D42A27DB-BD31-4B8C-83A1-F6EECF244321}">
                <p14:modId xmlns:p14="http://schemas.microsoft.com/office/powerpoint/2010/main" val="2828162455"/>
              </p:ext>
            </p:extLst>
          </p:nvPr>
        </p:nvGraphicFramePr>
        <p:xfrm>
          <a:off x="235447" y="2997083"/>
          <a:ext cx="12243424" cy="593349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13001071" y="4746758"/>
            <a:ext cx="3600000" cy="396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Helvetica Light"/>
              </a:rPr>
              <a:t>一時経費</a:t>
            </a:r>
            <a:endParaRPr kumimoji="0" lang="ja-JP" altLang="en-US" sz="1800" b="0" i="0" u="none" strike="noStrike" cap="none" spc="0" normalizeH="0" baseline="0" dirty="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93" name="正方形/長方形 92"/>
          <p:cNvSpPr/>
          <p:nvPr/>
        </p:nvSpPr>
        <p:spPr>
          <a:xfrm>
            <a:off x="13001071" y="6818824"/>
            <a:ext cx="3600000" cy="3960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smtClean="0">
                <a:ln>
                  <a:noFill/>
                </a:ln>
                <a:solidFill>
                  <a:srgbClr val="FFFFFF"/>
                </a:solidFill>
                <a:effectLst/>
                <a:uFillTx/>
                <a:latin typeface="メイリオ" panose="020B0604030504040204" pitchFamily="50" charset="-128"/>
                <a:ea typeface="メイリオ" panose="020B0604030504040204" pitchFamily="50" charset="-128"/>
                <a:sym typeface="Helvetica Light"/>
              </a:rPr>
              <a:t>経常経費</a:t>
            </a:r>
            <a:endParaRPr kumimoji="0" lang="ja-JP" altLang="en-US" sz="1800" b="0" i="0" u="none" strike="noStrike" cap="none" spc="0" normalizeH="0" baseline="0" dirty="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9" name="テキスト ボックス 8"/>
          <p:cNvSpPr txBox="1"/>
          <p:nvPr/>
        </p:nvSpPr>
        <p:spPr>
          <a:xfrm>
            <a:off x="33027" y="3321821"/>
            <a:ext cx="11285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（億円）</a:t>
            </a:r>
            <a:endParaRPr kumimoji="0" lang="ja-JP" altLang="en-US" sz="20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95" name="テキスト ボックス 94"/>
          <p:cNvSpPr txBox="1"/>
          <p:nvPr/>
        </p:nvSpPr>
        <p:spPr>
          <a:xfrm>
            <a:off x="11329207" y="3321821"/>
            <a:ext cx="16414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（システム）</a:t>
            </a:r>
            <a:endParaRPr kumimoji="0" lang="ja-JP" altLang="en-US" sz="20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cxnSp>
        <p:nvCxnSpPr>
          <p:cNvPr id="11" name="直線コネクタ 10"/>
          <p:cNvCxnSpPr/>
          <p:nvPr/>
        </p:nvCxnSpPr>
        <p:spPr>
          <a:xfrm>
            <a:off x="13162436" y="4159624"/>
            <a:ext cx="781177" cy="0"/>
          </a:xfrm>
          <a:prstGeom prst="line">
            <a:avLst/>
          </a:prstGeom>
          <a:noFill/>
          <a:ln w="5080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98" name="テキスト ボックス 97"/>
          <p:cNvSpPr txBox="1"/>
          <p:nvPr/>
        </p:nvSpPr>
        <p:spPr>
          <a:xfrm>
            <a:off x="14108573" y="4003176"/>
            <a:ext cx="138499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000" dirty="0" smtClean="0">
                <a:latin typeface="メイリオ" panose="020B0604030504040204" pitchFamily="50" charset="-128"/>
                <a:ea typeface="メイリオ" panose="020B0604030504040204" pitchFamily="50" charset="-128"/>
              </a:rPr>
              <a:t>システム</a:t>
            </a:r>
            <a:r>
              <a:rPr lang="ja-JP" altLang="en-US" sz="2000" dirty="0">
                <a:latin typeface="メイリオ" panose="020B0604030504040204" pitchFamily="50" charset="-128"/>
                <a:ea typeface="メイリオ" panose="020B0604030504040204" pitchFamily="50" charset="-128"/>
              </a:rPr>
              <a:t>数</a:t>
            </a:r>
            <a:endParaRPr kumimoji="0" lang="ja-JP" altLang="en-US" sz="20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3</a:t>
            </a:fld>
            <a:endParaRPr lang="en-US" altLang="ja-JP"/>
          </a:p>
        </p:txBody>
      </p:sp>
    </p:spTree>
    <p:extLst>
      <p:ext uri="{BB962C8B-B14F-4D97-AF65-F5344CB8AC3E}">
        <p14:creationId xmlns:p14="http://schemas.microsoft.com/office/powerpoint/2010/main" val="300209467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latin typeface="メイリオ" panose="020B0604030504040204" pitchFamily="50" charset="-128"/>
                <a:ea typeface="メイリオ" panose="020B0604030504040204" pitchFamily="50" charset="-128"/>
              </a:rPr>
              <a:t>主要システム稼働実績</a:t>
            </a:r>
            <a:endParaRPr kumimoji="1" lang="ja-JP" altLang="en-US" sz="4800" dirty="0">
              <a:latin typeface="メイリオ" panose="020B0604030504040204" pitchFamily="50" charset="-128"/>
              <a:ea typeface="メイリオ" panose="020B0604030504040204" pitchFamily="50" charset="-128"/>
            </a:endParaRPr>
          </a:p>
        </p:txBody>
      </p:sp>
      <p:sp>
        <p:nvSpPr>
          <p:cNvPr id="14" name="Shape 128"/>
          <p:cNvSpPr/>
          <p:nvPr/>
        </p:nvSpPr>
        <p:spPr>
          <a:xfrm>
            <a:off x="235446" y="2209841"/>
            <a:ext cx="16693906"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昨年度に続き、基幹</a:t>
            </a:r>
            <a:r>
              <a:rPr lang="ja-JP" altLang="en-US" sz="2400" b="1" i="1" dirty="0">
                <a:solidFill>
                  <a:schemeClr val="accent5">
                    <a:lumMod val="75000"/>
                  </a:schemeClr>
                </a:solidFill>
                <a:latin typeface="メイリオ" panose="020B0604030504040204" pitchFamily="50" charset="-128"/>
                <a:ea typeface="メイリオ" panose="020B0604030504040204" pitchFamily="50" charset="-128"/>
              </a:rPr>
              <a:t>系の主要システムについては、概ね安定した運用が出来て</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いる</a:t>
            </a:r>
            <a:endParaRPr lang="en-US" altLang="ja-JP" sz="2400" b="1" i="1" dirty="0">
              <a:solidFill>
                <a:schemeClr val="accent5">
                  <a:lumMod val="75000"/>
                </a:schemeClr>
              </a:solidFill>
              <a:latin typeface="メイリオ" panose="020B0604030504040204" pitchFamily="50" charset="-128"/>
              <a:ea typeface="メイリオ" panose="020B0604030504040204" pitchFamily="50" charset="-128"/>
            </a:endParaRPr>
          </a:p>
        </p:txBody>
      </p:sp>
      <p:graphicFrame>
        <p:nvGraphicFramePr>
          <p:cNvPr id="7" name="グラフ 6"/>
          <p:cNvGraphicFramePr/>
          <p:nvPr>
            <p:extLst>
              <p:ext uri="{D42A27DB-BD31-4B8C-83A1-F6EECF244321}">
                <p14:modId xmlns:p14="http://schemas.microsoft.com/office/powerpoint/2010/main" val="3739160842"/>
              </p:ext>
            </p:extLst>
          </p:nvPr>
        </p:nvGraphicFramePr>
        <p:xfrm>
          <a:off x="1270040" y="3410856"/>
          <a:ext cx="13536167" cy="6012546"/>
        </p:xfrm>
        <a:graphic>
          <a:graphicData uri="http://schemas.openxmlformats.org/drawingml/2006/chart">
            <c:chart xmlns:c="http://schemas.openxmlformats.org/drawingml/2006/chart" xmlns:r="http://schemas.openxmlformats.org/officeDocument/2006/relationships" r:id="rId2"/>
          </a:graphicData>
        </a:graphic>
      </p:graphicFrame>
      <p:sp>
        <p:nvSpPr>
          <p:cNvPr id="12" name="円/楕円 11"/>
          <p:cNvSpPr/>
          <p:nvPr/>
        </p:nvSpPr>
        <p:spPr>
          <a:xfrm>
            <a:off x="3605277" y="3290871"/>
            <a:ext cx="696998" cy="663615"/>
          </a:xfrm>
          <a:prstGeom prst="ellipse">
            <a:avLst/>
          </a:prstGeom>
          <a:noFill/>
          <a:ln w="28575" cap="flat">
            <a:solidFill>
              <a:schemeClr val="accent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29"/>
            <a:endParaRPr lang="ja-JP" altLang="en-US" sz="2400">
              <a:solidFill>
                <a:srgbClr val="FFFFFF"/>
              </a:solidFill>
              <a:latin typeface="メイリオ" panose="020B0604030504040204" pitchFamily="50" charset="-128"/>
              <a:ea typeface="メイリオ" panose="020B0604030504040204" pitchFamily="50" charset="-128"/>
            </a:endParaRPr>
          </a:p>
        </p:txBody>
      </p:sp>
      <p:sp>
        <p:nvSpPr>
          <p:cNvPr id="13" name="Shape 128"/>
          <p:cNvSpPr/>
          <p:nvPr/>
        </p:nvSpPr>
        <p:spPr>
          <a:xfrm>
            <a:off x="3244710" y="4000223"/>
            <a:ext cx="1489850" cy="41036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2600"/>
            </a:pPr>
            <a:r>
              <a:rPr lang="en-US" altLang="ja-JP" sz="2000" i="1" dirty="0" smtClean="0">
                <a:solidFill>
                  <a:schemeClr val="accent1">
                    <a:lumMod val="50000"/>
                  </a:schemeClr>
                </a:solidFill>
                <a:latin typeface="メイリオ" panose="020B0604030504040204" pitchFamily="50" charset="-128"/>
                <a:ea typeface="メイリオ" panose="020B0604030504040204" pitchFamily="50" charset="-128"/>
              </a:rPr>
              <a:t>99.9%</a:t>
            </a:r>
            <a:endParaRPr lang="en-US" altLang="ja-JP" sz="2000" i="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295079" y="3165986"/>
            <a:ext cx="92333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1600" dirty="0" smtClean="0">
                <a:latin typeface="メイリオ" panose="020B0604030504040204" pitchFamily="50" charset="-128"/>
                <a:ea typeface="メイリオ" panose="020B0604030504040204" pitchFamily="50" charset="-128"/>
              </a:rPr>
              <a:t>（時間</a:t>
            </a:r>
            <a:r>
              <a:rPr lang="ja-JP" altLang="en-US" sz="1600" dirty="0">
                <a:latin typeface="メイリオ" panose="020B0604030504040204" pitchFamily="50" charset="-128"/>
                <a:ea typeface="メイリオ" panose="020B0604030504040204" pitchFamily="50" charset="-128"/>
              </a:rPr>
              <a:t>）</a:t>
            </a:r>
          </a:p>
        </p:txBody>
      </p:sp>
      <p:sp>
        <p:nvSpPr>
          <p:cNvPr id="16" name="テキスト ボックス 15"/>
          <p:cNvSpPr txBox="1"/>
          <p:nvPr/>
        </p:nvSpPr>
        <p:spPr>
          <a:xfrm>
            <a:off x="14081649" y="3094268"/>
            <a:ext cx="72455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a:t>
            </a: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4</a:t>
            </a:fld>
            <a:endParaRPr lang="en-US" altLang="ja-JP"/>
          </a:p>
        </p:txBody>
      </p:sp>
    </p:spTree>
    <p:extLst>
      <p:ext uri="{BB962C8B-B14F-4D97-AF65-F5344CB8AC3E}">
        <p14:creationId xmlns:p14="http://schemas.microsoft.com/office/powerpoint/2010/main" val="26712515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normAutofit/>
          </a:bodyPr>
          <a:lstStyle>
            <a:lvl1pPr>
              <a:defRPr sz="5800"/>
            </a:lvl1pPr>
          </a:lstStyle>
          <a:p>
            <a:r>
              <a:rPr lang="en-US" altLang="ja-JP" sz="4800" dirty="0" smtClean="0">
                <a:latin typeface="メイリオ" panose="020B0604030504040204" pitchFamily="50" charset="-128"/>
                <a:ea typeface="メイリオ" panose="020B0604030504040204" pitchFamily="50" charset="-128"/>
              </a:rPr>
              <a:t>ICT</a:t>
            </a:r>
            <a:r>
              <a:rPr lang="ja-JP" altLang="en-US" sz="4800" dirty="0" smtClean="0">
                <a:latin typeface="メイリオ" panose="020B0604030504040204" pitchFamily="50" charset="-128"/>
                <a:ea typeface="メイリオ" panose="020B0604030504040204" pitchFamily="50" charset="-128"/>
              </a:rPr>
              <a:t>施策進捗</a:t>
            </a:r>
            <a:endParaRPr sz="4800" dirty="0">
              <a:latin typeface="メイリオ" panose="020B0604030504040204" pitchFamily="50" charset="-128"/>
              <a:ea typeface="メイリオ" panose="020B0604030504040204" pitchFamily="50" charset="-128"/>
            </a:endParaRPr>
          </a:p>
        </p:txBody>
      </p:sp>
      <p:graphicFrame>
        <p:nvGraphicFramePr>
          <p:cNvPr id="7" name="グラフ 6"/>
          <p:cNvGraphicFramePr/>
          <p:nvPr>
            <p:extLst>
              <p:ext uri="{D42A27DB-BD31-4B8C-83A1-F6EECF244321}">
                <p14:modId xmlns:p14="http://schemas.microsoft.com/office/powerpoint/2010/main" val="3754404181"/>
              </p:ext>
            </p:extLst>
          </p:nvPr>
        </p:nvGraphicFramePr>
        <p:xfrm>
          <a:off x="2940424" y="3335049"/>
          <a:ext cx="9679006" cy="6088353"/>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4361086" y="7171127"/>
            <a:ext cx="7950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1800" dirty="0" smtClean="0">
                <a:solidFill>
                  <a:schemeClr val="bg1"/>
                </a:solidFill>
                <a:latin typeface="メイリオ" panose="020B0604030504040204" pitchFamily="50" charset="-128"/>
                <a:ea typeface="メイリオ" panose="020B0604030504040204" pitchFamily="50" charset="-128"/>
              </a:rPr>
              <a:t>実施済</a:t>
            </a:r>
            <a:endParaRPr lang="ja-JP" altLang="en-US" sz="1800"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381407" y="5393127"/>
            <a:ext cx="7950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1800" dirty="0" smtClean="0">
                <a:solidFill>
                  <a:schemeClr val="bg1"/>
                </a:solidFill>
                <a:latin typeface="メイリオ" panose="020B0604030504040204" pitchFamily="50" charset="-128"/>
                <a:ea typeface="メイリオ" panose="020B0604030504040204" pitchFamily="50" charset="-128"/>
              </a:rPr>
              <a:t>未実施</a:t>
            </a:r>
            <a:endParaRPr lang="ja-JP" altLang="en-US" sz="1800" dirty="0">
              <a:solidFill>
                <a:schemeClr val="bg1"/>
              </a:solidFill>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flipV="1">
            <a:off x="5286890" y="5952565"/>
            <a:ext cx="1866945" cy="572770"/>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19" name="直線コネクタ 18"/>
          <p:cNvCxnSpPr/>
          <p:nvPr/>
        </p:nvCxnSpPr>
        <p:spPr>
          <a:xfrm flipV="1">
            <a:off x="8426824" y="5450541"/>
            <a:ext cx="1846729" cy="502025"/>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22" name="Shape 128"/>
          <p:cNvSpPr/>
          <p:nvPr/>
        </p:nvSpPr>
        <p:spPr>
          <a:xfrm>
            <a:off x="558175" y="2175175"/>
            <a:ext cx="16034534"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2600"/>
            </a:pP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前アクションプランでは、３ヵ年で計</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76</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件の企画を実施、うち</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74</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件を達成した。今後</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3</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ヵ年のアクションプランでは、より各組織との連携を密にしながら、さらに質・効果の高い</a:t>
            </a:r>
            <a:r>
              <a:rPr lang="en-US" altLang="ja-JP" sz="2400" b="1" i="1" dirty="0" smtClean="0">
                <a:solidFill>
                  <a:schemeClr val="accent5">
                    <a:lumMod val="75000"/>
                  </a:schemeClr>
                </a:solidFill>
                <a:latin typeface="メイリオ" panose="020B0604030504040204" pitchFamily="50" charset="-128"/>
                <a:ea typeface="メイリオ" panose="020B0604030504040204" pitchFamily="50" charset="-128"/>
              </a:rPr>
              <a:t>ICT</a:t>
            </a:r>
            <a:r>
              <a:rPr lang="ja-JP" altLang="en-US" sz="2400" b="1" i="1" dirty="0" smtClean="0">
                <a:solidFill>
                  <a:schemeClr val="accent5">
                    <a:lumMod val="75000"/>
                  </a:schemeClr>
                </a:solidFill>
                <a:latin typeface="メイリオ" panose="020B0604030504040204" pitchFamily="50" charset="-128"/>
                <a:ea typeface="メイリオ" panose="020B0604030504040204" pitchFamily="50" charset="-128"/>
              </a:rPr>
              <a:t>施策を企画・実行していく</a:t>
            </a:r>
            <a:endParaRPr lang="en-US" altLang="ja-JP" sz="2400" b="1" i="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rot="16200000">
            <a:off x="2344288" y="6524589"/>
            <a:ext cx="21544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000" b="1" dirty="0" smtClean="0">
                <a:solidFill>
                  <a:schemeClr val="tx2"/>
                </a:solidFill>
                <a:latin typeface="メイリオ" panose="020B0604030504040204" pitchFamily="50" charset="-128"/>
                <a:ea typeface="メイリオ" panose="020B0604030504040204" pitchFamily="50" charset="-128"/>
              </a:rPr>
              <a:t>アクションプラン</a:t>
            </a:r>
            <a:r>
              <a:rPr lang="en-US" altLang="ja-JP" sz="2000" b="1" dirty="0" smtClean="0">
                <a:solidFill>
                  <a:schemeClr val="tx2"/>
                </a:solidFill>
                <a:latin typeface="メイリオ" panose="020B0604030504040204" pitchFamily="50" charset="-128"/>
                <a:ea typeface="メイリオ" panose="020B0604030504040204" pitchFamily="50" charset="-128"/>
              </a:rPr>
              <a:t/>
            </a:r>
            <a:br>
              <a:rPr lang="en-US" altLang="ja-JP" sz="2000" b="1" dirty="0" smtClean="0">
                <a:solidFill>
                  <a:schemeClr val="tx2"/>
                </a:solidFill>
                <a:latin typeface="メイリオ" panose="020B0604030504040204" pitchFamily="50" charset="-128"/>
                <a:ea typeface="メイリオ" panose="020B0604030504040204" pitchFamily="50" charset="-128"/>
              </a:rPr>
            </a:br>
            <a:r>
              <a:rPr lang="ja-JP" altLang="en-US" sz="2000" b="1" dirty="0" smtClean="0">
                <a:solidFill>
                  <a:schemeClr val="tx2"/>
                </a:solidFill>
                <a:latin typeface="メイリオ" panose="020B0604030504040204" pitchFamily="50" charset="-128"/>
                <a:ea typeface="メイリオ" panose="020B0604030504040204" pitchFamily="50" charset="-128"/>
              </a:rPr>
              <a:t>（全</a:t>
            </a:r>
            <a:r>
              <a:rPr lang="en-US" altLang="ja-JP" sz="2000" b="1" dirty="0" smtClean="0">
                <a:solidFill>
                  <a:schemeClr val="tx2"/>
                </a:solidFill>
                <a:latin typeface="メイリオ" panose="020B0604030504040204" pitchFamily="50" charset="-128"/>
                <a:ea typeface="メイリオ" panose="020B0604030504040204" pitchFamily="50" charset="-128"/>
              </a:rPr>
              <a:t>55</a:t>
            </a:r>
            <a:r>
              <a:rPr lang="ja-JP" altLang="en-US" sz="2000" b="1" dirty="0" smtClean="0">
                <a:solidFill>
                  <a:schemeClr val="tx2"/>
                </a:solidFill>
                <a:latin typeface="メイリオ" panose="020B0604030504040204" pitchFamily="50" charset="-128"/>
                <a:ea typeface="メイリオ" panose="020B0604030504040204" pitchFamily="50" charset="-128"/>
              </a:rPr>
              <a:t>件）</a:t>
            </a:r>
            <a:endParaRPr lang="ja-JP" altLang="en-US" sz="2000" b="1" dirty="0">
              <a:solidFill>
                <a:schemeClr val="tx2"/>
              </a:solidFill>
              <a:latin typeface="メイリオ" panose="020B0604030504040204" pitchFamily="50" charset="-128"/>
              <a:ea typeface="メイリオ" panose="020B0604030504040204" pitchFamily="50" charset="-128"/>
            </a:endParaRPr>
          </a:p>
        </p:txBody>
      </p:sp>
      <p:cxnSp>
        <p:nvCxnSpPr>
          <p:cNvPr id="28" name="直線コネクタ 27"/>
          <p:cNvCxnSpPr/>
          <p:nvPr/>
        </p:nvCxnSpPr>
        <p:spPr>
          <a:xfrm flipH="1">
            <a:off x="3495040" y="5298443"/>
            <a:ext cx="7259007" cy="0"/>
          </a:xfrm>
          <a:prstGeom prst="line">
            <a:avLst/>
          </a:prstGeom>
          <a:noFill/>
          <a:ln w="25400"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31" name="テキスト ボックス 30"/>
          <p:cNvSpPr txBox="1"/>
          <p:nvPr/>
        </p:nvSpPr>
        <p:spPr>
          <a:xfrm rot="16200000">
            <a:off x="2857250" y="3895784"/>
            <a:ext cx="112851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000" b="1" dirty="0" smtClean="0">
                <a:solidFill>
                  <a:schemeClr val="tx2"/>
                </a:solidFill>
                <a:latin typeface="メイリオ" panose="020B0604030504040204" pitchFamily="50" charset="-128"/>
                <a:ea typeface="メイリオ" panose="020B0604030504040204" pitchFamily="50" charset="-128"/>
              </a:rPr>
              <a:t>追加企画</a:t>
            </a:r>
            <a:r>
              <a:rPr lang="en-US" altLang="ja-JP" sz="2000" b="1" dirty="0" smtClean="0">
                <a:solidFill>
                  <a:schemeClr val="tx2"/>
                </a:solidFill>
                <a:latin typeface="メイリオ" panose="020B0604030504040204" pitchFamily="50" charset="-128"/>
                <a:ea typeface="メイリオ" panose="020B0604030504040204" pitchFamily="50" charset="-128"/>
              </a:rPr>
              <a:t/>
            </a:r>
            <a:br>
              <a:rPr lang="en-US" altLang="ja-JP" sz="2000" b="1" dirty="0" smtClean="0">
                <a:solidFill>
                  <a:schemeClr val="tx2"/>
                </a:solidFill>
                <a:latin typeface="メイリオ" panose="020B0604030504040204" pitchFamily="50" charset="-128"/>
                <a:ea typeface="メイリオ" panose="020B0604030504040204" pitchFamily="50" charset="-128"/>
              </a:rPr>
            </a:br>
            <a:r>
              <a:rPr lang="ja-JP" altLang="en-US" sz="2000" b="1" dirty="0" smtClean="0">
                <a:solidFill>
                  <a:schemeClr val="tx2"/>
                </a:solidFill>
                <a:latin typeface="メイリオ" panose="020B0604030504040204" pitchFamily="50" charset="-128"/>
                <a:ea typeface="メイリオ" panose="020B0604030504040204" pitchFamily="50" charset="-128"/>
              </a:rPr>
              <a:t>（累計）</a:t>
            </a:r>
            <a:endParaRPr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2088031" y="6685947"/>
            <a:ext cx="262571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400" dirty="0" smtClean="0">
                <a:latin typeface="メイリオ" panose="020B0604030504040204" pitchFamily="50" charset="-128"/>
                <a:ea typeface="メイリオ" panose="020B0604030504040204" pitchFamily="50" charset="-128"/>
              </a:rPr>
              <a:t>当初企画</a:t>
            </a:r>
            <a:endParaRPr lang="en-US" altLang="ja-JP" sz="2400" dirty="0" smtClean="0">
              <a:latin typeface="メイリオ" panose="020B0604030504040204" pitchFamily="50" charset="-128"/>
              <a:ea typeface="メイリオ" panose="020B0604030504040204" pitchFamily="50" charset="-128"/>
            </a:endParaRPr>
          </a:p>
          <a:p>
            <a:pPr defTabSz="584229"/>
            <a:r>
              <a:rPr lang="en-US" altLang="ja-JP" sz="2400" dirty="0" smtClean="0">
                <a:latin typeface="メイリオ" panose="020B0604030504040204" pitchFamily="50" charset="-128"/>
                <a:ea typeface="メイリオ" panose="020B0604030504040204" pitchFamily="50" charset="-128"/>
              </a:rPr>
              <a:t>53/55</a:t>
            </a:r>
            <a:r>
              <a:rPr lang="ja-JP" altLang="en-US" sz="2400" dirty="0" smtClean="0">
                <a:latin typeface="メイリオ" panose="020B0604030504040204" pitchFamily="50" charset="-128"/>
                <a:ea typeface="メイリオ" panose="020B0604030504040204" pitchFamily="50" charset="-128"/>
              </a:rPr>
              <a:t>件（</a:t>
            </a:r>
            <a:r>
              <a:rPr lang="en-US" altLang="ja-JP" sz="2400" dirty="0" smtClean="0">
                <a:latin typeface="メイリオ" panose="020B0604030504040204" pitchFamily="50" charset="-128"/>
                <a:ea typeface="メイリオ" panose="020B0604030504040204" pitchFamily="50" charset="-128"/>
              </a:rPr>
              <a:t>96%</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達成</a:t>
            </a:r>
            <a:endParaRPr lang="ja-JP" altLang="en-US" sz="24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2619430" y="4333768"/>
            <a:ext cx="140743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400" dirty="0" smtClean="0">
                <a:latin typeface="メイリオ" panose="020B0604030504040204" pitchFamily="50" charset="-128"/>
                <a:ea typeface="メイリオ" panose="020B0604030504040204" pitchFamily="50" charset="-128"/>
              </a:rPr>
              <a:t>追加企画</a:t>
            </a:r>
            <a:endParaRPr lang="en-US" altLang="ja-JP" sz="2400" dirty="0" smtClean="0">
              <a:latin typeface="メイリオ" panose="020B0604030504040204" pitchFamily="50" charset="-128"/>
              <a:ea typeface="メイリオ" panose="020B0604030504040204" pitchFamily="50" charset="-128"/>
            </a:endParaRPr>
          </a:p>
          <a:p>
            <a:pPr defTabSz="584229"/>
            <a:r>
              <a:rPr lang="en-US" altLang="ja-JP" sz="2400" dirty="0" smtClean="0">
                <a:latin typeface="メイリオ" panose="020B0604030504040204" pitchFamily="50" charset="-128"/>
                <a:ea typeface="メイリオ" panose="020B0604030504040204" pitchFamily="50" charset="-128"/>
              </a:rPr>
              <a:t>21</a:t>
            </a:r>
            <a:r>
              <a:rPr lang="ja-JP" altLang="en-US" sz="2400" dirty="0" smtClean="0">
                <a:latin typeface="メイリオ" panose="020B0604030504040204" pitchFamily="50" charset="-128"/>
                <a:ea typeface="メイリオ" panose="020B0604030504040204" pitchFamily="50" charset="-128"/>
              </a:rPr>
              <a:t>件達成</a:t>
            </a:r>
            <a:endParaRPr lang="ja-JP" altLang="en-US" sz="2400" dirty="0">
              <a:latin typeface="メイリオ" panose="020B0604030504040204" pitchFamily="50" charset="-128"/>
              <a:ea typeface="メイリオ" panose="020B0604030504040204" pitchFamily="50" charset="-128"/>
            </a:endParaRPr>
          </a:p>
        </p:txBody>
      </p:sp>
      <p:cxnSp>
        <p:nvCxnSpPr>
          <p:cNvPr id="24" name="直線コネクタ 23"/>
          <p:cNvCxnSpPr/>
          <p:nvPr/>
        </p:nvCxnSpPr>
        <p:spPr>
          <a:xfrm flipV="1">
            <a:off x="8390965" y="3962400"/>
            <a:ext cx="1864659" cy="645460"/>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5</a:t>
            </a:fld>
            <a:endParaRPr lang="en-US" altLang="ja-JP"/>
          </a:p>
        </p:txBody>
      </p:sp>
    </p:spTree>
    <p:extLst>
      <p:ext uri="{BB962C8B-B14F-4D97-AF65-F5344CB8AC3E}">
        <p14:creationId xmlns:p14="http://schemas.microsoft.com/office/powerpoint/2010/main" val="415180416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0" y="12700"/>
            <a:ext cx="16630651" cy="2159000"/>
          </a:xfrm>
          <a:prstGeom prst="rect">
            <a:avLst/>
          </a:prstGeom>
          <a:ln w="12700">
            <a:miter lim="400000"/>
          </a:ln>
        </p:spPr>
        <p:txBody>
          <a:bodyPr lIns="50800" tIns="50800" rIns="50800" bIns="50800" anchor="ctr">
            <a:normAutofit/>
          </a:bodyPr>
          <a:lstStyle/>
          <a:p>
            <a:r>
              <a:rPr kumimoji="1" lang="ja-JP" altLang="en-US" sz="4800" dirty="0" smtClean="0">
                <a:latin typeface="メイリオ" panose="020B0604030504040204" pitchFamily="50" charset="-128"/>
                <a:ea typeface="メイリオ" panose="020B0604030504040204" pitchFamily="50" charset="-128"/>
              </a:rPr>
              <a:t>「</a:t>
            </a:r>
            <a:r>
              <a:rPr kumimoji="1" lang="ja-JP" altLang="en-US" sz="4800" dirty="0">
                <a:latin typeface="メイリオ" panose="020B0604030504040204" pitchFamily="50" charset="-128"/>
                <a:ea typeface="メイリオ" panose="020B0604030504040204" pitchFamily="50" charset="-128"/>
              </a:rPr>
              <a:t>場所にとらわれない働き方」の</a:t>
            </a:r>
            <a:r>
              <a:rPr kumimoji="1" lang="ja-JP" altLang="en-US" sz="4800" dirty="0" smtClean="0">
                <a:latin typeface="メイリオ" panose="020B0604030504040204" pitchFamily="50" charset="-128"/>
                <a:ea typeface="メイリオ" panose="020B0604030504040204" pitchFamily="50" charset="-128"/>
              </a:rPr>
              <a:t>実現に向けて</a:t>
            </a:r>
            <a:endParaRPr kumimoji="1" sz="4800" dirty="0">
              <a:latin typeface="メイリオ" panose="020B0604030504040204" pitchFamily="50" charset="-128"/>
              <a:ea typeface="メイリオ" panose="020B0604030504040204" pitchFamily="50" charset="-128"/>
            </a:endParaRPr>
          </a:p>
        </p:txBody>
      </p:sp>
      <p:sp>
        <p:nvSpPr>
          <p:cNvPr id="24" name="角丸四角形 23"/>
          <p:cNvSpPr/>
          <p:nvPr/>
        </p:nvSpPr>
        <p:spPr>
          <a:xfrm>
            <a:off x="1697029" y="2373648"/>
            <a:ext cx="5025630" cy="818222"/>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399" kern="1200" dirty="0" smtClean="0">
                <a:solidFill>
                  <a:prstClr val="white"/>
                </a:solidFill>
                <a:latin typeface="メイリオ" panose="020B0604030504040204" pitchFamily="50" charset="-128"/>
                <a:ea typeface="メイリオ" panose="020B0604030504040204" pitchFamily="50" charset="-128"/>
              </a:rPr>
              <a:t>コミュニケーション基盤再構築</a:t>
            </a:r>
            <a:endParaRPr kumimoji="1" lang="ja-JP" altLang="en-US" sz="2399" kern="1200" dirty="0">
              <a:solidFill>
                <a:prstClr val="white"/>
              </a:solidFill>
              <a:latin typeface="メイリオ" panose="020B0604030504040204" pitchFamily="50" charset="-128"/>
              <a:ea typeface="メイリオ" panose="020B0604030504040204" pitchFamily="50" charset="-128"/>
            </a:endParaRPr>
          </a:p>
        </p:txBody>
      </p:sp>
      <p:sp>
        <p:nvSpPr>
          <p:cNvPr id="25" name="角丸四角形 24"/>
          <p:cNvSpPr/>
          <p:nvPr/>
        </p:nvSpPr>
        <p:spPr>
          <a:xfrm>
            <a:off x="10329478" y="2373648"/>
            <a:ext cx="5025630" cy="818222"/>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399" kern="1200" dirty="0" smtClean="0">
                <a:solidFill>
                  <a:prstClr val="white"/>
                </a:solidFill>
                <a:latin typeface="メイリオ" panose="020B0604030504040204" pitchFamily="50" charset="-128"/>
                <a:ea typeface="メイリオ" panose="020B0604030504040204" pitchFamily="50" charset="-128"/>
              </a:rPr>
              <a:t>庁内無線ＬＡＮ環境整備</a:t>
            </a:r>
            <a:endParaRPr kumimoji="1" lang="ja-JP" altLang="en-US" sz="2399" kern="1200" dirty="0">
              <a:solidFill>
                <a:prstClr val="white"/>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264161" y="8221134"/>
            <a:ext cx="8240304" cy="1199944"/>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399" dirty="0" smtClean="0">
                <a:latin typeface="メイリオ" panose="020B0604030504040204" pitchFamily="50" charset="-128"/>
                <a:ea typeface="メイリオ" panose="020B0604030504040204" pitchFamily="50" charset="-128"/>
              </a:rPr>
              <a:t>メール、スケジューラ等を自宅、出張先などから</a:t>
            </a:r>
            <a:r>
              <a:rPr lang="en-US" altLang="ja-JP" sz="2399" dirty="0" smtClean="0">
                <a:latin typeface="メイリオ" panose="020B0604030504040204" pitchFamily="50" charset="-128"/>
                <a:ea typeface="メイリオ" panose="020B0604030504040204" pitchFamily="50" charset="-128"/>
              </a:rPr>
              <a:t/>
            </a:r>
            <a:br>
              <a:rPr lang="en-US" altLang="ja-JP" sz="2399" dirty="0" smtClean="0">
                <a:latin typeface="メイリオ" panose="020B0604030504040204" pitchFamily="50" charset="-128"/>
                <a:ea typeface="メイリオ" panose="020B0604030504040204" pitchFamily="50" charset="-128"/>
              </a:rPr>
            </a:br>
            <a:r>
              <a:rPr lang="ja-JP" altLang="en-US" sz="2399" dirty="0" smtClean="0">
                <a:latin typeface="メイリオ" panose="020B0604030504040204" pitchFamily="50" charset="-128"/>
                <a:ea typeface="メイリオ" panose="020B0604030504040204" pitchFamily="50" charset="-128"/>
              </a:rPr>
              <a:t>個人端末を使って利用可能</a:t>
            </a:r>
            <a:endParaRPr lang="en-US" altLang="ja-JP" sz="2399" dirty="0" smtClean="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399" u="sng" dirty="0" smtClean="0">
                <a:solidFill>
                  <a:schemeClr val="accent5"/>
                </a:solidFill>
                <a:latin typeface="メイリオ" panose="020B0604030504040204" pitchFamily="50" charset="-128"/>
                <a:ea typeface="メイリオ" panose="020B0604030504040204" pitchFamily="50" charset="-128"/>
              </a:rPr>
              <a:t>災害発生時の利用を想定</a:t>
            </a:r>
            <a:r>
              <a:rPr lang="ja-JP" altLang="en-US" sz="2399" dirty="0" smtClean="0">
                <a:latin typeface="メイリオ" panose="020B0604030504040204" pitchFamily="50" charset="-128"/>
                <a:ea typeface="メイリオ" panose="020B0604030504040204" pitchFamily="50" charset="-128"/>
              </a:rPr>
              <a:t>し、ポータルサイト</a:t>
            </a:r>
            <a:r>
              <a:rPr lang="ja-JP" altLang="en-US" sz="2399" dirty="0">
                <a:latin typeface="メイリオ" panose="020B0604030504040204" pitchFamily="50" charset="-128"/>
                <a:ea typeface="メイリオ" panose="020B0604030504040204" pitchFamily="50" charset="-128"/>
              </a:rPr>
              <a:t>も</a:t>
            </a:r>
            <a:r>
              <a:rPr lang="ja-JP" altLang="en-US" sz="2399" dirty="0" smtClean="0">
                <a:latin typeface="メイリオ" panose="020B0604030504040204" pitchFamily="50" charset="-128"/>
                <a:ea typeface="メイリオ" panose="020B0604030504040204" pitchFamily="50" charset="-128"/>
              </a:rPr>
              <a:t>開設</a:t>
            </a:r>
            <a:endParaRPr lang="en-US" altLang="ja-JP" sz="2399" dirty="0" smtClean="0">
              <a:latin typeface="メイリオ" panose="020B0604030504040204" pitchFamily="50" charset="-128"/>
              <a:ea typeface="メイリオ" panose="020B0604030504040204" pitchFamily="50" charset="-128"/>
            </a:endParaRPr>
          </a:p>
        </p:txBody>
      </p:sp>
      <p:sp>
        <p:nvSpPr>
          <p:cNvPr id="27" name="正方形/長方形 26"/>
          <p:cNvSpPr/>
          <p:nvPr/>
        </p:nvSpPr>
        <p:spPr>
          <a:xfrm>
            <a:off x="8869844" y="8221134"/>
            <a:ext cx="7667233" cy="1199944"/>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399" dirty="0" smtClean="0">
                <a:latin typeface="メイリオ" panose="020B0604030504040204" pitchFamily="50" charset="-128"/>
                <a:ea typeface="メイリオ" panose="020B0604030504040204" pitchFamily="50" charset="-128"/>
              </a:rPr>
              <a:t>他所属・他フロア・他庁舎に</a:t>
            </a:r>
            <a:r>
              <a:rPr lang="ja-JP" altLang="en-US" sz="2399" dirty="0">
                <a:latin typeface="メイリオ" panose="020B0604030504040204" pitchFamily="50" charset="-128"/>
                <a:ea typeface="メイリオ" panose="020B0604030504040204" pitchFamily="50" charset="-128"/>
              </a:rPr>
              <a:t>移動しても</a:t>
            </a:r>
            <a:r>
              <a:rPr lang="ja-JP" altLang="en-US" sz="2399" dirty="0" smtClean="0">
                <a:latin typeface="メイリオ" panose="020B0604030504040204" pitchFamily="50" charset="-128"/>
                <a:ea typeface="メイリオ" panose="020B0604030504040204" pitchFamily="50" charset="-128"/>
              </a:rPr>
              <a:t>、</a:t>
            </a:r>
            <a:r>
              <a:rPr lang="ja-JP" altLang="en-US" sz="2399" dirty="0">
                <a:latin typeface="メイリオ" panose="020B0604030504040204" pitchFamily="50" charset="-128"/>
                <a:ea typeface="メイリオ" panose="020B0604030504040204" pitchFamily="50" charset="-128"/>
              </a:rPr>
              <a:t>会議室や打合せエリア</a:t>
            </a:r>
            <a:r>
              <a:rPr lang="ja-JP" altLang="en-US" sz="2399" dirty="0" smtClean="0">
                <a:latin typeface="メイリオ" panose="020B0604030504040204" pitchFamily="50" charset="-128"/>
                <a:ea typeface="メイリオ" panose="020B0604030504040204" pitchFamily="50" charset="-128"/>
              </a:rPr>
              <a:t>等にて、自分の庁内</a:t>
            </a:r>
            <a:r>
              <a:rPr lang="ja-JP" altLang="en-US" sz="2399" dirty="0">
                <a:latin typeface="メイリオ" panose="020B0604030504040204" pitchFamily="50" charset="-128"/>
                <a:ea typeface="メイリオ" panose="020B0604030504040204" pitchFamily="50" charset="-128"/>
              </a:rPr>
              <a:t>パソコンを</a:t>
            </a:r>
            <a:r>
              <a:rPr lang="ja-JP" altLang="en-US" sz="2399" dirty="0" smtClean="0">
                <a:latin typeface="メイリオ" panose="020B0604030504040204" pitchFamily="50" charset="-128"/>
                <a:ea typeface="メイリオ" panose="020B0604030504040204" pitchFamily="50" charset="-128"/>
              </a:rPr>
              <a:t>利用可能</a:t>
            </a:r>
            <a:endParaRPr lang="en-US" altLang="ja-JP" sz="2399" dirty="0" smtClean="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9062" y="3393818"/>
            <a:ext cx="4461786" cy="2509755"/>
          </a:xfrm>
          <a:prstGeom prst="rect">
            <a:avLst/>
          </a:prstGeom>
        </p:spPr>
      </p:pic>
      <p:pic>
        <p:nvPicPr>
          <p:cNvPr id="15" name="図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12006" y="5265038"/>
            <a:ext cx="4595911" cy="258520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6989" y="3506740"/>
            <a:ext cx="2507114" cy="4457092"/>
          </a:xfrm>
          <a:prstGeom prst="rect">
            <a:avLst/>
          </a:prstGeom>
          <a:ln w="12700">
            <a:solidFill>
              <a:srgbClr val="5B9BD5">
                <a:shade val="50000"/>
              </a:srgbClr>
            </a:solidFill>
          </a:ln>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948" y="3506740"/>
            <a:ext cx="2507376" cy="4457556"/>
          </a:xfrm>
          <a:prstGeom prst="rect">
            <a:avLst/>
          </a:prstGeom>
          <a:ln w="12700">
            <a:solidFill>
              <a:srgbClr val="5B9BD5">
                <a:shade val="50000"/>
              </a:srgbClr>
            </a:solidFill>
          </a:ln>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161" y="3506740"/>
            <a:ext cx="2521466" cy="4482606"/>
          </a:xfrm>
          <a:prstGeom prst="rect">
            <a:avLst/>
          </a:prstGeom>
          <a:ln w="12700">
            <a:solidFill>
              <a:srgbClr val="5B9BD5">
                <a:shade val="50000"/>
              </a:srgbClr>
            </a:solidFill>
          </a:ln>
        </p:spPr>
      </p:pic>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6</a:t>
            </a:fld>
            <a:endParaRPr lang="en-US" altLang="ja-JP"/>
          </a:p>
        </p:txBody>
      </p:sp>
    </p:spTree>
    <p:extLst>
      <p:ext uri="{BB962C8B-B14F-4D97-AF65-F5344CB8AC3E}">
        <p14:creationId xmlns:p14="http://schemas.microsoft.com/office/powerpoint/2010/main" val="346488201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latin typeface="メイリオ" panose="020B0604030504040204" pitchFamily="50" charset="-128"/>
                <a:ea typeface="メイリオ" panose="020B0604030504040204" pitchFamily="50" charset="-128"/>
              </a:rPr>
              <a:t>戸籍事務の</a:t>
            </a:r>
            <a:r>
              <a:rPr kumimoji="1" lang="en-US" altLang="ja-JP" sz="4800" dirty="0" smtClean="0">
                <a:latin typeface="メイリオ" panose="020B0604030504040204" pitchFamily="50" charset="-128"/>
                <a:ea typeface="メイリオ" panose="020B0604030504040204" pitchFamily="50" charset="-128"/>
              </a:rPr>
              <a:t>AI</a:t>
            </a:r>
            <a:r>
              <a:rPr kumimoji="1" lang="ja-JP" altLang="en-US" sz="4800" dirty="0" smtClean="0">
                <a:latin typeface="メイリオ" panose="020B0604030504040204" pitchFamily="50" charset="-128"/>
                <a:ea typeface="メイリオ" panose="020B0604030504040204" pitchFamily="50" charset="-128"/>
              </a:rPr>
              <a:t>化</a:t>
            </a:r>
            <a:endParaRPr kumimoji="1" lang="ja-JP" altLang="en-US" sz="4800" dirty="0">
              <a:latin typeface="メイリオ" panose="020B0604030504040204" pitchFamily="50" charset="-128"/>
              <a:ea typeface="メイリオ" panose="020B0604030504040204" pitchFamily="50" charset="-128"/>
            </a:endParaRPr>
          </a:p>
        </p:txBody>
      </p:sp>
      <p:sp>
        <p:nvSpPr>
          <p:cNvPr id="8" name="角丸四角形 7"/>
          <p:cNvSpPr/>
          <p:nvPr/>
        </p:nvSpPr>
        <p:spPr>
          <a:xfrm>
            <a:off x="3502537" y="4393650"/>
            <a:ext cx="3219856" cy="1410510"/>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399" kern="1200" dirty="0">
                <a:solidFill>
                  <a:prstClr val="white"/>
                </a:solidFill>
                <a:latin typeface="メイリオ" panose="020B0604030504040204" pitchFamily="50" charset="-128"/>
                <a:ea typeface="メイリオ" panose="020B0604030504040204" pitchFamily="50" charset="-128"/>
              </a:rPr>
              <a:t>職員のノウハウ低下</a:t>
            </a:r>
          </a:p>
        </p:txBody>
      </p:sp>
      <p:sp>
        <p:nvSpPr>
          <p:cNvPr id="9" name="角丸四角形 8"/>
          <p:cNvSpPr/>
          <p:nvPr/>
        </p:nvSpPr>
        <p:spPr>
          <a:xfrm>
            <a:off x="3502537" y="6177721"/>
            <a:ext cx="3219856" cy="1410510"/>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399" kern="1200" dirty="0">
                <a:solidFill>
                  <a:prstClr val="white"/>
                </a:solidFill>
                <a:latin typeface="メイリオ" panose="020B0604030504040204" pitchFamily="50" charset="-128"/>
                <a:ea typeface="メイリオ" panose="020B0604030504040204" pitchFamily="50" charset="-128"/>
              </a:rPr>
              <a:t>多様化・複雑化する業務</a:t>
            </a:r>
          </a:p>
        </p:txBody>
      </p:sp>
      <p:sp>
        <p:nvSpPr>
          <p:cNvPr id="10" name="角丸四角形 9"/>
          <p:cNvSpPr/>
          <p:nvPr/>
        </p:nvSpPr>
        <p:spPr>
          <a:xfrm>
            <a:off x="3502537" y="2609580"/>
            <a:ext cx="3219856" cy="1410510"/>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ja-JP" altLang="en-US" sz="2399" kern="1200" dirty="0">
                <a:solidFill>
                  <a:prstClr val="white"/>
                </a:solidFill>
                <a:latin typeface="メイリオ" panose="020B0604030504040204" pitchFamily="50" charset="-128"/>
                <a:ea typeface="メイリオ" panose="020B0604030504040204" pitchFamily="50" charset="-128"/>
              </a:rPr>
              <a:t>多い市民からの</a:t>
            </a:r>
            <a:r>
              <a:rPr kumimoji="1" lang="en-US" altLang="ja-JP" sz="2399" kern="1200" dirty="0">
                <a:solidFill>
                  <a:prstClr val="white"/>
                </a:solidFill>
                <a:latin typeface="メイリオ" panose="020B0604030504040204" pitchFamily="50" charset="-128"/>
                <a:ea typeface="メイリオ" panose="020B0604030504040204" pitchFamily="50" charset="-128"/>
              </a:rPr>
              <a:t/>
            </a:r>
            <a:br>
              <a:rPr kumimoji="1" lang="en-US" altLang="ja-JP" sz="2399" kern="1200" dirty="0">
                <a:solidFill>
                  <a:prstClr val="white"/>
                </a:solidFill>
                <a:latin typeface="メイリオ" panose="020B0604030504040204" pitchFamily="50" charset="-128"/>
                <a:ea typeface="メイリオ" panose="020B0604030504040204" pitchFamily="50" charset="-128"/>
              </a:rPr>
            </a:br>
            <a:r>
              <a:rPr kumimoji="1" lang="ja-JP" altLang="en-US" sz="2399" kern="1200" dirty="0">
                <a:solidFill>
                  <a:prstClr val="white"/>
                </a:solidFill>
                <a:latin typeface="メイリオ" panose="020B0604030504040204" pitchFamily="50" charset="-128"/>
                <a:ea typeface="メイリオ" panose="020B0604030504040204" pitchFamily="50" charset="-128"/>
              </a:rPr>
              <a:t>問い合わせ</a:t>
            </a:r>
          </a:p>
        </p:txBody>
      </p:sp>
      <p:sp>
        <p:nvSpPr>
          <p:cNvPr id="11" name="正方形/長方形 10"/>
          <p:cNvSpPr/>
          <p:nvPr/>
        </p:nvSpPr>
        <p:spPr>
          <a:xfrm>
            <a:off x="7060799" y="2801158"/>
            <a:ext cx="7667233" cy="1199944"/>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コールセンターへの問い合わせの最大カテゴリ</a:t>
            </a:r>
            <a:r>
              <a:rPr lang="en-US" altLang="ja-JP" sz="2399" dirty="0">
                <a:latin typeface="メイリオ" panose="020B0604030504040204" pitchFamily="50" charset="-128"/>
                <a:ea typeface="メイリオ" panose="020B0604030504040204" pitchFamily="50" charset="-128"/>
              </a:rPr>
              <a:t/>
            </a:r>
            <a:br>
              <a:rPr lang="en-US" altLang="ja-JP" sz="2399" dirty="0">
                <a:latin typeface="メイリオ" panose="020B0604030504040204" pitchFamily="50" charset="-128"/>
                <a:ea typeface="メイリオ" panose="020B0604030504040204" pitchFamily="50" charset="-128"/>
              </a:rPr>
            </a:br>
            <a:r>
              <a:rPr lang="ja-JP" altLang="en-US" sz="2399" dirty="0">
                <a:latin typeface="メイリオ" panose="020B0604030504040204" pitchFamily="50" charset="-128"/>
                <a:ea typeface="メイリオ" panose="020B0604030504040204" pitchFamily="50" charset="-128"/>
              </a:rPr>
              <a:t>（全体の約</a:t>
            </a:r>
            <a:r>
              <a:rPr lang="en-US" altLang="ja-JP" sz="2399" dirty="0">
                <a:latin typeface="メイリオ" panose="020B0604030504040204" pitchFamily="50" charset="-128"/>
                <a:ea typeface="メイリオ" panose="020B0604030504040204" pitchFamily="50" charset="-128"/>
              </a:rPr>
              <a:t>10%</a:t>
            </a:r>
            <a:r>
              <a:rPr lang="ja-JP" altLang="en-US" sz="2399" dirty="0">
                <a:latin typeface="メイリオ" panose="020B0604030504040204" pitchFamily="50" charset="-128"/>
                <a:ea typeface="メイリオ" panose="020B0604030504040204" pitchFamily="50" charset="-128"/>
              </a:rPr>
              <a:t>）は戸籍関連</a:t>
            </a:r>
            <a:endParaRPr lang="en-US" altLang="ja-JP" sz="2399" dirty="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簡単な問い合わせへの応対稼働大</a:t>
            </a:r>
            <a:endParaRPr lang="en-US" altLang="ja-JP" sz="2399"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7060798" y="4543843"/>
            <a:ext cx="7667233" cy="1199944"/>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399" dirty="0">
                <a:solidFill>
                  <a:srgbClr val="C82506"/>
                </a:solidFill>
                <a:latin typeface="メイリオ" panose="020B0604030504040204" pitchFamily="50" charset="-128"/>
                <a:ea typeface="メイリオ" panose="020B0604030504040204" pitchFamily="50" charset="-128"/>
              </a:rPr>
              <a:t>業務に精通したベテラン職員の大量退職</a:t>
            </a:r>
          </a:p>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短い異動サイクル</a:t>
            </a:r>
          </a:p>
          <a:p>
            <a:pPr marL="571471" indent="-571471" algn="l" defTabSz="584170">
              <a:buFont typeface="Arial" panose="020B0604020202020204" pitchFamily="34" charset="0"/>
              <a:buChar char="•"/>
            </a:pPr>
            <a:r>
              <a:rPr lang="en-US" altLang="ja-JP" sz="2399" dirty="0">
                <a:latin typeface="メイリオ" panose="020B0604030504040204" pitchFamily="50" charset="-128"/>
                <a:ea typeface="メイリオ" panose="020B0604030504040204" pitchFamily="50" charset="-128"/>
              </a:rPr>
              <a:t>24</a:t>
            </a:r>
            <a:r>
              <a:rPr lang="ja-JP" altLang="en-US" sz="2399" dirty="0">
                <a:latin typeface="メイリオ" panose="020B0604030504040204" pitchFamily="50" charset="-128"/>
                <a:ea typeface="メイリオ" panose="020B0604030504040204" pitchFamily="50" charset="-128"/>
              </a:rPr>
              <a:t>区間のノウハウ共有に関する課題</a:t>
            </a:r>
          </a:p>
        </p:txBody>
      </p:sp>
      <p:sp>
        <p:nvSpPr>
          <p:cNvPr id="13" name="正方形/長方形 12"/>
          <p:cNvSpPr/>
          <p:nvPr/>
        </p:nvSpPr>
        <p:spPr>
          <a:xfrm>
            <a:off x="7060799" y="6286528"/>
            <a:ext cx="7667233" cy="1199944"/>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ダイバーシティ</a:t>
            </a:r>
            <a:endParaRPr lang="en-US" altLang="ja-JP" sz="2399" dirty="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紙ベースによる調べ物</a:t>
            </a:r>
          </a:p>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管轄法務局への問い合わせ</a:t>
            </a:r>
          </a:p>
        </p:txBody>
      </p:sp>
      <p:sp>
        <p:nvSpPr>
          <p:cNvPr id="14" name="角丸四角形 13"/>
          <p:cNvSpPr/>
          <p:nvPr/>
        </p:nvSpPr>
        <p:spPr>
          <a:xfrm>
            <a:off x="3502538" y="8248437"/>
            <a:ext cx="3219856" cy="1410510"/>
          </a:xfrm>
          <a:prstGeom prst="roundRect">
            <a:avLst/>
          </a:prstGeom>
          <a:solidFill>
            <a:schemeClr val="accent2">
              <a:lumMod val="75000"/>
            </a:schemeClr>
          </a:solidFill>
          <a:ln w="12700" cap="flat" cmpd="sng" algn="ctr">
            <a:solidFill>
              <a:srgbClr val="5B9BD5">
                <a:shade val="50000"/>
              </a:srgbClr>
            </a:solidFill>
            <a:prstDash val="solid"/>
            <a:miter lim="800000"/>
          </a:ln>
          <a:effectLst/>
        </p:spPr>
        <p:txBody>
          <a:bodyPr rtlCol="0" anchor="ctr"/>
          <a:lstStyle/>
          <a:p>
            <a:pPr defTabSz="1300460" hangingPunct="1">
              <a:defRPr/>
            </a:pPr>
            <a:r>
              <a:rPr kumimoji="1" lang="en-US" altLang="ja-JP" sz="2399" kern="1200" dirty="0">
                <a:solidFill>
                  <a:prstClr val="white"/>
                </a:solidFill>
                <a:latin typeface="メイリオ" panose="020B0604030504040204" pitchFamily="50" charset="-128"/>
                <a:ea typeface="メイリオ" panose="020B0604030504040204" pitchFamily="50" charset="-128"/>
              </a:rPr>
              <a:t>AI</a:t>
            </a:r>
            <a:r>
              <a:rPr kumimoji="1" lang="ja-JP" altLang="en-US" sz="2399" kern="1200" dirty="0">
                <a:solidFill>
                  <a:prstClr val="white"/>
                </a:solidFill>
                <a:latin typeface="メイリオ" panose="020B0604030504040204" pitchFamily="50" charset="-128"/>
                <a:ea typeface="メイリオ" panose="020B0604030504040204" pitchFamily="50" charset="-128"/>
              </a:rPr>
              <a:t>との親和性</a:t>
            </a:r>
          </a:p>
        </p:txBody>
      </p:sp>
      <p:sp>
        <p:nvSpPr>
          <p:cNvPr id="15" name="正方形/長方形 14"/>
          <p:cNvSpPr/>
          <p:nvPr/>
        </p:nvSpPr>
        <p:spPr>
          <a:xfrm>
            <a:off x="7060799" y="8353527"/>
            <a:ext cx="7667233" cy="1199944"/>
          </a:xfrm>
          <a:prstGeom prst="rect">
            <a:avLst/>
          </a:prstGeom>
        </p:spPr>
        <p:txBody>
          <a:bodyPr wrap="square">
            <a:spAutoFit/>
          </a:bodyPr>
          <a:lstStyle/>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制度の安定性</a:t>
            </a:r>
            <a:endParaRPr lang="en-US" altLang="ja-JP" sz="2399" dirty="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活用できるデータ</a:t>
            </a:r>
            <a:endParaRPr lang="en-US" altLang="ja-JP" sz="2399" dirty="0">
              <a:latin typeface="メイリオ" panose="020B0604030504040204" pitchFamily="50" charset="-128"/>
              <a:ea typeface="メイリオ" panose="020B0604030504040204" pitchFamily="50" charset="-128"/>
            </a:endParaRPr>
          </a:p>
          <a:p>
            <a:pPr marL="571471" indent="-571471" algn="l" defTabSz="584170">
              <a:buFont typeface="Arial" panose="020B0604020202020204" pitchFamily="34" charset="0"/>
              <a:buChar char="•"/>
            </a:pPr>
            <a:r>
              <a:rPr lang="ja-JP" altLang="en-US" sz="2399" dirty="0">
                <a:latin typeface="メイリオ" panose="020B0604030504040204" pitchFamily="50" charset="-128"/>
                <a:ea typeface="メイリオ" panose="020B0604030504040204" pitchFamily="50" charset="-128"/>
              </a:rPr>
              <a:t>民間企業における類似事例</a:t>
            </a:r>
          </a:p>
        </p:txBody>
      </p:sp>
      <p:sp>
        <p:nvSpPr>
          <p:cNvPr id="18" name="正方形/長方形 17"/>
          <p:cNvSpPr/>
          <p:nvPr/>
        </p:nvSpPr>
        <p:spPr>
          <a:xfrm>
            <a:off x="2439305" y="2363334"/>
            <a:ext cx="1063232" cy="461537"/>
          </a:xfrm>
          <a:prstGeom prst="rect">
            <a:avLst/>
          </a:prstGeom>
        </p:spPr>
        <p:txBody>
          <a:bodyPr wrap="square">
            <a:spAutoFit/>
          </a:bodyPr>
          <a:lstStyle/>
          <a:p>
            <a:pPr algn="l" defTabSz="584170"/>
            <a:r>
              <a:rPr lang="ja-JP" altLang="en-US" sz="2399" b="1" dirty="0">
                <a:solidFill>
                  <a:srgbClr val="0365C0">
                    <a:lumMod val="50000"/>
                  </a:srgbClr>
                </a:solidFill>
                <a:latin typeface="メイリオ" panose="020B0604030504040204" pitchFamily="50" charset="-128"/>
                <a:ea typeface="メイリオ" panose="020B0604030504040204" pitchFamily="50" charset="-128"/>
              </a:rPr>
              <a:t>課題</a:t>
            </a:r>
          </a:p>
        </p:txBody>
      </p:sp>
      <p:sp>
        <p:nvSpPr>
          <p:cNvPr id="19" name="正方形/長方形 18"/>
          <p:cNvSpPr/>
          <p:nvPr/>
        </p:nvSpPr>
        <p:spPr>
          <a:xfrm>
            <a:off x="2439304" y="7783582"/>
            <a:ext cx="1933321" cy="461537"/>
          </a:xfrm>
          <a:prstGeom prst="rect">
            <a:avLst/>
          </a:prstGeom>
        </p:spPr>
        <p:txBody>
          <a:bodyPr wrap="square">
            <a:spAutoFit/>
          </a:bodyPr>
          <a:lstStyle/>
          <a:p>
            <a:pPr algn="l" defTabSz="584170"/>
            <a:r>
              <a:rPr lang="ja-JP" altLang="en-US" sz="2399" dirty="0">
                <a:solidFill>
                  <a:srgbClr val="00882B"/>
                </a:solidFill>
                <a:latin typeface="メイリオ" panose="020B0604030504040204" pitchFamily="50" charset="-128"/>
                <a:ea typeface="メイリオ" panose="020B0604030504040204" pitchFamily="50" charset="-128"/>
              </a:rPr>
              <a:t>技術的要件</a:t>
            </a: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7</a:t>
            </a:fld>
            <a:endParaRPr lang="en-US" altLang="ja-JP"/>
          </a:p>
        </p:txBody>
      </p:sp>
    </p:spTree>
    <p:extLst>
      <p:ext uri="{BB962C8B-B14F-4D97-AF65-F5344CB8AC3E}">
        <p14:creationId xmlns:p14="http://schemas.microsoft.com/office/powerpoint/2010/main" val="170090214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latin typeface="メイリオ" panose="020B0604030504040204" pitchFamily="50" charset="-128"/>
                <a:ea typeface="メイリオ" panose="020B0604030504040204" pitchFamily="50" charset="-128"/>
              </a:rPr>
              <a:t>戸籍</a:t>
            </a:r>
            <a:r>
              <a:rPr kumimoji="1" lang="en-US" altLang="ja-JP" sz="4800" dirty="0" smtClean="0">
                <a:latin typeface="メイリオ" panose="020B0604030504040204" pitchFamily="50" charset="-128"/>
                <a:ea typeface="メイリオ" panose="020B0604030504040204" pitchFamily="50" charset="-128"/>
              </a:rPr>
              <a:t>AI</a:t>
            </a:r>
            <a:r>
              <a:rPr kumimoji="1" lang="ja-JP" altLang="en-US" sz="4800" dirty="0" smtClean="0">
                <a:latin typeface="メイリオ" panose="020B0604030504040204" pitchFamily="50" charset="-128"/>
                <a:ea typeface="メイリオ" panose="020B0604030504040204" pitchFamily="50" charset="-128"/>
              </a:rPr>
              <a:t>：画面イメージ</a:t>
            </a:r>
            <a:endParaRPr kumimoji="1" lang="ja-JP" altLang="en-US" sz="4800"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2"/>
          <a:srcRect l="944" t="6956" r="803" b="869"/>
          <a:stretch/>
        </p:blipFill>
        <p:spPr>
          <a:xfrm>
            <a:off x="9604510" y="4499309"/>
            <a:ext cx="6545691" cy="4492548"/>
          </a:xfrm>
          <a:prstGeom prst="rect">
            <a:avLst/>
          </a:prstGeom>
          <a:ln>
            <a:solidFill>
              <a:schemeClr val="accent1"/>
            </a:solidFill>
          </a:ln>
        </p:spPr>
      </p:pic>
      <p:pic>
        <p:nvPicPr>
          <p:cNvPr id="11" name="図 10"/>
          <p:cNvPicPr>
            <a:picLocks noChangeAspect="1"/>
          </p:cNvPicPr>
          <p:nvPr/>
        </p:nvPicPr>
        <p:blipFill rotWithShape="1">
          <a:blip r:embed="rId3"/>
          <a:srcRect l="803" t="6956" r="803" b="869"/>
          <a:stretch/>
        </p:blipFill>
        <p:spPr>
          <a:xfrm>
            <a:off x="811101" y="4499309"/>
            <a:ext cx="6555084" cy="4492548"/>
          </a:xfrm>
          <a:prstGeom prst="rect">
            <a:avLst/>
          </a:prstGeom>
          <a:ln>
            <a:solidFill>
              <a:schemeClr val="accent1"/>
            </a:solidFill>
          </a:ln>
        </p:spPr>
      </p:pic>
      <p:sp>
        <p:nvSpPr>
          <p:cNvPr id="15" name="Rectangle 9"/>
          <p:cNvSpPr>
            <a:spLocks noChangeArrowheads="1"/>
          </p:cNvSpPr>
          <p:nvPr/>
        </p:nvSpPr>
        <p:spPr bwMode="auto">
          <a:xfrm>
            <a:off x="8420041" y="792871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584170"/>
            <a:endParaRPr lang="ja-JP" altLang="en-US"/>
          </a:p>
        </p:txBody>
      </p:sp>
      <p:sp>
        <p:nvSpPr>
          <p:cNvPr id="16" name="角丸四角形 15"/>
          <p:cNvSpPr/>
          <p:nvPr/>
        </p:nvSpPr>
        <p:spPr>
          <a:xfrm>
            <a:off x="2841838" y="4532526"/>
            <a:ext cx="3361737" cy="595286"/>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4170"/>
            <a:endParaRPr kumimoji="1" lang="ja-JP" altLang="en-US">
              <a:solidFill>
                <a:srgbClr val="FFFFFF"/>
              </a:solidFill>
            </a:endParaRPr>
          </a:p>
        </p:txBody>
      </p:sp>
      <p:sp>
        <p:nvSpPr>
          <p:cNvPr id="18" name="四角形吹き出し 17"/>
          <p:cNvSpPr/>
          <p:nvPr/>
        </p:nvSpPr>
        <p:spPr bwMode="gray">
          <a:xfrm>
            <a:off x="9320365" y="2970870"/>
            <a:ext cx="4434322" cy="1084471"/>
          </a:xfrm>
          <a:prstGeom prst="wedgeRectCallout">
            <a:avLst>
              <a:gd name="adj1" fmla="val -66984"/>
              <a:gd name="adj2" fmla="val -5095"/>
            </a:avLst>
          </a:prstGeom>
          <a:solidFill>
            <a:srgbClr val="FCE4E3"/>
          </a:solidFill>
          <a:ln>
            <a:solidFill>
              <a:srgbClr val="B2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4170"/>
            <a:r>
              <a:rPr lang="ja-JP" altLang="en-US" sz="1801" dirty="0">
                <a:solidFill>
                  <a:srgbClr val="000000"/>
                </a:solidFill>
                <a:latin typeface="メイリオ" panose="020B0604030504040204" pitchFamily="50" charset="-128"/>
                <a:ea typeface="メイリオ" panose="020B0604030504040204" pitchFamily="50" charset="-128"/>
              </a:rPr>
              <a:t>・単語以外に</a:t>
            </a:r>
            <a:r>
              <a:rPr lang="en-US" altLang="ja-JP" sz="1801" dirty="0">
                <a:solidFill>
                  <a:srgbClr val="000000"/>
                </a:solidFill>
                <a:latin typeface="メイリオ" panose="020B0604030504040204" pitchFamily="50" charset="-128"/>
                <a:ea typeface="メイリオ" panose="020B0604030504040204" pitchFamily="50" charset="-128"/>
              </a:rPr>
              <a:t>”</a:t>
            </a:r>
            <a:r>
              <a:rPr lang="ja-JP" altLang="en-US" sz="1801" dirty="0">
                <a:solidFill>
                  <a:srgbClr val="000000"/>
                </a:solidFill>
                <a:latin typeface="メイリオ" panose="020B0604030504040204" pitchFamily="50" charset="-128"/>
                <a:ea typeface="メイリオ" panose="020B0604030504040204" pitchFamily="50" charset="-128"/>
              </a:rPr>
              <a:t>文章</a:t>
            </a:r>
            <a:r>
              <a:rPr lang="en-US" altLang="ja-JP" sz="1801" dirty="0">
                <a:solidFill>
                  <a:srgbClr val="000000"/>
                </a:solidFill>
                <a:latin typeface="メイリオ" panose="020B0604030504040204" pitchFamily="50" charset="-128"/>
                <a:ea typeface="メイリオ" panose="020B0604030504040204" pitchFamily="50" charset="-128"/>
              </a:rPr>
              <a:t>”</a:t>
            </a:r>
            <a:r>
              <a:rPr lang="ja-JP" altLang="en-US" sz="1801" dirty="0" err="1">
                <a:solidFill>
                  <a:srgbClr val="000000"/>
                </a:solidFill>
                <a:latin typeface="メイリオ" panose="020B0604030504040204" pitchFamily="50" charset="-128"/>
                <a:ea typeface="メイリオ" panose="020B0604030504040204" pitchFamily="50" charset="-128"/>
              </a:rPr>
              <a:t>での</a:t>
            </a:r>
            <a:r>
              <a:rPr lang="ja-JP" altLang="en-US" sz="1801" dirty="0">
                <a:solidFill>
                  <a:srgbClr val="000000"/>
                </a:solidFill>
                <a:latin typeface="メイリオ" panose="020B0604030504040204" pitchFamily="50" charset="-128"/>
                <a:ea typeface="メイリオ" panose="020B0604030504040204" pitchFamily="50" charset="-128"/>
              </a:rPr>
              <a:t>検索が可能</a:t>
            </a:r>
            <a:endParaRPr lang="en-US" altLang="ja-JP" sz="1801" dirty="0">
              <a:solidFill>
                <a:srgbClr val="000000"/>
              </a:solidFill>
              <a:latin typeface="メイリオ" panose="020B0604030504040204" pitchFamily="50" charset="-128"/>
              <a:ea typeface="メイリオ" panose="020B0604030504040204" pitchFamily="50" charset="-128"/>
            </a:endParaRPr>
          </a:p>
          <a:p>
            <a:pPr defTabSz="584170"/>
            <a:r>
              <a:rPr kumimoji="1" lang="ja-JP" altLang="en-US" sz="1801" dirty="0">
                <a:solidFill>
                  <a:srgbClr val="000000"/>
                </a:solidFill>
                <a:latin typeface="メイリオ" panose="020B0604030504040204" pitchFamily="50" charset="-128"/>
                <a:ea typeface="メイリオ" panose="020B0604030504040204" pitchFamily="50" charset="-128"/>
              </a:rPr>
              <a:t>・結婚＝婚姻など、意味の違う用語</a:t>
            </a:r>
            <a:endParaRPr lang="en-US" altLang="ja-JP" sz="1801" dirty="0">
              <a:solidFill>
                <a:srgbClr val="000000"/>
              </a:solidFill>
              <a:latin typeface="メイリオ" panose="020B0604030504040204" pitchFamily="50" charset="-128"/>
              <a:ea typeface="メイリオ" panose="020B0604030504040204" pitchFamily="50" charset="-128"/>
            </a:endParaRPr>
          </a:p>
          <a:p>
            <a:pPr defTabSz="584170"/>
            <a:r>
              <a:rPr kumimoji="1" lang="ja-JP" altLang="en-US" sz="1801" dirty="0">
                <a:solidFill>
                  <a:srgbClr val="000000"/>
                </a:solidFill>
                <a:latin typeface="メイリオ" panose="020B0604030504040204" pitchFamily="50" charset="-128"/>
                <a:ea typeface="メイリオ" panose="020B0604030504040204" pitchFamily="50" charset="-128"/>
              </a:rPr>
              <a:t>　（同義語）を読み替えての検索も可能</a:t>
            </a:r>
          </a:p>
        </p:txBody>
      </p:sp>
      <p:cxnSp>
        <p:nvCxnSpPr>
          <p:cNvPr id="21" name="直線コネクタ 20"/>
          <p:cNvCxnSpPr/>
          <p:nvPr/>
        </p:nvCxnSpPr>
        <p:spPr>
          <a:xfrm flipH="1">
            <a:off x="6102785" y="3954873"/>
            <a:ext cx="2501987" cy="586204"/>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2" name="右矢印 21"/>
          <p:cNvSpPr/>
          <p:nvPr/>
        </p:nvSpPr>
        <p:spPr bwMode="gray">
          <a:xfrm>
            <a:off x="8163542" y="6399680"/>
            <a:ext cx="643611" cy="486603"/>
          </a:xfrm>
          <a:prstGeom prst="rightArrow">
            <a:avLst/>
          </a:prstGeom>
          <a:solidFill>
            <a:srgbClr val="B22B30"/>
          </a:solidFill>
          <a:ln>
            <a:solidFill>
              <a:srgbClr val="B22B30"/>
            </a:solidFill>
          </a:ln>
        </p:spPr>
        <p:style>
          <a:lnRef idx="0">
            <a:schemeClr val="accent2"/>
          </a:lnRef>
          <a:fillRef idx="3">
            <a:schemeClr val="accent2"/>
          </a:fillRef>
          <a:effectRef idx="3">
            <a:schemeClr val="accent2"/>
          </a:effectRef>
          <a:fontRef idx="minor">
            <a:schemeClr val="lt1"/>
          </a:fontRef>
        </p:style>
        <p:txBody>
          <a:bodyPr rtlCol="0" anchor="ctr"/>
          <a:lstStyle/>
          <a:p>
            <a:pPr defTabSz="584170"/>
            <a:endParaRPr kumimoji="1" lang="ja-JP" altLang="en-US">
              <a:solidFill>
                <a:srgbClr val="FFFFFF"/>
              </a:solidFill>
            </a:endParaRPr>
          </a:p>
        </p:txBody>
      </p:sp>
      <p:cxnSp>
        <p:nvCxnSpPr>
          <p:cNvPr id="23" name="直線コネクタ 22"/>
          <p:cNvCxnSpPr/>
          <p:nvPr/>
        </p:nvCxnSpPr>
        <p:spPr>
          <a:xfrm>
            <a:off x="1174853" y="3956692"/>
            <a:ext cx="1715556" cy="542617"/>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4" name="四角形吹き出し 23"/>
          <p:cNvSpPr/>
          <p:nvPr/>
        </p:nvSpPr>
        <p:spPr bwMode="gray">
          <a:xfrm>
            <a:off x="1398494" y="8631362"/>
            <a:ext cx="2404925" cy="958751"/>
          </a:xfrm>
          <a:prstGeom prst="wedgeRectCallout">
            <a:avLst>
              <a:gd name="adj1" fmla="val -41523"/>
              <a:gd name="adj2" fmla="val -148103"/>
            </a:avLst>
          </a:prstGeom>
          <a:solidFill>
            <a:srgbClr val="FCE4E3"/>
          </a:solidFill>
          <a:ln>
            <a:solidFill>
              <a:srgbClr val="B2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4170"/>
            <a:r>
              <a:rPr lang="ja-JP" altLang="en-US" sz="1801" dirty="0" smtClean="0">
                <a:solidFill>
                  <a:srgbClr val="000000"/>
                </a:solidFill>
                <a:latin typeface="メイリオ" panose="020B0604030504040204" pitchFamily="50" charset="-128"/>
                <a:ea typeface="メイリオ" panose="020B0604030504040204" pitchFamily="50" charset="-128"/>
              </a:rPr>
              <a:t>キーワードあるいは索引により検索</a:t>
            </a:r>
            <a:endParaRPr kumimoji="1" lang="ja-JP" altLang="en-US" sz="1801" dirty="0">
              <a:solidFill>
                <a:srgbClr val="000000"/>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85801" y="3501895"/>
            <a:ext cx="7918972" cy="410369"/>
          </a:xfrm>
          <a:prstGeom prst="rect">
            <a:avLst/>
          </a:prstGeom>
          <a:solidFill>
            <a:srgbClr val="FFFFFF"/>
          </a:solidFill>
          <a:ln w="38100" cap="flat" cmpd="dbl">
            <a:solidFill>
              <a:schemeClr val="accent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dirty="0" smtClean="0">
                <a:ln>
                  <a:noFill/>
                </a:ln>
                <a:solidFill>
                  <a:srgbClr val="000000"/>
                </a:solidFill>
                <a:effectLst/>
                <a:uFillTx/>
                <a:latin typeface="メイリオ" panose="020B0604030504040204" pitchFamily="50" charset="-128"/>
                <a:ea typeface="メイリオ" panose="020B0604030504040204" pitchFamily="50" charset="-128"/>
                <a:sym typeface="Helvetica Light"/>
              </a:rPr>
              <a:t>外国人と日本人が結婚する際にはどんな手続きが必要になりますか</a:t>
            </a:r>
            <a:endParaRPr kumimoji="0" lang="ja-JP" altLang="en-US" sz="20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endParaRPr>
          </a:p>
        </p:txBody>
      </p:sp>
      <p:sp>
        <p:nvSpPr>
          <p:cNvPr id="17" name="Shape 128"/>
          <p:cNvSpPr/>
          <p:nvPr/>
        </p:nvSpPr>
        <p:spPr>
          <a:xfrm>
            <a:off x="222909" y="2220994"/>
            <a:ext cx="16693906"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2600"/>
            </a:pPr>
            <a:r>
              <a:rPr lang="ja-JP" altLang="en-US" sz="2400" b="1" i="1">
                <a:solidFill>
                  <a:schemeClr val="accent5">
                    <a:lumMod val="75000"/>
                  </a:schemeClr>
                </a:solidFill>
                <a:latin typeface="メイリオ" panose="020B0604030504040204" pitchFamily="50" charset="-128"/>
                <a:ea typeface="メイリオ" panose="020B0604030504040204" pitchFamily="50" charset="-128"/>
              </a:rPr>
              <a:t>戸籍事務において「知識検索型</a:t>
            </a:r>
            <a:r>
              <a:rPr lang="en-US" altLang="ja-JP" sz="2400" b="1" i="1">
                <a:solidFill>
                  <a:schemeClr val="accent5">
                    <a:lumMod val="75000"/>
                  </a:schemeClr>
                </a:solidFill>
                <a:latin typeface="メイリオ" panose="020B0604030504040204" pitchFamily="50" charset="-128"/>
                <a:ea typeface="メイリオ" panose="020B0604030504040204" pitchFamily="50" charset="-128"/>
              </a:rPr>
              <a:t>AI</a:t>
            </a:r>
            <a:r>
              <a:rPr lang="ja-JP" altLang="en-US" sz="2400" b="1" i="1">
                <a:solidFill>
                  <a:schemeClr val="accent5">
                    <a:lumMod val="75000"/>
                  </a:schemeClr>
                </a:solidFill>
                <a:latin typeface="メイリオ" panose="020B0604030504040204" pitchFamily="50" charset="-128"/>
                <a:ea typeface="メイリオ" panose="020B0604030504040204" pitchFamily="50" charset="-128"/>
              </a:rPr>
              <a:t>」を導入し、職員を補助する</a:t>
            </a: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pPr/>
              <a:t>8</a:t>
            </a:fld>
            <a:endParaRPr lang="en-US" altLang="ja-JP"/>
          </a:p>
        </p:txBody>
      </p:sp>
    </p:spTree>
    <p:extLst>
      <p:ext uri="{BB962C8B-B14F-4D97-AF65-F5344CB8AC3E}">
        <p14:creationId xmlns:p14="http://schemas.microsoft.com/office/powerpoint/2010/main" val="403689779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8"/>
          <p:cNvSpPr/>
          <p:nvPr/>
        </p:nvSpPr>
        <p:spPr>
          <a:xfrm>
            <a:off x="4414669" y="4554957"/>
            <a:ext cx="8640187" cy="7182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85764" indent="-285764" defTabSz="914446" hangingPunct="1"/>
            <a:r>
              <a:rPr lang="en-US" altLang="ja-JP" sz="4001" dirty="0">
                <a:latin typeface="メイリオ" panose="020B0604030504040204" pitchFamily="50" charset="-128"/>
                <a:ea typeface="メイリオ" panose="020B0604030504040204" pitchFamily="50" charset="-128"/>
              </a:rPr>
              <a:t>2. ICT</a:t>
            </a:r>
            <a:r>
              <a:rPr lang="ja-JP" altLang="ja-JP" sz="4001" dirty="0" smtClean="0">
                <a:latin typeface="メイリオ" panose="020B0604030504040204" pitchFamily="50" charset="-128"/>
                <a:ea typeface="メイリオ" panose="020B0604030504040204" pitchFamily="50" charset="-128"/>
              </a:rPr>
              <a:t>戦略</a:t>
            </a:r>
            <a:r>
              <a:rPr lang="ja-JP" altLang="en-US" sz="4001" dirty="0" smtClean="0">
                <a:latin typeface="メイリオ" panose="020B0604030504040204" pitchFamily="50" charset="-128"/>
                <a:ea typeface="メイリオ" panose="020B0604030504040204" pitchFamily="50" charset="-128"/>
              </a:rPr>
              <a:t>第</a:t>
            </a:r>
            <a:r>
              <a:rPr lang="en-US" altLang="ja-JP" sz="4001" dirty="0" smtClean="0">
                <a:latin typeface="メイリオ" panose="020B0604030504040204" pitchFamily="50" charset="-128"/>
                <a:ea typeface="メイリオ" panose="020B0604030504040204" pitchFamily="50" charset="-128"/>
              </a:rPr>
              <a:t>2</a:t>
            </a:r>
            <a:r>
              <a:rPr lang="ja-JP" altLang="en-US" sz="4001" dirty="0" smtClean="0">
                <a:latin typeface="メイリオ" panose="020B0604030504040204" pitchFamily="50" charset="-128"/>
                <a:ea typeface="メイリオ" panose="020B0604030504040204" pitchFamily="50" charset="-128"/>
              </a:rPr>
              <a:t>版・</a:t>
            </a:r>
            <a:r>
              <a:rPr lang="ja-JP" altLang="ja-JP" sz="4001" dirty="0" smtClean="0">
                <a:latin typeface="メイリオ" panose="020B0604030504040204" pitchFamily="50" charset="-128"/>
                <a:ea typeface="メイリオ" panose="020B0604030504040204" pitchFamily="50" charset="-128"/>
              </a:rPr>
              <a:t>アクションプラン</a:t>
            </a:r>
            <a:endParaRPr lang="ja-JP" altLang="ja-JP" sz="4001"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9</a:t>
            </a:fld>
            <a:endParaRPr lang="en-US" altLang="ja-JP"/>
          </a:p>
        </p:txBody>
      </p:sp>
    </p:spTree>
    <p:extLst>
      <p:ext uri="{BB962C8B-B14F-4D97-AF65-F5344CB8AC3E}">
        <p14:creationId xmlns:p14="http://schemas.microsoft.com/office/powerpoint/2010/main" val="22522278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1678</Words>
  <Application>Microsoft Office PowerPoint</Application>
  <PresentationFormat>ユーザー設定</PresentationFormat>
  <Paragraphs>344</Paragraphs>
  <Slides>26</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Helvetica Light</vt:lpstr>
      <vt:lpstr>Helvetica Neue</vt:lpstr>
      <vt:lpstr>ＭＳ Ｐゴシック</vt:lpstr>
      <vt:lpstr>メイリオ</vt:lpstr>
      <vt:lpstr>Arial</vt:lpstr>
      <vt:lpstr>Calibri</vt:lpstr>
      <vt:lpstr>Helvetica</vt:lpstr>
      <vt:lpstr>White</vt:lpstr>
      <vt:lpstr>ICT戦略本部会議</vt:lpstr>
      <vt:lpstr>PowerPoint プレゼンテーション</vt:lpstr>
      <vt:lpstr>ICT関連予算状況</vt:lpstr>
      <vt:lpstr>主要システム稼働実績</vt:lpstr>
      <vt:lpstr>ICT施策進捗</vt:lpstr>
      <vt:lpstr>「場所にとらわれない働き方」の実現に向けて</vt:lpstr>
      <vt:lpstr>戸籍事務のAI化</vt:lpstr>
      <vt:lpstr>戸籍AI：画面イメージ</vt:lpstr>
      <vt:lpstr>PowerPoint プレゼンテーション</vt:lpstr>
      <vt:lpstr>大阪市ICT戦略 第2版　改訂概要</vt:lpstr>
      <vt:lpstr>大阪市ICT戦略　第2版　概要</vt:lpstr>
      <vt:lpstr>大阪市ICT戦略アクションプラン：基本的な考え方</vt:lpstr>
      <vt:lpstr>アクションプランの主な取り組み</vt:lpstr>
      <vt:lpstr>PowerPoint プレゼンテーション</vt:lpstr>
      <vt:lpstr>大阪市が目指す申請・手続きの在り方</vt:lpstr>
      <vt:lpstr>申請・手続きオンライン化の進め方</vt:lpstr>
      <vt:lpstr>PowerPoint プレゼンテーション</vt:lpstr>
      <vt:lpstr>データ活用の推進に向けて</vt:lpstr>
      <vt:lpstr>データ活用例（市民サービス）</vt:lpstr>
      <vt:lpstr>PowerPoint プレゼンテーション</vt:lpstr>
      <vt:lpstr>システムマネジメントの課題</vt:lpstr>
      <vt:lpstr>システムマネジメントの強化に向けて</vt:lpstr>
      <vt:lpstr>補足スライド</vt:lpstr>
      <vt:lpstr>コミュニケーション基盤移行スケジュール</vt:lpstr>
      <vt:lpstr>主要拠点の無線ＬＡＮ整備スケジュール</vt:lpstr>
      <vt:lpstr>行政手続きオンライン化　スケジュール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2018-05-30T07:09:46Z</dcterms:modified>
</cp:coreProperties>
</file>