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4" r:id="rId1"/>
    <p:sldMasterId id="2147483652" r:id="rId2"/>
    <p:sldMasterId id="2147483655" r:id="rId3"/>
    <p:sldMasterId id="2147483650" r:id="rId4"/>
    <p:sldMasterId id="2147483653" r:id="rId5"/>
    <p:sldMasterId id="2147483651" r:id="rId6"/>
    <p:sldMasterId id="2147483723" r:id="rId7"/>
    <p:sldMasterId id="2147483735" r:id="rId8"/>
  </p:sldMasterIdLst>
  <p:notesMasterIdLst>
    <p:notesMasterId r:id="rId39"/>
  </p:notesMasterIdLst>
  <p:handoutMasterIdLst>
    <p:handoutMasterId r:id="rId40"/>
  </p:handoutMasterIdLst>
  <p:sldIdLst>
    <p:sldId id="435" r:id="rId9"/>
    <p:sldId id="428" r:id="rId10"/>
    <p:sldId id="436" r:id="rId11"/>
    <p:sldId id="429" r:id="rId12"/>
    <p:sldId id="415" r:id="rId13"/>
    <p:sldId id="431" r:id="rId14"/>
    <p:sldId id="420" r:id="rId15"/>
    <p:sldId id="418" r:id="rId16"/>
    <p:sldId id="403" r:id="rId17"/>
    <p:sldId id="381" r:id="rId18"/>
    <p:sldId id="433" r:id="rId19"/>
    <p:sldId id="437" r:id="rId20"/>
    <p:sldId id="438" r:id="rId21"/>
    <p:sldId id="432" r:id="rId22"/>
    <p:sldId id="445" r:id="rId23"/>
    <p:sldId id="450" r:id="rId24"/>
    <p:sldId id="447" r:id="rId25"/>
    <p:sldId id="426" r:id="rId26"/>
    <p:sldId id="402" r:id="rId27"/>
    <p:sldId id="444" r:id="rId28"/>
    <p:sldId id="439" r:id="rId29"/>
    <p:sldId id="405" r:id="rId30"/>
    <p:sldId id="406" r:id="rId31"/>
    <p:sldId id="440" r:id="rId32"/>
    <p:sldId id="408" r:id="rId33"/>
    <p:sldId id="409" r:id="rId34"/>
    <p:sldId id="410" r:id="rId35"/>
    <p:sldId id="411" r:id="rId36"/>
    <p:sldId id="448" r:id="rId37"/>
    <p:sldId id="449" r:id="rId38"/>
  </p:sldIdLst>
  <p:sldSz cx="9906000" cy="6858000" type="A4"/>
  <p:notesSz cx="7102475" cy="10234613"/>
  <p:defaultTex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p:defaultTextStyle>
  <p:extLst>
    <p:ext uri="{EFAFB233-063F-42B5-8137-9DF3F51BA10A}">
      <p15:sldGuideLst xmlns:p15="http://schemas.microsoft.com/office/powerpoint/2012/main">
        <p15:guide id="1" orient="horz" pos="3974">
          <p15:clr>
            <a:srgbClr val="A4A3A4"/>
          </p15:clr>
        </p15:guide>
        <p15:guide id="2" orient="horz" pos="391">
          <p15:clr>
            <a:srgbClr val="A4A3A4"/>
          </p15:clr>
        </p15:guide>
        <p15:guide id="3" orient="horz" pos="2160">
          <p15:clr>
            <a:srgbClr val="A4A3A4"/>
          </p15:clr>
        </p15:guide>
        <p15:guide id="4" orient="horz" pos="1185">
          <p15:clr>
            <a:srgbClr val="A4A3A4"/>
          </p15:clr>
        </p15:guide>
        <p15:guide id="5" orient="horz" pos="3135">
          <p15:clr>
            <a:srgbClr val="A4A3A4"/>
          </p15:clr>
        </p15:guide>
        <p15:guide id="6" orient="horz" pos="595">
          <p15:clr>
            <a:srgbClr val="A4A3A4"/>
          </p15:clr>
        </p15:guide>
        <p15:guide id="7" pos="3120">
          <p15:clr>
            <a:srgbClr val="A4A3A4"/>
          </p15:clr>
        </p15:guide>
        <p15:guide id="8" pos="2145">
          <p15:clr>
            <a:srgbClr val="A4A3A4"/>
          </p15:clr>
        </p15:guide>
        <p15:guide id="9" pos="4095">
          <p15:clr>
            <a:srgbClr val="A4A3A4"/>
          </p15:clr>
        </p15:guide>
        <p15:guide id="10" pos="5728">
          <p15:clr>
            <a:srgbClr val="A4A3A4"/>
          </p15:clr>
        </p15:guide>
        <p15:guide id="11" pos="51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306"/>
    <a:srgbClr val="F69200"/>
    <a:srgbClr val="DF5327"/>
    <a:srgbClr val="C0504D"/>
    <a:srgbClr val="E8D0D0"/>
    <a:srgbClr val="DEA3A2"/>
    <a:srgbClr val="C12534"/>
    <a:srgbClr val="99CCFF"/>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76" autoAdjust="0"/>
    <p:restoredTop sz="99883" autoAdjust="0"/>
  </p:normalViewPr>
  <p:slideViewPr>
    <p:cSldViewPr>
      <p:cViewPr varScale="1">
        <p:scale>
          <a:sx n="74" d="100"/>
          <a:sy n="74" d="100"/>
        </p:scale>
        <p:origin x="1176" y="72"/>
      </p:cViewPr>
      <p:guideLst>
        <p:guide orient="horz" pos="3974"/>
        <p:guide orient="horz" pos="391"/>
        <p:guide orient="horz" pos="2160"/>
        <p:guide orient="horz" pos="1185"/>
        <p:guide orient="horz" pos="3135"/>
        <p:guide orient="horz" pos="595"/>
        <p:guide pos="3120"/>
        <p:guide pos="2145"/>
        <p:guide pos="4095"/>
        <p:guide pos="5728"/>
        <p:guide pos="5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78"/>
    </p:cViewPr>
  </p:sorterViewPr>
  <p:notesViewPr>
    <p:cSldViewPr>
      <p:cViewPr varScale="1">
        <p:scale>
          <a:sx n="75" d="100"/>
          <a:sy n="75" d="100"/>
        </p:scale>
        <p:origin x="-2526" y="-102"/>
      </p:cViewPr>
      <p:guideLst>
        <p:guide orient="horz" pos="3224"/>
        <p:guide pos="223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55C79-BBDF-46DE-A23B-49DD600ABBA2}"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kumimoji="1" lang="ja-JP" altLang="en-US"/>
        </a:p>
      </dgm:t>
    </dgm:pt>
    <dgm:pt modelId="{7C1F999D-79FB-4A26-B3EC-40970F53C7C3}">
      <dgm:prSet phldrT="[テキスト]" custT="1"/>
      <dgm:spPr>
        <a:xfrm>
          <a:off x="1583112" y="90353"/>
          <a:ext cx="2905338" cy="1452669"/>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kumimoji="1" lang="ja-JP" altLang="en-US" sz="1400" dirty="0" smtClean="0">
              <a:solidFill>
                <a:sysClr val="window" lastClr="FFFFFF"/>
              </a:solidFill>
              <a:latin typeface="Meiryo UI" panose="020B0604030504040204" pitchFamily="50" charset="-128"/>
              <a:ea typeface="Meiryo UI" panose="020B0604030504040204" pitchFamily="50" charset="-128"/>
              <a:cs typeface="+mn-cs"/>
            </a:rPr>
            <a:t>取組項目調査</a:t>
          </a:r>
          <a:endParaRPr kumimoji="1" lang="ja-JP" altLang="en-US" sz="1400" dirty="0">
            <a:solidFill>
              <a:sysClr val="window" lastClr="FFFFFF"/>
            </a:solidFill>
            <a:latin typeface="Meiryo UI" panose="020B0604030504040204" pitchFamily="50" charset="-128"/>
            <a:ea typeface="Meiryo UI" panose="020B0604030504040204" pitchFamily="50" charset="-128"/>
            <a:cs typeface="+mn-cs"/>
          </a:endParaRPr>
        </a:p>
      </dgm:t>
    </dgm:pt>
    <dgm:pt modelId="{C549B801-7CC9-4298-8374-BE0893CB7F50}" type="parTrans" cxnId="{289594DB-DF3F-45EE-9272-EDBA3E55B3F3}">
      <dgm:prSet/>
      <dgm:spPr/>
      <dgm:t>
        <a:bodyPr/>
        <a:lstStyle/>
        <a:p>
          <a:endParaRPr kumimoji="1" lang="ja-JP" altLang="en-US"/>
        </a:p>
      </dgm:t>
    </dgm:pt>
    <dgm:pt modelId="{D5C3EA0A-D58B-4D95-950B-F7F9883E4EFE}" type="sibTrans" cxnId="{289594DB-DF3F-45EE-9272-EDBA3E55B3F3}">
      <dgm:prSet/>
      <dgm:spPr>
        <a:xfrm>
          <a:off x="947403" y="-132331"/>
          <a:ext cx="4176756" cy="4176756"/>
        </a:xfrm>
        <a:solidFill>
          <a:srgbClr val="4472C4">
            <a:tint val="40000"/>
            <a:hueOff val="0"/>
            <a:satOff val="0"/>
            <a:lumOff val="0"/>
            <a:alphaOff val="0"/>
          </a:srgbClr>
        </a:solidFill>
        <a:ln>
          <a:noFill/>
        </a:ln>
        <a:effectLst/>
      </dgm:spPr>
      <dgm:t>
        <a:bodyPr/>
        <a:lstStyle/>
        <a:p>
          <a:endParaRPr kumimoji="1" lang="ja-JP" altLang="en-US"/>
        </a:p>
      </dgm:t>
    </dgm:pt>
    <dgm:pt modelId="{D2BFEFED-9822-4974-AB30-7C24903C2CC3}">
      <dgm:prSet phldrT="[テキスト]" custT="1"/>
      <dgm:spPr>
        <a:xfrm>
          <a:off x="1583112" y="90353"/>
          <a:ext cx="2905338" cy="1452669"/>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kumimoji="1" lang="ja-JP" altLang="en-US" sz="1100" dirty="0" smtClean="0">
              <a:solidFill>
                <a:sysClr val="window" lastClr="FFFFFF"/>
              </a:solidFill>
              <a:latin typeface="Meiryo UI" panose="020B0604030504040204" pitchFamily="50" charset="-128"/>
              <a:ea typeface="Meiryo UI" panose="020B0604030504040204" pitchFamily="50" charset="-128"/>
              <a:cs typeface="+mn-cs"/>
            </a:rPr>
            <a:t>取組んでいる項目及び取組予定項目を調査する。</a:t>
          </a:r>
          <a:endParaRPr kumimoji="1" lang="ja-JP" altLang="en-US" sz="1100" dirty="0">
            <a:solidFill>
              <a:sysClr val="window" lastClr="FFFFFF"/>
            </a:solidFill>
            <a:latin typeface="Meiryo UI" panose="020B0604030504040204" pitchFamily="50" charset="-128"/>
            <a:ea typeface="Meiryo UI" panose="020B0604030504040204" pitchFamily="50" charset="-128"/>
            <a:cs typeface="+mn-cs"/>
          </a:endParaRPr>
        </a:p>
      </dgm:t>
    </dgm:pt>
    <dgm:pt modelId="{B02EE1A5-6D4C-4374-9B11-272C0A3E1EB9}" type="parTrans" cxnId="{F1B1C90D-5884-4425-B72F-E7CABA792B89}">
      <dgm:prSet/>
      <dgm:spPr/>
      <dgm:t>
        <a:bodyPr/>
        <a:lstStyle/>
        <a:p>
          <a:endParaRPr kumimoji="1" lang="ja-JP" altLang="en-US"/>
        </a:p>
      </dgm:t>
    </dgm:pt>
    <dgm:pt modelId="{8C01B2AA-2E0F-4346-8AF6-6121526B6298}" type="sibTrans" cxnId="{F1B1C90D-5884-4425-B72F-E7CABA792B89}">
      <dgm:prSet/>
      <dgm:spPr/>
      <dgm:t>
        <a:bodyPr/>
        <a:lstStyle/>
        <a:p>
          <a:endParaRPr kumimoji="1" lang="ja-JP" altLang="en-US"/>
        </a:p>
      </dgm:t>
    </dgm:pt>
    <dgm:pt modelId="{E0FB15D7-C0F2-45CE-81D8-4ABAA9D51EA6}">
      <dgm:prSet phldrT="[テキスト]" custT="1"/>
      <dgm:spPr>
        <a:xfrm>
          <a:off x="3166225" y="2380609"/>
          <a:ext cx="2905338" cy="1452669"/>
        </a:xfr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kumimoji="1" lang="en-US" altLang="ja-JP" sz="1400" dirty="0" smtClean="0">
              <a:solidFill>
                <a:sysClr val="window" lastClr="FFFFFF"/>
              </a:solidFill>
              <a:latin typeface="Meiryo UI" panose="020B0604030504040204" pitchFamily="50" charset="-128"/>
              <a:ea typeface="Meiryo UI" panose="020B0604030504040204" pitchFamily="50" charset="-128"/>
              <a:cs typeface="+mn-cs"/>
            </a:rPr>
            <a:t>KPI</a:t>
          </a:r>
          <a:r>
            <a:rPr kumimoji="1" lang="ja-JP" altLang="en-US" sz="1400" dirty="0" smtClean="0">
              <a:solidFill>
                <a:sysClr val="window" lastClr="FFFFFF"/>
              </a:solidFill>
              <a:latin typeface="Meiryo UI" panose="020B0604030504040204" pitchFamily="50" charset="-128"/>
              <a:ea typeface="Meiryo UI" panose="020B0604030504040204" pitchFamily="50" charset="-128"/>
              <a:cs typeface="+mn-cs"/>
            </a:rPr>
            <a:t>・スケジュール設定　（見直し）依頼</a:t>
          </a:r>
          <a:endParaRPr kumimoji="1" lang="ja-JP" altLang="en-US" sz="1400" dirty="0">
            <a:solidFill>
              <a:sysClr val="window" lastClr="FFFFFF"/>
            </a:solidFill>
            <a:latin typeface="Meiryo UI" panose="020B0604030504040204" pitchFamily="50" charset="-128"/>
            <a:ea typeface="Meiryo UI" panose="020B0604030504040204" pitchFamily="50" charset="-128"/>
            <a:cs typeface="+mn-cs"/>
          </a:endParaRPr>
        </a:p>
      </dgm:t>
    </dgm:pt>
    <dgm:pt modelId="{22E4FEBC-9BDC-49A3-851C-1A28E52B5098}" type="parTrans" cxnId="{691E66F8-7606-4A61-9CA2-69086F8EAE4B}">
      <dgm:prSet/>
      <dgm:spPr/>
      <dgm:t>
        <a:bodyPr/>
        <a:lstStyle/>
        <a:p>
          <a:endParaRPr kumimoji="1" lang="ja-JP" altLang="en-US"/>
        </a:p>
      </dgm:t>
    </dgm:pt>
    <dgm:pt modelId="{CAC12FB5-9F5C-49FA-907D-558F9D5A5D27}" type="sibTrans" cxnId="{691E66F8-7606-4A61-9CA2-69086F8EAE4B}">
      <dgm:prSet/>
      <dgm:spPr/>
      <dgm:t>
        <a:bodyPr/>
        <a:lstStyle/>
        <a:p>
          <a:endParaRPr kumimoji="1" lang="ja-JP" altLang="en-US"/>
        </a:p>
      </dgm:t>
    </dgm:pt>
    <dgm:pt modelId="{95CDB9BD-7BC5-4D51-94BF-33F1D04E12C5}">
      <dgm:prSet phldrT="[テキスト]" custT="1"/>
      <dgm:spPr>
        <a:xfrm>
          <a:off x="3166225" y="2380609"/>
          <a:ext cx="2905338" cy="1452669"/>
        </a:xfr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kumimoji="1" lang="ja-JP" altLang="en-US" sz="1100" dirty="0" smtClean="0">
              <a:solidFill>
                <a:sysClr val="window" lastClr="FFFFFF"/>
              </a:solidFill>
              <a:latin typeface="Meiryo UI" panose="020B0604030504040204" pitchFamily="50" charset="-128"/>
              <a:ea typeface="Meiryo UI" panose="020B0604030504040204" pitchFamily="50" charset="-128"/>
              <a:cs typeface="+mn-cs"/>
            </a:rPr>
            <a:t>新規項目は</a:t>
          </a:r>
          <a:r>
            <a:rPr kumimoji="1" lang="en-US" altLang="ja-JP" sz="1100" dirty="0" smtClean="0">
              <a:solidFill>
                <a:sysClr val="window" lastClr="FFFFFF"/>
              </a:solidFill>
              <a:latin typeface="Meiryo UI" panose="020B0604030504040204" pitchFamily="50" charset="-128"/>
              <a:ea typeface="Meiryo UI" panose="020B0604030504040204" pitchFamily="50" charset="-128"/>
              <a:cs typeface="+mn-cs"/>
            </a:rPr>
            <a:t>KPI</a:t>
          </a:r>
          <a:r>
            <a:rPr kumimoji="1" lang="ja-JP" altLang="en-US" sz="1100" dirty="0" smtClean="0">
              <a:solidFill>
                <a:sysClr val="window" lastClr="FFFFFF"/>
              </a:solidFill>
              <a:latin typeface="Meiryo UI" panose="020B0604030504040204" pitchFamily="50" charset="-128"/>
              <a:ea typeface="Meiryo UI" panose="020B0604030504040204" pitchFamily="50" charset="-128"/>
              <a:cs typeface="+mn-cs"/>
            </a:rPr>
            <a:t>・スケジュールを設定、取組中の項目は</a:t>
          </a:r>
          <a:r>
            <a:rPr kumimoji="1" lang="en-US" altLang="ja-JP" sz="1100" dirty="0" smtClean="0">
              <a:solidFill>
                <a:sysClr val="window" lastClr="FFFFFF"/>
              </a:solidFill>
              <a:latin typeface="Meiryo UI" panose="020B0604030504040204" pitchFamily="50" charset="-128"/>
              <a:ea typeface="Meiryo UI" panose="020B0604030504040204" pitchFamily="50" charset="-128"/>
              <a:cs typeface="+mn-cs"/>
            </a:rPr>
            <a:t>KPI</a:t>
          </a:r>
          <a:r>
            <a:rPr kumimoji="1" lang="ja-JP" altLang="en-US" sz="1100" dirty="0" smtClean="0">
              <a:solidFill>
                <a:sysClr val="window" lastClr="FFFFFF"/>
              </a:solidFill>
              <a:latin typeface="Meiryo UI" panose="020B0604030504040204" pitchFamily="50" charset="-128"/>
              <a:ea typeface="Meiryo UI" panose="020B0604030504040204" pitchFamily="50" charset="-128"/>
              <a:cs typeface="+mn-cs"/>
            </a:rPr>
            <a:t>等の見直しを行う。</a:t>
          </a:r>
          <a:endParaRPr kumimoji="1" lang="ja-JP" altLang="en-US" sz="1100" dirty="0">
            <a:solidFill>
              <a:sysClr val="window" lastClr="FFFFFF"/>
            </a:solidFill>
            <a:latin typeface="Meiryo UI" panose="020B0604030504040204" pitchFamily="50" charset="-128"/>
            <a:ea typeface="Meiryo UI" panose="020B0604030504040204" pitchFamily="50" charset="-128"/>
            <a:cs typeface="+mn-cs"/>
          </a:endParaRPr>
        </a:p>
      </dgm:t>
    </dgm:pt>
    <dgm:pt modelId="{25B120E0-10C7-4356-A8E4-723A7B2315F3}" type="parTrans" cxnId="{0B018C2C-1014-4A30-B75A-8AF5B63FABAB}">
      <dgm:prSet/>
      <dgm:spPr/>
      <dgm:t>
        <a:bodyPr/>
        <a:lstStyle/>
        <a:p>
          <a:endParaRPr kumimoji="1" lang="ja-JP" altLang="en-US"/>
        </a:p>
      </dgm:t>
    </dgm:pt>
    <dgm:pt modelId="{9EB53D6B-9574-4E71-90C2-2F7BFDCC6C6B}" type="sibTrans" cxnId="{0B018C2C-1014-4A30-B75A-8AF5B63FABAB}">
      <dgm:prSet/>
      <dgm:spPr/>
      <dgm:t>
        <a:bodyPr/>
        <a:lstStyle/>
        <a:p>
          <a:endParaRPr kumimoji="1" lang="ja-JP" altLang="en-US"/>
        </a:p>
      </dgm:t>
    </dgm:pt>
    <dgm:pt modelId="{45787FA4-5966-493E-AA48-37ED3CAC4151}">
      <dgm:prSet phldrT="[テキスト]" custT="1"/>
      <dgm:spPr>
        <a:xfrm>
          <a:off x="0" y="2393525"/>
          <a:ext cx="2905338" cy="1452669"/>
        </a:xfr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kumimoji="1" lang="ja-JP" altLang="en-US" sz="1400" dirty="0" smtClean="0">
              <a:solidFill>
                <a:sysClr val="window" lastClr="FFFFFF"/>
              </a:solidFill>
              <a:latin typeface="Meiryo UI" panose="020B0604030504040204" pitchFamily="50" charset="-128"/>
              <a:ea typeface="Meiryo UI" panose="020B0604030504040204" pitchFamily="50" charset="-128"/>
              <a:cs typeface="+mn-cs"/>
            </a:rPr>
            <a:t>取組状況共有</a:t>
          </a:r>
          <a:endParaRPr kumimoji="1" lang="ja-JP" altLang="en-US" sz="1400" dirty="0">
            <a:solidFill>
              <a:sysClr val="window" lastClr="FFFFFF"/>
            </a:solidFill>
            <a:latin typeface="Meiryo UI" panose="020B0604030504040204" pitchFamily="50" charset="-128"/>
            <a:ea typeface="Meiryo UI" panose="020B0604030504040204" pitchFamily="50" charset="-128"/>
            <a:cs typeface="+mn-cs"/>
          </a:endParaRPr>
        </a:p>
      </dgm:t>
    </dgm:pt>
    <dgm:pt modelId="{B51F87E2-C938-4CD2-AD54-2B26511110B9}" type="parTrans" cxnId="{3C279027-46FF-48E1-A35A-436F666CF328}">
      <dgm:prSet/>
      <dgm:spPr/>
      <dgm:t>
        <a:bodyPr/>
        <a:lstStyle/>
        <a:p>
          <a:endParaRPr kumimoji="1" lang="ja-JP" altLang="en-US"/>
        </a:p>
      </dgm:t>
    </dgm:pt>
    <dgm:pt modelId="{21130386-3FC0-49A9-847B-01BE7E8F4759}" type="sibTrans" cxnId="{3C279027-46FF-48E1-A35A-436F666CF328}">
      <dgm:prSet/>
      <dgm:spPr/>
      <dgm:t>
        <a:bodyPr/>
        <a:lstStyle/>
        <a:p>
          <a:endParaRPr kumimoji="1" lang="ja-JP" altLang="en-US"/>
        </a:p>
      </dgm:t>
    </dgm:pt>
    <dgm:pt modelId="{0F5F8ABC-D352-4840-B91A-0607563F078F}">
      <dgm:prSet phldrT="[テキスト]" custT="1"/>
      <dgm:spPr>
        <a:xfrm>
          <a:off x="0" y="2393525"/>
          <a:ext cx="2905338" cy="1452669"/>
        </a:xfr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kumimoji="1" lang="en-US" altLang="ja-JP" sz="1100" dirty="0" smtClean="0">
              <a:solidFill>
                <a:sysClr val="window" lastClr="FFFFFF"/>
              </a:solidFill>
              <a:latin typeface="Meiryo UI" panose="020B0604030504040204" pitchFamily="50" charset="-128"/>
              <a:ea typeface="Meiryo UI" panose="020B0604030504040204" pitchFamily="50" charset="-128"/>
              <a:cs typeface="+mn-cs"/>
            </a:rPr>
            <a:t>KPI</a:t>
          </a:r>
          <a:r>
            <a:rPr kumimoji="1" lang="ja-JP" altLang="en-US" sz="1100" dirty="0" smtClean="0">
              <a:solidFill>
                <a:sysClr val="window" lastClr="FFFFFF"/>
              </a:solidFill>
              <a:latin typeface="Meiryo UI" panose="020B0604030504040204" pitchFamily="50" charset="-128"/>
              <a:ea typeface="Meiryo UI" panose="020B0604030504040204" pitchFamily="50" charset="-128"/>
              <a:cs typeface="+mn-cs"/>
            </a:rPr>
            <a:t>に基づき取組の進捗状況を随時、確認・共有する。</a:t>
          </a:r>
          <a:endParaRPr kumimoji="1" lang="ja-JP" altLang="en-US" sz="1100" dirty="0">
            <a:solidFill>
              <a:sysClr val="window" lastClr="FFFFFF"/>
            </a:solidFill>
            <a:latin typeface="Meiryo UI" panose="020B0604030504040204" pitchFamily="50" charset="-128"/>
            <a:ea typeface="Meiryo UI" panose="020B0604030504040204" pitchFamily="50" charset="-128"/>
            <a:cs typeface="+mn-cs"/>
          </a:endParaRPr>
        </a:p>
      </dgm:t>
    </dgm:pt>
    <dgm:pt modelId="{AD78A377-4FE5-4A25-86D3-2AE9267B50FF}" type="parTrans" cxnId="{3F6FFC57-DC1B-41AE-80C6-3BF606CE82B1}">
      <dgm:prSet/>
      <dgm:spPr/>
      <dgm:t>
        <a:bodyPr/>
        <a:lstStyle/>
        <a:p>
          <a:endParaRPr kumimoji="1" lang="ja-JP" altLang="en-US"/>
        </a:p>
      </dgm:t>
    </dgm:pt>
    <dgm:pt modelId="{3C7205F4-DC63-4693-8F9D-C3E02976FA17}" type="sibTrans" cxnId="{3F6FFC57-DC1B-41AE-80C6-3BF606CE82B1}">
      <dgm:prSet/>
      <dgm:spPr/>
      <dgm:t>
        <a:bodyPr/>
        <a:lstStyle/>
        <a:p>
          <a:endParaRPr kumimoji="1" lang="ja-JP" altLang="en-US"/>
        </a:p>
      </dgm:t>
    </dgm:pt>
    <dgm:pt modelId="{F4F3F6EA-1251-440B-AB09-ECF9CC192B02}" type="pres">
      <dgm:prSet presAssocID="{9EC55C79-BBDF-46DE-A23B-49DD600ABBA2}" presName="Name0" presStyleCnt="0">
        <dgm:presLayoutVars>
          <dgm:dir/>
          <dgm:resizeHandles val="exact"/>
        </dgm:presLayoutVars>
      </dgm:prSet>
      <dgm:spPr/>
      <dgm:t>
        <a:bodyPr/>
        <a:lstStyle/>
        <a:p>
          <a:endParaRPr kumimoji="1" lang="ja-JP" altLang="en-US"/>
        </a:p>
      </dgm:t>
    </dgm:pt>
    <dgm:pt modelId="{B424C7D6-500B-4141-9BE5-FBBFDF22583A}" type="pres">
      <dgm:prSet presAssocID="{7C1F999D-79FB-4A26-B3EC-40970F53C7C3}" presName="node" presStyleLbl="node1" presStyleIdx="0" presStyleCnt="3" custScaleX="111006" custScaleY="128416" custRadScaleRad="81415" custRadScaleInc="1980">
        <dgm:presLayoutVars>
          <dgm:bulletEnabled val="1"/>
        </dgm:presLayoutVars>
      </dgm:prSet>
      <dgm:spPr/>
      <dgm:t>
        <a:bodyPr/>
        <a:lstStyle/>
        <a:p>
          <a:endParaRPr kumimoji="1" lang="ja-JP" altLang="en-US"/>
        </a:p>
      </dgm:t>
    </dgm:pt>
    <dgm:pt modelId="{E9252B63-A40F-4EA3-88AF-0B1BBA28B79E}" type="pres">
      <dgm:prSet presAssocID="{D5C3EA0A-D58B-4D95-950B-F7F9883E4EFE}" presName="sibTrans" presStyleLbl="sibTrans2D1" presStyleIdx="0" presStyleCnt="3"/>
      <dgm:spPr/>
      <dgm:t>
        <a:bodyPr/>
        <a:lstStyle/>
        <a:p>
          <a:endParaRPr kumimoji="1" lang="ja-JP" altLang="en-US"/>
        </a:p>
      </dgm:t>
    </dgm:pt>
    <dgm:pt modelId="{C396B25C-6513-49C9-B4CF-B54F8C1B921C}" type="pres">
      <dgm:prSet presAssocID="{D5C3EA0A-D58B-4D95-950B-F7F9883E4EFE}" presName="connectorText" presStyleLbl="sibTrans2D1" presStyleIdx="0" presStyleCnt="3"/>
      <dgm:spPr/>
      <dgm:t>
        <a:bodyPr/>
        <a:lstStyle/>
        <a:p>
          <a:endParaRPr kumimoji="1" lang="ja-JP" altLang="en-US"/>
        </a:p>
      </dgm:t>
    </dgm:pt>
    <dgm:pt modelId="{0D350DD7-3B44-4003-9FB4-30974FD7ACF1}" type="pres">
      <dgm:prSet presAssocID="{E0FB15D7-C0F2-45CE-81D8-4ABAA9D51EA6}" presName="node" presStyleLbl="node1" presStyleIdx="1" presStyleCnt="3" custScaleX="114126" custScaleY="144987" custRadScaleRad="99102" custRadScaleInc="-1521">
        <dgm:presLayoutVars>
          <dgm:bulletEnabled val="1"/>
        </dgm:presLayoutVars>
      </dgm:prSet>
      <dgm:spPr/>
      <dgm:t>
        <a:bodyPr/>
        <a:lstStyle/>
        <a:p>
          <a:endParaRPr kumimoji="1" lang="ja-JP" altLang="en-US"/>
        </a:p>
      </dgm:t>
    </dgm:pt>
    <dgm:pt modelId="{2AA5A208-2A97-4EE8-B17B-C5C719688A3A}" type="pres">
      <dgm:prSet presAssocID="{CAC12FB5-9F5C-49FA-907D-558F9D5A5D27}" presName="sibTrans" presStyleLbl="sibTrans2D1" presStyleIdx="1" presStyleCnt="3"/>
      <dgm:spPr/>
      <dgm:t>
        <a:bodyPr/>
        <a:lstStyle/>
        <a:p>
          <a:endParaRPr kumimoji="1" lang="ja-JP" altLang="en-US"/>
        </a:p>
      </dgm:t>
    </dgm:pt>
    <dgm:pt modelId="{C529EF34-8F93-46E4-9B2B-DCC5A46DDB7F}" type="pres">
      <dgm:prSet presAssocID="{CAC12FB5-9F5C-49FA-907D-558F9D5A5D27}" presName="connectorText" presStyleLbl="sibTrans2D1" presStyleIdx="1" presStyleCnt="3"/>
      <dgm:spPr/>
      <dgm:t>
        <a:bodyPr/>
        <a:lstStyle/>
        <a:p>
          <a:endParaRPr kumimoji="1" lang="ja-JP" altLang="en-US"/>
        </a:p>
      </dgm:t>
    </dgm:pt>
    <dgm:pt modelId="{FE302422-BFE3-4142-AAD1-28E9105BFD21}" type="pres">
      <dgm:prSet presAssocID="{45787FA4-5966-493E-AA48-37ED3CAC4151}" presName="node" presStyleLbl="node1" presStyleIdx="2" presStyleCnt="3" custScaleX="108442" custScaleY="147292">
        <dgm:presLayoutVars>
          <dgm:bulletEnabled val="1"/>
        </dgm:presLayoutVars>
      </dgm:prSet>
      <dgm:spPr/>
      <dgm:t>
        <a:bodyPr/>
        <a:lstStyle/>
        <a:p>
          <a:endParaRPr kumimoji="1" lang="ja-JP" altLang="en-US"/>
        </a:p>
      </dgm:t>
    </dgm:pt>
    <dgm:pt modelId="{B8279797-3AF5-4E02-B207-323FD119E1BD}" type="pres">
      <dgm:prSet presAssocID="{21130386-3FC0-49A9-847B-01BE7E8F4759}" presName="sibTrans" presStyleLbl="sibTrans2D1" presStyleIdx="2" presStyleCnt="3"/>
      <dgm:spPr/>
      <dgm:t>
        <a:bodyPr/>
        <a:lstStyle/>
        <a:p>
          <a:endParaRPr kumimoji="1" lang="ja-JP" altLang="en-US"/>
        </a:p>
      </dgm:t>
    </dgm:pt>
    <dgm:pt modelId="{11FD591E-69D2-41BB-BF6C-D1A19565F8DD}" type="pres">
      <dgm:prSet presAssocID="{21130386-3FC0-49A9-847B-01BE7E8F4759}" presName="connectorText" presStyleLbl="sibTrans2D1" presStyleIdx="2" presStyleCnt="3"/>
      <dgm:spPr/>
      <dgm:t>
        <a:bodyPr/>
        <a:lstStyle/>
        <a:p>
          <a:endParaRPr kumimoji="1" lang="ja-JP" altLang="en-US"/>
        </a:p>
      </dgm:t>
    </dgm:pt>
  </dgm:ptLst>
  <dgm:cxnLst>
    <dgm:cxn modelId="{66FFB9A9-9194-4F9B-83F3-FB855452DBE6}" type="presOf" srcId="{D5C3EA0A-D58B-4D95-950B-F7F9883E4EFE}" destId="{E9252B63-A40F-4EA3-88AF-0B1BBA28B79E}" srcOrd="0" destOrd="0" presId="urn:microsoft.com/office/officeart/2005/8/layout/cycle7"/>
    <dgm:cxn modelId="{FC9D2EC1-C075-49D6-9D23-5F7C094F294F}" type="presOf" srcId="{D2BFEFED-9822-4974-AB30-7C24903C2CC3}" destId="{B424C7D6-500B-4141-9BE5-FBBFDF22583A}" srcOrd="0" destOrd="1" presId="urn:microsoft.com/office/officeart/2005/8/layout/cycle7"/>
    <dgm:cxn modelId="{E753CBCE-636D-4D77-BEFD-9BB95552D362}" type="presOf" srcId="{CAC12FB5-9F5C-49FA-907D-558F9D5A5D27}" destId="{C529EF34-8F93-46E4-9B2B-DCC5A46DDB7F}" srcOrd="1" destOrd="0" presId="urn:microsoft.com/office/officeart/2005/8/layout/cycle7"/>
    <dgm:cxn modelId="{6C9A1148-383E-4819-8E4D-623ED9DC0646}" type="presOf" srcId="{7C1F999D-79FB-4A26-B3EC-40970F53C7C3}" destId="{B424C7D6-500B-4141-9BE5-FBBFDF22583A}" srcOrd="0" destOrd="0" presId="urn:microsoft.com/office/officeart/2005/8/layout/cycle7"/>
    <dgm:cxn modelId="{E7601B6D-F0E9-4913-8DCC-A3C051549AF9}" type="presOf" srcId="{95CDB9BD-7BC5-4D51-94BF-33F1D04E12C5}" destId="{0D350DD7-3B44-4003-9FB4-30974FD7ACF1}" srcOrd="0" destOrd="1" presId="urn:microsoft.com/office/officeart/2005/8/layout/cycle7"/>
    <dgm:cxn modelId="{4B73B2CD-8FE4-4790-8E5A-F6A03CC18453}" type="presOf" srcId="{D5C3EA0A-D58B-4D95-950B-F7F9883E4EFE}" destId="{C396B25C-6513-49C9-B4CF-B54F8C1B921C}" srcOrd="1" destOrd="0" presId="urn:microsoft.com/office/officeart/2005/8/layout/cycle7"/>
    <dgm:cxn modelId="{691E66F8-7606-4A61-9CA2-69086F8EAE4B}" srcId="{9EC55C79-BBDF-46DE-A23B-49DD600ABBA2}" destId="{E0FB15D7-C0F2-45CE-81D8-4ABAA9D51EA6}" srcOrd="1" destOrd="0" parTransId="{22E4FEBC-9BDC-49A3-851C-1A28E52B5098}" sibTransId="{CAC12FB5-9F5C-49FA-907D-558F9D5A5D27}"/>
    <dgm:cxn modelId="{1D9EA199-E636-41A7-AACB-FC9067489724}" type="presOf" srcId="{45787FA4-5966-493E-AA48-37ED3CAC4151}" destId="{FE302422-BFE3-4142-AAD1-28E9105BFD21}" srcOrd="0" destOrd="0" presId="urn:microsoft.com/office/officeart/2005/8/layout/cycle7"/>
    <dgm:cxn modelId="{AD73A9F8-F553-481A-B09C-F1C6691C6A52}" type="presOf" srcId="{9EC55C79-BBDF-46DE-A23B-49DD600ABBA2}" destId="{F4F3F6EA-1251-440B-AB09-ECF9CC192B02}" srcOrd="0" destOrd="0" presId="urn:microsoft.com/office/officeart/2005/8/layout/cycle7"/>
    <dgm:cxn modelId="{06E28EDD-A711-4CC6-8714-EA92E2009707}" type="presOf" srcId="{CAC12FB5-9F5C-49FA-907D-558F9D5A5D27}" destId="{2AA5A208-2A97-4EE8-B17B-C5C719688A3A}" srcOrd="0" destOrd="0" presId="urn:microsoft.com/office/officeart/2005/8/layout/cycle7"/>
    <dgm:cxn modelId="{0B018C2C-1014-4A30-B75A-8AF5B63FABAB}" srcId="{E0FB15D7-C0F2-45CE-81D8-4ABAA9D51EA6}" destId="{95CDB9BD-7BC5-4D51-94BF-33F1D04E12C5}" srcOrd="0" destOrd="0" parTransId="{25B120E0-10C7-4356-A8E4-723A7B2315F3}" sibTransId="{9EB53D6B-9574-4E71-90C2-2F7BFDCC6C6B}"/>
    <dgm:cxn modelId="{F1B1C90D-5884-4425-B72F-E7CABA792B89}" srcId="{7C1F999D-79FB-4A26-B3EC-40970F53C7C3}" destId="{D2BFEFED-9822-4974-AB30-7C24903C2CC3}" srcOrd="0" destOrd="0" parTransId="{B02EE1A5-6D4C-4374-9B11-272C0A3E1EB9}" sibTransId="{8C01B2AA-2E0F-4346-8AF6-6121526B6298}"/>
    <dgm:cxn modelId="{289594DB-DF3F-45EE-9272-EDBA3E55B3F3}" srcId="{9EC55C79-BBDF-46DE-A23B-49DD600ABBA2}" destId="{7C1F999D-79FB-4A26-B3EC-40970F53C7C3}" srcOrd="0" destOrd="0" parTransId="{C549B801-7CC9-4298-8374-BE0893CB7F50}" sibTransId="{D5C3EA0A-D58B-4D95-950B-F7F9883E4EFE}"/>
    <dgm:cxn modelId="{3C279027-46FF-48E1-A35A-436F666CF328}" srcId="{9EC55C79-BBDF-46DE-A23B-49DD600ABBA2}" destId="{45787FA4-5966-493E-AA48-37ED3CAC4151}" srcOrd="2" destOrd="0" parTransId="{B51F87E2-C938-4CD2-AD54-2B26511110B9}" sibTransId="{21130386-3FC0-49A9-847B-01BE7E8F4759}"/>
    <dgm:cxn modelId="{94A10240-6B4A-46F7-8C83-1251D97B6BB5}" type="presOf" srcId="{21130386-3FC0-49A9-847B-01BE7E8F4759}" destId="{11FD591E-69D2-41BB-BF6C-D1A19565F8DD}" srcOrd="1" destOrd="0" presId="urn:microsoft.com/office/officeart/2005/8/layout/cycle7"/>
    <dgm:cxn modelId="{3F6FFC57-DC1B-41AE-80C6-3BF606CE82B1}" srcId="{45787FA4-5966-493E-AA48-37ED3CAC4151}" destId="{0F5F8ABC-D352-4840-B91A-0607563F078F}" srcOrd="0" destOrd="0" parTransId="{AD78A377-4FE5-4A25-86D3-2AE9267B50FF}" sibTransId="{3C7205F4-DC63-4693-8F9D-C3E02976FA17}"/>
    <dgm:cxn modelId="{72E1B0E8-5170-4F6B-A4F1-3D61F62D9BFA}" type="presOf" srcId="{0F5F8ABC-D352-4840-B91A-0607563F078F}" destId="{FE302422-BFE3-4142-AAD1-28E9105BFD21}" srcOrd="0" destOrd="1" presId="urn:microsoft.com/office/officeart/2005/8/layout/cycle7"/>
    <dgm:cxn modelId="{73A0920B-317A-4A18-A6CF-55E20E7FABFC}" type="presOf" srcId="{21130386-3FC0-49A9-847B-01BE7E8F4759}" destId="{B8279797-3AF5-4E02-B207-323FD119E1BD}" srcOrd="0" destOrd="0" presId="urn:microsoft.com/office/officeart/2005/8/layout/cycle7"/>
    <dgm:cxn modelId="{58B5F67E-B7DD-4EB7-B9CA-64377C403474}" type="presOf" srcId="{E0FB15D7-C0F2-45CE-81D8-4ABAA9D51EA6}" destId="{0D350DD7-3B44-4003-9FB4-30974FD7ACF1}" srcOrd="0" destOrd="0" presId="urn:microsoft.com/office/officeart/2005/8/layout/cycle7"/>
    <dgm:cxn modelId="{27D524A4-DDAE-4575-9892-3CF9526CCA79}" type="presParOf" srcId="{F4F3F6EA-1251-440B-AB09-ECF9CC192B02}" destId="{B424C7D6-500B-4141-9BE5-FBBFDF22583A}" srcOrd="0" destOrd="0" presId="urn:microsoft.com/office/officeart/2005/8/layout/cycle7"/>
    <dgm:cxn modelId="{E96F7667-290F-41BB-97D8-9A1D0605A6B7}" type="presParOf" srcId="{F4F3F6EA-1251-440B-AB09-ECF9CC192B02}" destId="{E9252B63-A40F-4EA3-88AF-0B1BBA28B79E}" srcOrd="1" destOrd="0" presId="urn:microsoft.com/office/officeart/2005/8/layout/cycle7"/>
    <dgm:cxn modelId="{A41983B4-47AD-4069-A528-220C4A10D07E}" type="presParOf" srcId="{E9252B63-A40F-4EA3-88AF-0B1BBA28B79E}" destId="{C396B25C-6513-49C9-B4CF-B54F8C1B921C}" srcOrd="0" destOrd="0" presId="urn:microsoft.com/office/officeart/2005/8/layout/cycle7"/>
    <dgm:cxn modelId="{98CB8117-B59C-4640-92E5-AA0CA4A48147}" type="presParOf" srcId="{F4F3F6EA-1251-440B-AB09-ECF9CC192B02}" destId="{0D350DD7-3B44-4003-9FB4-30974FD7ACF1}" srcOrd="2" destOrd="0" presId="urn:microsoft.com/office/officeart/2005/8/layout/cycle7"/>
    <dgm:cxn modelId="{8DF8621B-508C-48CA-89C8-73841AAAB625}" type="presParOf" srcId="{F4F3F6EA-1251-440B-AB09-ECF9CC192B02}" destId="{2AA5A208-2A97-4EE8-B17B-C5C719688A3A}" srcOrd="3" destOrd="0" presId="urn:microsoft.com/office/officeart/2005/8/layout/cycle7"/>
    <dgm:cxn modelId="{73AB8902-1230-4990-8BED-8230FBA45FB9}" type="presParOf" srcId="{2AA5A208-2A97-4EE8-B17B-C5C719688A3A}" destId="{C529EF34-8F93-46E4-9B2B-DCC5A46DDB7F}" srcOrd="0" destOrd="0" presId="urn:microsoft.com/office/officeart/2005/8/layout/cycle7"/>
    <dgm:cxn modelId="{24D8E27A-7914-40B9-BB61-944F87E1D88C}" type="presParOf" srcId="{F4F3F6EA-1251-440B-AB09-ECF9CC192B02}" destId="{FE302422-BFE3-4142-AAD1-28E9105BFD21}" srcOrd="4" destOrd="0" presId="urn:microsoft.com/office/officeart/2005/8/layout/cycle7"/>
    <dgm:cxn modelId="{627B0D80-F98D-4A52-88C5-BB7706CEF3B4}" type="presParOf" srcId="{F4F3F6EA-1251-440B-AB09-ECF9CC192B02}" destId="{B8279797-3AF5-4E02-B207-323FD119E1BD}" srcOrd="5" destOrd="0" presId="urn:microsoft.com/office/officeart/2005/8/layout/cycle7"/>
    <dgm:cxn modelId="{A9429526-53B5-499C-BB8A-C7B7A3393E79}" type="presParOf" srcId="{B8279797-3AF5-4E02-B207-323FD119E1BD}" destId="{11FD591E-69D2-41BB-BF6C-D1A19565F8D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C95619-5596-43ED-817C-7121B76C315E}" type="doc">
      <dgm:prSet loTypeId="urn:microsoft.com/office/officeart/2005/8/layout/venn1" loCatId="relationship" qsTypeId="urn:microsoft.com/office/officeart/2005/8/quickstyle/simple1" qsCatId="simple" csTypeId="urn:microsoft.com/office/officeart/2005/8/colors/accent1_2" csCatId="accent1" phldr="1"/>
      <dgm:spPr/>
    </dgm:pt>
    <dgm:pt modelId="{D577A319-8691-4234-AD94-62B11ADA3D31}">
      <dgm:prSet phldrT="[テキスト]" custT="1"/>
      <dgm:spPr>
        <a:solidFill>
          <a:schemeClr val="accent1">
            <a:lumMod val="75000"/>
            <a:alpha val="51000"/>
          </a:schemeClr>
        </a:solidFill>
      </dgm:spPr>
      <dgm:t>
        <a:bodyPr/>
        <a:lstStyle/>
        <a:p>
          <a:r>
            <a:rPr kumimoji="1" lang="ja-JP" altLang="en-US" sz="1200" b="0" dirty="0" smtClean="0">
              <a:solidFill>
                <a:schemeClr val="tx1"/>
              </a:solidFill>
              <a:latin typeface="+mj-ea"/>
              <a:ea typeface="+mj-ea"/>
            </a:rPr>
            <a:t>業務課題を整理し</a:t>
          </a:r>
          <a:r>
            <a:rPr kumimoji="1" lang="en-US" altLang="ja-JP" sz="1200" b="0" dirty="0" smtClean="0">
              <a:solidFill>
                <a:schemeClr val="tx1"/>
              </a:solidFill>
              <a:latin typeface="+mj-ea"/>
              <a:ea typeface="+mj-ea"/>
            </a:rPr>
            <a:t/>
          </a:r>
          <a:br>
            <a:rPr kumimoji="1" lang="en-US" altLang="ja-JP" sz="1200" b="0" dirty="0" smtClean="0">
              <a:solidFill>
                <a:schemeClr val="tx1"/>
              </a:solidFill>
              <a:latin typeface="+mj-ea"/>
              <a:ea typeface="+mj-ea"/>
            </a:rPr>
          </a:br>
          <a:r>
            <a:rPr kumimoji="1" lang="ja-JP" altLang="en-US" sz="1200" b="0" dirty="0" smtClean="0">
              <a:solidFill>
                <a:schemeClr val="tx1"/>
              </a:solidFill>
              <a:latin typeface="+mj-ea"/>
              <a:ea typeface="+mj-ea"/>
            </a:rPr>
            <a:t>解決する力</a:t>
          </a:r>
          <a:endParaRPr kumimoji="1" lang="ja-JP" altLang="en-US" sz="1200" b="0" dirty="0">
            <a:solidFill>
              <a:schemeClr val="tx1"/>
            </a:solidFill>
            <a:latin typeface="+mj-ea"/>
            <a:ea typeface="+mj-ea"/>
          </a:endParaRPr>
        </a:p>
      </dgm:t>
    </dgm:pt>
    <dgm:pt modelId="{0D908B1A-B0F6-4016-8A4C-E2002C4F55AC}" type="parTrans" cxnId="{3D796C77-F180-410F-A6D8-C433FBE343A1}">
      <dgm:prSet/>
      <dgm:spPr/>
      <dgm:t>
        <a:bodyPr/>
        <a:lstStyle/>
        <a:p>
          <a:endParaRPr kumimoji="1" lang="ja-JP" altLang="en-US" sz="1800" b="1">
            <a:latin typeface="+mj-ea"/>
            <a:ea typeface="+mj-ea"/>
          </a:endParaRPr>
        </a:p>
      </dgm:t>
    </dgm:pt>
    <dgm:pt modelId="{32784024-769F-41DA-89FF-7C304A7C55D4}" type="sibTrans" cxnId="{3D796C77-F180-410F-A6D8-C433FBE343A1}">
      <dgm:prSet/>
      <dgm:spPr/>
      <dgm:t>
        <a:bodyPr/>
        <a:lstStyle/>
        <a:p>
          <a:endParaRPr kumimoji="1" lang="ja-JP" altLang="en-US" sz="1800" b="1">
            <a:latin typeface="+mj-ea"/>
            <a:ea typeface="+mj-ea"/>
          </a:endParaRPr>
        </a:p>
      </dgm:t>
    </dgm:pt>
    <dgm:pt modelId="{296E2821-F2AF-4A4E-A4A2-1231097281DB}">
      <dgm:prSet phldrT="[テキスト]" custT="1"/>
      <dgm:spPr>
        <a:solidFill>
          <a:srgbClr val="FFC000">
            <a:alpha val="51000"/>
          </a:srgbClr>
        </a:solidFill>
      </dgm:spPr>
      <dgm:t>
        <a:bodyPr/>
        <a:lstStyle/>
        <a:p>
          <a:r>
            <a:rPr kumimoji="1" lang="ja-JP" altLang="en-US" sz="1200" b="0" dirty="0" smtClean="0">
              <a:solidFill>
                <a:schemeClr val="tx1"/>
              </a:solidFill>
              <a:latin typeface="+mj-ea"/>
              <a:ea typeface="+mj-ea"/>
            </a:rPr>
            <a:t>データ内容を理解し</a:t>
          </a:r>
          <a:r>
            <a:rPr kumimoji="1" lang="en-US" altLang="ja-JP" sz="1200" b="0" dirty="0" smtClean="0">
              <a:solidFill>
                <a:schemeClr val="tx1"/>
              </a:solidFill>
              <a:latin typeface="+mj-ea"/>
              <a:ea typeface="+mj-ea"/>
            </a:rPr>
            <a:t/>
          </a:r>
          <a:br>
            <a:rPr kumimoji="1" lang="en-US" altLang="ja-JP" sz="1200" b="0" dirty="0" smtClean="0">
              <a:solidFill>
                <a:schemeClr val="tx1"/>
              </a:solidFill>
              <a:latin typeface="+mj-ea"/>
              <a:ea typeface="+mj-ea"/>
            </a:rPr>
          </a:br>
          <a:r>
            <a:rPr kumimoji="1" lang="ja-JP" altLang="en-US" sz="1200" b="0" dirty="0" smtClean="0">
              <a:solidFill>
                <a:schemeClr val="tx1"/>
              </a:solidFill>
              <a:latin typeface="+mj-ea"/>
              <a:ea typeface="+mj-ea"/>
            </a:rPr>
            <a:t>使える形式に加工</a:t>
          </a:r>
          <a:r>
            <a:rPr kumimoji="1" lang="en-US" altLang="ja-JP" sz="1200" b="0" dirty="0" smtClean="0">
              <a:solidFill>
                <a:schemeClr val="tx1"/>
              </a:solidFill>
              <a:latin typeface="+mj-ea"/>
              <a:ea typeface="+mj-ea"/>
            </a:rPr>
            <a:t/>
          </a:r>
          <a:br>
            <a:rPr kumimoji="1" lang="en-US" altLang="ja-JP" sz="1200" b="0" dirty="0" smtClean="0">
              <a:solidFill>
                <a:schemeClr val="tx1"/>
              </a:solidFill>
              <a:latin typeface="+mj-ea"/>
              <a:ea typeface="+mj-ea"/>
            </a:rPr>
          </a:br>
          <a:r>
            <a:rPr kumimoji="1" lang="ja-JP" altLang="en-US" sz="1200" b="0" dirty="0" smtClean="0">
              <a:solidFill>
                <a:schemeClr val="tx1"/>
              </a:solidFill>
              <a:latin typeface="+mj-ea"/>
              <a:ea typeface="+mj-ea"/>
            </a:rPr>
            <a:t>する力</a:t>
          </a:r>
          <a:endParaRPr kumimoji="1" lang="en-US" altLang="ja-JP" sz="1200" b="0" dirty="0" smtClean="0">
            <a:solidFill>
              <a:schemeClr val="tx1"/>
            </a:solidFill>
            <a:latin typeface="+mj-ea"/>
            <a:ea typeface="+mj-ea"/>
          </a:endParaRPr>
        </a:p>
      </dgm:t>
    </dgm:pt>
    <dgm:pt modelId="{BC3BDE34-1390-4AF0-B815-1FF90F0B4E71}" type="parTrans" cxnId="{17118FBD-A795-4C12-BA39-6B16C914561E}">
      <dgm:prSet/>
      <dgm:spPr/>
      <dgm:t>
        <a:bodyPr/>
        <a:lstStyle/>
        <a:p>
          <a:endParaRPr kumimoji="1" lang="ja-JP" altLang="en-US" sz="1800" b="1">
            <a:latin typeface="+mj-ea"/>
            <a:ea typeface="+mj-ea"/>
          </a:endParaRPr>
        </a:p>
      </dgm:t>
    </dgm:pt>
    <dgm:pt modelId="{C5DAEE15-50B3-42CD-B540-1D1E21E57A4D}" type="sibTrans" cxnId="{17118FBD-A795-4C12-BA39-6B16C914561E}">
      <dgm:prSet/>
      <dgm:spPr/>
      <dgm:t>
        <a:bodyPr/>
        <a:lstStyle/>
        <a:p>
          <a:endParaRPr kumimoji="1" lang="ja-JP" altLang="en-US" sz="1800" b="1">
            <a:latin typeface="+mj-ea"/>
            <a:ea typeface="+mj-ea"/>
          </a:endParaRPr>
        </a:p>
      </dgm:t>
    </dgm:pt>
    <dgm:pt modelId="{C3C224EE-039F-48F8-9698-421B7B212B42}">
      <dgm:prSet phldrT="[テキスト]" custT="1"/>
      <dgm:spPr>
        <a:solidFill>
          <a:srgbClr val="92D050">
            <a:alpha val="51000"/>
          </a:srgbClr>
        </a:solidFill>
      </dgm:spPr>
      <dgm:t>
        <a:bodyPr/>
        <a:lstStyle/>
        <a:p>
          <a:r>
            <a:rPr kumimoji="1" lang="ja-JP" altLang="en-US" sz="1200" b="0" dirty="0" smtClean="0">
              <a:solidFill>
                <a:schemeClr val="tx1"/>
              </a:solidFill>
              <a:latin typeface="+mj-ea"/>
              <a:ea typeface="+mj-ea"/>
            </a:rPr>
            <a:t>統計学などを</a:t>
          </a:r>
          <a:r>
            <a:rPr kumimoji="1" lang="en-US" altLang="ja-JP" sz="1200" b="0" dirty="0" smtClean="0">
              <a:solidFill>
                <a:schemeClr val="tx1"/>
              </a:solidFill>
              <a:latin typeface="+mj-ea"/>
              <a:ea typeface="+mj-ea"/>
            </a:rPr>
            <a:t/>
          </a:r>
          <a:br>
            <a:rPr kumimoji="1" lang="en-US" altLang="ja-JP" sz="1200" b="0" dirty="0" smtClean="0">
              <a:solidFill>
                <a:schemeClr val="tx1"/>
              </a:solidFill>
              <a:latin typeface="+mj-ea"/>
              <a:ea typeface="+mj-ea"/>
            </a:rPr>
          </a:br>
          <a:r>
            <a:rPr kumimoji="1" lang="ja-JP" altLang="en-US" sz="1200" b="0" dirty="0" smtClean="0">
              <a:solidFill>
                <a:schemeClr val="tx1"/>
              </a:solidFill>
              <a:latin typeface="+mj-ea"/>
              <a:ea typeface="+mj-ea"/>
            </a:rPr>
            <a:t>理解し使う力</a:t>
          </a:r>
          <a:endParaRPr kumimoji="1" lang="ja-JP" altLang="en-US" sz="1200" b="0" dirty="0">
            <a:solidFill>
              <a:schemeClr val="tx1"/>
            </a:solidFill>
            <a:latin typeface="+mj-ea"/>
            <a:ea typeface="+mj-ea"/>
          </a:endParaRPr>
        </a:p>
      </dgm:t>
    </dgm:pt>
    <dgm:pt modelId="{7A12D239-0F8F-4231-9328-E34A33A775FE}" type="parTrans" cxnId="{B098122C-AC03-4E79-82F8-9CF4873F2FC3}">
      <dgm:prSet/>
      <dgm:spPr/>
      <dgm:t>
        <a:bodyPr/>
        <a:lstStyle/>
        <a:p>
          <a:endParaRPr kumimoji="1" lang="ja-JP" altLang="en-US" sz="1800" b="1">
            <a:latin typeface="+mj-ea"/>
            <a:ea typeface="+mj-ea"/>
          </a:endParaRPr>
        </a:p>
      </dgm:t>
    </dgm:pt>
    <dgm:pt modelId="{FD4429F2-C2EB-4E91-97EA-C4BC48253458}" type="sibTrans" cxnId="{B098122C-AC03-4E79-82F8-9CF4873F2FC3}">
      <dgm:prSet/>
      <dgm:spPr/>
      <dgm:t>
        <a:bodyPr/>
        <a:lstStyle/>
        <a:p>
          <a:endParaRPr kumimoji="1" lang="ja-JP" altLang="en-US" sz="1800" b="1">
            <a:latin typeface="+mj-ea"/>
            <a:ea typeface="+mj-ea"/>
          </a:endParaRPr>
        </a:p>
      </dgm:t>
    </dgm:pt>
    <dgm:pt modelId="{56CE6A30-D5B3-42AE-B156-C1F3206E75E1}" type="pres">
      <dgm:prSet presAssocID="{7CC95619-5596-43ED-817C-7121B76C315E}" presName="compositeShape" presStyleCnt="0">
        <dgm:presLayoutVars>
          <dgm:chMax val="7"/>
          <dgm:dir/>
          <dgm:resizeHandles val="exact"/>
        </dgm:presLayoutVars>
      </dgm:prSet>
      <dgm:spPr/>
    </dgm:pt>
    <dgm:pt modelId="{D6C4787D-62DD-464E-A6F1-EEC6FB2D1823}" type="pres">
      <dgm:prSet presAssocID="{D577A319-8691-4234-AD94-62B11ADA3D31}" presName="circ1" presStyleLbl="vennNode1" presStyleIdx="0" presStyleCnt="3" custAng="0"/>
      <dgm:spPr/>
      <dgm:t>
        <a:bodyPr/>
        <a:lstStyle/>
        <a:p>
          <a:endParaRPr kumimoji="1" lang="ja-JP" altLang="en-US"/>
        </a:p>
      </dgm:t>
    </dgm:pt>
    <dgm:pt modelId="{629E31D8-A894-49DA-A74E-6DE744485CB8}" type="pres">
      <dgm:prSet presAssocID="{D577A319-8691-4234-AD94-62B11ADA3D31}" presName="circ1Tx" presStyleLbl="revTx" presStyleIdx="0" presStyleCnt="0">
        <dgm:presLayoutVars>
          <dgm:chMax val="0"/>
          <dgm:chPref val="0"/>
          <dgm:bulletEnabled val="1"/>
        </dgm:presLayoutVars>
      </dgm:prSet>
      <dgm:spPr/>
      <dgm:t>
        <a:bodyPr/>
        <a:lstStyle/>
        <a:p>
          <a:endParaRPr kumimoji="1" lang="ja-JP" altLang="en-US"/>
        </a:p>
      </dgm:t>
    </dgm:pt>
    <dgm:pt modelId="{E370DAB0-A0C6-4702-9630-F2BAF9DD1504}" type="pres">
      <dgm:prSet presAssocID="{296E2821-F2AF-4A4E-A4A2-1231097281DB}" presName="circ2" presStyleLbl="vennNode1" presStyleIdx="1" presStyleCnt="3"/>
      <dgm:spPr/>
      <dgm:t>
        <a:bodyPr/>
        <a:lstStyle/>
        <a:p>
          <a:endParaRPr kumimoji="1" lang="ja-JP" altLang="en-US"/>
        </a:p>
      </dgm:t>
    </dgm:pt>
    <dgm:pt modelId="{B3620656-90C8-4167-B26E-8C88B4DDB944}" type="pres">
      <dgm:prSet presAssocID="{296E2821-F2AF-4A4E-A4A2-1231097281DB}" presName="circ2Tx" presStyleLbl="revTx" presStyleIdx="0" presStyleCnt="0">
        <dgm:presLayoutVars>
          <dgm:chMax val="0"/>
          <dgm:chPref val="0"/>
          <dgm:bulletEnabled val="1"/>
        </dgm:presLayoutVars>
      </dgm:prSet>
      <dgm:spPr/>
      <dgm:t>
        <a:bodyPr/>
        <a:lstStyle/>
        <a:p>
          <a:endParaRPr kumimoji="1" lang="ja-JP" altLang="en-US"/>
        </a:p>
      </dgm:t>
    </dgm:pt>
    <dgm:pt modelId="{4AEB6977-13E3-459D-ABEE-AB85CF758431}" type="pres">
      <dgm:prSet presAssocID="{C3C224EE-039F-48F8-9698-421B7B212B42}" presName="circ3" presStyleLbl="vennNode1" presStyleIdx="2" presStyleCnt="3"/>
      <dgm:spPr/>
      <dgm:t>
        <a:bodyPr/>
        <a:lstStyle/>
        <a:p>
          <a:endParaRPr kumimoji="1" lang="ja-JP" altLang="en-US"/>
        </a:p>
      </dgm:t>
    </dgm:pt>
    <dgm:pt modelId="{3AA296AB-E6DC-449A-94B8-E1E011D4B7F1}" type="pres">
      <dgm:prSet presAssocID="{C3C224EE-039F-48F8-9698-421B7B212B42}"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4601A252-F2FE-479B-B485-131CCEDD8E16}" type="presOf" srcId="{C3C224EE-039F-48F8-9698-421B7B212B42}" destId="{4AEB6977-13E3-459D-ABEE-AB85CF758431}" srcOrd="0" destOrd="0" presId="urn:microsoft.com/office/officeart/2005/8/layout/venn1"/>
    <dgm:cxn modelId="{43E5D2A8-D957-4D3F-97EF-A14A6DFE7A8C}" type="presOf" srcId="{D577A319-8691-4234-AD94-62B11ADA3D31}" destId="{D6C4787D-62DD-464E-A6F1-EEC6FB2D1823}" srcOrd="0" destOrd="0" presId="urn:microsoft.com/office/officeart/2005/8/layout/venn1"/>
    <dgm:cxn modelId="{17118FBD-A795-4C12-BA39-6B16C914561E}" srcId="{7CC95619-5596-43ED-817C-7121B76C315E}" destId="{296E2821-F2AF-4A4E-A4A2-1231097281DB}" srcOrd="1" destOrd="0" parTransId="{BC3BDE34-1390-4AF0-B815-1FF90F0B4E71}" sibTransId="{C5DAEE15-50B3-42CD-B540-1D1E21E57A4D}"/>
    <dgm:cxn modelId="{548B883D-874D-48C4-B02A-10C85BB5D2BA}" type="presOf" srcId="{C3C224EE-039F-48F8-9698-421B7B212B42}" destId="{3AA296AB-E6DC-449A-94B8-E1E011D4B7F1}" srcOrd="1" destOrd="0" presId="urn:microsoft.com/office/officeart/2005/8/layout/venn1"/>
    <dgm:cxn modelId="{0B403E83-FB1F-4E04-B625-3AE95F71B579}" type="presOf" srcId="{D577A319-8691-4234-AD94-62B11ADA3D31}" destId="{629E31D8-A894-49DA-A74E-6DE744485CB8}" srcOrd="1" destOrd="0" presId="urn:microsoft.com/office/officeart/2005/8/layout/venn1"/>
    <dgm:cxn modelId="{A2159C6A-EB45-4736-9695-254256C263DF}" type="presOf" srcId="{7CC95619-5596-43ED-817C-7121B76C315E}" destId="{56CE6A30-D5B3-42AE-B156-C1F3206E75E1}" srcOrd="0" destOrd="0" presId="urn:microsoft.com/office/officeart/2005/8/layout/venn1"/>
    <dgm:cxn modelId="{FC058AF5-8FFA-4A58-B8FB-843C05C1E507}" type="presOf" srcId="{296E2821-F2AF-4A4E-A4A2-1231097281DB}" destId="{E370DAB0-A0C6-4702-9630-F2BAF9DD1504}" srcOrd="0" destOrd="0" presId="urn:microsoft.com/office/officeart/2005/8/layout/venn1"/>
    <dgm:cxn modelId="{B098122C-AC03-4E79-82F8-9CF4873F2FC3}" srcId="{7CC95619-5596-43ED-817C-7121B76C315E}" destId="{C3C224EE-039F-48F8-9698-421B7B212B42}" srcOrd="2" destOrd="0" parTransId="{7A12D239-0F8F-4231-9328-E34A33A775FE}" sibTransId="{FD4429F2-C2EB-4E91-97EA-C4BC48253458}"/>
    <dgm:cxn modelId="{3D796C77-F180-410F-A6D8-C433FBE343A1}" srcId="{7CC95619-5596-43ED-817C-7121B76C315E}" destId="{D577A319-8691-4234-AD94-62B11ADA3D31}" srcOrd="0" destOrd="0" parTransId="{0D908B1A-B0F6-4016-8A4C-E2002C4F55AC}" sibTransId="{32784024-769F-41DA-89FF-7C304A7C55D4}"/>
    <dgm:cxn modelId="{12304D0C-4E89-45FD-9C3B-31F23F28E395}" type="presOf" srcId="{296E2821-F2AF-4A4E-A4A2-1231097281DB}" destId="{B3620656-90C8-4167-B26E-8C88B4DDB944}" srcOrd="1" destOrd="0" presId="urn:microsoft.com/office/officeart/2005/8/layout/venn1"/>
    <dgm:cxn modelId="{D06F7891-61CC-40DC-BEEA-84E051400EFA}" type="presParOf" srcId="{56CE6A30-D5B3-42AE-B156-C1F3206E75E1}" destId="{D6C4787D-62DD-464E-A6F1-EEC6FB2D1823}" srcOrd="0" destOrd="0" presId="urn:microsoft.com/office/officeart/2005/8/layout/venn1"/>
    <dgm:cxn modelId="{3CFE3367-ADCB-4BDC-B238-EAAF645E7BC6}" type="presParOf" srcId="{56CE6A30-D5B3-42AE-B156-C1F3206E75E1}" destId="{629E31D8-A894-49DA-A74E-6DE744485CB8}" srcOrd="1" destOrd="0" presId="urn:microsoft.com/office/officeart/2005/8/layout/venn1"/>
    <dgm:cxn modelId="{293AFBF0-14A5-4DB0-B6AE-21D4FAD3967A}" type="presParOf" srcId="{56CE6A30-D5B3-42AE-B156-C1F3206E75E1}" destId="{E370DAB0-A0C6-4702-9630-F2BAF9DD1504}" srcOrd="2" destOrd="0" presId="urn:microsoft.com/office/officeart/2005/8/layout/venn1"/>
    <dgm:cxn modelId="{C3DD6FA4-86CE-43F3-AE06-AE594D955227}" type="presParOf" srcId="{56CE6A30-D5B3-42AE-B156-C1F3206E75E1}" destId="{B3620656-90C8-4167-B26E-8C88B4DDB944}" srcOrd="3" destOrd="0" presId="urn:microsoft.com/office/officeart/2005/8/layout/venn1"/>
    <dgm:cxn modelId="{48C8B777-1108-49B4-A847-34A34D55F12D}" type="presParOf" srcId="{56CE6A30-D5B3-42AE-B156-C1F3206E75E1}" destId="{4AEB6977-13E3-459D-ABEE-AB85CF758431}" srcOrd="4" destOrd="0" presId="urn:microsoft.com/office/officeart/2005/8/layout/venn1"/>
    <dgm:cxn modelId="{5A30D8F8-7E40-40A7-87C3-D264EAC4D287}" type="presParOf" srcId="{56CE6A30-D5B3-42AE-B156-C1F3206E75E1}" destId="{3AA296AB-E6DC-449A-94B8-E1E011D4B7F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4C7D6-500B-4141-9BE5-FBBFDF22583A}">
      <dsp:nvSpPr>
        <dsp:cNvPr id="0" name=""/>
        <dsp:cNvSpPr/>
      </dsp:nvSpPr>
      <dsp:spPr>
        <a:xfrm>
          <a:off x="1538610" y="160727"/>
          <a:ext cx="2145686" cy="1241106"/>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kumimoji="1" lang="ja-JP" altLang="en-US" sz="1400" kern="1200" dirty="0" smtClean="0">
              <a:solidFill>
                <a:sysClr val="window" lastClr="FFFFFF"/>
              </a:solidFill>
              <a:latin typeface="Meiryo UI" panose="020B0604030504040204" pitchFamily="50" charset="-128"/>
              <a:ea typeface="Meiryo UI" panose="020B0604030504040204" pitchFamily="50" charset="-128"/>
              <a:cs typeface="+mn-cs"/>
            </a:rPr>
            <a:t>取組項目調査</a:t>
          </a:r>
          <a:endParaRPr kumimoji="1" lang="ja-JP" altLang="en-US" sz="1400" kern="1200" dirty="0">
            <a:solidFill>
              <a:sysClr val="window" lastClr="FFFFFF"/>
            </a:solidFill>
            <a:latin typeface="Meiryo UI" panose="020B0604030504040204" pitchFamily="50" charset="-128"/>
            <a:ea typeface="Meiryo UI" panose="020B0604030504040204" pitchFamily="50" charset="-128"/>
            <a:cs typeface="+mn-cs"/>
          </a:endParaRPr>
        </a:p>
        <a:p>
          <a:pPr marL="57150" lvl="1" indent="-57150" algn="l" defTabSz="488950">
            <a:lnSpc>
              <a:spcPct val="90000"/>
            </a:lnSpc>
            <a:spcBef>
              <a:spcPct val="0"/>
            </a:spcBef>
            <a:spcAft>
              <a:spcPct val="15000"/>
            </a:spcAft>
            <a:buChar char="••"/>
          </a:pPr>
          <a:r>
            <a:rPr kumimoji="1" lang="ja-JP" altLang="en-US" sz="1100" kern="1200" dirty="0" smtClean="0">
              <a:solidFill>
                <a:sysClr val="window" lastClr="FFFFFF"/>
              </a:solidFill>
              <a:latin typeface="Meiryo UI" panose="020B0604030504040204" pitchFamily="50" charset="-128"/>
              <a:ea typeface="Meiryo UI" panose="020B0604030504040204" pitchFamily="50" charset="-128"/>
              <a:cs typeface="+mn-cs"/>
            </a:rPr>
            <a:t>取組んでいる項目及び取組予定項目を調査する。</a:t>
          </a:r>
          <a:endParaRPr kumimoji="1" lang="ja-JP" altLang="en-US" sz="1100" kern="1200" dirty="0">
            <a:solidFill>
              <a:sysClr val="window" lastClr="FFFFFF"/>
            </a:solidFill>
            <a:latin typeface="Meiryo UI" panose="020B0604030504040204" pitchFamily="50" charset="-128"/>
            <a:ea typeface="Meiryo UI" panose="020B0604030504040204" pitchFamily="50" charset="-128"/>
            <a:cs typeface="+mn-cs"/>
          </a:endParaRPr>
        </a:p>
      </dsp:txBody>
      <dsp:txXfrm>
        <a:off x="1574961" y="197078"/>
        <a:ext cx="2072984" cy="1168404"/>
      </dsp:txXfrm>
    </dsp:sp>
    <dsp:sp modelId="{E9252B63-A40F-4EA3-88AF-0B1BBA28B79E}">
      <dsp:nvSpPr>
        <dsp:cNvPr id="0" name=""/>
        <dsp:cNvSpPr/>
      </dsp:nvSpPr>
      <dsp:spPr>
        <a:xfrm rot="3405718">
          <a:off x="2951409" y="1765725"/>
          <a:ext cx="832035" cy="338265"/>
        </a:xfrm>
        <a:prstGeom prst="leftRightArrow">
          <a:avLst>
            <a:gd name="adj1" fmla="val 60000"/>
            <a:gd name="adj2" fmla="val 50000"/>
          </a:avLst>
        </a:prstGeom>
        <a:solidFill>
          <a:srgbClr val="4472C4">
            <a:tint val="4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kumimoji="1" lang="ja-JP" altLang="en-US" sz="1500" kern="1200"/>
        </a:p>
      </dsp:txBody>
      <dsp:txXfrm>
        <a:off x="3052889" y="1833378"/>
        <a:ext cx="629076" cy="202959"/>
      </dsp:txXfrm>
    </dsp:sp>
    <dsp:sp modelId="{0D350DD7-3B44-4003-9FB4-30974FD7ACF1}">
      <dsp:nvSpPr>
        <dsp:cNvPr id="0" name=""/>
        <dsp:cNvSpPr/>
      </dsp:nvSpPr>
      <dsp:spPr>
        <a:xfrm>
          <a:off x="3072881" y="2467882"/>
          <a:ext cx="2205994" cy="1401260"/>
        </a:xfrm>
        <a:prstGeom prst="roundRect">
          <a:avLst>
            <a:gd name="adj" fmla="val 10000"/>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kumimoji="1" lang="en-US" altLang="ja-JP" sz="1400" kern="1200" dirty="0" smtClean="0">
              <a:solidFill>
                <a:sysClr val="window" lastClr="FFFFFF"/>
              </a:solidFill>
              <a:latin typeface="Meiryo UI" panose="020B0604030504040204" pitchFamily="50" charset="-128"/>
              <a:ea typeface="Meiryo UI" panose="020B0604030504040204" pitchFamily="50" charset="-128"/>
              <a:cs typeface="+mn-cs"/>
            </a:rPr>
            <a:t>KPI</a:t>
          </a:r>
          <a:r>
            <a:rPr kumimoji="1" lang="ja-JP" altLang="en-US" sz="1400" kern="1200" dirty="0" smtClean="0">
              <a:solidFill>
                <a:sysClr val="window" lastClr="FFFFFF"/>
              </a:solidFill>
              <a:latin typeface="Meiryo UI" panose="020B0604030504040204" pitchFamily="50" charset="-128"/>
              <a:ea typeface="Meiryo UI" panose="020B0604030504040204" pitchFamily="50" charset="-128"/>
              <a:cs typeface="+mn-cs"/>
            </a:rPr>
            <a:t>・スケジュール設定　（見直し）依頼</a:t>
          </a:r>
          <a:endParaRPr kumimoji="1" lang="ja-JP" altLang="en-US" sz="1400" kern="1200" dirty="0">
            <a:solidFill>
              <a:sysClr val="window" lastClr="FFFFFF"/>
            </a:solidFill>
            <a:latin typeface="Meiryo UI" panose="020B0604030504040204" pitchFamily="50" charset="-128"/>
            <a:ea typeface="Meiryo UI" panose="020B0604030504040204" pitchFamily="50" charset="-128"/>
            <a:cs typeface="+mn-cs"/>
          </a:endParaRPr>
        </a:p>
        <a:p>
          <a:pPr marL="57150" lvl="1" indent="-57150" algn="l" defTabSz="488950">
            <a:lnSpc>
              <a:spcPct val="90000"/>
            </a:lnSpc>
            <a:spcBef>
              <a:spcPct val="0"/>
            </a:spcBef>
            <a:spcAft>
              <a:spcPct val="15000"/>
            </a:spcAft>
            <a:buChar char="••"/>
          </a:pPr>
          <a:r>
            <a:rPr kumimoji="1" lang="ja-JP" altLang="en-US" sz="1100" kern="1200" dirty="0" smtClean="0">
              <a:solidFill>
                <a:sysClr val="window" lastClr="FFFFFF"/>
              </a:solidFill>
              <a:latin typeface="Meiryo UI" panose="020B0604030504040204" pitchFamily="50" charset="-128"/>
              <a:ea typeface="Meiryo UI" panose="020B0604030504040204" pitchFamily="50" charset="-128"/>
              <a:cs typeface="+mn-cs"/>
            </a:rPr>
            <a:t>新規項目は</a:t>
          </a:r>
          <a:r>
            <a:rPr kumimoji="1" lang="en-US" altLang="ja-JP" sz="1100" kern="1200" dirty="0" smtClean="0">
              <a:solidFill>
                <a:sysClr val="window" lastClr="FFFFFF"/>
              </a:solidFill>
              <a:latin typeface="Meiryo UI" panose="020B0604030504040204" pitchFamily="50" charset="-128"/>
              <a:ea typeface="Meiryo UI" panose="020B0604030504040204" pitchFamily="50" charset="-128"/>
              <a:cs typeface="+mn-cs"/>
            </a:rPr>
            <a:t>KPI</a:t>
          </a:r>
          <a:r>
            <a:rPr kumimoji="1" lang="ja-JP" altLang="en-US" sz="1100" kern="1200" dirty="0" smtClean="0">
              <a:solidFill>
                <a:sysClr val="window" lastClr="FFFFFF"/>
              </a:solidFill>
              <a:latin typeface="Meiryo UI" panose="020B0604030504040204" pitchFamily="50" charset="-128"/>
              <a:ea typeface="Meiryo UI" panose="020B0604030504040204" pitchFamily="50" charset="-128"/>
              <a:cs typeface="+mn-cs"/>
            </a:rPr>
            <a:t>・スケジュールを設定、取組中の項目は</a:t>
          </a:r>
          <a:r>
            <a:rPr kumimoji="1" lang="en-US" altLang="ja-JP" sz="1100" kern="1200" dirty="0" smtClean="0">
              <a:solidFill>
                <a:sysClr val="window" lastClr="FFFFFF"/>
              </a:solidFill>
              <a:latin typeface="Meiryo UI" panose="020B0604030504040204" pitchFamily="50" charset="-128"/>
              <a:ea typeface="Meiryo UI" panose="020B0604030504040204" pitchFamily="50" charset="-128"/>
              <a:cs typeface="+mn-cs"/>
            </a:rPr>
            <a:t>KPI</a:t>
          </a:r>
          <a:r>
            <a:rPr kumimoji="1" lang="ja-JP" altLang="en-US" sz="1100" kern="1200" dirty="0" smtClean="0">
              <a:solidFill>
                <a:sysClr val="window" lastClr="FFFFFF"/>
              </a:solidFill>
              <a:latin typeface="Meiryo UI" panose="020B0604030504040204" pitchFamily="50" charset="-128"/>
              <a:ea typeface="Meiryo UI" panose="020B0604030504040204" pitchFamily="50" charset="-128"/>
              <a:cs typeface="+mn-cs"/>
            </a:rPr>
            <a:t>等の見直しを行う。</a:t>
          </a:r>
          <a:endParaRPr kumimoji="1" lang="ja-JP" altLang="en-US" sz="1100" kern="1200" dirty="0">
            <a:solidFill>
              <a:sysClr val="window" lastClr="FFFFFF"/>
            </a:solidFill>
            <a:latin typeface="Meiryo UI" panose="020B0604030504040204" pitchFamily="50" charset="-128"/>
            <a:ea typeface="Meiryo UI" panose="020B0604030504040204" pitchFamily="50" charset="-128"/>
            <a:cs typeface="+mn-cs"/>
          </a:endParaRPr>
        </a:p>
      </dsp:txBody>
      <dsp:txXfrm>
        <a:off x="3113923" y="2508924"/>
        <a:ext cx="2123910" cy="1319176"/>
      </dsp:txXfrm>
    </dsp:sp>
    <dsp:sp modelId="{2AA5A208-2A97-4EE8-B17B-C5C719688A3A}">
      <dsp:nvSpPr>
        <dsp:cNvPr id="0" name=""/>
        <dsp:cNvSpPr/>
      </dsp:nvSpPr>
      <dsp:spPr>
        <a:xfrm rot="10763834">
          <a:off x="2136869" y="3016454"/>
          <a:ext cx="832035" cy="338265"/>
        </a:xfrm>
        <a:prstGeom prst="leftRightArrow">
          <a:avLst>
            <a:gd name="adj1" fmla="val 60000"/>
            <a:gd name="adj2" fmla="val 50000"/>
          </a:avLst>
        </a:prstGeom>
        <a:solidFill>
          <a:schemeClr val="accent5">
            <a:hueOff val="1628513"/>
            <a:satOff val="5598"/>
            <a:lumOff val="-26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kumimoji="1" lang="ja-JP" altLang="en-US" sz="1500" kern="1200"/>
        </a:p>
      </dsp:txBody>
      <dsp:txXfrm rot="10800000">
        <a:off x="2238348" y="3084107"/>
        <a:ext cx="629076" cy="202959"/>
      </dsp:txXfrm>
    </dsp:sp>
    <dsp:sp modelId="{FE302422-BFE3-4142-AAD1-28E9105BFD21}">
      <dsp:nvSpPr>
        <dsp:cNvPr id="0" name=""/>
        <dsp:cNvSpPr/>
      </dsp:nvSpPr>
      <dsp:spPr>
        <a:xfrm>
          <a:off x="-63231" y="2490315"/>
          <a:ext cx="2096125" cy="1423537"/>
        </a:xfrm>
        <a:prstGeom prst="roundRect">
          <a:avLst>
            <a:gd name="adj" fmla="val 10000"/>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kumimoji="1" lang="ja-JP" altLang="en-US" sz="1400" kern="1200" dirty="0" smtClean="0">
              <a:solidFill>
                <a:sysClr val="window" lastClr="FFFFFF"/>
              </a:solidFill>
              <a:latin typeface="Meiryo UI" panose="020B0604030504040204" pitchFamily="50" charset="-128"/>
              <a:ea typeface="Meiryo UI" panose="020B0604030504040204" pitchFamily="50" charset="-128"/>
              <a:cs typeface="+mn-cs"/>
            </a:rPr>
            <a:t>取組状況共有</a:t>
          </a:r>
          <a:endParaRPr kumimoji="1" lang="ja-JP" altLang="en-US" sz="1400" kern="1200" dirty="0">
            <a:solidFill>
              <a:sysClr val="window" lastClr="FFFFFF"/>
            </a:solidFill>
            <a:latin typeface="Meiryo UI" panose="020B0604030504040204" pitchFamily="50" charset="-128"/>
            <a:ea typeface="Meiryo UI" panose="020B0604030504040204" pitchFamily="50" charset="-128"/>
            <a:cs typeface="+mn-cs"/>
          </a:endParaRPr>
        </a:p>
        <a:p>
          <a:pPr marL="57150" lvl="1" indent="-57150" algn="l" defTabSz="488950">
            <a:lnSpc>
              <a:spcPct val="90000"/>
            </a:lnSpc>
            <a:spcBef>
              <a:spcPct val="0"/>
            </a:spcBef>
            <a:spcAft>
              <a:spcPct val="15000"/>
            </a:spcAft>
            <a:buChar char="••"/>
          </a:pPr>
          <a:r>
            <a:rPr kumimoji="1" lang="en-US" altLang="ja-JP" sz="1100" kern="1200" dirty="0" smtClean="0">
              <a:solidFill>
                <a:sysClr val="window" lastClr="FFFFFF"/>
              </a:solidFill>
              <a:latin typeface="Meiryo UI" panose="020B0604030504040204" pitchFamily="50" charset="-128"/>
              <a:ea typeface="Meiryo UI" panose="020B0604030504040204" pitchFamily="50" charset="-128"/>
              <a:cs typeface="+mn-cs"/>
            </a:rPr>
            <a:t>KPI</a:t>
          </a:r>
          <a:r>
            <a:rPr kumimoji="1" lang="ja-JP" altLang="en-US" sz="1100" kern="1200" dirty="0" smtClean="0">
              <a:solidFill>
                <a:sysClr val="window" lastClr="FFFFFF"/>
              </a:solidFill>
              <a:latin typeface="Meiryo UI" panose="020B0604030504040204" pitchFamily="50" charset="-128"/>
              <a:ea typeface="Meiryo UI" panose="020B0604030504040204" pitchFamily="50" charset="-128"/>
              <a:cs typeface="+mn-cs"/>
            </a:rPr>
            <a:t>に基づき取組の進捗状況を随時、確認・共有する。</a:t>
          </a:r>
          <a:endParaRPr kumimoji="1" lang="ja-JP" altLang="en-US" sz="1100" kern="1200" dirty="0">
            <a:solidFill>
              <a:sysClr val="window" lastClr="FFFFFF"/>
            </a:solidFill>
            <a:latin typeface="Meiryo UI" panose="020B0604030504040204" pitchFamily="50" charset="-128"/>
            <a:ea typeface="Meiryo UI" panose="020B0604030504040204" pitchFamily="50" charset="-128"/>
            <a:cs typeface="+mn-cs"/>
          </a:endParaRPr>
        </a:p>
      </dsp:txBody>
      <dsp:txXfrm>
        <a:off x="-21537" y="2532009"/>
        <a:ext cx="2012737" cy="1340149"/>
      </dsp:txXfrm>
    </dsp:sp>
    <dsp:sp modelId="{B8279797-3AF5-4E02-B207-323FD119E1BD}">
      <dsp:nvSpPr>
        <dsp:cNvPr id="0" name=""/>
        <dsp:cNvSpPr/>
      </dsp:nvSpPr>
      <dsp:spPr>
        <a:xfrm rot="18233911">
          <a:off x="1412770" y="1776941"/>
          <a:ext cx="832035" cy="338265"/>
        </a:xfrm>
        <a:prstGeom prst="leftRightArrow">
          <a:avLst>
            <a:gd name="adj1" fmla="val 60000"/>
            <a:gd name="adj2" fmla="val 50000"/>
          </a:avLst>
        </a:prstGeom>
        <a:solidFill>
          <a:schemeClr val="accent5">
            <a:hueOff val="3257026"/>
            <a:satOff val="11196"/>
            <a:lumOff val="-53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kumimoji="1" lang="ja-JP" altLang="en-US" sz="1500" kern="1200"/>
        </a:p>
      </dsp:txBody>
      <dsp:txXfrm>
        <a:off x="1514250" y="1844594"/>
        <a:ext cx="629076" cy="202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4787D-62DD-464E-A6F1-EEC6FB2D1823}">
      <dsp:nvSpPr>
        <dsp:cNvPr id="0" name=""/>
        <dsp:cNvSpPr/>
      </dsp:nvSpPr>
      <dsp:spPr>
        <a:xfrm>
          <a:off x="1547596" y="52205"/>
          <a:ext cx="2505878" cy="2505878"/>
        </a:xfrm>
        <a:prstGeom prst="ellipse">
          <a:avLst/>
        </a:prstGeom>
        <a:solidFill>
          <a:schemeClr val="accent1">
            <a:lumMod val="75000"/>
            <a:alpha val="51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kumimoji="1" lang="ja-JP" altLang="en-US" sz="1200" b="0" kern="1200" dirty="0" smtClean="0">
              <a:solidFill>
                <a:schemeClr val="tx1"/>
              </a:solidFill>
              <a:latin typeface="+mj-ea"/>
              <a:ea typeface="+mj-ea"/>
            </a:rPr>
            <a:t>業務課題を整理し</a:t>
          </a:r>
          <a:r>
            <a:rPr kumimoji="1" lang="en-US" altLang="ja-JP" sz="1200" b="0" kern="1200" dirty="0" smtClean="0">
              <a:solidFill>
                <a:schemeClr val="tx1"/>
              </a:solidFill>
              <a:latin typeface="+mj-ea"/>
              <a:ea typeface="+mj-ea"/>
            </a:rPr>
            <a:t/>
          </a:r>
          <a:br>
            <a:rPr kumimoji="1" lang="en-US" altLang="ja-JP" sz="1200" b="0" kern="1200" dirty="0" smtClean="0">
              <a:solidFill>
                <a:schemeClr val="tx1"/>
              </a:solidFill>
              <a:latin typeface="+mj-ea"/>
              <a:ea typeface="+mj-ea"/>
            </a:rPr>
          </a:br>
          <a:r>
            <a:rPr kumimoji="1" lang="ja-JP" altLang="en-US" sz="1200" b="0" kern="1200" dirty="0" smtClean="0">
              <a:solidFill>
                <a:schemeClr val="tx1"/>
              </a:solidFill>
              <a:latin typeface="+mj-ea"/>
              <a:ea typeface="+mj-ea"/>
            </a:rPr>
            <a:t>解決する力</a:t>
          </a:r>
          <a:endParaRPr kumimoji="1" lang="ja-JP" altLang="en-US" sz="1200" b="0" kern="1200" dirty="0">
            <a:solidFill>
              <a:schemeClr val="tx1"/>
            </a:solidFill>
            <a:latin typeface="+mj-ea"/>
            <a:ea typeface="+mj-ea"/>
          </a:endParaRPr>
        </a:p>
      </dsp:txBody>
      <dsp:txXfrm>
        <a:off x="1881713" y="490734"/>
        <a:ext cx="1837644" cy="1127645"/>
      </dsp:txXfrm>
    </dsp:sp>
    <dsp:sp modelId="{E370DAB0-A0C6-4702-9630-F2BAF9DD1504}">
      <dsp:nvSpPr>
        <dsp:cNvPr id="0" name=""/>
        <dsp:cNvSpPr/>
      </dsp:nvSpPr>
      <dsp:spPr>
        <a:xfrm>
          <a:off x="2451801" y="1618379"/>
          <a:ext cx="2505878" cy="2505878"/>
        </a:xfrm>
        <a:prstGeom prst="ellipse">
          <a:avLst/>
        </a:prstGeom>
        <a:solidFill>
          <a:srgbClr val="FFC000">
            <a:alpha val="51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kumimoji="1" lang="ja-JP" altLang="en-US" sz="1200" b="0" kern="1200" dirty="0" smtClean="0">
              <a:solidFill>
                <a:schemeClr val="tx1"/>
              </a:solidFill>
              <a:latin typeface="+mj-ea"/>
              <a:ea typeface="+mj-ea"/>
            </a:rPr>
            <a:t>データ内容を理解し</a:t>
          </a:r>
          <a:r>
            <a:rPr kumimoji="1" lang="en-US" altLang="ja-JP" sz="1200" b="0" kern="1200" dirty="0" smtClean="0">
              <a:solidFill>
                <a:schemeClr val="tx1"/>
              </a:solidFill>
              <a:latin typeface="+mj-ea"/>
              <a:ea typeface="+mj-ea"/>
            </a:rPr>
            <a:t/>
          </a:r>
          <a:br>
            <a:rPr kumimoji="1" lang="en-US" altLang="ja-JP" sz="1200" b="0" kern="1200" dirty="0" smtClean="0">
              <a:solidFill>
                <a:schemeClr val="tx1"/>
              </a:solidFill>
              <a:latin typeface="+mj-ea"/>
              <a:ea typeface="+mj-ea"/>
            </a:rPr>
          </a:br>
          <a:r>
            <a:rPr kumimoji="1" lang="ja-JP" altLang="en-US" sz="1200" b="0" kern="1200" dirty="0" smtClean="0">
              <a:solidFill>
                <a:schemeClr val="tx1"/>
              </a:solidFill>
              <a:latin typeface="+mj-ea"/>
              <a:ea typeface="+mj-ea"/>
            </a:rPr>
            <a:t>使える形式に加工</a:t>
          </a:r>
          <a:r>
            <a:rPr kumimoji="1" lang="en-US" altLang="ja-JP" sz="1200" b="0" kern="1200" dirty="0" smtClean="0">
              <a:solidFill>
                <a:schemeClr val="tx1"/>
              </a:solidFill>
              <a:latin typeface="+mj-ea"/>
              <a:ea typeface="+mj-ea"/>
            </a:rPr>
            <a:t/>
          </a:r>
          <a:br>
            <a:rPr kumimoji="1" lang="en-US" altLang="ja-JP" sz="1200" b="0" kern="1200" dirty="0" smtClean="0">
              <a:solidFill>
                <a:schemeClr val="tx1"/>
              </a:solidFill>
              <a:latin typeface="+mj-ea"/>
              <a:ea typeface="+mj-ea"/>
            </a:rPr>
          </a:br>
          <a:r>
            <a:rPr kumimoji="1" lang="ja-JP" altLang="en-US" sz="1200" b="0" kern="1200" dirty="0" smtClean="0">
              <a:solidFill>
                <a:schemeClr val="tx1"/>
              </a:solidFill>
              <a:latin typeface="+mj-ea"/>
              <a:ea typeface="+mj-ea"/>
            </a:rPr>
            <a:t>する力</a:t>
          </a:r>
          <a:endParaRPr kumimoji="1" lang="en-US" altLang="ja-JP" sz="1200" b="0" kern="1200" dirty="0" smtClean="0">
            <a:solidFill>
              <a:schemeClr val="tx1"/>
            </a:solidFill>
            <a:latin typeface="+mj-ea"/>
            <a:ea typeface="+mj-ea"/>
          </a:endParaRPr>
        </a:p>
      </dsp:txBody>
      <dsp:txXfrm>
        <a:off x="3218182" y="2265731"/>
        <a:ext cx="1503527" cy="1378233"/>
      </dsp:txXfrm>
    </dsp:sp>
    <dsp:sp modelId="{4AEB6977-13E3-459D-ABEE-AB85CF758431}">
      <dsp:nvSpPr>
        <dsp:cNvPr id="0" name=""/>
        <dsp:cNvSpPr/>
      </dsp:nvSpPr>
      <dsp:spPr>
        <a:xfrm>
          <a:off x="643392" y="1618379"/>
          <a:ext cx="2505878" cy="2505878"/>
        </a:xfrm>
        <a:prstGeom prst="ellipse">
          <a:avLst/>
        </a:prstGeom>
        <a:solidFill>
          <a:srgbClr val="92D050">
            <a:alpha val="51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kumimoji="1" lang="ja-JP" altLang="en-US" sz="1200" b="0" kern="1200" dirty="0" smtClean="0">
              <a:solidFill>
                <a:schemeClr val="tx1"/>
              </a:solidFill>
              <a:latin typeface="+mj-ea"/>
              <a:ea typeface="+mj-ea"/>
            </a:rPr>
            <a:t>統計学などを</a:t>
          </a:r>
          <a:r>
            <a:rPr kumimoji="1" lang="en-US" altLang="ja-JP" sz="1200" b="0" kern="1200" dirty="0" smtClean="0">
              <a:solidFill>
                <a:schemeClr val="tx1"/>
              </a:solidFill>
              <a:latin typeface="+mj-ea"/>
              <a:ea typeface="+mj-ea"/>
            </a:rPr>
            <a:t/>
          </a:r>
          <a:br>
            <a:rPr kumimoji="1" lang="en-US" altLang="ja-JP" sz="1200" b="0" kern="1200" dirty="0" smtClean="0">
              <a:solidFill>
                <a:schemeClr val="tx1"/>
              </a:solidFill>
              <a:latin typeface="+mj-ea"/>
              <a:ea typeface="+mj-ea"/>
            </a:rPr>
          </a:br>
          <a:r>
            <a:rPr kumimoji="1" lang="ja-JP" altLang="en-US" sz="1200" b="0" kern="1200" dirty="0" smtClean="0">
              <a:solidFill>
                <a:schemeClr val="tx1"/>
              </a:solidFill>
              <a:latin typeface="+mj-ea"/>
              <a:ea typeface="+mj-ea"/>
            </a:rPr>
            <a:t>理解し使う力</a:t>
          </a:r>
          <a:endParaRPr kumimoji="1" lang="ja-JP" altLang="en-US" sz="1200" b="0" kern="1200" dirty="0">
            <a:solidFill>
              <a:schemeClr val="tx1"/>
            </a:solidFill>
            <a:latin typeface="+mj-ea"/>
            <a:ea typeface="+mj-ea"/>
          </a:endParaRPr>
        </a:p>
      </dsp:txBody>
      <dsp:txXfrm>
        <a:off x="879362" y="2265731"/>
        <a:ext cx="1503527" cy="137823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t" anchorCtr="0" compatLnSpc="1">
            <a:prstTxWarp prst="textNoShape">
              <a:avLst/>
            </a:prstTxWarp>
          </a:bodyPr>
          <a:lstStyle>
            <a:lvl1pPr defTabSz="990600">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3" name="Rectangle 3"/>
          <p:cNvSpPr>
            <a:spLocks noGrp="1" noChangeArrowheads="1"/>
          </p:cNvSpPr>
          <p:nvPr>
            <p:ph type="dt" sz="quarter" idx="1"/>
          </p:nvPr>
        </p:nvSpPr>
        <p:spPr bwMode="auto">
          <a:xfrm>
            <a:off x="4022725"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t" anchorCtr="0" compatLnSpc="1">
            <a:prstTxWarp prst="textNoShape">
              <a:avLst/>
            </a:prstTxWarp>
          </a:bodyPr>
          <a:lstStyle>
            <a:lvl1pPr algn="r" defTabSz="990600">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4" name="Rectangle 4"/>
          <p:cNvSpPr>
            <a:spLocks noGrp="1" noChangeArrowheads="1"/>
          </p:cNvSpPr>
          <p:nvPr>
            <p:ph type="ftr" sz="quarter" idx="2"/>
          </p:nvPr>
        </p:nvSpPr>
        <p:spPr bwMode="auto">
          <a:xfrm>
            <a:off x="0" y="972185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b" anchorCtr="0" compatLnSpc="1">
            <a:prstTxWarp prst="textNoShape">
              <a:avLst/>
            </a:prstTxWarp>
          </a:bodyPr>
          <a:lstStyle>
            <a:lvl1pPr defTabSz="990600">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5" name="Rectangle 5"/>
          <p:cNvSpPr>
            <a:spLocks noGrp="1" noChangeArrowheads="1"/>
          </p:cNvSpPr>
          <p:nvPr>
            <p:ph type="sldNum" sz="quarter" idx="3"/>
          </p:nvPr>
        </p:nvSpPr>
        <p:spPr bwMode="auto">
          <a:xfrm>
            <a:off x="4022725" y="972185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b" anchorCtr="0" compatLnSpc="1">
            <a:prstTxWarp prst="textNoShape">
              <a:avLst/>
            </a:prstTxWarp>
          </a:bodyPr>
          <a:lstStyle>
            <a:lvl1pPr algn="r" defTabSz="990600">
              <a:lnSpc>
                <a:spcPct val="100000"/>
              </a:lnSpc>
              <a:spcBef>
                <a:spcPct val="0"/>
              </a:spcBef>
              <a:defRPr sz="1300">
                <a:solidFill>
                  <a:schemeClr val="tx1"/>
                </a:solidFill>
                <a:ea typeface="ＭＳ Ｐゴシック" panose="020B0600070205080204" pitchFamily="50" charset="-128"/>
              </a:defRPr>
            </a:lvl1pPr>
          </a:lstStyle>
          <a:p>
            <a:fld id="{4AA43CAA-F8D9-4772-8863-89498C00E2FB}" type="slidenum">
              <a:rPr lang="en-US" altLang="ja-JP"/>
              <a:pPr/>
              <a:t>‹#›</a:t>
            </a:fld>
            <a:endParaRPr lang="en-US" altLang="ja-JP"/>
          </a:p>
        </p:txBody>
      </p:sp>
    </p:spTree>
    <p:extLst>
      <p:ext uri="{BB962C8B-B14F-4D97-AF65-F5344CB8AC3E}">
        <p14:creationId xmlns:p14="http://schemas.microsoft.com/office/powerpoint/2010/main" val="428952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t" anchorCtr="0" compatLnSpc="1">
            <a:prstTxWarp prst="textNoShape">
              <a:avLst/>
            </a:prstTxWarp>
          </a:bodyPr>
          <a:lstStyle>
            <a:lvl1pPr defTabSz="990600">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7" name="Rectangle 3"/>
          <p:cNvSpPr>
            <a:spLocks noGrp="1" noChangeArrowheads="1"/>
          </p:cNvSpPr>
          <p:nvPr>
            <p:ph type="dt" idx="1"/>
          </p:nvPr>
        </p:nvSpPr>
        <p:spPr bwMode="auto">
          <a:xfrm>
            <a:off x="4022725"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t" anchorCtr="0" compatLnSpc="1">
            <a:prstTxWarp prst="textNoShape">
              <a:avLst/>
            </a:prstTxWarp>
          </a:bodyPr>
          <a:lstStyle>
            <a:lvl1pPr algn="r" defTabSz="990600">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781050" y="768350"/>
            <a:ext cx="5541963"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1510" name="Rectangle 6"/>
          <p:cNvSpPr>
            <a:spLocks noGrp="1" noChangeArrowheads="1"/>
          </p:cNvSpPr>
          <p:nvPr>
            <p:ph type="ftr" sz="quarter" idx="4"/>
          </p:nvPr>
        </p:nvSpPr>
        <p:spPr bwMode="auto">
          <a:xfrm>
            <a:off x="0" y="972185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b" anchorCtr="0" compatLnSpc="1">
            <a:prstTxWarp prst="textNoShape">
              <a:avLst/>
            </a:prstTxWarp>
          </a:bodyPr>
          <a:lstStyle>
            <a:lvl1pPr defTabSz="990600">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11" name="Rectangle 7"/>
          <p:cNvSpPr>
            <a:spLocks noGrp="1" noChangeArrowheads="1"/>
          </p:cNvSpPr>
          <p:nvPr>
            <p:ph type="sldNum" sz="quarter" idx="5"/>
          </p:nvPr>
        </p:nvSpPr>
        <p:spPr bwMode="auto">
          <a:xfrm>
            <a:off x="4022725" y="972185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b" anchorCtr="0" compatLnSpc="1">
            <a:prstTxWarp prst="textNoShape">
              <a:avLst/>
            </a:prstTxWarp>
          </a:bodyPr>
          <a:lstStyle>
            <a:lvl1pPr algn="r" defTabSz="990600">
              <a:lnSpc>
                <a:spcPct val="100000"/>
              </a:lnSpc>
              <a:spcBef>
                <a:spcPct val="0"/>
              </a:spcBef>
              <a:defRPr sz="1300">
                <a:solidFill>
                  <a:schemeClr val="tx1"/>
                </a:solidFill>
                <a:ea typeface="ＭＳ Ｐゴシック" panose="020B0600070205080204" pitchFamily="50" charset="-128"/>
              </a:defRPr>
            </a:lvl1pPr>
          </a:lstStyle>
          <a:p>
            <a:fld id="{D1BAD1C1-0E96-402A-B153-AAE1930FC3D4}" type="slidenum">
              <a:rPr lang="en-US" altLang="ja-JP"/>
              <a:pPr/>
              <a:t>‹#›</a:t>
            </a:fld>
            <a:endParaRPr lang="en-US" altLang="ja-JP"/>
          </a:p>
        </p:txBody>
      </p:sp>
    </p:spTree>
    <p:extLst>
      <p:ext uri="{BB962C8B-B14F-4D97-AF65-F5344CB8AC3E}">
        <p14:creationId xmlns:p14="http://schemas.microsoft.com/office/powerpoint/2010/main" val="1487058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solidFill>
                  <a:srgbClr val="000000"/>
                </a:solidFill>
              </a:rPr>
              <a:pPr/>
              <a:t>1</a:t>
            </a:fld>
            <a:endParaRPr lang="en-US" altLang="ja-JP">
              <a:solidFill>
                <a:srgbClr val="000000"/>
              </a:solidFill>
            </a:endParaRPr>
          </a:p>
        </p:txBody>
      </p:sp>
    </p:spTree>
    <p:extLst>
      <p:ext uri="{BB962C8B-B14F-4D97-AF65-F5344CB8AC3E}">
        <p14:creationId xmlns:p14="http://schemas.microsoft.com/office/powerpoint/2010/main" val="255293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solidFill>
                  <a:srgbClr val="000000"/>
                </a:solidFill>
              </a:rPr>
              <a:pPr/>
              <a:t>3</a:t>
            </a:fld>
            <a:endParaRPr lang="en-US" altLang="ja-JP">
              <a:solidFill>
                <a:srgbClr val="000000"/>
              </a:solidFill>
            </a:endParaRPr>
          </a:p>
        </p:txBody>
      </p:sp>
    </p:spTree>
    <p:extLst>
      <p:ext uri="{BB962C8B-B14F-4D97-AF65-F5344CB8AC3E}">
        <p14:creationId xmlns:p14="http://schemas.microsoft.com/office/powerpoint/2010/main" val="4005638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solidFill>
                  <a:srgbClr val="000000"/>
                </a:solidFill>
              </a:rPr>
              <a:pPr/>
              <a:t>5</a:t>
            </a:fld>
            <a:endParaRPr lang="en-US" altLang="ja-JP">
              <a:solidFill>
                <a:srgbClr val="000000"/>
              </a:solidFill>
            </a:endParaRPr>
          </a:p>
        </p:txBody>
      </p:sp>
    </p:spTree>
    <p:extLst>
      <p:ext uri="{BB962C8B-B14F-4D97-AF65-F5344CB8AC3E}">
        <p14:creationId xmlns:p14="http://schemas.microsoft.com/office/powerpoint/2010/main" val="2530111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6</a:t>
            </a:fld>
            <a:endParaRPr lang="en-US" altLang="ja-JP"/>
          </a:p>
        </p:txBody>
      </p:sp>
    </p:spTree>
    <p:extLst>
      <p:ext uri="{BB962C8B-B14F-4D97-AF65-F5344CB8AC3E}">
        <p14:creationId xmlns:p14="http://schemas.microsoft.com/office/powerpoint/2010/main" val="3946913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solidFill>
                  <a:srgbClr val="000000"/>
                </a:solidFill>
              </a:rPr>
              <a:pPr/>
              <a:t>8</a:t>
            </a:fld>
            <a:endParaRPr lang="en-US" altLang="ja-JP">
              <a:solidFill>
                <a:srgbClr val="000000"/>
              </a:solidFill>
            </a:endParaRPr>
          </a:p>
        </p:txBody>
      </p:sp>
    </p:spTree>
    <p:extLst>
      <p:ext uri="{BB962C8B-B14F-4D97-AF65-F5344CB8AC3E}">
        <p14:creationId xmlns:p14="http://schemas.microsoft.com/office/powerpoint/2010/main" val="392036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26</a:t>
            </a:fld>
            <a:endParaRPr lang="en-US" altLang="ja-JP"/>
          </a:p>
        </p:txBody>
      </p:sp>
    </p:spTree>
    <p:extLst>
      <p:ext uri="{BB962C8B-B14F-4D97-AF65-F5344CB8AC3E}">
        <p14:creationId xmlns:p14="http://schemas.microsoft.com/office/powerpoint/2010/main" val="407739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US"/>
          </a:p>
        </p:txBody>
      </p:sp>
    </p:spTree>
    <p:extLst>
      <p:ext uri="{BB962C8B-B14F-4D97-AF65-F5344CB8AC3E}">
        <p14:creationId xmlns:p14="http://schemas.microsoft.com/office/powerpoint/2010/main" val="299039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273592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91047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1CB25E3E-A466-48C9-9475-8605BDB45D95}" type="slidenum">
              <a:rPr lang="en-US" altLang="ja-JP"/>
              <a:pPr/>
              <a:t>‹#›</a:t>
            </a:fld>
            <a:endParaRPr lang="en-US" altLang="ja-JP"/>
          </a:p>
        </p:txBody>
      </p:sp>
    </p:spTree>
    <p:extLst>
      <p:ext uri="{BB962C8B-B14F-4D97-AF65-F5344CB8AC3E}">
        <p14:creationId xmlns:p14="http://schemas.microsoft.com/office/powerpoint/2010/main" val="35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F3ACBDD4-41DB-4240-A655-7396D11B8BEB}" type="slidenum">
              <a:rPr lang="en-US" altLang="ja-JP"/>
              <a:pPr/>
              <a:t>‹#›</a:t>
            </a:fld>
            <a:endParaRPr lang="en-US" altLang="ja-JP"/>
          </a:p>
        </p:txBody>
      </p:sp>
    </p:spTree>
    <p:extLst>
      <p:ext uri="{BB962C8B-B14F-4D97-AF65-F5344CB8AC3E}">
        <p14:creationId xmlns:p14="http://schemas.microsoft.com/office/powerpoint/2010/main" val="414457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F5CC3CC8-C8F7-48A5-A2D8-B541216CCBF8}" type="slidenum">
              <a:rPr lang="en-US" altLang="ja-JP"/>
              <a:pPr/>
              <a:t>‹#›</a:t>
            </a:fld>
            <a:endParaRPr lang="en-US" altLang="ja-JP"/>
          </a:p>
        </p:txBody>
      </p:sp>
    </p:spTree>
    <p:extLst>
      <p:ext uri="{BB962C8B-B14F-4D97-AF65-F5344CB8AC3E}">
        <p14:creationId xmlns:p14="http://schemas.microsoft.com/office/powerpoint/2010/main" val="290368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63281EA2-573B-4613-A30B-B24EC0C74477}" type="slidenum">
              <a:rPr lang="en-US" altLang="ja-JP"/>
              <a:pPr/>
              <a:t>‹#›</a:t>
            </a:fld>
            <a:endParaRPr lang="en-US" altLang="ja-JP"/>
          </a:p>
        </p:txBody>
      </p:sp>
    </p:spTree>
    <p:extLst>
      <p:ext uri="{BB962C8B-B14F-4D97-AF65-F5344CB8AC3E}">
        <p14:creationId xmlns:p14="http://schemas.microsoft.com/office/powerpoint/2010/main" val="195947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0BBCB1E7-E20E-4D82-8902-BEF31A1E5222}" type="slidenum">
              <a:rPr lang="en-US" altLang="ja-JP"/>
              <a:pPr/>
              <a:t>‹#›</a:t>
            </a:fld>
            <a:endParaRPr lang="en-US" altLang="ja-JP"/>
          </a:p>
        </p:txBody>
      </p:sp>
    </p:spTree>
    <p:extLst>
      <p:ext uri="{BB962C8B-B14F-4D97-AF65-F5344CB8AC3E}">
        <p14:creationId xmlns:p14="http://schemas.microsoft.com/office/powerpoint/2010/main" val="3124209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BFD2F668-4010-4DAC-A2AE-7ED93632BBDE}" type="slidenum">
              <a:rPr lang="en-US" altLang="ja-JP"/>
              <a:pPr/>
              <a:t>‹#›</a:t>
            </a:fld>
            <a:endParaRPr lang="en-US" altLang="ja-JP"/>
          </a:p>
        </p:txBody>
      </p:sp>
    </p:spTree>
    <p:extLst>
      <p:ext uri="{BB962C8B-B14F-4D97-AF65-F5344CB8AC3E}">
        <p14:creationId xmlns:p14="http://schemas.microsoft.com/office/powerpoint/2010/main" val="1415757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610008DB-0F20-43EA-8913-5E4B0327B793}" type="slidenum">
              <a:rPr lang="en-US" altLang="ja-JP"/>
              <a:pPr/>
              <a:t>‹#›</a:t>
            </a:fld>
            <a:endParaRPr lang="en-US" altLang="ja-JP"/>
          </a:p>
        </p:txBody>
      </p:sp>
    </p:spTree>
    <p:extLst>
      <p:ext uri="{BB962C8B-B14F-4D97-AF65-F5344CB8AC3E}">
        <p14:creationId xmlns:p14="http://schemas.microsoft.com/office/powerpoint/2010/main" val="291877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AAA15475-3E1A-415A-B7B2-2FCF67F6D27A}" type="slidenum">
              <a:rPr lang="en-US" altLang="ja-JP"/>
              <a:pPr/>
              <a:t>‹#›</a:t>
            </a:fld>
            <a:endParaRPr lang="en-US" altLang="ja-JP"/>
          </a:p>
        </p:txBody>
      </p:sp>
    </p:spTree>
    <p:extLst>
      <p:ext uri="{BB962C8B-B14F-4D97-AF65-F5344CB8AC3E}">
        <p14:creationId xmlns:p14="http://schemas.microsoft.com/office/powerpoint/2010/main" val="331535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602192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80644892-C690-4E53-AE3A-BEE9C1E3CA98}" type="slidenum">
              <a:rPr lang="en-US" altLang="ja-JP"/>
              <a:pPr/>
              <a:t>‹#›</a:t>
            </a:fld>
            <a:endParaRPr lang="en-US" altLang="ja-JP"/>
          </a:p>
        </p:txBody>
      </p:sp>
    </p:spTree>
    <p:extLst>
      <p:ext uri="{BB962C8B-B14F-4D97-AF65-F5344CB8AC3E}">
        <p14:creationId xmlns:p14="http://schemas.microsoft.com/office/powerpoint/2010/main" val="129794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00CCD2E6-93FE-494A-A2C7-02B2FA80D45E}" type="slidenum">
              <a:rPr lang="en-US" altLang="ja-JP"/>
              <a:pPr/>
              <a:t>‹#›</a:t>
            </a:fld>
            <a:endParaRPr lang="en-US" altLang="ja-JP"/>
          </a:p>
        </p:txBody>
      </p:sp>
    </p:spTree>
    <p:extLst>
      <p:ext uri="{BB962C8B-B14F-4D97-AF65-F5344CB8AC3E}">
        <p14:creationId xmlns:p14="http://schemas.microsoft.com/office/powerpoint/2010/main" val="381515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8EF3EC3-E668-4D77-8970-6F16AD6744AE}" type="slidenum">
              <a:rPr lang="en-US" altLang="ja-JP"/>
              <a:pPr/>
              <a:t>‹#›</a:t>
            </a:fld>
            <a:endParaRPr lang="en-US" altLang="ja-JP"/>
          </a:p>
        </p:txBody>
      </p:sp>
    </p:spTree>
    <p:extLst>
      <p:ext uri="{BB962C8B-B14F-4D97-AF65-F5344CB8AC3E}">
        <p14:creationId xmlns:p14="http://schemas.microsoft.com/office/powerpoint/2010/main" val="374658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US"/>
          </a:p>
        </p:txBody>
      </p:sp>
      <p:sp>
        <p:nvSpPr>
          <p:cNvPr id="4" name="Rectangle 4"/>
          <p:cNvSpPr>
            <a:spLocks noGrp="1" noChangeArrowheads="1"/>
          </p:cNvSpPr>
          <p:nvPr>
            <p:ph type="sldNum" sz="quarter" idx="10"/>
          </p:nvPr>
        </p:nvSpPr>
        <p:spPr>
          <a:ln/>
        </p:spPr>
        <p:txBody>
          <a:bodyPr/>
          <a:lstStyle>
            <a:lvl1pPr>
              <a:defRPr/>
            </a:lvl1pPr>
          </a:lstStyle>
          <a:p>
            <a:fld id="{3A673057-6BC8-47E9-A7CE-312F7FB6F63A}" type="slidenum">
              <a:rPr lang="en-US" altLang="ja-JP"/>
              <a:pPr/>
              <a:t>‹#›</a:t>
            </a:fld>
            <a:endParaRPr lang="en-US" altLang="ja-JP"/>
          </a:p>
        </p:txBody>
      </p:sp>
    </p:spTree>
    <p:extLst>
      <p:ext uri="{BB962C8B-B14F-4D97-AF65-F5344CB8AC3E}">
        <p14:creationId xmlns:p14="http://schemas.microsoft.com/office/powerpoint/2010/main" val="1261479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E41B0DE-1DDA-4C08-9262-F66AE59ED279}" type="slidenum">
              <a:rPr lang="en-US" altLang="ja-JP"/>
              <a:pPr/>
              <a:t>‹#›</a:t>
            </a:fld>
            <a:endParaRPr lang="en-US" altLang="ja-JP"/>
          </a:p>
        </p:txBody>
      </p:sp>
    </p:spTree>
    <p:extLst>
      <p:ext uri="{BB962C8B-B14F-4D97-AF65-F5344CB8AC3E}">
        <p14:creationId xmlns:p14="http://schemas.microsoft.com/office/powerpoint/2010/main" val="4033327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D5A04241-A600-4FB4-9E93-A2E01588AB56}" type="slidenum">
              <a:rPr lang="en-US" altLang="ja-JP"/>
              <a:pPr/>
              <a:t>‹#›</a:t>
            </a:fld>
            <a:endParaRPr lang="en-US" altLang="ja-JP"/>
          </a:p>
        </p:txBody>
      </p:sp>
    </p:spTree>
    <p:extLst>
      <p:ext uri="{BB962C8B-B14F-4D97-AF65-F5344CB8AC3E}">
        <p14:creationId xmlns:p14="http://schemas.microsoft.com/office/powerpoint/2010/main" val="427502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Rectangle 4"/>
          <p:cNvSpPr>
            <a:spLocks noGrp="1" noChangeArrowheads="1"/>
          </p:cNvSpPr>
          <p:nvPr>
            <p:ph type="sldNum" sz="quarter" idx="10"/>
          </p:nvPr>
        </p:nvSpPr>
        <p:spPr>
          <a:ln/>
        </p:spPr>
        <p:txBody>
          <a:bodyPr/>
          <a:lstStyle>
            <a:lvl1pPr>
              <a:defRPr/>
            </a:lvl1pPr>
          </a:lstStyle>
          <a:p>
            <a:fld id="{17D6AA89-1CAE-4232-B76E-BD1FB226AC19}" type="slidenum">
              <a:rPr lang="en-US" altLang="ja-JP"/>
              <a:pPr/>
              <a:t>‹#›</a:t>
            </a:fld>
            <a:endParaRPr lang="en-US" altLang="ja-JP"/>
          </a:p>
        </p:txBody>
      </p:sp>
    </p:spTree>
    <p:extLst>
      <p:ext uri="{BB962C8B-B14F-4D97-AF65-F5344CB8AC3E}">
        <p14:creationId xmlns:p14="http://schemas.microsoft.com/office/powerpoint/2010/main" val="165985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Rectangle 4"/>
          <p:cNvSpPr>
            <a:spLocks noGrp="1" noChangeArrowheads="1"/>
          </p:cNvSpPr>
          <p:nvPr>
            <p:ph type="sldNum" sz="quarter" idx="10"/>
          </p:nvPr>
        </p:nvSpPr>
        <p:spPr>
          <a:ln/>
        </p:spPr>
        <p:txBody>
          <a:bodyPr/>
          <a:lstStyle>
            <a:lvl1pPr>
              <a:defRPr/>
            </a:lvl1pPr>
          </a:lstStyle>
          <a:p>
            <a:fld id="{2F0FEEE1-66D2-4B0D-AD99-21258D884520}" type="slidenum">
              <a:rPr lang="en-US" altLang="ja-JP"/>
              <a:pPr/>
              <a:t>‹#›</a:t>
            </a:fld>
            <a:endParaRPr lang="en-US" altLang="ja-JP"/>
          </a:p>
        </p:txBody>
      </p:sp>
    </p:spTree>
    <p:extLst>
      <p:ext uri="{BB962C8B-B14F-4D97-AF65-F5344CB8AC3E}">
        <p14:creationId xmlns:p14="http://schemas.microsoft.com/office/powerpoint/2010/main" val="1880828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Rectangle 4"/>
          <p:cNvSpPr>
            <a:spLocks noGrp="1" noChangeArrowheads="1"/>
          </p:cNvSpPr>
          <p:nvPr>
            <p:ph type="sldNum" sz="quarter" idx="10"/>
          </p:nvPr>
        </p:nvSpPr>
        <p:spPr>
          <a:ln/>
        </p:spPr>
        <p:txBody>
          <a:bodyPr/>
          <a:lstStyle>
            <a:lvl1pPr>
              <a:defRPr/>
            </a:lvl1pPr>
          </a:lstStyle>
          <a:p>
            <a:fld id="{1C62F431-B937-4756-9060-5573037ED80E}" type="slidenum">
              <a:rPr lang="en-US" altLang="ja-JP"/>
              <a:pPr/>
              <a:t>‹#›</a:t>
            </a:fld>
            <a:endParaRPr lang="en-US" altLang="ja-JP"/>
          </a:p>
        </p:txBody>
      </p:sp>
    </p:spTree>
    <p:extLst>
      <p:ext uri="{BB962C8B-B14F-4D97-AF65-F5344CB8AC3E}">
        <p14:creationId xmlns:p14="http://schemas.microsoft.com/office/powerpoint/2010/main" val="1002482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D4BE002A-0F5F-4E65-9D47-095A71B91614}" type="slidenum">
              <a:rPr lang="en-US" altLang="ja-JP"/>
              <a:pPr/>
              <a:t>‹#›</a:t>
            </a:fld>
            <a:endParaRPr lang="en-US" altLang="ja-JP"/>
          </a:p>
        </p:txBody>
      </p:sp>
    </p:spTree>
    <p:extLst>
      <p:ext uri="{BB962C8B-B14F-4D97-AF65-F5344CB8AC3E}">
        <p14:creationId xmlns:p14="http://schemas.microsoft.com/office/powerpoint/2010/main" val="54724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2722405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0D5D94F-600F-4978-A872-5AF20BCC15CC}" type="slidenum">
              <a:rPr lang="en-US" altLang="ja-JP"/>
              <a:pPr/>
              <a:t>‹#›</a:t>
            </a:fld>
            <a:endParaRPr lang="en-US" altLang="ja-JP"/>
          </a:p>
        </p:txBody>
      </p:sp>
    </p:spTree>
    <p:extLst>
      <p:ext uri="{BB962C8B-B14F-4D97-AF65-F5344CB8AC3E}">
        <p14:creationId xmlns:p14="http://schemas.microsoft.com/office/powerpoint/2010/main" val="130971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E4BA396-4B27-4153-98CE-A3DD5CB3C112}" type="slidenum">
              <a:rPr lang="en-US" altLang="ja-JP"/>
              <a:pPr/>
              <a:t>‹#›</a:t>
            </a:fld>
            <a:endParaRPr lang="en-US" altLang="ja-JP"/>
          </a:p>
        </p:txBody>
      </p:sp>
    </p:spTree>
    <p:extLst>
      <p:ext uri="{BB962C8B-B14F-4D97-AF65-F5344CB8AC3E}">
        <p14:creationId xmlns:p14="http://schemas.microsoft.com/office/powerpoint/2010/main" val="880554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1FD793C6-F973-44A5-A9A3-484247DF9F00}" type="slidenum">
              <a:rPr lang="en-US" altLang="ja-JP"/>
              <a:pPr/>
              <a:t>‹#›</a:t>
            </a:fld>
            <a:endParaRPr lang="en-US" altLang="ja-JP"/>
          </a:p>
        </p:txBody>
      </p:sp>
    </p:spTree>
    <p:extLst>
      <p:ext uri="{BB962C8B-B14F-4D97-AF65-F5344CB8AC3E}">
        <p14:creationId xmlns:p14="http://schemas.microsoft.com/office/powerpoint/2010/main" val="4274291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C91C76B-BCA3-4A8E-9A44-00BDA12726B5}" type="slidenum">
              <a:rPr lang="en-US" altLang="ja-JP"/>
              <a:pPr/>
              <a:t>‹#›</a:t>
            </a:fld>
            <a:endParaRPr lang="en-US" altLang="ja-JP"/>
          </a:p>
        </p:txBody>
      </p:sp>
    </p:spTree>
    <p:extLst>
      <p:ext uri="{BB962C8B-B14F-4D97-AF65-F5344CB8AC3E}">
        <p14:creationId xmlns:p14="http://schemas.microsoft.com/office/powerpoint/2010/main" val="2675981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88913"/>
            <a:ext cx="9072563" cy="395287"/>
          </a:xfrm>
        </p:spPr>
        <p:txBody>
          <a:bodyPr/>
          <a:lstStyle/>
          <a:p>
            <a:r>
              <a:rPr lang="ja-JP" altLang="en-US" smtClean="0"/>
              <a:t>マスター タイトルの書式設定</a:t>
            </a:r>
            <a:endParaRPr lang="en-US"/>
          </a:p>
        </p:txBody>
      </p:sp>
      <p:sp>
        <p:nvSpPr>
          <p:cNvPr id="3" name="表プレースホルダー 2"/>
          <p:cNvSpPr>
            <a:spLocks noGrp="1"/>
          </p:cNvSpPr>
          <p:nvPr>
            <p:ph type="tbl" idx="1"/>
          </p:nvPr>
        </p:nvSpPr>
        <p:spPr>
          <a:xfrm>
            <a:off x="495300" y="1600200"/>
            <a:ext cx="8915400" cy="4525963"/>
          </a:xfrm>
          <a:prstGeom prst="rect">
            <a:avLst/>
          </a:prstGeom>
        </p:spPr>
        <p:txBody>
          <a:bodyPr/>
          <a:lstStyle/>
          <a:p>
            <a:pPr lvl="0"/>
            <a:endParaRPr lang="en-US" noProof="0" smtClean="0"/>
          </a:p>
        </p:txBody>
      </p:sp>
      <p:sp>
        <p:nvSpPr>
          <p:cNvPr id="4" name="Rectangle 4"/>
          <p:cNvSpPr>
            <a:spLocks noGrp="1" noChangeArrowheads="1"/>
          </p:cNvSpPr>
          <p:nvPr>
            <p:ph type="sldNum" sz="quarter" idx="10"/>
          </p:nvPr>
        </p:nvSpPr>
        <p:spPr>
          <a:ln/>
        </p:spPr>
        <p:txBody>
          <a:bodyPr/>
          <a:lstStyle>
            <a:lvl1pPr>
              <a:defRPr/>
            </a:lvl1pPr>
          </a:lstStyle>
          <a:p>
            <a:fld id="{2584D431-860B-4355-8E44-0D46147BB8CB}" type="slidenum">
              <a:rPr lang="en-US" altLang="ja-JP"/>
              <a:pPr/>
              <a:t>‹#›</a:t>
            </a:fld>
            <a:endParaRPr lang="en-US" altLang="ja-JP"/>
          </a:p>
        </p:txBody>
      </p:sp>
    </p:spTree>
    <p:extLst>
      <p:ext uri="{BB962C8B-B14F-4D97-AF65-F5344CB8AC3E}">
        <p14:creationId xmlns:p14="http://schemas.microsoft.com/office/powerpoint/2010/main" val="2743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B12151A9-9E7E-42F3-8191-C3306623388C}" type="slidenum">
              <a:rPr lang="en-US" altLang="ja-JP"/>
              <a:pPr/>
              <a:t>‹#›</a:t>
            </a:fld>
            <a:endParaRPr lang="en-US" altLang="ja-JP"/>
          </a:p>
        </p:txBody>
      </p:sp>
    </p:spTree>
    <p:extLst>
      <p:ext uri="{BB962C8B-B14F-4D97-AF65-F5344CB8AC3E}">
        <p14:creationId xmlns:p14="http://schemas.microsoft.com/office/powerpoint/2010/main" val="41897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D54622F9-BBBC-4961-8942-6B6AD84B81FE}" type="slidenum">
              <a:rPr lang="en-US" altLang="ja-JP"/>
              <a:pPr/>
              <a:t>‹#›</a:t>
            </a:fld>
            <a:endParaRPr lang="en-US" altLang="ja-JP"/>
          </a:p>
        </p:txBody>
      </p:sp>
    </p:spTree>
    <p:extLst>
      <p:ext uri="{BB962C8B-B14F-4D97-AF65-F5344CB8AC3E}">
        <p14:creationId xmlns:p14="http://schemas.microsoft.com/office/powerpoint/2010/main" val="2439040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6CB733D7-6E1D-4904-9F5D-9BF4CEF47844}" type="slidenum">
              <a:rPr lang="en-US" altLang="ja-JP"/>
              <a:pPr/>
              <a:t>‹#›</a:t>
            </a:fld>
            <a:endParaRPr lang="en-US" altLang="ja-JP"/>
          </a:p>
        </p:txBody>
      </p:sp>
    </p:spTree>
    <p:extLst>
      <p:ext uri="{BB962C8B-B14F-4D97-AF65-F5344CB8AC3E}">
        <p14:creationId xmlns:p14="http://schemas.microsoft.com/office/powerpoint/2010/main" val="170610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2B059851-E708-4C0C-9789-8A3495182428}" type="slidenum">
              <a:rPr lang="en-US" altLang="ja-JP"/>
              <a:pPr/>
              <a:t>‹#›</a:t>
            </a:fld>
            <a:endParaRPr lang="en-US" altLang="ja-JP"/>
          </a:p>
        </p:txBody>
      </p:sp>
    </p:spTree>
    <p:extLst>
      <p:ext uri="{BB962C8B-B14F-4D97-AF65-F5344CB8AC3E}">
        <p14:creationId xmlns:p14="http://schemas.microsoft.com/office/powerpoint/2010/main" val="1834457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5EF8FCF7-3228-447B-B58D-075A5A48AC1F}" type="slidenum">
              <a:rPr lang="en-US" altLang="ja-JP"/>
              <a:pPr/>
              <a:t>‹#›</a:t>
            </a:fld>
            <a:endParaRPr lang="en-US" altLang="ja-JP"/>
          </a:p>
        </p:txBody>
      </p:sp>
    </p:spTree>
    <p:extLst>
      <p:ext uri="{BB962C8B-B14F-4D97-AF65-F5344CB8AC3E}">
        <p14:creationId xmlns:p14="http://schemas.microsoft.com/office/powerpoint/2010/main" val="25565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12892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6D7E2887-AB3A-4CB2-9FE3-0FC7420669AF}" type="slidenum">
              <a:rPr lang="en-US" altLang="ja-JP"/>
              <a:pPr/>
              <a:t>‹#›</a:t>
            </a:fld>
            <a:endParaRPr lang="en-US" altLang="ja-JP"/>
          </a:p>
        </p:txBody>
      </p:sp>
    </p:spTree>
    <p:extLst>
      <p:ext uri="{BB962C8B-B14F-4D97-AF65-F5344CB8AC3E}">
        <p14:creationId xmlns:p14="http://schemas.microsoft.com/office/powerpoint/2010/main" val="1530393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70A24804-7C61-4983-AD88-E752E1EAE919}" type="slidenum">
              <a:rPr lang="en-US" altLang="ja-JP"/>
              <a:pPr/>
              <a:t>‹#›</a:t>
            </a:fld>
            <a:endParaRPr lang="en-US" altLang="ja-JP"/>
          </a:p>
        </p:txBody>
      </p:sp>
    </p:spTree>
    <p:extLst>
      <p:ext uri="{BB962C8B-B14F-4D97-AF65-F5344CB8AC3E}">
        <p14:creationId xmlns:p14="http://schemas.microsoft.com/office/powerpoint/2010/main" val="3717429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EACFDFF5-02AD-4008-B22A-0E80D267831C}" type="slidenum">
              <a:rPr lang="en-US" altLang="ja-JP"/>
              <a:pPr/>
              <a:t>‹#›</a:t>
            </a:fld>
            <a:endParaRPr lang="en-US" altLang="ja-JP"/>
          </a:p>
        </p:txBody>
      </p:sp>
    </p:spTree>
    <p:extLst>
      <p:ext uri="{BB962C8B-B14F-4D97-AF65-F5344CB8AC3E}">
        <p14:creationId xmlns:p14="http://schemas.microsoft.com/office/powerpoint/2010/main" val="2355960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33B1B20-871F-4CFF-A874-3E9CF5EA9C86}" type="slidenum">
              <a:rPr lang="en-US" altLang="ja-JP"/>
              <a:pPr/>
              <a:t>‹#›</a:t>
            </a:fld>
            <a:endParaRPr lang="en-US" altLang="ja-JP"/>
          </a:p>
        </p:txBody>
      </p:sp>
    </p:spTree>
    <p:extLst>
      <p:ext uri="{BB962C8B-B14F-4D97-AF65-F5344CB8AC3E}">
        <p14:creationId xmlns:p14="http://schemas.microsoft.com/office/powerpoint/2010/main" val="3321791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6414557C-F985-4657-9E85-EB1FED5C4CFA}" type="slidenum">
              <a:rPr lang="en-US" altLang="ja-JP"/>
              <a:pPr/>
              <a:t>‹#›</a:t>
            </a:fld>
            <a:endParaRPr lang="en-US" altLang="ja-JP"/>
          </a:p>
        </p:txBody>
      </p:sp>
    </p:spTree>
    <p:extLst>
      <p:ext uri="{BB962C8B-B14F-4D97-AF65-F5344CB8AC3E}">
        <p14:creationId xmlns:p14="http://schemas.microsoft.com/office/powerpoint/2010/main" val="754707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AC99E245-D082-4305-A804-C16C424B0A81}" type="slidenum">
              <a:rPr lang="en-US" altLang="ja-JP"/>
              <a:pPr/>
              <a:t>‹#›</a:t>
            </a:fld>
            <a:endParaRPr lang="en-US" altLang="ja-JP"/>
          </a:p>
        </p:txBody>
      </p:sp>
    </p:spTree>
    <p:extLst>
      <p:ext uri="{BB962C8B-B14F-4D97-AF65-F5344CB8AC3E}">
        <p14:creationId xmlns:p14="http://schemas.microsoft.com/office/powerpoint/2010/main" val="1978927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US"/>
          </a:p>
        </p:txBody>
      </p:sp>
    </p:spTree>
    <p:extLst>
      <p:ext uri="{BB962C8B-B14F-4D97-AF65-F5344CB8AC3E}">
        <p14:creationId xmlns:p14="http://schemas.microsoft.com/office/powerpoint/2010/main" val="26302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243929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753540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329644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208189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93391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488480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813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766730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a:prstGeom prst="rect">
            <a:avLst/>
          </a:prstGeo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628030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305282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a:prstGeom prst="rect">
            <a:avLst/>
          </a:prstGeo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95300" y="274638"/>
            <a:ext cx="6534150" cy="58515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3981619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3BDCAAE4-29E5-4F3F-804C-A9A65059E0CB}" type="slidenum">
              <a:rPr lang="en-US" altLang="ja-JP"/>
              <a:pPr/>
              <a:t>‹#›</a:t>
            </a:fld>
            <a:endParaRPr lang="en-US" altLang="ja-JP"/>
          </a:p>
        </p:txBody>
      </p:sp>
    </p:spTree>
    <p:extLst>
      <p:ext uri="{BB962C8B-B14F-4D97-AF65-F5344CB8AC3E}">
        <p14:creationId xmlns:p14="http://schemas.microsoft.com/office/powerpoint/2010/main" val="2909515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B08479D-F2DC-4A63-B59A-8E9AE873EB6B}" type="slidenum">
              <a:rPr lang="en-US" altLang="ja-JP"/>
              <a:pPr/>
              <a:t>‹#›</a:t>
            </a:fld>
            <a:endParaRPr lang="en-US" altLang="ja-JP"/>
          </a:p>
        </p:txBody>
      </p:sp>
    </p:spTree>
    <p:extLst>
      <p:ext uri="{BB962C8B-B14F-4D97-AF65-F5344CB8AC3E}">
        <p14:creationId xmlns:p14="http://schemas.microsoft.com/office/powerpoint/2010/main" val="1192856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E936E9A4-44AB-47A5-BE8C-71D8F8A8E468}" type="slidenum">
              <a:rPr lang="en-US" altLang="ja-JP"/>
              <a:pPr/>
              <a:t>‹#›</a:t>
            </a:fld>
            <a:endParaRPr lang="en-US" altLang="ja-JP"/>
          </a:p>
        </p:txBody>
      </p:sp>
    </p:spTree>
    <p:extLst>
      <p:ext uri="{BB962C8B-B14F-4D97-AF65-F5344CB8AC3E}">
        <p14:creationId xmlns:p14="http://schemas.microsoft.com/office/powerpoint/2010/main" val="59338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2405758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E4A8D23B-0AE5-4A0E-BF17-3EBBEA5402BB}" type="slidenum">
              <a:rPr lang="en-US" altLang="ja-JP"/>
              <a:pPr/>
              <a:t>‹#›</a:t>
            </a:fld>
            <a:endParaRPr lang="en-US" altLang="ja-JP"/>
          </a:p>
        </p:txBody>
      </p:sp>
    </p:spTree>
    <p:extLst>
      <p:ext uri="{BB962C8B-B14F-4D97-AF65-F5344CB8AC3E}">
        <p14:creationId xmlns:p14="http://schemas.microsoft.com/office/powerpoint/2010/main" val="4127402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26220419-0B87-4419-8FA1-2BF7246C924B}" type="slidenum">
              <a:rPr lang="en-US" altLang="ja-JP"/>
              <a:pPr/>
              <a:t>‹#›</a:t>
            </a:fld>
            <a:endParaRPr lang="en-US" altLang="ja-JP"/>
          </a:p>
        </p:txBody>
      </p:sp>
    </p:spTree>
    <p:extLst>
      <p:ext uri="{BB962C8B-B14F-4D97-AF65-F5344CB8AC3E}">
        <p14:creationId xmlns:p14="http://schemas.microsoft.com/office/powerpoint/2010/main" val="3342688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5CAF7163-7FCD-421B-B69E-5F573F78EED4}" type="slidenum">
              <a:rPr lang="en-US" altLang="ja-JP"/>
              <a:pPr/>
              <a:t>‹#›</a:t>
            </a:fld>
            <a:endParaRPr lang="en-US" altLang="ja-JP"/>
          </a:p>
        </p:txBody>
      </p:sp>
    </p:spTree>
    <p:extLst>
      <p:ext uri="{BB962C8B-B14F-4D97-AF65-F5344CB8AC3E}">
        <p14:creationId xmlns:p14="http://schemas.microsoft.com/office/powerpoint/2010/main" val="4092147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21580EEB-D223-4CB0-934B-390F2402DDBE}" type="slidenum">
              <a:rPr lang="en-US" altLang="ja-JP"/>
              <a:pPr/>
              <a:t>‹#›</a:t>
            </a:fld>
            <a:endParaRPr lang="en-US" altLang="ja-JP"/>
          </a:p>
        </p:txBody>
      </p:sp>
    </p:spTree>
    <p:extLst>
      <p:ext uri="{BB962C8B-B14F-4D97-AF65-F5344CB8AC3E}">
        <p14:creationId xmlns:p14="http://schemas.microsoft.com/office/powerpoint/2010/main" val="20704965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F42002B-0E65-4B97-8ACC-98BFCA89BB18}" type="slidenum">
              <a:rPr lang="en-US" altLang="ja-JP"/>
              <a:pPr/>
              <a:t>‹#›</a:t>
            </a:fld>
            <a:endParaRPr lang="en-US" altLang="ja-JP"/>
          </a:p>
        </p:txBody>
      </p:sp>
    </p:spTree>
    <p:extLst>
      <p:ext uri="{BB962C8B-B14F-4D97-AF65-F5344CB8AC3E}">
        <p14:creationId xmlns:p14="http://schemas.microsoft.com/office/powerpoint/2010/main" val="884232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2E3CFD6F-2230-4BBB-A785-BAB62141AC91}" type="slidenum">
              <a:rPr lang="en-US" altLang="ja-JP"/>
              <a:pPr/>
              <a:t>‹#›</a:t>
            </a:fld>
            <a:endParaRPr lang="en-US" altLang="ja-JP"/>
          </a:p>
        </p:txBody>
      </p:sp>
    </p:spTree>
    <p:extLst>
      <p:ext uri="{BB962C8B-B14F-4D97-AF65-F5344CB8AC3E}">
        <p14:creationId xmlns:p14="http://schemas.microsoft.com/office/powerpoint/2010/main" val="2023368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DE07A26-CB65-45F7-B18A-C9947D9AA599}" type="slidenum">
              <a:rPr lang="en-US" altLang="ja-JP"/>
              <a:pPr/>
              <a:t>‹#›</a:t>
            </a:fld>
            <a:endParaRPr lang="en-US" altLang="ja-JP"/>
          </a:p>
        </p:txBody>
      </p:sp>
    </p:spTree>
    <p:extLst>
      <p:ext uri="{BB962C8B-B14F-4D97-AF65-F5344CB8AC3E}">
        <p14:creationId xmlns:p14="http://schemas.microsoft.com/office/powerpoint/2010/main" val="293215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CFA3940-07F6-4FB5-AF5C-AB84B62AB08E}" type="slidenum">
              <a:rPr lang="en-US" altLang="ja-JP"/>
              <a:pPr/>
              <a:t>‹#›</a:t>
            </a:fld>
            <a:endParaRPr lang="en-US" altLang="ja-JP"/>
          </a:p>
        </p:txBody>
      </p:sp>
    </p:spTree>
    <p:extLst>
      <p:ext uri="{BB962C8B-B14F-4D97-AF65-F5344CB8AC3E}">
        <p14:creationId xmlns:p14="http://schemas.microsoft.com/office/powerpoint/2010/main" val="794735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8DF8E56-2F28-4CFD-8330-1B2A1721511A}" type="datetime1">
              <a:rPr lang="ja-JP" altLang="en-US" smtClean="0">
                <a:solidFill>
                  <a:srgbClr val="000000">
                    <a:tint val="75000"/>
                  </a:srgbClr>
                </a:solidFill>
              </a:rPr>
              <a:t>2018/5/30</a:t>
            </a:fld>
            <a:endParaRPr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0C949DC-8B07-438D-960C-0D5A7581D4BE}" type="slidenum">
              <a:rPr lang="ja-JP" altLang="en-US" smtClean="0">
                <a:solidFill>
                  <a:srgbClr val="000000">
                    <a:tint val="75000"/>
                  </a:srgbClr>
                </a:solidFill>
              </a:rPr>
              <a:pPr/>
              <a:t>‹#›</a:t>
            </a:fld>
            <a:endParaRPr lang="ja-JP" altLang="en-US">
              <a:solidFill>
                <a:srgbClr val="000000">
                  <a:tint val="75000"/>
                </a:srgbClr>
              </a:solidFill>
            </a:endParaRPr>
          </a:p>
        </p:txBody>
      </p:sp>
    </p:spTree>
    <p:extLst>
      <p:ext uri="{BB962C8B-B14F-4D97-AF65-F5344CB8AC3E}">
        <p14:creationId xmlns:p14="http://schemas.microsoft.com/office/powerpoint/2010/main" val="35122273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890FF0D-57AD-46DD-8267-979657F23845}" type="datetime1">
              <a:rPr lang="ja-JP" altLang="en-US" smtClean="0">
                <a:solidFill>
                  <a:srgbClr val="000000">
                    <a:tint val="75000"/>
                  </a:srgbClr>
                </a:solidFill>
              </a:rPr>
              <a:t>2018/5/30</a:t>
            </a:fld>
            <a:endParaRPr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0C949DC-8B07-438D-960C-0D5A7581D4BE}" type="slidenum">
              <a:rPr lang="ja-JP" altLang="en-US" smtClean="0">
                <a:solidFill>
                  <a:srgbClr val="000000">
                    <a:tint val="75000"/>
                  </a:srgbClr>
                </a:solidFill>
              </a:rPr>
              <a:pPr/>
              <a:t>‹#›</a:t>
            </a:fld>
            <a:endParaRPr lang="ja-JP" altLang="en-US">
              <a:solidFill>
                <a:srgbClr val="000000">
                  <a:tint val="75000"/>
                </a:srgbClr>
              </a:solidFill>
            </a:endParaRPr>
          </a:p>
        </p:txBody>
      </p:sp>
    </p:spTree>
    <p:extLst>
      <p:ext uri="{BB962C8B-B14F-4D97-AF65-F5344CB8AC3E}">
        <p14:creationId xmlns:p14="http://schemas.microsoft.com/office/powerpoint/2010/main" val="2304223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8635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9F35A70-882E-4210-B625-B50A309890E8}" type="datetime1">
              <a:rPr lang="ja-JP" altLang="en-US" smtClean="0">
                <a:solidFill>
                  <a:srgbClr val="000000">
                    <a:tint val="75000"/>
                  </a:srgbClr>
                </a:solidFill>
              </a:rPr>
              <a:t>2018/5/30</a:t>
            </a:fld>
            <a:endParaRPr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0C949DC-8B07-438D-960C-0D5A7581D4BE}" type="slidenum">
              <a:rPr lang="ja-JP" altLang="en-US" smtClean="0">
                <a:solidFill>
                  <a:srgbClr val="000000">
                    <a:tint val="75000"/>
                  </a:srgbClr>
                </a:solidFill>
              </a:rPr>
              <a:pPr/>
              <a:t>‹#›</a:t>
            </a:fld>
            <a:endParaRPr lang="ja-JP" altLang="en-US">
              <a:solidFill>
                <a:srgbClr val="000000">
                  <a:tint val="75000"/>
                </a:srgbClr>
              </a:solidFill>
            </a:endParaRPr>
          </a:p>
        </p:txBody>
      </p:sp>
    </p:spTree>
    <p:extLst>
      <p:ext uri="{BB962C8B-B14F-4D97-AF65-F5344CB8AC3E}">
        <p14:creationId xmlns:p14="http://schemas.microsoft.com/office/powerpoint/2010/main" val="6497119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BD67A4A-9A18-4A1D-94A1-E732E3C8CC35}" type="datetime1">
              <a:rPr lang="ja-JP" altLang="en-US" smtClean="0">
                <a:solidFill>
                  <a:srgbClr val="000000">
                    <a:tint val="75000"/>
                  </a:srgbClr>
                </a:solidFill>
              </a:rPr>
              <a:t>2018/5/30</a:t>
            </a:fld>
            <a:endParaRPr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0C949DC-8B07-438D-960C-0D5A7581D4BE}" type="slidenum">
              <a:rPr lang="ja-JP" altLang="en-US" smtClean="0">
                <a:solidFill>
                  <a:srgbClr val="000000">
                    <a:tint val="75000"/>
                  </a:srgbClr>
                </a:solidFill>
              </a:rPr>
              <a:pPr/>
              <a:t>‹#›</a:t>
            </a:fld>
            <a:endParaRPr lang="ja-JP" altLang="en-US">
              <a:solidFill>
                <a:srgbClr val="000000">
                  <a:tint val="75000"/>
                </a:srgbClr>
              </a:solidFill>
            </a:endParaRPr>
          </a:p>
        </p:txBody>
      </p:sp>
    </p:spTree>
    <p:extLst>
      <p:ext uri="{BB962C8B-B14F-4D97-AF65-F5344CB8AC3E}">
        <p14:creationId xmlns:p14="http://schemas.microsoft.com/office/powerpoint/2010/main" val="2326952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8"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2082DFF-F3DD-4A8A-A8FC-4F2C830AEC63}" type="datetime1">
              <a:rPr lang="ja-JP" altLang="en-US" smtClean="0">
                <a:solidFill>
                  <a:srgbClr val="000000">
                    <a:tint val="75000"/>
                  </a:srgbClr>
                </a:solidFill>
              </a:rPr>
              <a:t>2018/5/30</a:t>
            </a:fld>
            <a:endParaRPr lang="ja-JP" alt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ja-JP" alt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B0C949DC-8B07-438D-960C-0D5A7581D4BE}" type="slidenum">
              <a:rPr lang="ja-JP" altLang="en-US" smtClean="0">
                <a:solidFill>
                  <a:srgbClr val="000000">
                    <a:tint val="75000"/>
                  </a:srgbClr>
                </a:solidFill>
              </a:rPr>
              <a:pPr/>
              <a:t>‹#›</a:t>
            </a:fld>
            <a:endParaRPr lang="ja-JP" altLang="en-US">
              <a:solidFill>
                <a:srgbClr val="000000">
                  <a:tint val="75000"/>
                </a:srgbClr>
              </a:solidFill>
            </a:endParaRPr>
          </a:p>
        </p:txBody>
      </p:sp>
    </p:spTree>
    <p:extLst>
      <p:ext uri="{BB962C8B-B14F-4D97-AF65-F5344CB8AC3E}">
        <p14:creationId xmlns:p14="http://schemas.microsoft.com/office/powerpoint/2010/main" val="1149127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9D7CB67-24F7-4370-9D82-4D9A3C9FFDDC}" type="datetime1">
              <a:rPr lang="ja-JP" altLang="en-US" smtClean="0">
                <a:solidFill>
                  <a:srgbClr val="000000">
                    <a:tint val="75000"/>
                  </a:srgbClr>
                </a:solidFill>
              </a:rPr>
              <a:t>2018/5/30</a:t>
            </a:fld>
            <a:endParaRPr lang="ja-JP" alt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ja-JP" alt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0C949DC-8B07-438D-960C-0D5A7581D4BE}" type="slidenum">
              <a:rPr lang="ja-JP" altLang="en-US" smtClean="0">
                <a:solidFill>
                  <a:srgbClr val="000000">
                    <a:tint val="75000"/>
                  </a:srgbClr>
                </a:solidFill>
              </a:rPr>
              <a:pPr/>
              <a:t>‹#›</a:t>
            </a:fld>
            <a:endParaRPr lang="ja-JP" altLang="en-US">
              <a:solidFill>
                <a:srgbClr val="000000">
                  <a:tint val="75000"/>
                </a:srgbClr>
              </a:solidFill>
            </a:endParaRPr>
          </a:p>
        </p:txBody>
      </p:sp>
    </p:spTree>
    <p:extLst>
      <p:ext uri="{BB962C8B-B14F-4D97-AF65-F5344CB8AC3E}">
        <p14:creationId xmlns:p14="http://schemas.microsoft.com/office/powerpoint/2010/main" val="37307958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FCDA5-9DEB-4BEA-836F-73784FA01900}" type="datetime1">
              <a:rPr lang="ja-JP" altLang="en-US" smtClean="0">
                <a:solidFill>
                  <a:srgbClr val="000000">
                    <a:tint val="75000"/>
                  </a:srgbClr>
                </a:solidFill>
              </a:rPr>
              <a:t>2018/5/30</a:t>
            </a:fld>
            <a:endParaRPr lang="ja-JP" alt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ja-JP" alt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B0C949DC-8B07-438D-960C-0D5A7581D4BE}" type="slidenum">
              <a:rPr lang="ja-JP" altLang="en-US" smtClean="0">
                <a:solidFill>
                  <a:srgbClr val="000000">
                    <a:tint val="75000"/>
                  </a:srgbClr>
                </a:solidFill>
              </a:rPr>
              <a:pPr/>
              <a:t>‹#›</a:t>
            </a:fld>
            <a:endParaRPr lang="ja-JP" altLang="en-US">
              <a:solidFill>
                <a:srgbClr val="000000">
                  <a:tint val="75000"/>
                </a:srgbClr>
              </a:solidFill>
            </a:endParaRPr>
          </a:p>
        </p:txBody>
      </p:sp>
    </p:spTree>
    <p:extLst>
      <p:ext uri="{BB962C8B-B14F-4D97-AF65-F5344CB8AC3E}">
        <p14:creationId xmlns:p14="http://schemas.microsoft.com/office/powerpoint/2010/main" val="39223410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222FA9E-D369-4FB7-AD53-6DE9847DFB72}" type="datetime1">
              <a:rPr lang="ja-JP" altLang="en-US" smtClean="0">
                <a:solidFill>
                  <a:srgbClr val="000000">
                    <a:tint val="75000"/>
                  </a:srgbClr>
                </a:solidFill>
              </a:rPr>
              <a:t>2018/5/30</a:t>
            </a:fld>
            <a:endParaRPr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0C949DC-8B07-438D-960C-0D5A7581D4BE}" type="slidenum">
              <a:rPr lang="ja-JP" altLang="en-US" smtClean="0">
                <a:solidFill>
                  <a:srgbClr val="000000">
                    <a:tint val="75000"/>
                  </a:srgbClr>
                </a:solidFill>
              </a:rPr>
              <a:pPr/>
              <a:t>‹#›</a:t>
            </a:fld>
            <a:endParaRPr lang="ja-JP" altLang="en-US">
              <a:solidFill>
                <a:srgbClr val="000000">
                  <a:tint val="75000"/>
                </a:srgbClr>
              </a:solidFill>
            </a:endParaRPr>
          </a:p>
        </p:txBody>
      </p:sp>
    </p:spTree>
    <p:extLst>
      <p:ext uri="{BB962C8B-B14F-4D97-AF65-F5344CB8AC3E}">
        <p14:creationId xmlns:p14="http://schemas.microsoft.com/office/powerpoint/2010/main" val="5446167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B9EC12C-78D0-4513-82B4-D71D9D85D568}" type="datetime1">
              <a:rPr lang="ja-JP" altLang="en-US" smtClean="0">
                <a:solidFill>
                  <a:srgbClr val="000000">
                    <a:tint val="75000"/>
                  </a:srgbClr>
                </a:solidFill>
              </a:rPr>
              <a:t>2018/5/30</a:t>
            </a:fld>
            <a:endParaRPr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0C949DC-8B07-438D-960C-0D5A7581D4BE}" type="slidenum">
              <a:rPr lang="ja-JP" altLang="en-US" smtClean="0">
                <a:solidFill>
                  <a:srgbClr val="000000">
                    <a:tint val="75000"/>
                  </a:srgbClr>
                </a:solidFill>
              </a:rPr>
              <a:pPr/>
              <a:t>‹#›</a:t>
            </a:fld>
            <a:endParaRPr lang="ja-JP" altLang="en-US">
              <a:solidFill>
                <a:srgbClr val="000000">
                  <a:tint val="75000"/>
                </a:srgbClr>
              </a:solidFill>
            </a:endParaRPr>
          </a:p>
        </p:txBody>
      </p:sp>
    </p:spTree>
    <p:extLst>
      <p:ext uri="{BB962C8B-B14F-4D97-AF65-F5344CB8AC3E}">
        <p14:creationId xmlns:p14="http://schemas.microsoft.com/office/powerpoint/2010/main" val="39825984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E555404-A7E1-46FB-BE45-7E6BABB4451C}" type="datetime1">
              <a:rPr lang="ja-JP" altLang="en-US" smtClean="0">
                <a:solidFill>
                  <a:srgbClr val="000000">
                    <a:tint val="75000"/>
                  </a:srgbClr>
                </a:solidFill>
              </a:rPr>
              <a:t>2018/5/30</a:t>
            </a:fld>
            <a:endParaRPr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0C949DC-8B07-438D-960C-0D5A7581D4BE}" type="slidenum">
              <a:rPr lang="ja-JP" altLang="en-US" smtClean="0">
                <a:solidFill>
                  <a:srgbClr val="000000">
                    <a:tint val="75000"/>
                  </a:srgbClr>
                </a:solidFill>
              </a:rPr>
              <a:pPr/>
              <a:t>‹#›</a:t>
            </a:fld>
            <a:endParaRPr lang="ja-JP" altLang="en-US">
              <a:solidFill>
                <a:srgbClr val="000000">
                  <a:tint val="75000"/>
                </a:srgbClr>
              </a:solidFill>
            </a:endParaRPr>
          </a:p>
        </p:txBody>
      </p:sp>
    </p:spTree>
    <p:extLst>
      <p:ext uri="{BB962C8B-B14F-4D97-AF65-F5344CB8AC3E}">
        <p14:creationId xmlns:p14="http://schemas.microsoft.com/office/powerpoint/2010/main" val="25771923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E49FABB-F247-496A-B9AB-F2CB63D8A5D5}" type="datetime1">
              <a:rPr lang="ja-JP" altLang="en-US" smtClean="0">
                <a:solidFill>
                  <a:srgbClr val="000000">
                    <a:tint val="75000"/>
                  </a:srgbClr>
                </a:solidFill>
              </a:rPr>
              <a:t>2018/5/30</a:t>
            </a:fld>
            <a:endParaRPr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0C949DC-8B07-438D-960C-0D5A7581D4BE}" type="slidenum">
              <a:rPr lang="ja-JP" altLang="en-US" smtClean="0">
                <a:solidFill>
                  <a:srgbClr val="000000">
                    <a:tint val="75000"/>
                  </a:srgbClr>
                </a:solidFill>
              </a:rPr>
              <a:pPr/>
              <a:t>‹#›</a:t>
            </a:fld>
            <a:endParaRPr lang="ja-JP" altLang="en-US">
              <a:solidFill>
                <a:srgbClr val="000000">
                  <a:tint val="75000"/>
                </a:srgbClr>
              </a:solidFill>
            </a:endParaRPr>
          </a:p>
        </p:txBody>
      </p:sp>
    </p:spTree>
    <p:extLst>
      <p:ext uri="{BB962C8B-B14F-4D97-AF65-F5344CB8AC3E}">
        <p14:creationId xmlns:p14="http://schemas.microsoft.com/office/powerpoint/2010/main" val="15621884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US"/>
          </a:p>
        </p:txBody>
      </p:sp>
    </p:spTree>
    <p:extLst>
      <p:ext uri="{BB962C8B-B14F-4D97-AF65-F5344CB8AC3E}">
        <p14:creationId xmlns:p14="http://schemas.microsoft.com/office/powerpoint/2010/main" val="408343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1313200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085334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9408301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025461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31270914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22038609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8446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9068809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6621267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0639166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35738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47525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smtClean="0"/>
              <a:t>マスタ タイトルの書式設定</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smtClean="0"/>
              <a:t>マスタ タイトルの書式設定</a:t>
            </a:r>
          </a:p>
        </p:txBody>
      </p:sp>
      <p:sp>
        <p:nvSpPr>
          <p:cNvPr id="75779"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C5487078-0306-46D7-81FD-FBFBA1FC3E1E}" type="slidenum">
              <a:rPr lang="en-US" altLang="ja-JP"/>
              <a:pPr/>
              <a:t>‹#›</a:t>
            </a:fld>
            <a:endParaRPr lang="en-US" altLang="ja-JP"/>
          </a:p>
        </p:txBody>
      </p:sp>
      <p:sp>
        <p:nvSpPr>
          <p:cNvPr id="2052" name="Rectangle 6"/>
          <p:cNvSpPr>
            <a:spLocks noChangeArrowheads="1"/>
          </p:cNvSpPr>
          <p:nvPr userDrawn="1"/>
        </p:nvSpPr>
        <p:spPr bwMode="auto">
          <a:xfrm>
            <a:off x="0" y="0"/>
            <a:ext cx="1892300" cy="6858000"/>
          </a:xfrm>
          <a:prstGeom prst="rect">
            <a:avLst/>
          </a:prstGeom>
          <a:solidFill>
            <a:srgbClr val="0071B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smtClean="0"/>
              <a:t>マスタ タイトルの書式設定</a:t>
            </a:r>
          </a:p>
        </p:txBody>
      </p:sp>
      <p:sp>
        <p:nvSpPr>
          <p:cNvPr id="171012" name="Rectangle 4"/>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87B77519-9A74-458E-8580-BA9D253FD8E0}" type="slidenum">
              <a:rPr lang="en-US" altLang="ja-JP"/>
              <a:pPr/>
              <a:t>‹#›</a:t>
            </a:fld>
            <a:endParaRPr lang="en-US" altLang="ja-JP"/>
          </a:p>
        </p:txBody>
      </p:sp>
      <p:sp>
        <p:nvSpPr>
          <p:cNvPr id="3077" name="Line 5"/>
          <p:cNvSpPr>
            <a:spLocks noChangeShapeType="1"/>
          </p:cNvSpPr>
          <p:nvPr userDrawn="1"/>
        </p:nvSpPr>
        <p:spPr bwMode="auto">
          <a:xfrm>
            <a:off x="0" y="620713"/>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3078" name="Rectangle 10"/>
          <p:cNvSpPr>
            <a:spLocks noChangeArrowheads="1"/>
          </p:cNvSpPr>
          <p:nvPr userDrawn="1"/>
        </p:nvSpPr>
        <p:spPr bwMode="auto">
          <a:xfrm>
            <a:off x="0" y="639763"/>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smtClean="0"/>
              <a:t>マスタ タイトルの書式設定</a:t>
            </a:r>
          </a:p>
        </p:txBody>
      </p:sp>
      <p:sp>
        <p:nvSpPr>
          <p:cNvPr id="35843"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34B95594-0B9A-43EF-A624-26FE9996884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0" fontAlgn="base" hangingPunct="0">
        <a:spcBef>
          <a:spcPct val="0"/>
        </a:spcBef>
        <a:spcAft>
          <a:spcPct val="0"/>
        </a:spcAft>
        <a:defRPr kumimoji="1" sz="2200" b="1">
          <a:solidFill>
            <a:srgbClr val="5F5F5F"/>
          </a:solidFill>
          <a:latin typeface="+mj-lt"/>
          <a:ea typeface="+mj-ea"/>
          <a:cs typeface="+mj-cs"/>
        </a:defRPr>
      </a:lvl1pPr>
      <a:lvl2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2pPr>
      <a:lvl3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3pPr>
      <a:lvl4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4pPr>
      <a:lvl5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5pPr>
      <a:lvl6pPr marL="457200" algn="l" rtl="0" fontAlgn="base">
        <a:spcBef>
          <a:spcPct val="0"/>
        </a:spcBef>
        <a:spcAft>
          <a:spcPct val="0"/>
        </a:spcAft>
        <a:defRPr kumimoji="1" sz="2200" b="1">
          <a:solidFill>
            <a:srgbClr val="5F5F5F"/>
          </a:solidFill>
          <a:latin typeface="メイリオ" pitchFamily="50" charset="-128"/>
          <a:ea typeface="ＭＳ Ｐゴシック" pitchFamily="50" charset="-128"/>
        </a:defRPr>
      </a:lvl6pPr>
      <a:lvl7pPr marL="914400" algn="l" rtl="0" fontAlgn="base">
        <a:spcBef>
          <a:spcPct val="0"/>
        </a:spcBef>
        <a:spcAft>
          <a:spcPct val="0"/>
        </a:spcAft>
        <a:defRPr kumimoji="1" sz="2200" b="1">
          <a:solidFill>
            <a:srgbClr val="5F5F5F"/>
          </a:solidFill>
          <a:latin typeface="メイリオ" pitchFamily="50" charset="-128"/>
          <a:ea typeface="ＭＳ Ｐゴシック" pitchFamily="50" charset="-128"/>
        </a:defRPr>
      </a:lvl7pPr>
      <a:lvl8pPr marL="1371600" algn="l" rtl="0" fontAlgn="base">
        <a:spcBef>
          <a:spcPct val="0"/>
        </a:spcBef>
        <a:spcAft>
          <a:spcPct val="0"/>
        </a:spcAft>
        <a:defRPr kumimoji="1" sz="2200" b="1">
          <a:solidFill>
            <a:srgbClr val="5F5F5F"/>
          </a:solidFill>
          <a:latin typeface="メイリオ" pitchFamily="50" charset="-128"/>
          <a:ea typeface="ＭＳ Ｐゴシック" pitchFamily="50" charset="-128"/>
        </a:defRPr>
      </a:lvl8pPr>
      <a:lvl9pPr marL="1828800" algn="l" rtl="0" fontAlgn="base">
        <a:spcBef>
          <a:spcPct val="0"/>
        </a:spcBef>
        <a:spcAft>
          <a:spcPct val="0"/>
        </a:spcAft>
        <a:defRPr kumimoji="1" sz="2200" b="1">
          <a:solidFill>
            <a:srgbClr val="5F5F5F"/>
          </a:solidFill>
          <a:latin typeface="メイリオ"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6"/>
          <p:cNvSpPr>
            <a:spLocks noChangeArrowheads="1"/>
          </p:cNvSpPr>
          <p:nvPr userDrawn="1"/>
        </p:nvSpPr>
        <p:spPr bwMode="auto">
          <a:xfrm>
            <a:off x="0" y="0"/>
            <a:ext cx="9906000" cy="620713"/>
          </a:xfrm>
          <a:prstGeom prst="rect">
            <a:avLst/>
          </a:prstGeom>
          <a:solidFill>
            <a:srgbClr val="7777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
        <p:nvSpPr>
          <p:cNvPr id="5123"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smtClean="0"/>
              <a:t>マスタ タイトルの書式設定</a:t>
            </a:r>
          </a:p>
        </p:txBody>
      </p:sp>
      <p:sp>
        <p:nvSpPr>
          <p:cNvPr id="44035"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084C9C92-0CB8-4936-A90C-7FF69F23A0F7}" type="slidenum">
              <a:rPr lang="en-US" altLang="ja-JP"/>
              <a:pPr/>
              <a:t>‹#›</a:t>
            </a:fld>
            <a:endParaRPr lang="en-US" altLang="ja-JP"/>
          </a:p>
        </p:txBody>
      </p:sp>
      <p:sp>
        <p:nvSpPr>
          <p:cNvPr id="5125" name="Line 5"/>
          <p:cNvSpPr>
            <a:spLocks noChangeShapeType="1"/>
          </p:cNvSpPr>
          <p:nvPr userDrawn="1"/>
        </p:nvSpPr>
        <p:spPr bwMode="auto">
          <a:xfrm>
            <a:off x="0" y="620713"/>
            <a:ext cx="9906000" cy="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lnSpc>
                <a:spcPct val="100000"/>
              </a:lnSpc>
              <a:spcBef>
                <a:spcPts val="0"/>
              </a:spcBef>
              <a:spcAft>
                <a:spcPts val="0"/>
              </a:spcAft>
            </a:pPr>
            <a:fld id="{47ABBACC-A6D5-4957-BE19-7FE88EF493D7}" type="datetime1">
              <a:rPr lang="ja-JP" altLang="en-US" smtClean="0">
                <a:solidFill>
                  <a:srgbClr val="000000">
                    <a:tint val="75000"/>
                  </a:srgbClr>
                </a:solidFill>
                <a:latin typeface="Calibri" panose="020F0502020204030204"/>
                <a:ea typeface="ＭＳ Ｐゴシック" panose="020B0600070205080204" pitchFamily="50" charset="-128"/>
              </a:rPr>
              <a:t>2018/5/30</a:t>
            </a:fld>
            <a:endParaRPr lang="ja-JP" altLang="en-US">
              <a:solidFill>
                <a:srgbClr val="000000">
                  <a:tint val="75000"/>
                </a:srgbClr>
              </a:solidFill>
              <a:latin typeface="Calibri" panose="020F0502020204030204"/>
              <a:ea typeface="ＭＳ Ｐゴシック" panose="020B0600070205080204" pitchFamily="50" charset="-128"/>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lnSpc>
                <a:spcPct val="100000"/>
              </a:lnSpc>
              <a:spcBef>
                <a:spcPts val="0"/>
              </a:spcBef>
              <a:spcAft>
                <a:spcPts val="0"/>
              </a:spcAft>
            </a:pPr>
            <a:endParaRPr lang="ja-JP" altLang="en-US">
              <a:solidFill>
                <a:srgbClr val="000000">
                  <a:tint val="75000"/>
                </a:srgbClr>
              </a:solidFill>
              <a:latin typeface="Calibri" panose="020F0502020204030204"/>
              <a:ea typeface="ＭＳ Ｐゴシック" panose="020B0600070205080204" pitchFamily="50" charset="-128"/>
            </a:endParaRP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lnSpc>
                <a:spcPct val="100000"/>
              </a:lnSpc>
              <a:spcBef>
                <a:spcPts val="0"/>
              </a:spcBef>
              <a:spcAft>
                <a:spcPts val="0"/>
              </a:spcAft>
            </a:pPr>
            <a:fld id="{B0C949DC-8B07-438D-960C-0D5A7581D4BE}" type="slidenum">
              <a:rPr lang="ja-JP" altLang="en-US" smtClean="0">
                <a:solidFill>
                  <a:srgbClr val="000000">
                    <a:tint val="75000"/>
                  </a:srgbClr>
                </a:solidFill>
                <a:latin typeface="Calibri" panose="020F0502020204030204"/>
                <a:ea typeface="ＭＳ Ｐゴシック" panose="020B0600070205080204" pitchFamily="50" charset="-128"/>
              </a:rPr>
              <a:pPr fontAlgn="auto">
                <a:lnSpc>
                  <a:spcPct val="100000"/>
                </a:lnSpc>
                <a:spcBef>
                  <a:spcPts val="0"/>
                </a:spcBef>
                <a:spcAft>
                  <a:spcPts val="0"/>
                </a:spcAft>
              </a:pPr>
              <a:t>‹#›</a:t>
            </a:fld>
            <a:endParaRPr lang="ja-JP" altLang="en-US">
              <a:solidFill>
                <a:srgbClr val="000000">
                  <a:tint val="75000"/>
                </a:srgb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72005699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smtClean="0"/>
              <a:t>マスタ タイトルの書式設定</a:t>
            </a:r>
          </a:p>
        </p:txBody>
      </p:sp>
    </p:spTree>
    <p:extLst>
      <p:ext uri="{BB962C8B-B14F-4D97-AF65-F5344CB8AC3E}">
        <p14:creationId xmlns:p14="http://schemas.microsoft.com/office/powerpoint/2010/main" val="208737842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6.xml"/><Relationship Id="rId6" Type="http://schemas.openxmlformats.org/officeDocument/2006/relationships/image" Target="../media/image14.emf"/><Relationship Id="rId5" Type="http://schemas.openxmlformats.org/officeDocument/2006/relationships/image" Target="../media/image13.w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0.png"/><Relationship Id="rId12"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6.xml"/><Relationship Id="rId5" Type="http://schemas.openxmlformats.org/officeDocument/2006/relationships/image" Target="../media/image27.pn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emf"/><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2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jpg"/><Relationship Id="rId3" Type="http://schemas.openxmlformats.org/officeDocument/2006/relationships/image" Target="../media/image46.jpg"/><Relationship Id="rId7" Type="http://schemas.openxmlformats.org/officeDocument/2006/relationships/image" Target="../media/image49.jpeg"/><Relationship Id="rId12" Type="http://schemas.openxmlformats.org/officeDocument/2006/relationships/image" Target="../media/image54.png"/><Relationship Id="rId2" Type="http://schemas.openxmlformats.org/officeDocument/2006/relationships/image" Target="../media/image45.jpg"/><Relationship Id="rId1" Type="http://schemas.openxmlformats.org/officeDocument/2006/relationships/slideLayout" Target="../slideLayouts/slideLayout26.xml"/><Relationship Id="rId6" Type="http://schemas.openxmlformats.org/officeDocument/2006/relationships/image" Target="../media/image3.wmf"/><Relationship Id="rId11" Type="http://schemas.openxmlformats.org/officeDocument/2006/relationships/image" Target="../media/image53.png"/><Relationship Id="rId5" Type="http://schemas.openxmlformats.org/officeDocument/2006/relationships/image" Target="../media/image48.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7.emf"/><Relationship Id="rId9" Type="http://schemas.openxmlformats.org/officeDocument/2006/relationships/image" Target="../media/image51.png"/><Relationship Id="rId14"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9.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image" Target="../media/image58.png"/><Relationship Id="rId16" Type="http://schemas.openxmlformats.org/officeDocument/2006/relationships/image" Target="../media/image71.png"/><Relationship Id="rId1" Type="http://schemas.openxmlformats.org/officeDocument/2006/relationships/slideLayout" Target="../slideLayouts/slideLayout26.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jpeg"/><Relationship Id="rId4" Type="http://schemas.openxmlformats.org/officeDocument/2006/relationships/image" Target="../media/image50.png"/><Relationship Id="rId9" Type="http://schemas.openxmlformats.org/officeDocument/2006/relationships/image" Target="../media/image64.png"/><Relationship Id="rId14"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image" Target="../media/image79.png"/><Relationship Id="rId3" Type="http://schemas.openxmlformats.org/officeDocument/2006/relationships/image" Target="../media/image73.png"/><Relationship Id="rId7" Type="http://schemas.openxmlformats.org/officeDocument/2006/relationships/image" Target="../media/image76.png"/><Relationship Id="rId12" Type="http://schemas.openxmlformats.org/officeDocument/2006/relationships/image" Target="../media/image44.png"/><Relationship Id="rId2" Type="http://schemas.openxmlformats.org/officeDocument/2006/relationships/image" Target="../media/image50.png"/><Relationship Id="rId1" Type="http://schemas.openxmlformats.org/officeDocument/2006/relationships/slideLayout" Target="../slideLayouts/slideLayout26.xml"/><Relationship Id="rId6" Type="http://schemas.openxmlformats.org/officeDocument/2006/relationships/image" Target="../media/image75.png"/><Relationship Id="rId11" Type="http://schemas.openxmlformats.org/officeDocument/2006/relationships/image" Target="../media/image42.png"/><Relationship Id="rId5" Type="http://schemas.openxmlformats.org/officeDocument/2006/relationships/image" Target="../media/image61.png"/><Relationship Id="rId10" Type="http://schemas.openxmlformats.org/officeDocument/2006/relationships/image" Target="../media/image78.png"/><Relationship Id="rId4" Type="http://schemas.openxmlformats.org/officeDocument/2006/relationships/image" Target="../media/image74.png"/><Relationship Id="rId9" Type="http://schemas.openxmlformats.org/officeDocument/2006/relationships/image" Target="../media/image77.png"/><Relationship Id="rId14" Type="http://schemas.openxmlformats.org/officeDocument/2006/relationships/image" Target="../media/image80.png"/></Relationships>
</file>

<file path=ppt/slides/_rels/slide1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1.emf"/><Relationship Id="rId7" Type="http://schemas.openxmlformats.org/officeDocument/2006/relationships/image" Target="../media/image85.png"/><Relationship Id="rId2" Type="http://schemas.openxmlformats.org/officeDocument/2006/relationships/image" Target="../media/image81.emf"/><Relationship Id="rId1" Type="http://schemas.openxmlformats.org/officeDocument/2006/relationships/slideLayout" Target="../slideLayouts/slideLayout2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6.xml"/><Relationship Id="rId5" Type="http://schemas.openxmlformats.org/officeDocument/2006/relationships/image" Target="../media/image90.png"/><Relationship Id="rId4" Type="http://schemas.openxmlformats.org/officeDocument/2006/relationships/image" Target="../media/image89.png"/></Relationships>
</file>

<file path=ppt/slides/_rels/slide2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3.jpeg"/><Relationship Id="rId1" Type="http://schemas.openxmlformats.org/officeDocument/2006/relationships/slideLayout" Target="../slideLayouts/slideLayout26.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0.jpeg"/><Relationship Id="rId2" Type="http://schemas.openxmlformats.org/officeDocument/2006/relationships/image" Target="../media/image96.png"/><Relationship Id="rId1" Type="http://schemas.openxmlformats.org/officeDocument/2006/relationships/slideLayout" Target="../slideLayouts/slideLayout26.xml"/><Relationship Id="rId6" Type="http://schemas.openxmlformats.org/officeDocument/2006/relationships/image" Target="../media/image94.png"/><Relationship Id="rId5" Type="http://schemas.openxmlformats.org/officeDocument/2006/relationships/image" Target="../media/image99.png"/><Relationship Id="rId4" Type="http://schemas.openxmlformats.org/officeDocument/2006/relationships/image" Target="../media/image98.png"/></Relationships>
</file>

<file path=ppt/slides/_rels/slide2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02.jpeg"/></Relationships>
</file>

<file path=ppt/slides/_rels/slide2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89.png"/><Relationship Id="rId7" Type="http://schemas.openxmlformats.org/officeDocument/2006/relationships/image" Target="../media/image105.png"/><Relationship Id="rId12" Type="http://schemas.openxmlformats.org/officeDocument/2006/relationships/image" Target="../media/image109.png"/><Relationship Id="rId2" Type="http://schemas.openxmlformats.org/officeDocument/2006/relationships/image" Target="../media/image103.jpeg"/><Relationship Id="rId1" Type="http://schemas.openxmlformats.org/officeDocument/2006/relationships/slideLayout" Target="../slideLayouts/slideLayout26.xml"/><Relationship Id="rId6" Type="http://schemas.openxmlformats.org/officeDocument/2006/relationships/image" Target="../media/image78.png"/><Relationship Id="rId11" Type="http://schemas.openxmlformats.org/officeDocument/2006/relationships/image" Target="../media/image108.png"/><Relationship Id="rId5" Type="http://schemas.openxmlformats.org/officeDocument/2006/relationships/image" Target="../media/image104.png"/><Relationship Id="rId10" Type="http://schemas.openxmlformats.org/officeDocument/2006/relationships/image" Target="../media/image107.png"/><Relationship Id="rId4" Type="http://schemas.openxmlformats.org/officeDocument/2006/relationships/image" Target="../media/image80.png"/><Relationship Id="rId9" Type="http://schemas.openxmlformats.org/officeDocument/2006/relationships/image" Target="../media/image10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wmf"/><Relationship Id="rId1" Type="http://schemas.openxmlformats.org/officeDocument/2006/relationships/slideLayout" Target="../slideLayouts/slideLayout26.xml"/><Relationship Id="rId6" Type="http://schemas.openxmlformats.org/officeDocument/2006/relationships/image" Target="../media/image5.emf"/><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wm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0472" y="1520788"/>
            <a:ext cx="9505056" cy="1008062"/>
          </a:xfrm>
          <a:noFill/>
        </p:spPr>
        <p:txBody>
          <a:bodyPr anchor="ctr"/>
          <a:lstStyle/>
          <a:p>
            <a:pPr algn="ctr" eaLnBrk="1" hangingPunct="1">
              <a:lnSpc>
                <a:spcPct val="120000"/>
              </a:lnSpc>
            </a:pPr>
            <a:r>
              <a:rPr lang="ja-JP" altLang="en-US" sz="4800" b="1" dirty="0" smtClean="0">
                <a:solidFill>
                  <a:srgbClr val="000099"/>
                </a:solidFill>
              </a:rPr>
              <a:t>大阪市</a:t>
            </a:r>
            <a:r>
              <a:rPr lang="en-US" altLang="ja-JP" sz="4800" b="1" dirty="0" smtClean="0">
                <a:solidFill>
                  <a:srgbClr val="000099"/>
                </a:solidFill>
              </a:rPr>
              <a:t>ICT</a:t>
            </a:r>
            <a:r>
              <a:rPr lang="ja-JP" altLang="en-US" sz="4800" b="1" dirty="0" smtClean="0">
                <a:solidFill>
                  <a:srgbClr val="000099"/>
                </a:solidFill>
              </a:rPr>
              <a:t>戦略アクションプラン</a:t>
            </a:r>
          </a:p>
        </p:txBody>
      </p:sp>
      <p:sp>
        <p:nvSpPr>
          <p:cNvPr id="3" name="Rectangle 2"/>
          <p:cNvSpPr txBox="1">
            <a:spLocks noChangeArrowheads="1"/>
          </p:cNvSpPr>
          <p:nvPr/>
        </p:nvSpPr>
        <p:spPr bwMode="auto">
          <a:xfrm>
            <a:off x="200472" y="2528900"/>
            <a:ext cx="9505056" cy="162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algn="ctr" eaLnBrk="1" hangingPunct="1">
              <a:lnSpc>
                <a:spcPct val="120000"/>
              </a:lnSpc>
            </a:pPr>
            <a:r>
              <a:rPr lang="ja-JP" altLang="en-US" sz="2800" dirty="0" smtClean="0"/>
              <a:t>－</a:t>
            </a:r>
            <a:r>
              <a:rPr lang="ja-JP" altLang="en-US" sz="2800" dirty="0"/>
              <a:t>最先端</a:t>
            </a:r>
            <a:r>
              <a:rPr lang="en-US" altLang="ja-JP" sz="2800" dirty="0" smtClean="0"/>
              <a:t>ICT</a:t>
            </a:r>
            <a:r>
              <a:rPr lang="ja-JP" altLang="en-US" sz="2800" dirty="0" smtClean="0"/>
              <a:t>都市</a:t>
            </a:r>
            <a:r>
              <a:rPr lang="ja-JP" altLang="en-US" sz="2800" dirty="0"/>
              <a:t>の実現に</a:t>
            </a:r>
            <a:r>
              <a:rPr lang="ja-JP" altLang="en-US" sz="2800" dirty="0" smtClean="0"/>
              <a:t>向けて－</a:t>
            </a:r>
            <a:endParaRPr lang="en-US" altLang="ja-JP" sz="2800" dirty="0" smtClean="0"/>
          </a:p>
          <a:p>
            <a:pPr algn="ctr" eaLnBrk="1" hangingPunct="1">
              <a:lnSpc>
                <a:spcPct val="120000"/>
              </a:lnSpc>
            </a:pPr>
            <a:endParaRPr lang="en-US" altLang="ja-JP" sz="2800" dirty="0"/>
          </a:p>
          <a:p>
            <a:pPr algn="ctr" eaLnBrk="1" hangingPunct="1">
              <a:lnSpc>
                <a:spcPct val="120000"/>
              </a:lnSpc>
            </a:pPr>
            <a:r>
              <a:rPr lang="en-US" altLang="ja-JP" sz="2800" dirty="0" smtClean="0"/>
              <a:t>2018</a:t>
            </a:r>
            <a:r>
              <a:rPr lang="ja-JP" altLang="en-US" sz="2800" dirty="0"/>
              <a:t>年度～</a:t>
            </a:r>
            <a:r>
              <a:rPr lang="en-US" altLang="ja-JP" sz="2800" dirty="0"/>
              <a:t>2020</a:t>
            </a:r>
            <a:r>
              <a:rPr lang="ja-JP" altLang="en-US" sz="2800" dirty="0" smtClean="0"/>
              <a:t>年度</a:t>
            </a:r>
            <a:endParaRPr lang="ja-JP" altLang="en-US" sz="2800" b="1" kern="0" dirty="0" smtClean="0">
              <a:solidFill>
                <a:srgbClr val="4D4D4D"/>
              </a:solidFill>
            </a:endParaRPr>
          </a:p>
        </p:txBody>
      </p:sp>
      <p:sp>
        <p:nvSpPr>
          <p:cNvPr id="5" name="Rectangle 2"/>
          <p:cNvSpPr txBox="1">
            <a:spLocks noChangeArrowheads="1"/>
          </p:cNvSpPr>
          <p:nvPr/>
        </p:nvSpPr>
        <p:spPr bwMode="auto">
          <a:xfrm>
            <a:off x="200472" y="224644"/>
            <a:ext cx="950505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algn="ctr" eaLnBrk="1" hangingPunct="1">
              <a:lnSpc>
                <a:spcPct val="120000"/>
              </a:lnSpc>
            </a:pPr>
            <a:r>
              <a:rPr lang="ja-JP" altLang="en-US" sz="2800" dirty="0" smtClean="0"/>
              <a:t>（案）</a:t>
            </a:r>
            <a:endParaRPr lang="ja-JP" altLang="en-US" sz="2800" b="1" kern="0" dirty="0" smtClean="0">
              <a:solidFill>
                <a:srgbClr val="4D4D4D"/>
              </a:solidFill>
            </a:endParaRPr>
          </a:p>
        </p:txBody>
      </p:sp>
      <p:sp>
        <p:nvSpPr>
          <p:cNvPr id="6" name="Rectangle 2"/>
          <p:cNvSpPr txBox="1">
            <a:spLocks noChangeArrowheads="1"/>
          </p:cNvSpPr>
          <p:nvPr/>
        </p:nvSpPr>
        <p:spPr bwMode="auto">
          <a:xfrm>
            <a:off x="200472" y="5013176"/>
            <a:ext cx="9505056"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algn="ctr" eaLnBrk="1" hangingPunct="1">
              <a:lnSpc>
                <a:spcPct val="120000"/>
              </a:lnSpc>
            </a:pPr>
            <a:r>
              <a:rPr lang="ja-JP" altLang="en-US" sz="2800" dirty="0" smtClean="0"/>
              <a:t>大阪市</a:t>
            </a:r>
            <a:endParaRPr lang="ja-JP" altLang="en-US" sz="2800" b="1" kern="0" dirty="0" smtClean="0">
              <a:solidFill>
                <a:srgbClr val="4D4D4D"/>
              </a:solidFill>
            </a:endParaRPr>
          </a:p>
        </p:txBody>
      </p:sp>
      <p:sp>
        <p:nvSpPr>
          <p:cNvPr id="7" name="Rectangle 2"/>
          <p:cNvSpPr txBox="1">
            <a:spLocks noChangeArrowheads="1"/>
          </p:cNvSpPr>
          <p:nvPr/>
        </p:nvSpPr>
        <p:spPr bwMode="auto">
          <a:xfrm>
            <a:off x="200472" y="5589290"/>
            <a:ext cx="9505056"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algn="ctr" eaLnBrk="1" hangingPunct="1">
              <a:lnSpc>
                <a:spcPct val="120000"/>
              </a:lnSpc>
            </a:pPr>
            <a:r>
              <a:rPr lang="en-US" altLang="ja-JP" sz="2800" dirty="0" smtClean="0"/>
              <a:t>2018</a:t>
            </a:r>
            <a:r>
              <a:rPr lang="ja-JP" altLang="en-US" sz="2800" dirty="0" smtClean="0"/>
              <a:t>年</a:t>
            </a:r>
            <a:r>
              <a:rPr lang="en-US" altLang="ja-JP" sz="2800" dirty="0" smtClean="0"/>
              <a:t>5</a:t>
            </a:r>
            <a:r>
              <a:rPr lang="ja-JP" altLang="en-US" sz="2800" dirty="0" smtClean="0"/>
              <a:t>月</a:t>
            </a:r>
            <a:endParaRPr lang="ja-JP" altLang="en-US" sz="2800" b="1" kern="0" dirty="0" smtClean="0">
              <a:solidFill>
                <a:srgbClr val="4D4D4D"/>
              </a:solidFill>
            </a:endParaRPr>
          </a:p>
        </p:txBody>
      </p:sp>
    </p:spTree>
    <p:extLst>
      <p:ext uri="{BB962C8B-B14F-4D97-AF65-F5344CB8AC3E}">
        <p14:creationId xmlns:p14="http://schemas.microsoft.com/office/powerpoint/2010/main" val="1781651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bwMode="auto">
          <a:xfrm>
            <a:off x="2792760" y="5342327"/>
            <a:ext cx="2478487" cy="1255025"/>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10</a:t>
            </a:fld>
            <a:endParaRPr kumimoji="0" lang="en-US" altLang="ja-JP" sz="100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smtClean="0"/>
              <a:t>手続</a:t>
            </a:r>
            <a:r>
              <a:rPr lang="ja-JP" altLang="en-US" dirty="0"/>
              <a:t>における情報通信技術の</a:t>
            </a:r>
            <a:r>
              <a:rPr lang="ja-JP" altLang="en-US" dirty="0" smtClean="0"/>
              <a:t>利用</a:t>
            </a:r>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sym typeface="Helvetica Light"/>
              </a:rPr>
              <a:t>児童手当にかかる電子</a:t>
            </a:r>
            <a:r>
              <a:rPr kumimoji="0" lang="ja-JP" altLang="en-US" sz="1687" kern="0" dirty="0">
                <a:solidFill>
                  <a:srgbClr val="C00000"/>
                </a:solidFill>
                <a:latin typeface="メイリオ" panose="020B0604030504040204" pitchFamily="50" charset="-128"/>
                <a:sym typeface="Helvetica Light"/>
              </a:rPr>
              <a:t>申請</a:t>
            </a:r>
            <a:r>
              <a:rPr kumimoji="0" lang="ja-JP" altLang="en-US" sz="1687" kern="0" dirty="0" smtClean="0">
                <a:solidFill>
                  <a:srgbClr val="C00000"/>
                </a:solidFill>
                <a:latin typeface="メイリオ" panose="020B0604030504040204" pitchFamily="50" charset="-128"/>
                <a:sym typeface="Helvetica Light"/>
              </a:rPr>
              <a:t>の</a:t>
            </a:r>
            <a:r>
              <a:rPr kumimoji="0" lang="ja-JP" altLang="en-US" sz="1687" kern="0" dirty="0">
                <a:solidFill>
                  <a:srgbClr val="C00000"/>
                </a:solidFill>
                <a:latin typeface="メイリオ" panose="020B0604030504040204" pitchFamily="50" charset="-128"/>
                <a:sym typeface="Helvetica Light"/>
              </a:rPr>
              <a:t>実施</a:t>
            </a:r>
            <a:endParaRPr kumimoji="0" lang="en-US" altLang="ja-JP" sz="1687" u="sng" kern="0" dirty="0">
              <a:solidFill>
                <a:srgbClr val="C00000"/>
              </a:solidFill>
              <a:latin typeface="メイリオ" panose="020B0604030504040204" pitchFamily="50" charset="-128"/>
              <a:sym typeface="Helvetica Light"/>
            </a:endParaRPr>
          </a:p>
        </p:txBody>
      </p:sp>
      <p:sp>
        <p:nvSpPr>
          <p:cNvPr id="37" name="テキスト ボックス 36"/>
          <p:cNvSpPr txBox="1"/>
          <p:nvPr/>
        </p:nvSpPr>
        <p:spPr>
          <a:xfrm>
            <a:off x="8240332" y="118722"/>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dirty="0" smtClean="0">
                <a:latin typeface="+mj-ea"/>
                <a:ea typeface="+mj-ea"/>
              </a:rPr>
              <a:t>スマートシティ</a:t>
            </a:r>
            <a:endParaRPr kumimoji="1" lang="ja-JP" altLang="en-US" sz="1400" dirty="0">
              <a:latin typeface="+mj-ea"/>
              <a:ea typeface="+mj-ea"/>
            </a:endParaRPr>
          </a:p>
        </p:txBody>
      </p:sp>
      <p:sp>
        <p:nvSpPr>
          <p:cNvPr id="34" name="角丸四角形 33"/>
          <p:cNvSpPr/>
          <p:nvPr/>
        </p:nvSpPr>
        <p:spPr bwMode="auto">
          <a:xfrm>
            <a:off x="5686104" y="3169022"/>
            <a:ext cx="4019424" cy="2952000"/>
          </a:xfrm>
          <a:prstGeom prst="roundRect">
            <a:avLst>
              <a:gd name="adj" fmla="val 11107"/>
            </a:avLst>
          </a:prstGeom>
          <a:ln/>
          <a:extLst/>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38" name="角丸四角形 37"/>
          <p:cNvSpPr/>
          <p:nvPr/>
        </p:nvSpPr>
        <p:spPr bwMode="auto">
          <a:xfrm>
            <a:off x="151314" y="5355431"/>
            <a:ext cx="2478487" cy="1255025"/>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cxnSp>
        <p:nvCxnSpPr>
          <p:cNvPr id="39" name="直線矢印コネクタ 38"/>
          <p:cNvCxnSpPr/>
          <p:nvPr/>
        </p:nvCxnSpPr>
        <p:spPr bwMode="auto">
          <a:xfrm>
            <a:off x="3955773" y="3485502"/>
            <a:ext cx="432000" cy="0"/>
          </a:xfrm>
          <a:prstGeom prst="straightConnector1">
            <a:avLst/>
          </a:prstGeom>
          <a:ln>
            <a:tailEnd type="triangle"/>
          </a:ln>
          <a:extLst/>
        </p:spPr>
        <p:style>
          <a:lnRef idx="1">
            <a:schemeClr val="dk1"/>
          </a:lnRef>
          <a:fillRef idx="0">
            <a:schemeClr val="dk1"/>
          </a:fillRef>
          <a:effectRef idx="0">
            <a:schemeClr val="dk1"/>
          </a:effectRef>
          <a:fontRef idx="minor">
            <a:schemeClr val="tx1"/>
          </a:fontRef>
        </p:style>
      </p:cxnSp>
      <p:pic>
        <p:nvPicPr>
          <p:cNvPr id="40" name="Picture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26" y="3140043"/>
            <a:ext cx="4953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直線矢印コネクタ 40"/>
          <p:cNvCxnSpPr>
            <a:stCxn id="40" idx="3"/>
          </p:cNvCxnSpPr>
          <p:nvPr/>
        </p:nvCxnSpPr>
        <p:spPr bwMode="auto">
          <a:xfrm>
            <a:off x="1316178" y="3479632"/>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矢印コネクタ 41"/>
          <p:cNvCxnSpPr/>
          <p:nvPr/>
        </p:nvCxnSpPr>
        <p:spPr bwMode="auto">
          <a:xfrm>
            <a:off x="2095680" y="3171606"/>
            <a:ext cx="1929916" cy="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矢印コネクタ 42"/>
          <p:cNvCxnSpPr/>
          <p:nvPr/>
        </p:nvCxnSpPr>
        <p:spPr bwMode="auto">
          <a:xfrm flipV="1">
            <a:off x="1353045" y="3481151"/>
            <a:ext cx="1908000" cy="0"/>
          </a:xfrm>
          <a:prstGeom prst="straightConnector1">
            <a:avLst/>
          </a:prstGeom>
          <a:ln>
            <a:tailEnd type="triangle"/>
          </a:ln>
          <a:extLst/>
        </p:spPr>
        <p:style>
          <a:lnRef idx="1">
            <a:schemeClr val="dk1"/>
          </a:lnRef>
          <a:fillRef idx="0">
            <a:schemeClr val="dk1"/>
          </a:fillRef>
          <a:effectRef idx="0">
            <a:schemeClr val="dk1"/>
          </a:effectRef>
          <a:fontRef idx="minor">
            <a:schemeClr val="tx1"/>
          </a:fontRef>
        </p:style>
      </p:cxnSp>
      <p:sp>
        <p:nvSpPr>
          <p:cNvPr id="44" name="Cloud"/>
          <p:cNvSpPr>
            <a:spLocks noChangeAspect="1" noEditPoints="1" noChangeArrowheads="1"/>
          </p:cNvSpPr>
          <p:nvPr/>
        </p:nvSpPr>
        <p:spPr bwMode="auto">
          <a:xfrm>
            <a:off x="1725974" y="3171606"/>
            <a:ext cx="1080108" cy="72401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lstStyle/>
          <a:p>
            <a:pPr algn="ctr"/>
            <a:r>
              <a:rPr lang="ja-JP" altLang="en-US" sz="1000" dirty="0" smtClean="0"/>
              <a:t>ｲﾝﾀｰﾈｯﾄ</a:t>
            </a:r>
            <a:endParaRPr lang="ja-JP" altLang="en-US" sz="1000" dirty="0"/>
          </a:p>
        </p:txBody>
      </p:sp>
      <p:pic>
        <p:nvPicPr>
          <p:cNvPr id="47" name="Picture 19" descr="図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387" y="3512423"/>
            <a:ext cx="460298" cy="42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テキスト ボックス 47"/>
          <p:cNvSpPr txBox="1"/>
          <p:nvPr/>
        </p:nvSpPr>
        <p:spPr>
          <a:xfrm>
            <a:off x="1685336" y="3992545"/>
            <a:ext cx="1005403" cy="264688"/>
          </a:xfrm>
          <a:prstGeom prst="rect">
            <a:avLst/>
          </a:prstGeom>
          <a:noFill/>
        </p:spPr>
        <p:txBody>
          <a:bodyPr wrap="none" rtlCol="0">
            <a:spAutoFit/>
          </a:bodyPr>
          <a:lstStyle/>
          <a:p>
            <a:r>
              <a:rPr kumimoji="1" lang="ja-JP" altLang="en-US" sz="800" dirty="0" smtClean="0"/>
              <a:t>ぴったりサービス</a:t>
            </a:r>
            <a:endParaRPr kumimoji="1" lang="ja-JP" altLang="en-US" sz="800" dirty="0"/>
          </a:p>
        </p:txBody>
      </p:sp>
      <p:pic>
        <p:nvPicPr>
          <p:cNvPr id="49" name="Picture 27" descr="図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5516" y="3145523"/>
            <a:ext cx="650257" cy="82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テキスト ボックス 49"/>
          <p:cNvSpPr txBox="1"/>
          <p:nvPr/>
        </p:nvSpPr>
        <p:spPr>
          <a:xfrm>
            <a:off x="3133100" y="3992545"/>
            <a:ext cx="902811" cy="264688"/>
          </a:xfrm>
          <a:prstGeom prst="rect">
            <a:avLst/>
          </a:prstGeom>
          <a:noFill/>
        </p:spPr>
        <p:txBody>
          <a:bodyPr wrap="none" rtlCol="0">
            <a:spAutoFit/>
          </a:bodyPr>
          <a:lstStyle/>
          <a:p>
            <a:r>
              <a:rPr kumimoji="1" lang="ja-JP" altLang="en-US" sz="800" dirty="0" smtClean="0"/>
              <a:t>マイナポータル</a:t>
            </a:r>
            <a:endParaRPr kumimoji="1" lang="ja-JP" altLang="en-US" sz="800" dirty="0"/>
          </a:p>
        </p:txBody>
      </p:sp>
      <p:pic>
        <p:nvPicPr>
          <p:cNvPr id="51" name="Picture 13" descr="MC900202618[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2940" y="3104964"/>
            <a:ext cx="859123" cy="63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テキスト ボックス 51"/>
          <p:cNvSpPr txBox="1"/>
          <p:nvPr/>
        </p:nvSpPr>
        <p:spPr>
          <a:xfrm>
            <a:off x="4340932" y="3702985"/>
            <a:ext cx="615954" cy="307777"/>
          </a:xfrm>
          <a:prstGeom prst="rect">
            <a:avLst/>
          </a:prstGeom>
          <a:noFill/>
        </p:spPr>
        <p:txBody>
          <a:bodyPr wrap="square" rtlCol="0">
            <a:spAutoFit/>
          </a:bodyPr>
          <a:lstStyle/>
          <a:p>
            <a:r>
              <a:rPr kumimoji="1" lang="ja-JP" altLang="en-US" sz="1000" dirty="0" smtClean="0"/>
              <a:t>大阪市</a:t>
            </a:r>
            <a:endParaRPr kumimoji="1" lang="ja-JP" altLang="en-US" sz="1000" dirty="0"/>
          </a:p>
        </p:txBody>
      </p:sp>
      <p:sp>
        <p:nvSpPr>
          <p:cNvPr id="53" name="正方形/長方形 52"/>
          <p:cNvSpPr/>
          <p:nvPr/>
        </p:nvSpPr>
        <p:spPr>
          <a:xfrm>
            <a:off x="244420" y="5374020"/>
            <a:ext cx="2268376" cy="1144929"/>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期待される効果</a:t>
            </a:r>
            <a:r>
              <a:rPr lang="en-US" altLang="ja-JP" sz="1200" dirty="0" smtClean="0">
                <a:solidFill>
                  <a:schemeClr val="tx1"/>
                </a:solidFill>
                <a:latin typeface="Meiryo UI" panose="020B0604030504040204" pitchFamily="50" charset="-128"/>
                <a:ea typeface="Meiryo UI" panose="020B0604030504040204" pitchFamily="50" charset="-128"/>
              </a:rPr>
              <a:t>】</a:t>
            </a:r>
          </a:p>
          <a:p>
            <a:r>
              <a:rPr lang="ja-JP" altLang="en-US" sz="1200" dirty="0" smtClean="0">
                <a:solidFill>
                  <a:schemeClr val="tx1"/>
                </a:solidFill>
                <a:latin typeface="Meiryo UI" panose="020B0604030504040204" pitchFamily="50" charset="-128"/>
                <a:ea typeface="Meiryo UI" panose="020B0604030504040204" pitchFamily="50" charset="-128"/>
              </a:rPr>
              <a:t>児童手当にかかる各種手続きのオンライン申請が可能になることによる利便性の向上</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54" name="正方形/長方形 53"/>
          <p:cNvSpPr/>
          <p:nvPr/>
        </p:nvSpPr>
        <p:spPr>
          <a:xfrm>
            <a:off x="2872661" y="5374017"/>
            <a:ext cx="2166227" cy="1367349"/>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【KPI】</a:t>
            </a:r>
          </a:p>
          <a:p>
            <a:r>
              <a:rPr lang="ja-JP" altLang="en-US" sz="1200" dirty="0" smtClean="0">
                <a:solidFill>
                  <a:schemeClr val="tx1"/>
                </a:solidFill>
                <a:latin typeface="Meiryo UI" panose="020B0604030504040204" pitchFamily="50" charset="-128"/>
                <a:ea typeface="Meiryo UI" panose="020B0604030504040204" pitchFamily="50" charset="-128"/>
              </a:rPr>
              <a:t>申込み利用件数</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843152" y="3377181"/>
            <a:ext cx="3798131" cy="236064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u="sng" dirty="0" smtClean="0">
                <a:solidFill>
                  <a:srgbClr val="336D92"/>
                </a:solidFill>
                <a:latin typeface="+mj-ea"/>
                <a:ea typeface="+mj-ea"/>
              </a:rPr>
              <a:t>可能</a:t>
            </a:r>
            <a:r>
              <a:rPr lang="ja-JP" altLang="en-US" sz="1400" u="sng" dirty="0">
                <a:solidFill>
                  <a:srgbClr val="336D92"/>
                </a:solidFill>
                <a:latin typeface="+mj-ea"/>
                <a:ea typeface="+mj-ea"/>
              </a:rPr>
              <a:t>となる児童手当の電子申請</a:t>
            </a:r>
            <a:r>
              <a:rPr lang="ja-JP" altLang="en-US" sz="1400" u="sng" dirty="0" smtClean="0">
                <a:solidFill>
                  <a:srgbClr val="336D92"/>
                </a:solidFill>
                <a:latin typeface="+mj-ea"/>
                <a:ea typeface="+mj-ea"/>
              </a:rPr>
              <a:t>等</a:t>
            </a:r>
            <a:endParaRPr lang="en-US" altLang="ja-JP" sz="1400" u="sng" dirty="0" smtClean="0">
              <a:solidFill>
                <a:srgbClr val="336D92"/>
              </a:solidFill>
              <a:latin typeface="+mj-ea"/>
              <a:ea typeface="+mj-ea"/>
            </a:endParaRPr>
          </a:p>
          <a:p>
            <a:endParaRPr lang="en-US" altLang="ja-JP" sz="1400" u="sng" dirty="0" smtClean="0">
              <a:solidFill>
                <a:srgbClr val="336D92"/>
              </a:solidFill>
              <a:latin typeface="+mj-ea"/>
              <a:ea typeface="+mj-ea"/>
            </a:endParaRPr>
          </a:p>
          <a:p>
            <a:r>
              <a:rPr lang="ja-JP" altLang="en-US" sz="1200" dirty="0" smtClean="0">
                <a:solidFill>
                  <a:srgbClr val="336D92"/>
                </a:solidFill>
                <a:latin typeface="+mj-ea"/>
                <a:ea typeface="+mj-ea"/>
              </a:rPr>
              <a:t>・</a:t>
            </a:r>
            <a:r>
              <a:rPr lang="ja-JP" altLang="en-US" sz="1200" dirty="0">
                <a:solidFill>
                  <a:srgbClr val="336D92"/>
                </a:solidFill>
                <a:latin typeface="+mj-ea"/>
                <a:ea typeface="+mj-ea"/>
              </a:rPr>
              <a:t>児童手当の受給資格及び児童手当の額について</a:t>
            </a:r>
            <a:r>
              <a:rPr lang="ja-JP" altLang="en-US" sz="1200" dirty="0" smtClean="0">
                <a:solidFill>
                  <a:srgbClr val="336D92"/>
                </a:solidFill>
                <a:latin typeface="+mj-ea"/>
                <a:ea typeface="+mj-ea"/>
              </a:rPr>
              <a:t>の</a:t>
            </a:r>
            <a:endParaRPr lang="en-US" altLang="ja-JP" sz="1200" dirty="0" smtClean="0">
              <a:solidFill>
                <a:srgbClr val="336D92"/>
              </a:solidFill>
              <a:latin typeface="+mj-ea"/>
              <a:ea typeface="+mj-ea"/>
            </a:endParaRPr>
          </a:p>
          <a:p>
            <a:r>
              <a:rPr lang="ja-JP" altLang="en-US" sz="1200" dirty="0">
                <a:solidFill>
                  <a:srgbClr val="336D92"/>
                </a:solidFill>
                <a:latin typeface="+mj-ea"/>
                <a:ea typeface="+mj-ea"/>
              </a:rPr>
              <a:t>　</a:t>
            </a:r>
            <a:r>
              <a:rPr lang="ja-JP" altLang="en-US" sz="1200" dirty="0" smtClean="0">
                <a:solidFill>
                  <a:srgbClr val="336D92"/>
                </a:solidFill>
                <a:latin typeface="+mj-ea"/>
                <a:ea typeface="+mj-ea"/>
              </a:rPr>
              <a:t>認定</a:t>
            </a:r>
            <a:r>
              <a:rPr lang="ja-JP" altLang="en-US" sz="1200" dirty="0">
                <a:solidFill>
                  <a:srgbClr val="336D92"/>
                </a:solidFill>
                <a:latin typeface="+mj-ea"/>
                <a:ea typeface="+mj-ea"/>
              </a:rPr>
              <a:t>の請求</a:t>
            </a:r>
          </a:p>
          <a:p>
            <a:r>
              <a:rPr lang="ja-JP" altLang="en-US" sz="1200" dirty="0">
                <a:solidFill>
                  <a:srgbClr val="336D92"/>
                </a:solidFill>
                <a:latin typeface="+mj-ea"/>
                <a:ea typeface="+mj-ea"/>
              </a:rPr>
              <a:t>・児童手当の額の改定の請求及び届出</a:t>
            </a:r>
          </a:p>
          <a:p>
            <a:r>
              <a:rPr lang="ja-JP" altLang="en-US" sz="1200" dirty="0" smtClean="0">
                <a:solidFill>
                  <a:srgbClr val="336D92"/>
                </a:solidFill>
                <a:latin typeface="+mj-ea"/>
                <a:ea typeface="+mj-ea"/>
              </a:rPr>
              <a:t>・</a:t>
            </a:r>
            <a:r>
              <a:rPr lang="ja-JP" altLang="en-US" sz="1200" dirty="0">
                <a:solidFill>
                  <a:srgbClr val="336D92"/>
                </a:solidFill>
                <a:latin typeface="+mj-ea"/>
                <a:ea typeface="+mj-ea"/>
              </a:rPr>
              <a:t>受給事由消滅の届出</a:t>
            </a:r>
          </a:p>
          <a:p>
            <a:r>
              <a:rPr lang="ja-JP" altLang="en-US" sz="1200" dirty="0" smtClean="0">
                <a:solidFill>
                  <a:srgbClr val="336D92"/>
                </a:solidFill>
                <a:latin typeface="+mj-ea"/>
                <a:ea typeface="+mj-ea"/>
              </a:rPr>
              <a:t>・</a:t>
            </a:r>
            <a:r>
              <a:rPr lang="ja-JP" altLang="en-US" sz="1200" dirty="0">
                <a:solidFill>
                  <a:srgbClr val="336D92"/>
                </a:solidFill>
                <a:latin typeface="+mj-ea"/>
                <a:ea typeface="+mj-ea"/>
              </a:rPr>
              <a:t>児童手当の</a:t>
            </a:r>
            <a:r>
              <a:rPr lang="ja-JP" altLang="en-US" sz="1200" dirty="0" smtClean="0">
                <a:solidFill>
                  <a:srgbClr val="336D92"/>
                </a:solidFill>
                <a:latin typeface="+mj-ea"/>
                <a:ea typeface="+mj-ea"/>
              </a:rPr>
              <a:t>現況届</a:t>
            </a:r>
            <a:endParaRPr lang="en-US" altLang="ja-JP" sz="1200" dirty="0" smtClean="0">
              <a:solidFill>
                <a:srgbClr val="336D92"/>
              </a:solidFill>
              <a:latin typeface="+mj-ea"/>
              <a:ea typeface="+mj-ea"/>
            </a:endParaRPr>
          </a:p>
          <a:p>
            <a:r>
              <a:rPr lang="ja-JP" altLang="en-US" sz="1200" dirty="0">
                <a:solidFill>
                  <a:srgbClr val="336D92"/>
                </a:solidFill>
                <a:latin typeface="+mj-ea"/>
                <a:ea typeface="+mj-ea"/>
              </a:rPr>
              <a:t>・氏名変更／住所変更等の</a:t>
            </a:r>
            <a:r>
              <a:rPr lang="ja-JP" altLang="en-US" sz="1200" dirty="0" smtClean="0">
                <a:solidFill>
                  <a:srgbClr val="336D92"/>
                </a:solidFill>
                <a:latin typeface="+mj-ea"/>
                <a:ea typeface="+mj-ea"/>
              </a:rPr>
              <a:t>届出</a:t>
            </a:r>
            <a:endParaRPr lang="ja-JP" altLang="en-US" sz="1200" dirty="0">
              <a:solidFill>
                <a:srgbClr val="336D92"/>
              </a:solidFill>
              <a:latin typeface="+mj-ea"/>
              <a:ea typeface="+mj-ea"/>
            </a:endParaRPr>
          </a:p>
        </p:txBody>
      </p:sp>
      <p:sp>
        <p:nvSpPr>
          <p:cNvPr id="56" name="円/楕円 55"/>
          <p:cNvSpPr/>
          <p:nvPr/>
        </p:nvSpPr>
        <p:spPr bwMode="auto">
          <a:xfrm>
            <a:off x="164468" y="4871436"/>
            <a:ext cx="2526271" cy="46577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57" name="円/楕円 56"/>
          <p:cNvSpPr/>
          <p:nvPr/>
        </p:nvSpPr>
        <p:spPr bwMode="auto">
          <a:xfrm>
            <a:off x="269788" y="4216626"/>
            <a:ext cx="2326234" cy="90634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58" name="角丸四角形 57"/>
          <p:cNvSpPr/>
          <p:nvPr/>
        </p:nvSpPr>
        <p:spPr bwMode="auto">
          <a:xfrm>
            <a:off x="122770" y="4557504"/>
            <a:ext cx="2778002" cy="116566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graphicFrame>
        <p:nvGraphicFramePr>
          <p:cNvPr id="59" name="表 58"/>
          <p:cNvGraphicFramePr>
            <a:graphicFrameLocks noGrp="1"/>
          </p:cNvGraphicFramePr>
          <p:nvPr>
            <p:extLst>
              <p:ext uri="{D42A27DB-BD31-4B8C-83A1-F6EECF244321}">
                <p14:modId xmlns:p14="http://schemas.microsoft.com/office/powerpoint/2010/main" val="1473106086"/>
              </p:ext>
            </p:extLst>
          </p:nvPr>
        </p:nvGraphicFramePr>
        <p:xfrm>
          <a:off x="230721" y="4319136"/>
          <a:ext cx="5245350" cy="905466"/>
        </p:xfrm>
        <a:graphic>
          <a:graphicData uri="http://schemas.openxmlformats.org/drawingml/2006/table">
            <a:tbl>
              <a:tblPr firstRow="1" bandRow="1"/>
              <a:tblGrid>
                <a:gridCol w="2441760"/>
                <a:gridCol w="2803590"/>
              </a:tblGrid>
              <a:tr h="2662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smtClean="0">
                          <a:solidFill>
                            <a:schemeClr val="bg1"/>
                          </a:solidFill>
                          <a:latin typeface="+mj-ea"/>
                          <a:ea typeface="+mj-ea"/>
                          <a:cs typeface="+mn-cs"/>
                        </a:rPr>
                        <a:t>2018</a:t>
                      </a:r>
                      <a:r>
                        <a:rPr kumimoji="1" lang="ja-JP" altLang="en-US" sz="1200" b="1" kern="1200" dirty="0" smtClean="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smtClean="0">
                          <a:latin typeface="+mj-lt"/>
                        </a:rPr>
                        <a:t>2019</a:t>
                      </a:r>
                      <a:r>
                        <a:rPr kumimoji="1" lang="ja-JP" altLang="en-US" sz="1200" dirty="0" smtClean="0">
                          <a:latin typeface="+mj-lt"/>
                        </a:rPr>
                        <a:t>年度～</a:t>
                      </a:r>
                      <a:endParaRPr kumimoji="1" lang="ja-JP" altLang="en-US" sz="12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631146">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bl>
          </a:graphicData>
        </a:graphic>
      </p:graphicFrame>
      <p:sp>
        <p:nvSpPr>
          <p:cNvPr id="60" name="ホームベース 59"/>
          <p:cNvSpPr/>
          <p:nvPr/>
        </p:nvSpPr>
        <p:spPr>
          <a:xfrm>
            <a:off x="2082262" y="4746237"/>
            <a:ext cx="3299091" cy="344629"/>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サービス開始</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61" name="ホームベース 60"/>
          <p:cNvSpPr/>
          <p:nvPr/>
        </p:nvSpPr>
        <p:spPr>
          <a:xfrm>
            <a:off x="269788" y="4758640"/>
            <a:ext cx="1748229" cy="332226"/>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検討・準備</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217128" y="3973249"/>
            <a:ext cx="1098092" cy="350865"/>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pic>
        <p:nvPicPr>
          <p:cNvPr id="63"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174" y="3220577"/>
            <a:ext cx="395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テキスト ボックス 63"/>
          <p:cNvSpPr txBox="1"/>
          <p:nvPr/>
        </p:nvSpPr>
        <p:spPr>
          <a:xfrm>
            <a:off x="147014" y="3522033"/>
            <a:ext cx="800219" cy="449354"/>
          </a:xfrm>
          <a:prstGeom prst="rect">
            <a:avLst/>
          </a:prstGeom>
          <a:noFill/>
        </p:spPr>
        <p:txBody>
          <a:bodyPr wrap="none" rtlCol="0">
            <a:spAutoFit/>
          </a:bodyPr>
          <a:lstStyle/>
          <a:p>
            <a:r>
              <a:rPr kumimoji="1" lang="ja-JP" altLang="en-US" sz="800" dirty="0" smtClean="0"/>
              <a:t>マイナンバー</a:t>
            </a:r>
            <a:endParaRPr kumimoji="1" lang="en-US" altLang="ja-JP" sz="800" dirty="0" smtClean="0"/>
          </a:p>
          <a:p>
            <a:r>
              <a:rPr lang="ja-JP" altLang="en-US" sz="800" dirty="0"/>
              <a:t>カード</a:t>
            </a:r>
            <a:endParaRPr kumimoji="1" lang="ja-JP" altLang="en-US" sz="800" dirty="0"/>
          </a:p>
        </p:txBody>
      </p:sp>
      <p:sp>
        <p:nvSpPr>
          <p:cNvPr id="65" name="テキスト ボックス 64"/>
          <p:cNvSpPr txBox="1"/>
          <p:nvPr/>
        </p:nvSpPr>
        <p:spPr>
          <a:xfrm>
            <a:off x="217128" y="1204474"/>
            <a:ext cx="9488400" cy="167276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a:solidFill>
                  <a:prstClr val="black"/>
                </a:solidFill>
                <a:latin typeface="+mj-ea"/>
                <a:ea typeface="+mj-ea"/>
              </a:rPr>
              <a:t>・</a:t>
            </a:r>
            <a:r>
              <a:rPr lang="ja-JP" altLang="en-US" sz="1200" dirty="0" smtClean="0">
                <a:solidFill>
                  <a:prstClr val="black"/>
                </a:solidFill>
                <a:latin typeface="+mj-ea"/>
                <a:ea typeface="+mj-ea"/>
              </a:rPr>
              <a:t>「</a:t>
            </a:r>
            <a:r>
              <a:rPr lang="ja-JP" altLang="en-US" sz="1200" dirty="0">
                <a:solidFill>
                  <a:prstClr val="black"/>
                </a:solidFill>
                <a:latin typeface="+mj-ea"/>
                <a:ea typeface="+mj-ea"/>
              </a:rPr>
              <a:t>行政への申請・手続きのオンライン化」の取り組みの一環として</a:t>
            </a:r>
            <a:r>
              <a:rPr lang="ja-JP" altLang="en-US" sz="1200" dirty="0" smtClean="0">
                <a:solidFill>
                  <a:prstClr val="black"/>
                </a:solidFill>
                <a:latin typeface="+mj-ea"/>
                <a:ea typeface="+mj-ea"/>
              </a:rPr>
              <a:t>、政府が運営する「</a:t>
            </a:r>
            <a:r>
              <a:rPr lang="ja-JP" altLang="en-US" sz="1200" dirty="0">
                <a:solidFill>
                  <a:prstClr val="black"/>
                </a:solidFill>
                <a:latin typeface="+mj-ea"/>
                <a:ea typeface="+mj-ea"/>
              </a:rPr>
              <a:t>ぴったり</a:t>
            </a:r>
            <a:r>
              <a:rPr lang="ja-JP" altLang="en-US" sz="1200" dirty="0" smtClean="0">
                <a:solidFill>
                  <a:prstClr val="black"/>
                </a:solidFill>
                <a:latin typeface="+mj-ea"/>
                <a:ea typeface="+mj-ea"/>
              </a:rPr>
              <a:t>サービス</a:t>
            </a:r>
            <a:r>
              <a:rPr lang="en-US" altLang="ja-JP" sz="1200" dirty="0" smtClean="0">
                <a:solidFill>
                  <a:prstClr val="black"/>
                </a:solidFill>
                <a:latin typeface="+mj-ea"/>
                <a:ea typeface="+mj-ea"/>
              </a:rPr>
              <a:t>※</a:t>
            </a:r>
            <a:r>
              <a:rPr lang="ja-JP" altLang="en-US" sz="1200" dirty="0" smtClean="0">
                <a:solidFill>
                  <a:prstClr val="black"/>
                </a:solidFill>
                <a:latin typeface="+mj-ea"/>
                <a:ea typeface="+mj-ea"/>
              </a:rPr>
              <a:t>」</a:t>
            </a:r>
            <a:r>
              <a:rPr lang="ja-JP" altLang="en-US" sz="1200" dirty="0">
                <a:solidFill>
                  <a:prstClr val="black"/>
                </a:solidFill>
                <a:latin typeface="+mj-ea"/>
                <a:ea typeface="+mj-ea"/>
              </a:rPr>
              <a:t>を利用</a:t>
            </a:r>
            <a:r>
              <a:rPr lang="ja-JP" altLang="en-US" sz="1200" dirty="0" smtClean="0">
                <a:solidFill>
                  <a:prstClr val="black"/>
                </a:solidFill>
                <a:latin typeface="+mj-ea"/>
                <a:ea typeface="+mj-ea"/>
              </a:rPr>
              <a:t>して</a:t>
            </a:r>
            <a:r>
              <a:rPr lang="ja-JP" altLang="en-US" sz="1200" dirty="0">
                <a:solidFill>
                  <a:prstClr val="black"/>
                </a:solidFill>
                <a:latin typeface="+mj-ea"/>
                <a:ea typeface="+mj-ea"/>
              </a:rPr>
              <a:t>、児童手当</a:t>
            </a:r>
            <a:r>
              <a:rPr lang="ja-JP" altLang="en-US" sz="1200" dirty="0" smtClean="0">
                <a:solidFill>
                  <a:prstClr val="black"/>
                </a:solidFill>
                <a:latin typeface="+mj-ea"/>
                <a:ea typeface="+mj-ea"/>
              </a:rPr>
              <a:t>に</a:t>
            </a:r>
            <a:r>
              <a:rPr lang="en-US" altLang="ja-JP" sz="1200" dirty="0" smtClean="0">
                <a:solidFill>
                  <a:prstClr val="black"/>
                </a:solidFill>
                <a:latin typeface="+mj-ea"/>
                <a:ea typeface="+mj-ea"/>
              </a:rPr>
              <a:t/>
            </a:r>
            <a:br>
              <a:rPr lang="en-US" altLang="ja-JP" sz="1200" dirty="0" smtClean="0">
                <a:solidFill>
                  <a:prstClr val="black"/>
                </a:solidFill>
                <a:latin typeface="+mj-ea"/>
                <a:ea typeface="+mj-ea"/>
              </a:rPr>
            </a:br>
            <a:r>
              <a:rPr lang="en-US" altLang="ja-JP" sz="1200" dirty="0" smtClean="0">
                <a:solidFill>
                  <a:prstClr val="black"/>
                </a:solidFill>
                <a:latin typeface="+mj-ea"/>
                <a:ea typeface="+mj-ea"/>
              </a:rPr>
              <a:t>   </a:t>
            </a:r>
            <a:r>
              <a:rPr lang="ja-JP" altLang="en-US" sz="1200" dirty="0" smtClean="0">
                <a:solidFill>
                  <a:prstClr val="black"/>
                </a:solidFill>
                <a:latin typeface="+mj-ea"/>
                <a:ea typeface="+mj-ea"/>
              </a:rPr>
              <a:t>かかる</a:t>
            </a:r>
            <a:r>
              <a:rPr lang="ja-JP" altLang="en-US" sz="1200" dirty="0">
                <a:solidFill>
                  <a:prstClr val="black"/>
                </a:solidFill>
                <a:latin typeface="+mj-ea"/>
                <a:ea typeface="+mj-ea"/>
              </a:rPr>
              <a:t>オンライン申請を実現する。</a:t>
            </a:r>
          </a:p>
          <a:p>
            <a:r>
              <a:rPr lang="ja-JP" altLang="en-US" sz="1200" dirty="0">
                <a:solidFill>
                  <a:prstClr val="black"/>
                </a:solidFill>
                <a:latin typeface="+mj-ea"/>
                <a:ea typeface="+mj-ea"/>
              </a:rPr>
              <a:t>・</a:t>
            </a:r>
            <a:r>
              <a:rPr lang="ja-JP" altLang="en-US" sz="1200" dirty="0" smtClean="0">
                <a:solidFill>
                  <a:prstClr val="black"/>
                </a:solidFill>
                <a:latin typeface="+mj-ea"/>
                <a:ea typeface="+mj-ea"/>
              </a:rPr>
              <a:t>これ</a:t>
            </a:r>
            <a:r>
              <a:rPr lang="ja-JP" altLang="en-US" sz="1200" dirty="0">
                <a:solidFill>
                  <a:prstClr val="black"/>
                </a:solidFill>
                <a:latin typeface="+mj-ea"/>
                <a:ea typeface="+mj-ea"/>
              </a:rPr>
              <a:t>により、市民が直接区役所等に来庁しなくても児童手当に係る申請が可能となり、利用者の利便性が向上する</a:t>
            </a:r>
            <a:r>
              <a:rPr lang="ja-JP" altLang="en-US" sz="1200" dirty="0" smtClean="0">
                <a:solidFill>
                  <a:prstClr val="black"/>
                </a:solidFill>
                <a:latin typeface="+mj-ea"/>
                <a:ea typeface="+mj-ea"/>
              </a:rPr>
              <a:t>。</a:t>
            </a:r>
            <a:endParaRPr lang="en-US" altLang="ja-JP" sz="1200" dirty="0" smtClean="0">
              <a:solidFill>
                <a:prstClr val="black"/>
              </a:solidFill>
              <a:latin typeface="+mj-ea"/>
              <a:ea typeface="+mj-ea"/>
            </a:endParaRPr>
          </a:p>
          <a:p>
            <a:endParaRPr lang="en-US" altLang="ja-JP" sz="1200" dirty="0" smtClean="0">
              <a:solidFill>
                <a:prstClr val="black"/>
              </a:solidFill>
              <a:latin typeface="+mj-ea"/>
              <a:ea typeface="+mj-ea"/>
            </a:endParaRPr>
          </a:p>
          <a:p>
            <a:r>
              <a:rPr lang="en-US" altLang="ja-JP" sz="1100" dirty="0">
                <a:solidFill>
                  <a:prstClr val="black"/>
                </a:solidFill>
                <a:latin typeface="+mj-ea"/>
                <a:ea typeface="+mj-ea"/>
              </a:rPr>
              <a:t>※</a:t>
            </a:r>
            <a:r>
              <a:rPr lang="ja-JP" altLang="en-US" sz="1100" dirty="0" smtClean="0">
                <a:solidFill>
                  <a:prstClr val="black"/>
                </a:solidFill>
                <a:latin typeface="+mj-ea"/>
                <a:ea typeface="+mj-ea"/>
              </a:rPr>
              <a:t>「ぴったりサービス」とは・・・マイナンバーのマイナポータルサービスのことで、子</a:t>
            </a:r>
            <a:r>
              <a:rPr lang="ja-JP" altLang="en-US" sz="1100" dirty="0">
                <a:solidFill>
                  <a:prstClr val="black"/>
                </a:solidFill>
                <a:latin typeface="+mj-ea"/>
                <a:ea typeface="+mj-ea"/>
              </a:rPr>
              <a:t>育てに関する手続をはじめと</a:t>
            </a:r>
            <a:r>
              <a:rPr lang="ja-JP" altLang="en-US" sz="1100" dirty="0" smtClean="0">
                <a:solidFill>
                  <a:prstClr val="black"/>
                </a:solidFill>
                <a:latin typeface="+mj-ea"/>
                <a:ea typeface="+mj-ea"/>
              </a:rPr>
              <a:t>する各市区</a:t>
            </a:r>
            <a:r>
              <a:rPr lang="ja-JP" altLang="en-US" sz="1100" dirty="0">
                <a:solidFill>
                  <a:prstClr val="black"/>
                </a:solidFill>
                <a:latin typeface="+mj-ea"/>
                <a:ea typeface="+mj-ea"/>
              </a:rPr>
              <a:t>町村</a:t>
            </a:r>
            <a:r>
              <a:rPr lang="ja-JP" altLang="en-US" sz="1100" dirty="0" smtClean="0">
                <a:solidFill>
                  <a:prstClr val="black"/>
                </a:solidFill>
                <a:latin typeface="+mj-ea"/>
                <a:ea typeface="+mj-ea"/>
              </a:rPr>
              <a:t>のサービスの検索</a:t>
            </a:r>
            <a:r>
              <a:rPr lang="ja-JP" altLang="en-US" sz="1100" dirty="0">
                <a:solidFill>
                  <a:prstClr val="black"/>
                </a:solidFill>
                <a:latin typeface="+mj-ea"/>
                <a:ea typeface="+mj-ea"/>
              </a:rPr>
              <a:t>、申請をオンライン上で</a:t>
            </a:r>
            <a:r>
              <a:rPr lang="ja-JP" altLang="en-US" sz="1100" dirty="0" smtClean="0">
                <a:solidFill>
                  <a:prstClr val="black"/>
                </a:solidFill>
                <a:latin typeface="+mj-ea"/>
                <a:ea typeface="+mj-ea"/>
              </a:rPr>
              <a:t>行うこと</a:t>
            </a:r>
            <a:r>
              <a:rPr lang="ja-JP" altLang="en-US" sz="1100" dirty="0">
                <a:solidFill>
                  <a:prstClr val="black"/>
                </a:solidFill>
                <a:latin typeface="+mj-ea"/>
                <a:ea typeface="+mj-ea"/>
              </a:rPr>
              <a:t>が</a:t>
            </a:r>
            <a:r>
              <a:rPr lang="ja-JP" altLang="en-US" sz="1100" dirty="0" smtClean="0">
                <a:solidFill>
                  <a:prstClr val="black"/>
                </a:solidFill>
                <a:latin typeface="+mj-ea"/>
                <a:ea typeface="+mj-ea"/>
              </a:rPr>
              <a:t>できるサービス</a:t>
            </a:r>
            <a:endParaRPr lang="ja-JP" altLang="en-US" sz="1200" dirty="0">
              <a:solidFill>
                <a:schemeClr val="tx1"/>
              </a:solidFill>
              <a:latin typeface="+mj-ea"/>
              <a:ea typeface="+mj-ea"/>
            </a:endParaRPr>
          </a:p>
        </p:txBody>
      </p:sp>
    </p:spTree>
    <p:extLst>
      <p:ext uri="{BB962C8B-B14F-4D97-AF65-F5344CB8AC3E}">
        <p14:creationId xmlns:p14="http://schemas.microsoft.com/office/powerpoint/2010/main" val="1380185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雲形吹き出し 36"/>
          <p:cNvSpPr/>
          <p:nvPr/>
        </p:nvSpPr>
        <p:spPr bwMode="auto">
          <a:xfrm>
            <a:off x="1608399" y="2412744"/>
            <a:ext cx="1241206" cy="1181526"/>
          </a:xfrm>
          <a:prstGeom prst="cloudCallout">
            <a:avLst>
              <a:gd name="adj1" fmla="val -93397"/>
              <a:gd name="adj2" fmla="val 44904"/>
            </a:avLst>
          </a:prstGeom>
          <a:ln/>
          <a:extLst/>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spAutoFit/>
          </a:bodyPr>
          <a:lstStyle/>
          <a:p>
            <a:endParaRPr lang="ja-JP" altLang="en-US" smtClean="0">
              <a:solidFill>
                <a:srgbClr val="4D4D4D"/>
              </a:solidFill>
              <a:ea typeface="メイリオ" pitchFamily="50" charset="-128"/>
              <a:cs typeface="メイリオ" pitchFamily="50" charset="-128"/>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11</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smtClean="0"/>
              <a:t>手続</a:t>
            </a:r>
            <a:r>
              <a:rPr lang="ja-JP" altLang="en-US" dirty="0"/>
              <a:t>における情報通信技術の</a:t>
            </a:r>
            <a:r>
              <a:rPr lang="ja-JP" altLang="en-US" dirty="0" smtClean="0"/>
              <a:t>利用</a:t>
            </a:r>
          </a:p>
        </p:txBody>
      </p:sp>
      <p:sp>
        <p:nvSpPr>
          <p:cNvPr id="20" name="Shape 128"/>
          <p:cNvSpPr/>
          <p:nvPr/>
        </p:nvSpPr>
        <p:spPr>
          <a:xfrm>
            <a:off x="269788" y="872716"/>
            <a:ext cx="8895680"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sym typeface="Helvetica Light"/>
              </a:rPr>
              <a:t>「</a:t>
            </a:r>
            <a:r>
              <a:rPr kumimoji="0" lang="ja-JP" altLang="en-US" sz="1687" kern="0" dirty="0">
                <a:solidFill>
                  <a:srgbClr val="C00000"/>
                </a:solidFill>
                <a:latin typeface="メイリオ" panose="020B0604030504040204" pitchFamily="50" charset="-128"/>
                <a:sym typeface="Helvetica Light"/>
              </a:rPr>
              <a:t>粗大ごみ</a:t>
            </a:r>
            <a:r>
              <a:rPr kumimoji="0" lang="ja-JP" altLang="en-US" sz="1687" kern="0" dirty="0" smtClean="0">
                <a:solidFill>
                  <a:srgbClr val="C00000"/>
                </a:solidFill>
                <a:latin typeface="メイリオ" panose="020B0604030504040204" pitchFamily="50" charset="-128"/>
                <a:sym typeface="Helvetica Light"/>
              </a:rPr>
              <a:t>」収集のインターネット申込みの開始</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69788" y="1335358"/>
            <a:ext cx="9568222" cy="9048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a:solidFill>
                  <a:prstClr val="black"/>
                </a:solidFill>
                <a:latin typeface="メイリオ"/>
                <a:ea typeface="メイリオ"/>
              </a:rPr>
              <a:t>・家庭から排出される粗大ごみの収集について、ごみの減量と適正処理</a:t>
            </a:r>
            <a:r>
              <a:rPr lang="ja-JP" altLang="en-US" sz="1200" dirty="0" smtClean="0">
                <a:solidFill>
                  <a:prstClr val="black"/>
                </a:solidFill>
                <a:latin typeface="メイリオ"/>
                <a:ea typeface="メイリオ"/>
              </a:rPr>
              <a:t>、まち</a:t>
            </a:r>
            <a:r>
              <a:rPr lang="ja-JP" altLang="en-US" sz="1200" dirty="0">
                <a:solidFill>
                  <a:prstClr val="black"/>
                </a:solidFill>
                <a:latin typeface="メイリオ"/>
                <a:ea typeface="メイリオ"/>
              </a:rPr>
              <a:t>の美観保持等を目的として、電話等による申込制（</a:t>
            </a:r>
            <a:r>
              <a:rPr lang="ja-JP" altLang="en-US" sz="1200" dirty="0" smtClean="0">
                <a:solidFill>
                  <a:prstClr val="black"/>
                </a:solidFill>
                <a:latin typeface="メイリオ"/>
                <a:ea typeface="メイリオ"/>
              </a:rPr>
              <a:t>申告</a:t>
            </a:r>
            <a:endParaRPr lang="en-US" altLang="ja-JP" sz="1200" dirty="0" smtClean="0">
              <a:solidFill>
                <a:prstClr val="black"/>
              </a:solidFill>
              <a:latin typeface="メイリオ"/>
              <a:ea typeface="メイリオ"/>
            </a:endParaRPr>
          </a:p>
          <a:p>
            <a:r>
              <a:rPr lang="ja-JP" altLang="en-US" sz="1200" dirty="0">
                <a:solidFill>
                  <a:prstClr val="black"/>
                </a:solidFill>
                <a:latin typeface="メイリオ"/>
                <a:ea typeface="メイリオ"/>
              </a:rPr>
              <a:t>　</a:t>
            </a:r>
            <a:r>
              <a:rPr lang="ja-JP" altLang="en-US" sz="1200" dirty="0" smtClean="0">
                <a:solidFill>
                  <a:prstClr val="black"/>
                </a:solidFill>
                <a:latin typeface="メイリオ"/>
                <a:ea typeface="メイリオ"/>
              </a:rPr>
              <a:t>制</a:t>
            </a:r>
            <a:r>
              <a:rPr lang="ja-JP" altLang="en-US" sz="1200" dirty="0">
                <a:solidFill>
                  <a:prstClr val="black"/>
                </a:solidFill>
                <a:latin typeface="メイリオ"/>
                <a:ea typeface="メイリオ"/>
              </a:rPr>
              <a:t>）を</a:t>
            </a:r>
            <a:r>
              <a:rPr lang="ja-JP" altLang="en-US" sz="1200" dirty="0" smtClean="0">
                <a:solidFill>
                  <a:prstClr val="black"/>
                </a:solidFill>
                <a:latin typeface="メイリオ"/>
                <a:ea typeface="メイリオ"/>
              </a:rPr>
              <a:t>実施しているが、平日及び土曜日の９時～</a:t>
            </a:r>
            <a:r>
              <a:rPr lang="en-US" altLang="ja-JP" sz="1200" dirty="0" smtClean="0">
                <a:solidFill>
                  <a:prstClr val="black"/>
                </a:solidFill>
                <a:latin typeface="メイリオ"/>
                <a:ea typeface="メイリオ"/>
              </a:rPr>
              <a:t>17</a:t>
            </a:r>
            <a:r>
              <a:rPr lang="ja-JP" altLang="en-US" sz="1200" dirty="0" smtClean="0">
                <a:solidFill>
                  <a:prstClr val="black"/>
                </a:solidFill>
                <a:latin typeface="メイリオ"/>
                <a:ea typeface="メイリオ"/>
              </a:rPr>
              <a:t>時までの受付であったり、申込みの電話が殺到した際には電話がつながりにくい。</a:t>
            </a:r>
            <a:endParaRPr lang="en-US" altLang="ja-JP" sz="1200" dirty="0" smtClean="0">
              <a:solidFill>
                <a:prstClr val="black"/>
              </a:solidFill>
              <a:latin typeface="メイリオ"/>
              <a:ea typeface="メイリオ"/>
            </a:endParaRPr>
          </a:p>
          <a:p>
            <a:r>
              <a:rPr lang="ja-JP" altLang="en-US" sz="1200" dirty="0" smtClean="0">
                <a:solidFill>
                  <a:prstClr val="black"/>
                </a:solidFill>
                <a:latin typeface="メイリオ"/>
                <a:ea typeface="メイリオ"/>
              </a:rPr>
              <a:t>・そのため、新たにインターネット申込みを導入することで、</a:t>
            </a:r>
            <a:r>
              <a:rPr lang="en-US" altLang="ja-JP" sz="1200" dirty="0" smtClean="0">
                <a:solidFill>
                  <a:prstClr val="black"/>
                </a:solidFill>
                <a:latin typeface="メイリオ"/>
                <a:ea typeface="メイリオ"/>
              </a:rPr>
              <a:t>24</a:t>
            </a:r>
            <a:r>
              <a:rPr lang="ja-JP" altLang="en-US" sz="1200" dirty="0" smtClean="0">
                <a:solidFill>
                  <a:prstClr val="black"/>
                </a:solidFill>
                <a:latin typeface="メイリオ"/>
                <a:ea typeface="メイリオ"/>
              </a:rPr>
              <a:t>時間の申込み受付を可能とする。</a:t>
            </a:r>
            <a:endParaRPr lang="en-US" altLang="ja-JP" sz="1200" dirty="0" smtClean="0">
              <a:solidFill>
                <a:prstClr val="black"/>
              </a:solidFill>
              <a:latin typeface="メイリオ"/>
              <a:ea typeface="メイリオ"/>
            </a:endParaRPr>
          </a:p>
        </p:txBody>
      </p:sp>
      <p:sp>
        <p:nvSpPr>
          <p:cNvPr id="8" name="雲形吹き出し 7"/>
          <p:cNvSpPr/>
          <p:nvPr/>
        </p:nvSpPr>
        <p:spPr bwMode="auto">
          <a:xfrm>
            <a:off x="1611362" y="2412744"/>
            <a:ext cx="1241206" cy="1181526"/>
          </a:xfrm>
          <a:prstGeom prst="cloudCallout">
            <a:avLst>
              <a:gd name="adj1" fmla="val -83021"/>
              <a:gd name="adj2" fmla="val -25948"/>
            </a:avLst>
          </a:prstGeom>
          <a:ln/>
          <a:extLst/>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spAutoFit/>
          </a:bodyPr>
          <a:lstStyle/>
          <a:p>
            <a:endParaRPr lang="ja-JP" altLang="en-US" smtClean="0">
              <a:solidFill>
                <a:srgbClr val="4D4D4D"/>
              </a:solidFill>
              <a:ea typeface="メイリオ" pitchFamily="50" charset="-128"/>
              <a:cs typeface="メイリオ"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4247" y="2560381"/>
            <a:ext cx="805326" cy="835825"/>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947" y="2267545"/>
            <a:ext cx="961064" cy="947457"/>
          </a:xfrm>
          <a:prstGeom prst="rect">
            <a:avLst/>
          </a:prstGeom>
        </p:spPr>
      </p:pic>
      <p:sp>
        <p:nvSpPr>
          <p:cNvPr id="9" name="正方形/長方形 8"/>
          <p:cNvSpPr/>
          <p:nvPr/>
        </p:nvSpPr>
        <p:spPr bwMode="auto">
          <a:xfrm>
            <a:off x="1711492" y="3743560"/>
            <a:ext cx="2434542" cy="149261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36000" tIns="36000" rIns="36000" bIns="36000" numCol="1" rtlCol="0" anchor="t" anchorCtr="0" compatLnSpc="1">
            <a:prstTxWarp prst="textNoShape">
              <a:avLst/>
            </a:prstTxWarp>
            <a:noAutofit/>
          </a:bodyPr>
          <a:lstStyle/>
          <a:p>
            <a:r>
              <a:rPr lang="ja-JP" altLang="en-US" sz="1200" dirty="0" smtClean="0">
                <a:solidFill>
                  <a:srgbClr val="4D4D4D"/>
                </a:solidFill>
                <a:ea typeface="メイリオ" pitchFamily="50" charset="-128"/>
                <a:cs typeface="メイリオ" pitchFamily="50" charset="-128"/>
              </a:rPr>
              <a:t>・平日及び土曜日の</a:t>
            </a:r>
            <a:r>
              <a:rPr lang="en-US" altLang="ja-JP" sz="1200" dirty="0" smtClean="0">
                <a:solidFill>
                  <a:srgbClr val="4D4D4D"/>
                </a:solidFill>
                <a:ea typeface="メイリオ" pitchFamily="50" charset="-128"/>
                <a:cs typeface="メイリオ" pitchFamily="50" charset="-128"/>
              </a:rPr>
              <a:t>9</a:t>
            </a:r>
            <a:r>
              <a:rPr lang="ja-JP" altLang="en-US" sz="1200" dirty="0" smtClean="0">
                <a:solidFill>
                  <a:srgbClr val="4D4D4D"/>
                </a:solidFill>
                <a:ea typeface="メイリオ" pitchFamily="50" charset="-128"/>
                <a:cs typeface="メイリオ" pitchFamily="50" charset="-128"/>
              </a:rPr>
              <a:t>時～</a:t>
            </a:r>
            <a:r>
              <a:rPr lang="en-US" altLang="ja-JP" sz="1200" dirty="0" smtClean="0">
                <a:solidFill>
                  <a:srgbClr val="4D4D4D"/>
                </a:solidFill>
                <a:ea typeface="メイリオ" pitchFamily="50" charset="-128"/>
                <a:cs typeface="メイリオ" pitchFamily="50" charset="-128"/>
              </a:rPr>
              <a:t>17</a:t>
            </a:r>
            <a:r>
              <a:rPr lang="ja-JP" altLang="en-US" sz="1200" dirty="0" smtClean="0">
                <a:solidFill>
                  <a:srgbClr val="4D4D4D"/>
                </a:solidFill>
                <a:ea typeface="メイリオ" pitchFamily="50" charset="-128"/>
                <a:cs typeface="メイリオ" pitchFamily="50" charset="-128"/>
              </a:rPr>
              <a:t>時</a:t>
            </a:r>
            <a:r>
              <a:rPr lang="ja-JP" altLang="en-US" sz="1200" dirty="0" err="1" smtClean="0">
                <a:solidFill>
                  <a:srgbClr val="4D4D4D"/>
                </a:solidFill>
                <a:ea typeface="メイリオ" pitchFamily="50" charset="-128"/>
                <a:cs typeface="メイリオ" pitchFamily="50" charset="-128"/>
              </a:rPr>
              <a:t>ま</a:t>
            </a:r>
            <a:endParaRPr lang="en-US" altLang="ja-JP" sz="1200" dirty="0" smtClean="0">
              <a:solidFill>
                <a:srgbClr val="4D4D4D"/>
              </a:solidFill>
              <a:ea typeface="メイリオ" pitchFamily="50" charset="-128"/>
              <a:cs typeface="メイリオ" pitchFamily="50" charset="-128"/>
            </a:endParaRPr>
          </a:p>
          <a:p>
            <a:r>
              <a:rPr lang="ja-JP" altLang="en-US" sz="1200" dirty="0">
                <a:solidFill>
                  <a:srgbClr val="4D4D4D"/>
                </a:solidFill>
                <a:ea typeface="メイリオ" pitchFamily="50" charset="-128"/>
                <a:cs typeface="メイリオ" pitchFamily="50" charset="-128"/>
              </a:rPr>
              <a:t>　</a:t>
            </a:r>
            <a:r>
              <a:rPr lang="ja-JP" altLang="en-US" sz="1200" dirty="0" smtClean="0">
                <a:solidFill>
                  <a:srgbClr val="4D4D4D"/>
                </a:solidFill>
                <a:ea typeface="メイリオ" pitchFamily="50" charset="-128"/>
                <a:cs typeface="メイリオ" pitchFamily="50" charset="-128"/>
              </a:rPr>
              <a:t>での受付なので、夜間・日曜日</a:t>
            </a:r>
            <a:endParaRPr lang="en-US" altLang="ja-JP" sz="1200" dirty="0" smtClean="0">
              <a:solidFill>
                <a:srgbClr val="4D4D4D"/>
              </a:solidFill>
              <a:ea typeface="メイリオ" pitchFamily="50" charset="-128"/>
              <a:cs typeface="メイリオ" pitchFamily="50" charset="-128"/>
            </a:endParaRPr>
          </a:p>
          <a:p>
            <a:r>
              <a:rPr lang="ja-JP" altLang="en-US" sz="1200" dirty="0">
                <a:solidFill>
                  <a:srgbClr val="4D4D4D"/>
                </a:solidFill>
                <a:ea typeface="メイリオ" pitchFamily="50" charset="-128"/>
                <a:cs typeface="メイリオ" pitchFamily="50" charset="-128"/>
              </a:rPr>
              <a:t>　</a:t>
            </a:r>
            <a:r>
              <a:rPr lang="ja-JP" altLang="en-US" sz="1200" dirty="0" smtClean="0">
                <a:solidFill>
                  <a:srgbClr val="4D4D4D"/>
                </a:solidFill>
                <a:ea typeface="メイリオ" pitchFamily="50" charset="-128"/>
                <a:cs typeface="メイリオ" pitchFamily="50" charset="-128"/>
              </a:rPr>
              <a:t>の受付ができない。</a:t>
            </a:r>
            <a:endParaRPr lang="en-US" altLang="ja-JP" sz="1200" dirty="0" smtClean="0">
              <a:solidFill>
                <a:srgbClr val="4D4D4D"/>
              </a:solidFill>
              <a:ea typeface="メイリオ" pitchFamily="50" charset="-128"/>
              <a:cs typeface="メイリオ" pitchFamily="50" charset="-128"/>
            </a:endParaRPr>
          </a:p>
          <a:p>
            <a:r>
              <a:rPr lang="ja-JP" altLang="en-US" sz="1200" dirty="0" smtClean="0">
                <a:solidFill>
                  <a:srgbClr val="4D4D4D"/>
                </a:solidFill>
                <a:ea typeface="メイリオ" pitchFamily="50" charset="-128"/>
                <a:cs typeface="メイリオ" pitchFamily="50" charset="-128"/>
              </a:rPr>
              <a:t>・申込みが殺到すると電話が</a:t>
            </a:r>
            <a:r>
              <a:rPr lang="ja-JP" altLang="en-US" sz="1200" dirty="0" err="1" smtClean="0">
                <a:solidFill>
                  <a:srgbClr val="4D4D4D"/>
                </a:solidFill>
                <a:ea typeface="メイリオ" pitchFamily="50" charset="-128"/>
                <a:cs typeface="メイリオ" pitchFamily="50" charset="-128"/>
              </a:rPr>
              <a:t>つな</a:t>
            </a:r>
            <a:endParaRPr lang="en-US" altLang="ja-JP" sz="1200" dirty="0" smtClean="0">
              <a:solidFill>
                <a:srgbClr val="4D4D4D"/>
              </a:solidFill>
              <a:ea typeface="メイリオ" pitchFamily="50" charset="-128"/>
              <a:cs typeface="メイリオ" pitchFamily="50" charset="-128"/>
            </a:endParaRPr>
          </a:p>
          <a:p>
            <a:r>
              <a:rPr lang="ja-JP" altLang="en-US" sz="1200" dirty="0">
                <a:solidFill>
                  <a:srgbClr val="4D4D4D"/>
                </a:solidFill>
                <a:ea typeface="メイリオ" pitchFamily="50" charset="-128"/>
                <a:cs typeface="メイリオ" pitchFamily="50" charset="-128"/>
              </a:rPr>
              <a:t>　</a:t>
            </a:r>
            <a:r>
              <a:rPr lang="ja-JP" altLang="en-US" sz="1200" dirty="0" smtClean="0">
                <a:solidFill>
                  <a:srgbClr val="4D4D4D"/>
                </a:solidFill>
                <a:ea typeface="メイリオ" pitchFamily="50" charset="-128"/>
                <a:cs typeface="メイリオ" pitchFamily="50" charset="-128"/>
              </a:rPr>
              <a:t>が</a:t>
            </a:r>
            <a:r>
              <a:rPr lang="ja-JP" altLang="en-US" sz="1200" dirty="0" err="1" smtClean="0">
                <a:solidFill>
                  <a:srgbClr val="4D4D4D"/>
                </a:solidFill>
                <a:ea typeface="メイリオ" pitchFamily="50" charset="-128"/>
                <a:cs typeface="メイリオ" pitchFamily="50" charset="-128"/>
              </a:rPr>
              <a:t>りに</a:t>
            </a:r>
            <a:r>
              <a:rPr lang="ja-JP" altLang="en-US" sz="1200" dirty="0" smtClean="0">
                <a:solidFill>
                  <a:srgbClr val="4D4D4D"/>
                </a:solidFill>
                <a:ea typeface="メイリオ" pitchFamily="50" charset="-128"/>
                <a:cs typeface="メイリオ" pitchFamily="50" charset="-128"/>
              </a:rPr>
              <a:t>くい</a:t>
            </a: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7977" y="3406794"/>
            <a:ext cx="896874" cy="593787"/>
          </a:xfrm>
          <a:prstGeom prst="rect">
            <a:avLst/>
          </a:prstGeom>
        </p:spPr>
      </p:pic>
      <p:grpSp>
        <p:nvGrpSpPr>
          <p:cNvPr id="2" name="グループ化 1"/>
          <p:cNvGrpSpPr/>
          <p:nvPr/>
        </p:nvGrpSpPr>
        <p:grpSpPr>
          <a:xfrm>
            <a:off x="7540700" y="2371105"/>
            <a:ext cx="1300731" cy="1288421"/>
            <a:chOff x="7646318" y="2625855"/>
            <a:chExt cx="1829539" cy="1997228"/>
          </a:xfrm>
        </p:grpSpPr>
        <p:sp>
          <p:nvSpPr>
            <p:cNvPr id="72" name="雲形吹き出し 71"/>
            <p:cNvSpPr/>
            <p:nvPr/>
          </p:nvSpPr>
          <p:spPr bwMode="auto">
            <a:xfrm>
              <a:off x="8335404" y="2625855"/>
              <a:ext cx="1140453" cy="1094431"/>
            </a:xfrm>
            <a:prstGeom prst="cloudCallout">
              <a:avLst>
                <a:gd name="adj1" fmla="val -47743"/>
                <a:gd name="adj2" fmla="val 55804"/>
              </a:avLst>
            </a:prstGeom>
            <a:ln/>
            <a:extLst/>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spAutoFit/>
            </a:bodyPr>
            <a:lstStyle/>
            <a:p>
              <a:endParaRPr lang="ja-JP" altLang="en-US" smtClean="0">
                <a:solidFill>
                  <a:srgbClr val="4D4D4D"/>
                </a:solidFill>
                <a:ea typeface="メイリオ" pitchFamily="50" charset="-128"/>
                <a:cs typeface="メイリオ" pitchFamily="50" charset="-128"/>
              </a:endParaRPr>
            </a:p>
          </p:txBody>
        </p:sp>
        <p:pic>
          <p:nvPicPr>
            <p:cNvPr id="73" name="図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1445" y="2703266"/>
              <a:ext cx="739955" cy="822172"/>
            </a:xfrm>
            <a:prstGeom prst="rect">
              <a:avLst/>
            </a:prstGeom>
          </p:spPr>
        </p:pic>
        <p:pic>
          <p:nvPicPr>
            <p:cNvPr id="74" name="図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46318" y="3691103"/>
              <a:ext cx="883051" cy="931980"/>
            </a:xfrm>
            <a:prstGeom prst="rect">
              <a:avLst/>
            </a:prstGeom>
          </p:spPr>
        </p:pic>
      </p:grpSp>
      <p:sp>
        <p:nvSpPr>
          <p:cNvPr id="11" name="加算記号 10"/>
          <p:cNvSpPr/>
          <p:nvPr/>
        </p:nvSpPr>
        <p:spPr bwMode="auto">
          <a:xfrm>
            <a:off x="6753694" y="3014521"/>
            <a:ext cx="437010" cy="451612"/>
          </a:xfrm>
          <a:prstGeom prst="mathPlus">
            <a:avLst/>
          </a:prstGeom>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t" anchorCtr="0" compatLnSpc="1">
            <a:prstTxWarp prst="textNoShape">
              <a:avLst/>
            </a:prstTxWarp>
            <a:spAutoFit/>
          </a:bodyPr>
          <a:lstStyle/>
          <a:p>
            <a:endParaRPr lang="ja-JP" altLang="en-US" smtClean="0">
              <a:solidFill>
                <a:srgbClr val="4D4D4D"/>
              </a:solidFill>
              <a:ea typeface="メイリオ" pitchFamily="50" charset="-128"/>
              <a:cs typeface="メイリオ" pitchFamily="50" charset="-128"/>
            </a:endParaRPr>
          </a:p>
        </p:txBody>
      </p:sp>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6576" y="2743270"/>
            <a:ext cx="1447732" cy="1416026"/>
          </a:xfrm>
          <a:prstGeom prst="rect">
            <a:avLst/>
          </a:prstGeom>
        </p:spPr>
      </p:pic>
      <p:sp>
        <p:nvSpPr>
          <p:cNvPr id="77" name="正方形/長方形 76"/>
          <p:cNvSpPr/>
          <p:nvPr/>
        </p:nvSpPr>
        <p:spPr bwMode="auto">
          <a:xfrm>
            <a:off x="7079028" y="3766793"/>
            <a:ext cx="2266585" cy="1336784"/>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36000" tIns="36000" rIns="36000" bIns="36000" numCol="1" rtlCol="0" anchor="t" anchorCtr="0" compatLnSpc="1">
            <a:prstTxWarp prst="textNoShape">
              <a:avLst/>
            </a:prstTxWarp>
            <a:noAutofit/>
          </a:bodyPr>
          <a:lstStyle/>
          <a:p>
            <a:r>
              <a:rPr lang="ja-JP" altLang="en-US" sz="1200" dirty="0" smtClean="0">
                <a:solidFill>
                  <a:srgbClr val="4D4D4D"/>
                </a:solidFill>
                <a:ea typeface="メイリオ" pitchFamily="50" charset="-128"/>
                <a:cs typeface="メイリオ" pitchFamily="50" charset="-128"/>
              </a:rPr>
              <a:t>・これまでの電話受付に加えて</a:t>
            </a:r>
            <a:endParaRPr lang="en-US" altLang="ja-JP" sz="1200" dirty="0" smtClean="0">
              <a:solidFill>
                <a:srgbClr val="4D4D4D"/>
              </a:solidFill>
              <a:ea typeface="メイリオ" pitchFamily="50" charset="-128"/>
              <a:cs typeface="メイリオ" pitchFamily="50" charset="-128"/>
            </a:endParaRPr>
          </a:p>
          <a:p>
            <a:r>
              <a:rPr lang="ja-JP" altLang="en-US" sz="1200" dirty="0">
                <a:solidFill>
                  <a:srgbClr val="4D4D4D"/>
                </a:solidFill>
                <a:ea typeface="メイリオ" pitchFamily="50" charset="-128"/>
                <a:cs typeface="メイリオ" pitchFamily="50" charset="-128"/>
              </a:rPr>
              <a:t>　</a:t>
            </a:r>
            <a:r>
              <a:rPr lang="ja-JP" altLang="en-US" sz="1200" dirty="0" smtClean="0">
                <a:solidFill>
                  <a:srgbClr val="4D4D4D"/>
                </a:solidFill>
                <a:ea typeface="メイリオ" pitchFamily="50" charset="-128"/>
                <a:cs typeface="メイリオ" pitchFamily="50" charset="-128"/>
              </a:rPr>
              <a:t>インターネット受付を開始</a:t>
            </a:r>
            <a:endParaRPr lang="en-US" altLang="ja-JP" sz="1200" dirty="0" smtClean="0">
              <a:solidFill>
                <a:srgbClr val="4D4D4D"/>
              </a:solidFill>
              <a:ea typeface="メイリオ" pitchFamily="50" charset="-128"/>
              <a:cs typeface="メイリオ" pitchFamily="50" charset="-128"/>
            </a:endParaRPr>
          </a:p>
          <a:p>
            <a:r>
              <a:rPr lang="ja-JP" altLang="en-US" sz="1200" dirty="0" smtClean="0">
                <a:solidFill>
                  <a:srgbClr val="4D4D4D"/>
                </a:solidFill>
                <a:ea typeface="メイリオ" pitchFamily="50" charset="-128"/>
                <a:cs typeface="メイリオ" pitchFamily="50" charset="-128"/>
              </a:rPr>
              <a:t>・</a:t>
            </a:r>
            <a:r>
              <a:rPr lang="en-US" altLang="ja-JP" sz="1200" dirty="0" smtClean="0">
                <a:solidFill>
                  <a:srgbClr val="4D4D4D"/>
                </a:solidFill>
                <a:ea typeface="メイリオ" pitchFamily="50" charset="-128"/>
                <a:cs typeface="メイリオ" pitchFamily="50" charset="-128"/>
              </a:rPr>
              <a:t>24</a:t>
            </a:r>
            <a:r>
              <a:rPr lang="ja-JP" altLang="en-US" sz="1200" dirty="0" smtClean="0">
                <a:solidFill>
                  <a:srgbClr val="4D4D4D"/>
                </a:solidFill>
                <a:ea typeface="メイリオ" pitchFamily="50" charset="-128"/>
                <a:cs typeface="メイリオ" pitchFamily="50" charset="-128"/>
              </a:rPr>
              <a:t>時間いつでも申し込むこと</a:t>
            </a:r>
            <a:endParaRPr lang="en-US" altLang="ja-JP" sz="1200" dirty="0" smtClean="0">
              <a:solidFill>
                <a:srgbClr val="4D4D4D"/>
              </a:solidFill>
              <a:ea typeface="メイリオ" pitchFamily="50" charset="-128"/>
              <a:cs typeface="メイリオ" pitchFamily="50" charset="-128"/>
            </a:endParaRPr>
          </a:p>
          <a:p>
            <a:r>
              <a:rPr lang="ja-JP" altLang="en-US" sz="1200" dirty="0">
                <a:solidFill>
                  <a:srgbClr val="4D4D4D"/>
                </a:solidFill>
                <a:ea typeface="メイリオ" pitchFamily="50" charset="-128"/>
                <a:cs typeface="メイリオ" pitchFamily="50" charset="-128"/>
              </a:rPr>
              <a:t>　</a:t>
            </a:r>
            <a:r>
              <a:rPr lang="ja-JP" altLang="en-US" sz="1200" dirty="0" smtClean="0">
                <a:solidFill>
                  <a:srgbClr val="4D4D4D"/>
                </a:solidFill>
                <a:ea typeface="メイリオ" pitchFamily="50" charset="-128"/>
                <a:cs typeface="メイリオ" pitchFamily="50" charset="-128"/>
              </a:rPr>
              <a:t>が可能に</a:t>
            </a:r>
          </a:p>
        </p:txBody>
      </p:sp>
      <p:pic>
        <p:nvPicPr>
          <p:cNvPr id="4" name="図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495859">
            <a:off x="5044928" y="2465672"/>
            <a:ext cx="593938" cy="358155"/>
          </a:xfrm>
          <a:prstGeom prst="rect">
            <a:avLst/>
          </a:prstGeom>
        </p:spPr>
      </p:pic>
      <p:sp>
        <p:nvSpPr>
          <p:cNvPr id="22" name="正方形/長方形 21"/>
          <p:cNvSpPr/>
          <p:nvPr/>
        </p:nvSpPr>
        <p:spPr>
          <a:xfrm>
            <a:off x="177395" y="5261060"/>
            <a:ext cx="1098092" cy="316753"/>
          </a:xfrm>
          <a:prstGeom prst="rect">
            <a:avLst/>
          </a:prstGeom>
        </p:spPr>
        <p:txBody>
          <a:bodyPr wrap="square">
            <a:spAutoFit/>
          </a:bodyPr>
          <a:lstStyle/>
          <a:p>
            <a:r>
              <a:rPr lang="en-US" altLang="ja-JP" sz="1200" dirty="0" smtClean="0">
                <a:solidFill>
                  <a:srgbClr val="000000"/>
                </a:solidFill>
                <a:latin typeface="Meiryo UI" panose="020B0604030504040204" pitchFamily="50" charset="-128"/>
                <a:ea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rPr>
              <a:t>スケジュール</a:t>
            </a:r>
            <a:r>
              <a:rPr lang="en-US" altLang="ja-JP" sz="1200" dirty="0" smtClean="0">
                <a:solidFill>
                  <a:srgbClr val="000000"/>
                </a:solidFill>
                <a:latin typeface="Meiryo UI" panose="020B0604030504040204" pitchFamily="50" charset="-128"/>
                <a:ea typeface="Meiryo UI" panose="020B0604030504040204" pitchFamily="50" charset="-128"/>
              </a:rPr>
              <a:t>】</a:t>
            </a:r>
          </a:p>
        </p:txBody>
      </p:sp>
      <p:grpSp>
        <p:nvGrpSpPr>
          <p:cNvPr id="16" name="グループ化 15"/>
          <p:cNvGrpSpPr/>
          <p:nvPr/>
        </p:nvGrpSpPr>
        <p:grpSpPr>
          <a:xfrm>
            <a:off x="7228748" y="5337212"/>
            <a:ext cx="2412000" cy="1292937"/>
            <a:chOff x="7228748" y="5337212"/>
            <a:chExt cx="2412000" cy="1163395"/>
          </a:xfrm>
        </p:grpSpPr>
        <p:sp>
          <p:nvSpPr>
            <p:cNvPr id="30" name="角丸四角形 29"/>
            <p:cNvSpPr/>
            <p:nvPr/>
          </p:nvSpPr>
          <p:spPr bwMode="auto">
            <a:xfrm>
              <a:off x="7228748" y="5338810"/>
              <a:ext cx="2412000" cy="972000"/>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endParaRPr lang="ja-JP" altLang="en-US" smtClean="0">
                <a:solidFill>
                  <a:srgbClr val="4D4D4D"/>
                </a:solidFill>
                <a:ea typeface="メイリオ" pitchFamily="50" charset="-128"/>
                <a:cs typeface="メイリオ" pitchFamily="50" charset="-128"/>
              </a:endParaRPr>
            </a:p>
          </p:txBody>
        </p:sp>
        <p:sp>
          <p:nvSpPr>
            <p:cNvPr id="24" name="正方形/長方形 23"/>
            <p:cNvSpPr/>
            <p:nvPr/>
          </p:nvSpPr>
          <p:spPr>
            <a:xfrm>
              <a:off x="7267877" y="5337212"/>
              <a:ext cx="2214216" cy="1163395"/>
            </a:xfrm>
            <a:prstGeom prst="rect">
              <a:avLst/>
            </a:prstGeom>
          </p:spPr>
          <p:txBody>
            <a:bodyPr wrap="square">
              <a:spAutoFit/>
            </a:bodyPr>
            <a:lstStyle/>
            <a:p>
              <a:r>
                <a:rPr lang="en-US" altLang="ja-JP" sz="1200" dirty="0" smtClean="0">
                  <a:solidFill>
                    <a:srgbClr val="000000"/>
                  </a:solidFill>
                  <a:latin typeface="Meiryo UI" panose="020B0604030504040204" pitchFamily="50" charset="-128"/>
                  <a:ea typeface="Meiryo UI" panose="020B0604030504040204" pitchFamily="50" charset="-128"/>
                </a:rPr>
                <a:t>【KPI】</a:t>
              </a:r>
            </a:p>
            <a:p>
              <a:r>
                <a:rPr lang="ja-JP" altLang="en-US" sz="1200" dirty="0" smtClean="0">
                  <a:solidFill>
                    <a:srgbClr val="000000"/>
                  </a:solidFill>
                  <a:latin typeface="Meiryo UI" panose="020B0604030504040204" pitchFamily="50" charset="-128"/>
                  <a:ea typeface="Meiryo UI" panose="020B0604030504040204" pitchFamily="50" charset="-128"/>
                </a:rPr>
                <a:t>インターネット申込み利用件数・利用割合</a:t>
              </a:r>
              <a:endParaRPr lang="en-US" altLang="ja-JP" sz="1200" dirty="0" smtClean="0">
                <a:solidFill>
                  <a:srgbClr val="000000"/>
                </a:solidFill>
                <a:latin typeface="Meiryo UI" panose="020B0604030504040204" pitchFamily="50" charset="-128"/>
                <a:ea typeface="Meiryo UI" panose="020B0604030504040204" pitchFamily="50" charset="-128"/>
              </a:endParaRPr>
            </a:p>
            <a:p>
              <a:endParaRPr lang="en-US" altLang="ja-JP" sz="1200" dirty="0" smtClean="0">
                <a:solidFill>
                  <a:srgbClr val="000000"/>
                </a:solidFill>
                <a:latin typeface="Meiryo UI" panose="020B0604030504040204" pitchFamily="50" charset="-128"/>
                <a:ea typeface="Meiryo UI" panose="020B0604030504040204" pitchFamily="50" charset="-128"/>
              </a:endParaRPr>
            </a:p>
          </p:txBody>
        </p:sp>
      </p:grpSp>
      <p:graphicFrame>
        <p:nvGraphicFramePr>
          <p:cNvPr id="25" name="表 24"/>
          <p:cNvGraphicFramePr>
            <a:graphicFrameLocks noGrp="1"/>
          </p:cNvGraphicFramePr>
          <p:nvPr>
            <p:extLst/>
          </p:nvPr>
        </p:nvGraphicFramePr>
        <p:xfrm>
          <a:off x="164468" y="5602328"/>
          <a:ext cx="4094598" cy="993937"/>
        </p:xfrm>
        <a:graphic>
          <a:graphicData uri="http://schemas.openxmlformats.org/drawingml/2006/table">
            <a:tbl>
              <a:tblPr firstRow="1" bandRow="1"/>
              <a:tblGrid>
                <a:gridCol w="2041199"/>
                <a:gridCol w="2053399"/>
              </a:tblGrid>
              <a:tr h="301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smtClean="0">
                          <a:solidFill>
                            <a:schemeClr val="bg1"/>
                          </a:solidFill>
                          <a:latin typeface="+mj-ea"/>
                          <a:ea typeface="+mj-ea"/>
                          <a:cs typeface="+mn-cs"/>
                        </a:rPr>
                        <a:t>2018</a:t>
                      </a:r>
                      <a:r>
                        <a:rPr kumimoji="1" lang="ja-JP" altLang="en-US" sz="1200" b="1" kern="1200" dirty="0" smtClean="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smtClean="0">
                          <a:latin typeface="+mj-lt"/>
                        </a:rPr>
                        <a:t>2019</a:t>
                      </a:r>
                      <a:r>
                        <a:rPr kumimoji="1" lang="ja-JP" altLang="en-US" sz="1200" dirty="0" smtClean="0">
                          <a:latin typeface="+mj-lt"/>
                        </a:rPr>
                        <a:t>年度～</a:t>
                      </a:r>
                      <a:endParaRPr kumimoji="1" lang="ja-JP" altLang="en-US" sz="12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692814">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bl>
          </a:graphicData>
        </a:graphic>
      </p:graphicFrame>
      <p:sp>
        <p:nvSpPr>
          <p:cNvPr id="26" name="ホームベース 25"/>
          <p:cNvSpPr/>
          <p:nvPr/>
        </p:nvSpPr>
        <p:spPr>
          <a:xfrm>
            <a:off x="1999441" y="6070451"/>
            <a:ext cx="2259625" cy="28563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サービス開始</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27" name="ホームベース 26"/>
          <p:cNvSpPr/>
          <p:nvPr/>
        </p:nvSpPr>
        <p:spPr>
          <a:xfrm>
            <a:off x="249324" y="6071458"/>
            <a:ext cx="1750117" cy="28462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サービス開始準備</a:t>
            </a:r>
            <a:endParaRPr lang="ja-JP" altLang="en-US" sz="1050" dirty="0">
              <a:solidFill>
                <a:srgbClr val="000000"/>
              </a:solidFill>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4657" y="3382150"/>
            <a:ext cx="478455" cy="657445"/>
          </a:xfrm>
          <a:prstGeom prst="rect">
            <a:avLst/>
          </a:prstGeom>
        </p:spPr>
      </p:pic>
      <p:sp>
        <p:nvSpPr>
          <p:cNvPr id="38" name="加算記号 37"/>
          <p:cNvSpPr/>
          <p:nvPr/>
        </p:nvSpPr>
        <p:spPr bwMode="auto">
          <a:xfrm rot="18865235">
            <a:off x="1190599" y="3190996"/>
            <a:ext cx="437010" cy="451612"/>
          </a:xfrm>
          <a:prstGeom prst="mathPlus">
            <a:avLst/>
          </a:prstGeom>
          <a:solidFill>
            <a:srgbClr val="FF0000"/>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t" anchorCtr="0" compatLnSpc="1">
            <a:prstTxWarp prst="textNoShape">
              <a:avLst/>
            </a:prstTxWarp>
            <a:spAutoFit/>
          </a:bodyPr>
          <a:lstStyle/>
          <a:p>
            <a:endParaRPr lang="ja-JP" altLang="en-US" smtClean="0">
              <a:solidFill>
                <a:srgbClr val="4D4D4D"/>
              </a:solidFill>
              <a:ea typeface="メイリオ" pitchFamily="50" charset="-128"/>
              <a:cs typeface="メイリオ" pitchFamily="50" charset="-128"/>
            </a:endParaRPr>
          </a:p>
        </p:txBody>
      </p:sp>
      <p:grpSp>
        <p:nvGrpSpPr>
          <p:cNvPr id="3" name="グループ化 2"/>
          <p:cNvGrpSpPr/>
          <p:nvPr/>
        </p:nvGrpSpPr>
        <p:grpSpPr>
          <a:xfrm>
            <a:off x="366231" y="4210127"/>
            <a:ext cx="803113" cy="711864"/>
            <a:chOff x="263984" y="4175359"/>
            <a:chExt cx="1265049" cy="1021118"/>
          </a:xfrm>
        </p:grpSpPr>
        <p:pic>
          <p:nvPicPr>
            <p:cNvPr id="34" name="図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3984" y="4175359"/>
              <a:ext cx="1026318" cy="955293"/>
            </a:xfrm>
            <a:prstGeom prst="rect">
              <a:avLst/>
            </a:prstGeom>
          </p:spPr>
        </p:pic>
        <p:pic>
          <p:nvPicPr>
            <p:cNvPr id="35" name="図 34"/>
            <p:cNvPicPr>
              <a:picLocks noChangeAspect="1"/>
            </p:cNvPicPr>
            <p:nvPr/>
          </p:nvPicPr>
          <p:blipFill>
            <a:blip r:embed="rId11" cstate="print">
              <a:extLst>
                <a:ext uri="{BEBA8EAE-BF5A-486C-A8C5-ECC9F3942E4B}">
                  <a14:imgProps xmlns:a14="http://schemas.microsoft.com/office/drawing/2010/main">
                    <a14:imgLayer r:embed="rId12">
                      <a14:imgEffect>
                        <a14:backgroundRemoval t="258" b="97680" l="3774" r="93585"/>
                      </a14:imgEffect>
                    </a14:imgLayer>
                  </a14:imgProps>
                </a:ext>
                <a:ext uri="{28A0092B-C50C-407E-A947-70E740481C1C}">
                  <a14:useLocalDpi xmlns:a14="http://schemas.microsoft.com/office/drawing/2010/main" val="0"/>
                </a:ext>
              </a:extLst>
            </a:blip>
            <a:stretch>
              <a:fillRect/>
            </a:stretch>
          </p:blipFill>
          <p:spPr>
            <a:xfrm>
              <a:off x="868372" y="4229170"/>
              <a:ext cx="660661" cy="967307"/>
            </a:xfrm>
            <a:prstGeom prst="rect">
              <a:avLst/>
            </a:prstGeom>
          </p:spPr>
        </p:pic>
      </p:grpSp>
      <p:sp>
        <p:nvSpPr>
          <p:cNvPr id="44" name="加算記号 43"/>
          <p:cNvSpPr/>
          <p:nvPr/>
        </p:nvSpPr>
        <p:spPr bwMode="auto">
          <a:xfrm rot="18865235">
            <a:off x="941079" y="4033195"/>
            <a:ext cx="437010" cy="451612"/>
          </a:xfrm>
          <a:prstGeom prst="mathPlus">
            <a:avLst/>
          </a:prstGeom>
          <a:solidFill>
            <a:srgbClr val="FF0000"/>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t" anchorCtr="0" compatLnSpc="1">
            <a:prstTxWarp prst="textNoShape">
              <a:avLst/>
            </a:prstTxWarp>
            <a:spAutoFit/>
          </a:bodyPr>
          <a:lstStyle/>
          <a:p>
            <a:endParaRPr lang="ja-JP" altLang="en-US" smtClean="0">
              <a:solidFill>
                <a:srgbClr val="4D4D4D"/>
              </a:solidFill>
              <a:ea typeface="メイリオ" pitchFamily="50" charset="-128"/>
              <a:cs typeface="メイリオ" pitchFamily="50" charset="-128"/>
            </a:endParaRPr>
          </a:p>
        </p:txBody>
      </p:sp>
      <p:pic>
        <p:nvPicPr>
          <p:cNvPr id="5" name="図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0484" y="4116561"/>
            <a:ext cx="574267" cy="943609"/>
          </a:xfrm>
          <a:prstGeom prst="rect">
            <a:avLst/>
          </a:prstGeom>
        </p:spPr>
      </p:pic>
      <p:pic>
        <p:nvPicPr>
          <p:cNvPr id="13" name="図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26476" y="4159296"/>
            <a:ext cx="524227" cy="800348"/>
          </a:xfrm>
          <a:prstGeom prst="rect">
            <a:avLst/>
          </a:prstGeom>
        </p:spPr>
      </p:pic>
      <p:sp>
        <p:nvSpPr>
          <p:cNvPr id="39" name="テキスト ボックス 38"/>
          <p:cNvSpPr txBox="1"/>
          <p:nvPr/>
        </p:nvSpPr>
        <p:spPr>
          <a:xfrm>
            <a:off x="8240332" y="80628"/>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smtClean="0">
                <a:solidFill>
                  <a:srgbClr val="FFFFFF"/>
                </a:solidFill>
                <a:latin typeface="メイリオ"/>
                <a:ea typeface="メイリオ"/>
              </a:rPr>
              <a:t>スマートシティ</a:t>
            </a:r>
            <a:endParaRPr lang="ja-JP" altLang="en-US" sz="1400" dirty="0">
              <a:solidFill>
                <a:srgbClr val="FFFFFF"/>
              </a:solidFill>
              <a:latin typeface="メイリオ"/>
              <a:ea typeface="メイリオ"/>
            </a:endParaRPr>
          </a:p>
        </p:txBody>
      </p:sp>
      <p:sp>
        <p:nvSpPr>
          <p:cNvPr id="40" name="角丸四角形 39"/>
          <p:cNvSpPr/>
          <p:nvPr/>
        </p:nvSpPr>
        <p:spPr bwMode="auto">
          <a:xfrm>
            <a:off x="4508372" y="5341243"/>
            <a:ext cx="2550810" cy="1071962"/>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endParaRPr lang="ja-JP" altLang="en-US" dirty="0" smtClean="0">
              <a:solidFill>
                <a:srgbClr val="4D4D4D"/>
              </a:solidFill>
              <a:ea typeface="メイリオ" pitchFamily="50" charset="-128"/>
              <a:cs typeface="メイリオ" pitchFamily="50" charset="-128"/>
            </a:endParaRPr>
          </a:p>
        </p:txBody>
      </p:sp>
      <p:sp>
        <p:nvSpPr>
          <p:cNvPr id="41" name="正方形/長方形 40"/>
          <p:cNvSpPr/>
          <p:nvPr/>
        </p:nvSpPr>
        <p:spPr>
          <a:xfrm>
            <a:off x="4549394" y="5337212"/>
            <a:ext cx="2323532" cy="1144929"/>
          </a:xfrm>
          <a:prstGeom prst="rect">
            <a:avLst/>
          </a:prstGeom>
        </p:spPr>
        <p:txBody>
          <a:bodyPr wrap="square">
            <a:spAutoFit/>
          </a:bodyPr>
          <a:lstStyle/>
          <a:p>
            <a:r>
              <a:rPr lang="en-US" altLang="ja-JP" sz="1200" dirty="0" smtClean="0">
                <a:solidFill>
                  <a:srgbClr val="000000"/>
                </a:solidFill>
                <a:latin typeface="Meiryo UI" panose="020B0604030504040204" pitchFamily="50" charset="-128"/>
                <a:ea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rPr>
              <a:t>期待される効果</a:t>
            </a:r>
            <a:r>
              <a:rPr lang="en-US" altLang="ja-JP" sz="1200" dirty="0" smtClean="0">
                <a:solidFill>
                  <a:srgbClr val="000000"/>
                </a:solidFill>
                <a:latin typeface="Meiryo UI" panose="020B0604030504040204" pitchFamily="50" charset="-128"/>
                <a:ea typeface="Meiryo UI" panose="020B0604030504040204" pitchFamily="50" charset="-128"/>
              </a:rPr>
              <a:t>】</a:t>
            </a:r>
          </a:p>
          <a:p>
            <a:r>
              <a:rPr lang="ja-JP" altLang="en-US" sz="1200" dirty="0" smtClean="0">
                <a:solidFill>
                  <a:srgbClr val="000000"/>
                </a:solidFill>
                <a:latin typeface="Meiryo UI" panose="020B0604030504040204" pitchFamily="50" charset="-128"/>
                <a:ea typeface="Meiryo UI" panose="020B0604030504040204" pitchFamily="50" charset="-128"/>
              </a:rPr>
              <a:t>粗大ごみ収集予約申込み</a:t>
            </a:r>
            <a:r>
              <a:rPr lang="ja-JP" altLang="en-US" sz="1200" dirty="0" smtClean="0">
                <a:solidFill>
                  <a:srgbClr val="000000"/>
                </a:solidFill>
                <a:latin typeface="メイリオ"/>
              </a:rPr>
              <a:t>における</a:t>
            </a:r>
            <a:r>
              <a:rPr lang="ja-JP" altLang="en-US" sz="1200" dirty="0" smtClean="0">
                <a:solidFill>
                  <a:srgbClr val="000000"/>
                </a:solidFill>
                <a:latin typeface="Meiryo UI" panose="020B0604030504040204" pitchFamily="50" charset="-128"/>
                <a:ea typeface="Meiryo UI" panose="020B0604030504040204" pitchFamily="50" charset="-128"/>
              </a:rPr>
              <a:t>オンライン</a:t>
            </a:r>
            <a:r>
              <a:rPr lang="ja-JP" altLang="en-US" sz="1200" dirty="0">
                <a:solidFill>
                  <a:srgbClr val="000000"/>
                </a:solidFill>
                <a:latin typeface="Meiryo UI" panose="020B0604030504040204" pitchFamily="50" charset="-128"/>
                <a:ea typeface="Meiryo UI" panose="020B0604030504040204" pitchFamily="50" charset="-128"/>
              </a:rPr>
              <a:t>申請が可能になることによる利便性の</a:t>
            </a:r>
            <a:r>
              <a:rPr lang="ja-JP" altLang="en-US" sz="1200" dirty="0" smtClean="0">
                <a:solidFill>
                  <a:srgbClr val="000000"/>
                </a:solidFill>
                <a:latin typeface="Meiryo UI" panose="020B0604030504040204" pitchFamily="50" charset="-128"/>
                <a:ea typeface="Meiryo UI" panose="020B0604030504040204" pitchFamily="50" charset="-128"/>
              </a:rPr>
              <a:t>向上</a:t>
            </a:r>
            <a:endParaRPr lang="en-US" altLang="ja-JP" sz="1200" dirty="0" smtClean="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5372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27118" y="1047973"/>
            <a:ext cx="9692890" cy="9048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大阪市としてのシステム開発標準プロセスを整備、準備・トライアルし、各所属実施のシステム開発プロジェクトに適用</a:t>
            </a:r>
            <a:r>
              <a:rPr lang="ja-JP" altLang="en-US" sz="1200" dirty="0" smtClean="0">
                <a:solidFill>
                  <a:srgbClr val="000000"/>
                </a:solidFill>
                <a:latin typeface="Meiryo UI" panose="020B0604030504040204" pitchFamily="50" charset="-128"/>
                <a:ea typeface="Meiryo UI" panose="020B0604030504040204" pitchFamily="50" charset="-128"/>
              </a:rPr>
              <a:t>する</a:t>
            </a:r>
            <a:r>
              <a:rPr lang="ja-JP" altLang="en-US" sz="1200" dirty="0">
                <a:solidFill>
                  <a:srgbClr val="000000"/>
                </a:solidFill>
                <a:latin typeface="Meiryo UI" panose="020B0604030504040204" pitchFamily="50" charset="-128"/>
                <a:ea typeface="Meiryo UI" panose="020B0604030504040204" pitchFamily="50" charset="-128"/>
              </a:rPr>
              <a:t>。</a:t>
            </a:r>
            <a:endParaRPr lang="en-US" altLang="ja-JP" sz="1200" dirty="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・システム開発プロセスにおける重要ポイントに関所を設け、第三者による有識者フェーズレビューを実施、結果を蓄積・共有</a:t>
            </a:r>
            <a:r>
              <a:rPr lang="ja-JP" altLang="en-US" sz="1200" dirty="0" smtClean="0">
                <a:solidFill>
                  <a:srgbClr val="000000"/>
                </a:solidFill>
                <a:latin typeface="Meiryo UI" panose="020B0604030504040204" pitchFamily="50" charset="-128"/>
                <a:ea typeface="Meiryo UI" panose="020B0604030504040204" pitchFamily="50" charset="-128"/>
              </a:rPr>
              <a:t>する。</a:t>
            </a:r>
            <a:endParaRPr lang="en-US" altLang="ja-JP" sz="1200" dirty="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・フェーズレビューを通じて、プロジェクトマネジメントを体験させることで、プロジェクトマネージャー（</a:t>
            </a:r>
            <a:r>
              <a:rPr lang="en-US" altLang="ja-JP" sz="1200" dirty="0">
                <a:solidFill>
                  <a:srgbClr val="000000"/>
                </a:solidFill>
                <a:latin typeface="Meiryo UI" panose="020B0604030504040204" pitchFamily="50" charset="-128"/>
                <a:ea typeface="Meiryo UI" panose="020B0604030504040204" pitchFamily="50" charset="-128"/>
              </a:rPr>
              <a:t>PM</a:t>
            </a:r>
            <a:r>
              <a:rPr lang="ja-JP" altLang="en-US" sz="1200" dirty="0">
                <a:solidFill>
                  <a:srgbClr val="000000"/>
                </a:solidFill>
                <a:latin typeface="Meiryo UI" panose="020B0604030504040204" pitchFamily="50" charset="-128"/>
                <a:ea typeface="Meiryo UI" panose="020B0604030504040204" pitchFamily="50" charset="-128"/>
              </a:rPr>
              <a:t>）候補人材の育成を</a:t>
            </a:r>
            <a:r>
              <a:rPr lang="ja-JP" altLang="en-US" sz="1200" dirty="0" smtClean="0">
                <a:solidFill>
                  <a:srgbClr val="000000"/>
                </a:solidFill>
                <a:latin typeface="Meiryo UI" panose="020B0604030504040204" pitchFamily="50" charset="-128"/>
                <a:ea typeface="Meiryo UI" panose="020B0604030504040204" pitchFamily="50" charset="-128"/>
              </a:rPr>
              <a:t>図る。</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14" name="スライド番号プレースホルダー 4"/>
          <p:cNvSpPr>
            <a:spLocks noGrp="1"/>
          </p:cNvSpPr>
          <p:nvPr>
            <p:ph type="sldNum" sz="quarter" idx="10"/>
          </p:nvPr>
        </p:nvSpPr>
        <p:spPr>
          <a:xfrm>
            <a:off x="7473280" y="66030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12</a:t>
            </a:fld>
            <a:endParaRPr kumimoji="0" lang="en-US" altLang="ja-JP" sz="1000" dirty="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smtClean="0"/>
              <a:t>主要</a:t>
            </a:r>
            <a:r>
              <a:rPr lang="ja-JP" altLang="en-US" dirty="0"/>
              <a:t>な情報システムの管理体制の</a:t>
            </a:r>
            <a:r>
              <a:rPr lang="ja-JP" altLang="en-US" dirty="0" smtClean="0"/>
              <a:t>強化</a:t>
            </a:r>
          </a:p>
        </p:txBody>
      </p:sp>
      <p:sp>
        <p:nvSpPr>
          <p:cNvPr id="20" name="Shape 128"/>
          <p:cNvSpPr/>
          <p:nvPr/>
        </p:nvSpPr>
        <p:spPr>
          <a:xfrm>
            <a:off x="127118" y="756982"/>
            <a:ext cx="939973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プロジェクトマネジメント</a:t>
            </a:r>
            <a:r>
              <a:rPr kumimoji="0" lang="ja-JP" altLang="en-US" sz="1687" kern="0" dirty="0" smtClean="0">
                <a:solidFill>
                  <a:srgbClr val="C00000"/>
                </a:solidFill>
                <a:latin typeface="メイリオ" panose="020B0604030504040204" pitchFamily="50" charset="-128"/>
                <a:sym typeface="Helvetica Light"/>
              </a:rPr>
              <a:t>機能の</a:t>
            </a:r>
            <a:r>
              <a:rPr kumimoji="0" lang="ja-JP" altLang="en-US" sz="1687" kern="0" dirty="0">
                <a:solidFill>
                  <a:srgbClr val="C00000"/>
                </a:solidFill>
                <a:latin typeface="メイリオ" panose="020B0604030504040204" pitchFamily="50" charset="-128"/>
                <a:sym typeface="Helvetica Light"/>
              </a:rPr>
              <a:t>強化とプロジェクトマネジメント人材の育成</a:t>
            </a:r>
            <a:endParaRPr kumimoji="0" lang="en-US" altLang="ja-JP" sz="1687" kern="0" dirty="0">
              <a:solidFill>
                <a:srgbClr val="C00000"/>
              </a:solidFill>
              <a:latin typeface="メイリオ" panose="020B0604030504040204" pitchFamily="50" charset="-128"/>
              <a:sym typeface="Helvetica Light"/>
            </a:endParaRPr>
          </a:p>
        </p:txBody>
      </p:sp>
      <p:sp>
        <p:nvSpPr>
          <p:cNvPr id="4" name="ホームベース 3"/>
          <p:cNvSpPr/>
          <p:nvPr/>
        </p:nvSpPr>
        <p:spPr bwMode="auto">
          <a:xfrm>
            <a:off x="6465168" y="368660"/>
            <a:ext cx="468052" cy="835814"/>
          </a:xfrm>
          <a:prstGeom prst="homePlat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19" name="右矢印 18"/>
          <p:cNvSpPr/>
          <p:nvPr/>
        </p:nvSpPr>
        <p:spPr bwMode="auto">
          <a:xfrm>
            <a:off x="92460" y="2196152"/>
            <a:ext cx="756553" cy="794802"/>
          </a:xfrm>
          <a:prstGeom prst="rightArrow">
            <a:avLst>
              <a:gd name="adj1" fmla="val 50000"/>
              <a:gd name="adj2" fmla="val 32379"/>
            </a:avLst>
          </a:prstGeom>
          <a:solidFill>
            <a:schemeClr val="accent1"/>
          </a:solidFill>
          <a:ln>
            <a:no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spAutoFit/>
          </a:bodyPr>
          <a:lstStyle/>
          <a:p>
            <a:pPr algn="ctr"/>
            <a:r>
              <a:rPr lang="ja-JP" altLang="en-US" sz="2000" b="1" dirty="0">
                <a:latin typeface="Arial" charset="0"/>
                <a:cs typeface="メイリオ" pitchFamily="50" charset="-128"/>
              </a:rPr>
              <a:t>整備</a:t>
            </a:r>
            <a:endParaRPr lang="ja-JP" altLang="en-US" sz="2000" b="1" dirty="0" smtClean="0">
              <a:latin typeface="Arial" charset="0"/>
              <a:cs typeface="メイリオ" pitchFamily="50" charset="-128"/>
            </a:endParaRPr>
          </a:p>
        </p:txBody>
      </p:sp>
      <p:pic>
        <p:nvPicPr>
          <p:cNvPr id="42" name="図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858" y="3524144"/>
            <a:ext cx="1032942" cy="1032942"/>
          </a:xfrm>
          <a:prstGeom prst="rect">
            <a:avLst/>
          </a:prstGeom>
        </p:spPr>
      </p:pic>
      <p:sp>
        <p:nvSpPr>
          <p:cNvPr id="16" name="正方形/長方形 15"/>
          <p:cNvSpPr/>
          <p:nvPr/>
        </p:nvSpPr>
        <p:spPr bwMode="auto">
          <a:xfrm>
            <a:off x="8121352" y="5191723"/>
            <a:ext cx="1152253" cy="3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pic>
        <p:nvPicPr>
          <p:cNvPr id="102" name="図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528" y="2171022"/>
            <a:ext cx="1032942" cy="1032942"/>
          </a:xfrm>
          <a:prstGeom prst="rect">
            <a:avLst/>
          </a:prstGeom>
        </p:spPr>
      </p:pic>
      <p:sp>
        <p:nvSpPr>
          <p:cNvPr id="104" name="テキスト ボックス 103"/>
          <p:cNvSpPr txBox="1"/>
          <p:nvPr/>
        </p:nvSpPr>
        <p:spPr>
          <a:xfrm>
            <a:off x="704528" y="2423050"/>
            <a:ext cx="1047798" cy="480131"/>
          </a:xfrm>
          <a:prstGeom prst="rect">
            <a:avLst/>
          </a:prstGeom>
          <a:noFill/>
        </p:spPr>
        <p:txBody>
          <a:bodyPr wrap="square" rtlCol="0">
            <a:spAutoFit/>
          </a:bodyPr>
          <a:lstStyle/>
          <a:p>
            <a:pPr algn="ctr">
              <a:lnSpc>
                <a:spcPct val="100000"/>
              </a:lnSpc>
            </a:pPr>
            <a:r>
              <a:rPr lang="ja-JP" altLang="en-US" sz="1200" b="1" dirty="0" smtClean="0">
                <a:latin typeface="メイリオ"/>
                <a:ea typeface="メイリオ"/>
              </a:rPr>
              <a:t>システム</a:t>
            </a:r>
            <a:endParaRPr lang="en-US" altLang="ja-JP" sz="1200" b="1" dirty="0" smtClean="0">
              <a:latin typeface="メイリオ"/>
              <a:ea typeface="メイリオ"/>
            </a:endParaRPr>
          </a:p>
          <a:p>
            <a:pPr algn="ctr">
              <a:lnSpc>
                <a:spcPct val="100000"/>
              </a:lnSpc>
            </a:pPr>
            <a:r>
              <a:rPr lang="ja-JP" altLang="en-US" sz="1200" b="1" dirty="0" smtClean="0">
                <a:latin typeface="メイリオ"/>
                <a:ea typeface="メイリオ"/>
              </a:rPr>
              <a:t>開発</a:t>
            </a:r>
            <a:r>
              <a:rPr lang="ja-JP" altLang="en-US" sz="1200" b="1" dirty="0">
                <a:latin typeface="メイリオ"/>
                <a:ea typeface="メイリオ"/>
              </a:rPr>
              <a:t>標準</a:t>
            </a:r>
          </a:p>
        </p:txBody>
      </p:sp>
      <p:sp>
        <p:nvSpPr>
          <p:cNvPr id="107" name="右矢印 106"/>
          <p:cNvSpPr/>
          <p:nvPr/>
        </p:nvSpPr>
        <p:spPr bwMode="auto">
          <a:xfrm>
            <a:off x="2216462" y="2180822"/>
            <a:ext cx="756553" cy="855940"/>
          </a:xfrm>
          <a:prstGeom prst="rightArrow">
            <a:avLst>
              <a:gd name="adj1" fmla="val 50000"/>
              <a:gd name="adj2" fmla="val 32379"/>
            </a:avLst>
          </a:prstGeom>
          <a:solidFill>
            <a:schemeClr val="accent1"/>
          </a:solidFill>
          <a:ln>
            <a:no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spAutoFit/>
          </a:bodyPr>
          <a:lstStyle/>
          <a:p>
            <a:pPr algn="ctr"/>
            <a:endParaRPr lang="ja-JP" altLang="en-US" sz="2000" b="1" dirty="0" smtClean="0">
              <a:latin typeface="Arial" charset="0"/>
              <a:cs typeface="メイリオ" pitchFamily="50" charset="-128"/>
            </a:endParaRPr>
          </a:p>
        </p:txBody>
      </p:sp>
      <p:sp>
        <p:nvSpPr>
          <p:cNvPr id="2" name="正方形/長方形 1"/>
          <p:cNvSpPr/>
          <p:nvPr/>
        </p:nvSpPr>
        <p:spPr bwMode="auto">
          <a:xfrm>
            <a:off x="2972780" y="1964798"/>
            <a:ext cx="6372833" cy="162018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24" name="ホームベース 23"/>
          <p:cNvSpPr/>
          <p:nvPr/>
        </p:nvSpPr>
        <p:spPr bwMode="auto">
          <a:xfrm>
            <a:off x="3044788" y="2219614"/>
            <a:ext cx="612068" cy="901785"/>
          </a:xfrm>
          <a:prstGeom prst="homePlate">
            <a:avLst>
              <a:gd name="adj" fmla="val 22447"/>
            </a:avLst>
          </a:prstGeom>
          <a:solidFill>
            <a:schemeClr val="accent3">
              <a:lumMod val="95000"/>
            </a:schemeClr>
          </a:solidFill>
          <a:ln>
            <a:solidFill>
              <a:schemeClr val="accent3">
                <a:lumMod val="50000"/>
              </a:schemeClr>
            </a:solidFill>
          </a:ln>
          <a:effectLst/>
          <a:extLst/>
        </p:spPr>
        <p:txBody>
          <a:bodyPr vert="horz" wrap="square" lIns="0" tIns="0" rIns="0" bIns="0" numCol="1" rtlCol="0" anchor="ctr" anchorCtr="0" compatLnSpc="1">
            <a:prstTxWarp prst="textNoShape">
              <a:avLst/>
            </a:prstTxWarp>
            <a:noAutofit/>
          </a:bodyPr>
          <a:lstStyle/>
          <a:p>
            <a:pPr algn="ctr"/>
            <a:r>
              <a:rPr lang="ja-JP" altLang="en-US" sz="1200" b="1" dirty="0" smtClean="0">
                <a:latin typeface="メイリオ"/>
                <a:ea typeface="メイリオ"/>
                <a:cs typeface="メイリオ" pitchFamily="50" charset="-128"/>
              </a:rPr>
              <a:t>企画</a:t>
            </a:r>
            <a:endParaRPr lang="en-US" altLang="ja-JP" sz="1200" b="1" dirty="0" smtClean="0">
              <a:latin typeface="メイリオ"/>
              <a:ea typeface="メイリオ"/>
              <a:cs typeface="メイリオ" pitchFamily="50" charset="-128"/>
            </a:endParaRPr>
          </a:p>
        </p:txBody>
      </p:sp>
      <p:sp>
        <p:nvSpPr>
          <p:cNvPr id="25" name="ホームベース 24"/>
          <p:cNvSpPr/>
          <p:nvPr/>
        </p:nvSpPr>
        <p:spPr bwMode="auto">
          <a:xfrm>
            <a:off x="3656856" y="2219615"/>
            <a:ext cx="936103" cy="900026"/>
          </a:xfrm>
          <a:prstGeom prst="homePlate">
            <a:avLst>
              <a:gd name="adj" fmla="val 17036"/>
            </a:avLst>
          </a:prstGeom>
          <a:solidFill>
            <a:schemeClr val="accent3">
              <a:lumMod val="95000"/>
            </a:schemeClr>
          </a:solidFill>
          <a:ln>
            <a:solidFill>
              <a:schemeClr val="accent3">
                <a:lumMod val="50000"/>
              </a:schemeClr>
            </a:solidFill>
          </a:ln>
          <a:effectLst/>
          <a:extLst/>
        </p:spPr>
        <p:txBody>
          <a:bodyPr vert="horz" wrap="square" lIns="0" tIns="0" rIns="0" bIns="0" numCol="1" rtlCol="0" anchor="ctr" anchorCtr="0" compatLnSpc="1">
            <a:prstTxWarp prst="textNoShape">
              <a:avLst/>
            </a:prstTxWarp>
            <a:noAutofit/>
          </a:bodyPr>
          <a:lstStyle/>
          <a:p>
            <a:pPr algn="ctr"/>
            <a:r>
              <a:rPr lang="ja-JP" altLang="en-US" sz="1200" b="1" dirty="0" smtClean="0">
                <a:latin typeface="メイリオ"/>
                <a:ea typeface="メイリオ"/>
                <a:cs typeface="メイリオ" pitchFamily="50" charset="-128"/>
              </a:rPr>
              <a:t>基本設計</a:t>
            </a:r>
            <a:endParaRPr lang="en-US" altLang="ja-JP" sz="1200" b="1" dirty="0" smtClean="0">
              <a:latin typeface="メイリオ"/>
              <a:ea typeface="メイリオ"/>
              <a:cs typeface="メイリオ" pitchFamily="50" charset="-128"/>
            </a:endParaRPr>
          </a:p>
        </p:txBody>
      </p:sp>
      <p:sp>
        <p:nvSpPr>
          <p:cNvPr id="26" name="ホームベース 25"/>
          <p:cNvSpPr/>
          <p:nvPr/>
        </p:nvSpPr>
        <p:spPr bwMode="auto">
          <a:xfrm>
            <a:off x="4592960" y="2219614"/>
            <a:ext cx="969880" cy="901785"/>
          </a:xfrm>
          <a:prstGeom prst="homePlate">
            <a:avLst>
              <a:gd name="adj" fmla="val 19220"/>
            </a:avLst>
          </a:prstGeom>
          <a:solidFill>
            <a:schemeClr val="accent3">
              <a:lumMod val="95000"/>
            </a:schemeClr>
          </a:solidFill>
          <a:ln>
            <a:solidFill>
              <a:schemeClr val="accent3">
                <a:lumMod val="50000"/>
              </a:schemeClr>
            </a:solidFill>
          </a:ln>
          <a:effectLst/>
          <a:extLst/>
        </p:spPr>
        <p:txBody>
          <a:bodyPr vert="horz" wrap="square" lIns="0" tIns="0" rIns="0" bIns="0" numCol="1" rtlCol="0" anchor="ctr" anchorCtr="0" compatLnSpc="1">
            <a:prstTxWarp prst="textNoShape">
              <a:avLst/>
            </a:prstTxWarp>
            <a:noAutofit/>
          </a:bodyPr>
          <a:lstStyle/>
          <a:p>
            <a:pPr algn="ctr"/>
            <a:r>
              <a:rPr lang="ja-JP" altLang="en-US" sz="1200" b="1" dirty="0" smtClean="0">
                <a:latin typeface="メイリオ"/>
                <a:ea typeface="メイリオ"/>
                <a:cs typeface="メイリオ" pitchFamily="50" charset="-128"/>
              </a:rPr>
              <a:t>詳細設計</a:t>
            </a:r>
            <a:endParaRPr lang="en-US" altLang="ja-JP" sz="1200" b="1" dirty="0" smtClean="0">
              <a:latin typeface="メイリオ"/>
              <a:ea typeface="メイリオ"/>
              <a:cs typeface="メイリオ" pitchFamily="50" charset="-128"/>
            </a:endParaRPr>
          </a:p>
        </p:txBody>
      </p:sp>
      <p:sp>
        <p:nvSpPr>
          <p:cNvPr id="27" name="ホームベース 26"/>
          <p:cNvSpPr/>
          <p:nvPr/>
        </p:nvSpPr>
        <p:spPr bwMode="auto">
          <a:xfrm>
            <a:off x="5562841" y="2219614"/>
            <a:ext cx="1154355" cy="901785"/>
          </a:xfrm>
          <a:prstGeom prst="homePlate">
            <a:avLst>
              <a:gd name="adj" fmla="val 19283"/>
            </a:avLst>
          </a:prstGeom>
          <a:solidFill>
            <a:schemeClr val="accent3">
              <a:lumMod val="95000"/>
            </a:schemeClr>
          </a:solidFill>
          <a:ln>
            <a:solidFill>
              <a:schemeClr val="accent3">
                <a:lumMod val="50000"/>
              </a:schemeClr>
            </a:solidFill>
          </a:ln>
          <a:effectLst/>
          <a:extLst/>
        </p:spPr>
        <p:txBody>
          <a:bodyPr vert="horz" wrap="square" lIns="0" tIns="0" rIns="0" bIns="0" numCol="1" rtlCol="0" anchor="ctr" anchorCtr="0" compatLnSpc="1">
            <a:prstTxWarp prst="textNoShape">
              <a:avLst/>
            </a:prstTxWarp>
            <a:noAutofit/>
          </a:bodyPr>
          <a:lstStyle/>
          <a:p>
            <a:pPr algn="ctr"/>
            <a:r>
              <a:rPr lang="ja-JP" altLang="en-US" sz="1200" b="1" dirty="0" smtClean="0">
                <a:latin typeface="メイリオ"/>
                <a:ea typeface="メイリオ"/>
                <a:cs typeface="メイリオ" pitchFamily="50" charset="-128"/>
              </a:rPr>
              <a:t>プログラミング</a:t>
            </a:r>
            <a:endParaRPr lang="en-US" altLang="ja-JP" sz="1200" b="1" dirty="0" smtClean="0">
              <a:latin typeface="メイリオ"/>
              <a:ea typeface="メイリオ"/>
              <a:cs typeface="メイリオ" pitchFamily="50" charset="-128"/>
            </a:endParaRPr>
          </a:p>
        </p:txBody>
      </p:sp>
      <p:sp>
        <p:nvSpPr>
          <p:cNvPr id="29" name="ホームベース 28"/>
          <p:cNvSpPr/>
          <p:nvPr/>
        </p:nvSpPr>
        <p:spPr bwMode="auto">
          <a:xfrm>
            <a:off x="6717196" y="2219614"/>
            <a:ext cx="792088" cy="901785"/>
          </a:xfrm>
          <a:prstGeom prst="homePlate">
            <a:avLst>
              <a:gd name="adj" fmla="val 28020"/>
            </a:avLst>
          </a:prstGeom>
          <a:solidFill>
            <a:schemeClr val="accent3">
              <a:lumMod val="95000"/>
            </a:schemeClr>
          </a:solidFill>
          <a:ln>
            <a:solidFill>
              <a:schemeClr val="accent3">
                <a:lumMod val="50000"/>
              </a:schemeClr>
            </a:solidFill>
          </a:ln>
          <a:effectLst/>
          <a:extLst/>
        </p:spPr>
        <p:txBody>
          <a:bodyPr vert="horz" wrap="square" lIns="0" tIns="0" rIns="0" bIns="0" numCol="1" rtlCol="0" anchor="ctr" anchorCtr="0" compatLnSpc="1">
            <a:prstTxWarp prst="textNoShape">
              <a:avLst/>
            </a:prstTxWarp>
            <a:noAutofit/>
          </a:bodyPr>
          <a:lstStyle/>
          <a:p>
            <a:pPr algn="ctr"/>
            <a:r>
              <a:rPr lang="ja-JP" altLang="en-US" sz="1200" b="1" dirty="0" smtClean="0">
                <a:latin typeface="メイリオ"/>
                <a:ea typeface="メイリオ"/>
                <a:cs typeface="メイリオ" pitchFamily="50" charset="-128"/>
              </a:rPr>
              <a:t>テスト</a:t>
            </a:r>
            <a:endParaRPr lang="en-US" altLang="ja-JP" sz="1200" b="1" dirty="0" smtClean="0">
              <a:latin typeface="メイリオ"/>
              <a:ea typeface="メイリオ"/>
              <a:cs typeface="メイリオ" pitchFamily="50" charset="-128"/>
            </a:endParaRPr>
          </a:p>
        </p:txBody>
      </p:sp>
      <p:sp>
        <p:nvSpPr>
          <p:cNvPr id="30" name="ホームベース 29"/>
          <p:cNvSpPr/>
          <p:nvPr/>
        </p:nvSpPr>
        <p:spPr bwMode="auto">
          <a:xfrm>
            <a:off x="7509283" y="2219614"/>
            <a:ext cx="1015067" cy="901785"/>
          </a:xfrm>
          <a:prstGeom prst="homePlate">
            <a:avLst>
              <a:gd name="adj" fmla="val 19220"/>
            </a:avLst>
          </a:prstGeom>
          <a:solidFill>
            <a:schemeClr val="accent3">
              <a:lumMod val="95000"/>
            </a:schemeClr>
          </a:solidFill>
          <a:ln>
            <a:solidFill>
              <a:schemeClr val="accent3">
                <a:lumMod val="50000"/>
              </a:schemeClr>
            </a:solidFill>
          </a:ln>
          <a:effectLst/>
          <a:extLst/>
        </p:spPr>
        <p:txBody>
          <a:bodyPr vert="horz" wrap="square" lIns="0" tIns="0" rIns="0" bIns="0" numCol="1" rtlCol="0" anchor="ctr" anchorCtr="0" compatLnSpc="1">
            <a:prstTxWarp prst="textNoShape">
              <a:avLst/>
            </a:prstTxWarp>
            <a:noAutofit/>
          </a:bodyPr>
          <a:lstStyle/>
          <a:p>
            <a:pPr algn="ctr"/>
            <a:r>
              <a:rPr lang="ja-JP" altLang="en-US" sz="1200" b="1" dirty="0" smtClean="0">
                <a:latin typeface="メイリオ"/>
                <a:ea typeface="メイリオ"/>
                <a:cs typeface="メイリオ" pitchFamily="50" charset="-128"/>
              </a:rPr>
              <a:t>本番切替</a:t>
            </a:r>
            <a:endParaRPr lang="en-US" altLang="ja-JP" sz="1200" b="1" dirty="0" smtClean="0">
              <a:latin typeface="メイリオ"/>
              <a:ea typeface="メイリオ"/>
              <a:cs typeface="メイリオ" pitchFamily="50" charset="-128"/>
            </a:endParaRPr>
          </a:p>
        </p:txBody>
      </p:sp>
      <p:sp>
        <p:nvSpPr>
          <p:cNvPr id="31" name="ホームベース 30"/>
          <p:cNvSpPr/>
          <p:nvPr/>
        </p:nvSpPr>
        <p:spPr bwMode="auto">
          <a:xfrm>
            <a:off x="8517395" y="2219614"/>
            <a:ext cx="756085" cy="901785"/>
          </a:xfrm>
          <a:prstGeom prst="homePlate">
            <a:avLst>
              <a:gd name="adj" fmla="val 30769"/>
            </a:avLst>
          </a:prstGeom>
          <a:solidFill>
            <a:schemeClr val="accent3">
              <a:lumMod val="95000"/>
            </a:schemeClr>
          </a:solidFill>
          <a:ln>
            <a:solidFill>
              <a:schemeClr val="accent3">
                <a:lumMod val="50000"/>
              </a:schemeClr>
            </a:solidFill>
          </a:ln>
          <a:effectLst/>
          <a:extLst/>
        </p:spPr>
        <p:txBody>
          <a:bodyPr vert="horz" wrap="square" lIns="0" tIns="0" rIns="0" bIns="0" numCol="1" rtlCol="0" anchor="ctr" anchorCtr="0" compatLnSpc="1">
            <a:prstTxWarp prst="textNoShape">
              <a:avLst/>
            </a:prstTxWarp>
            <a:noAutofit/>
          </a:bodyPr>
          <a:lstStyle/>
          <a:p>
            <a:pPr algn="ctr"/>
            <a:r>
              <a:rPr lang="ja-JP" altLang="en-US" sz="1200" b="1" dirty="0" smtClean="0">
                <a:latin typeface="メイリオ"/>
                <a:ea typeface="メイリオ"/>
                <a:cs typeface="メイリオ" pitchFamily="50" charset="-128"/>
              </a:rPr>
              <a:t>運用</a:t>
            </a:r>
            <a:endParaRPr lang="en-US" altLang="ja-JP" sz="1200" b="1" dirty="0" smtClean="0">
              <a:latin typeface="メイリオ"/>
              <a:ea typeface="メイリオ"/>
              <a:cs typeface="メイリオ" pitchFamily="50" charset="-128"/>
            </a:endParaRPr>
          </a:p>
        </p:txBody>
      </p:sp>
      <p:sp>
        <p:nvSpPr>
          <p:cNvPr id="3" name="正方形/長方形 2"/>
          <p:cNvSpPr/>
          <p:nvPr/>
        </p:nvSpPr>
        <p:spPr bwMode="auto">
          <a:xfrm>
            <a:off x="4808984" y="1928794"/>
            <a:ext cx="2952328" cy="34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ja-JP" altLang="en-US" sz="1600" b="1" dirty="0" smtClean="0">
                <a:latin typeface="Arial" charset="0"/>
                <a:cs typeface="メイリオ" pitchFamily="50" charset="-128"/>
              </a:rPr>
              <a:t>＜システム開発プロジェクト＞</a:t>
            </a:r>
          </a:p>
        </p:txBody>
      </p:sp>
      <p:sp>
        <p:nvSpPr>
          <p:cNvPr id="6" name="角丸四角形 5"/>
          <p:cNvSpPr/>
          <p:nvPr/>
        </p:nvSpPr>
        <p:spPr bwMode="auto">
          <a:xfrm>
            <a:off x="4163139" y="3555296"/>
            <a:ext cx="5470381" cy="545318"/>
          </a:xfrm>
          <a:prstGeom prst="roundRect">
            <a:avLst>
              <a:gd name="adj" fmla="val 50000"/>
            </a:avLst>
          </a:prstGeom>
          <a:solidFill>
            <a:srgbClr val="FF0000"/>
          </a:solidFill>
          <a:ln w="28575">
            <a:solidFill>
              <a:srgbClr val="FF0000"/>
            </a:solid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spAutoFit/>
          </a:bodyPr>
          <a:lstStyle/>
          <a:p>
            <a:pPr algn="ctr"/>
            <a:r>
              <a:rPr lang="ja-JP" altLang="en-US" sz="1800" b="1" dirty="0" smtClean="0">
                <a:solidFill>
                  <a:srgbClr val="FFFFFF"/>
                </a:solidFill>
                <a:latin typeface="Arial" charset="0"/>
                <a:cs typeface="メイリオ" pitchFamily="50" charset="-128"/>
              </a:rPr>
              <a:t>　第</a:t>
            </a:r>
            <a:r>
              <a:rPr lang="ja-JP" altLang="en-US" sz="1800" b="1" dirty="0">
                <a:solidFill>
                  <a:srgbClr val="FFFFFF"/>
                </a:solidFill>
                <a:latin typeface="Arial" charset="0"/>
                <a:cs typeface="メイリオ" pitchFamily="50" charset="-128"/>
              </a:rPr>
              <a:t>三</a:t>
            </a:r>
            <a:r>
              <a:rPr lang="ja-JP" altLang="en-US" sz="1800" b="1" dirty="0" smtClean="0">
                <a:solidFill>
                  <a:srgbClr val="FFFFFF"/>
                </a:solidFill>
                <a:latin typeface="Arial" charset="0"/>
                <a:cs typeface="メイリオ" pitchFamily="50" charset="-128"/>
              </a:rPr>
              <a:t>者レビューァ</a:t>
            </a:r>
            <a:r>
              <a:rPr lang="ja-JP" altLang="en-US" sz="1200" b="1" dirty="0">
                <a:solidFill>
                  <a:srgbClr val="FFFFFF"/>
                </a:solidFill>
                <a:latin typeface="Arial" charset="0"/>
                <a:cs typeface="メイリオ" pitchFamily="50" charset="-128"/>
              </a:rPr>
              <a:t>（</a:t>
            </a:r>
            <a:r>
              <a:rPr lang="en-US" altLang="ja-JP" sz="1200" b="1" dirty="0" err="1">
                <a:solidFill>
                  <a:srgbClr val="FFFFFF"/>
                </a:solidFill>
                <a:latin typeface="Arial" charset="0"/>
                <a:cs typeface="メイリオ" pitchFamily="50" charset="-128"/>
              </a:rPr>
              <a:t>ex.ICT</a:t>
            </a:r>
            <a:r>
              <a:rPr lang="ja-JP" altLang="en-US" sz="1200" b="1" dirty="0">
                <a:solidFill>
                  <a:srgbClr val="FFFFFF"/>
                </a:solidFill>
                <a:latin typeface="Arial" charset="0"/>
                <a:cs typeface="メイリオ" pitchFamily="50" charset="-128"/>
              </a:rPr>
              <a:t>戦略室） </a:t>
            </a:r>
            <a:r>
              <a:rPr lang="ja-JP" altLang="en-US" sz="1400" b="1" dirty="0" smtClean="0">
                <a:solidFill>
                  <a:srgbClr val="FFFFFF"/>
                </a:solidFill>
                <a:latin typeface="Arial" charset="0"/>
                <a:cs typeface="メイリオ" pitchFamily="50" charset="-128"/>
              </a:rPr>
              <a:t>＋</a:t>
            </a:r>
            <a:r>
              <a:rPr lang="ja-JP" altLang="en-US" sz="1800" b="1" dirty="0" smtClean="0">
                <a:solidFill>
                  <a:srgbClr val="FFFFFF"/>
                </a:solidFill>
                <a:latin typeface="Arial" charset="0"/>
                <a:cs typeface="メイリオ" pitchFamily="50" charset="-128"/>
              </a:rPr>
              <a:t> </a:t>
            </a:r>
            <a:r>
              <a:rPr lang="en-US" altLang="ja-JP" sz="1200" b="1" dirty="0" smtClean="0">
                <a:solidFill>
                  <a:srgbClr val="FFFFFF"/>
                </a:solidFill>
                <a:latin typeface="Arial" charset="0"/>
                <a:cs typeface="メイリオ" pitchFamily="50" charset="-128"/>
              </a:rPr>
              <a:t>PM</a:t>
            </a:r>
            <a:r>
              <a:rPr lang="ja-JP" altLang="en-US" sz="1200" b="1" dirty="0" smtClean="0">
                <a:solidFill>
                  <a:srgbClr val="FFFFFF"/>
                </a:solidFill>
                <a:latin typeface="Arial" charset="0"/>
                <a:cs typeface="メイリオ" pitchFamily="50" charset="-128"/>
              </a:rPr>
              <a:t>候補</a:t>
            </a:r>
          </a:p>
        </p:txBody>
      </p:sp>
      <p:sp>
        <p:nvSpPr>
          <p:cNvPr id="11" name="左矢印 10"/>
          <p:cNvSpPr/>
          <p:nvPr/>
        </p:nvSpPr>
        <p:spPr bwMode="auto">
          <a:xfrm>
            <a:off x="3116796" y="3548974"/>
            <a:ext cx="864096" cy="794802"/>
          </a:xfrm>
          <a:prstGeom prst="leftArrow">
            <a:avLst/>
          </a:prstGeom>
          <a:solidFill>
            <a:schemeClr val="accent1">
              <a:lumMod val="90000"/>
            </a:schemeClr>
          </a:solidFill>
          <a:ln>
            <a:no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spAutoFit/>
          </a:bodyPr>
          <a:lstStyle/>
          <a:p>
            <a:pPr algn="ctr"/>
            <a:r>
              <a:rPr lang="ja-JP" altLang="en-US" sz="2000" b="1" dirty="0" smtClean="0">
                <a:latin typeface="Arial" charset="0"/>
                <a:cs typeface="メイリオ" pitchFamily="50" charset="-128"/>
              </a:rPr>
              <a:t>蓄積</a:t>
            </a:r>
          </a:p>
        </p:txBody>
      </p:sp>
      <p:sp>
        <p:nvSpPr>
          <p:cNvPr id="43" name="テキスト ボックス 42"/>
          <p:cNvSpPr txBox="1"/>
          <p:nvPr/>
        </p:nvSpPr>
        <p:spPr>
          <a:xfrm>
            <a:off x="2068998" y="3835118"/>
            <a:ext cx="1047798" cy="276999"/>
          </a:xfrm>
          <a:prstGeom prst="rect">
            <a:avLst/>
          </a:prstGeom>
          <a:noFill/>
        </p:spPr>
        <p:txBody>
          <a:bodyPr wrap="square" rtlCol="0">
            <a:spAutoFit/>
          </a:bodyPr>
          <a:lstStyle/>
          <a:p>
            <a:pPr algn="ctr">
              <a:lnSpc>
                <a:spcPct val="100000"/>
              </a:lnSpc>
            </a:pPr>
            <a:r>
              <a:rPr lang="ja-JP" altLang="en-US" sz="1200" b="1" dirty="0" smtClean="0">
                <a:latin typeface="メイリオ"/>
                <a:ea typeface="メイリオ"/>
              </a:rPr>
              <a:t>ノウハウ</a:t>
            </a:r>
            <a:endParaRPr lang="ja-JP" altLang="en-US" sz="1200" b="1" dirty="0">
              <a:latin typeface="メイリオ"/>
              <a:ea typeface="メイリオ"/>
            </a:endParaRPr>
          </a:p>
        </p:txBody>
      </p:sp>
      <p:sp>
        <p:nvSpPr>
          <p:cNvPr id="13" name="曲折矢印 12"/>
          <p:cNvSpPr/>
          <p:nvPr/>
        </p:nvSpPr>
        <p:spPr bwMode="auto">
          <a:xfrm rot="16200000">
            <a:off x="1096636" y="3040982"/>
            <a:ext cx="850994" cy="885070"/>
          </a:xfrm>
          <a:prstGeom prst="bentArrow">
            <a:avLst/>
          </a:prstGeom>
          <a:solidFill>
            <a:schemeClr val="accent1"/>
          </a:solidFill>
          <a:ln>
            <a:no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15" name="テキスト ボックス 14"/>
          <p:cNvSpPr txBox="1"/>
          <p:nvPr/>
        </p:nvSpPr>
        <p:spPr>
          <a:xfrm>
            <a:off x="981386" y="3368954"/>
            <a:ext cx="1091294" cy="532453"/>
          </a:xfrm>
          <a:prstGeom prst="rect">
            <a:avLst/>
          </a:prstGeom>
          <a:noFill/>
        </p:spPr>
        <p:txBody>
          <a:bodyPr wrap="square" rtlCol="0">
            <a:spAutoFit/>
          </a:bodyPr>
          <a:lstStyle/>
          <a:p>
            <a:r>
              <a:rPr lang="ja-JP" altLang="en-US" sz="2000" b="1" dirty="0" smtClean="0"/>
              <a:t>反映</a:t>
            </a:r>
            <a:endParaRPr lang="ja-JP" altLang="en-US" sz="2000" b="1" dirty="0"/>
          </a:p>
        </p:txBody>
      </p:sp>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8924" y="3404958"/>
            <a:ext cx="762406" cy="762406"/>
          </a:xfrm>
          <a:prstGeom prst="rect">
            <a:avLst/>
          </a:prstGeom>
          <a:scene3d>
            <a:camera prst="orthographicFront">
              <a:rot lat="0" lon="10800000" rev="0"/>
            </a:camera>
            <a:lightRig rig="threePt" dir="t"/>
          </a:scene3d>
        </p:spPr>
      </p:pic>
      <p:pic>
        <p:nvPicPr>
          <p:cNvPr id="48" name="図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624" y="3462456"/>
            <a:ext cx="704908" cy="704908"/>
          </a:xfrm>
          <a:prstGeom prst="rect">
            <a:avLst/>
          </a:prstGeom>
          <a:scene3d>
            <a:camera prst="orthographicFront">
              <a:rot lat="0" lon="10800000" rev="0"/>
            </a:camera>
            <a:lightRig rig="threePt" dir="t"/>
          </a:scene3d>
        </p:spPr>
      </p:pic>
      <p:sp>
        <p:nvSpPr>
          <p:cNvPr id="22" name="左矢印 21"/>
          <p:cNvSpPr/>
          <p:nvPr/>
        </p:nvSpPr>
        <p:spPr bwMode="auto">
          <a:xfrm>
            <a:off x="859952" y="3837006"/>
            <a:ext cx="1113663" cy="470767"/>
          </a:xfrm>
          <a:prstGeom prst="leftArrow">
            <a:avLst/>
          </a:prstGeom>
          <a:solidFill>
            <a:srgbClr val="FFC000"/>
          </a:solidFill>
          <a:ln>
            <a:no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spAutoFit/>
          </a:bodyPr>
          <a:lstStyle/>
          <a:p>
            <a:r>
              <a:rPr lang="ja-JP" altLang="en-US" sz="1100" dirty="0" smtClean="0">
                <a:latin typeface="Arial" charset="0"/>
                <a:cs typeface="メイリオ" pitchFamily="50" charset="-128"/>
              </a:rPr>
              <a:t>　</a:t>
            </a:r>
          </a:p>
        </p:txBody>
      </p:sp>
      <p:sp>
        <p:nvSpPr>
          <p:cNvPr id="44" name="円/楕円 43"/>
          <p:cNvSpPr/>
          <p:nvPr/>
        </p:nvSpPr>
        <p:spPr bwMode="auto">
          <a:xfrm>
            <a:off x="92460" y="3121399"/>
            <a:ext cx="813288" cy="1147655"/>
          </a:xfrm>
          <a:prstGeom prst="ellipse">
            <a:avLst/>
          </a:prstGeom>
          <a:solidFill>
            <a:srgbClr val="FFC000"/>
          </a:solidFill>
          <a:ln>
            <a:noFill/>
          </a:ln>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71" name="正方形/長方形 70"/>
          <p:cNvSpPr/>
          <p:nvPr/>
        </p:nvSpPr>
        <p:spPr bwMode="auto">
          <a:xfrm>
            <a:off x="4523179" y="4125038"/>
            <a:ext cx="5146345"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ja-JP" altLang="en-US" sz="1200" dirty="0">
                <a:solidFill>
                  <a:srgbClr val="FF0000"/>
                </a:solidFill>
                <a:latin typeface="メイリオ"/>
                <a:ea typeface="メイリオ"/>
                <a:cs typeface="メイリオ" pitchFamily="50" charset="-128"/>
              </a:rPr>
              <a:t>　</a:t>
            </a:r>
            <a:r>
              <a:rPr lang="ja-JP" altLang="en-US" sz="1200" dirty="0" smtClean="0">
                <a:solidFill>
                  <a:srgbClr val="FF0000"/>
                </a:solidFill>
                <a:latin typeface="メイリオ"/>
                <a:ea typeface="メイリオ"/>
                <a:cs typeface="メイリオ" pitchFamily="50" charset="-128"/>
              </a:rPr>
              <a:t>　</a:t>
            </a:r>
            <a:r>
              <a:rPr lang="en-US" altLang="ja-JP" sz="1200" dirty="0" smtClean="0">
                <a:solidFill>
                  <a:srgbClr val="FF0000"/>
                </a:solidFill>
                <a:latin typeface="メイリオ"/>
                <a:ea typeface="メイリオ"/>
                <a:cs typeface="メイリオ" pitchFamily="50" charset="-128"/>
              </a:rPr>
              <a:t>※</a:t>
            </a:r>
            <a:r>
              <a:rPr lang="ja-JP" altLang="en-US" sz="1200" dirty="0" smtClean="0">
                <a:solidFill>
                  <a:srgbClr val="FF0000"/>
                </a:solidFill>
                <a:latin typeface="メイリオ"/>
                <a:ea typeface="メイリオ"/>
                <a:cs typeface="メイリオ" pitchFamily="50" charset="-128"/>
              </a:rPr>
              <a:t>情報セキュリティ監査、</a:t>
            </a:r>
            <a:r>
              <a:rPr lang="en-US" altLang="ja-JP" sz="1200" dirty="0" smtClean="0">
                <a:solidFill>
                  <a:srgbClr val="FF0000"/>
                </a:solidFill>
                <a:latin typeface="メイリオ"/>
                <a:ea typeface="メイリオ"/>
                <a:cs typeface="メイリオ" pitchFamily="50" charset="-128"/>
              </a:rPr>
              <a:t>IC</a:t>
            </a:r>
            <a:r>
              <a:rPr lang="en-US" altLang="ja-JP" sz="1200" dirty="0">
                <a:solidFill>
                  <a:srgbClr val="FF0000"/>
                </a:solidFill>
                <a:latin typeface="メイリオ"/>
                <a:ea typeface="メイリオ"/>
                <a:cs typeface="メイリオ" pitchFamily="50" charset="-128"/>
              </a:rPr>
              <a:t>T</a:t>
            </a:r>
            <a:r>
              <a:rPr lang="ja-JP" altLang="en-US" sz="1200" dirty="0" smtClean="0">
                <a:solidFill>
                  <a:srgbClr val="FF0000"/>
                </a:solidFill>
                <a:latin typeface="メイリオ"/>
                <a:ea typeface="メイリオ"/>
                <a:cs typeface="メイリオ" pitchFamily="50" charset="-128"/>
              </a:rPr>
              <a:t>監査の視点も付加しレビュー</a:t>
            </a:r>
            <a:endParaRPr lang="ja-JP" altLang="en-US" sz="1400" dirty="0" smtClean="0">
              <a:solidFill>
                <a:srgbClr val="FF0000"/>
              </a:solidFill>
              <a:latin typeface="Arial" charset="0"/>
              <a:cs typeface="メイリオ" pitchFamily="50" charset="-128"/>
            </a:endParaRPr>
          </a:p>
        </p:txBody>
      </p:sp>
      <p:sp>
        <p:nvSpPr>
          <p:cNvPr id="7" name="上矢印 6"/>
          <p:cNvSpPr/>
          <p:nvPr/>
        </p:nvSpPr>
        <p:spPr bwMode="auto">
          <a:xfrm>
            <a:off x="4124908" y="3008529"/>
            <a:ext cx="933877" cy="479611"/>
          </a:xfrm>
          <a:prstGeom prst="upArrow">
            <a:avLst>
              <a:gd name="adj1" fmla="val 58075"/>
              <a:gd name="adj2" fmla="val 50000"/>
            </a:avLst>
          </a:prstGeom>
          <a:solidFill>
            <a:srgbClr val="FFCCCC"/>
          </a:solidFill>
          <a:ln w="9525">
            <a:solidFill>
              <a:srgbClr val="FF0000"/>
            </a:solidFill>
          </a:ln>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60" name="テキスト ボックス 59"/>
          <p:cNvSpPr txBox="1"/>
          <p:nvPr/>
        </p:nvSpPr>
        <p:spPr>
          <a:xfrm>
            <a:off x="4295747" y="2972910"/>
            <a:ext cx="1197313" cy="412421"/>
          </a:xfrm>
          <a:prstGeom prst="rect">
            <a:avLst/>
          </a:prstGeom>
          <a:noFill/>
        </p:spPr>
        <p:txBody>
          <a:bodyPr wrap="square" rtlCol="0">
            <a:spAutoFit/>
          </a:bodyPr>
          <a:lstStyle/>
          <a:p>
            <a:r>
              <a:rPr lang="ja-JP" altLang="en-US" sz="1600" b="1" dirty="0" smtClean="0">
                <a:solidFill>
                  <a:srgbClr val="FF0000"/>
                </a:solidFill>
              </a:rPr>
              <a:t>設計</a:t>
            </a:r>
            <a:endParaRPr lang="ja-JP" altLang="en-US" sz="1400" b="1" dirty="0">
              <a:solidFill>
                <a:srgbClr val="FF0000"/>
              </a:solidFill>
            </a:endParaRPr>
          </a:p>
        </p:txBody>
      </p:sp>
      <p:sp>
        <p:nvSpPr>
          <p:cNvPr id="61" name="上矢印 60"/>
          <p:cNvSpPr/>
          <p:nvPr/>
        </p:nvSpPr>
        <p:spPr bwMode="auto">
          <a:xfrm>
            <a:off x="6213140" y="3008914"/>
            <a:ext cx="933877" cy="479611"/>
          </a:xfrm>
          <a:prstGeom prst="upArrow">
            <a:avLst>
              <a:gd name="adj1" fmla="val 58075"/>
              <a:gd name="adj2" fmla="val 50000"/>
            </a:avLst>
          </a:prstGeom>
          <a:solidFill>
            <a:srgbClr val="FFCCCC"/>
          </a:solidFill>
          <a:ln w="9525">
            <a:solidFill>
              <a:srgbClr val="FF0000"/>
            </a:solidFill>
          </a:ln>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63" name="テキスト ボックス 62"/>
          <p:cNvSpPr txBox="1"/>
          <p:nvPr/>
        </p:nvSpPr>
        <p:spPr>
          <a:xfrm>
            <a:off x="6383979" y="2972910"/>
            <a:ext cx="1197313" cy="412421"/>
          </a:xfrm>
          <a:prstGeom prst="rect">
            <a:avLst/>
          </a:prstGeom>
          <a:noFill/>
        </p:spPr>
        <p:txBody>
          <a:bodyPr wrap="square" rtlCol="0">
            <a:spAutoFit/>
          </a:bodyPr>
          <a:lstStyle/>
          <a:p>
            <a:r>
              <a:rPr lang="ja-JP" altLang="en-US" sz="1600" b="1" dirty="0" smtClean="0">
                <a:solidFill>
                  <a:srgbClr val="FF0000"/>
                </a:solidFill>
              </a:rPr>
              <a:t>単体</a:t>
            </a:r>
            <a:endParaRPr lang="ja-JP" altLang="en-US" sz="1400" b="1" dirty="0">
              <a:solidFill>
                <a:srgbClr val="FF0000"/>
              </a:solidFill>
            </a:endParaRPr>
          </a:p>
        </p:txBody>
      </p:sp>
      <p:sp>
        <p:nvSpPr>
          <p:cNvPr id="64" name="上矢印 63"/>
          <p:cNvSpPr/>
          <p:nvPr/>
        </p:nvSpPr>
        <p:spPr bwMode="auto">
          <a:xfrm>
            <a:off x="7050413" y="3008914"/>
            <a:ext cx="933877" cy="479611"/>
          </a:xfrm>
          <a:prstGeom prst="upArrow">
            <a:avLst>
              <a:gd name="adj1" fmla="val 58075"/>
              <a:gd name="adj2" fmla="val 50000"/>
            </a:avLst>
          </a:prstGeom>
          <a:solidFill>
            <a:srgbClr val="FFCCCC"/>
          </a:solidFill>
          <a:ln w="9525">
            <a:solidFill>
              <a:srgbClr val="FF0000"/>
            </a:solidFill>
          </a:ln>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65" name="テキスト ボックス 64"/>
          <p:cNvSpPr txBox="1"/>
          <p:nvPr/>
        </p:nvSpPr>
        <p:spPr>
          <a:xfrm>
            <a:off x="7185248" y="3008914"/>
            <a:ext cx="1197313" cy="392415"/>
          </a:xfrm>
          <a:prstGeom prst="rect">
            <a:avLst/>
          </a:prstGeom>
          <a:noFill/>
        </p:spPr>
        <p:txBody>
          <a:bodyPr wrap="square" rtlCol="0">
            <a:spAutoFit/>
          </a:bodyPr>
          <a:lstStyle/>
          <a:p>
            <a:r>
              <a:rPr lang="ja-JP" altLang="en-US" sz="1400" b="1" dirty="0">
                <a:solidFill>
                  <a:srgbClr val="FF0000"/>
                </a:solidFill>
              </a:rPr>
              <a:t>テスト</a:t>
            </a:r>
          </a:p>
        </p:txBody>
      </p:sp>
      <p:sp>
        <p:nvSpPr>
          <p:cNvPr id="66" name="上矢印 65"/>
          <p:cNvSpPr/>
          <p:nvPr/>
        </p:nvSpPr>
        <p:spPr bwMode="auto">
          <a:xfrm>
            <a:off x="7977336" y="3035128"/>
            <a:ext cx="933877" cy="479611"/>
          </a:xfrm>
          <a:prstGeom prst="upArrow">
            <a:avLst>
              <a:gd name="adj1" fmla="val 58075"/>
              <a:gd name="adj2" fmla="val 50000"/>
            </a:avLst>
          </a:prstGeom>
          <a:solidFill>
            <a:srgbClr val="FFCCCC"/>
          </a:solidFill>
          <a:ln w="9525">
            <a:solidFill>
              <a:srgbClr val="FF0000"/>
            </a:solidFill>
          </a:ln>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67" name="テキスト ボックス 66"/>
          <p:cNvSpPr txBox="1"/>
          <p:nvPr/>
        </p:nvSpPr>
        <p:spPr>
          <a:xfrm>
            <a:off x="8157356" y="3008914"/>
            <a:ext cx="1197313" cy="412421"/>
          </a:xfrm>
          <a:prstGeom prst="rect">
            <a:avLst/>
          </a:prstGeom>
          <a:noFill/>
        </p:spPr>
        <p:txBody>
          <a:bodyPr wrap="square" rtlCol="0">
            <a:spAutoFit/>
          </a:bodyPr>
          <a:lstStyle/>
          <a:p>
            <a:r>
              <a:rPr lang="ja-JP" altLang="en-US" sz="1600" b="1" dirty="0" smtClean="0">
                <a:solidFill>
                  <a:srgbClr val="FF0000"/>
                </a:solidFill>
              </a:rPr>
              <a:t>切替</a:t>
            </a:r>
            <a:endParaRPr lang="ja-JP" altLang="en-US" sz="1600" b="1" dirty="0">
              <a:solidFill>
                <a:srgbClr val="FF0000"/>
              </a:solidFill>
            </a:endParaRPr>
          </a:p>
        </p:txBody>
      </p:sp>
      <p:sp>
        <p:nvSpPr>
          <p:cNvPr id="68" name="上矢印 67"/>
          <p:cNvSpPr/>
          <p:nvPr/>
        </p:nvSpPr>
        <p:spPr bwMode="auto">
          <a:xfrm>
            <a:off x="8886617" y="3035128"/>
            <a:ext cx="933877" cy="479611"/>
          </a:xfrm>
          <a:prstGeom prst="upArrow">
            <a:avLst>
              <a:gd name="adj1" fmla="val 58075"/>
              <a:gd name="adj2" fmla="val 50000"/>
            </a:avLst>
          </a:prstGeom>
          <a:solidFill>
            <a:srgbClr val="FFCCCC"/>
          </a:solidFill>
          <a:ln w="9525">
            <a:solidFill>
              <a:srgbClr val="FF0000"/>
            </a:solidFill>
          </a:ln>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72" name="テキスト ボックス 71"/>
          <p:cNvSpPr txBox="1"/>
          <p:nvPr/>
        </p:nvSpPr>
        <p:spPr>
          <a:xfrm>
            <a:off x="4295747" y="3212568"/>
            <a:ext cx="1197313" cy="372410"/>
          </a:xfrm>
          <a:prstGeom prst="rect">
            <a:avLst/>
          </a:prstGeom>
          <a:noFill/>
        </p:spPr>
        <p:txBody>
          <a:bodyPr wrap="square" rtlCol="0">
            <a:spAutoFit/>
          </a:bodyPr>
          <a:lstStyle/>
          <a:p>
            <a:r>
              <a:rPr lang="ja-JP" altLang="en-US" sz="1400" b="1" dirty="0">
                <a:solidFill>
                  <a:srgbClr val="FF0000"/>
                </a:solidFill>
              </a:rPr>
              <a:t>ﾚﾋﾞｭｰ</a:t>
            </a:r>
            <a:endParaRPr lang="ja-JP" altLang="en-US" sz="1200" b="1" dirty="0">
              <a:solidFill>
                <a:srgbClr val="FF0000"/>
              </a:solidFill>
            </a:endParaRPr>
          </a:p>
        </p:txBody>
      </p:sp>
      <p:sp>
        <p:nvSpPr>
          <p:cNvPr id="73" name="テキスト ボックス 72"/>
          <p:cNvSpPr txBox="1"/>
          <p:nvPr/>
        </p:nvSpPr>
        <p:spPr>
          <a:xfrm>
            <a:off x="6383979" y="3224938"/>
            <a:ext cx="1197313" cy="372410"/>
          </a:xfrm>
          <a:prstGeom prst="rect">
            <a:avLst/>
          </a:prstGeom>
          <a:noFill/>
        </p:spPr>
        <p:txBody>
          <a:bodyPr wrap="square" rtlCol="0">
            <a:spAutoFit/>
          </a:bodyPr>
          <a:lstStyle/>
          <a:p>
            <a:r>
              <a:rPr lang="ja-JP" altLang="en-US" sz="1400" b="1" dirty="0">
                <a:solidFill>
                  <a:srgbClr val="FF0000"/>
                </a:solidFill>
              </a:rPr>
              <a:t>ﾚﾋﾞｭｰ</a:t>
            </a:r>
            <a:endParaRPr lang="ja-JP" altLang="en-US" sz="1200" b="1" dirty="0">
              <a:solidFill>
                <a:srgbClr val="FF0000"/>
              </a:solidFill>
            </a:endParaRPr>
          </a:p>
        </p:txBody>
      </p:sp>
      <p:sp>
        <p:nvSpPr>
          <p:cNvPr id="74" name="テキスト ボックス 73"/>
          <p:cNvSpPr txBox="1"/>
          <p:nvPr/>
        </p:nvSpPr>
        <p:spPr>
          <a:xfrm>
            <a:off x="7221252" y="3212568"/>
            <a:ext cx="1197313" cy="372410"/>
          </a:xfrm>
          <a:prstGeom prst="rect">
            <a:avLst/>
          </a:prstGeom>
          <a:noFill/>
        </p:spPr>
        <p:txBody>
          <a:bodyPr wrap="square" rtlCol="0">
            <a:spAutoFit/>
          </a:bodyPr>
          <a:lstStyle/>
          <a:p>
            <a:r>
              <a:rPr lang="ja-JP" altLang="en-US" sz="1400" b="1" dirty="0">
                <a:solidFill>
                  <a:srgbClr val="FF0000"/>
                </a:solidFill>
              </a:rPr>
              <a:t>ﾚﾋﾞｭｰ</a:t>
            </a:r>
            <a:endParaRPr lang="ja-JP" altLang="en-US" sz="1200" b="1" dirty="0">
              <a:solidFill>
                <a:srgbClr val="FF0000"/>
              </a:solidFill>
            </a:endParaRPr>
          </a:p>
        </p:txBody>
      </p:sp>
      <p:sp>
        <p:nvSpPr>
          <p:cNvPr id="75" name="テキスト ボックス 74"/>
          <p:cNvSpPr txBox="1"/>
          <p:nvPr/>
        </p:nvSpPr>
        <p:spPr>
          <a:xfrm>
            <a:off x="8157356" y="3224938"/>
            <a:ext cx="1197313" cy="372410"/>
          </a:xfrm>
          <a:prstGeom prst="rect">
            <a:avLst/>
          </a:prstGeom>
          <a:noFill/>
        </p:spPr>
        <p:txBody>
          <a:bodyPr wrap="square" rtlCol="0">
            <a:spAutoFit/>
          </a:bodyPr>
          <a:lstStyle/>
          <a:p>
            <a:r>
              <a:rPr lang="ja-JP" altLang="en-US" sz="1400" b="1" dirty="0">
                <a:solidFill>
                  <a:srgbClr val="FF0000"/>
                </a:solidFill>
              </a:rPr>
              <a:t>ﾚﾋﾞｭｰ</a:t>
            </a:r>
            <a:endParaRPr lang="ja-JP" altLang="en-US" sz="1200" b="1" dirty="0">
              <a:solidFill>
                <a:srgbClr val="FF0000"/>
              </a:solidFill>
            </a:endParaRPr>
          </a:p>
        </p:txBody>
      </p:sp>
      <p:sp>
        <p:nvSpPr>
          <p:cNvPr id="84" name="右矢印 83"/>
          <p:cNvSpPr/>
          <p:nvPr/>
        </p:nvSpPr>
        <p:spPr bwMode="auto">
          <a:xfrm>
            <a:off x="1640632" y="2216826"/>
            <a:ext cx="756553" cy="757992"/>
          </a:xfrm>
          <a:prstGeom prst="rightArrow">
            <a:avLst>
              <a:gd name="adj1" fmla="val 50000"/>
              <a:gd name="adj2" fmla="val 32379"/>
            </a:avLst>
          </a:prstGeom>
          <a:solidFill>
            <a:schemeClr val="accent1"/>
          </a:solidFill>
          <a:ln>
            <a:no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spAutoFit/>
          </a:bodyPr>
          <a:lstStyle/>
          <a:p>
            <a:pPr algn="ctr"/>
            <a:endParaRPr lang="ja-JP" altLang="en-US" sz="2000" b="1" dirty="0" smtClean="0">
              <a:latin typeface="Arial" charset="0"/>
              <a:cs typeface="メイリオ" pitchFamily="50" charset="-128"/>
            </a:endParaRPr>
          </a:p>
        </p:txBody>
      </p:sp>
      <p:sp>
        <p:nvSpPr>
          <p:cNvPr id="86" name="テキスト ボックス 85"/>
          <p:cNvSpPr txBox="1"/>
          <p:nvPr/>
        </p:nvSpPr>
        <p:spPr>
          <a:xfrm>
            <a:off x="1304180" y="2348265"/>
            <a:ext cx="1272556" cy="544765"/>
          </a:xfrm>
          <a:prstGeom prst="rect">
            <a:avLst/>
          </a:prstGeom>
          <a:noFill/>
        </p:spPr>
        <p:txBody>
          <a:bodyPr wrap="square" rtlCol="0">
            <a:spAutoFit/>
          </a:bodyPr>
          <a:lstStyle/>
          <a:p>
            <a:pPr algn="ctr">
              <a:lnSpc>
                <a:spcPct val="100000"/>
              </a:lnSpc>
            </a:pPr>
            <a:r>
              <a:rPr lang="ja-JP" altLang="en-US" sz="1400" b="1" dirty="0" smtClean="0">
                <a:latin typeface="メイリオ"/>
                <a:ea typeface="メイリオ"/>
              </a:rPr>
              <a:t>準備</a:t>
            </a:r>
            <a:endParaRPr lang="en-US" altLang="ja-JP" sz="1400" b="1" dirty="0" smtClean="0">
              <a:latin typeface="メイリオ"/>
              <a:ea typeface="メイリオ"/>
            </a:endParaRPr>
          </a:p>
          <a:p>
            <a:pPr algn="ctr">
              <a:lnSpc>
                <a:spcPct val="100000"/>
              </a:lnSpc>
            </a:pPr>
            <a:r>
              <a:rPr lang="ja-JP" altLang="en-US" sz="1400" b="1" dirty="0" smtClean="0">
                <a:latin typeface="メイリオ"/>
                <a:ea typeface="メイリオ"/>
              </a:rPr>
              <a:t>ﾄﾗｲｱﾙ</a:t>
            </a:r>
            <a:endParaRPr lang="ja-JP" altLang="en-US" sz="1400" b="1" dirty="0">
              <a:latin typeface="メイリオ"/>
              <a:ea typeface="メイリオ"/>
            </a:endParaRPr>
          </a:p>
        </p:txBody>
      </p:sp>
      <p:sp>
        <p:nvSpPr>
          <p:cNvPr id="87" name="テキスト ボックス 86"/>
          <p:cNvSpPr txBox="1"/>
          <p:nvPr/>
        </p:nvSpPr>
        <p:spPr>
          <a:xfrm>
            <a:off x="2000672" y="2490340"/>
            <a:ext cx="1272556" cy="338554"/>
          </a:xfrm>
          <a:prstGeom prst="rect">
            <a:avLst/>
          </a:prstGeom>
          <a:noFill/>
        </p:spPr>
        <p:txBody>
          <a:bodyPr wrap="square" rtlCol="0">
            <a:spAutoFit/>
          </a:bodyPr>
          <a:lstStyle/>
          <a:p>
            <a:pPr algn="ctr">
              <a:lnSpc>
                <a:spcPct val="100000"/>
              </a:lnSpc>
            </a:pPr>
            <a:r>
              <a:rPr lang="ja-JP" altLang="en-US" sz="1600" b="1" dirty="0" smtClean="0">
                <a:latin typeface="メイリオ"/>
                <a:ea typeface="メイリオ"/>
              </a:rPr>
              <a:t>適用</a:t>
            </a:r>
            <a:endParaRPr lang="en-US" altLang="ja-JP" sz="1600" b="1" dirty="0" smtClean="0">
              <a:latin typeface="メイリオ"/>
              <a:ea typeface="メイリオ"/>
            </a:endParaRPr>
          </a:p>
        </p:txBody>
      </p:sp>
      <p:sp>
        <p:nvSpPr>
          <p:cNvPr id="85" name="テキスト ボックス 84"/>
          <p:cNvSpPr txBox="1"/>
          <p:nvPr/>
        </p:nvSpPr>
        <p:spPr>
          <a:xfrm>
            <a:off x="1197410" y="3801002"/>
            <a:ext cx="1091294" cy="492443"/>
          </a:xfrm>
          <a:prstGeom prst="rect">
            <a:avLst/>
          </a:prstGeom>
          <a:noFill/>
        </p:spPr>
        <p:txBody>
          <a:bodyPr wrap="square" rtlCol="0">
            <a:spAutoFit/>
          </a:bodyPr>
          <a:lstStyle/>
          <a:p>
            <a:r>
              <a:rPr lang="ja-JP" altLang="en-US" sz="2000" b="1" dirty="0">
                <a:solidFill>
                  <a:srgbClr val="2D2D8A"/>
                </a:solidFill>
              </a:rPr>
              <a:t>共有</a:t>
            </a:r>
          </a:p>
        </p:txBody>
      </p:sp>
      <p:sp>
        <p:nvSpPr>
          <p:cNvPr id="88" name="テキスト ボックス 87"/>
          <p:cNvSpPr txBox="1"/>
          <p:nvPr/>
        </p:nvSpPr>
        <p:spPr>
          <a:xfrm>
            <a:off x="-135980" y="3386374"/>
            <a:ext cx="1272556" cy="738664"/>
          </a:xfrm>
          <a:prstGeom prst="rect">
            <a:avLst/>
          </a:prstGeom>
          <a:noFill/>
        </p:spPr>
        <p:txBody>
          <a:bodyPr wrap="square" rtlCol="0">
            <a:spAutoFit/>
          </a:bodyPr>
          <a:lstStyle/>
          <a:p>
            <a:pPr algn="ctr">
              <a:lnSpc>
                <a:spcPct val="100000"/>
              </a:lnSpc>
            </a:pPr>
            <a:r>
              <a:rPr lang="ja-JP" altLang="en-US" sz="2000" b="1" dirty="0" smtClean="0">
                <a:solidFill>
                  <a:srgbClr val="2D2D8A"/>
                </a:solidFill>
                <a:latin typeface="メイリオ"/>
                <a:ea typeface="メイリオ"/>
              </a:rPr>
              <a:t>大阪市</a:t>
            </a:r>
            <a:endParaRPr lang="en-US" altLang="ja-JP" sz="2000" b="1" dirty="0" smtClean="0">
              <a:solidFill>
                <a:srgbClr val="2D2D8A"/>
              </a:solidFill>
              <a:latin typeface="メイリオ"/>
              <a:ea typeface="メイリオ"/>
            </a:endParaRPr>
          </a:p>
          <a:p>
            <a:pPr algn="ctr">
              <a:lnSpc>
                <a:spcPct val="100000"/>
              </a:lnSpc>
            </a:pPr>
            <a:r>
              <a:rPr lang="ja-JP" altLang="en-US" sz="2000" b="1" dirty="0" smtClean="0">
                <a:solidFill>
                  <a:srgbClr val="2D2D8A"/>
                </a:solidFill>
                <a:latin typeface="メイリオ"/>
                <a:ea typeface="メイリオ"/>
              </a:rPr>
              <a:t>全体</a:t>
            </a:r>
            <a:endParaRPr lang="ja-JP" altLang="en-US" sz="2000" b="1" dirty="0">
              <a:solidFill>
                <a:srgbClr val="2D2D8A"/>
              </a:solidFill>
              <a:latin typeface="メイリオ"/>
              <a:ea typeface="メイリオ"/>
            </a:endParaRPr>
          </a:p>
        </p:txBody>
      </p:sp>
      <p:sp>
        <p:nvSpPr>
          <p:cNvPr id="76" name="テキスト ボックス 75"/>
          <p:cNvSpPr txBox="1"/>
          <p:nvPr/>
        </p:nvSpPr>
        <p:spPr>
          <a:xfrm>
            <a:off x="9057456" y="3212568"/>
            <a:ext cx="1197313" cy="372410"/>
          </a:xfrm>
          <a:prstGeom prst="rect">
            <a:avLst/>
          </a:prstGeom>
          <a:noFill/>
        </p:spPr>
        <p:txBody>
          <a:bodyPr wrap="square" rtlCol="0">
            <a:spAutoFit/>
          </a:bodyPr>
          <a:lstStyle/>
          <a:p>
            <a:r>
              <a:rPr lang="ja-JP" altLang="en-US" sz="1400" b="1" dirty="0">
                <a:solidFill>
                  <a:srgbClr val="FF0000"/>
                </a:solidFill>
              </a:rPr>
              <a:t>ﾚﾋﾞｭｰ</a:t>
            </a:r>
            <a:endParaRPr lang="ja-JP" altLang="en-US" sz="1200" b="1" dirty="0">
              <a:solidFill>
                <a:srgbClr val="FF0000"/>
              </a:solidFill>
            </a:endParaRPr>
          </a:p>
        </p:txBody>
      </p:sp>
      <p:sp>
        <p:nvSpPr>
          <p:cNvPr id="70" name="テキスト ボックス 69"/>
          <p:cNvSpPr txBox="1"/>
          <p:nvPr/>
        </p:nvSpPr>
        <p:spPr>
          <a:xfrm>
            <a:off x="9093460" y="3003919"/>
            <a:ext cx="816684" cy="437043"/>
          </a:xfrm>
          <a:prstGeom prst="rect">
            <a:avLst/>
          </a:prstGeom>
          <a:noFill/>
        </p:spPr>
        <p:txBody>
          <a:bodyPr wrap="square" rtlCol="0">
            <a:spAutoFit/>
          </a:bodyPr>
          <a:lstStyle/>
          <a:p>
            <a:r>
              <a:rPr lang="ja-JP" altLang="en-US" sz="1600" b="1" dirty="0" smtClean="0">
                <a:solidFill>
                  <a:srgbClr val="FF0000"/>
                </a:solidFill>
              </a:rPr>
              <a:t>成果</a:t>
            </a:r>
            <a:endParaRPr lang="en-US" altLang="ja-JP" sz="1600" b="1" dirty="0" smtClean="0">
              <a:solidFill>
                <a:srgbClr val="FF0000"/>
              </a:solidFill>
            </a:endParaRPr>
          </a:p>
        </p:txBody>
      </p:sp>
      <p:graphicFrame>
        <p:nvGraphicFramePr>
          <p:cNvPr id="69" name="表 68"/>
          <p:cNvGraphicFramePr>
            <a:graphicFrameLocks noGrp="1"/>
          </p:cNvGraphicFramePr>
          <p:nvPr>
            <p:extLst/>
          </p:nvPr>
        </p:nvGraphicFramePr>
        <p:xfrm>
          <a:off x="185588" y="4766095"/>
          <a:ext cx="9303916" cy="863819"/>
        </p:xfrm>
        <a:graphic>
          <a:graphicData uri="http://schemas.openxmlformats.org/drawingml/2006/table">
            <a:tbl>
              <a:tblPr firstRow="1" bandRow="1"/>
              <a:tblGrid>
                <a:gridCol w="4180304"/>
                <a:gridCol w="2586205"/>
                <a:gridCol w="2537407"/>
              </a:tblGrid>
              <a:tr h="2758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smtClean="0">
                          <a:solidFill>
                            <a:schemeClr val="bg1"/>
                          </a:solidFill>
                          <a:latin typeface="+mj-ea"/>
                          <a:ea typeface="+mj-ea"/>
                          <a:cs typeface="+mn-cs"/>
                        </a:rPr>
                        <a:t>2018</a:t>
                      </a:r>
                      <a:r>
                        <a:rPr kumimoji="1" lang="ja-JP" altLang="en-US" sz="1200" b="1" kern="1200" dirty="0" smtClean="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smtClean="0">
                          <a:latin typeface="+mj-lt"/>
                        </a:rPr>
                        <a:t>2019</a:t>
                      </a:r>
                      <a:r>
                        <a:rPr kumimoji="1" lang="ja-JP" altLang="en-US" sz="1200" dirty="0" smtClean="0">
                          <a:latin typeface="+mj-lt"/>
                        </a:rPr>
                        <a:t>年度</a:t>
                      </a:r>
                      <a:endParaRPr kumimoji="1" lang="ja-JP" altLang="en-US" sz="12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smtClean="0">
                          <a:solidFill>
                            <a:schemeClr val="bg1"/>
                          </a:solidFill>
                          <a:latin typeface="+mj-lt"/>
                        </a:rPr>
                        <a:t>2020</a:t>
                      </a:r>
                      <a:r>
                        <a:rPr kumimoji="1" lang="ja-JP" altLang="en-US" sz="1200" b="1" smtClean="0">
                          <a:solidFill>
                            <a:schemeClr val="bg1"/>
                          </a:solidFill>
                          <a:latin typeface="+mj-lt"/>
                        </a:rPr>
                        <a:t>年度</a:t>
                      </a:r>
                      <a:endParaRPr kumimoji="1" lang="ja-JP" altLang="en-US" sz="1200" b="1" dirty="0">
                        <a:solidFill>
                          <a:schemeClr val="bg1"/>
                        </a:solidFill>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588008">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bl>
          </a:graphicData>
        </a:graphic>
      </p:graphicFrame>
      <p:sp>
        <p:nvSpPr>
          <p:cNvPr id="77" name="ホームベース 76"/>
          <p:cNvSpPr/>
          <p:nvPr/>
        </p:nvSpPr>
        <p:spPr>
          <a:xfrm>
            <a:off x="4384368" y="5157192"/>
            <a:ext cx="2587595" cy="30882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第三者フェーズレビュー</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78" name="ホームベース 77"/>
          <p:cNvSpPr/>
          <p:nvPr/>
        </p:nvSpPr>
        <p:spPr>
          <a:xfrm>
            <a:off x="256856" y="5157192"/>
            <a:ext cx="1863002" cy="31077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開発プロセス標準整備</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79" name="ホームベース 78"/>
          <p:cNvSpPr/>
          <p:nvPr/>
        </p:nvSpPr>
        <p:spPr>
          <a:xfrm>
            <a:off x="2119877" y="5157192"/>
            <a:ext cx="2264492" cy="301466"/>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適用準備・トライアル</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80" name="ホームベース 79"/>
          <p:cNvSpPr/>
          <p:nvPr/>
        </p:nvSpPr>
        <p:spPr>
          <a:xfrm>
            <a:off x="6971964" y="5157192"/>
            <a:ext cx="2468250" cy="29104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蓄積ノウハウ全体共有</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81" name="角丸四角形 80"/>
          <p:cNvSpPr/>
          <p:nvPr/>
        </p:nvSpPr>
        <p:spPr bwMode="auto">
          <a:xfrm>
            <a:off x="165764" y="5770390"/>
            <a:ext cx="4103160" cy="898970"/>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Arial" charset="0"/>
                <a:ea typeface="メイリオ" pitchFamily="50" charset="-128"/>
                <a:cs typeface="メイリオ" pitchFamily="50" charset="-128"/>
              </a:rPr>
              <a:t>【</a:t>
            </a:r>
            <a:r>
              <a:rPr lang="ja-JP" altLang="en-US" sz="1200" dirty="0">
                <a:solidFill>
                  <a:schemeClr val="tx1"/>
                </a:solidFill>
                <a:latin typeface="Arial" charset="0"/>
                <a:ea typeface="メイリオ" pitchFamily="50" charset="-128"/>
                <a:cs typeface="メイリオ" pitchFamily="50" charset="-128"/>
              </a:rPr>
              <a:t>期待される効果</a:t>
            </a:r>
            <a:r>
              <a:rPr lang="en-US" altLang="ja-JP" sz="1200" dirty="0">
                <a:solidFill>
                  <a:schemeClr val="tx1"/>
                </a:solidFill>
                <a:latin typeface="Arial" charset="0"/>
                <a:ea typeface="メイリオ" pitchFamily="50" charset="-128"/>
                <a:cs typeface="メイリオ" pitchFamily="50" charset="-128"/>
              </a:rPr>
              <a:t>】</a:t>
            </a:r>
          </a:p>
          <a:p>
            <a:r>
              <a:rPr lang="ja-JP" altLang="en-US" sz="1200" dirty="0">
                <a:solidFill>
                  <a:schemeClr val="tx1"/>
                </a:solidFill>
                <a:latin typeface="Arial" charset="0"/>
                <a:ea typeface="メイリオ" pitchFamily="50" charset="-128"/>
                <a:cs typeface="メイリオ" pitchFamily="50" charset="-128"/>
              </a:rPr>
              <a:t>・情報システム障害の</a:t>
            </a:r>
            <a:r>
              <a:rPr lang="ja-JP" altLang="en-US" sz="1200" dirty="0" smtClean="0">
                <a:solidFill>
                  <a:schemeClr val="tx1"/>
                </a:solidFill>
                <a:latin typeface="Arial" charset="0"/>
                <a:ea typeface="メイリオ" pitchFamily="50" charset="-128"/>
                <a:cs typeface="メイリオ" pitchFamily="50" charset="-128"/>
              </a:rPr>
              <a:t>低減</a:t>
            </a:r>
            <a:endParaRPr lang="en-US" altLang="ja-JP" sz="1200" dirty="0" smtClean="0">
              <a:solidFill>
                <a:schemeClr val="tx1"/>
              </a:solidFill>
              <a:latin typeface="Arial" charset="0"/>
              <a:ea typeface="メイリオ" pitchFamily="50" charset="-128"/>
              <a:cs typeface="メイリオ" pitchFamily="50" charset="-128"/>
            </a:endParaRPr>
          </a:p>
          <a:p>
            <a:endParaRPr lang="ja-JP" altLang="en-US" sz="1200" dirty="0">
              <a:solidFill>
                <a:schemeClr val="tx1"/>
              </a:solidFill>
              <a:latin typeface="Arial" charset="0"/>
              <a:ea typeface="メイリオ" pitchFamily="50" charset="-128"/>
              <a:cs typeface="メイリオ" pitchFamily="50" charset="-128"/>
            </a:endParaRPr>
          </a:p>
        </p:txBody>
      </p:sp>
      <p:sp>
        <p:nvSpPr>
          <p:cNvPr id="82" name="正方形/長方形 81"/>
          <p:cNvSpPr/>
          <p:nvPr/>
        </p:nvSpPr>
        <p:spPr>
          <a:xfrm>
            <a:off x="164468" y="4435307"/>
            <a:ext cx="1098092" cy="316753"/>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sp>
        <p:nvSpPr>
          <p:cNvPr id="89" name="角丸四角形 88"/>
          <p:cNvSpPr/>
          <p:nvPr/>
        </p:nvSpPr>
        <p:spPr bwMode="auto">
          <a:xfrm>
            <a:off x="4384369" y="5734386"/>
            <a:ext cx="5048870" cy="898970"/>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【KPI】</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メイリオ"/>
                <a:ea typeface="メイリオ"/>
              </a:rPr>
              <a:t>・開発標準適用システム数　　　・第三者レビュー実施回数</a:t>
            </a:r>
            <a:endParaRPr lang="en-US" altLang="ja-JP" sz="1200" dirty="0">
              <a:solidFill>
                <a:schemeClr val="tx1"/>
              </a:solidFill>
              <a:latin typeface="メイリオ"/>
              <a:ea typeface="メイリオ"/>
            </a:endParaRPr>
          </a:p>
          <a:p>
            <a:r>
              <a:rPr lang="ja-JP" altLang="en-US" sz="1200" dirty="0">
                <a:solidFill>
                  <a:schemeClr val="tx1"/>
                </a:solidFill>
                <a:latin typeface="メイリオ"/>
                <a:ea typeface="メイリオ"/>
              </a:rPr>
              <a:t>・</a:t>
            </a:r>
            <a:r>
              <a:rPr lang="en-US" altLang="ja-JP" sz="1200" dirty="0">
                <a:solidFill>
                  <a:schemeClr val="tx1"/>
                </a:solidFill>
                <a:latin typeface="メイリオ"/>
                <a:ea typeface="メイリオ"/>
              </a:rPr>
              <a:t>PM</a:t>
            </a:r>
            <a:r>
              <a:rPr lang="ja-JP" altLang="en-US" sz="1200" dirty="0">
                <a:solidFill>
                  <a:schemeClr val="tx1"/>
                </a:solidFill>
                <a:latin typeface="メイリオ"/>
                <a:ea typeface="メイリオ"/>
              </a:rPr>
              <a:t>候補レビュー参加数　　　  ・レビューノウハウ蓄積数</a:t>
            </a:r>
            <a:endParaRPr lang="en-US" altLang="ja-JP" sz="1200" dirty="0">
              <a:solidFill>
                <a:schemeClr val="tx1"/>
              </a:solidFill>
              <a:latin typeface="メイリオ"/>
              <a:ea typeface="メイリオ"/>
            </a:endParaRPr>
          </a:p>
        </p:txBody>
      </p:sp>
      <p:sp>
        <p:nvSpPr>
          <p:cNvPr id="62" name="テキスト ボックス 61"/>
          <p:cNvSpPr txBox="1"/>
          <p:nvPr/>
        </p:nvSpPr>
        <p:spPr>
          <a:xfrm>
            <a:off x="8240332" y="118722"/>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dirty="0" smtClean="0">
                <a:latin typeface="+mj-ea"/>
                <a:ea typeface="+mj-ea"/>
              </a:rPr>
              <a:t>スマートシティ</a:t>
            </a:r>
            <a:endParaRPr kumimoji="1" lang="ja-JP" altLang="en-US" sz="1400" dirty="0">
              <a:latin typeface="+mj-ea"/>
              <a:ea typeface="+mj-ea"/>
            </a:endParaRPr>
          </a:p>
        </p:txBody>
      </p:sp>
    </p:spTree>
    <p:extLst>
      <p:ext uri="{BB962C8B-B14F-4D97-AF65-F5344CB8AC3E}">
        <p14:creationId xmlns:p14="http://schemas.microsoft.com/office/powerpoint/2010/main" val="2744612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92460" y="980728"/>
            <a:ext cx="9515562" cy="9048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solidFill>
                  <a:prstClr val="black"/>
                </a:solidFill>
                <a:latin typeface="メイリオ"/>
                <a:ea typeface="メイリオ"/>
              </a:rPr>
              <a:t>・大阪市</a:t>
            </a:r>
            <a:r>
              <a:rPr lang="ja-JP" altLang="en-US" sz="1200" dirty="0">
                <a:solidFill>
                  <a:prstClr val="black"/>
                </a:solidFill>
                <a:latin typeface="メイリオ"/>
                <a:ea typeface="メイリオ"/>
              </a:rPr>
              <a:t>の</a:t>
            </a:r>
            <a:r>
              <a:rPr lang="en-US" altLang="ja-JP" sz="1200" dirty="0">
                <a:solidFill>
                  <a:prstClr val="black"/>
                </a:solidFill>
                <a:latin typeface="メイリオ"/>
                <a:ea typeface="メイリオ"/>
              </a:rPr>
              <a:t>ICT</a:t>
            </a:r>
            <a:r>
              <a:rPr lang="ja-JP" altLang="en-US" sz="1200" dirty="0">
                <a:solidFill>
                  <a:prstClr val="black"/>
                </a:solidFill>
                <a:latin typeface="メイリオ"/>
                <a:ea typeface="メイリオ"/>
              </a:rPr>
              <a:t>全てを対象に、全体最適を目指して、現在、各局のシステムごとに分散している</a:t>
            </a:r>
            <a:r>
              <a:rPr lang="en-US" altLang="ja-JP" sz="1200" dirty="0">
                <a:solidFill>
                  <a:prstClr val="black"/>
                </a:solidFill>
                <a:latin typeface="メイリオ"/>
                <a:ea typeface="メイリオ"/>
              </a:rPr>
              <a:t>ICT</a:t>
            </a:r>
            <a:r>
              <a:rPr lang="ja-JP" altLang="en-US" sz="1200" dirty="0">
                <a:solidFill>
                  <a:prstClr val="black"/>
                </a:solidFill>
                <a:latin typeface="メイリオ"/>
                <a:ea typeface="メイリオ"/>
              </a:rPr>
              <a:t>管理機能強化の検討を行い</a:t>
            </a:r>
            <a:r>
              <a:rPr lang="ja-JP" altLang="en-US" sz="1200" dirty="0" smtClean="0">
                <a:solidFill>
                  <a:prstClr val="black"/>
                </a:solidFill>
                <a:latin typeface="メイリオ"/>
                <a:ea typeface="メイリオ"/>
              </a:rPr>
              <a:t>、再編成</a:t>
            </a:r>
            <a:endParaRPr lang="en-US" altLang="ja-JP" sz="1200" dirty="0" smtClean="0">
              <a:solidFill>
                <a:prstClr val="black"/>
              </a:solidFill>
              <a:latin typeface="メイリオ"/>
              <a:ea typeface="メイリオ"/>
            </a:endParaRPr>
          </a:p>
          <a:p>
            <a:r>
              <a:rPr lang="ja-JP" altLang="en-US" sz="1200" dirty="0">
                <a:solidFill>
                  <a:prstClr val="black"/>
                </a:solidFill>
                <a:latin typeface="メイリオ"/>
                <a:ea typeface="メイリオ"/>
              </a:rPr>
              <a:t>　</a:t>
            </a:r>
            <a:r>
              <a:rPr lang="ja-JP" altLang="en-US" sz="1200" dirty="0" smtClean="0">
                <a:solidFill>
                  <a:prstClr val="black"/>
                </a:solidFill>
                <a:latin typeface="メイリオ"/>
                <a:ea typeface="メイリオ"/>
              </a:rPr>
              <a:t>計画</a:t>
            </a:r>
            <a:r>
              <a:rPr lang="ja-JP" altLang="en-US" sz="1200" dirty="0">
                <a:solidFill>
                  <a:prstClr val="black"/>
                </a:solidFill>
                <a:latin typeface="メイリオ"/>
                <a:ea typeface="メイリオ"/>
              </a:rPr>
              <a:t>を検討・策定する</a:t>
            </a:r>
            <a:r>
              <a:rPr lang="ja-JP" altLang="en-US" sz="1200" dirty="0" smtClean="0">
                <a:solidFill>
                  <a:prstClr val="black"/>
                </a:solidFill>
                <a:latin typeface="メイリオ"/>
                <a:ea typeface="メイリオ"/>
              </a:rPr>
              <a:t>。</a:t>
            </a:r>
            <a:endParaRPr lang="en-US" altLang="ja-JP" sz="1200" dirty="0" smtClean="0">
              <a:solidFill>
                <a:prstClr val="black"/>
              </a:solidFill>
              <a:latin typeface="メイリオ"/>
              <a:ea typeface="メイリオ"/>
            </a:endParaRPr>
          </a:p>
          <a:p>
            <a:r>
              <a:rPr lang="ja-JP" altLang="en-US" sz="1200" dirty="0">
                <a:solidFill>
                  <a:prstClr val="black"/>
                </a:solidFill>
                <a:latin typeface="メイリオ"/>
                <a:ea typeface="メイリオ"/>
              </a:rPr>
              <a:t>・</a:t>
            </a:r>
            <a:r>
              <a:rPr lang="ja-JP" altLang="en-US" sz="1200" dirty="0" smtClean="0">
                <a:solidFill>
                  <a:prstClr val="black"/>
                </a:solidFill>
                <a:latin typeface="メイリオ"/>
                <a:ea typeface="メイリオ"/>
              </a:rPr>
              <a:t>計画</a:t>
            </a:r>
            <a:r>
              <a:rPr lang="ja-JP" altLang="en-US" sz="1200" dirty="0">
                <a:solidFill>
                  <a:prstClr val="black"/>
                </a:solidFill>
                <a:latin typeface="メイリオ"/>
                <a:ea typeface="メイリオ"/>
              </a:rPr>
              <a:t>に沿って実行することで、大阪市</a:t>
            </a:r>
            <a:r>
              <a:rPr lang="en-US" altLang="ja-JP" sz="1200" dirty="0">
                <a:solidFill>
                  <a:prstClr val="black"/>
                </a:solidFill>
                <a:latin typeface="メイリオ"/>
                <a:ea typeface="メイリオ"/>
              </a:rPr>
              <a:t>ICT</a:t>
            </a:r>
            <a:r>
              <a:rPr lang="ja-JP" altLang="en-US" sz="1200" dirty="0">
                <a:solidFill>
                  <a:prstClr val="black"/>
                </a:solidFill>
                <a:latin typeface="メイリオ"/>
                <a:ea typeface="メイリオ"/>
              </a:rPr>
              <a:t>のマネジメントレベルの向上を図り、将来の大阪市の成長</a:t>
            </a:r>
            <a:r>
              <a:rPr lang="ja-JP" altLang="en-US" sz="1200" dirty="0" smtClean="0">
                <a:solidFill>
                  <a:prstClr val="black"/>
                </a:solidFill>
                <a:latin typeface="メイリオ"/>
                <a:ea typeface="メイリオ"/>
              </a:rPr>
              <a:t>・発展に繋げる。</a:t>
            </a:r>
            <a:endParaRPr lang="en-US" altLang="ja-JP" sz="1200" dirty="0">
              <a:solidFill>
                <a:prstClr val="black"/>
              </a:solidFill>
              <a:latin typeface="+mj-ea"/>
            </a:endParaRPr>
          </a:p>
        </p:txBody>
      </p:sp>
      <p:sp>
        <p:nvSpPr>
          <p:cNvPr id="14" name="スライド番号プレースホルダー 4"/>
          <p:cNvSpPr>
            <a:spLocks noGrp="1"/>
          </p:cNvSpPr>
          <p:nvPr>
            <p:ph type="sldNum" sz="quarter" idx="10"/>
          </p:nvPr>
        </p:nvSpPr>
        <p:spPr>
          <a:xfrm>
            <a:off x="7473280" y="666840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13</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smtClean="0"/>
              <a:t>主要</a:t>
            </a:r>
            <a:r>
              <a:rPr lang="ja-JP" altLang="en-US" dirty="0"/>
              <a:t>な情報システムの管理体制の</a:t>
            </a:r>
            <a:r>
              <a:rPr lang="ja-JP" altLang="en-US" dirty="0" smtClean="0"/>
              <a:t>強化</a:t>
            </a:r>
          </a:p>
        </p:txBody>
      </p:sp>
      <p:sp>
        <p:nvSpPr>
          <p:cNvPr id="20" name="Shape 128"/>
          <p:cNvSpPr/>
          <p:nvPr/>
        </p:nvSpPr>
        <p:spPr>
          <a:xfrm>
            <a:off x="128464" y="737388"/>
            <a:ext cx="939973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大阪市</a:t>
            </a:r>
            <a:r>
              <a:rPr kumimoji="0" lang="en-US" altLang="ja-JP" sz="1687" kern="0" dirty="0">
                <a:solidFill>
                  <a:srgbClr val="C00000"/>
                </a:solidFill>
                <a:latin typeface="メイリオ" panose="020B0604030504040204" pitchFamily="50" charset="-128"/>
                <a:sym typeface="Helvetica Light"/>
              </a:rPr>
              <a:t>ICT</a:t>
            </a:r>
            <a:r>
              <a:rPr kumimoji="0" lang="ja-JP" altLang="en-US" sz="1687" kern="0" dirty="0">
                <a:solidFill>
                  <a:srgbClr val="C00000"/>
                </a:solidFill>
                <a:latin typeface="メイリオ" panose="020B0604030504040204" pitchFamily="50" charset="-128"/>
                <a:sym typeface="Helvetica Light"/>
              </a:rPr>
              <a:t>管理機能の再編成計画の策定</a:t>
            </a:r>
            <a:endParaRPr kumimoji="0" lang="en-US" altLang="ja-JP" sz="1800" b="1" kern="0" dirty="0">
              <a:solidFill>
                <a:srgbClr val="C00000"/>
              </a:solidFill>
              <a:latin typeface="メイリオ" panose="020B0604030504040204" pitchFamily="50" charset="-128"/>
              <a:sym typeface="Helvetica Light"/>
            </a:endParaRPr>
          </a:p>
        </p:txBody>
      </p:sp>
      <p:sp>
        <p:nvSpPr>
          <p:cNvPr id="4" name="ホームベース 3"/>
          <p:cNvSpPr/>
          <p:nvPr/>
        </p:nvSpPr>
        <p:spPr bwMode="auto">
          <a:xfrm>
            <a:off x="6465168" y="368660"/>
            <a:ext cx="468052" cy="835814"/>
          </a:xfrm>
          <a:prstGeom prst="homePlat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16" name="正方形/長方形 15"/>
          <p:cNvSpPr/>
          <p:nvPr/>
        </p:nvSpPr>
        <p:spPr bwMode="auto">
          <a:xfrm>
            <a:off x="8229364" y="5035305"/>
            <a:ext cx="1152253" cy="3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35" name="スライド番号プレースホルダー 4"/>
          <p:cNvSpPr txBox="1">
            <a:spLocks/>
          </p:cNvSpPr>
          <p:nvPr/>
        </p:nvSpPr>
        <p:spPr bwMode="auto">
          <a:xfrm>
            <a:off x="7473280" y="6411832"/>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endParaRPr kumimoji="0" lang="en-US" altLang="ja-JP" sz="1000" dirty="0">
              <a:solidFill>
                <a:srgbClr val="000000"/>
              </a:solidFill>
              <a:latin typeface="メイリオ" panose="020B0604030504040204" pitchFamily="50" charset="-128"/>
            </a:endParaRPr>
          </a:p>
        </p:txBody>
      </p:sp>
      <p:sp>
        <p:nvSpPr>
          <p:cNvPr id="61" name="正方形/長方形 60"/>
          <p:cNvSpPr/>
          <p:nvPr/>
        </p:nvSpPr>
        <p:spPr bwMode="auto">
          <a:xfrm>
            <a:off x="4701256" y="6282566"/>
            <a:ext cx="5138142"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US" altLang="ja-JP" sz="1200" dirty="0" smtClean="0">
                <a:latin typeface="メイリオ"/>
                <a:ea typeface="メイリオ"/>
                <a:cs typeface="メイリオ" pitchFamily="50" charset="-128"/>
              </a:rPr>
              <a:t>※</a:t>
            </a:r>
            <a:r>
              <a:rPr lang="ja-JP" altLang="en-US" sz="1200" dirty="0" smtClean="0">
                <a:latin typeface="メイリオ"/>
                <a:ea typeface="メイリオ"/>
                <a:cs typeface="メイリオ" pitchFamily="50" charset="-128"/>
              </a:rPr>
              <a:t>上記は</a:t>
            </a:r>
            <a:r>
              <a:rPr lang="en-US" altLang="ja-JP" sz="1200" dirty="0" smtClean="0">
                <a:latin typeface="メイリオ"/>
                <a:ea typeface="メイリオ"/>
                <a:cs typeface="メイリオ" pitchFamily="50" charset="-128"/>
              </a:rPr>
              <a:t>2018</a:t>
            </a:r>
            <a:r>
              <a:rPr lang="ja-JP" altLang="en-US" sz="1200" dirty="0" smtClean="0">
                <a:latin typeface="メイリオ"/>
                <a:ea typeface="メイリオ"/>
                <a:cs typeface="メイリオ" pitchFamily="50" charset="-128"/>
              </a:rPr>
              <a:t>年度計画完成まで。以降は計画に基づき新たに</a:t>
            </a:r>
            <a:r>
              <a:rPr lang="en-US" altLang="ja-JP" sz="1200" dirty="0" smtClean="0">
                <a:latin typeface="メイリオ"/>
                <a:ea typeface="メイリオ"/>
                <a:cs typeface="メイリオ" pitchFamily="50" charset="-128"/>
              </a:rPr>
              <a:t>KPI</a:t>
            </a:r>
            <a:r>
              <a:rPr lang="ja-JP" altLang="en-US" sz="1200" dirty="0" smtClean="0">
                <a:latin typeface="メイリオ"/>
                <a:ea typeface="メイリオ"/>
                <a:cs typeface="メイリオ" pitchFamily="50" charset="-128"/>
              </a:rPr>
              <a:t>設定</a:t>
            </a:r>
            <a:endParaRPr lang="ja-JP" altLang="en-US" sz="1400" dirty="0" smtClean="0">
              <a:latin typeface="Arial" charset="0"/>
              <a:cs typeface="メイリオ" pitchFamily="50" charset="-128"/>
            </a:endParaRPr>
          </a:p>
        </p:txBody>
      </p:sp>
      <p:sp>
        <p:nvSpPr>
          <p:cNvPr id="73" name="ホームベース 72"/>
          <p:cNvSpPr/>
          <p:nvPr/>
        </p:nvSpPr>
        <p:spPr bwMode="auto">
          <a:xfrm>
            <a:off x="7113116" y="2349864"/>
            <a:ext cx="544092" cy="1440160"/>
          </a:xfrm>
          <a:prstGeom prst="homePlate">
            <a:avLst>
              <a:gd name="adj" fmla="val 29430"/>
            </a:avLst>
          </a:prstGeom>
          <a:solidFill>
            <a:schemeClr val="accent1"/>
          </a:solidFill>
          <a:ln>
            <a:no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pic>
        <p:nvPicPr>
          <p:cNvPr id="32" name="図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482" y="3308778"/>
            <a:ext cx="769138" cy="575580"/>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056" y="3308778"/>
            <a:ext cx="767250" cy="574167"/>
          </a:xfrm>
          <a:prstGeom prst="rect">
            <a:avLst/>
          </a:prstGeom>
        </p:spPr>
      </p:pic>
      <p:pic>
        <p:nvPicPr>
          <p:cNvPr id="23" name="図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3286" y="2060848"/>
            <a:ext cx="902805" cy="597884"/>
          </a:xfrm>
          <a:prstGeom prst="rect">
            <a:avLst/>
          </a:prstGeom>
        </p:spPr>
      </p:pic>
      <p:sp>
        <p:nvSpPr>
          <p:cNvPr id="33" name="雲形吹き出し 32"/>
          <p:cNvSpPr/>
          <p:nvPr/>
        </p:nvSpPr>
        <p:spPr bwMode="auto">
          <a:xfrm>
            <a:off x="1969270" y="2462793"/>
            <a:ext cx="1260140" cy="1222814"/>
          </a:xfrm>
          <a:prstGeom prst="cloudCallout">
            <a:avLst/>
          </a:prstGeom>
          <a:solidFill>
            <a:schemeClr val="bg1">
              <a:lumMod val="95000"/>
            </a:schemeClr>
          </a:solidFill>
          <a:ln>
            <a:solidFill>
              <a:schemeClr val="bg1">
                <a:lumMod val="75000"/>
              </a:schemeClr>
            </a:solidFill>
          </a:ln>
          <a:effectLst/>
          <a:extLst/>
        </p:spPr>
        <p:txBody>
          <a:bodyPr vert="horz" wrap="square" lIns="0" tIns="0" rIns="0" bIns="0" numCol="1" rtlCol="0" anchor="t" anchorCtr="0" compatLnSpc="1">
            <a:prstTxWarp prst="textNoShape">
              <a:avLst/>
            </a:prstTxWarp>
            <a:spAutoFit/>
          </a:bodyPr>
          <a:lstStyle/>
          <a:p>
            <a:pPr algn="ctr"/>
            <a:r>
              <a:rPr lang="ja-JP" altLang="en-US" sz="1800" b="1" dirty="0" smtClean="0">
                <a:latin typeface="Arial" charset="0"/>
                <a:cs typeface="メイリオ" pitchFamily="50" charset="-128"/>
              </a:rPr>
              <a:t>大阪市</a:t>
            </a:r>
            <a:endParaRPr lang="en-US" altLang="ja-JP" sz="1800" b="1" dirty="0" smtClean="0">
              <a:latin typeface="Arial" charset="0"/>
              <a:cs typeface="メイリオ" pitchFamily="50" charset="-128"/>
            </a:endParaRPr>
          </a:p>
          <a:p>
            <a:pPr algn="ctr"/>
            <a:r>
              <a:rPr lang="en-US" altLang="ja-JP" sz="1800" b="1" dirty="0" smtClean="0">
                <a:latin typeface="Arial" charset="0"/>
                <a:cs typeface="メイリオ" pitchFamily="50" charset="-128"/>
              </a:rPr>
              <a:t>ICT</a:t>
            </a:r>
            <a:endParaRPr lang="ja-JP" altLang="en-US" sz="1800" b="1" dirty="0" smtClean="0">
              <a:latin typeface="Arial" charset="0"/>
              <a:cs typeface="メイリオ" pitchFamily="50" charset="-128"/>
            </a:endParaRPr>
          </a:p>
        </p:txBody>
      </p:sp>
      <p:sp>
        <p:nvSpPr>
          <p:cNvPr id="36" name="フローチャート: 磁気ディスク 35"/>
          <p:cNvSpPr/>
          <p:nvPr/>
        </p:nvSpPr>
        <p:spPr bwMode="auto">
          <a:xfrm>
            <a:off x="4239656" y="3309718"/>
            <a:ext cx="1362442" cy="599158"/>
          </a:xfrm>
          <a:prstGeom prst="flowChartMagneticDisk">
            <a:avLst/>
          </a:prstGeom>
          <a:solidFill>
            <a:srgbClr val="FFC000"/>
          </a:solidFill>
          <a:ln>
            <a:solidFill>
              <a:schemeClr val="accent6">
                <a:lumMod val="50000"/>
              </a:schemeClr>
            </a:solidFill>
          </a:ln>
          <a:effectLst/>
          <a:extLst/>
        </p:spPr>
        <p:txBody>
          <a:bodyPr vert="horz" wrap="square" lIns="0" tIns="0" rIns="0" bIns="0" numCol="1" rtlCol="0" anchor="t" anchorCtr="0" compatLnSpc="1">
            <a:prstTxWarp prst="textNoShape">
              <a:avLst/>
            </a:prstTxWarp>
            <a:spAutoFit/>
          </a:bodyPr>
          <a:lstStyle/>
          <a:p>
            <a:pPr algn="ctr"/>
            <a:r>
              <a:rPr lang="ja-JP" altLang="en-US" sz="1400" b="1" dirty="0">
                <a:latin typeface="Arial" charset="0"/>
                <a:cs typeface="メイリオ" pitchFamily="50" charset="-128"/>
              </a:rPr>
              <a:t>把握</a:t>
            </a:r>
            <a:r>
              <a:rPr lang="ja-JP" altLang="en-US" sz="1400" b="1" dirty="0" smtClean="0">
                <a:latin typeface="Arial" charset="0"/>
                <a:cs typeface="メイリオ" pitchFamily="50" charset="-128"/>
              </a:rPr>
              <a:t>すべきもの</a:t>
            </a:r>
          </a:p>
        </p:txBody>
      </p:sp>
      <p:sp>
        <p:nvSpPr>
          <p:cNvPr id="57" name="フローチャート: 磁気ディスク 56"/>
          <p:cNvSpPr/>
          <p:nvPr/>
        </p:nvSpPr>
        <p:spPr bwMode="auto">
          <a:xfrm>
            <a:off x="4239656" y="2888940"/>
            <a:ext cx="1362442" cy="556361"/>
          </a:xfrm>
          <a:prstGeom prst="flowChartMagneticDisk">
            <a:avLst/>
          </a:prstGeom>
          <a:solidFill>
            <a:srgbClr val="FFCCCC"/>
          </a:solidFill>
          <a:ln>
            <a:solidFill>
              <a:schemeClr val="accent6">
                <a:lumMod val="50000"/>
              </a:schemeClr>
            </a:solidFill>
          </a:ln>
          <a:effectLst/>
          <a:extLst/>
        </p:spPr>
        <p:txBody>
          <a:bodyPr vert="horz" wrap="square" lIns="0" tIns="0" rIns="0" bIns="0" numCol="1" rtlCol="0" anchor="t" anchorCtr="0" compatLnSpc="1">
            <a:prstTxWarp prst="textNoShape">
              <a:avLst/>
            </a:prstTxWarp>
            <a:spAutoFit/>
          </a:bodyPr>
          <a:lstStyle/>
          <a:p>
            <a:pPr algn="ctr"/>
            <a:r>
              <a:rPr lang="ja-JP" altLang="en-US" sz="1300" b="1" dirty="0">
                <a:latin typeface="Arial" charset="0"/>
                <a:cs typeface="メイリオ" pitchFamily="50" charset="-128"/>
              </a:rPr>
              <a:t>標準化</a:t>
            </a:r>
            <a:r>
              <a:rPr lang="ja-JP" altLang="en-US" sz="1300" b="1" dirty="0" smtClean="0">
                <a:latin typeface="Arial" charset="0"/>
                <a:cs typeface="メイリオ" pitchFamily="50" charset="-128"/>
              </a:rPr>
              <a:t>すべきもの</a:t>
            </a:r>
          </a:p>
        </p:txBody>
      </p:sp>
      <p:sp>
        <p:nvSpPr>
          <p:cNvPr id="60" name="フローチャート: 磁気ディスク 59"/>
          <p:cNvSpPr/>
          <p:nvPr/>
        </p:nvSpPr>
        <p:spPr bwMode="auto">
          <a:xfrm>
            <a:off x="4239656" y="2398064"/>
            <a:ext cx="1362442" cy="599158"/>
          </a:xfrm>
          <a:prstGeom prst="flowChartMagneticDisk">
            <a:avLst/>
          </a:prstGeom>
          <a:solidFill>
            <a:srgbClr val="FFFF00"/>
          </a:solidFill>
          <a:ln>
            <a:solidFill>
              <a:schemeClr val="accent6">
                <a:lumMod val="50000"/>
              </a:schemeClr>
            </a:solidFill>
          </a:ln>
          <a:effectLst/>
          <a:extLst/>
        </p:spPr>
        <p:txBody>
          <a:bodyPr vert="horz" wrap="square" lIns="0" tIns="0" rIns="0" bIns="0" numCol="1" rtlCol="0" anchor="t" anchorCtr="0" compatLnSpc="1">
            <a:prstTxWarp prst="textNoShape">
              <a:avLst/>
            </a:prstTxWarp>
            <a:spAutoFit/>
          </a:bodyPr>
          <a:lstStyle/>
          <a:p>
            <a:pPr algn="ctr"/>
            <a:r>
              <a:rPr lang="ja-JP" altLang="en-US" sz="1400" b="1" dirty="0" smtClean="0">
                <a:latin typeface="Arial" charset="0"/>
                <a:cs typeface="メイリオ" pitchFamily="50" charset="-128"/>
              </a:rPr>
              <a:t>集約すべきもの</a:t>
            </a:r>
          </a:p>
        </p:txBody>
      </p:sp>
      <p:sp>
        <p:nvSpPr>
          <p:cNvPr id="37" name="下矢印 36"/>
          <p:cNvSpPr/>
          <p:nvPr/>
        </p:nvSpPr>
        <p:spPr bwMode="auto">
          <a:xfrm>
            <a:off x="4173328" y="2024844"/>
            <a:ext cx="1551959" cy="444377"/>
          </a:xfrm>
          <a:prstGeom prst="downArrow">
            <a:avLst>
              <a:gd name="adj1" fmla="val 92966"/>
              <a:gd name="adj2" fmla="val 50000"/>
            </a:avLst>
          </a:prstGeom>
          <a:solidFill>
            <a:schemeClr val="accent2">
              <a:lumMod val="20000"/>
              <a:lumOff val="80000"/>
            </a:schemeClr>
          </a:solidFill>
          <a:ln>
            <a:noFill/>
          </a:ln>
          <a:effectLst/>
          <a:extLst/>
        </p:spPr>
        <p:txBody>
          <a:bodyPr vert="horz" wrap="square" lIns="0" tIns="0" rIns="0" bIns="0" numCol="1" rtlCol="0" anchor="t" anchorCtr="0" compatLnSpc="1">
            <a:prstTxWarp prst="textNoShape">
              <a:avLst/>
            </a:prstTxWarp>
            <a:spAutoFit/>
          </a:bodyPr>
          <a:lstStyle/>
          <a:p>
            <a:pPr algn="ctr"/>
            <a:r>
              <a:rPr lang="ja-JP" altLang="en-US" sz="1200" b="1" dirty="0" smtClean="0">
                <a:latin typeface="メイリオ"/>
                <a:ea typeface="メイリオ"/>
                <a:cs typeface="メイリオ" pitchFamily="50" charset="-128"/>
              </a:rPr>
              <a:t>大阪</a:t>
            </a:r>
            <a:r>
              <a:rPr lang="en-US" altLang="ja-JP" sz="1200" b="1" dirty="0" smtClean="0">
                <a:latin typeface="メイリオ"/>
                <a:ea typeface="メイリオ"/>
                <a:cs typeface="メイリオ" pitchFamily="50" charset="-128"/>
              </a:rPr>
              <a:t>ICT</a:t>
            </a:r>
            <a:r>
              <a:rPr lang="ja-JP" altLang="en-US" sz="1200" b="1" dirty="0" smtClean="0">
                <a:latin typeface="メイリオ"/>
                <a:ea typeface="メイリオ"/>
                <a:cs typeface="メイリオ" pitchFamily="50" charset="-128"/>
              </a:rPr>
              <a:t>として分類</a:t>
            </a:r>
          </a:p>
        </p:txBody>
      </p:sp>
      <p:sp>
        <p:nvSpPr>
          <p:cNvPr id="63" name="雲形吹き出し 62"/>
          <p:cNvSpPr/>
          <p:nvPr/>
        </p:nvSpPr>
        <p:spPr bwMode="auto">
          <a:xfrm>
            <a:off x="56456" y="2462793"/>
            <a:ext cx="1260140" cy="1222814"/>
          </a:xfrm>
          <a:prstGeom prst="cloudCallout">
            <a:avLst/>
          </a:prstGeom>
          <a:solidFill>
            <a:schemeClr val="bg2">
              <a:lumMod val="60000"/>
              <a:lumOff val="40000"/>
            </a:schemeClr>
          </a:solidFill>
          <a:ln>
            <a:noFill/>
          </a:ln>
          <a:effectLst/>
          <a:extLst/>
        </p:spPr>
        <p:txBody>
          <a:bodyPr vert="horz" wrap="square" lIns="0" tIns="0" rIns="0" bIns="0" numCol="1" rtlCol="0" anchor="t" anchorCtr="0" compatLnSpc="1">
            <a:prstTxWarp prst="textNoShape">
              <a:avLst/>
            </a:prstTxWarp>
            <a:spAutoFit/>
          </a:bodyPr>
          <a:lstStyle/>
          <a:p>
            <a:pPr algn="ctr"/>
            <a:r>
              <a:rPr lang="ja-JP" altLang="en-US" sz="1800" b="1" dirty="0" smtClean="0">
                <a:solidFill>
                  <a:srgbClr val="FFFFFF">
                    <a:lumMod val="85000"/>
                  </a:srgbClr>
                </a:solidFill>
                <a:latin typeface="Arial" charset="0"/>
                <a:cs typeface="メイリオ" pitchFamily="50" charset="-128"/>
              </a:rPr>
              <a:t>大阪市</a:t>
            </a:r>
            <a:endParaRPr lang="en-US" altLang="ja-JP" sz="1800" b="1" dirty="0">
              <a:solidFill>
                <a:srgbClr val="FFFFFF">
                  <a:lumMod val="85000"/>
                </a:srgbClr>
              </a:solidFill>
              <a:latin typeface="Arial" charset="0"/>
              <a:cs typeface="メイリオ" pitchFamily="50" charset="-128"/>
            </a:endParaRPr>
          </a:p>
          <a:p>
            <a:pPr algn="ctr"/>
            <a:r>
              <a:rPr lang="en-US" altLang="ja-JP" sz="1800" b="1" dirty="0" smtClean="0">
                <a:solidFill>
                  <a:srgbClr val="FFFFFF">
                    <a:lumMod val="85000"/>
                  </a:srgbClr>
                </a:solidFill>
                <a:latin typeface="Arial" charset="0"/>
                <a:cs typeface="メイリオ" pitchFamily="50" charset="-128"/>
              </a:rPr>
              <a:t>ICT</a:t>
            </a:r>
            <a:endParaRPr lang="ja-JP" altLang="en-US" sz="1800" b="1" dirty="0" smtClean="0">
              <a:solidFill>
                <a:srgbClr val="FFFFFF">
                  <a:lumMod val="85000"/>
                </a:srgbClr>
              </a:solidFill>
              <a:latin typeface="Arial" charset="0"/>
              <a:cs typeface="メイリオ" pitchFamily="50" charset="-128"/>
            </a:endParaRPr>
          </a:p>
        </p:txBody>
      </p:sp>
      <p:pic>
        <p:nvPicPr>
          <p:cNvPr id="66" name="図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6780" y="2313859"/>
            <a:ext cx="1632596" cy="1808395"/>
          </a:xfrm>
          <a:prstGeom prst="rect">
            <a:avLst/>
          </a:prstGeom>
        </p:spPr>
      </p:pic>
      <p:sp>
        <p:nvSpPr>
          <p:cNvPr id="67" name="テキスト ボックス 66"/>
          <p:cNvSpPr txBox="1"/>
          <p:nvPr/>
        </p:nvSpPr>
        <p:spPr>
          <a:xfrm>
            <a:off x="7724158" y="2772908"/>
            <a:ext cx="1272556" cy="781752"/>
          </a:xfrm>
          <a:prstGeom prst="rect">
            <a:avLst/>
          </a:prstGeom>
          <a:noFill/>
        </p:spPr>
        <p:txBody>
          <a:bodyPr wrap="square" rtlCol="0">
            <a:spAutoFit/>
          </a:bodyPr>
          <a:lstStyle/>
          <a:p>
            <a:pPr algn="ctr">
              <a:lnSpc>
                <a:spcPct val="100000"/>
              </a:lnSpc>
            </a:pPr>
            <a:r>
              <a:rPr lang="ja-JP" altLang="en-US" sz="1400" b="1" dirty="0" smtClean="0">
                <a:latin typeface="メイリオ"/>
                <a:ea typeface="メイリオ"/>
              </a:rPr>
              <a:t>大阪市</a:t>
            </a:r>
            <a:r>
              <a:rPr lang="en-US" altLang="ja-JP" sz="1400" b="1" dirty="0" smtClean="0">
                <a:latin typeface="メイリオ"/>
                <a:ea typeface="メイリオ"/>
              </a:rPr>
              <a:t>ICT</a:t>
            </a:r>
          </a:p>
          <a:p>
            <a:pPr algn="ctr">
              <a:lnSpc>
                <a:spcPct val="100000"/>
              </a:lnSpc>
            </a:pPr>
            <a:r>
              <a:rPr lang="ja-JP" altLang="en-US" sz="1400" b="1" dirty="0" smtClean="0">
                <a:latin typeface="メイリオ"/>
                <a:ea typeface="メイリオ"/>
              </a:rPr>
              <a:t>管理機能</a:t>
            </a:r>
            <a:endParaRPr lang="en-US" altLang="ja-JP" sz="1400" b="1" dirty="0" smtClean="0">
              <a:latin typeface="メイリオ"/>
              <a:ea typeface="メイリオ"/>
            </a:endParaRPr>
          </a:p>
          <a:p>
            <a:pPr algn="ctr">
              <a:lnSpc>
                <a:spcPct val="100000"/>
              </a:lnSpc>
            </a:pPr>
            <a:r>
              <a:rPr lang="ja-JP" altLang="en-US" sz="1400" b="1" dirty="0" smtClean="0">
                <a:latin typeface="メイリオ"/>
                <a:ea typeface="メイリオ"/>
              </a:rPr>
              <a:t>再編成計画</a:t>
            </a:r>
            <a:endParaRPr lang="ja-JP" altLang="en-US" sz="1400" b="1" dirty="0">
              <a:latin typeface="メイリオ"/>
              <a:ea typeface="メイリオ"/>
            </a:endParaRPr>
          </a:p>
        </p:txBody>
      </p:sp>
      <p:sp>
        <p:nvSpPr>
          <p:cNvPr id="39" name="ホームベース 38"/>
          <p:cNvSpPr/>
          <p:nvPr/>
        </p:nvSpPr>
        <p:spPr bwMode="auto">
          <a:xfrm>
            <a:off x="9020277" y="2352138"/>
            <a:ext cx="830362" cy="1440160"/>
          </a:xfrm>
          <a:prstGeom prst="homePlate">
            <a:avLst>
              <a:gd name="adj" fmla="val 29430"/>
            </a:avLst>
          </a:prstGeom>
          <a:solidFill>
            <a:schemeClr val="accent1">
              <a:lumMod val="50000"/>
            </a:schemeClr>
          </a:solidFill>
          <a:ln>
            <a:no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11" name="下カーブ矢印 10"/>
          <p:cNvSpPr/>
          <p:nvPr/>
        </p:nvSpPr>
        <p:spPr bwMode="auto">
          <a:xfrm>
            <a:off x="6732316" y="1736812"/>
            <a:ext cx="797295" cy="633784"/>
          </a:xfrm>
          <a:prstGeom prst="curved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46" name="ホームベース 45"/>
          <p:cNvSpPr/>
          <p:nvPr/>
        </p:nvSpPr>
        <p:spPr bwMode="auto">
          <a:xfrm>
            <a:off x="6607816" y="2349864"/>
            <a:ext cx="544092" cy="1440160"/>
          </a:xfrm>
          <a:prstGeom prst="homePlate">
            <a:avLst>
              <a:gd name="adj" fmla="val 29430"/>
            </a:avLst>
          </a:prstGeom>
          <a:solidFill>
            <a:schemeClr val="accent1"/>
          </a:solidFill>
          <a:ln>
            <a:no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75" name="ホームベース 74"/>
          <p:cNvSpPr/>
          <p:nvPr/>
        </p:nvSpPr>
        <p:spPr bwMode="auto">
          <a:xfrm>
            <a:off x="6092588" y="2349864"/>
            <a:ext cx="544092" cy="1440160"/>
          </a:xfrm>
          <a:prstGeom prst="homePlate">
            <a:avLst>
              <a:gd name="adj" fmla="val 29430"/>
            </a:avLst>
          </a:prstGeom>
          <a:solidFill>
            <a:schemeClr val="accent1"/>
          </a:solidFill>
          <a:ln>
            <a:no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76" name="テキスト ボックス 75"/>
          <p:cNvSpPr txBox="1"/>
          <p:nvPr/>
        </p:nvSpPr>
        <p:spPr>
          <a:xfrm>
            <a:off x="5736580" y="2829667"/>
            <a:ext cx="1272556" cy="795602"/>
          </a:xfrm>
          <a:prstGeom prst="rect">
            <a:avLst/>
          </a:prstGeom>
          <a:noFill/>
        </p:spPr>
        <p:txBody>
          <a:bodyPr wrap="square" rtlCol="0">
            <a:spAutoFit/>
          </a:bodyPr>
          <a:lstStyle/>
          <a:p>
            <a:pPr algn="ctr">
              <a:lnSpc>
                <a:spcPct val="100000"/>
              </a:lnSpc>
            </a:pPr>
            <a:r>
              <a:rPr lang="ja-JP" altLang="en-US" sz="1600" b="1" dirty="0" smtClean="0">
                <a:latin typeface="メイリオ"/>
                <a:ea typeface="メイリオ"/>
              </a:rPr>
              <a:t>計画</a:t>
            </a:r>
            <a:endParaRPr lang="en-US" altLang="ja-JP" sz="1600" b="1" dirty="0" smtClean="0">
              <a:latin typeface="メイリオ"/>
              <a:ea typeface="メイリオ"/>
            </a:endParaRPr>
          </a:p>
          <a:p>
            <a:pPr algn="ctr">
              <a:lnSpc>
                <a:spcPct val="100000"/>
              </a:lnSpc>
            </a:pPr>
            <a:r>
              <a:rPr lang="ja-JP" altLang="en-US" sz="1600" b="1" dirty="0" smtClean="0">
                <a:latin typeface="メイリオ"/>
                <a:ea typeface="メイリオ"/>
              </a:rPr>
              <a:t>策定</a:t>
            </a:r>
            <a:endParaRPr lang="en-US" altLang="ja-JP" sz="1600" b="1" dirty="0">
              <a:latin typeface="メイリオ"/>
              <a:ea typeface="メイリオ"/>
            </a:endParaRPr>
          </a:p>
          <a:p>
            <a:pPr>
              <a:lnSpc>
                <a:spcPct val="100000"/>
              </a:lnSpc>
            </a:pPr>
            <a:r>
              <a:rPr lang="ja-JP" altLang="en-US" sz="1100" b="1" dirty="0">
                <a:latin typeface="メイリオ"/>
                <a:ea typeface="メイリオ"/>
              </a:rPr>
              <a:t> </a:t>
            </a:r>
            <a:r>
              <a:rPr lang="ja-JP" altLang="en-US" sz="1100" b="1" dirty="0" smtClean="0">
                <a:latin typeface="メイリオ"/>
                <a:ea typeface="メイリオ"/>
              </a:rPr>
              <a:t>      </a:t>
            </a:r>
            <a:r>
              <a:rPr lang="en-US" altLang="ja-JP" sz="1100" b="1" dirty="0" smtClean="0">
                <a:latin typeface="メイリオ"/>
                <a:ea typeface="メイリオ"/>
              </a:rPr>
              <a:t>(</a:t>
            </a:r>
            <a:r>
              <a:rPr lang="ja-JP" altLang="en-US" sz="1100" b="1" dirty="0" smtClean="0">
                <a:latin typeface="メイリオ"/>
                <a:ea typeface="メイリオ"/>
              </a:rPr>
              <a:t>０版</a:t>
            </a:r>
            <a:r>
              <a:rPr lang="en-US" altLang="ja-JP" sz="1100" b="1" dirty="0" smtClean="0">
                <a:latin typeface="メイリオ"/>
                <a:ea typeface="メイリオ"/>
              </a:rPr>
              <a:t>)</a:t>
            </a:r>
          </a:p>
        </p:txBody>
      </p:sp>
      <p:sp>
        <p:nvSpPr>
          <p:cNvPr id="77" name="ホームベース 76"/>
          <p:cNvSpPr/>
          <p:nvPr/>
        </p:nvSpPr>
        <p:spPr bwMode="auto">
          <a:xfrm>
            <a:off x="5672956" y="2349864"/>
            <a:ext cx="460694" cy="1440160"/>
          </a:xfrm>
          <a:prstGeom prst="homePlate">
            <a:avLst>
              <a:gd name="adj" fmla="val 29430"/>
            </a:avLst>
          </a:prstGeom>
          <a:solidFill>
            <a:schemeClr val="accent1"/>
          </a:solidFill>
          <a:ln>
            <a:no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78" name="テキスト ボックス 77"/>
          <p:cNvSpPr txBox="1"/>
          <p:nvPr/>
        </p:nvSpPr>
        <p:spPr>
          <a:xfrm>
            <a:off x="5241032" y="2949850"/>
            <a:ext cx="1272556" cy="338554"/>
          </a:xfrm>
          <a:prstGeom prst="rect">
            <a:avLst/>
          </a:prstGeom>
          <a:noFill/>
        </p:spPr>
        <p:txBody>
          <a:bodyPr wrap="square" rtlCol="0">
            <a:spAutoFit/>
          </a:bodyPr>
          <a:lstStyle/>
          <a:p>
            <a:pPr algn="ctr">
              <a:lnSpc>
                <a:spcPct val="100000"/>
              </a:lnSpc>
            </a:pPr>
            <a:r>
              <a:rPr lang="ja-JP" altLang="en-US" sz="1600" b="1" dirty="0" smtClean="0">
                <a:latin typeface="メイリオ"/>
                <a:ea typeface="メイリオ"/>
              </a:rPr>
              <a:t>検討</a:t>
            </a:r>
            <a:endParaRPr lang="ja-JP" altLang="en-US" sz="1600" b="1" dirty="0">
              <a:latin typeface="メイリオ"/>
              <a:ea typeface="メイリオ"/>
            </a:endParaRPr>
          </a:p>
        </p:txBody>
      </p:sp>
      <p:sp>
        <p:nvSpPr>
          <p:cNvPr id="48" name="テキスト ボックス 47"/>
          <p:cNvSpPr txBox="1"/>
          <p:nvPr/>
        </p:nvSpPr>
        <p:spPr>
          <a:xfrm>
            <a:off x="6228220" y="2660710"/>
            <a:ext cx="1272556" cy="1084912"/>
          </a:xfrm>
          <a:prstGeom prst="rect">
            <a:avLst/>
          </a:prstGeom>
          <a:noFill/>
        </p:spPr>
        <p:txBody>
          <a:bodyPr wrap="square" rtlCol="0">
            <a:spAutoFit/>
          </a:bodyPr>
          <a:lstStyle/>
          <a:p>
            <a:pPr algn="ctr">
              <a:lnSpc>
                <a:spcPct val="100000"/>
              </a:lnSpc>
            </a:pPr>
            <a:r>
              <a:rPr lang="ja-JP" altLang="en-US" sz="1500" b="1" dirty="0" smtClean="0">
                <a:latin typeface="メイリオ"/>
                <a:ea typeface="メイリオ"/>
              </a:rPr>
              <a:t>事前</a:t>
            </a:r>
            <a:endParaRPr lang="en-US" altLang="ja-JP" sz="1500" b="1" dirty="0" smtClean="0">
              <a:latin typeface="メイリオ"/>
              <a:ea typeface="メイリオ"/>
            </a:endParaRPr>
          </a:p>
          <a:p>
            <a:pPr algn="ctr">
              <a:lnSpc>
                <a:spcPct val="100000"/>
              </a:lnSpc>
            </a:pPr>
            <a:r>
              <a:rPr lang="ja-JP" altLang="en-US" sz="1500" b="1" dirty="0" smtClean="0">
                <a:latin typeface="メイリオ"/>
                <a:ea typeface="メイリオ"/>
              </a:rPr>
              <a:t>説明</a:t>
            </a:r>
            <a:endParaRPr lang="en-US" altLang="ja-JP" sz="1500" b="1" dirty="0" smtClean="0">
              <a:latin typeface="メイリオ"/>
              <a:ea typeface="メイリオ"/>
            </a:endParaRPr>
          </a:p>
          <a:p>
            <a:pPr algn="ctr">
              <a:lnSpc>
                <a:spcPct val="100000"/>
              </a:lnSpc>
            </a:pPr>
            <a:r>
              <a:rPr lang="ja-JP" altLang="en-US" sz="1500" b="1" dirty="0">
                <a:latin typeface="メイリオ"/>
                <a:ea typeface="メイリオ"/>
              </a:rPr>
              <a:t>・</a:t>
            </a:r>
            <a:endParaRPr lang="en-US" altLang="ja-JP" sz="1500" b="1" dirty="0" smtClean="0">
              <a:latin typeface="メイリオ"/>
              <a:ea typeface="メイリオ"/>
            </a:endParaRPr>
          </a:p>
          <a:p>
            <a:pPr algn="ctr">
              <a:lnSpc>
                <a:spcPct val="100000"/>
              </a:lnSpc>
            </a:pPr>
            <a:r>
              <a:rPr lang="ja-JP" altLang="en-US" sz="1500" b="1" dirty="0" smtClean="0">
                <a:latin typeface="メイリオ"/>
                <a:ea typeface="メイリオ"/>
              </a:rPr>
              <a:t>調整</a:t>
            </a:r>
            <a:endParaRPr lang="ja-JP" altLang="en-US" sz="1500" b="1" dirty="0">
              <a:latin typeface="メイリオ"/>
              <a:ea typeface="メイリオ"/>
            </a:endParaRPr>
          </a:p>
        </p:txBody>
      </p:sp>
      <p:sp>
        <p:nvSpPr>
          <p:cNvPr id="58" name="右矢印 57"/>
          <p:cNvSpPr/>
          <p:nvPr/>
        </p:nvSpPr>
        <p:spPr bwMode="auto">
          <a:xfrm>
            <a:off x="1221000" y="2562996"/>
            <a:ext cx="756553" cy="757992"/>
          </a:xfrm>
          <a:prstGeom prst="rightArrow">
            <a:avLst>
              <a:gd name="adj1" fmla="val 50000"/>
              <a:gd name="adj2" fmla="val 32379"/>
            </a:avLst>
          </a:prstGeom>
          <a:solidFill>
            <a:schemeClr val="accent1"/>
          </a:solidFill>
          <a:ln>
            <a:no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spAutoFit/>
          </a:bodyPr>
          <a:lstStyle/>
          <a:p>
            <a:pPr algn="ctr"/>
            <a:endParaRPr lang="ja-JP" altLang="en-US" sz="2000" b="1" dirty="0" smtClean="0">
              <a:latin typeface="Arial" charset="0"/>
              <a:cs typeface="メイリオ" pitchFamily="50" charset="-128"/>
            </a:endParaRPr>
          </a:p>
        </p:txBody>
      </p:sp>
      <p:sp>
        <p:nvSpPr>
          <p:cNvPr id="68" name="テキスト ボックス 67"/>
          <p:cNvSpPr txBox="1"/>
          <p:nvPr/>
        </p:nvSpPr>
        <p:spPr>
          <a:xfrm>
            <a:off x="884548" y="2671936"/>
            <a:ext cx="1272556" cy="609398"/>
          </a:xfrm>
          <a:prstGeom prst="rect">
            <a:avLst/>
          </a:prstGeom>
          <a:noFill/>
        </p:spPr>
        <p:txBody>
          <a:bodyPr wrap="square" rtlCol="0">
            <a:spAutoFit/>
          </a:bodyPr>
          <a:lstStyle/>
          <a:p>
            <a:pPr algn="ctr">
              <a:lnSpc>
                <a:spcPct val="100000"/>
              </a:lnSpc>
            </a:pPr>
            <a:r>
              <a:rPr lang="ja-JP" altLang="en-US" sz="1600" b="1" dirty="0">
                <a:latin typeface="メイリオ"/>
                <a:ea typeface="メイリオ"/>
              </a:rPr>
              <a:t>収集</a:t>
            </a:r>
            <a:endParaRPr lang="en-US" altLang="ja-JP" sz="1600" b="1" dirty="0" smtClean="0">
              <a:latin typeface="メイリオ"/>
              <a:ea typeface="メイリオ"/>
            </a:endParaRPr>
          </a:p>
          <a:p>
            <a:pPr algn="ctr">
              <a:lnSpc>
                <a:spcPct val="100000"/>
              </a:lnSpc>
            </a:pPr>
            <a:r>
              <a:rPr lang="ja-JP" altLang="en-US" sz="1600" b="1" dirty="0">
                <a:latin typeface="メイリオ"/>
                <a:ea typeface="メイリオ"/>
              </a:rPr>
              <a:t>整理</a:t>
            </a:r>
          </a:p>
        </p:txBody>
      </p:sp>
      <p:sp>
        <p:nvSpPr>
          <p:cNvPr id="79" name="テキスト ボックス 78"/>
          <p:cNvSpPr txBox="1"/>
          <p:nvPr/>
        </p:nvSpPr>
        <p:spPr>
          <a:xfrm>
            <a:off x="7104732" y="2964043"/>
            <a:ext cx="660488" cy="524759"/>
          </a:xfrm>
          <a:prstGeom prst="rect">
            <a:avLst/>
          </a:prstGeom>
          <a:noFill/>
        </p:spPr>
        <p:txBody>
          <a:bodyPr wrap="square" rtlCol="0">
            <a:spAutoFit/>
          </a:bodyPr>
          <a:lstStyle/>
          <a:p>
            <a:pPr>
              <a:lnSpc>
                <a:spcPct val="100000"/>
              </a:lnSpc>
            </a:pPr>
            <a:r>
              <a:rPr lang="ja-JP" altLang="en-US" sz="1600" b="1" dirty="0" smtClean="0">
                <a:latin typeface="メイリオ"/>
                <a:ea typeface="メイリオ"/>
              </a:rPr>
              <a:t>完成</a:t>
            </a:r>
            <a:endParaRPr lang="en-US" altLang="ja-JP" sz="1600" b="1" dirty="0" smtClean="0">
              <a:latin typeface="メイリオ"/>
              <a:ea typeface="メイリオ"/>
            </a:endParaRPr>
          </a:p>
          <a:p>
            <a:pPr>
              <a:lnSpc>
                <a:spcPct val="100000"/>
              </a:lnSpc>
            </a:pPr>
            <a:r>
              <a:rPr lang="en-US" altLang="ja-JP" sz="1100" b="1" dirty="0" smtClean="0">
                <a:latin typeface="メイリオ"/>
                <a:ea typeface="メイリオ"/>
              </a:rPr>
              <a:t>(1</a:t>
            </a:r>
            <a:r>
              <a:rPr lang="ja-JP" altLang="en-US" sz="1100" b="1" dirty="0" smtClean="0">
                <a:latin typeface="メイリオ"/>
                <a:ea typeface="メイリオ"/>
              </a:rPr>
              <a:t>版</a:t>
            </a:r>
            <a:r>
              <a:rPr lang="en-US" altLang="ja-JP" sz="1100" b="1" dirty="0" smtClean="0">
                <a:latin typeface="メイリオ"/>
                <a:ea typeface="メイリオ"/>
              </a:rPr>
              <a:t>)</a:t>
            </a:r>
            <a:endParaRPr lang="en-US" altLang="ja-JP" sz="1100" b="1" dirty="0">
              <a:latin typeface="メイリオ"/>
              <a:ea typeface="メイリオ"/>
            </a:endParaRPr>
          </a:p>
        </p:txBody>
      </p:sp>
      <p:sp>
        <p:nvSpPr>
          <p:cNvPr id="69" name="右矢印 68"/>
          <p:cNvSpPr/>
          <p:nvPr/>
        </p:nvSpPr>
        <p:spPr bwMode="auto">
          <a:xfrm>
            <a:off x="3287212" y="2550446"/>
            <a:ext cx="945708" cy="757992"/>
          </a:xfrm>
          <a:prstGeom prst="rightArrow">
            <a:avLst>
              <a:gd name="adj1" fmla="val 50000"/>
              <a:gd name="adj2" fmla="val 32379"/>
            </a:avLst>
          </a:prstGeom>
          <a:solidFill>
            <a:schemeClr val="accent1"/>
          </a:solidFill>
          <a:ln>
            <a:no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spAutoFit/>
          </a:bodyPr>
          <a:lstStyle/>
          <a:p>
            <a:pPr algn="ctr"/>
            <a:endParaRPr lang="ja-JP" altLang="en-US" sz="2000" b="1" dirty="0" smtClean="0">
              <a:latin typeface="Arial" charset="0"/>
              <a:cs typeface="メイリオ" pitchFamily="50" charset="-128"/>
            </a:endParaRPr>
          </a:p>
        </p:txBody>
      </p:sp>
      <p:sp>
        <p:nvSpPr>
          <p:cNvPr id="74" name="テキスト ボックス 73"/>
          <p:cNvSpPr txBox="1"/>
          <p:nvPr/>
        </p:nvSpPr>
        <p:spPr>
          <a:xfrm>
            <a:off x="3068376" y="2748418"/>
            <a:ext cx="1272556" cy="338554"/>
          </a:xfrm>
          <a:prstGeom prst="rect">
            <a:avLst/>
          </a:prstGeom>
          <a:noFill/>
        </p:spPr>
        <p:txBody>
          <a:bodyPr wrap="square" rtlCol="0">
            <a:spAutoFit/>
          </a:bodyPr>
          <a:lstStyle/>
          <a:p>
            <a:pPr algn="ctr">
              <a:lnSpc>
                <a:spcPct val="100000"/>
              </a:lnSpc>
            </a:pPr>
            <a:r>
              <a:rPr lang="ja-JP" altLang="en-US" sz="1600" b="1" dirty="0" smtClean="0">
                <a:latin typeface="メイリオ"/>
                <a:ea typeface="メイリオ"/>
              </a:rPr>
              <a:t>見える化</a:t>
            </a:r>
            <a:endParaRPr lang="ja-JP" altLang="en-US" sz="1600" b="1" dirty="0">
              <a:latin typeface="メイリオ"/>
              <a:ea typeface="メイリオ"/>
            </a:endParaRPr>
          </a:p>
        </p:txBody>
      </p:sp>
      <p:sp>
        <p:nvSpPr>
          <p:cNvPr id="70" name="テキスト ボックス 69"/>
          <p:cNvSpPr txBox="1"/>
          <p:nvPr/>
        </p:nvSpPr>
        <p:spPr>
          <a:xfrm>
            <a:off x="8760916" y="2815956"/>
            <a:ext cx="1272556" cy="674031"/>
          </a:xfrm>
          <a:prstGeom prst="rect">
            <a:avLst/>
          </a:prstGeom>
          <a:noFill/>
        </p:spPr>
        <p:txBody>
          <a:bodyPr wrap="square" rtlCol="0">
            <a:spAutoFit/>
          </a:bodyPr>
          <a:lstStyle/>
          <a:p>
            <a:pPr algn="ctr">
              <a:lnSpc>
                <a:spcPct val="100000"/>
              </a:lnSpc>
            </a:pPr>
            <a:r>
              <a:rPr lang="ja-JP" altLang="en-US" sz="1800" b="1" dirty="0" smtClean="0">
                <a:solidFill>
                  <a:srgbClr val="FFFFFF"/>
                </a:solidFill>
                <a:latin typeface="メイリオ"/>
                <a:ea typeface="メイリオ"/>
              </a:rPr>
              <a:t>再編成</a:t>
            </a:r>
            <a:endParaRPr lang="en-US" altLang="ja-JP" sz="1800" b="1" dirty="0" smtClean="0">
              <a:solidFill>
                <a:srgbClr val="FFFFFF"/>
              </a:solidFill>
              <a:latin typeface="メイリオ"/>
              <a:ea typeface="メイリオ"/>
            </a:endParaRPr>
          </a:p>
          <a:p>
            <a:pPr algn="ctr">
              <a:lnSpc>
                <a:spcPct val="100000"/>
              </a:lnSpc>
            </a:pPr>
            <a:r>
              <a:rPr lang="ja-JP" altLang="en-US" sz="1800" b="1" dirty="0" smtClean="0">
                <a:solidFill>
                  <a:srgbClr val="FFFFFF"/>
                </a:solidFill>
                <a:latin typeface="メイリオ"/>
                <a:ea typeface="メイリオ"/>
              </a:rPr>
              <a:t>実行</a:t>
            </a:r>
            <a:endParaRPr lang="ja-JP" altLang="en-US" sz="1800" b="1" dirty="0">
              <a:solidFill>
                <a:srgbClr val="FFFFFF"/>
              </a:solidFill>
              <a:latin typeface="メイリオ"/>
              <a:ea typeface="メイリオ"/>
            </a:endParaRPr>
          </a:p>
        </p:txBody>
      </p:sp>
      <p:graphicFrame>
        <p:nvGraphicFramePr>
          <p:cNvPr id="47" name="表 46"/>
          <p:cNvGraphicFramePr>
            <a:graphicFrameLocks noGrp="1"/>
          </p:cNvGraphicFramePr>
          <p:nvPr>
            <p:extLst/>
          </p:nvPr>
        </p:nvGraphicFramePr>
        <p:xfrm>
          <a:off x="251219" y="4263046"/>
          <a:ext cx="9303916" cy="1002158"/>
        </p:xfrm>
        <a:graphic>
          <a:graphicData uri="http://schemas.openxmlformats.org/drawingml/2006/table">
            <a:tbl>
              <a:tblPr firstRow="1" bandRow="1"/>
              <a:tblGrid>
                <a:gridCol w="4180304"/>
                <a:gridCol w="2586205"/>
                <a:gridCol w="2537407"/>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smtClean="0">
                          <a:solidFill>
                            <a:schemeClr val="bg1"/>
                          </a:solidFill>
                          <a:latin typeface="+mj-ea"/>
                          <a:ea typeface="+mj-ea"/>
                          <a:cs typeface="+mn-cs"/>
                        </a:rPr>
                        <a:t>2018</a:t>
                      </a:r>
                      <a:r>
                        <a:rPr kumimoji="1" lang="ja-JP" altLang="en-US" sz="1200" b="1" kern="1200" dirty="0" smtClean="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smtClean="0">
                          <a:latin typeface="+mj-lt"/>
                        </a:rPr>
                        <a:t>2019</a:t>
                      </a:r>
                      <a:r>
                        <a:rPr kumimoji="1" lang="ja-JP" altLang="en-US" sz="1200" dirty="0" smtClean="0">
                          <a:latin typeface="+mj-lt"/>
                        </a:rPr>
                        <a:t>年度</a:t>
                      </a:r>
                      <a:endParaRPr kumimoji="1" lang="ja-JP" altLang="en-US" sz="12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smtClean="0">
                          <a:solidFill>
                            <a:schemeClr val="bg1"/>
                          </a:solidFill>
                          <a:latin typeface="+mj-lt"/>
                        </a:rPr>
                        <a:t>2020</a:t>
                      </a:r>
                      <a:r>
                        <a:rPr kumimoji="1" lang="ja-JP" altLang="en-US" sz="1200" b="1" smtClean="0">
                          <a:solidFill>
                            <a:schemeClr val="bg1"/>
                          </a:solidFill>
                          <a:latin typeface="+mj-lt"/>
                        </a:rPr>
                        <a:t>年度</a:t>
                      </a:r>
                      <a:endParaRPr kumimoji="1" lang="ja-JP" altLang="en-US" sz="1200" b="1" dirty="0">
                        <a:solidFill>
                          <a:schemeClr val="bg1"/>
                        </a:solidFill>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727838">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bl>
          </a:graphicData>
        </a:graphic>
      </p:graphicFrame>
      <p:sp>
        <p:nvSpPr>
          <p:cNvPr id="49" name="ホームベース 48"/>
          <p:cNvSpPr/>
          <p:nvPr/>
        </p:nvSpPr>
        <p:spPr>
          <a:xfrm>
            <a:off x="4458119" y="4645251"/>
            <a:ext cx="2579476" cy="47272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tx1"/>
                </a:solidFill>
                <a:latin typeface="+mj-ea"/>
                <a:ea typeface="+mj-ea"/>
                <a:cs typeface="メイリオ" pitchFamily="50" charset="-128"/>
              </a:rPr>
              <a:t>再編成実行</a:t>
            </a:r>
            <a:endParaRPr lang="en-US" altLang="ja-JP" sz="1050" dirty="0">
              <a:solidFill>
                <a:schemeClr val="tx1"/>
              </a:solidFill>
              <a:latin typeface="+mj-ea"/>
              <a:ea typeface="+mj-ea"/>
              <a:cs typeface="メイリオ" pitchFamily="50" charset="-128"/>
            </a:endParaRPr>
          </a:p>
          <a:p>
            <a:pPr algn="ctr"/>
            <a:r>
              <a:rPr lang="en-US" altLang="ja-JP" sz="1050" dirty="0" smtClean="0">
                <a:solidFill>
                  <a:schemeClr val="tx1"/>
                </a:solidFill>
                <a:latin typeface="+mj-ea"/>
                <a:ea typeface="+mj-ea"/>
                <a:cs typeface="メイリオ" pitchFamily="50" charset="-128"/>
              </a:rPr>
              <a:t>STEP1</a:t>
            </a:r>
            <a:endParaRPr lang="ja-JP" altLang="en-US" sz="1050" dirty="0">
              <a:solidFill>
                <a:schemeClr val="tx1"/>
              </a:solidFill>
              <a:latin typeface="+mj-ea"/>
              <a:ea typeface="+mj-ea"/>
              <a:cs typeface="メイリオ" pitchFamily="50" charset="-128"/>
            </a:endParaRPr>
          </a:p>
        </p:txBody>
      </p:sp>
      <p:sp>
        <p:nvSpPr>
          <p:cNvPr id="50" name="ホームベース 49"/>
          <p:cNvSpPr/>
          <p:nvPr/>
        </p:nvSpPr>
        <p:spPr>
          <a:xfrm>
            <a:off x="326464" y="4643782"/>
            <a:ext cx="1863021" cy="47272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a:solidFill>
                  <a:srgbClr val="000000"/>
                </a:solidFill>
                <a:latin typeface="Meiryo UI" panose="020B0604030504040204" pitchFamily="50" charset="-128"/>
                <a:ea typeface="Meiryo UI" panose="020B0604030504040204" pitchFamily="50" charset="-128"/>
              </a:rPr>
              <a:t>収集・分類</a:t>
            </a:r>
          </a:p>
          <a:p>
            <a:pPr algn="ctr">
              <a:lnSpc>
                <a:spcPct val="100000"/>
              </a:lnSpc>
            </a:pPr>
            <a:r>
              <a:rPr lang="ja-JP" altLang="en-US" sz="1050">
                <a:solidFill>
                  <a:srgbClr val="000000"/>
                </a:solidFill>
                <a:latin typeface="Meiryo UI" panose="020B0604030504040204" pitchFamily="50" charset="-128"/>
                <a:ea typeface="Meiryo UI" panose="020B0604030504040204" pitchFamily="50" charset="-128"/>
              </a:rPr>
              <a:t>計画策定</a:t>
            </a:r>
            <a:r>
              <a:rPr lang="en-US" altLang="ja-JP" sz="1050">
                <a:solidFill>
                  <a:srgbClr val="000000"/>
                </a:solidFill>
                <a:latin typeface="Meiryo UI" panose="020B0604030504040204" pitchFamily="50" charset="-128"/>
                <a:ea typeface="Meiryo UI" panose="020B0604030504040204" pitchFamily="50" charset="-128"/>
              </a:rPr>
              <a:t>(0</a:t>
            </a:r>
            <a:r>
              <a:rPr lang="ja-JP" altLang="en-US" sz="1050">
                <a:solidFill>
                  <a:srgbClr val="000000"/>
                </a:solidFill>
                <a:latin typeface="Meiryo UI" panose="020B0604030504040204" pitchFamily="50" charset="-128"/>
                <a:ea typeface="Meiryo UI" panose="020B0604030504040204" pitchFamily="50" charset="-128"/>
              </a:rPr>
              <a:t>版</a:t>
            </a:r>
            <a:r>
              <a:rPr lang="en-US" altLang="ja-JP" sz="1050">
                <a:solidFill>
                  <a:srgbClr val="000000"/>
                </a:solidFill>
                <a:latin typeface="Meiryo UI" panose="020B0604030504040204" pitchFamily="50" charset="-128"/>
                <a:ea typeface="Meiryo UI" panose="020B0604030504040204" pitchFamily="50" charset="-128"/>
              </a:rPr>
              <a:t>)</a:t>
            </a:r>
            <a:endParaRPr lang="en-US" altLang="ja-JP" sz="1050" dirty="0">
              <a:solidFill>
                <a:srgbClr val="000000"/>
              </a:solidFill>
              <a:latin typeface="Meiryo UI" panose="020B0604030504040204" pitchFamily="50" charset="-128"/>
              <a:ea typeface="Meiryo UI" panose="020B0604030504040204" pitchFamily="50" charset="-128"/>
            </a:endParaRPr>
          </a:p>
        </p:txBody>
      </p:sp>
      <p:sp>
        <p:nvSpPr>
          <p:cNvPr id="51" name="ホームベース 50"/>
          <p:cNvSpPr/>
          <p:nvPr/>
        </p:nvSpPr>
        <p:spPr>
          <a:xfrm>
            <a:off x="2196291" y="4652984"/>
            <a:ext cx="2264492" cy="46387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zh-TW" altLang="en-US" sz="1050" dirty="0">
                <a:solidFill>
                  <a:srgbClr val="000000"/>
                </a:solidFill>
                <a:latin typeface="Meiryo UI" panose="020B0604030504040204" pitchFamily="50" charset="-128"/>
                <a:ea typeface="Meiryo UI" panose="020B0604030504040204" pitchFamily="50" charset="-128"/>
              </a:rPr>
              <a:t>説明</a:t>
            </a:r>
            <a:r>
              <a:rPr lang="en-US" altLang="zh-TW" sz="1050" dirty="0">
                <a:solidFill>
                  <a:srgbClr val="000000"/>
                </a:solidFill>
                <a:latin typeface="Meiryo UI" panose="020B0604030504040204" pitchFamily="50" charset="-128"/>
                <a:ea typeface="Meiryo UI" panose="020B0604030504040204" pitchFamily="50" charset="-128"/>
              </a:rPr>
              <a:t>/</a:t>
            </a:r>
            <a:r>
              <a:rPr lang="zh-TW" altLang="en-US" sz="1050" dirty="0">
                <a:solidFill>
                  <a:srgbClr val="000000"/>
                </a:solidFill>
                <a:latin typeface="Meiryo UI" panose="020B0604030504040204" pitchFamily="50" charset="-128"/>
                <a:ea typeface="Meiryo UI" panose="020B0604030504040204" pitchFamily="50" charset="-128"/>
              </a:rPr>
              <a:t>調整</a:t>
            </a:r>
          </a:p>
          <a:p>
            <a:pPr algn="ctr">
              <a:lnSpc>
                <a:spcPct val="100000"/>
              </a:lnSpc>
            </a:pPr>
            <a:r>
              <a:rPr lang="zh-TW" altLang="en-US" sz="1050" dirty="0">
                <a:solidFill>
                  <a:srgbClr val="000000"/>
                </a:solidFill>
                <a:latin typeface="Meiryo UI" panose="020B0604030504040204" pitchFamily="50" charset="-128"/>
                <a:ea typeface="Meiryo UI" panose="020B0604030504040204" pitchFamily="50" charset="-128"/>
              </a:rPr>
              <a:t>完成</a:t>
            </a:r>
            <a:r>
              <a:rPr lang="en-US" altLang="zh-TW" sz="1050" dirty="0">
                <a:solidFill>
                  <a:srgbClr val="000000"/>
                </a:solidFill>
                <a:latin typeface="Meiryo UI" panose="020B0604030504040204" pitchFamily="50" charset="-128"/>
                <a:ea typeface="Meiryo UI" panose="020B0604030504040204" pitchFamily="50" charset="-128"/>
              </a:rPr>
              <a:t>(1</a:t>
            </a:r>
            <a:r>
              <a:rPr lang="zh-TW" altLang="en-US" sz="1050" dirty="0">
                <a:solidFill>
                  <a:srgbClr val="000000"/>
                </a:solidFill>
                <a:latin typeface="Meiryo UI" panose="020B0604030504040204" pitchFamily="50" charset="-128"/>
                <a:ea typeface="Meiryo UI" panose="020B0604030504040204" pitchFamily="50" charset="-128"/>
              </a:rPr>
              <a:t>版</a:t>
            </a:r>
            <a:r>
              <a:rPr lang="en-US" altLang="zh-TW" sz="1050" dirty="0">
                <a:solidFill>
                  <a:srgbClr val="000000"/>
                </a:solidFill>
                <a:latin typeface="Meiryo UI" panose="020B0604030504040204" pitchFamily="50" charset="-128"/>
                <a:ea typeface="Meiryo UI" panose="020B0604030504040204" pitchFamily="50" charset="-128"/>
              </a:rPr>
              <a:t>)</a:t>
            </a:r>
          </a:p>
        </p:txBody>
      </p:sp>
      <p:sp>
        <p:nvSpPr>
          <p:cNvPr id="52" name="ホームベース 51"/>
          <p:cNvSpPr/>
          <p:nvPr/>
        </p:nvSpPr>
        <p:spPr>
          <a:xfrm>
            <a:off x="7037595" y="4645251"/>
            <a:ext cx="2468250" cy="47272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tx1"/>
                </a:solidFill>
                <a:latin typeface="+mj-ea"/>
                <a:ea typeface="+mj-ea"/>
                <a:cs typeface="メイリオ" pitchFamily="50" charset="-128"/>
              </a:rPr>
              <a:t>再編成実行</a:t>
            </a:r>
            <a:endParaRPr lang="en-US" altLang="ja-JP" sz="1050" dirty="0">
              <a:solidFill>
                <a:schemeClr val="tx1"/>
              </a:solidFill>
              <a:latin typeface="+mj-ea"/>
              <a:ea typeface="+mj-ea"/>
              <a:cs typeface="メイリオ" pitchFamily="50" charset="-128"/>
            </a:endParaRPr>
          </a:p>
          <a:p>
            <a:pPr algn="ctr"/>
            <a:r>
              <a:rPr lang="en-US" altLang="ja-JP" sz="1050" dirty="0" smtClean="0">
                <a:solidFill>
                  <a:schemeClr val="tx1"/>
                </a:solidFill>
                <a:latin typeface="+mj-ea"/>
                <a:ea typeface="+mj-ea"/>
                <a:cs typeface="メイリオ" pitchFamily="50" charset="-128"/>
              </a:rPr>
              <a:t>STEP2</a:t>
            </a:r>
            <a:endParaRPr lang="ja-JP" altLang="en-US" sz="1050" dirty="0">
              <a:solidFill>
                <a:schemeClr val="tx1"/>
              </a:solidFill>
              <a:latin typeface="+mj-ea"/>
              <a:ea typeface="+mj-ea"/>
              <a:cs typeface="メイリオ" pitchFamily="50" charset="-128"/>
            </a:endParaRPr>
          </a:p>
        </p:txBody>
      </p:sp>
      <p:sp>
        <p:nvSpPr>
          <p:cNvPr id="53" name="正方形/長方形 52"/>
          <p:cNvSpPr/>
          <p:nvPr/>
        </p:nvSpPr>
        <p:spPr>
          <a:xfrm>
            <a:off x="180119" y="3942231"/>
            <a:ext cx="1098092" cy="316753"/>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sp>
        <p:nvSpPr>
          <p:cNvPr id="54" name="角丸四角形 53"/>
          <p:cNvSpPr/>
          <p:nvPr/>
        </p:nvSpPr>
        <p:spPr bwMode="auto">
          <a:xfrm>
            <a:off x="474707" y="5373216"/>
            <a:ext cx="3866225" cy="898970"/>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smtClean="0">
                <a:solidFill>
                  <a:schemeClr val="tx1"/>
                </a:solidFill>
                <a:latin typeface="メイリオ"/>
                <a:ea typeface="メイリオ"/>
              </a:rPr>
              <a:t>【</a:t>
            </a:r>
            <a:r>
              <a:rPr lang="ja-JP" altLang="en-US" sz="1200" dirty="0">
                <a:solidFill>
                  <a:schemeClr val="tx1"/>
                </a:solidFill>
                <a:latin typeface="メイリオ"/>
                <a:ea typeface="メイリオ"/>
              </a:rPr>
              <a:t>期待される効果</a:t>
            </a:r>
            <a:r>
              <a:rPr lang="en-US" altLang="ja-JP" sz="1200" dirty="0">
                <a:solidFill>
                  <a:schemeClr val="tx1"/>
                </a:solidFill>
                <a:latin typeface="メイリオ"/>
                <a:ea typeface="メイリオ"/>
              </a:rPr>
              <a:t>】</a:t>
            </a:r>
          </a:p>
          <a:p>
            <a:pPr marL="85725" indent="-85725"/>
            <a:r>
              <a:rPr lang="ja-JP" altLang="en-US" sz="1200" dirty="0">
                <a:solidFill>
                  <a:schemeClr val="tx1"/>
                </a:solidFill>
                <a:latin typeface="メイリオ"/>
                <a:ea typeface="メイリオ"/>
              </a:rPr>
              <a:t>・コントロールされた</a:t>
            </a:r>
            <a:r>
              <a:rPr lang="en-US" altLang="ja-JP" sz="1200" dirty="0">
                <a:solidFill>
                  <a:schemeClr val="tx1"/>
                </a:solidFill>
                <a:latin typeface="メイリオ"/>
                <a:ea typeface="メイリオ"/>
              </a:rPr>
              <a:t>ICT</a:t>
            </a:r>
            <a:r>
              <a:rPr lang="ja-JP" altLang="en-US" sz="1200" dirty="0" smtClean="0">
                <a:solidFill>
                  <a:schemeClr val="tx1"/>
                </a:solidFill>
                <a:latin typeface="メイリオ"/>
                <a:ea typeface="メイリオ"/>
              </a:rPr>
              <a:t>リスクへの対応</a:t>
            </a:r>
            <a:endParaRPr lang="en-US" altLang="ja-JP" sz="1200" dirty="0">
              <a:solidFill>
                <a:schemeClr val="tx1"/>
              </a:solidFill>
              <a:latin typeface="メイリオ"/>
              <a:ea typeface="メイリオ"/>
            </a:endParaRPr>
          </a:p>
          <a:p>
            <a:pPr marL="85725" indent="-85725"/>
            <a:r>
              <a:rPr lang="ja-JP" altLang="en-US" sz="1200" dirty="0">
                <a:solidFill>
                  <a:schemeClr val="tx1"/>
                </a:solidFill>
                <a:latin typeface="メイリオ"/>
                <a:ea typeface="メイリオ"/>
              </a:rPr>
              <a:t>・継続的に安定した</a:t>
            </a:r>
            <a:r>
              <a:rPr lang="ja-JP" altLang="en-US" sz="1200" dirty="0" smtClean="0">
                <a:solidFill>
                  <a:schemeClr val="tx1"/>
                </a:solidFill>
                <a:latin typeface="メイリオ"/>
                <a:ea typeface="メイリオ"/>
              </a:rPr>
              <a:t>システムの提供</a:t>
            </a:r>
            <a:endParaRPr lang="en-US" altLang="ja-JP" sz="1200" dirty="0">
              <a:solidFill>
                <a:schemeClr val="tx1"/>
              </a:solidFill>
              <a:latin typeface="メイリオ"/>
              <a:ea typeface="メイリオ"/>
            </a:endParaRPr>
          </a:p>
        </p:txBody>
      </p:sp>
      <p:sp>
        <p:nvSpPr>
          <p:cNvPr id="56" name="角丸四角形 55"/>
          <p:cNvSpPr/>
          <p:nvPr/>
        </p:nvSpPr>
        <p:spPr bwMode="auto">
          <a:xfrm>
            <a:off x="4634196" y="5374346"/>
            <a:ext cx="4631587" cy="898970"/>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mj-ea"/>
                <a:ea typeface="+mj-ea"/>
              </a:rPr>
              <a:t>【KPI】</a:t>
            </a:r>
          </a:p>
          <a:p>
            <a:r>
              <a:rPr lang="ja-JP" altLang="en-US" sz="1200" dirty="0">
                <a:solidFill>
                  <a:schemeClr val="tx1"/>
                </a:solidFill>
                <a:latin typeface="+mj-ea"/>
                <a:ea typeface="+mj-ea"/>
              </a:rPr>
              <a:t>・管理対象の収集</a:t>
            </a:r>
            <a:r>
              <a:rPr lang="en-US" altLang="ja-JP" sz="1200" dirty="0">
                <a:solidFill>
                  <a:schemeClr val="tx1"/>
                </a:solidFill>
                <a:latin typeface="+mj-ea"/>
                <a:ea typeface="+mj-ea"/>
              </a:rPr>
              <a:t>/</a:t>
            </a:r>
            <a:r>
              <a:rPr lang="ja-JP" altLang="en-US" sz="1200" dirty="0">
                <a:solidFill>
                  <a:schemeClr val="tx1"/>
                </a:solidFill>
                <a:latin typeface="+mj-ea"/>
                <a:ea typeface="+mj-ea"/>
              </a:rPr>
              <a:t>整理数　　・管理対象の見える化</a:t>
            </a:r>
            <a:r>
              <a:rPr lang="en-US" altLang="ja-JP" sz="1200" dirty="0" smtClean="0">
                <a:solidFill>
                  <a:schemeClr val="tx1"/>
                </a:solidFill>
                <a:latin typeface="+mj-ea"/>
                <a:ea typeface="+mj-ea"/>
              </a:rPr>
              <a:t>/</a:t>
            </a:r>
            <a:r>
              <a:rPr lang="ja-JP" altLang="en-US" sz="1200" dirty="0" smtClean="0">
                <a:solidFill>
                  <a:schemeClr val="tx1"/>
                </a:solidFill>
                <a:latin typeface="+mj-ea"/>
                <a:ea typeface="+mj-ea"/>
              </a:rPr>
              <a:t>分類数</a:t>
            </a:r>
            <a:endParaRPr lang="ja-JP" altLang="en-US" sz="1200" dirty="0">
              <a:solidFill>
                <a:schemeClr val="tx1"/>
              </a:solidFill>
              <a:latin typeface="+mj-ea"/>
              <a:ea typeface="+mj-ea"/>
            </a:endParaRPr>
          </a:p>
          <a:p>
            <a:r>
              <a:rPr lang="ja-JP" altLang="en-US" sz="1200" dirty="0">
                <a:solidFill>
                  <a:schemeClr val="tx1"/>
                </a:solidFill>
                <a:latin typeface="+mj-ea"/>
                <a:ea typeface="+mj-ea"/>
              </a:rPr>
              <a:t>・計画策定済再編成対象数　 ・事前説明</a:t>
            </a:r>
            <a:r>
              <a:rPr lang="en-US" altLang="ja-JP" sz="1200" dirty="0">
                <a:solidFill>
                  <a:schemeClr val="tx1"/>
                </a:solidFill>
                <a:latin typeface="+mj-ea"/>
                <a:ea typeface="+mj-ea"/>
              </a:rPr>
              <a:t>/</a:t>
            </a:r>
            <a:r>
              <a:rPr lang="ja-JP" altLang="en-US" sz="1200" dirty="0">
                <a:solidFill>
                  <a:schemeClr val="tx1"/>
                </a:solidFill>
                <a:latin typeface="+mj-ea"/>
                <a:ea typeface="+mj-ea"/>
              </a:rPr>
              <a:t>調整済対象関係先数</a:t>
            </a:r>
          </a:p>
        </p:txBody>
      </p:sp>
      <p:sp>
        <p:nvSpPr>
          <p:cNvPr id="45" name="テキスト ボックス 44"/>
          <p:cNvSpPr txBox="1"/>
          <p:nvPr/>
        </p:nvSpPr>
        <p:spPr>
          <a:xfrm>
            <a:off x="8240332" y="118722"/>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dirty="0" smtClean="0">
                <a:latin typeface="+mj-ea"/>
                <a:ea typeface="+mj-ea"/>
              </a:rPr>
              <a:t>スマートシティ</a:t>
            </a:r>
            <a:endParaRPr kumimoji="1" lang="ja-JP" altLang="en-US" sz="1400" dirty="0">
              <a:latin typeface="+mj-ea"/>
              <a:ea typeface="+mj-ea"/>
            </a:endParaRPr>
          </a:p>
        </p:txBody>
      </p:sp>
    </p:spTree>
    <p:extLst>
      <p:ext uri="{BB962C8B-B14F-4D97-AF65-F5344CB8AC3E}">
        <p14:creationId xmlns:p14="http://schemas.microsoft.com/office/powerpoint/2010/main" val="4058698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表 28"/>
          <p:cNvGraphicFramePr>
            <a:graphicFrameLocks noGrp="1"/>
          </p:cNvGraphicFramePr>
          <p:nvPr>
            <p:extLst/>
          </p:nvPr>
        </p:nvGraphicFramePr>
        <p:xfrm>
          <a:off x="269788" y="4525729"/>
          <a:ext cx="9399736" cy="998749"/>
        </p:xfrm>
        <a:graphic>
          <a:graphicData uri="http://schemas.openxmlformats.org/drawingml/2006/table">
            <a:tbl>
              <a:tblPr firstRow="1" bandRow="1"/>
              <a:tblGrid>
                <a:gridCol w="6092428"/>
                <a:gridCol w="3307308"/>
              </a:tblGrid>
              <a:tr h="287256">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smtClean="0">
                          <a:latin typeface="+mj-lt"/>
                        </a:rPr>
                        <a:t>2018</a:t>
                      </a:r>
                      <a:r>
                        <a:rPr kumimoji="1" lang="ja-JP" altLang="en-US" sz="1200" dirty="0" smtClean="0">
                          <a:latin typeface="+mj-lt"/>
                        </a:rPr>
                        <a:t>年度</a:t>
                      </a:r>
                      <a:endParaRPr kumimoji="1" lang="ja-JP" altLang="en-US" sz="1200"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smtClean="0">
                          <a:latin typeface="+mj-lt"/>
                        </a:rPr>
                        <a:t>2019</a:t>
                      </a:r>
                      <a:r>
                        <a:rPr kumimoji="1" lang="ja-JP" altLang="en-US" sz="1200" dirty="0" smtClean="0">
                          <a:latin typeface="+mj-lt"/>
                        </a:rPr>
                        <a:t>年度～</a:t>
                      </a:r>
                      <a:endParaRPr kumimoji="1" lang="ja-JP" altLang="en-US" sz="12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71149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r>
            </a:tbl>
          </a:graphicData>
        </a:graphic>
      </p:graphicFrame>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14</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en-US" altLang="ja-JP" dirty="0" smtClean="0"/>
              <a:t>AI</a:t>
            </a:r>
            <a:r>
              <a:rPr lang="ja-JP" altLang="en-US" dirty="0" smtClean="0"/>
              <a:t>の活用</a:t>
            </a:r>
            <a:endParaRPr lang="ja-JP" altLang="en-US" dirty="0" smtClean="0">
              <a:latin typeface="+mn-ea"/>
              <a:ea typeface="+mn-ea"/>
            </a:endParaRPr>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戸籍事務に</a:t>
            </a:r>
            <a:r>
              <a:rPr kumimoji="0" lang="ja-JP" altLang="en-US" sz="1687" kern="0" dirty="0" smtClean="0">
                <a:solidFill>
                  <a:srgbClr val="C00000"/>
                </a:solidFill>
                <a:latin typeface="メイリオ" panose="020B0604030504040204" pitchFamily="50" charset="-128"/>
                <a:sym typeface="Helvetica Light"/>
              </a:rPr>
              <a:t>おける業務支援</a:t>
            </a:r>
            <a:r>
              <a:rPr kumimoji="0" lang="en-US" altLang="ja-JP" sz="1687" kern="0" dirty="0" smtClean="0">
                <a:solidFill>
                  <a:srgbClr val="C00000"/>
                </a:solidFill>
                <a:latin typeface="メイリオ" panose="020B0604030504040204" pitchFamily="50" charset="-128"/>
                <a:sym typeface="Helvetica Light"/>
              </a:rPr>
              <a:t>AI</a:t>
            </a:r>
            <a:r>
              <a:rPr kumimoji="0" lang="ja-JP" altLang="en-US" sz="1687" kern="0" dirty="0" smtClean="0">
                <a:solidFill>
                  <a:srgbClr val="C00000"/>
                </a:solidFill>
                <a:latin typeface="メイリオ" panose="020B0604030504040204" pitchFamily="50" charset="-128"/>
                <a:sym typeface="Helvetica Light"/>
              </a:rPr>
              <a:t>の導入</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204474"/>
            <a:ext cx="9568222" cy="118186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solidFill>
                  <a:prstClr val="black"/>
                </a:solidFill>
                <a:latin typeface="メイリオ"/>
                <a:ea typeface="メイリオ"/>
              </a:rPr>
              <a:t>・ベテラン職員</a:t>
            </a:r>
            <a:r>
              <a:rPr lang="ja-JP" altLang="en-US" sz="1200" dirty="0">
                <a:solidFill>
                  <a:prstClr val="black"/>
                </a:solidFill>
                <a:latin typeface="メイリオ"/>
                <a:ea typeface="メイリオ"/>
              </a:rPr>
              <a:t>の大量退職や雇用形態の多様化に伴う</a:t>
            </a:r>
            <a:r>
              <a:rPr lang="ja-JP" altLang="ja-JP" sz="1200" dirty="0">
                <a:solidFill>
                  <a:prstClr val="black"/>
                </a:solidFill>
                <a:latin typeface="メイリオ"/>
                <a:ea typeface="メイリオ"/>
              </a:rPr>
              <a:t>経験値の異なる</a:t>
            </a:r>
            <a:r>
              <a:rPr lang="ja-JP" altLang="en-US" sz="1200" dirty="0">
                <a:solidFill>
                  <a:prstClr val="black"/>
                </a:solidFill>
                <a:latin typeface="メイリオ"/>
                <a:ea typeface="メイリオ"/>
              </a:rPr>
              <a:t>職員の増加、短いサイクルでの人事異動等に対応するため</a:t>
            </a:r>
            <a:r>
              <a:rPr lang="ja-JP" altLang="en-US" sz="1200" dirty="0" smtClean="0">
                <a:solidFill>
                  <a:prstClr val="black"/>
                </a:solidFill>
                <a:latin typeface="メイリオ"/>
                <a:ea typeface="メイリオ"/>
              </a:rPr>
              <a:t>、職員が</a:t>
            </a:r>
            <a:endParaRPr lang="en-US" altLang="ja-JP" sz="1200" dirty="0" smtClean="0">
              <a:solidFill>
                <a:prstClr val="black"/>
              </a:solidFill>
              <a:latin typeface="メイリオ"/>
              <a:ea typeface="メイリオ"/>
            </a:endParaRPr>
          </a:p>
          <a:p>
            <a:r>
              <a:rPr lang="ja-JP" altLang="en-US" sz="1200" dirty="0">
                <a:solidFill>
                  <a:prstClr val="black"/>
                </a:solidFill>
                <a:latin typeface="メイリオ"/>
                <a:ea typeface="メイリオ"/>
              </a:rPr>
              <a:t>　</a:t>
            </a:r>
            <a:r>
              <a:rPr lang="ja-JP" altLang="en-US" sz="1200" dirty="0" smtClean="0">
                <a:solidFill>
                  <a:prstClr val="black"/>
                </a:solidFill>
                <a:latin typeface="メイリオ"/>
                <a:ea typeface="メイリオ"/>
              </a:rPr>
              <a:t>従事</a:t>
            </a:r>
            <a:r>
              <a:rPr lang="ja-JP" altLang="en-US" sz="1200" dirty="0">
                <a:solidFill>
                  <a:prstClr val="black"/>
                </a:solidFill>
                <a:latin typeface="メイリオ"/>
                <a:ea typeface="メイリオ"/>
              </a:rPr>
              <a:t>する各業務に必要となる知識をサポートする</a:t>
            </a:r>
            <a:r>
              <a:rPr lang="en-US" altLang="ja-JP" sz="1200" dirty="0">
                <a:solidFill>
                  <a:prstClr val="black"/>
                </a:solidFill>
                <a:latin typeface="メイリオ"/>
                <a:ea typeface="メイリオ"/>
              </a:rPr>
              <a:t>AI</a:t>
            </a:r>
            <a:r>
              <a:rPr lang="ja-JP" altLang="en-US" sz="1200" dirty="0">
                <a:solidFill>
                  <a:prstClr val="black"/>
                </a:solidFill>
                <a:latin typeface="メイリオ"/>
                <a:ea typeface="メイリオ"/>
              </a:rPr>
              <a:t>（人工知能）を導入することによって、業務効率化と市民サービスの質</a:t>
            </a:r>
            <a:r>
              <a:rPr lang="ja-JP" altLang="en-US" sz="1200" dirty="0" smtClean="0">
                <a:solidFill>
                  <a:prstClr val="black"/>
                </a:solidFill>
                <a:latin typeface="メイリオ"/>
                <a:ea typeface="メイリオ"/>
              </a:rPr>
              <a:t>の向上</a:t>
            </a:r>
            <a:r>
              <a:rPr lang="ja-JP" altLang="en-US" sz="1200" dirty="0">
                <a:solidFill>
                  <a:prstClr val="black"/>
                </a:solidFill>
                <a:latin typeface="メイリオ"/>
                <a:ea typeface="メイリオ"/>
              </a:rPr>
              <a:t>を</a:t>
            </a:r>
            <a:r>
              <a:rPr lang="ja-JP" altLang="en-US" sz="1200" dirty="0" smtClean="0">
                <a:solidFill>
                  <a:prstClr val="black"/>
                </a:solidFill>
                <a:latin typeface="メイリオ"/>
                <a:ea typeface="メイリオ"/>
              </a:rPr>
              <a:t>図</a:t>
            </a:r>
            <a:endParaRPr lang="en-US" altLang="ja-JP" sz="1200" dirty="0" smtClean="0">
              <a:solidFill>
                <a:prstClr val="black"/>
              </a:solidFill>
              <a:latin typeface="メイリオ"/>
              <a:ea typeface="メイリオ"/>
            </a:endParaRPr>
          </a:p>
          <a:p>
            <a:r>
              <a:rPr lang="ja-JP" altLang="en-US" sz="1200" dirty="0">
                <a:solidFill>
                  <a:prstClr val="black"/>
                </a:solidFill>
                <a:latin typeface="メイリオ"/>
                <a:ea typeface="メイリオ"/>
              </a:rPr>
              <a:t>　</a:t>
            </a:r>
            <a:r>
              <a:rPr lang="ja-JP" altLang="en-US" sz="1200" dirty="0" err="1" smtClean="0">
                <a:solidFill>
                  <a:prstClr val="black"/>
                </a:solidFill>
                <a:latin typeface="メイリオ"/>
                <a:ea typeface="メイリオ"/>
              </a:rPr>
              <a:t>ると</a:t>
            </a:r>
            <a:r>
              <a:rPr lang="ja-JP" altLang="en-US" sz="1200" dirty="0">
                <a:solidFill>
                  <a:prstClr val="black"/>
                </a:solidFill>
                <a:latin typeface="メイリオ"/>
                <a:ea typeface="メイリオ"/>
              </a:rPr>
              <a:t>ともに、ベテラン職員がこれまで培った知識・技術の継承を行い、次世代の人材育成に役立てる</a:t>
            </a:r>
            <a:r>
              <a:rPr lang="ja-JP" altLang="en-US" sz="1200" dirty="0" smtClean="0">
                <a:solidFill>
                  <a:prstClr val="black"/>
                </a:solidFill>
                <a:latin typeface="メイリオ"/>
                <a:ea typeface="メイリオ"/>
              </a:rPr>
              <a:t>。</a:t>
            </a:r>
            <a:endParaRPr lang="en-US" altLang="ja-JP" sz="1200" dirty="0" smtClean="0">
              <a:solidFill>
                <a:prstClr val="black"/>
              </a:solidFill>
              <a:latin typeface="メイリオ"/>
              <a:ea typeface="メイリオ"/>
            </a:endParaRPr>
          </a:p>
          <a:p>
            <a:r>
              <a:rPr lang="ja-JP" altLang="en-US" sz="1200" dirty="0">
                <a:solidFill>
                  <a:prstClr val="black"/>
                </a:solidFill>
                <a:latin typeface="メイリオ"/>
                <a:ea typeface="メイリオ"/>
              </a:rPr>
              <a:t>・</a:t>
            </a:r>
            <a:r>
              <a:rPr lang="en-US" altLang="ja-JP" sz="1200" dirty="0">
                <a:solidFill>
                  <a:prstClr val="black"/>
                </a:solidFill>
                <a:latin typeface="メイリオ"/>
                <a:ea typeface="メイリオ"/>
              </a:rPr>
              <a:t>2018</a:t>
            </a:r>
            <a:r>
              <a:rPr lang="ja-JP" altLang="en-US" sz="1200" dirty="0">
                <a:solidFill>
                  <a:prstClr val="black"/>
                </a:solidFill>
                <a:latin typeface="メイリオ"/>
                <a:ea typeface="メイリオ"/>
              </a:rPr>
              <a:t>年度に２つの区役所でモデル運用を経て評価を実施し、</a:t>
            </a:r>
            <a:r>
              <a:rPr lang="en-US" altLang="ja-JP" sz="1200" dirty="0">
                <a:solidFill>
                  <a:prstClr val="black"/>
                </a:solidFill>
                <a:latin typeface="メイリオ"/>
                <a:ea typeface="メイリオ"/>
              </a:rPr>
              <a:t>2019</a:t>
            </a:r>
            <a:r>
              <a:rPr lang="ja-JP" altLang="en-US" sz="1200" dirty="0">
                <a:solidFill>
                  <a:prstClr val="black"/>
                </a:solidFill>
                <a:latin typeface="メイリオ"/>
                <a:ea typeface="メイリオ"/>
              </a:rPr>
              <a:t>年度からの</a:t>
            </a:r>
            <a:r>
              <a:rPr lang="en-US" altLang="ja-JP" sz="1200" dirty="0">
                <a:solidFill>
                  <a:prstClr val="black"/>
                </a:solidFill>
                <a:latin typeface="メイリオ"/>
                <a:ea typeface="メイリオ"/>
              </a:rPr>
              <a:t>24</a:t>
            </a:r>
            <a:r>
              <a:rPr lang="ja-JP" altLang="en-US" sz="1200" dirty="0">
                <a:solidFill>
                  <a:prstClr val="black"/>
                </a:solidFill>
                <a:latin typeface="メイリオ"/>
                <a:ea typeface="メイリオ"/>
              </a:rPr>
              <a:t>区への展開を</a:t>
            </a:r>
            <a:r>
              <a:rPr lang="ja-JP" altLang="en-US" sz="1200" dirty="0" smtClean="0">
                <a:solidFill>
                  <a:prstClr val="black"/>
                </a:solidFill>
                <a:latin typeface="メイリオ"/>
                <a:ea typeface="メイリオ"/>
              </a:rPr>
              <a:t>検討する。</a:t>
            </a:r>
            <a:endParaRPr lang="en-US" altLang="ja-JP" sz="1200" dirty="0">
              <a:solidFill>
                <a:prstClr val="black"/>
              </a:solidFill>
              <a:latin typeface="メイリオ"/>
              <a:ea typeface="メイリオ"/>
            </a:endParaRPr>
          </a:p>
        </p:txBody>
      </p:sp>
      <p:grpSp>
        <p:nvGrpSpPr>
          <p:cNvPr id="2" name="グループ化 1"/>
          <p:cNvGrpSpPr/>
          <p:nvPr/>
        </p:nvGrpSpPr>
        <p:grpSpPr>
          <a:xfrm>
            <a:off x="866994" y="2341023"/>
            <a:ext cx="8205324" cy="1965075"/>
            <a:chOff x="956556" y="2909757"/>
            <a:chExt cx="8205324" cy="1965075"/>
          </a:xfrm>
        </p:grpSpPr>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35168" y="3586815"/>
              <a:ext cx="1111622" cy="671860"/>
            </a:xfrm>
            <a:prstGeom prst="rect">
              <a:avLst/>
            </a:prstGeom>
          </p:spPr>
        </p:pic>
        <p:sp>
          <p:nvSpPr>
            <p:cNvPr id="34" name="テキスト ボックス 33"/>
            <p:cNvSpPr txBox="1"/>
            <p:nvPr/>
          </p:nvSpPr>
          <p:spPr>
            <a:xfrm>
              <a:off x="2536268" y="4472040"/>
              <a:ext cx="1927919" cy="400110"/>
            </a:xfrm>
            <a:prstGeom prst="rect">
              <a:avLst/>
            </a:prstGeom>
            <a:noFill/>
          </p:spPr>
          <p:txBody>
            <a:bodyPr wrap="square" rtlCol="0">
              <a:spAutoFit/>
            </a:bodyPr>
            <a:lstStyle/>
            <a:p>
              <a:pPr algn="ctr"/>
              <a:r>
                <a:rPr lang="ja-JP" altLang="en-US" sz="1000" dirty="0">
                  <a:solidFill>
                    <a:srgbClr val="663300"/>
                  </a:solidFill>
                  <a:latin typeface="HGP創英角ｺﾞｼｯｸUB" panose="020B0900000000000000" pitchFamily="50" charset="-128"/>
                  <a:ea typeface="HGP創英角ｺﾞｼｯｸUB" panose="020B0900000000000000" pitchFamily="50" charset="-128"/>
                </a:rPr>
                <a:t>届出や問い合わせ内容に対して</a:t>
              </a:r>
              <a:endParaRPr lang="en-US" altLang="ja-JP" sz="1000" dirty="0">
                <a:solidFill>
                  <a:srgbClr val="663300"/>
                </a:solidFill>
                <a:latin typeface="HGP創英角ｺﾞｼｯｸUB" panose="020B0900000000000000" pitchFamily="50" charset="-128"/>
                <a:ea typeface="HGP創英角ｺﾞｼｯｸUB" panose="020B0900000000000000" pitchFamily="50" charset="-128"/>
              </a:endParaRPr>
            </a:p>
            <a:p>
              <a:pPr algn="ctr"/>
              <a:r>
                <a:rPr lang="ja-JP" altLang="en-US" sz="1000" dirty="0">
                  <a:solidFill>
                    <a:srgbClr val="663300"/>
                  </a:solidFill>
                  <a:latin typeface="HGP創英角ｺﾞｼｯｸUB" panose="020B0900000000000000" pitchFamily="50" charset="-128"/>
                  <a:ea typeface="HGP創英角ｺﾞｼｯｸUB" panose="020B0900000000000000" pitchFamily="50" charset="-128"/>
                </a:rPr>
                <a:t>職員が「審査」・「判断」</a:t>
              </a:r>
              <a:endParaRPr lang="en-US" altLang="ja-JP" sz="1000" dirty="0">
                <a:solidFill>
                  <a:srgbClr val="663300"/>
                </a:solidFill>
                <a:latin typeface="HGP創英角ｺﾞｼｯｸUB" panose="020B0900000000000000" pitchFamily="50" charset="-128"/>
                <a:ea typeface="HGP創英角ｺﾞｼｯｸUB" panose="020B0900000000000000" pitchFamily="50" charset="-128"/>
              </a:endParaRPr>
            </a:p>
          </p:txBody>
        </p:sp>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219" y="3349906"/>
              <a:ext cx="1122135" cy="1122135"/>
            </a:xfrm>
            <a:prstGeom prst="rect">
              <a:avLst/>
            </a:prstGeom>
          </p:spPr>
        </p:pic>
        <p:sp>
          <p:nvSpPr>
            <p:cNvPr id="36" name="テキスト ボックス 35"/>
            <p:cNvSpPr txBox="1"/>
            <p:nvPr/>
          </p:nvSpPr>
          <p:spPr>
            <a:xfrm>
              <a:off x="956556" y="4458723"/>
              <a:ext cx="1792828" cy="400110"/>
            </a:xfrm>
            <a:prstGeom prst="rect">
              <a:avLst/>
            </a:prstGeom>
            <a:noFill/>
          </p:spPr>
          <p:txBody>
            <a:bodyPr wrap="square" rtlCol="0">
              <a:spAutoFit/>
            </a:bodyPr>
            <a:lstStyle/>
            <a:p>
              <a:pPr algn="ctr"/>
              <a:r>
                <a:rPr lang="ja-JP" altLang="en-US" sz="1000" dirty="0">
                  <a:solidFill>
                    <a:srgbClr val="663300"/>
                  </a:solidFill>
                  <a:latin typeface="HGP創英角ｺﾞｼｯｸUB" panose="020B0900000000000000" pitchFamily="50" charset="-128"/>
                  <a:ea typeface="HGP創英角ｺﾞｼｯｸUB" panose="020B0900000000000000" pitchFamily="50" charset="-128"/>
                </a:rPr>
                <a:t>市民からの届出、</a:t>
              </a:r>
              <a:endParaRPr lang="en-US" altLang="ja-JP" sz="1000" dirty="0">
                <a:solidFill>
                  <a:srgbClr val="663300"/>
                </a:solidFill>
                <a:latin typeface="HGP創英角ｺﾞｼｯｸUB" panose="020B0900000000000000" pitchFamily="50" charset="-128"/>
                <a:ea typeface="HGP創英角ｺﾞｼｯｸUB" panose="020B0900000000000000" pitchFamily="50" charset="-128"/>
              </a:endParaRPr>
            </a:p>
            <a:p>
              <a:pPr algn="ctr"/>
              <a:r>
                <a:rPr lang="ja-JP" altLang="en-US" sz="1000" dirty="0">
                  <a:solidFill>
                    <a:srgbClr val="663300"/>
                  </a:solidFill>
                  <a:latin typeface="HGP創英角ｺﾞｼｯｸUB" panose="020B0900000000000000" pitchFamily="50" charset="-128"/>
                  <a:ea typeface="HGP創英角ｺﾞｼｯｸUB" panose="020B0900000000000000" pitchFamily="50" charset="-128"/>
                </a:rPr>
                <a:t>問い合わせ</a:t>
              </a:r>
              <a:endParaRPr lang="en-US" altLang="ja-JP" sz="1000" dirty="0">
                <a:solidFill>
                  <a:srgbClr val="663300"/>
                </a:solidFill>
                <a:latin typeface="HGP創英角ｺﾞｼｯｸUB" panose="020B0900000000000000" pitchFamily="50" charset="-128"/>
                <a:ea typeface="HGP創英角ｺﾞｼｯｸUB" panose="020B0900000000000000" pitchFamily="50" charset="-128"/>
              </a:endParaRPr>
            </a:p>
          </p:txBody>
        </p:sp>
        <p:sp>
          <p:nvSpPr>
            <p:cNvPr id="37" name="テキスト ボックス 36"/>
            <p:cNvSpPr txBox="1"/>
            <p:nvPr/>
          </p:nvSpPr>
          <p:spPr>
            <a:xfrm>
              <a:off x="4358438" y="4474722"/>
              <a:ext cx="1792828" cy="400110"/>
            </a:xfrm>
            <a:prstGeom prst="rect">
              <a:avLst/>
            </a:prstGeom>
            <a:noFill/>
          </p:spPr>
          <p:txBody>
            <a:bodyPr wrap="square" rtlCol="0">
              <a:spAutoFit/>
            </a:bodyPr>
            <a:lstStyle/>
            <a:p>
              <a:pPr algn="ctr"/>
              <a:r>
                <a:rPr lang="ja-JP" altLang="en-US" sz="1000" dirty="0">
                  <a:solidFill>
                    <a:srgbClr val="663300"/>
                  </a:solidFill>
                  <a:latin typeface="HGP創英角ｺﾞｼｯｸUB" panose="020B0900000000000000" pitchFamily="50" charset="-128"/>
                  <a:ea typeface="HGP創英角ｺﾞｼｯｸUB" panose="020B0900000000000000" pitchFamily="50" charset="-128"/>
                </a:rPr>
                <a:t>ＡＩに問い合わせ</a:t>
              </a:r>
              <a:endParaRPr lang="en-US" altLang="ja-JP" sz="1000" dirty="0">
                <a:solidFill>
                  <a:srgbClr val="663300"/>
                </a:solidFill>
                <a:latin typeface="HGP創英角ｺﾞｼｯｸUB" panose="020B0900000000000000" pitchFamily="50" charset="-128"/>
                <a:ea typeface="HGP創英角ｺﾞｼｯｸUB" panose="020B0900000000000000" pitchFamily="50" charset="-128"/>
              </a:endParaRPr>
            </a:p>
            <a:p>
              <a:pPr algn="ctr"/>
              <a:r>
                <a:rPr lang="ja-JP" altLang="en-US" sz="1000" dirty="0">
                  <a:solidFill>
                    <a:srgbClr val="663300"/>
                  </a:solidFill>
                  <a:latin typeface="HGP創英角ｺﾞｼｯｸUB" panose="020B0900000000000000" pitchFamily="50" charset="-128"/>
                  <a:ea typeface="HGP創英角ｺﾞｼｯｸUB" panose="020B0900000000000000" pitchFamily="50" charset="-128"/>
                </a:rPr>
                <a:t>（テキスト入力）</a:t>
              </a:r>
              <a:endParaRPr lang="en-US" altLang="ja-JP" sz="1000" dirty="0">
                <a:solidFill>
                  <a:srgbClr val="663300"/>
                </a:solidFill>
                <a:latin typeface="HGP創英角ｺﾞｼｯｸUB" panose="020B0900000000000000" pitchFamily="50" charset="-128"/>
                <a:ea typeface="HGP創英角ｺﾞｼｯｸUB" panose="020B0900000000000000" pitchFamily="50" charset="-128"/>
              </a:endParaRPr>
            </a:p>
          </p:txBody>
        </p:sp>
        <p:sp>
          <p:nvSpPr>
            <p:cNvPr id="38" name="テキスト ボックス 37"/>
            <p:cNvSpPr txBox="1"/>
            <p:nvPr/>
          </p:nvSpPr>
          <p:spPr>
            <a:xfrm>
              <a:off x="6727598" y="4458723"/>
              <a:ext cx="2434282" cy="400110"/>
            </a:xfrm>
            <a:prstGeom prst="rect">
              <a:avLst/>
            </a:prstGeom>
            <a:noFill/>
          </p:spPr>
          <p:txBody>
            <a:bodyPr wrap="square" rtlCol="0">
              <a:spAutoFit/>
            </a:bodyPr>
            <a:lstStyle/>
            <a:p>
              <a:pPr algn="ctr"/>
              <a:r>
                <a:rPr lang="ja-JP" altLang="en-US" sz="1000" dirty="0">
                  <a:solidFill>
                    <a:srgbClr val="663300"/>
                  </a:solidFill>
                  <a:latin typeface="HGP創英角ｺﾞｼｯｸUB" panose="020B0900000000000000" pitchFamily="50" charset="-128"/>
                  <a:ea typeface="HGP創英角ｺﾞｼｯｸUB" panose="020B0900000000000000" pitchFamily="50" charset="-128"/>
                </a:rPr>
                <a:t>ＡＩが単語ではなく全体の文意を理解し、</a:t>
              </a:r>
              <a:endParaRPr lang="en-US" altLang="ja-JP" sz="1000" dirty="0">
                <a:solidFill>
                  <a:srgbClr val="663300"/>
                </a:solidFill>
                <a:latin typeface="HGP創英角ｺﾞｼｯｸUB" panose="020B0900000000000000" pitchFamily="50" charset="-128"/>
                <a:ea typeface="HGP創英角ｺﾞｼｯｸUB" panose="020B0900000000000000" pitchFamily="50" charset="-128"/>
              </a:endParaRPr>
            </a:p>
            <a:p>
              <a:pPr algn="ctr"/>
              <a:r>
                <a:rPr lang="ja-JP" altLang="en-US" sz="1000" dirty="0">
                  <a:solidFill>
                    <a:srgbClr val="663300"/>
                  </a:solidFill>
                  <a:latin typeface="HGP創英角ｺﾞｼｯｸUB" panose="020B0900000000000000" pitchFamily="50" charset="-128"/>
                  <a:ea typeface="HGP創英角ｺﾞｼｯｸUB" panose="020B0900000000000000" pitchFamily="50" charset="-128"/>
                </a:rPr>
                <a:t>回答をパソコン画面に提示</a:t>
              </a:r>
              <a:endParaRPr lang="en-US" altLang="ja-JP" sz="1000" dirty="0">
                <a:solidFill>
                  <a:srgbClr val="663300"/>
                </a:solidFill>
                <a:latin typeface="HGP創英角ｺﾞｼｯｸUB" panose="020B0900000000000000" pitchFamily="50" charset="-128"/>
                <a:ea typeface="HGP創英角ｺﾞｼｯｸUB" panose="020B0900000000000000" pitchFamily="50" charset="-128"/>
              </a:endParaRPr>
            </a:p>
          </p:txBody>
        </p:sp>
        <p:sp>
          <p:nvSpPr>
            <p:cNvPr id="39" name="右矢印 38"/>
            <p:cNvSpPr/>
            <p:nvPr/>
          </p:nvSpPr>
          <p:spPr>
            <a:xfrm>
              <a:off x="2624902" y="3748429"/>
              <a:ext cx="272282" cy="303192"/>
            </a:xfrm>
            <a:prstGeom prst="rightArrow">
              <a:avLst/>
            </a:prstGeom>
            <a:solidFill>
              <a:schemeClr val="accent3">
                <a:lumMod val="75000"/>
              </a:schemeClr>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右矢印 39"/>
            <p:cNvSpPr/>
            <p:nvPr/>
          </p:nvSpPr>
          <p:spPr>
            <a:xfrm>
              <a:off x="4019201" y="3726723"/>
              <a:ext cx="327434" cy="346607"/>
            </a:xfrm>
            <a:prstGeom prst="rightArrow">
              <a:avLst/>
            </a:prstGeom>
            <a:solidFill>
              <a:schemeClr val="accent3">
                <a:lumMod val="75000"/>
              </a:schemeClr>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右矢印 40"/>
            <p:cNvSpPr/>
            <p:nvPr/>
          </p:nvSpPr>
          <p:spPr>
            <a:xfrm>
              <a:off x="6045171" y="3748430"/>
              <a:ext cx="327434" cy="346607"/>
            </a:xfrm>
            <a:prstGeom prst="rightArrow">
              <a:avLst/>
            </a:prstGeom>
            <a:solidFill>
              <a:schemeClr val="accent3">
                <a:lumMod val="75000"/>
              </a:schemeClr>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42" name="グループ化 41"/>
            <p:cNvGrpSpPr/>
            <p:nvPr/>
          </p:nvGrpSpPr>
          <p:grpSpPr>
            <a:xfrm>
              <a:off x="3133426" y="2916122"/>
              <a:ext cx="2068015" cy="1522995"/>
              <a:chOff x="2460199" y="2895820"/>
              <a:chExt cx="2068015" cy="1522995"/>
            </a:xfrm>
          </p:grpSpPr>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0199" y="2895820"/>
                <a:ext cx="840423" cy="1522995"/>
              </a:xfrm>
              <a:prstGeom prst="rect">
                <a:avLst/>
              </a:prstGeom>
            </p:spPr>
          </p:pic>
          <p:sp>
            <p:nvSpPr>
              <p:cNvPr id="44" name="雲形吹き出し 43"/>
              <p:cNvSpPr/>
              <p:nvPr/>
            </p:nvSpPr>
            <p:spPr>
              <a:xfrm>
                <a:off x="3262597" y="2895820"/>
                <a:ext cx="1265617" cy="653421"/>
              </a:xfrm>
              <a:prstGeom prst="cloudCallout">
                <a:avLst>
                  <a:gd name="adj1" fmla="val -67610"/>
                  <a:gd name="adj2" fmla="val 36328"/>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prstClr val="black"/>
                    </a:solidFill>
                    <a:latin typeface="ＭＳ Ｐゴシック" panose="020B0600070205080204" pitchFamily="50" charset="-128"/>
                  </a:rPr>
                  <a:t>滅多にないケースだな</a:t>
                </a:r>
                <a:r>
                  <a:rPr lang="ja-JP" altLang="en-US" sz="900" dirty="0" smtClean="0">
                    <a:solidFill>
                      <a:prstClr val="black"/>
                    </a:solidFill>
                    <a:latin typeface="ＭＳ Ｐゴシック" panose="020B0600070205080204" pitchFamily="50" charset="-128"/>
                  </a:rPr>
                  <a:t>。</a:t>
                </a:r>
                <a:endParaRPr lang="ja-JP" altLang="en-US" sz="900" dirty="0">
                  <a:solidFill>
                    <a:prstClr val="black"/>
                  </a:solidFill>
                  <a:latin typeface="ＭＳ Ｐゴシック" panose="020B0600070205080204" pitchFamily="50" charset="-128"/>
                </a:endParaRPr>
              </a:p>
            </p:txBody>
          </p:sp>
        </p:grpSp>
        <p:pic>
          <p:nvPicPr>
            <p:cNvPr id="53" name="図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2971" y="3021793"/>
              <a:ext cx="647237" cy="647237"/>
            </a:xfrm>
            <a:prstGeom prst="rect">
              <a:avLst/>
            </a:prstGeom>
          </p:spPr>
        </p:pic>
        <p:pic>
          <p:nvPicPr>
            <p:cNvPr id="55" name="図 54"/>
            <p:cNvPicPr>
              <a:picLocks noChangeAspect="1"/>
            </p:cNvPicPr>
            <p:nvPr/>
          </p:nvPicPr>
          <p:blipFill rotWithShape="1">
            <a:blip r:embed="rId6"/>
            <a:srcRect l="803" t="6956" r="803" b="869"/>
            <a:stretch/>
          </p:blipFill>
          <p:spPr>
            <a:xfrm>
              <a:off x="6812668" y="2909757"/>
              <a:ext cx="2232486" cy="1518545"/>
            </a:xfrm>
            <a:prstGeom prst="rect">
              <a:avLst/>
            </a:prstGeom>
            <a:ln>
              <a:solidFill>
                <a:schemeClr val="accent1"/>
              </a:solidFill>
            </a:ln>
          </p:spPr>
        </p:pic>
      </p:grpSp>
      <p:sp>
        <p:nvSpPr>
          <p:cNvPr id="30" name="ホームベース 29"/>
          <p:cNvSpPr/>
          <p:nvPr/>
        </p:nvSpPr>
        <p:spPr>
          <a:xfrm>
            <a:off x="380492" y="4869161"/>
            <a:ext cx="5876927" cy="25148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２区でモデル運用・評価</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32" name="ホームベース 31"/>
          <p:cNvSpPr/>
          <p:nvPr/>
        </p:nvSpPr>
        <p:spPr>
          <a:xfrm>
            <a:off x="6537176" y="4869160"/>
            <a:ext cx="2925565" cy="57136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altLang="ja-JP" sz="1050" dirty="0" smtClean="0">
                <a:solidFill>
                  <a:srgbClr val="000000"/>
                </a:solidFill>
                <a:latin typeface="Meiryo UI" panose="020B0604030504040204" pitchFamily="50" charset="-128"/>
                <a:ea typeface="Meiryo UI" panose="020B0604030504040204" pitchFamily="50" charset="-128"/>
              </a:rPr>
              <a:t>24</a:t>
            </a:r>
            <a:r>
              <a:rPr lang="ja-JP" altLang="en-US" sz="1050" dirty="0" smtClean="0">
                <a:solidFill>
                  <a:srgbClr val="000000"/>
                </a:solidFill>
                <a:latin typeface="Meiryo UI" panose="020B0604030504040204" pitchFamily="50" charset="-128"/>
                <a:ea typeface="Meiryo UI" panose="020B0604030504040204" pitchFamily="50" charset="-128"/>
              </a:rPr>
              <a:t>区導入予定</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45" name="ホームベース 44"/>
          <p:cNvSpPr/>
          <p:nvPr/>
        </p:nvSpPr>
        <p:spPr>
          <a:xfrm>
            <a:off x="950200" y="5196126"/>
            <a:ext cx="1446516" cy="27401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データ追加・再学習</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46" name="ホームベース 45"/>
          <p:cNvSpPr/>
          <p:nvPr/>
        </p:nvSpPr>
        <p:spPr>
          <a:xfrm>
            <a:off x="2606081" y="5196126"/>
            <a:ext cx="1446516" cy="27401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データ追加・再学習</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47" name="ホームベース 46"/>
          <p:cNvSpPr/>
          <p:nvPr/>
        </p:nvSpPr>
        <p:spPr>
          <a:xfrm>
            <a:off x="4346635" y="5193196"/>
            <a:ext cx="1446516" cy="27401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データ追加・再学習</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50" name="角丸四角形 49"/>
          <p:cNvSpPr/>
          <p:nvPr/>
        </p:nvSpPr>
        <p:spPr bwMode="auto">
          <a:xfrm>
            <a:off x="269788" y="5571936"/>
            <a:ext cx="4611203" cy="1205436"/>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mj-ea"/>
                <a:ea typeface="+mj-ea"/>
              </a:rPr>
              <a:t>【</a:t>
            </a:r>
            <a:r>
              <a:rPr lang="ja-JP" altLang="en-US" sz="1200" dirty="0">
                <a:solidFill>
                  <a:schemeClr val="tx1"/>
                </a:solidFill>
                <a:latin typeface="+mj-ea"/>
                <a:ea typeface="+mj-ea"/>
              </a:rPr>
              <a:t>期待される効果</a:t>
            </a:r>
            <a:r>
              <a:rPr lang="en-US" altLang="ja-JP" sz="1200" dirty="0" smtClean="0">
                <a:solidFill>
                  <a:schemeClr val="tx1"/>
                </a:solidFill>
                <a:latin typeface="+mj-ea"/>
                <a:ea typeface="+mj-ea"/>
              </a:rPr>
              <a:t>】</a:t>
            </a:r>
            <a:endParaRPr lang="en-US" altLang="ja-JP" sz="1200" dirty="0" smtClean="0">
              <a:solidFill>
                <a:schemeClr val="tx1"/>
              </a:solidFill>
              <a:latin typeface="+mj-ea"/>
              <a:ea typeface="+mj-ea"/>
              <a:cs typeface="メイリオ" pitchFamily="50" charset="-128"/>
            </a:endParaRPr>
          </a:p>
          <a:p>
            <a:r>
              <a:rPr lang="ja-JP" altLang="en-US" sz="1200" dirty="0" smtClean="0">
                <a:solidFill>
                  <a:schemeClr val="tx1"/>
                </a:solidFill>
                <a:latin typeface="Arial" charset="0"/>
                <a:ea typeface="メイリオ" pitchFamily="50" charset="-128"/>
                <a:cs typeface="メイリオ" pitchFamily="50" charset="-128"/>
              </a:rPr>
              <a:t>・</a:t>
            </a:r>
            <a:r>
              <a:rPr lang="ja-JP" altLang="en-US" sz="1200" dirty="0">
                <a:solidFill>
                  <a:schemeClr val="tx1"/>
                </a:solidFill>
                <a:latin typeface="Arial" charset="0"/>
                <a:ea typeface="メイリオ" pitchFamily="50" charset="-128"/>
                <a:cs typeface="メイリオ" pitchFamily="50" charset="-128"/>
              </a:rPr>
              <a:t>市民</a:t>
            </a:r>
            <a:r>
              <a:rPr lang="ja-JP" altLang="en-US" sz="1200" dirty="0" smtClean="0">
                <a:solidFill>
                  <a:schemeClr val="tx1"/>
                </a:solidFill>
                <a:latin typeface="Arial" charset="0"/>
                <a:ea typeface="メイリオ" pitchFamily="50" charset="-128"/>
                <a:cs typeface="メイリオ" pitchFamily="50" charset="-128"/>
              </a:rPr>
              <a:t>対応の均質化　　　　</a:t>
            </a:r>
            <a:endParaRPr lang="en-US" altLang="ja-JP" sz="1200" dirty="0" smtClean="0">
              <a:solidFill>
                <a:srgbClr val="FF0000"/>
              </a:solidFill>
              <a:latin typeface="Arial" charset="0"/>
              <a:ea typeface="メイリオ" pitchFamily="50" charset="-128"/>
              <a:cs typeface="メイリオ" pitchFamily="50" charset="-128"/>
            </a:endParaRPr>
          </a:p>
          <a:p>
            <a:r>
              <a:rPr lang="ja-JP" altLang="en-US" sz="1200" dirty="0" smtClean="0">
                <a:solidFill>
                  <a:schemeClr val="tx1"/>
                </a:solidFill>
                <a:latin typeface="Arial" charset="0"/>
                <a:ea typeface="メイリオ" pitchFamily="50" charset="-128"/>
                <a:cs typeface="メイリオ" pitchFamily="50" charset="-128"/>
              </a:rPr>
              <a:t>・調査対象案件に対する処理時間の短縮</a:t>
            </a:r>
            <a:endParaRPr lang="ja-JP" altLang="en-US" sz="1200" dirty="0">
              <a:solidFill>
                <a:schemeClr val="tx1"/>
              </a:solidFill>
              <a:latin typeface="Arial" charset="0"/>
              <a:ea typeface="メイリオ" pitchFamily="50" charset="-128"/>
              <a:cs typeface="メイリオ" pitchFamily="50" charset="-128"/>
            </a:endParaRPr>
          </a:p>
          <a:p>
            <a:r>
              <a:rPr lang="ja-JP" altLang="en-US" sz="1200" dirty="0" smtClean="0">
                <a:solidFill>
                  <a:schemeClr val="tx1"/>
                </a:solidFill>
                <a:latin typeface="Arial" charset="0"/>
                <a:ea typeface="メイリオ" pitchFamily="50" charset="-128"/>
                <a:cs typeface="メイリオ" pitchFamily="50" charset="-128"/>
              </a:rPr>
              <a:t>・ベテラン</a:t>
            </a:r>
            <a:r>
              <a:rPr lang="ja-JP" altLang="en-US" sz="1200" dirty="0">
                <a:solidFill>
                  <a:schemeClr val="tx1"/>
                </a:solidFill>
                <a:latin typeface="Arial" charset="0"/>
                <a:ea typeface="メイリオ" pitchFamily="50" charset="-128"/>
                <a:cs typeface="メイリオ" pitchFamily="50" charset="-128"/>
              </a:rPr>
              <a:t>職員の知識の</a:t>
            </a:r>
            <a:r>
              <a:rPr lang="ja-JP" altLang="en-US" sz="1200" dirty="0" smtClean="0">
                <a:solidFill>
                  <a:schemeClr val="tx1"/>
                </a:solidFill>
                <a:latin typeface="Arial" charset="0"/>
                <a:ea typeface="メイリオ" pitchFamily="50" charset="-128"/>
                <a:cs typeface="メイリオ" pitchFamily="50" charset="-128"/>
              </a:rPr>
              <a:t>継承</a:t>
            </a:r>
            <a:endParaRPr lang="ja-JP" altLang="en-US" sz="1200" dirty="0">
              <a:solidFill>
                <a:schemeClr val="tx1"/>
              </a:solidFill>
              <a:latin typeface="Arial" charset="0"/>
              <a:ea typeface="メイリオ" pitchFamily="50" charset="-128"/>
              <a:cs typeface="メイリオ" pitchFamily="50" charset="-128"/>
            </a:endParaRPr>
          </a:p>
        </p:txBody>
      </p:sp>
      <p:sp>
        <p:nvSpPr>
          <p:cNvPr id="51" name="角丸四角形 50"/>
          <p:cNvSpPr/>
          <p:nvPr/>
        </p:nvSpPr>
        <p:spPr bwMode="auto">
          <a:xfrm>
            <a:off x="5111879" y="5590370"/>
            <a:ext cx="4557645" cy="1205436"/>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mj-ea"/>
                <a:ea typeface="+mj-ea"/>
                <a:cs typeface="メイリオ" pitchFamily="50" charset="-128"/>
              </a:rPr>
              <a:t>【KPI</a:t>
            </a:r>
            <a:r>
              <a:rPr lang="en-US" altLang="ja-JP" sz="1200" dirty="0" smtClean="0">
                <a:solidFill>
                  <a:schemeClr val="tx1"/>
                </a:solidFill>
                <a:latin typeface="+mj-ea"/>
                <a:ea typeface="+mj-ea"/>
                <a:cs typeface="メイリオ" pitchFamily="50" charset="-128"/>
              </a:rPr>
              <a:t>】</a:t>
            </a:r>
          </a:p>
          <a:p>
            <a:r>
              <a:rPr lang="ja-JP" altLang="en-US" sz="1200" dirty="0" smtClean="0">
                <a:solidFill>
                  <a:schemeClr val="tx1"/>
                </a:solidFill>
                <a:latin typeface="+mj-ea"/>
                <a:ea typeface="+mj-ea"/>
                <a:cs typeface="メイリオ" pitchFamily="50" charset="-128"/>
              </a:rPr>
              <a:t>・</a:t>
            </a:r>
            <a:r>
              <a:rPr lang="ja-JP" altLang="en-US" sz="1200" dirty="0">
                <a:solidFill>
                  <a:schemeClr val="tx1"/>
                </a:solidFill>
                <a:latin typeface="+mj-ea"/>
                <a:ea typeface="+mj-ea"/>
                <a:cs typeface="メイリオ" pitchFamily="50" charset="-128"/>
              </a:rPr>
              <a:t>担当</a:t>
            </a:r>
            <a:r>
              <a:rPr lang="ja-JP" altLang="en-US" sz="1200" dirty="0" smtClean="0">
                <a:solidFill>
                  <a:schemeClr val="tx1"/>
                </a:solidFill>
                <a:latin typeface="+mj-ea"/>
                <a:ea typeface="+mj-ea"/>
                <a:cs typeface="メイリオ" pitchFamily="50" charset="-128"/>
              </a:rPr>
              <a:t>職員の</a:t>
            </a:r>
            <a:r>
              <a:rPr lang="en-US" altLang="ja-JP" sz="1200" dirty="0" smtClean="0">
                <a:solidFill>
                  <a:schemeClr val="tx1"/>
                </a:solidFill>
                <a:latin typeface="+mj-ea"/>
                <a:ea typeface="+mj-ea"/>
                <a:cs typeface="メイリオ" pitchFamily="50" charset="-128"/>
              </a:rPr>
              <a:t>AI</a:t>
            </a:r>
            <a:r>
              <a:rPr lang="ja-JP" altLang="en-US" sz="1200" dirty="0" smtClean="0">
                <a:solidFill>
                  <a:schemeClr val="tx1"/>
                </a:solidFill>
                <a:latin typeface="+mj-ea"/>
                <a:ea typeface="+mj-ea"/>
                <a:cs typeface="メイリオ" pitchFamily="50" charset="-128"/>
              </a:rPr>
              <a:t>利用回数</a:t>
            </a:r>
            <a:endParaRPr lang="en-US" altLang="ja-JP" sz="1200" dirty="0" smtClean="0">
              <a:solidFill>
                <a:schemeClr val="tx1"/>
              </a:solidFill>
              <a:latin typeface="+mj-ea"/>
              <a:ea typeface="+mj-ea"/>
              <a:cs typeface="メイリオ" pitchFamily="50" charset="-128"/>
            </a:endParaRPr>
          </a:p>
          <a:p>
            <a:r>
              <a:rPr lang="ja-JP" altLang="en-US" sz="1200" dirty="0" smtClean="0">
                <a:solidFill>
                  <a:schemeClr val="tx1"/>
                </a:solidFill>
                <a:latin typeface="+mj-ea"/>
                <a:ea typeface="+mj-ea"/>
                <a:cs typeface="メイリオ" pitchFamily="50" charset="-128"/>
              </a:rPr>
              <a:t>・</a:t>
            </a:r>
            <a:r>
              <a:rPr lang="en-US" altLang="ja-JP" sz="1200" dirty="0" smtClean="0">
                <a:solidFill>
                  <a:schemeClr val="tx1"/>
                </a:solidFill>
                <a:latin typeface="+mj-ea"/>
                <a:ea typeface="+mj-ea"/>
                <a:cs typeface="メイリオ" pitchFamily="50" charset="-128"/>
              </a:rPr>
              <a:t>AI</a:t>
            </a:r>
            <a:r>
              <a:rPr lang="ja-JP" altLang="en-US" sz="1200" dirty="0" smtClean="0">
                <a:solidFill>
                  <a:schemeClr val="tx1"/>
                </a:solidFill>
                <a:latin typeface="+mj-ea"/>
                <a:ea typeface="+mj-ea"/>
                <a:cs typeface="メイリオ" pitchFamily="50" charset="-128"/>
              </a:rPr>
              <a:t>の有効回答率</a:t>
            </a:r>
            <a:endParaRPr lang="en-US" altLang="ja-JP" sz="1200" dirty="0" smtClean="0">
              <a:solidFill>
                <a:schemeClr val="tx1"/>
              </a:solidFill>
              <a:latin typeface="+mj-ea"/>
              <a:ea typeface="+mj-ea"/>
              <a:cs typeface="メイリオ" pitchFamily="50" charset="-128"/>
            </a:endParaRPr>
          </a:p>
          <a:p>
            <a:endParaRPr lang="en-US" altLang="ja-JP" sz="1200" dirty="0">
              <a:solidFill>
                <a:schemeClr val="tx1"/>
              </a:solidFill>
              <a:latin typeface="+mj-ea"/>
              <a:ea typeface="+mj-ea"/>
              <a:cs typeface="メイリオ" pitchFamily="50" charset="-128"/>
            </a:endParaRPr>
          </a:p>
        </p:txBody>
      </p:sp>
      <p:sp>
        <p:nvSpPr>
          <p:cNvPr id="52" name="正方形/長方形 51"/>
          <p:cNvSpPr/>
          <p:nvPr/>
        </p:nvSpPr>
        <p:spPr>
          <a:xfrm>
            <a:off x="317948" y="4187736"/>
            <a:ext cx="1098092" cy="316753"/>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sp>
        <p:nvSpPr>
          <p:cNvPr id="48" name="テキスト ボックス 47"/>
          <p:cNvSpPr txBox="1"/>
          <p:nvPr/>
        </p:nvSpPr>
        <p:spPr>
          <a:xfrm>
            <a:off x="8240332" y="118722"/>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dirty="0" smtClean="0">
                <a:latin typeface="+mj-ea"/>
                <a:ea typeface="+mj-ea"/>
              </a:rPr>
              <a:t>スマートシティ</a:t>
            </a:r>
            <a:endParaRPr kumimoji="1" lang="ja-JP" altLang="en-US" sz="1400" dirty="0">
              <a:latin typeface="+mj-ea"/>
              <a:ea typeface="+mj-ea"/>
            </a:endParaRPr>
          </a:p>
        </p:txBody>
      </p:sp>
    </p:spTree>
    <p:extLst>
      <p:ext uri="{BB962C8B-B14F-4D97-AF65-F5344CB8AC3E}">
        <p14:creationId xmlns:p14="http://schemas.microsoft.com/office/powerpoint/2010/main" val="3771676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15</a:t>
            </a:fld>
            <a:endParaRPr lang="en-US" altLang="ja-JP"/>
          </a:p>
        </p:txBody>
      </p:sp>
      <p:sp>
        <p:nvSpPr>
          <p:cNvPr id="274" name="Shape 128"/>
          <p:cNvSpPr/>
          <p:nvPr/>
        </p:nvSpPr>
        <p:spPr>
          <a:xfrm>
            <a:off x="269788" y="696007"/>
            <a:ext cx="9327728" cy="60875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rPr>
              <a:t>場所に制約されないコミュニケーションの実現</a:t>
            </a:r>
            <a:endParaRPr kumimoji="0" lang="en-US" altLang="ja-JP" sz="1687" kern="0" dirty="0" smtClean="0">
              <a:solidFill>
                <a:srgbClr val="C00000"/>
              </a:solidFill>
              <a:latin typeface="メイリオ" panose="020B0604030504040204" pitchFamily="50" charset="-128"/>
            </a:endParaRPr>
          </a:p>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　</a:t>
            </a:r>
            <a:r>
              <a:rPr kumimoji="0" lang="ja-JP" altLang="en-US" sz="1687" kern="0" dirty="0" smtClean="0">
                <a:solidFill>
                  <a:srgbClr val="C00000"/>
                </a:solidFill>
                <a:latin typeface="メイリオ" panose="020B0604030504040204" pitchFamily="50" charset="-128"/>
                <a:sym typeface="Helvetica Light"/>
              </a:rPr>
              <a:t>　</a:t>
            </a:r>
            <a:r>
              <a:rPr kumimoji="0" lang="ja-JP" altLang="en-US" sz="1687" kern="0" dirty="0">
                <a:solidFill>
                  <a:srgbClr val="C00000"/>
                </a:solidFill>
                <a:latin typeface="メイリオ" panose="020B0604030504040204" pitchFamily="50" charset="-128"/>
                <a:sym typeface="Helvetica Light"/>
              </a:rPr>
              <a:t>～</a:t>
            </a:r>
            <a:r>
              <a:rPr kumimoji="0" lang="ja-JP" altLang="en-US" sz="1687" kern="0" dirty="0">
                <a:solidFill>
                  <a:srgbClr val="C00000"/>
                </a:solidFill>
                <a:latin typeface="メイリオ" panose="020B0604030504040204" pitchFamily="50" charset="-128"/>
              </a:rPr>
              <a:t>庁外からのメール・スケジュール等の確認・テレワークの実現～</a:t>
            </a:r>
            <a:endParaRPr kumimoji="0" lang="en-US" altLang="ja-JP" sz="1687" kern="0" dirty="0">
              <a:solidFill>
                <a:srgbClr val="C00000"/>
              </a:solidFill>
              <a:latin typeface="メイリオ" panose="020B0604030504040204" pitchFamily="50" charset="-128"/>
              <a:sym typeface="Helvetica Light"/>
            </a:endParaRPr>
          </a:p>
        </p:txBody>
      </p:sp>
      <p:sp>
        <p:nvSpPr>
          <p:cNvPr id="276"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smtClean="0"/>
              <a:t>職員の働き方改革</a:t>
            </a:r>
          </a:p>
        </p:txBody>
      </p:sp>
      <p:sp>
        <p:nvSpPr>
          <p:cNvPr id="58" name="正方形/長方形 57"/>
          <p:cNvSpPr/>
          <p:nvPr/>
        </p:nvSpPr>
        <p:spPr>
          <a:xfrm>
            <a:off x="168005" y="1196752"/>
            <a:ext cx="9653058" cy="904863"/>
          </a:xfrm>
          <a:prstGeom prst="rect">
            <a:avLst/>
          </a:prstGeom>
        </p:spPr>
        <p:txBody>
          <a:bodyPr wrap="square" spcCol="144000">
            <a:spAutoFit/>
          </a:bodyPr>
          <a:lstStyle/>
          <a:p>
            <a:r>
              <a:rPr lang="ja-JP" altLang="en-US" sz="1200" dirty="0" smtClean="0">
                <a:solidFill>
                  <a:prstClr val="black"/>
                </a:solidFill>
                <a:latin typeface="メイリオ"/>
                <a:ea typeface="メイリオ"/>
              </a:rPr>
              <a:t>・職員</a:t>
            </a:r>
            <a:r>
              <a:rPr lang="ja-JP" altLang="en-US" sz="1200" dirty="0">
                <a:solidFill>
                  <a:prstClr val="black"/>
                </a:solidFill>
                <a:latin typeface="メイリオ"/>
                <a:ea typeface="メイリオ"/>
              </a:rPr>
              <a:t>が自宅や出張先</a:t>
            </a:r>
            <a:r>
              <a:rPr lang="ja-JP" altLang="en-US" sz="1200" dirty="0" smtClean="0">
                <a:solidFill>
                  <a:prstClr val="black"/>
                </a:solidFill>
                <a:latin typeface="メイリオ"/>
                <a:ea typeface="メイリオ"/>
              </a:rPr>
              <a:t>から個人所有のパソコン</a:t>
            </a:r>
            <a:r>
              <a:rPr lang="ja-JP" altLang="en-US" sz="1200" dirty="0">
                <a:solidFill>
                  <a:prstClr val="black"/>
                </a:solidFill>
                <a:latin typeface="メイリオ"/>
                <a:ea typeface="メイリオ"/>
              </a:rPr>
              <a:t>やスマートフォンを</a:t>
            </a:r>
            <a:r>
              <a:rPr lang="ja-JP" altLang="en-US" sz="1200" dirty="0" smtClean="0">
                <a:solidFill>
                  <a:prstClr val="black"/>
                </a:solidFill>
                <a:latin typeface="メイリオ"/>
                <a:ea typeface="メイリオ"/>
              </a:rPr>
              <a:t>利用して</a:t>
            </a:r>
            <a:r>
              <a:rPr lang="ja-JP" altLang="en-US" sz="1200" dirty="0">
                <a:solidFill>
                  <a:prstClr val="black"/>
                </a:solidFill>
                <a:latin typeface="メイリオ"/>
                <a:ea typeface="メイリオ"/>
              </a:rPr>
              <a:t>、メールやスケジュールの確認</a:t>
            </a:r>
            <a:r>
              <a:rPr lang="ja-JP" altLang="en-US" sz="1200" dirty="0" smtClean="0">
                <a:solidFill>
                  <a:prstClr val="black"/>
                </a:solidFill>
                <a:latin typeface="メイリオ"/>
                <a:ea typeface="メイリオ"/>
              </a:rPr>
              <a:t>をいつでも行う</a:t>
            </a:r>
            <a:r>
              <a:rPr lang="ja-JP" altLang="en-US" sz="1200" dirty="0">
                <a:solidFill>
                  <a:prstClr val="black"/>
                </a:solidFill>
                <a:latin typeface="メイリオ"/>
                <a:ea typeface="メイリオ"/>
              </a:rPr>
              <a:t>こと</a:t>
            </a:r>
            <a:r>
              <a:rPr lang="ja-JP" altLang="en-US" sz="1200" dirty="0" smtClean="0">
                <a:solidFill>
                  <a:prstClr val="black"/>
                </a:solidFill>
                <a:latin typeface="メイリオ"/>
                <a:ea typeface="メイリオ"/>
              </a:rPr>
              <a:t>が可能</a:t>
            </a:r>
            <a:endParaRPr lang="en-US" altLang="ja-JP" sz="1200" dirty="0" smtClean="0">
              <a:solidFill>
                <a:prstClr val="black"/>
              </a:solidFill>
              <a:latin typeface="メイリオ"/>
              <a:ea typeface="メイリオ"/>
            </a:endParaRPr>
          </a:p>
          <a:p>
            <a:r>
              <a:rPr lang="ja-JP" altLang="en-US" sz="1200" dirty="0">
                <a:solidFill>
                  <a:prstClr val="black"/>
                </a:solidFill>
                <a:latin typeface="メイリオ"/>
                <a:ea typeface="メイリオ"/>
              </a:rPr>
              <a:t>　</a:t>
            </a:r>
            <a:r>
              <a:rPr lang="ja-JP" altLang="en-US" sz="1200" dirty="0" smtClean="0">
                <a:solidFill>
                  <a:prstClr val="black"/>
                </a:solidFill>
                <a:latin typeface="メイリオ"/>
                <a:ea typeface="メイリオ"/>
              </a:rPr>
              <a:t>となり、コミュニケーションロスが軽減され、業務の効率化が実現できる。</a:t>
            </a:r>
            <a:endParaRPr lang="en-US" altLang="ja-JP" sz="1200" dirty="0" smtClean="0">
              <a:solidFill>
                <a:prstClr val="black"/>
              </a:solidFill>
              <a:latin typeface="メイリオ"/>
              <a:ea typeface="メイリオ"/>
            </a:endParaRPr>
          </a:p>
          <a:p>
            <a:r>
              <a:rPr lang="ja-JP" altLang="en-US" sz="1200" dirty="0" smtClean="0">
                <a:solidFill>
                  <a:prstClr val="black"/>
                </a:solidFill>
                <a:latin typeface="メイリオ"/>
                <a:ea typeface="メイリオ"/>
              </a:rPr>
              <a:t>・長期出張や出張先での会議、自宅での業務などに貸与するテレワーク用端末を利用することによって、多様な働き方を提供する。</a:t>
            </a:r>
            <a:endParaRPr lang="en-US" altLang="ja-JP" sz="1200" dirty="0">
              <a:solidFill>
                <a:prstClr val="black"/>
              </a:solidFill>
              <a:latin typeface="メイリオ"/>
              <a:ea typeface="メイリオ"/>
            </a:endParaRPr>
          </a:p>
        </p:txBody>
      </p:sp>
      <p:cxnSp>
        <p:nvCxnSpPr>
          <p:cNvPr id="287" name="直線矢印コネクタ 286"/>
          <p:cNvCxnSpPr/>
          <p:nvPr/>
        </p:nvCxnSpPr>
        <p:spPr bwMode="auto">
          <a:xfrm flipH="1">
            <a:off x="6282491" y="5805264"/>
            <a:ext cx="1920344" cy="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上矢印 12"/>
          <p:cNvSpPr>
            <a:spLocks noChangeArrowheads="1"/>
          </p:cNvSpPr>
          <p:nvPr/>
        </p:nvSpPr>
        <p:spPr bwMode="auto">
          <a:xfrm>
            <a:off x="5664399" y="2390083"/>
            <a:ext cx="683093" cy="605696"/>
          </a:xfrm>
          <a:prstGeom prst="upArrow">
            <a:avLst>
              <a:gd name="adj1" fmla="val 75583"/>
              <a:gd name="adj2" fmla="val 50000"/>
            </a:avLst>
          </a:prstGeom>
          <a:solidFill>
            <a:schemeClr val="bg1">
              <a:lumMod val="95000"/>
            </a:schemeClr>
          </a:solidFill>
          <a:ln w="9525" algn="ctr">
            <a:solidFill>
              <a:schemeClr val="bg2"/>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dirty="0">
              <a:solidFill>
                <a:srgbClr val="000000"/>
              </a:solidFill>
              <a:latin typeface="ＭＳ Ｐゴシック"/>
              <a:ea typeface="ＭＳ Ｐゴシック"/>
            </a:endParaRPr>
          </a:p>
        </p:txBody>
      </p:sp>
      <p:sp>
        <p:nvSpPr>
          <p:cNvPr id="24" name="角丸四角形 23"/>
          <p:cNvSpPr/>
          <p:nvPr/>
        </p:nvSpPr>
        <p:spPr bwMode="auto">
          <a:xfrm>
            <a:off x="5266501" y="2322409"/>
            <a:ext cx="996913" cy="165965"/>
          </a:xfrm>
          <a:prstGeom prst="roundRect">
            <a:avLst/>
          </a:prstGeom>
          <a:solidFill>
            <a:schemeClr val="bg2"/>
          </a:solidFill>
          <a:ln w="9525" cap="flat" cmpd="sng" algn="ctr">
            <a:solidFill>
              <a:schemeClr val="bg2">
                <a:lumMod val="50000"/>
              </a:schemeClr>
            </a:solidFill>
            <a:prstDash val="solid"/>
            <a:round/>
            <a:headEnd type="none" w="med" len="med"/>
            <a:tailEnd type="none" w="med" len="med"/>
          </a:ln>
          <a:effectLst/>
          <a:extLst/>
        </p:spPr>
        <p:txBody>
          <a:bodyPr wrap="none" anchor="ctr"/>
          <a:lstStyle/>
          <a:p>
            <a:pPr algn="ctr">
              <a:defRPr/>
            </a:pPr>
            <a:r>
              <a:rPr lang="ja-JP" altLang="en-US" sz="1000" dirty="0">
                <a:solidFill>
                  <a:srgbClr val="FFFFFF"/>
                </a:solidFill>
                <a:latin typeface="ＭＳ Ｐゴシック"/>
                <a:ea typeface="ＭＳ Ｐゴシック"/>
              </a:rPr>
              <a:t>自宅／庁外</a:t>
            </a:r>
          </a:p>
        </p:txBody>
      </p:sp>
      <p:grpSp>
        <p:nvGrpSpPr>
          <p:cNvPr id="120" name="グループ化 119"/>
          <p:cNvGrpSpPr/>
          <p:nvPr/>
        </p:nvGrpSpPr>
        <p:grpSpPr>
          <a:xfrm>
            <a:off x="7383519" y="2086420"/>
            <a:ext cx="2371806" cy="1121664"/>
            <a:chOff x="549774" y="2821209"/>
            <a:chExt cx="4284904" cy="526186"/>
          </a:xfrm>
        </p:grpSpPr>
        <p:cxnSp>
          <p:nvCxnSpPr>
            <p:cNvPr id="297" name="直線矢印コネクタ 296"/>
            <p:cNvCxnSpPr/>
            <p:nvPr/>
          </p:nvCxnSpPr>
          <p:spPr bwMode="auto">
            <a:xfrm flipH="1">
              <a:off x="632522" y="3122079"/>
              <a:ext cx="540060" cy="0"/>
            </a:xfrm>
            <a:prstGeom prst="straightConnector1">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5" name="直線矢印コネクタ 304"/>
            <p:cNvCxnSpPr/>
            <p:nvPr/>
          </p:nvCxnSpPr>
          <p:spPr bwMode="auto">
            <a:xfrm flipH="1" flipV="1">
              <a:off x="632522" y="2966371"/>
              <a:ext cx="540058" cy="0"/>
            </a:xfrm>
            <a:prstGeom prst="straightConnector1">
              <a:avLst/>
            </a:prstGeom>
            <a:noFill/>
            <a:ln w="34925" cap="flat" cmpd="dbl"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8" name="テキスト ボックス 307"/>
            <p:cNvSpPr txBox="1"/>
            <p:nvPr/>
          </p:nvSpPr>
          <p:spPr>
            <a:xfrm>
              <a:off x="1086488" y="2876710"/>
              <a:ext cx="3748190" cy="470685"/>
            </a:xfrm>
            <a:prstGeom prst="rect">
              <a:avLst/>
            </a:prstGeom>
            <a:noFill/>
          </p:spPr>
          <p:txBody>
            <a:bodyPr wrap="square" rtlCol="0">
              <a:spAutoFit/>
            </a:bodyPr>
            <a:lstStyle/>
            <a:p>
              <a:r>
                <a:rPr lang="ja-JP" altLang="en-US" sz="800" dirty="0">
                  <a:solidFill>
                    <a:schemeClr val="tx1"/>
                  </a:solidFill>
                </a:rPr>
                <a:t>「庁外からのメール・スケジュール</a:t>
              </a:r>
              <a:r>
                <a:rPr lang="ja-JP" altLang="en-US" sz="800" dirty="0" smtClean="0">
                  <a:solidFill>
                    <a:schemeClr val="tx1"/>
                  </a:solidFill>
                </a:rPr>
                <a:t>等</a:t>
              </a:r>
              <a:endParaRPr lang="en-US" altLang="ja-JP" sz="800" dirty="0" smtClean="0">
                <a:solidFill>
                  <a:schemeClr val="tx1"/>
                </a:solidFill>
              </a:endParaRPr>
            </a:p>
            <a:p>
              <a:r>
                <a:rPr lang="ja-JP" altLang="en-US" sz="800" dirty="0">
                  <a:solidFill>
                    <a:schemeClr val="tx1"/>
                  </a:solidFill>
                </a:rPr>
                <a:t>　</a:t>
              </a:r>
              <a:r>
                <a:rPr lang="ja-JP" altLang="en-US" sz="800" dirty="0" smtClean="0">
                  <a:solidFill>
                    <a:schemeClr val="tx1"/>
                  </a:solidFill>
                </a:rPr>
                <a:t>の</a:t>
              </a:r>
              <a:r>
                <a:rPr lang="ja-JP" altLang="en-US" sz="800" dirty="0">
                  <a:solidFill>
                    <a:schemeClr val="tx1"/>
                  </a:solidFill>
                </a:rPr>
                <a:t>確認</a:t>
              </a:r>
              <a:r>
                <a:rPr lang="ja-JP" altLang="en-US" sz="800" dirty="0" smtClean="0">
                  <a:solidFill>
                    <a:schemeClr val="tx1"/>
                  </a:solidFill>
                </a:rPr>
                <a:t>」</a:t>
              </a:r>
              <a:r>
                <a:rPr kumimoji="1" lang="ja-JP" altLang="en-US" sz="800" dirty="0" smtClean="0">
                  <a:solidFill>
                    <a:schemeClr val="tx1"/>
                  </a:solidFill>
                </a:rPr>
                <a:t>でアクセス可能なサービス</a:t>
              </a:r>
              <a:endParaRPr kumimoji="1" lang="en-US" altLang="ja-JP" sz="800" dirty="0" smtClean="0">
                <a:solidFill>
                  <a:schemeClr val="tx1"/>
                </a:solidFill>
              </a:endParaRPr>
            </a:p>
            <a:p>
              <a:r>
                <a:rPr lang="ja-JP" altLang="en-US" sz="800" dirty="0">
                  <a:solidFill>
                    <a:schemeClr val="tx1"/>
                  </a:solidFill>
                </a:rPr>
                <a:t>執務室・テレワーク用パソコン</a:t>
              </a:r>
              <a:r>
                <a:rPr lang="ja-JP" altLang="en-US" sz="800" dirty="0" smtClean="0">
                  <a:solidFill>
                    <a:schemeClr val="tx1"/>
                  </a:solidFill>
                </a:rPr>
                <a:t>から</a:t>
              </a:r>
              <a:endParaRPr lang="en-US" altLang="ja-JP" sz="800" dirty="0" smtClean="0">
                <a:solidFill>
                  <a:schemeClr val="tx1"/>
                </a:solidFill>
              </a:endParaRPr>
            </a:p>
            <a:p>
              <a:r>
                <a:rPr lang="ja-JP" altLang="en-US" sz="800" dirty="0" smtClean="0">
                  <a:solidFill>
                    <a:schemeClr val="tx1"/>
                  </a:solidFill>
                </a:rPr>
                <a:t>　アクセス</a:t>
              </a:r>
              <a:r>
                <a:rPr lang="ja-JP" altLang="en-US" sz="800" dirty="0">
                  <a:solidFill>
                    <a:schemeClr val="tx1"/>
                  </a:solidFill>
                </a:rPr>
                <a:t>可能なサービス</a:t>
              </a:r>
            </a:p>
            <a:p>
              <a:endParaRPr kumimoji="1" lang="ja-JP" altLang="en-US" sz="800" dirty="0"/>
            </a:p>
          </p:txBody>
        </p:sp>
        <p:sp>
          <p:nvSpPr>
            <p:cNvPr id="309" name="テキスト ボックス 308"/>
            <p:cNvSpPr txBox="1"/>
            <p:nvPr/>
          </p:nvSpPr>
          <p:spPr>
            <a:xfrm>
              <a:off x="1171674" y="3044800"/>
              <a:ext cx="206682" cy="87016"/>
            </a:xfrm>
            <a:prstGeom prst="rect">
              <a:avLst/>
            </a:prstGeom>
            <a:noFill/>
          </p:spPr>
          <p:txBody>
            <a:bodyPr wrap="none" rtlCol="0">
              <a:spAutoFit/>
            </a:bodyPr>
            <a:lstStyle/>
            <a:p>
              <a:endParaRPr kumimoji="1" lang="ja-JP" altLang="en-US" sz="800" dirty="0"/>
            </a:p>
          </p:txBody>
        </p:sp>
        <p:sp>
          <p:nvSpPr>
            <p:cNvPr id="311" name="角丸四角形 310"/>
            <p:cNvSpPr/>
            <p:nvPr/>
          </p:nvSpPr>
          <p:spPr>
            <a:xfrm>
              <a:off x="549774" y="2821785"/>
              <a:ext cx="4151198" cy="4631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4" name="正方形/長方形 313"/>
            <p:cNvSpPr/>
            <p:nvPr/>
          </p:nvSpPr>
          <p:spPr>
            <a:xfrm>
              <a:off x="638614" y="2821209"/>
              <a:ext cx="389850" cy="243849"/>
            </a:xfrm>
            <a:prstGeom prst="rect">
              <a:avLst/>
            </a:prstGeom>
          </p:spPr>
          <p:txBody>
            <a:bodyPr wrap="none">
              <a:spAutoFit/>
            </a:bodyPr>
            <a:lstStyle/>
            <a:p>
              <a:pPr eaLnBrk="0" hangingPunct="0">
                <a:spcBef>
                  <a:spcPct val="0"/>
                </a:spcBef>
              </a:pPr>
              <a:r>
                <a:rPr lang="ja-JP" altLang="en-US" sz="800" u="sng" dirty="0" smtClean="0">
                  <a:solidFill>
                    <a:srgbClr val="000000"/>
                  </a:solidFill>
                  <a:ea typeface="ＭＳ Ｐゴシック" panose="020B0600070205080204" pitchFamily="50" charset="-128"/>
                </a:rPr>
                <a:t>凡例</a:t>
              </a:r>
              <a:endParaRPr lang="ja-JP" altLang="en-US" sz="800" u="sng" dirty="0">
                <a:solidFill>
                  <a:srgbClr val="000000"/>
                </a:solidFill>
                <a:ea typeface="ＭＳ Ｐゴシック" panose="020B0600070205080204" pitchFamily="50" charset="-128"/>
              </a:endParaRPr>
            </a:p>
          </p:txBody>
        </p:sp>
      </p:grpSp>
      <p:sp>
        <p:nvSpPr>
          <p:cNvPr id="98" name="角丸四角形 97"/>
          <p:cNvSpPr/>
          <p:nvPr/>
        </p:nvSpPr>
        <p:spPr bwMode="auto">
          <a:xfrm>
            <a:off x="3296816" y="5680914"/>
            <a:ext cx="6216955" cy="1004530"/>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00" dirty="0">
                <a:solidFill>
                  <a:schemeClr val="tx1"/>
                </a:solidFill>
                <a:latin typeface="Arial" charset="0"/>
                <a:ea typeface="メイリオ" pitchFamily="50" charset="-128"/>
                <a:cs typeface="メイリオ" pitchFamily="50" charset="-128"/>
              </a:rPr>
              <a:t>【KPI</a:t>
            </a:r>
            <a:r>
              <a:rPr lang="en-US" altLang="ja-JP" sz="1000" dirty="0" smtClean="0">
                <a:solidFill>
                  <a:schemeClr val="tx1"/>
                </a:solidFill>
                <a:latin typeface="Arial" charset="0"/>
                <a:ea typeface="メイリオ" pitchFamily="50" charset="-128"/>
                <a:cs typeface="メイリオ" pitchFamily="50" charset="-128"/>
              </a:rPr>
              <a:t>】</a:t>
            </a:r>
          </a:p>
          <a:p>
            <a:r>
              <a:rPr lang="ja-JP" altLang="en-US" sz="1000" dirty="0" smtClean="0">
                <a:solidFill>
                  <a:schemeClr val="tx1"/>
                </a:solidFill>
                <a:latin typeface="Arial" charset="0"/>
                <a:ea typeface="メイリオ" pitchFamily="50" charset="-128"/>
                <a:cs typeface="メイリオ" pitchFamily="50" charset="-128"/>
              </a:rPr>
              <a:t>・管理職の</a:t>
            </a:r>
            <a:r>
              <a:rPr lang="en-US" altLang="ja-JP" sz="1000" dirty="0" smtClean="0">
                <a:solidFill>
                  <a:schemeClr val="tx1"/>
                </a:solidFill>
                <a:latin typeface="Arial" charset="0"/>
                <a:ea typeface="メイリオ" pitchFamily="50" charset="-128"/>
                <a:cs typeface="メイリオ" pitchFamily="50" charset="-128"/>
              </a:rPr>
              <a:t>BYOD</a:t>
            </a:r>
            <a:r>
              <a:rPr lang="ja-JP" altLang="en-US" sz="1000" dirty="0" smtClean="0">
                <a:solidFill>
                  <a:schemeClr val="tx1"/>
                </a:solidFill>
                <a:latin typeface="Arial" charset="0"/>
                <a:ea typeface="メイリオ" pitchFamily="50" charset="-128"/>
                <a:cs typeface="メイリオ" pitchFamily="50" charset="-128"/>
              </a:rPr>
              <a:t>利用率　　　　　</a:t>
            </a:r>
            <a:r>
              <a:rPr lang="en-US" altLang="ja-JP" sz="1000" dirty="0" smtClean="0">
                <a:solidFill>
                  <a:schemeClr val="tx1"/>
                </a:solidFill>
                <a:latin typeface="Arial" charset="0"/>
                <a:ea typeface="メイリオ" pitchFamily="50" charset="-128"/>
                <a:cs typeface="メイリオ" pitchFamily="50" charset="-128"/>
              </a:rPr>
              <a:t>※</a:t>
            </a:r>
            <a:r>
              <a:rPr lang="en-US" altLang="ja-JP" sz="1000" dirty="0">
                <a:solidFill>
                  <a:schemeClr val="tx1"/>
                </a:solidFill>
                <a:latin typeface="Arial" charset="0"/>
                <a:ea typeface="メイリオ" pitchFamily="50" charset="-128"/>
                <a:cs typeface="メイリオ" pitchFamily="50" charset="-128"/>
              </a:rPr>
              <a:t>BYOD(Bring Your Own Device)</a:t>
            </a:r>
            <a:r>
              <a:rPr lang="ja-JP" altLang="en-US" sz="1000" dirty="0">
                <a:solidFill>
                  <a:schemeClr val="tx1"/>
                </a:solidFill>
                <a:latin typeface="Arial" charset="0"/>
                <a:ea typeface="メイリオ" pitchFamily="50" charset="-128"/>
                <a:cs typeface="メイリオ" pitchFamily="50" charset="-128"/>
              </a:rPr>
              <a:t>･･･個人所有端末（個人で所有</a:t>
            </a:r>
            <a:r>
              <a:rPr lang="ja-JP" altLang="en-US" sz="1000" dirty="0" smtClean="0">
                <a:solidFill>
                  <a:schemeClr val="tx1"/>
                </a:solidFill>
                <a:latin typeface="Arial" charset="0"/>
                <a:ea typeface="メイリオ" pitchFamily="50" charset="-128"/>
                <a:cs typeface="メイリオ" pitchFamily="50" charset="-128"/>
              </a:rPr>
              <a:t>して</a:t>
            </a:r>
            <a:endParaRPr lang="en-US" altLang="ja-JP" sz="1000" dirty="0" smtClean="0">
              <a:solidFill>
                <a:schemeClr val="tx1"/>
              </a:solidFill>
              <a:latin typeface="Arial" charset="0"/>
              <a:ea typeface="メイリオ" pitchFamily="50" charset="-128"/>
              <a:cs typeface="メイリオ" pitchFamily="50" charset="-128"/>
            </a:endParaRPr>
          </a:p>
          <a:p>
            <a:r>
              <a:rPr lang="en-US" altLang="ja-JP" sz="1000" dirty="0">
                <a:solidFill>
                  <a:schemeClr val="tx1"/>
                </a:solidFill>
                <a:latin typeface="Arial" charset="0"/>
                <a:ea typeface="メイリオ" pitchFamily="50" charset="-128"/>
                <a:cs typeface="メイリオ" pitchFamily="50" charset="-128"/>
              </a:rPr>
              <a:t>	</a:t>
            </a:r>
            <a:r>
              <a:rPr lang="en-US" altLang="ja-JP" sz="1000" dirty="0" smtClean="0">
                <a:solidFill>
                  <a:schemeClr val="tx1"/>
                </a:solidFill>
                <a:latin typeface="Arial" charset="0"/>
                <a:ea typeface="メイリオ" pitchFamily="50" charset="-128"/>
                <a:cs typeface="メイリオ" pitchFamily="50" charset="-128"/>
              </a:rPr>
              <a:t>	</a:t>
            </a:r>
            <a:r>
              <a:rPr lang="ja-JP" altLang="en-US" sz="1000" dirty="0" smtClean="0">
                <a:solidFill>
                  <a:schemeClr val="tx1"/>
                </a:solidFill>
                <a:latin typeface="Arial" charset="0"/>
                <a:ea typeface="メイリオ" pitchFamily="50" charset="-128"/>
                <a:cs typeface="メイリオ" pitchFamily="50" charset="-128"/>
              </a:rPr>
              <a:t>　　　いる</a:t>
            </a:r>
            <a:r>
              <a:rPr lang="ja-JP" altLang="en-US" sz="1000" dirty="0">
                <a:solidFill>
                  <a:schemeClr val="tx1"/>
                </a:solidFill>
                <a:latin typeface="Arial" charset="0"/>
                <a:ea typeface="メイリオ" pitchFamily="50" charset="-128"/>
                <a:cs typeface="メイリオ" pitchFamily="50" charset="-128"/>
              </a:rPr>
              <a:t>スマートフォンなどの情報端末）を業務で使用する行為</a:t>
            </a:r>
            <a:endParaRPr lang="en-US" altLang="ja-JP" sz="1000" dirty="0" smtClean="0">
              <a:solidFill>
                <a:schemeClr val="tx1"/>
              </a:solidFill>
              <a:latin typeface="Arial" charset="0"/>
              <a:ea typeface="メイリオ" pitchFamily="50" charset="-128"/>
              <a:cs typeface="メイリオ" pitchFamily="50" charset="-128"/>
            </a:endParaRPr>
          </a:p>
          <a:p>
            <a:r>
              <a:rPr lang="ja-JP" altLang="en-US" sz="1000" dirty="0" smtClean="0">
                <a:solidFill>
                  <a:schemeClr val="tx1"/>
                </a:solidFill>
                <a:latin typeface="Arial" charset="0"/>
                <a:ea typeface="メイリオ" pitchFamily="50" charset="-128"/>
                <a:cs typeface="メイリオ" pitchFamily="50" charset="-128"/>
              </a:rPr>
              <a:t>・テレワーク用端末の利用率　　　</a:t>
            </a:r>
            <a:r>
              <a:rPr lang="en-US" altLang="ja-JP" sz="1000" dirty="0" smtClean="0">
                <a:solidFill>
                  <a:schemeClr val="tx1"/>
                </a:solidFill>
                <a:latin typeface="Arial" charset="0"/>
                <a:ea typeface="メイリオ" pitchFamily="50" charset="-128"/>
                <a:cs typeface="メイリオ" pitchFamily="50" charset="-128"/>
              </a:rPr>
              <a:t>※</a:t>
            </a:r>
            <a:r>
              <a:rPr lang="ja-JP" altLang="en-US" sz="1000" dirty="0" smtClean="0">
                <a:solidFill>
                  <a:schemeClr val="tx1"/>
                </a:solidFill>
                <a:latin typeface="Arial" charset="0"/>
                <a:ea typeface="メイリオ" pitchFamily="50" charset="-128"/>
                <a:cs typeface="メイリオ" pitchFamily="50" charset="-128"/>
              </a:rPr>
              <a:t>テレワーク用端末･</a:t>
            </a:r>
            <a:r>
              <a:rPr lang="ja-JP" altLang="en-US" sz="1000" dirty="0">
                <a:solidFill>
                  <a:schemeClr val="tx1"/>
                </a:solidFill>
                <a:latin typeface="Arial" charset="0"/>
                <a:ea typeface="メイリオ" pitchFamily="50" charset="-128"/>
                <a:cs typeface="メイリオ" pitchFamily="50" charset="-128"/>
              </a:rPr>
              <a:t>･</a:t>
            </a:r>
            <a:r>
              <a:rPr lang="ja-JP" altLang="en-US" sz="1000" dirty="0" smtClean="0">
                <a:solidFill>
                  <a:schemeClr val="tx1"/>
                </a:solidFill>
                <a:latin typeface="Arial" charset="0"/>
                <a:ea typeface="メイリオ" pitchFamily="50" charset="-128"/>
                <a:cs typeface="メイリオ" pitchFamily="50" charset="-128"/>
              </a:rPr>
              <a:t>･庁内環境にアクセスできる</a:t>
            </a:r>
            <a:r>
              <a:rPr lang="ja-JP" altLang="en-US" sz="1000" dirty="0">
                <a:solidFill>
                  <a:schemeClr val="tx1"/>
                </a:solidFill>
                <a:latin typeface="Arial" charset="0"/>
                <a:ea typeface="メイリオ" pitchFamily="50" charset="-128"/>
                <a:cs typeface="メイリオ" pitchFamily="50" charset="-128"/>
              </a:rPr>
              <a:t>専用の</a:t>
            </a:r>
            <a:r>
              <a:rPr lang="ja-JP" altLang="en-US" sz="1000" dirty="0" smtClean="0">
                <a:solidFill>
                  <a:schemeClr val="tx1"/>
                </a:solidFill>
                <a:latin typeface="Arial" charset="0"/>
                <a:ea typeface="メイリオ" pitchFamily="50" charset="-128"/>
                <a:cs typeface="メイリオ" pitchFamily="50" charset="-128"/>
              </a:rPr>
              <a:t>端末　</a:t>
            </a:r>
            <a:endParaRPr lang="ja-JP" altLang="en-US" sz="1000" dirty="0">
              <a:solidFill>
                <a:schemeClr val="tx1"/>
              </a:solidFill>
              <a:latin typeface="Arial" charset="0"/>
              <a:ea typeface="メイリオ" pitchFamily="50" charset="-128"/>
              <a:cs typeface="メイリオ" pitchFamily="50" charset="-128"/>
            </a:endParaRPr>
          </a:p>
        </p:txBody>
      </p:sp>
      <p:graphicFrame>
        <p:nvGraphicFramePr>
          <p:cNvPr id="103" name="表 102"/>
          <p:cNvGraphicFramePr>
            <a:graphicFrameLocks noGrp="1"/>
          </p:cNvGraphicFramePr>
          <p:nvPr>
            <p:extLst/>
          </p:nvPr>
        </p:nvGraphicFramePr>
        <p:xfrm>
          <a:off x="200474" y="4617133"/>
          <a:ext cx="9361039" cy="1006541"/>
        </p:xfrm>
        <a:graphic>
          <a:graphicData uri="http://schemas.openxmlformats.org/drawingml/2006/table">
            <a:tbl>
              <a:tblPr firstRow="1" bandRow="1"/>
              <a:tblGrid>
                <a:gridCol w="2215287"/>
                <a:gridCol w="1817159"/>
                <a:gridCol w="1872208"/>
                <a:gridCol w="1764196"/>
                <a:gridCol w="1692189"/>
              </a:tblGrid>
              <a:tr h="2645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bg1"/>
                        </a:solidFill>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smtClean="0">
                          <a:solidFill>
                            <a:schemeClr val="bg1"/>
                          </a:solidFill>
                          <a:latin typeface="+mj-lt"/>
                        </a:rPr>
                        <a:t>2017</a:t>
                      </a:r>
                      <a:r>
                        <a:rPr kumimoji="1" lang="ja-JP" altLang="en-US" sz="1000" b="1" dirty="0" smtClean="0">
                          <a:solidFill>
                            <a:schemeClr val="bg1"/>
                          </a:solidFill>
                          <a:latin typeface="+mj-lt"/>
                        </a:rPr>
                        <a:t>年度</a:t>
                      </a:r>
                      <a:endParaRPr kumimoji="1" lang="ja-JP" altLang="en-US" sz="1000" b="1" dirty="0">
                        <a:solidFill>
                          <a:schemeClr val="bg1"/>
                        </a:solidFill>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EA3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kern="1200" dirty="0" smtClean="0">
                          <a:solidFill>
                            <a:schemeClr val="bg1"/>
                          </a:solidFill>
                          <a:latin typeface="+mj-ea"/>
                          <a:ea typeface="+mj-ea"/>
                          <a:cs typeface="+mn-cs"/>
                        </a:rPr>
                        <a:t>2018</a:t>
                      </a:r>
                      <a:r>
                        <a:rPr kumimoji="1" lang="ja-JP" altLang="en-US" sz="1000" b="1" kern="1200" dirty="0" smtClean="0">
                          <a:solidFill>
                            <a:schemeClr val="bg1"/>
                          </a:solidFill>
                          <a:latin typeface="+mj-ea"/>
                          <a:ea typeface="+mj-ea"/>
                          <a:cs typeface="+mn-cs"/>
                        </a:rPr>
                        <a:t>年度</a:t>
                      </a:r>
                      <a:endParaRPr kumimoji="1" lang="ja-JP" altLang="en-US" sz="1000" b="1"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00" dirty="0" smtClean="0">
                          <a:latin typeface="+mj-lt"/>
                        </a:rPr>
                        <a:t>2019</a:t>
                      </a:r>
                      <a:r>
                        <a:rPr kumimoji="1" lang="ja-JP" altLang="en-US" sz="1000" dirty="0" smtClean="0">
                          <a:latin typeface="+mj-lt"/>
                        </a:rPr>
                        <a:t>年度</a:t>
                      </a:r>
                      <a:endParaRPr kumimoji="1" lang="ja-JP" altLang="en-US" sz="10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000" b="1" dirty="0" smtClean="0">
                          <a:solidFill>
                            <a:schemeClr val="bg1"/>
                          </a:solidFill>
                          <a:latin typeface="+mj-lt"/>
                        </a:rPr>
                        <a:t>2020</a:t>
                      </a:r>
                      <a:r>
                        <a:rPr kumimoji="1" lang="ja-JP" altLang="en-US" sz="1000" b="1" dirty="0" smtClean="0">
                          <a:solidFill>
                            <a:schemeClr val="bg1"/>
                          </a:solidFill>
                          <a:latin typeface="+mj-lt"/>
                        </a:rPr>
                        <a:t>年度</a:t>
                      </a:r>
                      <a:endParaRPr kumimoji="1" lang="ja-JP" altLang="en-US" sz="1000" b="1" dirty="0">
                        <a:solidFill>
                          <a:schemeClr val="bg1"/>
                        </a:solidFill>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335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kern="0" dirty="0" smtClean="0">
                          <a:solidFill>
                            <a:schemeClr val="bg1"/>
                          </a:solidFill>
                          <a:latin typeface="+mj-ea"/>
                          <a:ea typeface="+mj-ea"/>
                        </a:rPr>
                        <a:t>庁外からのメール・スケジュール等の確認</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r h="366461">
                <a:tc>
                  <a:txBody>
                    <a:bodyPr/>
                    <a:lstStyle/>
                    <a:p>
                      <a:r>
                        <a:rPr kumimoji="1" lang="ja-JP" altLang="en-US" sz="900" b="0" dirty="0" smtClean="0">
                          <a:solidFill>
                            <a:schemeClr val="bg1"/>
                          </a:solidFill>
                          <a:latin typeface="+mj-ea"/>
                          <a:ea typeface="+mj-ea"/>
                        </a:rPr>
                        <a:t>テレワーク機能の実装</a:t>
                      </a:r>
                      <a:endParaRPr kumimoji="1" lang="ja-JP" altLang="en-US" sz="900" b="0" dirty="0">
                        <a:solidFill>
                          <a:schemeClr val="bg1"/>
                        </a:solidFill>
                        <a:latin typeface="+mj-ea"/>
                        <a:ea typeface="+mj-ea"/>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bl>
          </a:graphicData>
        </a:graphic>
      </p:graphicFrame>
      <p:sp>
        <p:nvSpPr>
          <p:cNvPr id="106" name="ホームベース 105"/>
          <p:cNvSpPr/>
          <p:nvPr/>
        </p:nvSpPr>
        <p:spPr>
          <a:xfrm>
            <a:off x="2535201" y="4930740"/>
            <a:ext cx="2093031" cy="25160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lnSpc>
                <a:spcPct val="100000"/>
              </a:lnSpc>
              <a:spcBef>
                <a:spcPct val="0"/>
              </a:spcBef>
              <a:spcAft>
                <a:spcPts val="0"/>
              </a:spcAft>
              <a:defRPr/>
            </a:pPr>
            <a:r>
              <a:rPr kumimoji="0" lang="ja-JP" altLang="en-US" sz="1050" kern="0" dirty="0">
                <a:solidFill>
                  <a:srgbClr val="000000"/>
                </a:solidFill>
                <a:latin typeface="+mj-ea"/>
                <a:ea typeface="+mj-ea"/>
              </a:rPr>
              <a:t>設計・開発・環境移行</a:t>
            </a:r>
            <a:endParaRPr kumimoji="0" lang="ja-JP" altLang="ja-JP" sz="1050" kern="0" dirty="0">
              <a:solidFill>
                <a:srgbClr val="000000"/>
              </a:solidFill>
              <a:latin typeface="+mj-ea"/>
              <a:ea typeface="+mj-ea"/>
            </a:endParaRPr>
          </a:p>
        </p:txBody>
      </p:sp>
      <p:sp>
        <p:nvSpPr>
          <p:cNvPr id="107" name="ホームベース 106"/>
          <p:cNvSpPr/>
          <p:nvPr/>
        </p:nvSpPr>
        <p:spPr>
          <a:xfrm>
            <a:off x="4651410" y="4945675"/>
            <a:ext cx="4824782" cy="219057"/>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lnSpc>
                <a:spcPct val="100000"/>
              </a:lnSpc>
              <a:spcBef>
                <a:spcPct val="0"/>
              </a:spcBef>
              <a:spcAft>
                <a:spcPts val="0"/>
              </a:spcAft>
              <a:defRPr/>
            </a:pPr>
            <a:r>
              <a:rPr kumimoji="0" lang="ja-JP" altLang="en-US" sz="1050" kern="0" dirty="0">
                <a:solidFill>
                  <a:srgbClr val="000000"/>
                </a:solidFill>
                <a:latin typeface="+mj-ea"/>
                <a:ea typeface="+mj-ea"/>
              </a:rPr>
              <a:t>実装・運用開始</a:t>
            </a:r>
            <a:endParaRPr kumimoji="0" lang="ja-JP" altLang="ja-JP" sz="1050" kern="0" dirty="0">
              <a:solidFill>
                <a:srgbClr val="000000"/>
              </a:solidFill>
              <a:latin typeface="+mj-ea"/>
              <a:ea typeface="+mj-ea"/>
            </a:endParaRPr>
          </a:p>
        </p:txBody>
      </p:sp>
      <p:sp>
        <p:nvSpPr>
          <p:cNvPr id="132" name="ホームベース 131"/>
          <p:cNvSpPr/>
          <p:nvPr/>
        </p:nvSpPr>
        <p:spPr>
          <a:xfrm>
            <a:off x="4275869" y="5299681"/>
            <a:ext cx="1380586" cy="23769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lnSpc>
                <a:spcPct val="100000"/>
              </a:lnSpc>
              <a:spcBef>
                <a:spcPct val="0"/>
              </a:spcBef>
              <a:spcAft>
                <a:spcPts val="0"/>
              </a:spcAft>
              <a:defRPr/>
            </a:pPr>
            <a:r>
              <a:rPr kumimoji="0" lang="ja-JP" altLang="en-US" sz="1050" kern="0" dirty="0">
                <a:solidFill>
                  <a:srgbClr val="000000"/>
                </a:solidFill>
                <a:latin typeface="+mj-ea"/>
                <a:ea typeface="+mj-ea"/>
              </a:rPr>
              <a:t>設計・</a:t>
            </a:r>
            <a:r>
              <a:rPr kumimoji="0" lang="ja-JP" altLang="en-US" sz="1050" kern="0" dirty="0" smtClean="0">
                <a:solidFill>
                  <a:srgbClr val="000000"/>
                </a:solidFill>
                <a:latin typeface="+mj-ea"/>
                <a:ea typeface="+mj-ea"/>
              </a:rPr>
              <a:t>開発</a:t>
            </a:r>
            <a:endParaRPr kumimoji="0" lang="ja-JP" altLang="ja-JP" sz="1050" kern="0" dirty="0">
              <a:solidFill>
                <a:srgbClr val="000000"/>
              </a:solidFill>
              <a:latin typeface="+mj-ea"/>
              <a:ea typeface="+mj-ea"/>
            </a:endParaRPr>
          </a:p>
        </p:txBody>
      </p:sp>
      <p:sp>
        <p:nvSpPr>
          <p:cNvPr id="133" name="ホームベース 132"/>
          <p:cNvSpPr/>
          <p:nvPr/>
        </p:nvSpPr>
        <p:spPr>
          <a:xfrm>
            <a:off x="5702142" y="5289890"/>
            <a:ext cx="3774049" cy="24748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lnSpc>
                <a:spcPct val="100000"/>
              </a:lnSpc>
              <a:spcBef>
                <a:spcPct val="0"/>
              </a:spcBef>
              <a:spcAft>
                <a:spcPts val="0"/>
              </a:spcAft>
              <a:defRPr/>
            </a:pPr>
            <a:r>
              <a:rPr kumimoji="0" lang="ja-JP" altLang="en-US" sz="1050" kern="0" dirty="0">
                <a:solidFill>
                  <a:srgbClr val="000000"/>
                </a:solidFill>
                <a:latin typeface="+mj-ea"/>
                <a:ea typeface="+mj-ea"/>
              </a:rPr>
              <a:t>実装・運用開始</a:t>
            </a:r>
            <a:endParaRPr kumimoji="0" lang="ja-JP" altLang="ja-JP" sz="1050" kern="0" dirty="0">
              <a:solidFill>
                <a:srgbClr val="000000"/>
              </a:solidFill>
              <a:latin typeface="+mj-ea"/>
              <a:ea typeface="+mj-ea"/>
            </a:endParaRPr>
          </a:p>
        </p:txBody>
      </p:sp>
      <p:sp>
        <p:nvSpPr>
          <p:cNvPr id="134" name="角丸四角形 133"/>
          <p:cNvSpPr/>
          <p:nvPr/>
        </p:nvSpPr>
        <p:spPr bwMode="auto">
          <a:xfrm>
            <a:off x="259211" y="5677891"/>
            <a:ext cx="2700793" cy="1004530"/>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00" dirty="0">
                <a:solidFill>
                  <a:schemeClr val="tx1"/>
                </a:solidFill>
                <a:latin typeface="+mj-ea"/>
                <a:ea typeface="+mj-ea"/>
              </a:rPr>
              <a:t>【</a:t>
            </a:r>
            <a:r>
              <a:rPr lang="ja-JP" altLang="en-US" sz="1000" dirty="0">
                <a:solidFill>
                  <a:schemeClr val="tx1"/>
                </a:solidFill>
                <a:latin typeface="+mj-ea"/>
                <a:ea typeface="+mj-ea"/>
              </a:rPr>
              <a:t>期待される効果</a:t>
            </a:r>
            <a:r>
              <a:rPr lang="en-US" altLang="ja-JP" sz="1000" dirty="0" smtClean="0">
                <a:solidFill>
                  <a:schemeClr val="tx1"/>
                </a:solidFill>
                <a:latin typeface="+mj-ea"/>
                <a:ea typeface="+mj-ea"/>
              </a:rPr>
              <a:t>】</a:t>
            </a:r>
            <a:endParaRPr lang="en-US" altLang="ja-JP" sz="1000" dirty="0" smtClean="0">
              <a:solidFill>
                <a:schemeClr val="tx1"/>
              </a:solidFill>
              <a:latin typeface="+mj-ea"/>
              <a:ea typeface="+mj-ea"/>
              <a:cs typeface="メイリオ" pitchFamily="50" charset="-128"/>
            </a:endParaRPr>
          </a:p>
          <a:p>
            <a:r>
              <a:rPr lang="ja-JP" altLang="en-US" sz="1000" dirty="0" smtClean="0">
                <a:solidFill>
                  <a:schemeClr val="tx1"/>
                </a:solidFill>
                <a:latin typeface="Arial" charset="0"/>
                <a:ea typeface="メイリオ" pitchFamily="50" charset="-128"/>
                <a:cs typeface="メイリオ" pitchFamily="50" charset="-128"/>
              </a:rPr>
              <a:t>・柔軟なコミュニケーションによる</a:t>
            </a:r>
            <a:r>
              <a:rPr lang="en-US" altLang="ja-JP" sz="1000" dirty="0" smtClean="0">
                <a:solidFill>
                  <a:schemeClr val="tx1"/>
                </a:solidFill>
                <a:latin typeface="Arial" charset="0"/>
                <a:ea typeface="メイリオ" pitchFamily="50" charset="-128"/>
                <a:cs typeface="メイリオ" pitchFamily="50" charset="-128"/>
              </a:rPr>
              <a:t/>
            </a:r>
            <a:br>
              <a:rPr lang="en-US" altLang="ja-JP" sz="1000" dirty="0" smtClean="0">
                <a:solidFill>
                  <a:schemeClr val="tx1"/>
                </a:solidFill>
                <a:latin typeface="Arial" charset="0"/>
                <a:ea typeface="メイリオ" pitchFamily="50" charset="-128"/>
                <a:cs typeface="メイリオ" pitchFamily="50" charset="-128"/>
              </a:rPr>
            </a:br>
            <a:r>
              <a:rPr lang="ja-JP" altLang="en-US" sz="1000" dirty="0" smtClean="0">
                <a:solidFill>
                  <a:schemeClr val="tx1"/>
                </a:solidFill>
                <a:latin typeface="Arial" charset="0"/>
                <a:ea typeface="メイリオ" pitchFamily="50" charset="-128"/>
                <a:cs typeface="メイリオ" pitchFamily="50" charset="-128"/>
              </a:rPr>
              <a:t>　業務の効率化</a:t>
            </a:r>
            <a:endParaRPr lang="en-US" altLang="ja-JP" sz="1000" dirty="0" smtClean="0">
              <a:solidFill>
                <a:schemeClr val="tx1"/>
              </a:solidFill>
              <a:latin typeface="Arial" charset="0"/>
              <a:ea typeface="メイリオ" pitchFamily="50" charset="-128"/>
              <a:cs typeface="メイリオ" pitchFamily="50" charset="-128"/>
            </a:endParaRPr>
          </a:p>
          <a:p>
            <a:r>
              <a:rPr lang="ja-JP" altLang="en-US" sz="1000" dirty="0" smtClean="0">
                <a:solidFill>
                  <a:schemeClr val="tx1"/>
                </a:solidFill>
                <a:latin typeface="Arial" charset="0"/>
                <a:ea typeface="メイリオ" pitchFamily="50" charset="-128"/>
                <a:cs typeface="メイリオ" pitchFamily="50" charset="-128"/>
              </a:rPr>
              <a:t>・</a:t>
            </a:r>
            <a:r>
              <a:rPr lang="ja-JP" altLang="en-US" sz="1000" dirty="0">
                <a:solidFill>
                  <a:schemeClr val="tx1"/>
                </a:solidFill>
                <a:latin typeface="Arial" charset="0"/>
                <a:ea typeface="メイリオ" pitchFamily="50" charset="-128"/>
                <a:cs typeface="メイリオ" pitchFamily="50" charset="-128"/>
              </a:rPr>
              <a:t>多様な働き方の実現</a:t>
            </a:r>
          </a:p>
        </p:txBody>
      </p:sp>
      <p:sp>
        <p:nvSpPr>
          <p:cNvPr id="10" name="テキスト ボックス 9"/>
          <p:cNvSpPr txBox="1"/>
          <p:nvPr/>
        </p:nvSpPr>
        <p:spPr>
          <a:xfrm>
            <a:off x="5656454" y="6299318"/>
            <a:ext cx="184731" cy="307777"/>
          </a:xfrm>
          <a:prstGeom prst="rect">
            <a:avLst/>
          </a:prstGeom>
          <a:noFill/>
        </p:spPr>
        <p:txBody>
          <a:bodyPr wrap="none" rtlCol="0">
            <a:spAutoFit/>
          </a:bodyPr>
          <a:lstStyle/>
          <a:p>
            <a:endParaRPr kumimoji="1" lang="ja-JP" altLang="en-US" sz="1000" dirty="0"/>
          </a:p>
        </p:txBody>
      </p:sp>
      <p:sp>
        <p:nvSpPr>
          <p:cNvPr id="145" name="正方形/長方形 144"/>
          <p:cNvSpPr/>
          <p:nvPr/>
        </p:nvSpPr>
        <p:spPr>
          <a:xfrm>
            <a:off x="200472" y="4329100"/>
            <a:ext cx="1098092" cy="316753"/>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sp>
        <p:nvSpPr>
          <p:cNvPr id="96" name="テキスト ボックス 95"/>
          <p:cNvSpPr txBox="1"/>
          <p:nvPr/>
        </p:nvSpPr>
        <p:spPr>
          <a:xfrm>
            <a:off x="8240332" y="118722"/>
            <a:ext cx="1537204" cy="393954"/>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sz="1400" dirty="0" smtClean="0">
                <a:latin typeface="+mj-ea"/>
                <a:ea typeface="+mj-ea"/>
              </a:rPr>
              <a:t>スマートシティ</a:t>
            </a:r>
            <a:endParaRPr kumimoji="1" lang="ja-JP" altLang="en-US" sz="1400" dirty="0">
              <a:latin typeface="+mj-ea"/>
              <a:ea typeface="+mj-ea"/>
            </a:endParaRPr>
          </a:p>
        </p:txBody>
      </p:sp>
      <p:sp>
        <p:nvSpPr>
          <p:cNvPr id="108" name="角丸四角形 107"/>
          <p:cNvSpPr/>
          <p:nvPr/>
        </p:nvSpPr>
        <p:spPr>
          <a:xfrm>
            <a:off x="1425386" y="2115319"/>
            <a:ext cx="3446960" cy="2229551"/>
          </a:xfrm>
          <a:prstGeom prst="roundRect">
            <a:avLst>
              <a:gd name="adj" fmla="val 7499"/>
            </a:avLst>
          </a:prstGeom>
          <a:ln w="9525">
            <a:solidFill>
              <a:schemeClr val="accent2">
                <a:lumMod val="60000"/>
                <a:lumOff val="40000"/>
              </a:schemeClr>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雲 79"/>
          <p:cNvSpPr/>
          <p:nvPr/>
        </p:nvSpPr>
        <p:spPr bwMode="auto">
          <a:xfrm>
            <a:off x="1569402" y="2252012"/>
            <a:ext cx="3193540" cy="1802928"/>
          </a:xfrm>
          <a:prstGeom prst="cloud">
            <a:avLst/>
          </a:prstGeom>
          <a:solidFill>
            <a:schemeClr val="bg1"/>
          </a:solidFill>
          <a:ln w="28575" cap="flat" cmpd="sng" algn="ctr">
            <a:solidFill>
              <a:schemeClr val="bg1">
                <a:lumMod val="50000"/>
              </a:schemeClr>
            </a:solid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sp>
        <p:nvSpPr>
          <p:cNvPr id="246" name="角丸四角形 245"/>
          <p:cNvSpPr/>
          <p:nvPr/>
        </p:nvSpPr>
        <p:spPr>
          <a:xfrm>
            <a:off x="2327043" y="2193084"/>
            <a:ext cx="1928581" cy="57383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bwMode="auto">
          <a:xfrm>
            <a:off x="2497983" y="2291505"/>
            <a:ext cx="432871" cy="269165"/>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a:extLst/>
        </p:spPr>
        <p:txBody>
          <a:bodyPr wrap="none" anchor="ctr"/>
          <a:lstStyle/>
          <a:p>
            <a:pPr algn="ctr" eaLnBrk="0" hangingPunct="0">
              <a:spcBef>
                <a:spcPct val="0"/>
              </a:spcBef>
              <a:defRPr/>
            </a:pPr>
            <a:r>
              <a:rPr lang="ja-JP" altLang="en-US" sz="600" dirty="0" smtClean="0">
                <a:solidFill>
                  <a:srgbClr val="000000"/>
                </a:solidFill>
                <a:latin typeface="Arial" charset="0"/>
                <a:ea typeface="ＭＳ Ｐゴシック" panose="020B0600070205080204" pitchFamily="50" charset="-128"/>
              </a:rPr>
              <a:t>メール</a:t>
            </a:r>
            <a:endParaRPr lang="ja-JP" altLang="en-US" sz="600" dirty="0">
              <a:solidFill>
                <a:srgbClr val="000000"/>
              </a:solidFill>
              <a:latin typeface="Arial" charset="0"/>
              <a:ea typeface="ＭＳ Ｐゴシック" panose="020B0600070205080204" pitchFamily="50" charset="-128"/>
            </a:endParaRPr>
          </a:p>
        </p:txBody>
      </p:sp>
      <p:sp>
        <p:nvSpPr>
          <p:cNvPr id="83" name="角丸四角形 82"/>
          <p:cNvSpPr/>
          <p:nvPr/>
        </p:nvSpPr>
        <p:spPr bwMode="auto">
          <a:xfrm>
            <a:off x="3606194" y="2287644"/>
            <a:ext cx="517926" cy="269165"/>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a:extLst/>
        </p:spPr>
        <p:txBody>
          <a:bodyPr wrap="none" anchor="ctr"/>
          <a:lstStyle/>
          <a:p>
            <a:pPr algn="ctr" eaLnBrk="0" hangingPunct="0">
              <a:spcBef>
                <a:spcPct val="0"/>
              </a:spcBef>
              <a:defRPr/>
            </a:pPr>
            <a:r>
              <a:rPr lang="ja-JP" altLang="en-US" sz="600" dirty="0">
                <a:solidFill>
                  <a:srgbClr val="000000"/>
                </a:solidFill>
                <a:latin typeface="Arial" charset="0"/>
                <a:ea typeface="ＭＳ Ｐゴシック" panose="020B0600070205080204" pitchFamily="50" charset="-128"/>
              </a:rPr>
              <a:t>チャット</a:t>
            </a:r>
          </a:p>
        </p:txBody>
      </p:sp>
      <p:sp>
        <p:nvSpPr>
          <p:cNvPr id="82" name="角丸四角形 81"/>
          <p:cNvSpPr/>
          <p:nvPr/>
        </p:nvSpPr>
        <p:spPr bwMode="auto">
          <a:xfrm>
            <a:off x="2996375" y="2287644"/>
            <a:ext cx="536456" cy="269165"/>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a:extLst/>
        </p:spPr>
        <p:txBody>
          <a:bodyPr wrap="none" anchor="ctr"/>
          <a:lstStyle/>
          <a:p>
            <a:pPr algn="ctr" eaLnBrk="0" hangingPunct="0">
              <a:spcBef>
                <a:spcPct val="0"/>
              </a:spcBef>
              <a:defRPr/>
            </a:pPr>
            <a:r>
              <a:rPr lang="ja-JP" altLang="en-US" sz="600" dirty="0" smtClean="0">
                <a:solidFill>
                  <a:srgbClr val="000000"/>
                </a:solidFill>
                <a:latin typeface="Arial" charset="0"/>
                <a:ea typeface="ＭＳ Ｐゴシック" panose="020B0600070205080204" pitchFamily="50" charset="-128"/>
              </a:rPr>
              <a:t>スケジュール</a:t>
            </a:r>
            <a:endParaRPr lang="ja-JP" altLang="en-US" sz="600" dirty="0">
              <a:solidFill>
                <a:srgbClr val="000000"/>
              </a:solidFill>
              <a:latin typeface="Arial" charset="0"/>
              <a:ea typeface="ＭＳ Ｐゴシック" panose="020B0600070205080204" pitchFamily="50" charset="-128"/>
            </a:endParaRPr>
          </a:p>
        </p:txBody>
      </p:sp>
      <p:sp>
        <p:nvSpPr>
          <p:cNvPr id="85" name="テキスト ボックス 4"/>
          <p:cNvSpPr txBox="1">
            <a:spLocks noChangeArrowheads="1"/>
          </p:cNvSpPr>
          <p:nvPr/>
        </p:nvSpPr>
        <p:spPr bwMode="auto">
          <a:xfrm>
            <a:off x="2411635" y="2529336"/>
            <a:ext cx="1822935"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eaLnBrk="0" hangingPunct="0">
              <a:spcBef>
                <a:spcPct val="0"/>
              </a:spcBef>
              <a:buClrTx/>
              <a:buFont typeface="Wingdings" panose="05000000000000000000" pitchFamily="2" charset="2"/>
              <a:buNone/>
            </a:pPr>
            <a:r>
              <a:rPr lang="ja-JP" altLang="en-US" sz="800" u="sng" dirty="0" smtClean="0">
                <a:solidFill>
                  <a:srgbClr val="000000"/>
                </a:solidFill>
              </a:rPr>
              <a:t>庁外からアクセスできる情報共有機能</a:t>
            </a:r>
            <a:endParaRPr lang="ja-JP" altLang="en-US" sz="800" u="sng" dirty="0">
              <a:solidFill>
                <a:srgbClr val="000000"/>
              </a:solidFill>
            </a:endParaRPr>
          </a:p>
        </p:txBody>
      </p:sp>
      <p:pic>
        <p:nvPicPr>
          <p:cNvPr id="101" name="図 10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934" y="2300740"/>
            <a:ext cx="451523" cy="741922"/>
          </a:xfrm>
          <a:prstGeom prst="rect">
            <a:avLst/>
          </a:prstGeom>
        </p:spPr>
      </p:pic>
      <p:sp>
        <p:nvSpPr>
          <p:cNvPr id="146" name="正方形/長方形 145"/>
          <p:cNvSpPr/>
          <p:nvPr/>
        </p:nvSpPr>
        <p:spPr>
          <a:xfrm>
            <a:off x="5104096" y="1958147"/>
            <a:ext cx="1741134" cy="350865"/>
          </a:xfrm>
          <a:prstGeom prst="rect">
            <a:avLst/>
          </a:prstGeom>
        </p:spPr>
        <p:txBody>
          <a:bodyPr wrap="square">
            <a:spAutoFit/>
          </a:bodyPr>
          <a:lstStyle/>
          <a:p>
            <a:pPr eaLnBrk="0" hangingPunct="0">
              <a:spcBef>
                <a:spcPct val="0"/>
              </a:spcBef>
            </a:pPr>
            <a:r>
              <a:rPr lang="en-US" altLang="ja-JP" sz="1200" b="1" u="sng" dirty="0" smtClean="0">
                <a:solidFill>
                  <a:srgbClr val="000000"/>
                </a:solidFill>
                <a:latin typeface="+mj-ea"/>
                <a:ea typeface="+mj-ea"/>
              </a:rPr>
              <a:t>BYOD</a:t>
            </a:r>
            <a:r>
              <a:rPr lang="ja-JP" altLang="en-US" sz="1200" b="1" u="sng" dirty="0" smtClean="0">
                <a:solidFill>
                  <a:srgbClr val="000000"/>
                </a:solidFill>
                <a:latin typeface="+mj-ea"/>
                <a:ea typeface="+mj-ea"/>
              </a:rPr>
              <a:t>利用イメージ</a:t>
            </a:r>
            <a:endParaRPr lang="ja-JP" altLang="en-US" sz="1200" b="1" u="sng" dirty="0">
              <a:solidFill>
                <a:srgbClr val="000000"/>
              </a:solidFill>
              <a:latin typeface="+mj-ea"/>
              <a:ea typeface="+mj-ea"/>
            </a:endParaRPr>
          </a:p>
        </p:txBody>
      </p:sp>
      <p:sp>
        <p:nvSpPr>
          <p:cNvPr id="142" name="正方形/長方形 141"/>
          <p:cNvSpPr/>
          <p:nvPr/>
        </p:nvSpPr>
        <p:spPr>
          <a:xfrm>
            <a:off x="2053681" y="3980616"/>
            <a:ext cx="2164099" cy="350865"/>
          </a:xfrm>
          <a:prstGeom prst="rect">
            <a:avLst/>
          </a:prstGeom>
        </p:spPr>
        <p:txBody>
          <a:bodyPr wrap="square">
            <a:spAutoFit/>
          </a:bodyPr>
          <a:lstStyle/>
          <a:p>
            <a:pPr algn="ctr" eaLnBrk="0" hangingPunct="0">
              <a:spcBef>
                <a:spcPct val="0"/>
              </a:spcBef>
            </a:pPr>
            <a:r>
              <a:rPr lang="ja-JP" altLang="en-US" sz="1200" b="1" u="sng" dirty="0" smtClean="0">
                <a:solidFill>
                  <a:srgbClr val="000000"/>
                </a:solidFill>
                <a:latin typeface="+mj-ea"/>
                <a:ea typeface="+mj-ea"/>
              </a:rPr>
              <a:t>プライベートクラウド環境</a:t>
            </a:r>
            <a:endParaRPr lang="ja-JP" altLang="en-US" sz="1200" b="1" u="sng" dirty="0">
              <a:solidFill>
                <a:srgbClr val="000000"/>
              </a:solidFill>
              <a:latin typeface="+mj-ea"/>
              <a:ea typeface="+mj-ea"/>
            </a:endParaRPr>
          </a:p>
        </p:txBody>
      </p:sp>
      <p:cxnSp>
        <p:nvCxnSpPr>
          <p:cNvPr id="295" name="直線矢印コネクタ 294"/>
          <p:cNvCxnSpPr>
            <a:stCxn id="101" idx="1"/>
            <a:endCxn id="246" idx="3"/>
          </p:cNvCxnSpPr>
          <p:nvPr/>
        </p:nvCxnSpPr>
        <p:spPr bwMode="auto">
          <a:xfrm flipH="1" flipV="1">
            <a:off x="4255624" y="2480000"/>
            <a:ext cx="2518310" cy="191701"/>
          </a:xfrm>
          <a:prstGeom prst="straightConnector1">
            <a:avLst/>
          </a:prstGeom>
          <a:noFill/>
          <a:ln w="38100" cap="flat" cmpd="dbl"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 name="直線矢印コネクタ 287"/>
          <p:cNvCxnSpPr>
            <a:stCxn id="55" idx="1"/>
          </p:cNvCxnSpPr>
          <p:nvPr/>
        </p:nvCxnSpPr>
        <p:spPr bwMode="auto">
          <a:xfrm flipH="1" flipV="1">
            <a:off x="4482934" y="3362284"/>
            <a:ext cx="2145091" cy="706065"/>
          </a:xfrm>
          <a:prstGeom prst="straightConnector1">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角丸四角形 147"/>
          <p:cNvSpPr/>
          <p:nvPr/>
        </p:nvSpPr>
        <p:spPr bwMode="auto">
          <a:xfrm>
            <a:off x="5253603" y="4140797"/>
            <a:ext cx="1038196" cy="188303"/>
          </a:xfrm>
          <a:prstGeom prst="roundRect">
            <a:avLst/>
          </a:prstGeom>
          <a:solidFill>
            <a:schemeClr val="bg2"/>
          </a:solidFill>
          <a:ln w="9525" cap="flat" cmpd="sng" algn="ctr">
            <a:solidFill>
              <a:schemeClr val="bg2">
                <a:lumMod val="50000"/>
              </a:schemeClr>
            </a:solidFill>
            <a:prstDash val="solid"/>
            <a:round/>
            <a:headEnd type="none" w="med" len="med"/>
            <a:tailEnd type="none" w="med" len="med"/>
          </a:ln>
          <a:effectLst/>
          <a:extLst/>
        </p:spPr>
        <p:txBody>
          <a:bodyPr wrap="none" anchor="ctr"/>
          <a:lstStyle/>
          <a:p>
            <a:pPr algn="ctr">
              <a:defRPr/>
            </a:pPr>
            <a:r>
              <a:rPr lang="ja-JP" altLang="en-US" sz="1000" dirty="0" smtClean="0">
                <a:solidFill>
                  <a:srgbClr val="FFFFFF"/>
                </a:solidFill>
                <a:latin typeface="ＭＳ Ｐゴシック"/>
                <a:ea typeface="ＭＳ Ｐゴシック"/>
              </a:rPr>
              <a:t>出張先／自宅等</a:t>
            </a:r>
            <a:endParaRPr lang="ja-JP" altLang="en-US" sz="1000" dirty="0">
              <a:solidFill>
                <a:srgbClr val="FFFFFF"/>
              </a:solidFill>
              <a:latin typeface="ＭＳ Ｐゴシック"/>
              <a:ea typeface="ＭＳ Ｐゴシック"/>
            </a:endParaRPr>
          </a:p>
        </p:txBody>
      </p:sp>
      <p:sp>
        <p:nvSpPr>
          <p:cNvPr id="149" name="テキスト ボックス 148"/>
          <p:cNvSpPr txBox="1"/>
          <p:nvPr/>
        </p:nvSpPr>
        <p:spPr>
          <a:xfrm>
            <a:off x="7185248" y="4043560"/>
            <a:ext cx="3038907" cy="286232"/>
          </a:xfrm>
          <a:prstGeom prst="rect">
            <a:avLst/>
          </a:prstGeom>
          <a:noFill/>
        </p:spPr>
        <p:txBody>
          <a:bodyPr wrap="square" rtlCol="0">
            <a:spAutoFit/>
          </a:bodyPr>
          <a:lstStyle/>
          <a:p>
            <a:r>
              <a:rPr lang="ja-JP" altLang="en-US" sz="900" dirty="0" smtClean="0">
                <a:solidFill>
                  <a:schemeClr val="tx1"/>
                </a:solidFill>
              </a:rPr>
              <a:t>出張</a:t>
            </a:r>
            <a:r>
              <a:rPr lang="ja-JP" altLang="en-US" sz="900" dirty="0">
                <a:solidFill>
                  <a:schemeClr val="tx1"/>
                </a:solidFill>
              </a:rPr>
              <a:t>先</a:t>
            </a:r>
            <a:r>
              <a:rPr lang="ja-JP" altLang="en-US" sz="900" dirty="0" smtClean="0">
                <a:solidFill>
                  <a:schemeClr val="tx1"/>
                </a:solidFill>
              </a:rPr>
              <a:t>や自宅で職場と同等の業務が可能</a:t>
            </a:r>
            <a:endParaRPr kumimoji="1" lang="ja-JP" altLang="en-US" sz="900" dirty="0">
              <a:solidFill>
                <a:schemeClr val="tx1"/>
              </a:solidFill>
            </a:endParaRPr>
          </a:p>
        </p:txBody>
      </p:sp>
      <p:sp>
        <p:nvSpPr>
          <p:cNvPr id="152" name="テキスト ボックス 151"/>
          <p:cNvSpPr txBox="1"/>
          <p:nvPr/>
        </p:nvSpPr>
        <p:spPr>
          <a:xfrm>
            <a:off x="6511427" y="3085141"/>
            <a:ext cx="1769882" cy="480131"/>
          </a:xfrm>
          <a:prstGeom prst="rect">
            <a:avLst/>
          </a:prstGeom>
          <a:noFill/>
        </p:spPr>
        <p:txBody>
          <a:bodyPr wrap="square" rtlCol="0">
            <a:spAutoFit/>
          </a:bodyPr>
          <a:lstStyle/>
          <a:p>
            <a:r>
              <a:rPr lang="ja-JP" altLang="en-US" sz="900" dirty="0" smtClean="0">
                <a:solidFill>
                  <a:schemeClr val="tx1"/>
                </a:solidFill>
              </a:rPr>
              <a:t>個人所有のスマホやパソコンでの利用（</a:t>
            </a:r>
            <a:r>
              <a:rPr lang="en-US" altLang="ja-JP" sz="900" dirty="0" smtClean="0">
                <a:solidFill>
                  <a:schemeClr val="tx1"/>
                </a:solidFill>
              </a:rPr>
              <a:t>BYOD</a:t>
            </a:r>
            <a:r>
              <a:rPr lang="ja-JP" altLang="en-US" sz="900" dirty="0" smtClean="0">
                <a:solidFill>
                  <a:schemeClr val="tx1"/>
                </a:solidFill>
              </a:rPr>
              <a:t>）</a:t>
            </a:r>
            <a:endParaRPr kumimoji="1" lang="ja-JP" altLang="en-US" sz="900" b="1" u="sng" dirty="0">
              <a:solidFill>
                <a:schemeClr val="tx1"/>
              </a:solidFill>
            </a:endParaRPr>
          </a:p>
        </p:txBody>
      </p:sp>
      <p:cxnSp>
        <p:nvCxnSpPr>
          <p:cNvPr id="153" name="直線矢印コネクタ 152"/>
          <p:cNvCxnSpPr/>
          <p:nvPr/>
        </p:nvCxnSpPr>
        <p:spPr bwMode="auto">
          <a:xfrm flipH="1" flipV="1">
            <a:off x="4316587" y="2701721"/>
            <a:ext cx="1687173" cy="568026"/>
          </a:xfrm>
          <a:prstGeom prst="straightConnector1">
            <a:avLst/>
          </a:prstGeom>
          <a:noFill/>
          <a:ln w="38100" cap="flat" cmpd="dbl"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角丸四角形 98"/>
          <p:cNvSpPr/>
          <p:nvPr/>
        </p:nvSpPr>
        <p:spPr>
          <a:xfrm>
            <a:off x="2026703" y="2904935"/>
            <a:ext cx="2414120" cy="856299"/>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角丸四角形 103"/>
          <p:cNvSpPr/>
          <p:nvPr/>
        </p:nvSpPr>
        <p:spPr>
          <a:xfrm>
            <a:off x="2117534" y="2999605"/>
            <a:ext cx="1336730" cy="516121"/>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a:xfrm>
            <a:off x="2398972" y="3271877"/>
            <a:ext cx="768159" cy="243849"/>
          </a:xfrm>
          <a:prstGeom prst="rect">
            <a:avLst/>
          </a:prstGeom>
        </p:spPr>
        <p:txBody>
          <a:bodyPr wrap="none">
            <a:spAutoFit/>
          </a:bodyPr>
          <a:lstStyle/>
          <a:p>
            <a:pPr eaLnBrk="0" hangingPunct="0">
              <a:spcBef>
                <a:spcPct val="0"/>
              </a:spcBef>
            </a:pPr>
            <a:r>
              <a:rPr lang="ja-JP" altLang="en-US" sz="800" u="sng" dirty="0" smtClean="0">
                <a:solidFill>
                  <a:srgbClr val="000000"/>
                </a:solidFill>
                <a:ea typeface="ＭＳ Ｐゴシック" panose="020B0600070205080204" pitchFamily="50" charset="-128"/>
              </a:rPr>
              <a:t>庁内ポータル</a:t>
            </a:r>
            <a:endParaRPr lang="ja-JP" altLang="en-US" sz="800" u="sng" dirty="0">
              <a:solidFill>
                <a:srgbClr val="000000"/>
              </a:solidFill>
              <a:ea typeface="ＭＳ Ｐゴシック" panose="020B0600070205080204" pitchFamily="50" charset="-128"/>
            </a:endParaRPr>
          </a:p>
        </p:txBody>
      </p:sp>
      <p:sp>
        <p:nvSpPr>
          <p:cNvPr id="137" name="角丸四角形 136"/>
          <p:cNvSpPr/>
          <p:nvPr/>
        </p:nvSpPr>
        <p:spPr bwMode="auto">
          <a:xfrm>
            <a:off x="2159645" y="3040765"/>
            <a:ext cx="877898" cy="293930"/>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a:extLst/>
        </p:spPr>
        <p:txBody>
          <a:bodyPr wrap="none" anchor="ctr"/>
          <a:lstStyle/>
          <a:p>
            <a:pPr algn="ctr" eaLnBrk="0" hangingPunct="0">
              <a:spcBef>
                <a:spcPct val="0"/>
              </a:spcBef>
              <a:defRPr/>
            </a:pPr>
            <a:r>
              <a:rPr lang="ja-JP" altLang="en-US" sz="600" dirty="0" smtClean="0">
                <a:solidFill>
                  <a:srgbClr val="000000"/>
                </a:solidFill>
                <a:latin typeface="Arial" charset="0"/>
                <a:ea typeface="ＭＳ Ｐゴシック" panose="020B0600070205080204" pitchFamily="50" charset="-128"/>
              </a:rPr>
              <a:t>グループウェア機能</a:t>
            </a:r>
            <a:endParaRPr lang="en-US" altLang="ja-JP" sz="500" dirty="0" smtClean="0">
              <a:solidFill>
                <a:srgbClr val="000000"/>
              </a:solidFill>
              <a:latin typeface="Arial" charset="0"/>
              <a:ea typeface="ＭＳ Ｐゴシック" panose="020B0600070205080204" pitchFamily="50" charset="-128"/>
            </a:endParaRPr>
          </a:p>
          <a:p>
            <a:pPr algn="ctr" eaLnBrk="0" hangingPunct="0">
              <a:spcBef>
                <a:spcPct val="0"/>
              </a:spcBef>
              <a:defRPr/>
            </a:pPr>
            <a:r>
              <a:rPr lang="en-US" altLang="ja-JP" sz="500" dirty="0" smtClean="0">
                <a:solidFill>
                  <a:srgbClr val="000000"/>
                </a:solidFill>
                <a:latin typeface="Arial" charset="0"/>
                <a:ea typeface="ＭＳ Ｐゴシック" panose="020B0600070205080204" pitchFamily="50" charset="-128"/>
              </a:rPr>
              <a:t>(Web</a:t>
            </a:r>
            <a:r>
              <a:rPr lang="ja-JP" altLang="en-US" sz="500" dirty="0" smtClean="0">
                <a:solidFill>
                  <a:srgbClr val="000000"/>
                </a:solidFill>
                <a:latin typeface="Arial" charset="0"/>
                <a:ea typeface="ＭＳ Ｐゴシック" panose="020B0600070205080204" pitchFamily="50" charset="-128"/>
              </a:rPr>
              <a:t>ｻｲﾄ･ﾒｰﾙ・ｽｹｼﾞｭｰﾙ等</a:t>
            </a:r>
            <a:r>
              <a:rPr lang="en-US" altLang="ja-JP" sz="500" dirty="0" smtClean="0">
                <a:solidFill>
                  <a:srgbClr val="000000"/>
                </a:solidFill>
                <a:latin typeface="Arial" charset="0"/>
                <a:ea typeface="ＭＳ Ｐゴシック" panose="020B0600070205080204" pitchFamily="50" charset="-128"/>
              </a:rPr>
              <a:t>)</a:t>
            </a:r>
            <a:endParaRPr lang="ja-JP" altLang="en-US" sz="500" dirty="0">
              <a:solidFill>
                <a:srgbClr val="000000"/>
              </a:solidFill>
              <a:latin typeface="Arial" charset="0"/>
              <a:ea typeface="ＭＳ Ｐゴシック" panose="020B0600070205080204" pitchFamily="50" charset="-128"/>
            </a:endParaRPr>
          </a:p>
        </p:txBody>
      </p:sp>
      <p:sp>
        <p:nvSpPr>
          <p:cNvPr id="147" name="角丸四角形 146"/>
          <p:cNvSpPr/>
          <p:nvPr/>
        </p:nvSpPr>
        <p:spPr bwMode="auto">
          <a:xfrm>
            <a:off x="3083165" y="3037352"/>
            <a:ext cx="307790" cy="304235"/>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a:extLst/>
        </p:spPr>
        <p:txBody>
          <a:bodyPr wrap="none" anchor="ctr"/>
          <a:lstStyle/>
          <a:p>
            <a:pPr algn="ctr" eaLnBrk="0" hangingPunct="0">
              <a:spcBef>
                <a:spcPct val="0"/>
              </a:spcBef>
              <a:defRPr/>
            </a:pPr>
            <a:r>
              <a:rPr lang="ja-JP" altLang="en-US" sz="600" dirty="0" smtClean="0">
                <a:solidFill>
                  <a:srgbClr val="000000"/>
                </a:solidFill>
                <a:latin typeface="Arial" charset="0"/>
                <a:ea typeface="ＭＳ Ｐゴシック" panose="020B0600070205080204" pitchFamily="50" charset="-128"/>
              </a:rPr>
              <a:t>ファイル</a:t>
            </a:r>
            <a:endParaRPr lang="en-US" altLang="ja-JP" sz="600" dirty="0" smtClean="0">
              <a:solidFill>
                <a:srgbClr val="000000"/>
              </a:solidFill>
              <a:latin typeface="Arial" charset="0"/>
              <a:ea typeface="ＭＳ Ｐゴシック" panose="020B0600070205080204" pitchFamily="50" charset="-128"/>
            </a:endParaRPr>
          </a:p>
          <a:p>
            <a:pPr algn="ctr" eaLnBrk="0" hangingPunct="0">
              <a:spcBef>
                <a:spcPct val="0"/>
              </a:spcBef>
              <a:defRPr/>
            </a:pPr>
            <a:r>
              <a:rPr lang="ja-JP" altLang="en-US" sz="600" dirty="0" smtClean="0">
                <a:solidFill>
                  <a:srgbClr val="000000"/>
                </a:solidFill>
                <a:latin typeface="Arial" charset="0"/>
                <a:ea typeface="ＭＳ Ｐゴシック" panose="020B0600070205080204" pitchFamily="50" charset="-128"/>
              </a:rPr>
              <a:t>共有</a:t>
            </a:r>
            <a:endParaRPr lang="ja-JP" altLang="en-US" sz="600" dirty="0">
              <a:solidFill>
                <a:srgbClr val="000000"/>
              </a:solidFill>
              <a:latin typeface="Arial" charset="0"/>
              <a:ea typeface="ＭＳ Ｐゴシック" panose="020B0600070205080204" pitchFamily="50" charset="-128"/>
            </a:endParaRPr>
          </a:p>
        </p:txBody>
      </p:sp>
      <p:sp>
        <p:nvSpPr>
          <p:cNvPr id="144" name="角丸四角形 143"/>
          <p:cNvSpPr/>
          <p:nvPr/>
        </p:nvSpPr>
        <p:spPr>
          <a:xfrm>
            <a:off x="3517297" y="2994557"/>
            <a:ext cx="850291" cy="517292"/>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8" name="Picture 41" descr="図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1886" y="3066287"/>
            <a:ext cx="304283" cy="28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41" descr="図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6121" y="3054607"/>
            <a:ext cx="304283" cy="28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 name="正方形/長方形 282"/>
          <p:cNvSpPr/>
          <p:nvPr/>
        </p:nvSpPr>
        <p:spPr>
          <a:xfrm>
            <a:off x="3534002" y="3282459"/>
            <a:ext cx="851515" cy="240625"/>
          </a:xfrm>
          <a:prstGeom prst="rect">
            <a:avLst/>
          </a:prstGeom>
        </p:spPr>
        <p:txBody>
          <a:bodyPr wrap="none">
            <a:spAutoFit/>
          </a:bodyPr>
          <a:lstStyle/>
          <a:p>
            <a:pPr eaLnBrk="0" hangingPunct="0">
              <a:spcBef>
                <a:spcPct val="0"/>
              </a:spcBef>
            </a:pPr>
            <a:r>
              <a:rPr lang="ja-JP" altLang="en-US" sz="800" u="sng" dirty="0">
                <a:solidFill>
                  <a:srgbClr val="000000"/>
                </a:solidFill>
                <a:ea typeface="ＭＳ Ｐゴシック" panose="020B0600070205080204" pitchFamily="50" charset="-128"/>
              </a:rPr>
              <a:t>内部</a:t>
            </a:r>
            <a:r>
              <a:rPr lang="ja-JP" altLang="en-US" sz="800" u="sng" dirty="0" smtClean="0">
                <a:solidFill>
                  <a:srgbClr val="000000"/>
                </a:solidFill>
                <a:ea typeface="ＭＳ Ｐゴシック" panose="020B0600070205080204" pitchFamily="50" charset="-128"/>
              </a:rPr>
              <a:t>事務ｼｽﾃﾑ</a:t>
            </a:r>
            <a:endParaRPr lang="ja-JP" altLang="en-US" sz="800" u="sng" dirty="0">
              <a:solidFill>
                <a:srgbClr val="000000"/>
              </a:solidFill>
              <a:ea typeface="ＭＳ Ｐゴシック" panose="020B0600070205080204" pitchFamily="50" charset="-128"/>
            </a:endParaRPr>
          </a:p>
        </p:txBody>
      </p:sp>
      <p:sp>
        <p:nvSpPr>
          <p:cNvPr id="154" name="テキスト ボックス 4"/>
          <p:cNvSpPr txBox="1">
            <a:spLocks noChangeArrowheads="1"/>
          </p:cNvSpPr>
          <p:nvPr/>
        </p:nvSpPr>
        <p:spPr bwMode="auto">
          <a:xfrm>
            <a:off x="2275644" y="3496862"/>
            <a:ext cx="2040943"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eaLnBrk="0" hangingPunct="0">
              <a:spcBef>
                <a:spcPct val="0"/>
              </a:spcBef>
              <a:buClrTx/>
              <a:buFont typeface="Wingdings" panose="05000000000000000000" pitchFamily="2" charset="2"/>
              <a:buNone/>
            </a:pPr>
            <a:r>
              <a:rPr lang="ja-JP" altLang="en-US" sz="800" u="sng" dirty="0" smtClean="0">
                <a:solidFill>
                  <a:srgbClr val="000000"/>
                </a:solidFill>
              </a:rPr>
              <a:t>テレワーク等端末のみに限定した業務環境</a:t>
            </a:r>
            <a:endParaRPr lang="ja-JP" altLang="en-US" sz="800" u="sng" dirty="0">
              <a:solidFill>
                <a:srgbClr val="000000"/>
              </a:solidFill>
            </a:endParaRPr>
          </a:p>
        </p:txBody>
      </p:sp>
      <p:sp>
        <p:nvSpPr>
          <p:cNvPr id="56" name="正方形/長方形 55"/>
          <p:cNvSpPr/>
          <p:nvPr/>
        </p:nvSpPr>
        <p:spPr>
          <a:xfrm>
            <a:off x="7153252" y="3681987"/>
            <a:ext cx="2360519" cy="350865"/>
          </a:xfrm>
          <a:prstGeom prst="rect">
            <a:avLst/>
          </a:prstGeom>
        </p:spPr>
        <p:txBody>
          <a:bodyPr wrap="square">
            <a:spAutoFit/>
          </a:bodyPr>
          <a:lstStyle/>
          <a:p>
            <a:pPr eaLnBrk="0" hangingPunct="0">
              <a:spcBef>
                <a:spcPct val="0"/>
              </a:spcBef>
            </a:pPr>
            <a:r>
              <a:rPr lang="ja-JP" altLang="en-US" sz="1200" b="1" u="sng" dirty="0" smtClean="0">
                <a:solidFill>
                  <a:srgbClr val="000000"/>
                </a:solidFill>
                <a:latin typeface="+mj-ea"/>
                <a:ea typeface="+mj-ea"/>
              </a:rPr>
              <a:t>テレワーク用端末利用イメージ</a:t>
            </a:r>
            <a:endParaRPr lang="ja-JP" altLang="en-US" sz="1200" b="1" u="sng" dirty="0">
              <a:solidFill>
                <a:srgbClr val="000000"/>
              </a:solidFill>
              <a:latin typeface="+mj-ea"/>
              <a:ea typeface="+mj-ea"/>
            </a:endParaRPr>
          </a:p>
        </p:txBody>
      </p:sp>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8025" y="3690767"/>
            <a:ext cx="494631" cy="755163"/>
          </a:xfrm>
          <a:prstGeom prst="rect">
            <a:avLst/>
          </a:prstGeom>
        </p:spPr>
      </p:pic>
      <p:pic>
        <p:nvPicPr>
          <p:cNvPr id="57" name="図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960" y="2959042"/>
            <a:ext cx="749065" cy="777433"/>
          </a:xfrm>
          <a:prstGeom prst="rect">
            <a:avLst/>
          </a:prstGeom>
        </p:spPr>
      </p:pic>
      <p:pic>
        <p:nvPicPr>
          <p:cNvPr id="59" name="図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358" y="2897675"/>
            <a:ext cx="526568" cy="664649"/>
          </a:xfrm>
          <a:prstGeom prst="rect">
            <a:avLst/>
          </a:prstGeom>
        </p:spPr>
      </p:pic>
      <p:cxnSp>
        <p:nvCxnSpPr>
          <p:cNvPr id="61" name="直線矢印コネクタ 60"/>
          <p:cNvCxnSpPr>
            <a:stCxn id="66" idx="1"/>
            <a:endCxn id="99" idx="1"/>
          </p:cNvCxnSpPr>
          <p:nvPr/>
        </p:nvCxnSpPr>
        <p:spPr bwMode="auto">
          <a:xfrm flipV="1">
            <a:off x="1213000" y="3333085"/>
            <a:ext cx="813703" cy="537635"/>
          </a:xfrm>
          <a:prstGeom prst="straightConnector1">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角丸四角形 64"/>
          <p:cNvSpPr/>
          <p:nvPr/>
        </p:nvSpPr>
        <p:spPr bwMode="auto">
          <a:xfrm>
            <a:off x="85295" y="2373878"/>
            <a:ext cx="1200034" cy="443001"/>
          </a:xfrm>
          <a:prstGeom prst="roundRect">
            <a:avLst/>
          </a:prstGeom>
          <a:solidFill>
            <a:schemeClr val="bg2"/>
          </a:solidFill>
          <a:ln w="9525" cap="flat" cmpd="sng" algn="ctr">
            <a:solidFill>
              <a:schemeClr val="bg2">
                <a:lumMod val="50000"/>
              </a:schemeClr>
            </a:solidFill>
            <a:prstDash val="solid"/>
            <a:round/>
            <a:headEnd type="none" w="med" len="med"/>
            <a:tailEnd type="none" w="med" len="med"/>
          </a:ln>
          <a:effectLst/>
          <a:extLst/>
        </p:spPr>
        <p:txBody>
          <a:bodyPr wrap="none" anchor="ctr"/>
          <a:lstStyle/>
          <a:p>
            <a:pPr algn="ctr">
              <a:defRPr/>
            </a:pPr>
            <a:r>
              <a:rPr lang="ja-JP" altLang="en-US" sz="1000" dirty="0">
                <a:solidFill>
                  <a:srgbClr val="FFFFFF"/>
                </a:solidFill>
                <a:latin typeface="ＭＳ Ｐゴシック"/>
                <a:ea typeface="ＭＳ Ｐゴシック"/>
              </a:rPr>
              <a:t>本庁／</a:t>
            </a:r>
            <a:r>
              <a:rPr lang="ja-JP" altLang="en-US" sz="1000" dirty="0" smtClean="0">
                <a:solidFill>
                  <a:srgbClr val="FFFFFF"/>
                </a:solidFill>
                <a:latin typeface="ＭＳ Ｐゴシック"/>
                <a:ea typeface="ＭＳ Ｐゴシック"/>
              </a:rPr>
              <a:t>各区役所</a:t>
            </a:r>
            <a:endParaRPr lang="en-US" altLang="ja-JP" sz="1000" dirty="0" smtClean="0">
              <a:solidFill>
                <a:srgbClr val="FFFFFF"/>
              </a:solidFill>
              <a:latin typeface="ＭＳ Ｐゴシック"/>
              <a:ea typeface="ＭＳ Ｐゴシック"/>
            </a:endParaRPr>
          </a:p>
          <a:p>
            <a:pPr algn="ctr">
              <a:defRPr/>
            </a:pPr>
            <a:r>
              <a:rPr lang="ja-JP" altLang="en-US" sz="1000" dirty="0" smtClean="0">
                <a:solidFill>
                  <a:srgbClr val="FFFFFF"/>
                </a:solidFill>
                <a:latin typeface="ＭＳ Ｐゴシック"/>
                <a:ea typeface="ＭＳ Ｐゴシック"/>
              </a:rPr>
              <a:t>／事業所等</a:t>
            </a:r>
            <a:endParaRPr lang="ja-JP" altLang="en-US" sz="1000" dirty="0">
              <a:solidFill>
                <a:srgbClr val="FFFFFF"/>
              </a:solidFill>
              <a:latin typeface="ＭＳ Ｐゴシック"/>
              <a:ea typeface="ＭＳ Ｐゴシック"/>
            </a:endParaRPr>
          </a:p>
        </p:txBody>
      </p:sp>
      <p:pic>
        <p:nvPicPr>
          <p:cNvPr id="66" name="図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68668" y="3587935"/>
            <a:ext cx="644332" cy="565570"/>
          </a:xfrm>
          <a:prstGeom prst="rect">
            <a:avLst/>
          </a:prstGeom>
        </p:spPr>
      </p:pic>
      <p:pic>
        <p:nvPicPr>
          <p:cNvPr id="60" name="図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253" y="2933633"/>
            <a:ext cx="702449" cy="886649"/>
          </a:xfrm>
          <a:prstGeom prst="rect">
            <a:avLst/>
          </a:prstGeom>
        </p:spPr>
      </p:pic>
    </p:spTree>
    <p:extLst>
      <p:ext uri="{BB962C8B-B14F-4D97-AF65-F5344CB8AC3E}">
        <p14:creationId xmlns:p14="http://schemas.microsoft.com/office/powerpoint/2010/main" val="3749878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図 4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6567" y="2026149"/>
            <a:ext cx="1438591" cy="582772"/>
          </a:xfrm>
          <a:prstGeom prst="rect">
            <a:avLst/>
          </a:prstGeom>
        </p:spPr>
      </p:pic>
      <p:pic>
        <p:nvPicPr>
          <p:cNvPr id="468" name="図 4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7256" y="2493902"/>
            <a:ext cx="952381" cy="697928"/>
          </a:xfrm>
          <a:prstGeom prst="rect">
            <a:avLst/>
          </a:prstGeom>
        </p:spPr>
      </p:pic>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16</a:t>
            </a:fld>
            <a:endParaRPr lang="en-US" altLang="ja-JP" dirty="0"/>
          </a:p>
        </p:txBody>
      </p:sp>
      <p:sp>
        <p:nvSpPr>
          <p:cNvPr id="274" name="Shape 128"/>
          <p:cNvSpPr/>
          <p:nvPr/>
        </p:nvSpPr>
        <p:spPr>
          <a:xfrm>
            <a:off x="269788" y="728700"/>
            <a:ext cx="9327728"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rPr>
              <a:t>場所に制約されないコミュニケーションの実現　</a:t>
            </a:r>
            <a:r>
              <a:rPr kumimoji="0" lang="ja-JP" altLang="en-US" sz="1687" kern="0" dirty="0" smtClean="0">
                <a:solidFill>
                  <a:srgbClr val="C00000"/>
                </a:solidFill>
                <a:latin typeface="メイリオ" panose="020B0604030504040204" pitchFamily="50" charset="-128"/>
                <a:sym typeface="Helvetica Light"/>
              </a:rPr>
              <a:t>～</a:t>
            </a:r>
            <a:r>
              <a:rPr kumimoji="0" lang="en-US" altLang="ja-JP" sz="1687" kern="0" dirty="0" smtClean="0">
                <a:solidFill>
                  <a:srgbClr val="C00000"/>
                </a:solidFill>
                <a:latin typeface="メイリオ" panose="020B0604030504040204" pitchFamily="50" charset="-128"/>
              </a:rPr>
              <a:t>Web</a:t>
            </a:r>
            <a:r>
              <a:rPr kumimoji="0" lang="ja-JP" altLang="en-US" sz="1687" kern="0" dirty="0">
                <a:solidFill>
                  <a:srgbClr val="C00000"/>
                </a:solidFill>
                <a:latin typeface="メイリオ" panose="020B0604030504040204" pitchFamily="50" charset="-128"/>
              </a:rPr>
              <a:t>会議サービスの提供～</a:t>
            </a:r>
            <a:endParaRPr kumimoji="0" lang="en-US" altLang="ja-JP" sz="1687" kern="0" dirty="0">
              <a:solidFill>
                <a:srgbClr val="C00000"/>
              </a:solidFill>
              <a:latin typeface="メイリオ" panose="020B0604030504040204" pitchFamily="50" charset="-128"/>
              <a:sym typeface="Helvetica Light"/>
            </a:endParaRPr>
          </a:p>
        </p:txBody>
      </p:sp>
      <p:sp>
        <p:nvSpPr>
          <p:cNvPr id="276"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smtClean="0"/>
              <a:t>職員の働き方改革</a:t>
            </a:r>
          </a:p>
        </p:txBody>
      </p:sp>
      <p:sp>
        <p:nvSpPr>
          <p:cNvPr id="198" name="角丸四角形 197"/>
          <p:cNvSpPr/>
          <p:nvPr/>
        </p:nvSpPr>
        <p:spPr bwMode="auto">
          <a:xfrm>
            <a:off x="332149" y="5995325"/>
            <a:ext cx="3155914" cy="786598"/>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50" dirty="0">
                <a:solidFill>
                  <a:schemeClr val="tx1"/>
                </a:solidFill>
                <a:latin typeface="+mj-ea"/>
                <a:ea typeface="+mj-ea"/>
              </a:rPr>
              <a:t>【</a:t>
            </a:r>
            <a:r>
              <a:rPr lang="ja-JP" altLang="en-US" sz="1050" dirty="0">
                <a:solidFill>
                  <a:schemeClr val="tx1"/>
                </a:solidFill>
                <a:latin typeface="+mj-ea"/>
                <a:ea typeface="+mj-ea"/>
              </a:rPr>
              <a:t>期待される効果</a:t>
            </a:r>
            <a:r>
              <a:rPr lang="en-US" altLang="ja-JP" sz="1050" dirty="0" smtClean="0">
                <a:solidFill>
                  <a:schemeClr val="tx1"/>
                </a:solidFill>
                <a:latin typeface="+mj-ea"/>
                <a:ea typeface="+mj-ea"/>
              </a:rPr>
              <a:t>】</a:t>
            </a:r>
            <a:endParaRPr lang="en-US" altLang="ja-JP" sz="1050" dirty="0" smtClean="0">
              <a:solidFill>
                <a:schemeClr val="tx1"/>
              </a:solidFill>
              <a:latin typeface="+mj-ea"/>
              <a:ea typeface="+mj-ea"/>
              <a:cs typeface="メイリオ" pitchFamily="50" charset="-128"/>
            </a:endParaRPr>
          </a:p>
          <a:p>
            <a:r>
              <a:rPr lang="ja-JP" altLang="en-US" sz="1050" dirty="0" smtClean="0">
                <a:solidFill>
                  <a:schemeClr val="tx1"/>
                </a:solidFill>
                <a:latin typeface="Arial" charset="0"/>
                <a:ea typeface="メイリオ" pitchFamily="50" charset="-128"/>
                <a:cs typeface="メイリオ" pitchFamily="50" charset="-128"/>
              </a:rPr>
              <a:t>・会議準備の効率化　・移動時間及び費用の削減</a:t>
            </a:r>
            <a:endParaRPr lang="en-US" altLang="ja-JP" sz="1050" dirty="0" smtClean="0">
              <a:solidFill>
                <a:schemeClr val="tx1"/>
              </a:solidFill>
              <a:latin typeface="Arial" charset="0"/>
              <a:ea typeface="メイリオ" pitchFamily="50" charset="-128"/>
              <a:cs typeface="メイリオ" pitchFamily="50" charset="-128"/>
            </a:endParaRPr>
          </a:p>
          <a:p>
            <a:r>
              <a:rPr lang="ja-JP" altLang="en-US" sz="1050" dirty="0" smtClean="0">
                <a:solidFill>
                  <a:schemeClr val="tx1"/>
                </a:solidFill>
                <a:latin typeface="Arial" charset="0"/>
                <a:ea typeface="メイリオ" pitchFamily="50" charset="-128"/>
                <a:cs typeface="メイリオ" pitchFamily="50" charset="-128"/>
              </a:rPr>
              <a:t>・遠隔地とのコミュニケーションの活性化</a:t>
            </a:r>
            <a:endParaRPr lang="ja-JP" altLang="en-US" sz="1050" dirty="0">
              <a:solidFill>
                <a:schemeClr val="tx1"/>
              </a:solidFill>
              <a:latin typeface="Arial" charset="0"/>
              <a:ea typeface="メイリオ" pitchFamily="50" charset="-128"/>
              <a:cs typeface="メイリオ" pitchFamily="50" charset="-128"/>
            </a:endParaRPr>
          </a:p>
        </p:txBody>
      </p:sp>
      <p:sp>
        <p:nvSpPr>
          <p:cNvPr id="201" name="角丸四角形 200"/>
          <p:cNvSpPr/>
          <p:nvPr/>
        </p:nvSpPr>
        <p:spPr bwMode="auto">
          <a:xfrm>
            <a:off x="3872880" y="5995325"/>
            <a:ext cx="2101502" cy="786598"/>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50" dirty="0">
                <a:solidFill>
                  <a:schemeClr val="tx1"/>
                </a:solidFill>
                <a:latin typeface="Arial" charset="0"/>
                <a:ea typeface="メイリオ" pitchFamily="50" charset="-128"/>
                <a:cs typeface="メイリオ" pitchFamily="50" charset="-128"/>
              </a:rPr>
              <a:t>【KPI</a:t>
            </a:r>
            <a:r>
              <a:rPr lang="en-US" altLang="ja-JP" sz="1050" dirty="0" smtClean="0">
                <a:solidFill>
                  <a:schemeClr val="tx1"/>
                </a:solidFill>
                <a:latin typeface="Arial" charset="0"/>
                <a:ea typeface="メイリオ" pitchFamily="50" charset="-128"/>
                <a:cs typeface="メイリオ" pitchFamily="50" charset="-128"/>
              </a:rPr>
              <a:t>】</a:t>
            </a:r>
          </a:p>
          <a:p>
            <a:r>
              <a:rPr lang="ja-JP" altLang="en-US" sz="1050" dirty="0" smtClean="0">
                <a:solidFill>
                  <a:schemeClr val="tx1"/>
                </a:solidFill>
                <a:latin typeface="Arial" charset="0"/>
                <a:ea typeface="メイリオ" pitchFamily="50" charset="-128"/>
                <a:cs typeface="メイリオ" pitchFamily="50" charset="-128"/>
              </a:rPr>
              <a:t>・</a:t>
            </a:r>
            <a:r>
              <a:rPr lang="en-US" altLang="ja-JP" sz="1050" dirty="0" smtClean="0">
                <a:solidFill>
                  <a:schemeClr val="tx1"/>
                </a:solidFill>
                <a:latin typeface="Arial" charset="0"/>
                <a:ea typeface="メイリオ" pitchFamily="50" charset="-128"/>
                <a:cs typeface="メイリオ" pitchFamily="50" charset="-128"/>
              </a:rPr>
              <a:t>Web</a:t>
            </a:r>
            <a:r>
              <a:rPr lang="ja-JP" altLang="en-US" sz="1050" dirty="0" smtClean="0">
                <a:solidFill>
                  <a:schemeClr val="tx1"/>
                </a:solidFill>
                <a:latin typeface="Arial" charset="0"/>
                <a:ea typeface="メイリオ" pitchFamily="50" charset="-128"/>
                <a:cs typeface="メイリオ" pitchFamily="50" charset="-128"/>
              </a:rPr>
              <a:t>会議の利用率</a:t>
            </a:r>
            <a:endParaRPr lang="en-US" altLang="ja-JP" sz="1050" dirty="0" smtClean="0">
              <a:solidFill>
                <a:schemeClr val="tx1"/>
              </a:solidFill>
              <a:latin typeface="Arial" charset="0"/>
              <a:ea typeface="メイリオ" pitchFamily="50" charset="-128"/>
              <a:cs typeface="メイリオ" pitchFamily="50" charset="-128"/>
            </a:endParaRPr>
          </a:p>
          <a:p>
            <a:r>
              <a:rPr lang="ja-JP" altLang="en-US" sz="1050" dirty="0" smtClean="0">
                <a:solidFill>
                  <a:schemeClr val="tx1"/>
                </a:solidFill>
                <a:latin typeface="Arial" charset="0"/>
                <a:ea typeface="メイリオ" pitchFamily="50" charset="-128"/>
                <a:cs typeface="メイリオ" pitchFamily="50" charset="-128"/>
              </a:rPr>
              <a:t>・</a:t>
            </a:r>
            <a:r>
              <a:rPr lang="en-US" altLang="ja-JP" sz="1050" dirty="0" smtClean="0">
                <a:solidFill>
                  <a:schemeClr val="tx1"/>
                </a:solidFill>
                <a:latin typeface="Arial" charset="0"/>
                <a:ea typeface="メイリオ" pitchFamily="50" charset="-128"/>
                <a:cs typeface="メイリオ" pitchFamily="50" charset="-128"/>
              </a:rPr>
              <a:t>Web</a:t>
            </a:r>
            <a:r>
              <a:rPr lang="ja-JP" altLang="en-US" sz="1050" dirty="0" smtClean="0">
                <a:solidFill>
                  <a:schemeClr val="tx1"/>
                </a:solidFill>
                <a:latin typeface="Arial" charset="0"/>
                <a:ea typeface="メイリオ" pitchFamily="50" charset="-128"/>
                <a:cs typeface="メイリオ" pitchFamily="50" charset="-128"/>
              </a:rPr>
              <a:t>会議用機器の普及率</a:t>
            </a:r>
            <a:endParaRPr lang="en-US" altLang="ja-JP" sz="1050" dirty="0" smtClean="0">
              <a:solidFill>
                <a:schemeClr val="tx1"/>
              </a:solidFill>
              <a:latin typeface="Arial" charset="0"/>
              <a:ea typeface="メイリオ" pitchFamily="50" charset="-128"/>
              <a:cs typeface="メイリオ" pitchFamily="50" charset="-128"/>
            </a:endParaRPr>
          </a:p>
        </p:txBody>
      </p:sp>
      <p:sp>
        <p:nvSpPr>
          <p:cNvPr id="275" name="正方形/長方形 274"/>
          <p:cNvSpPr/>
          <p:nvPr/>
        </p:nvSpPr>
        <p:spPr>
          <a:xfrm>
            <a:off x="206842" y="4941168"/>
            <a:ext cx="1098092" cy="316753"/>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cxnSp>
        <p:nvCxnSpPr>
          <p:cNvPr id="461" name="直線矢印コネクタ 460"/>
          <p:cNvCxnSpPr/>
          <p:nvPr/>
        </p:nvCxnSpPr>
        <p:spPr bwMode="auto">
          <a:xfrm flipH="1">
            <a:off x="6282491" y="5920450"/>
            <a:ext cx="1920344" cy="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62" name="表 461"/>
          <p:cNvGraphicFramePr>
            <a:graphicFrameLocks noGrp="1"/>
          </p:cNvGraphicFramePr>
          <p:nvPr>
            <p:extLst/>
          </p:nvPr>
        </p:nvGraphicFramePr>
        <p:xfrm>
          <a:off x="293276" y="5217096"/>
          <a:ext cx="9361039" cy="706830"/>
        </p:xfrm>
        <a:graphic>
          <a:graphicData uri="http://schemas.openxmlformats.org/drawingml/2006/table">
            <a:tbl>
              <a:tblPr firstRow="1" bandRow="1"/>
              <a:tblGrid>
                <a:gridCol w="2215287"/>
                <a:gridCol w="1817159"/>
                <a:gridCol w="1872208"/>
                <a:gridCol w="1764196"/>
                <a:gridCol w="1692189"/>
              </a:tblGrid>
              <a:tr h="1691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bg1"/>
                        </a:solidFill>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smtClean="0">
                          <a:solidFill>
                            <a:schemeClr val="bg1"/>
                          </a:solidFill>
                          <a:latin typeface="+mj-lt"/>
                        </a:rPr>
                        <a:t>2017</a:t>
                      </a:r>
                      <a:r>
                        <a:rPr kumimoji="1" lang="ja-JP" altLang="en-US" sz="1000" b="1" dirty="0" smtClean="0">
                          <a:solidFill>
                            <a:schemeClr val="bg1"/>
                          </a:solidFill>
                          <a:latin typeface="+mj-lt"/>
                        </a:rPr>
                        <a:t>年度</a:t>
                      </a:r>
                      <a:endParaRPr kumimoji="1" lang="ja-JP" altLang="en-US" sz="1000" b="1" dirty="0">
                        <a:solidFill>
                          <a:schemeClr val="bg1"/>
                        </a:solidFill>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EA3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kern="1200" dirty="0" smtClean="0">
                          <a:solidFill>
                            <a:schemeClr val="bg1"/>
                          </a:solidFill>
                          <a:latin typeface="+mj-ea"/>
                          <a:ea typeface="+mj-ea"/>
                          <a:cs typeface="+mn-cs"/>
                        </a:rPr>
                        <a:t>2018</a:t>
                      </a:r>
                      <a:r>
                        <a:rPr kumimoji="1" lang="ja-JP" altLang="en-US" sz="1000" b="1" kern="1200" dirty="0" smtClean="0">
                          <a:solidFill>
                            <a:schemeClr val="bg1"/>
                          </a:solidFill>
                          <a:latin typeface="+mj-ea"/>
                          <a:ea typeface="+mj-ea"/>
                          <a:cs typeface="+mn-cs"/>
                        </a:rPr>
                        <a:t>年度</a:t>
                      </a:r>
                      <a:endParaRPr kumimoji="1" lang="ja-JP" altLang="en-US" sz="1000" b="1"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00" dirty="0" smtClean="0">
                          <a:latin typeface="+mj-lt"/>
                        </a:rPr>
                        <a:t>2019</a:t>
                      </a:r>
                      <a:r>
                        <a:rPr kumimoji="1" lang="ja-JP" altLang="en-US" sz="1000" dirty="0" smtClean="0">
                          <a:latin typeface="+mj-lt"/>
                        </a:rPr>
                        <a:t>年度</a:t>
                      </a:r>
                      <a:endParaRPr kumimoji="1" lang="ja-JP" altLang="en-US" sz="10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000" b="1" dirty="0" smtClean="0">
                          <a:solidFill>
                            <a:schemeClr val="bg1"/>
                          </a:solidFill>
                          <a:latin typeface="+mj-lt"/>
                        </a:rPr>
                        <a:t>2020</a:t>
                      </a:r>
                      <a:r>
                        <a:rPr kumimoji="1" lang="ja-JP" altLang="en-US" sz="1000" b="1" dirty="0" smtClean="0">
                          <a:solidFill>
                            <a:schemeClr val="bg1"/>
                          </a:solidFill>
                          <a:latin typeface="+mj-lt"/>
                        </a:rPr>
                        <a:t>年度</a:t>
                      </a:r>
                      <a:endParaRPr kumimoji="1" lang="ja-JP" altLang="en-US" sz="1000" b="1" dirty="0">
                        <a:solidFill>
                          <a:schemeClr val="bg1"/>
                        </a:solidFill>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432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900" b="0" kern="0" dirty="0" smtClean="0">
                          <a:solidFill>
                            <a:schemeClr val="bg1"/>
                          </a:solidFill>
                          <a:latin typeface="+mj-ea"/>
                          <a:ea typeface="+mj-ea"/>
                        </a:rPr>
                        <a:t>Web</a:t>
                      </a:r>
                      <a:r>
                        <a:rPr kumimoji="0" lang="ja-JP" altLang="en-US" sz="900" b="0" kern="0" dirty="0" smtClean="0">
                          <a:solidFill>
                            <a:schemeClr val="bg1"/>
                          </a:solidFill>
                          <a:latin typeface="+mj-ea"/>
                          <a:ea typeface="+mj-ea"/>
                        </a:rPr>
                        <a:t>会議の実装</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bl>
          </a:graphicData>
        </a:graphic>
      </p:graphicFrame>
      <p:sp>
        <p:nvSpPr>
          <p:cNvPr id="463" name="ホームベース 462"/>
          <p:cNvSpPr/>
          <p:nvPr/>
        </p:nvSpPr>
        <p:spPr>
          <a:xfrm>
            <a:off x="2564421" y="5578332"/>
            <a:ext cx="2093031" cy="25160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lnSpc>
                <a:spcPct val="100000"/>
              </a:lnSpc>
              <a:spcBef>
                <a:spcPct val="0"/>
              </a:spcBef>
              <a:spcAft>
                <a:spcPts val="0"/>
              </a:spcAft>
              <a:defRPr/>
            </a:pPr>
            <a:r>
              <a:rPr kumimoji="0" lang="ja-JP" altLang="en-US" sz="1050" kern="0" dirty="0">
                <a:solidFill>
                  <a:srgbClr val="000000"/>
                </a:solidFill>
                <a:latin typeface="+mj-ea"/>
                <a:ea typeface="+mj-ea"/>
              </a:rPr>
              <a:t>設計・開発・環境移行</a:t>
            </a:r>
            <a:endParaRPr kumimoji="0" lang="ja-JP" altLang="ja-JP" sz="1050" kern="0" dirty="0">
              <a:solidFill>
                <a:srgbClr val="000000"/>
              </a:solidFill>
              <a:latin typeface="+mj-ea"/>
              <a:ea typeface="+mj-ea"/>
            </a:endParaRPr>
          </a:p>
        </p:txBody>
      </p:sp>
      <p:sp>
        <p:nvSpPr>
          <p:cNvPr id="464" name="ホームベース 463"/>
          <p:cNvSpPr/>
          <p:nvPr/>
        </p:nvSpPr>
        <p:spPr>
          <a:xfrm>
            <a:off x="4710672" y="5592902"/>
            <a:ext cx="4824782" cy="2393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lnSpc>
                <a:spcPct val="100000"/>
              </a:lnSpc>
              <a:spcBef>
                <a:spcPct val="0"/>
              </a:spcBef>
              <a:spcAft>
                <a:spcPts val="0"/>
              </a:spcAft>
              <a:defRPr/>
            </a:pPr>
            <a:r>
              <a:rPr kumimoji="0" lang="ja-JP" altLang="en-US" sz="1050" kern="0" dirty="0">
                <a:solidFill>
                  <a:srgbClr val="000000"/>
                </a:solidFill>
                <a:latin typeface="+mj-ea"/>
                <a:ea typeface="+mj-ea"/>
              </a:rPr>
              <a:t>実装・運用開始</a:t>
            </a:r>
            <a:endParaRPr kumimoji="0" lang="ja-JP" altLang="ja-JP" sz="1050" kern="0" dirty="0">
              <a:solidFill>
                <a:srgbClr val="000000"/>
              </a:solidFill>
              <a:latin typeface="+mj-ea"/>
              <a:ea typeface="+mj-ea"/>
            </a:endParaRPr>
          </a:p>
        </p:txBody>
      </p:sp>
      <p:sp>
        <p:nvSpPr>
          <p:cNvPr id="451" name="テキスト ボックス 450"/>
          <p:cNvSpPr txBox="1"/>
          <p:nvPr/>
        </p:nvSpPr>
        <p:spPr>
          <a:xfrm>
            <a:off x="8240332" y="118722"/>
            <a:ext cx="1537204" cy="393954"/>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sz="1400" dirty="0" smtClean="0">
                <a:latin typeface="+mj-ea"/>
                <a:ea typeface="+mj-ea"/>
              </a:rPr>
              <a:t>スマートシティ</a:t>
            </a:r>
            <a:endParaRPr kumimoji="1" lang="ja-JP" altLang="en-US" sz="1400" dirty="0">
              <a:latin typeface="+mj-ea"/>
              <a:ea typeface="+mj-ea"/>
            </a:endParaRPr>
          </a:p>
        </p:txBody>
      </p:sp>
      <p:pic>
        <p:nvPicPr>
          <p:cNvPr id="16" name="図 15"/>
          <p:cNvPicPr>
            <a:picLocks noChangeAspect="1"/>
          </p:cNvPicPr>
          <p:nvPr/>
        </p:nvPicPr>
        <p:blipFill>
          <a:blip r:embed="rId4"/>
          <a:stretch>
            <a:fillRect/>
          </a:stretch>
        </p:blipFill>
        <p:spPr>
          <a:xfrm>
            <a:off x="-170758" y="2794647"/>
            <a:ext cx="9868826" cy="2162703"/>
          </a:xfrm>
          <a:prstGeom prst="rect">
            <a:avLst/>
          </a:prstGeom>
        </p:spPr>
      </p:pic>
      <p:sp>
        <p:nvSpPr>
          <p:cNvPr id="608" name="正方形/長方形 607"/>
          <p:cNvSpPr/>
          <p:nvPr/>
        </p:nvSpPr>
        <p:spPr>
          <a:xfrm>
            <a:off x="167240" y="944724"/>
            <a:ext cx="9368213" cy="627864"/>
          </a:xfrm>
          <a:prstGeom prst="rect">
            <a:avLst/>
          </a:prstGeom>
        </p:spPr>
        <p:txBody>
          <a:bodyPr wrap="square">
            <a:spAutoFit/>
          </a:bodyPr>
          <a:lstStyle/>
          <a:p>
            <a:r>
              <a:rPr lang="ja-JP" altLang="en-US" sz="1200" dirty="0" smtClean="0">
                <a:solidFill>
                  <a:prstClr val="black"/>
                </a:solidFill>
                <a:latin typeface="メイリオ"/>
                <a:ea typeface="メイリオ"/>
              </a:rPr>
              <a:t>・</a:t>
            </a:r>
            <a:r>
              <a:rPr lang="ja-JP" altLang="en-US" sz="1200" dirty="0">
                <a:solidFill>
                  <a:prstClr val="black"/>
                </a:solidFill>
                <a:latin typeface="メイリオ"/>
                <a:ea typeface="メイリオ"/>
              </a:rPr>
              <a:t>離れた庁舎間や</a:t>
            </a:r>
            <a:r>
              <a:rPr lang="ja-JP" altLang="en-US" sz="1200" dirty="0" smtClean="0">
                <a:solidFill>
                  <a:prstClr val="black"/>
                </a:solidFill>
                <a:latin typeface="メイリオ"/>
                <a:ea typeface="メイリオ"/>
              </a:rPr>
              <a:t>出張先からリアルタイム</a:t>
            </a:r>
            <a:r>
              <a:rPr lang="ja-JP" altLang="en-US" sz="1200" dirty="0">
                <a:solidFill>
                  <a:prstClr val="black"/>
                </a:solidFill>
                <a:latin typeface="メイリオ"/>
                <a:ea typeface="メイリオ"/>
              </a:rPr>
              <a:t>に市内部の会議に参加できる</a:t>
            </a:r>
            <a:r>
              <a:rPr lang="en-US" altLang="ja-JP" sz="1200" dirty="0">
                <a:solidFill>
                  <a:prstClr val="black"/>
                </a:solidFill>
                <a:latin typeface="メイリオ"/>
                <a:ea typeface="メイリオ"/>
              </a:rPr>
              <a:t>Web</a:t>
            </a:r>
            <a:r>
              <a:rPr lang="ja-JP" altLang="en-US" sz="1200" dirty="0">
                <a:solidFill>
                  <a:prstClr val="black"/>
                </a:solidFill>
                <a:latin typeface="メイリオ"/>
                <a:ea typeface="メイリオ"/>
              </a:rPr>
              <a:t>会議サービスを</a:t>
            </a:r>
            <a:r>
              <a:rPr lang="ja-JP" altLang="en-US" sz="1200" dirty="0" smtClean="0">
                <a:solidFill>
                  <a:prstClr val="black"/>
                </a:solidFill>
                <a:latin typeface="メイリオ"/>
                <a:ea typeface="メイリオ"/>
              </a:rPr>
              <a:t>導入することにより、場所を問わず開催</a:t>
            </a:r>
            <a:endParaRPr lang="en-US" altLang="ja-JP" sz="1200" dirty="0" smtClean="0">
              <a:solidFill>
                <a:prstClr val="black"/>
              </a:solidFill>
              <a:latin typeface="メイリオ"/>
              <a:ea typeface="メイリオ"/>
            </a:endParaRPr>
          </a:p>
          <a:p>
            <a:r>
              <a:rPr lang="ja-JP" altLang="en-US" sz="1200" dirty="0">
                <a:solidFill>
                  <a:prstClr val="black"/>
                </a:solidFill>
                <a:latin typeface="メイリオ"/>
                <a:ea typeface="メイリオ"/>
              </a:rPr>
              <a:t>　</a:t>
            </a:r>
            <a:r>
              <a:rPr lang="ja-JP" altLang="en-US" sz="1200" dirty="0" smtClean="0">
                <a:solidFill>
                  <a:prstClr val="black"/>
                </a:solidFill>
                <a:latin typeface="メイリオ"/>
                <a:ea typeface="メイリオ"/>
              </a:rPr>
              <a:t>できるため、時間の効率化、</a:t>
            </a:r>
            <a:r>
              <a:rPr lang="ja-JP" altLang="en-US" sz="1200" dirty="0">
                <a:solidFill>
                  <a:prstClr val="black"/>
                </a:solidFill>
                <a:latin typeface="メイリオ"/>
                <a:ea typeface="メイリオ"/>
              </a:rPr>
              <a:t>柔軟</a:t>
            </a:r>
            <a:r>
              <a:rPr lang="ja-JP" altLang="en-US" sz="1200" dirty="0" smtClean="0">
                <a:solidFill>
                  <a:prstClr val="black"/>
                </a:solidFill>
                <a:latin typeface="メイリオ"/>
                <a:ea typeface="メイリオ"/>
              </a:rPr>
              <a:t>な働き方が可能となる。</a:t>
            </a:r>
            <a:endParaRPr lang="en-US" altLang="ja-JP" sz="1200" dirty="0">
              <a:solidFill>
                <a:prstClr val="black"/>
              </a:solidFill>
              <a:latin typeface="メイリオ"/>
              <a:ea typeface="メイリオ"/>
            </a:endParaRPr>
          </a:p>
        </p:txBody>
      </p:sp>
      <p:sp>
        <p:nvSpPr>
          <p:cNvPr id="609" name="雲 608"/>
          <p:cNvSpPr/>
          <p:nvPr/>
        </p:nvSpPr>
        <p:spPr bwMode="auto">
          <a:xfrm>
            <a:off x="5071390" y="1871387"/>
            <a:ext cx="2476092" cy="1375025"/>
          </a:xfrm>
          <a:prstGeom prst="cloud">
            <a:avLst/>
          </a:prstGeom>
          <a:solidFill>
            <a:schemeClr val="bg1"/>
          </a:solidFill>
          <a:ln w="9525" cap="flat" cmpd="sng" algn="ctr">
            <a:solidFill>
              <a:schemeClr val="bg1">
                <a:lumMod val="50000"/>
              </a:schemeClr>
            </a:solid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pic>
        <p:nvPicPr>
          <p:cNvPr id="610" name="図 60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8778" y="1445038"/>
            <a:ext cx="1541837" cy="1058895"/>
          </a:xfrm>
          <a:prstGeom prst="rect">
            <a:avLst/>
          </a:prstGeom>
        </p:spPr>
      </p:pic>
      <p:sp>
        <p:nvSpPr>
          <p:cNvPr id="611" name="正方形/長方形 610"/>
          <p:cNvSpPr/>
          <p:nvPr/>
        </p:nvSpPr>
        <p:spPr>
          <a:xfrm>
            <a:off x="5602782" y="2520211"/>
            <a:ext cx="1494344" cy="350865"/>
          </a:xfrm>
          <a:prstGeom prst="rect">
            <a:avLst/>
          </a:prstGeom>
        </p:spPr>
        <p:txBody>
          <a:bodyPr wrap="square">
            <a:spAutoFit/>
          </a:bodyPr>
          <a:lstStyle/>
          <a:p>
            <a:pPr eaLnBrk="0" hangingPunct="0">
              <a:spcBef>
                <a:spcPct val="0"/>
              </a:spcBef>
            </a:pPr>
            <a:r>
              <a:rPr lang="ja-JP" altLang="en-US" sz="1200" b="1" u="sng" dirty="0" smtClean="0">
                <a:solidFill>
                  <a:srgbClr val="000000"/>
                </a:solidFill>
                <a:ea typeface="ＭＳ Ｐゴシック" panose="020B0600070205080204" pitchFamily="50" charset="-128"/>
              </a:rPr>
              <a:t>仮想的な会議空間</a:t>
            </a:r>
            <a:endParaRPr lang="ja-JP" altLang="en-US" sz="1200" b="1" u="sng" dirty="0">
              <a:solidFill>
                <a:srgbClr val="000000"/>
              </a:solidFill>
              <a:ea typeface="ＭＳ Ｐゴシック" panose="020B0600070205080204" pitchFamily="50" charset="-128"/>
            </a:endParaRPr>
          </a:p>
        </p:txBody>
      </p:sp>
      <p:grpSp>
        <p:nvGrpSpPr>
          <p:cNvPr id="613" name="グループ化 612"/>
          <p:cNvGrpSpPr/>
          <p:nvPr/>
        </p:nvGrpSpPr>
        <p:grpSpPr>
          <a:xfrm>
            <a:off x="8462153" y="2827668"/>
            <a:ext cx="334993" cy="288147"/>
            <a:chOff x="7936489" y="2008632"/>
            <a:chExt cx="334993" cy="288147"/>
          </a:xfrm>
        </p:grpSpPr>
        <p:pic>
          <p:nvPicPr>
            <p:cNvPr id="614"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5430" y="2008632"/>
              <a:ext cx="206052"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 name="Picture 8" descr="C:\Users\aytanaka\AppData\Local\Microsoft\Windows\Temporary Internet Files\Content.IE5\4PO4UHMH\sgi01a201309200100[1].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764501">
              <a:off x="7936489" y="2011578"/>
              <a:ext cx="193931" cy="18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6" name="グループ化 615"/>
          <p:cNvGrpSpPr/>
          <p:nvPr/>
        </p:nvGrpSpPr>
        <p:grpSpPr>
          <a:xfrm>
            <a:off x="8438376" y="2397731"/>
            <a:ext cx="368797" cy="288147"/>
            <a:chOff x="8437979" y="2179705"/>
            <a:chExt cx="368797" cy="288147"/>
          </a:xfrm>
        </p:grpSpPr>
        <p:pic>
          <p:nvPicPr>
            <p:cNvPr id="617"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0724" y="2179705"/>
              <a:ext cx="206052"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 name="図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437979" y="2292075"/>
              <a:ext cx="165658" cy="17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9" name="角丸四角形 618"/>
          <p:cNvSpPr/>
          <p:nvPr/>
        </p:nvSpPr>
        <p:spPr bwMode="auto">
          <a:xfrm>
            <a:off x="7469203" y="1493956"/>
            <a:ext cx="2181504" cy="413254"/>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a:extLst/>
        </p:spPr>
        <p:txBody>
          <a:bodyPr lIns="0" tIns="46800" rIns="0" bIns="46800" anchor="ctr"/>
          <a:lstStyle/>
          <a:p>
            <a:pPr algn="ctr" eaLnBrk="0" hangingPunct="0">
              <a:spcBef>
                <a:spcPct val="0"/>
              </a:spcBef>
              <a:defRPr/>
            </a:pPr>
            <a:r>
              <a:rPr lang="ja-JP" altLang="en-US" sz="1000" dirty="0" smtClean="0">
                <a:solidFill>
                  <a:srgbClr val="000000"/>
                </a:solidFill>
                <a:latin typeface="ＭＳ Ｐゴシック"/>
                <a:ea typeface="ＭＳ Ｐゴシック" panose="020B0600070205080204" pitchFamily="50" charset="-128"/>
              </a:rPr>
              <a:t>出張先からでもパソコンやスマートフォンを利用して</a:t>
            </a:r>
            <a:r>
              <a:rPr lang="en-US" altLang="ja-JP" sz="1000" dirty="0" smtClean="0">
                <a:solidFill>
                  <a:srgbClr val="000000"/>
                </a:solidFill>
                <a:latin typeface="ＭＳ Ｐゴシック"/>
                <a:ea typeface="ＭＳ Ｐゴシック" panose="020B0600070205080204" pitchFamily="50" charset="-128"/>
              </a:rPr>
              <a:t>Web</a:t>
            </a:r>
            <a:r>
              <a:rPr lang="ja-JP" altLang="en-US" sz="1000" dirty="0" smtClean="0">
                <a:solidFill>
                  <a:srgbClr val="000000"/>
                </a:solidFill>
                <a:latin typeface="ＭＳ Ｐゴシック"/>
                <a:ea typeface="ＭＳ Ｐゴシック" panose="020B0600070205080204" pitchFamily="50" charset="-128"/>
              </a:rPr>
              <a:t>会議に参加できる</a:t>
            </a:r>
            <a:endParaRPr lang="ja-JP" altLang="en-US" sz="1000" dirty="0">
              <a:solidFill>
                <a:srgbClr val="000000"/>
              </a:solidFill>
              <a:latin typeface="ＭＳ Ｐゴシック"/>
              <a:ea typeface="ＭＳ Ｐゴシック" panose="020B0600070205080204" pitchFamily="50" charset="-128"/>
            </a:endParaRPr>
          </a:p>
        </p:txBody>
      </p:sp>
      <p:sp>
        <p:nvSpPr>
          <p:cNvPr id="620" name="角丸四角形 619"/>
          <p:cNvSpPr/>
          <p:nvPr/>
        </p:nvSpPr>
        <p:spPr bwMode="auto">
          <a:xfrm>
            <a:off x="8287726" y="2034676"/>
            <a:ext cx="673100" cy="182562"/>
          </a:xfrm>
          <a:prstGeom prst="roundRect">
            <a:avLst/>
          </a:prstGeom>
          <a:solidFill>
            <a:schemeClr val="bg2"/>
          </a:solidFill>
          <a:ln w="9525" cap="flat" cmpd="sng" algn="ctr">
            <a:solidFill>
              <a:schemeClr val="bg2">
                <a:lumMod val="50000"/>
              </a:schemeClr>
            </a:solidFill>
            <a:prstDash val="solid"/>
            <a:round/>
            <a:headEnd type="none" w="med" len="med"/>
            <a:tailEnd type="none" w="med" len="med"/>
          </a:ln>
          <a:effectLst/>
          <a:extLst/>
        </p:spPr>
        <p:txBody>
          <a:bodyPr wrap="none" anchor="ctr"/>
          <a:lstStyle/>
          <a:p>
            <a:pPr algn="ctr">
              <a:defRPr/>
            </a:pPr>
            <a:r>
              <a:rPr lang="ja-JP" altLang="en-US" sz="1000" dirty="0" smtClean="0">
                <a:solidFill>
                  <a:srgbClr val="FFFFFF"/>
                </a:solidFill>
                <a:latin typeface="ＭＳ Ｐゴシック"/>
                <a:ea typeface="ＭＳ Ｐゴシック"/>
              </a:rPr>
              <a:t>出張先</a:t>
            </a:r>
            <a:endParaRPr lang="ja-JP" altLang="en-US" sz="1000" dirty="0">
              <a:solidFill>
                <a:srgbClr val="FFFFFF"/>
              </a:solidFill>
              <a:latin typeface="ＭＳ Ｐゴシック"/>
              <a:ea typeface="ＭＳ Ｐゴシック"/>
            </a:endParaRPr>
          </a:p>
        </p:txBody>
      </p:sp>
      <p:cxnSp>
        <p:nvCxnSpPr>
          <p:cNvPr id="775" name="直線矢印コネクタ 774"/>
          <p:cNvCxnSpPr/>
          <p:nvPr/>
        </p:nvCxnSpPr>
        <p:spPr bwMode="auto">
          <a:xfrm flipH="1" flipV="1">
            <a:off x="7171073" y="2336779"/>
            <a:ext cx="1346323" cy="444243"/>
          </a:xfrm>
          <a:prstGeom prst="straightConnector1">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正方形/長方形 24"/>
          <p:cNvSpPr/>
          <p:nvPr/>
        </p:nvSpPr>
        <p:spPr bwMode="auto">
          <a:xfrm>
            <a:off x="8591356" y="3453895"/>
            <a:ext cx="1244717" cy="1544454"/>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dirty="0" smtClean="0">
              <a:ln>
                <a:noFill/>
              </a:ln>
              <a:solidFill>
                <a:srgbClr val="4D4D4D"/>
              </a:solidFill>
              <a:effectLst/>
              <a:latin typeface="Arial" charset="0"/>
              <a:ea typeface="メイリオ" pitchFamily="50" charset="-128"/>
              <a:cs typeface="メイリオ" pitchFamily="50" charset="-128"/>
            </a:endParaRPr>
          </a:p>
        </p:txBody>
      </p:sp>
      <p:pic>
        <p:nvPicPr>
          <p:cNvPr id="612" name="図 611">
            <a:extLst>
              <a:ext uri="{FF2B5EF4-FFF2-40B4-BE49-F238E27FC236}">
                <a16:creationId xmlns="" xmlns:a16="http://schemas.microsoft.com/office/drawing/2014/main" id="{A7AD1306-FBE1-43BE-9D5D-A9C218E07682}"/>
              </a:ext>
            </a:extLst>
          </p:cNvPr>
          <p:cNvPicPr>
            <a:picLocks noChangeAspect="1"/>
          </p:cNvPicPr>
          <p:nvPr/>
        </p:nvPicPr>
        <p:blipFill>
          <a:blip r:embed="rId9"/>
          <a:stretch>
            <a:fillRect/>
          </a:stretch>
        </p:blipFill>
        <p:spPr>
          <a:xfrm>
            <a:off x="8670396" y="3565724"/>
            <a:ext cx="1127813" cy="1351375"/>
          </a:xfrm>
          <a:prstGeom prst="rect">
            <a:avLst/>
          </a:prstGeom>
        </p:spPr>
      </p:pic>
      <p:cxnSp>
        <p:nvCxnSpPr>
          <p:cNvPr id="459" name="直線矢印コネクタ 458"/>
          <p:cNvCxnSpPr/>
          <p:nvPr/>
        </p:nvCxnSpPr>
        <p:spPr bwMode="auto">
          <a:xfrm flipH="1" flipV="1">
            <a:off x="6587219" y="2914872"/>
            <a:ext cx="449569" cy="969665"/>
          </a:xfrm>
          <a:prstGeom prst="straightConnector1">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 name="直線矢印コネクタ 459"/>
          <p:cNvCxnSpPr/>
          <p:nvPr/>
        </p:nvCxnSpPr>
        <p:spPr bwMode="auto">
          <a:xfrm flipV="1">
            <a:off x="5745088" y="2897877"/>
            <a:ext cx="299059" cy="279095"/>
          </a:xfrm>
          <a:prstGeom prst="straightConnector1">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 name="直線矢印コネクタ 457"/>
          <p:cNvCxnSpPr/>
          <p:nvPr/>
        </p:nvCxnSpPr>
        <p:spPr bwMode="auto">
          <a:xfrm flipV="1">
            <a:off x="2392140" y="2534901"/>
            <a:ext cx="2971912" cy="1373601"/>
          </a:xfrm>
          <a:prstGeom prst="straightConnector1">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3" name="角丸四角形 282"/>
          <p:cNvSpPr/>
          <p:nvPr/>
        </p:nvSpPr>
        <p:spPr bwMode="auto">
          <a:xfrm>
            <a:off x="3679954" y="4348100"/>
            <a:ext cx="1813186" cy="673100"/>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a:extLst/>
        </p:spPr>
        <p:txBody>
          <a:bodyPr lIns="0" tIns="46800" rIns="0" bIns="46800" anchor="ctr"/>
          <a:lstStyle/>
          <a:p>
            <a:pPr algn="ctr" eaLnBrk="0" hangingPunct="0">
              <a:spcBef>
                <a:spcPct val="0"/>
              </a:spcBef>
              <a:defRPr/>
            </a:pPr>
            <a:r>
              <a:rPr lang="ja-JP" altLang="en-US" sz="1000" dirty="0">
                <a:solidFill>
                  <a:srgbClr val="000000"/>
                </a:solidFill>
                <a:latin typeface="ＭＳ Ｐゴシック"/>
                <a:ea typeface="ＭＳ Ｐゴシック" panose="020B0600070205080204" pitchFamily="50" charset="-128"/>
              </a:rPr>
              <a:t>拠点が別れても同じ画面を共有してペーパレスで会議ができる</a:t>
            </a:r>
            <a:endParaRPr lang="en-US" altLang="ja-JP" sz="1000" dirty="0">
              <a:solidFill>
                <a:srgbClr val="000000"/>
              </a:solidFill>
              <a:latin typeface="ＭＳ Ｐゴシック"/>
              <a:ea typeface="ＭＳ Ｐゴシック" panose="020B0600070205080204" pitchFamily="50" charset="-128"/>
            </a:endParaRPr>
          </a:p>
          <a:p>
            <a:pPr algn="ctr" eaLnBrk="0" hangingPunct="0">
              <a:spcBef>
                <a:spcPct val="0"/>
              </a:spcBef>
              <a:defRPr/>
            </a:pPr>
            <a:r>
              <a:rPr lang="ja-JP" altLang="en-US" sz="1000" dirty="0">
                <a:solidFill>
                  <a:srgbClr val="000000"/>
                </a:solidFill>
                <a:latin typeface="ＭＳ Ｐゴシック"/>
                <a:ea typeface="ＭＳ Ｐゴシック" panose="020B0600070205080204" pitchFamily="50" charset="-128"/>
              </a:rPr>
              <a:t>（会議のための出張が不要）</a:t>
            </a:r>
          </a:p>
        </p:txBody>
      </p:sp>
      <p:grpSp>
        <p:nvGrpSpPr>
          <p:cNvPr id="17" name="グループ化 16"/>
          <p:cNvGrpSpPr/>
          <p:nvPr/>
        </p:nvGrpSpPr>
        <p:grpSpPr>
          <a:xfrm>
            <a:off x="3334264" y="3485261"/>
            <a:ext cx="849312" cy="766985"/>
            <a:chOff x="880278" y="2267647"/>
            <a:chExt cx="849312" cy="766985"/>
          </a:xfrm>
        </p:grpSpPr>
        <p:pic>
          <p:nvPicPr>
            <p:cNvPr id="3" name="図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0278" y="2267647"/>
              <a:ext cx="849312" cy="766985"/>
            </a:xfrm>
            <a:prstGeom prst="rect">
              <a:avLst/>
            </a:prstGeom>
          </p:spPr>
        </p:pic>
        <p:sp>
          <p:nvSpPr>
            <p:cNvPr id="7" name="正方形/長方形 6"/>
            <p:cNvSpPr/>
            <p:nvPr/>
          </p:nvSpPr>
          <p:spPr bwMode="auto">
            <a:xfrm>
              <a:off x="880278" y="2369640"/>
              <a:ext cx="424656" cy="123256"/>
            </a:xfrm>
            <a:prstGeom prst="rect">
              <a:avLst/>
            </a:prstGeom>
            <a:ln w="19050"/>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grpSp>
      <p:pic>
        <p:nvPicPr>
          <p:cNvPr id="8" name="図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56706" y="3613349"/>
            <a:ext cx="634368" cy="744693"/>
          </a:xfrm>
          <a:prstGeom prst="rect">
            <a:avLst/>
          </a:prstGeom>
        </p:spPr>
      </p:pic>
      <p:pic>
        <p:nvPicPr>
          <p:cNvPr id="10" name="図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70120" y="2877093"/>
            <a:ext cx="670895" cy="644528"/>
          </a:xfrm>
          <a:prstGeom prst="rect">
            <a:avLst/>
          </a:prstGeom>
        </p:spPr>
      </p:pic>
      <p:pic>
        <p:nvPicPr>
          <p:cNvPr id="13" name="図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80754" y="3969567"/>
            <a:ext cx="514498" cy="572470"/>
          </a:xfrm>
          <a:prstGeom prst="rect">
            <a:avLst/>
          </a:prstGeom>
        </p:spPr>
      </p:pic>
      <p:pic>
        <p:nvPicPr>
          <p:cNvPr id="14" name="図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20852" y="3673795"/>
            <a:ext cx="899217" cy="903231"/>
          </a:xfrm>
          <a:prstGeom prst="rect">
            <a:avLst/>
          </a:prstGeom>
        </p:spPr>
      </p:pic>
      <p:sp>
        <p:nvSpPr>
          <p:cNvPr id="982" name="角丸四角形 981"/>
          <p:cNvSpPr/>
          <p:nvPr/>
        </p:nvSpPr>
        <p:spPr bwMode="auto">
          <a:xfrm>
            <a:off x="7409617" y="4375672"/>
            <a:ext cx="851781" cy="265550"/>
          </a:xfrm>
          <a:prstGeom prst="roundRect">
            <a:avLst/>
          </a:prstGeom>
          <a:solidFill>
            <a:schemeClr val="bg1"/>
          </a:solidFill>
          <a:ln w="9525" cap="flat" cmpd="sng" algn="ctr">
            <a:solidFill>
              <a:schemeClr val="bg2">
                <a:lumMod val="50000"/>
              </a:schemeClr>
            </a:solidFill>
            <a:prstDash val="solid"/>
            <a:round/>
            <a:headEnd type="none" w="med" len="med"/>
            <a:tailEnd type="none" w="med" len="med"/>
          </a:ln>
          <a:effectLst/>
          <a:scene3d>
            <a:camera prst="isometricOffAxis2Left"/>
            <a:lightRig rig="threePt" dir="t"/>
          </a:scene3d>
          <a:extLst/>
        </p:spPr>
        <p:txBody>
          <a:bodyPr wrap="none" anchor="ctr"/>
          <a:lstStyle/>
          <a:p>
            <a:pPr algn="ctr">
              <a:defRPr/>
            </a:pPr>
            <a:r>
              <a:rPr lang="ja-JP" altLang="en-US" sz="1000" dirty="0" smtClean="0">
                <a:solidFill>
                  <a:schemeClr val="tx1"/>
                </a:solidFill>
                <a:latin typeface="ＭＳ Ｐゴシック"/>
                <a:ea typeface="ＭＳ Ｐゴシック"/>
              </a:rPr>
              <a:t>区役所</a:t>
            </a:r>
            <a:endParaRPr lang="ja-JP" altLang="en-US" sz="1000" dirty="0">
              <a:solidFill>
                <a:schemeClr val="tx1"/>
              </a:solidFill>
              <a:latin typeface="ＭＳ Ｐゴシック"/>
              <a:ea typeface="ＭＳ Ｐゴシック"/>
            </a:endParaRPr>
          </a:p>
        </p:txBody>
      </p:sp>
      <p:cxnSp>
        <p:nvCxnSpPr>
          <p:cNvPr id="56" name="直線矢印コネクタ 55"/>
          <p:cNvCxnSpPr/>
          <p:nvPr/>
        </p:nvCxnSpPr>
        <p:spPr bwMode="auto">
          <a:xfrm flipV="1">
            <a:off x="3133581" y="2264571"/>
            <a:ext cx="2219433" cy="740878"/>
          </a:xfrm>
          <a:prstGeom prst="straightConnector1">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線矢印コネクタ 58"/>
          <p:cNvCxnSpPr/>
          <p:nvPr/>
        </p:nvCxnSpPr>
        <p:spPr bwMode="auto">
          <a:xfrm flipV="1">
            <a:off x="6002166" y="2932510"/>
            <a:ext cx="399895" cy="943248"/>
          </a:xfrm>
          <a:prstGeom prst="straightConnector1">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矢印コネクタ 65"/>
          <p:cNvCxnSpPr/>
          <p:nvPr/>
        </p:nvCxnSpPr>
        <p:spPr bwMode="auto">
          <a:xfrm flipV="1">
            <a:off x="3969563" y="2722680"/>
            <a:ext cx="1548895" cy="879717"/>
          </a:xfrm>
          <a:prstGeom prst="straightConnector1">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図 1"/>
          <p:cNvPicPr>
            <a:picLocks noChangeAspect="1"/>
          </p:cNvPicPr>
          <p:nvPr/>
        </p:nvPicPr>
        <p:blipFill>
          <a:blip r:embed="rId15"/>
          <a:stretch>
            <a:fillRect/>
          </a:stretch>
        </p:blipFill>
        <p:spPr>
          <a:xfrm>
            <a:off x="4578973" y="3006075"/>
            <a:ext cx="1124168" cy="767427"/>
          </a:xfrm>
          <a:prstGeom prst="rect">
            <a:avLst/>
          </a:prstGeom>
        </p:spPr>
      </p:pic>
      <p:sp>
        <p:nvSpPr>
          <p:cNvPr id="983" name="角丸四角形 982"/>
          <p:cNvSpPr/>
          <p:nvPr/>
        </p:nvSpPr>
        <p:spPr bwMode="auto">
          <a:xfrm>
            <a:off x="5456618" y="3454333"/>
            <a:ext cx="559416" cy="196903"/>
          </a:xfrm>
          <a:prstGeom prst="roundRect">
            <a:avLst/>
          </a:prstGeom>
          <a:solidFill>
            <a:schemeClr val="bg1"/>
          </a:solidFill>
          <a:ln w="9525" cap="flat" cmpd="sng" algn="ctr">
            <a:solidFill>
              <a:schemeClr val="bg2">
                <a:lumMod val="50000"/>
              </a:schemeClr>
            </a:solidFill>
            <a:prstDash val="solid"/>
            <a:round/>
            <a:headEnd type="none" w="med" len="med"/>
            <a:tailEnd type="none" w="med" len="med"/>
          </a:ln>
          <a:effectLst/>
          <a:scene3d>
            <a:camera prst="isometricOffAxis2Left"/>
            <a:lightRig rig="threePt" dir="t"/>
          </a:scene3d>
          <a:extLst/>
        </p:spPr>
        <p:txBody>
          <a:bodyPr wrap="none" anchor="ctr"/>
          <a:lstStyle/>
          <a:p>
            <a:pPr algn="ctr">
              <a:defRPr/>
            </a:pPr>
            <a:r>
              <a:rPr lang="ja-JP" altLang="en-US" sz="1000" dirty="0">
                <a:solidFill>
                  <a:schemeClr val="tx1"/>
                </a:solidFill>
                <a:latin typeface="ＭＳ Ｐゴシック"/>
                <a:ea typeface="ＭＳ Ｐゴシック"/>
              </a:rPr>
              <a:t>市役所</a:t>
            </a:r>
          </a:p>
        </p:txBody>
      </p:sp>
      <p:sp>
        <p:nvSpPr>
          <p:cNvPr id="981" name="角丸四角形 980"/>
          <p:cNvSpPr/>
          <p:nvPr/>
        </p:nvSpPr>
        <p:spPr bwMode="auto">
          <a:xfrm>
            <a:off x="2070837" y="4207322"/>
            <a:ext cx="851781" cy="271516"/>
          </a:xfrm>
          <a:prstGeom prst="roundRect">
            <a:avLst/>
          </a:prstGeom>
          <a:solidFill>
            <a:schemeClr val="bg1"/>
          </a:solidFill>
          <a:ln w="9525" cap="flat" cmpd="sng" algn="ctr">
            <a:solidFill>
              <a:schemeClr val="bg2">
                <a:lumMod val="50000"/>
              </a:schemeClr>
            </a:solidFill>
            <a:prstDash val="solid"/>
            <a:round/>
            <a:headEnd type="none" w="med" len="med"/>
            <a:tailEnd type="none" w="med" len="med"/>
          </a:ln>
          <a:effectLst/>
          <a:scene3d>
            <a:camera prst="isometricOffAxis2Left"/>
            <a:lightRig rig="threePt" dir="t"/>
          </a:scene3d>
          <a:extLst/>
        </p:spPr>
        <p:txBody>
          <a:bodyPr wrap="none" anchor="ctr"/>
          <a:lstStyle/>
          <a:p>
            <a:pPr algn="ctr">
              <a:defRPr/>
            </a:pPr>
            <a:r>
              <a:rPr lang="ja-JP" altLang="en-US" sz="1000" dirty="0">
                <a:solidFill>
                  <a:schemeClr val="tx1"/>
                </a:solidFill>
                <a:latin typeface="ＭＳ Ｐゴシック"/>
                <a:ea typeface="ＭＳ Ｐゴシック"/>
              </a:rPr>
              <a:t>事業所</a:t>
            </a:r>
          </a:p>
        </p:txBody>
      </p:sp>
    </p:spTree>
    <p:extLst>
      <p:ext uri="{BB962C8B-B14F-4D97-AF65-F5344CB8AC3E}">
        <p14:creationId xmlns:p14="http://schemas.microsoft.com/office/powerpoint/2010/main" val="2624282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角丸四角形 356"/>
          <p:cNvSpPr/>
          <p:nvPr/>
        </p:nvSpPr>
        <p:spPr>
          <a:xfrm>
            <a:off x="112730" y="1990451"/>
            <a:ext cx="3803037" cy="2940727"/>
          </a:xfrm>
          <a:prstGeom prst="roundRect">
            <a:avLst>
              <a:gd name="adj" fmla="val 7499"/>
            </a:avLst>
          </a:prstGeom>
          <a:ln w="9525">
            <a:solidFill>
              <a:schemeClr val="accent2">
                <a:lumMod val="60000"/>
                <a:lumOff val="40000"/>
              </a:schemeClr>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17</a:t>
            </a:fld>
            <a:endParaRPr lang="en-US" altLang="ja-JP" dirty="0"/>
          </a:p>
        </p:txBody>
      </p:sp>
      <p:sp>
        <p:nvSpPr>
          <p:cNvPr id="274" name="Shape 128"/>
          <p:cNvSpPr/>
          <p:nvPr/>
        </p:nvSpPr>
        <p:spPr>
          <a:xfrm>
            <a:off x="269788" y="747916"/>
            <a:ext cx="9327728"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rPr>
              <a:t>場所に制約されない働き方の実現</a:t>
            </a:r>
            <a:endParaRPr kumimoji="0" lang="en-US" altLang="ja-JP" sz="1687" kern="0" dirty="0">
              <a:solidFill>
                <a:srgbClr val="C00000"/>
              </a:solidFill>
              <a:latin typeface="メイリオ" panose="020B0604030504040204" pitchFamily="50" charset="-128"/>
              <a:sym typeface="Helvetica Light"/>
            </a:endParaRPr>
          </a:p>
        </p:txBody>
      </p:sp>
      <p:sp>
        <p:nvSpPr>
          <p:cNvPr id="276"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smtClean="0"/>
              <a:t>職員の働き方改革</a:t>
            </a:r>
          </a:p>
        </p:txBody>
      </p:sp>
      <p:sp>
        <p:nvSpPr>
          <p:cNvPr id="58" name="正方形/長方形 57"/>
          <p:cNvSpPr/>
          <p:nvPr/>
        </p:nvSpPr>
        <p:spPr>
          <a:xfrm>
            <a:off x="167240" y="1068052"/>
            <a:ext cx="9610295" cy="886397"/>
          </a:xfrm>
          <a:prstGeom prst="rect">
            <a:avLst/>
          </a:prstGeom>
        </p:spPr>
        <p:txBody>
          <a:bodyPr wrap="square">
            <a:spAutoFit/>
          </a:bodyPr>
          <a:lstStyle/>
          <a:p>
            <a:r>
              <a:rPr lang="ja-JP" altLang="en-US" sz="1200" dirty="0" smtClean="0">
                <a:solidFill>
                  <a:prstClr val="black"/>
                </a:solidFill>
                <a:latin typeface="メイリオ"/>
                <a:ea typeface="メイリオ"/>
              </a:rPr>
              <a:t>・</a:t>
            </a:r>
            <a:r>
              <a:rPr lang="en-US" altLang="ja-JP" sz="1200" dirty="0" smtClean="0">
                <a:solidFill>
                  <a:prstClr val="black"/>
                </a:solidFill>
                <a:latin typeface="メイリオ"/>
                <a:ea typeface="メイリオ"/>
              </a:rPr>
              <a:t>2018</a:t>
            </a:r>
            <a:r>
              <a:rPr lang="ja-JP" altLang="en-US" sz="1200" dirty="0" smtClean="0">
                <a:solidFill>
                  <a:prstClr val="black"/>
                </a:solidFill>
                <a:latin typeface="メイリオ"/>
                <a:ea typeface="メイリオ"/>
              </a:rPr>
              <a:t>年度から</a:t>
            </a:r>
            <a:r>
              <a:rPr lang="en-US" altLang="ja-JP" sz="1200" dirty="0" smtClean="0">
                <a:solidFill>
                  <a:prstClr val="black"/>
                </a:solidFill>
                <a:latin typeface="メイリオ"/>
                <a:ea typeface="メイリオ"/>
              </a:rPr>
              <a:t>2020</a:t>
            </a:r>
            <a:r>
              <a:rPr lang="ja-JP" altLang="en-US" sz="1200" dirty="0" smtClean="0">
                <a:solidFill>
                  <a:prstClr val="black"/>
                </a:solidFill>
                <a:latin typeface="メイリオ"/>
                <a:ea typeface="メイリオ"/>
              </a:rPr>
              <a:t>年度にかけて、</a:t>
            </a:r>
            <a:r>
              <a:rPr lang="ja-JP" altLang="en-US" sz="1200" dirty="0" smtClean="0">
                <a:solidFill>
                  <a:prstClr val="black"/>
                </a:solidFill>
                <a:latin typeface="メイリオ"/>
                <a:ea typeface="メイリオ"/>
                <a:sym typeface="Helvetica Light"/>
              </a:rPr>
              <a:t>本庁舎・区役所等の主な庁舎に無線</a:t>
            </a:r>
            <a:r>
              <a:rPr lang="en-US" altLang="ja-JP" sz="1200" dirty="0" smtClean="0">
                <a:solidFill>
                  <a:prstClr val="black"/>
                </a:solidFill>
                <a:latin typeface="メイリオ"/>
                <a:ea typeface="メイリオ"/>
                <a:sym typeface="Helvetica Light"/>
              </a:rPr>
              <a:t>LAN</a:t>
            </a:r>
            <a:r>
              <a:rPr lang="ja-JP" altLang="en-US" sz="1200" dirty="0" smtClean="0">
                <a:solidFill>
                  <a:prstClr val="black"/>
                </a:solidFill>
                <a:latin typeface="メイリオ"/>
                <a:ea typeface="メイリオ"/>
                <a:sym typeface="Helvetica Light"/>
              </a:rPr>
              <a:t>のアクセスポイントを拡大していくことで、今まで自席で</a:t>
            </a:r>
            <a:r>
              <a:rPr lang="en-US" altLang="ja-JP" sz="1200" dirty="0" smtClean="0">
                <a:solidFill>
                  <a:prstClr val="black"/>
                </a:solidFill>
                <a:latin typeface="メイリオ"/>
                <a:ea typeface="メイリオ"/>
                <a:sym typeface="Helvetica Light"/>
              </a:rPr>
              <a:t/>
            </a:r>
            <a:br>
              <a:rPr lang="en-US" altLang="ja-JP" sz="1200" dirty="0" smtClean="0">
                <a:solidFill>
                  <a:prstClr val="black"/>
                </a:solidFill>
                <a:latin typeface="メイリオ"/>
                <a:ea typeface="メイリオ"/>
                <a:sym typeface="Helvetica Light"/>
              </a:rPr>
            </a:br>
            <a:r>
              <a:rPr lang="ja-JP" altLang="en-US" sz="1200" dirty="0" smtClean="0">
                <a:solidFill>
                  <a:prstClr val="black"/>
                </a:solidFill>
                <a:latin typeface="メイリオ"/>
                <a:ea typeface="メイリオ"/>
                <a:sym typeface="Helvetica Light"/>
              </a:rPr>
              <a:t>　しか利用できなかったパソコンを自席以外に持ち出すことで、場所に制約されない働き方を実現。</a:t>
            </a:r>
            <a:endParaRPr lang="en-US" altLang="ja-JP" sz="1200" dirty="0" smtClean="0">
              <a:solidFill>
                <a:prstClr val="black"/>
              </a:solidFill>
              <a:latin typeface="メイリオ"/>
              <a:ea typeface="メイリオ"/>
              <a:sym typeface="Helvetica Light"/>
            </a:endParaRPr>
          </a:p>
          <a:p>
            <a:r>
              <a:rPr lang="ja-JP" altLang="en-US" sz="1200" dirty="0" smtClean="0">
                <a:solidFill>
                  <a:prstClr val="black"/>
                </a:solidFill>
                <a:latin typeface="メイリオ"/>
                <a:ea typeface="メイリオ"/>
                <a:sym typeface="Helvetica Light"/>
              </a:rPr>
              <a:t>・とりわけ、会議や研修などに自席にパソコンを持ち寄ることで、より一層のペーパレスの取組みにつなげていく。</a:t>
            </a:r>
            <a:endParaRPr lang="en-US" altLang="ja-JP" sz="1200" dirty="0" smtClean="0">
              <a:solidFill>
                <a:prstClr val="black"/>
              </a:solidFill>
              <a:latin typeface="メイリオ"/>
              <a:ea typeface="メイリオ"/>
              <a:sym typeface="Helvetica Light"/>
            </a:endParaRPr>
          </a:p>
        </p:txBody>
      </p:sp>
      <p:sp>
        <p:nvSpPr>
          <p:cNvPr id="252" name="角丸四角形 251"/>
          <p:cNvSpPr/>
          <p:nvPr/>
        </p:nvSpPr>
        <p:spPr bwMode="auto">
          <a:xfrm>
            <a:off x="4295101" y="4520333"/>
            <a:ext cx="2406274" cy="492821"/>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a:extLst/>
        </p:spPr>
        <p:txBody>
          <a:bodyPr lIns="0" tIns="46800" rIns="0" bIns="46800" anchor="ctr"/>
          <a:lstStyle/>
          <a:p>
            <a:pPr algn="ctr" eaLnBrk="0" hangingPunct="0">
              <a:spcBef>
                <a:spcPct val="0"/>
              </a:spcBef>
              <a:defRPr/>
            </a:pPr>
            <a:r>
              <a:rPr lang="ja-JP" altLang="en-US" sz="1000" dirty="0" smtClean="0">
                <a:solidFill>
                  <a:srgbClr val="000000"/>
                </a:solidFill>
                <a:latin typeface="+mj-ea"/>
                <a:ea typeface="+mj-ea"/>
              </a:rPr>
              <a:t>会議の際には、自席パソコンを会議室に持ち寄り、ペーパレス会議を実施できる</a:t>
            </a:r>
            <a:endParaRPr lang="en-US" altLang="ja-JP" sz="1000" dirty="0">
              <a:solidFill>
                <a:srgbClr val="000000"/>
              </a:solidFill>
              <a:latin typeface="+mj-ea"/>
              <a:ea typeface="+mj-ea"/>
            </a:endParaRPr>
          </a:p>
        </p:txBody>
      </p:sp>
      <p:sp>
        <p:nvSpPr>
          <p:cNvPr id="10" name="平行四辺形 57"/>
          <p:cNvSpPr>
            <a:spLocks noChangeArrowheads="1"/>
          </p:cNvSpPr>
          <p:nvPr/>
        </p:nvSpPr>
        <p:spPr bwMode="auto">
          <a:xfrm rot="19478210" flipH="1">
            <a:off x="4134997" y="3058311"/>
            <a:ext cx="2959656" cy="948440"/>
          </a:xfrm>
          <a:prstGeom prst="parallelogram">
            <a:avLst>
              <a:gd name="adj" fmla="val 141079"/>
            </a:avLst>
          </a:prstGeom>
          <a:solidFill>
            <a:srgbClr val="F2F2F2"/>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sp>
        <p:nvSpPr>
          <p:cNvPr id="11" name="平行四辺形 48"/>
          <p:cNvSpPr>
            <a:spLocks noChangeArrowheads="1"/>
          </p:cNvSpPr>
          <p:nvPr/>
        </p:nvSpPr>
        <p:spPr bwMode="auto">
          <a:xfrm rot="5400000" flipH="1">
            <a:off x="3933761" y="2628538"/>
            <a:ext cx="1539095" cy="1155645"/>
          </a:xfrm>
          <a:prstGeom prst="parallelogram">
            <a:avLst>
              <a:gd name="adj" fmla="val 70249"/>
            </a:avLst>
          </a:prstGeom>
          <a:solidFill>
            <a:srgbClr val="F2F2F2"/>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sp>
        <p:nvSpPr>
          <p:cNvPr id="12" name="フローチャート: 処理 49"/>
          <p:cNvSpPr>
            <a:spLocks noChangeArrowheads="1"/>
          </p:cNvSpPr>
          <p:nvPr/>
        </p:nvSpPr>
        <p:spPr bwMode="auto">
          <a:xfrm>
            <a:off x="5285887" y="2436813"/>
            <a:ext cx="1228567" cy="743331"/>
          </a:xfrm>
          <a:prstGeom prst="flowChartProcess">
            <a:avLst/>
          </a:prstGeom>
          <a:solidFill>
            <a:srgbClr val="F2F2F2"/>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sp>
        <p:nvSpPr>
          <p:cNvPr id="13" name="フローチャート: 処理 49"/>
          <p:cNvSpPr>
            <a:spLocks noChangeArrowheads="1"/>
          </p:cNvSpPr>
          <p:nvPr/>
        </p:nvSpPr>
        <p:spPr bwMode="auto">
          <a:xfrm>
            <a:off x="6514454" y="2436813"/>
            <a:ext cx="3030992" cy="743331"/>
          </a:xfrm>
          <a:prstGeom prst="flowChartProcess">
            <a:avLst/>
          </a:prstGeom>
          <a:solidFill>
            <a:schemeClr val="bg1">
              <a:lumMod val="95000"/>
            </a:schemeClr>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grpSp>
        <p:nvGrpSpPr>
          <p:cNvPr id="14" name="グループ化 17"/>
          <p:cNvGrpSpPr>
            <a:grpSpLocks/>
          </p:cNvGrpSpPr>
          <p:nvPr/>
        </p:nvGrpSpPr>
        <p:grpSpPr bwMode="auto">
          <a:xfrm>
            <a:off x="5011640" y="3206361"/>
            <a:ext cx="892493" cy="530510"/>
            <a:chOff x="6878422" y="3279828"/>
            <a:chExt cx="1036184" cy="628988"/>
          </a:xfrm>
        </p:grpSpPr>
        <p:sp>
          <p:nvSpPr>
            <p:cNvPr id="208" name="直方体 207"/>
            <p:cNvSpPr/>
            <p:nvPr/>
          </p:nvSpPr>
          <p:spPr bwMode="auto">
            <a:xfrm>
              <a:off x="7320135" y="3279828"/>
              <a:ext cx="165642" cy="248670"/>
            </a:xfrm>
            <a:prstGeom prst="cube">
              <a:avLst>
                <a:gd name="adj" fmla="val 1153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dirty="0">
                <a:latin typeface="ＭＳ Ｐゴシック"/>
                <a:ea typeface="ＭＳ Ｐゴシック"/>
              </a:endParaRPr>
            </a:p>
          </p:txBody>
        </p:sp>
        <p:sp>
          <p:nvSpPr>
            <p:cNvPr id="209" name="直方体 208"/>
            <p:cNvSpPr/>
            <p:nvPr/>
          </p:nvSpPr>
          <p:spPr bwMode="auto">
            <a:xfrm>
              <a:off x="6992531" y="3323711"/>
              <a:ext cx="106747" cy="248670"/>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dirty="0">
                <a:latin typeface="ＭＳ Ｐゴシック"/>
                <a:ea typeface="ＭＳ Ｐゴシック"/>
              </a:endParaRPr>
            </a:p>
          </p:txBody>
        </p:sp>
        <p:sp>
          <p:nvSpPr>
            <p:cNvPr id="210" name="直方体 209"/>
            <p:cNvSpPr/>
            <p:nvPr/>
          </p:nvSpPr>
          <p:spPr bwMode="auto">
            <a:xfrm>
              <a:off x="6880262" y="3405991"/>
              <a:ext cx="106747" cy="246842"/>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dirty="0">
                <a:latin typeface="ＭＳ Ｐゴシック"/>
                <a:ea typeface="ＭＳ Ｐゴシック"/>
              </a:endParaRPr>
            </a:p>
          </p:txBody>
        </p:sp>
        <p:grpSp>
          <p:nvGrpSpPr>
            <p:cNvPr id="211" name="グループ化 7"/>
            <p:cNvGrpSpPr>
              <a:grpSpLocks/>
            </p:cNvGrpSpPr>
            <p:nvPr/>
          </p:nvGrpSpPr>
          <p:grpSpPr bwMode="auto">
            <a:xfrm>
              <a:off x="6878422" y="3341914"/>
              <a:ext cx="835598" cy="484020"/>
              <a:chOff x="6867580" y="3093895"/>
              <a:chExt cx="835598" cy="484020"/>
            </a:xfrm>
          </p:grpSpPr>
          <p:sp>
            <p:nvSpPr>
              <p:cNvPr id="236" name="直方体 58"/>
              <p:cNvSpPr>
                <a:spLocks noChangeArrowheads="1"/>
              </p:cNvSpPr>
              <p:nvPr/>
            </p:nvSpPr>
            <p:spPr bwMode="auto">
              <a:xfrm>
                <a:off x="6867580" y="3093895"/>
                <a:ext cx="375406" cy="483795"/>
              </a:xfrm>
              <a:prstGeom prst="cube">
                <a:avLst>
                  <a:gd name="adj" fmla="val 66338"/>
                </a:avLst>
              </a:prstGeom>
              <a:solidFill>
                <a:srgbClr val="FFFFFF"/>
              </a:solidFill>
              <a:ln w="3175" algn="ctr">
                <a:solidFill>
                  <a:srgbClr val="9F9F9F"/>
                </a:solidFill>
                <a:round/>
                <a:headEnd/>
                <a:tailEnd/>
              </a:ln>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37" name="直方体 105"/>
              <p:cNvSpPr>
                <a:spLocks noChangeArrowheads="1"/>
              </p:cNvSpPr>
              <p:nvPr/>
            </p:nvSpPr>
            <p:spPr bwMode="auto">
              <a:xfrm>
                <a:off x="7194012" y="3094120"/>
                <a:ext cx="398538" cy="279956"/>
              </a:xfrm>
              <a:prstGeom prst="cube">
                <a:avLst>
                  <a:gd name="adj" fmla="val 16556"/>
                </a:avLst>
              </a:prstGeom>
              <a:solidFill>
                <a:srgbClr val="FFFFFF"/>
              </a:solidFill>
              <a:ln w="3175" algn="ctr">
                <a:solidFill>
                  <a:srgbClr val="9F9F9F"/>
                </a:solidFill>
                <a:round/>
                <a:headEnd/>
                <a:tailEnd/>
              </a:ln>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38" name="直方体 1"/>
              <p:cNvSpPr>
                <a:spLocks noChangeArrowheads="1"/>
              </p:cNvSpPr>
              <p:nvPr/>
            </p:nvSpPr>
            <p:spPr bwMode="auto">
              <a:xfrm>
                <a:off x="6994743" y="3297735"/>
                <a:ext cx="398538" cy="279956"/>
              </a:xfrm>
              <a:prstGeom prst="cube">
                <a:avLst>
                  <a:gd name="adj" fmla="val 16556"/>
                </a:avLst>
              </a:prstGeom>
              <a:solidFill>
                <a:srgbClr val="FFFFFF"/>
              </a:solidFill>
              <a:ln w="3175" algn="ctr">
                <a:solidFill>
                  <a:srgbClr val="9F9F9F"/>
                </a:solidFill>
                <a:round/>
                <a:headEnd/>
                <a:tailEnd/>
              </a:ln>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39" name="直方体 102"/>
              <p:cNvSpPr>
                <a:spLocks noChangeArrowheads="1"/>
              </p:cNvSpPr>
              <p:nvPr/>
            </p:nvSpPr>
            <p:spPr bwMode="auto">
              <a:xfrm>
                <a:off x="7327772" y="3094120"/>
                <a:ext cx="375406" cy="483795"/>
              </a:xfrm>
              <a:prstGeom prst="cube">
                <a:avLst>
                  <a:gd name="adj" fmla="val 66338"/>
                </a:avLst>
              </a:prstGeom>
              <a:solidFill>
                <a:srgbClr val="FFFFFF"/>
              </a:solidFill>
              <a:ln w="3175" algn="ctr">
                <a:solidFill>
                  <a:srgbClr val="9F9F9F"/>
                </a:solidFill>
                <a:round/>
                <a:headEnd/>
                <a:tailEnd/>
              </a:ln>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40" name="正方形/長方形 3"/>
              <p:cNvSpPr>
                <a:spLocks noChangeArrowheads="1"/>
              </p:cNvSpPr>
              <p:nvPr/>
            </p:nvSpPr>
            <p:spPr bwMode="auto">
              <a:xfrm>
                <a:off x="6880871" y="3348605"/>
                <a:ext cx="557944" cy="228599"/>
              </a:xfrm>
              <a:prstGeom prst="rect">
                <a:avLst/>
              </a:prstGeom>
              <a:solidFill>
                <a:srgbClr val="FFFFFF"/>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41" name="正方形/長方形 107"/>
              <p:cNvSpPr>
                <a:spLocks noChangeArrowheads="1"/>
              </p:cNvSpPr>
              <p:nvPr/>
            </p:nvSpPr>
            <p:spPr bwMode="auto">
              <a:xfrm>
                <a:off x="7164581" y="3102704"/>
                <a:ext cx="431559" cy="28800"/>
              </a:xfrm>
              <a:prstGeom prst="rect">
                <a:avLst/>
              </a:prstGeom>
              <a:solidFill>
                <a:srgbClr val="FFFFFF"/>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42" name="正方形/長方形 111"/>
              <p:cNvSpPr>
                <a:spLocks noChangeArrowheads="1"/>
              </p:cNvSpPr>
              <p:nvPr/>
            </p:nvSpPr>
            <p:spPr bwMode="auto">
              <a:xfrm>
                <a:off x="6967798" y="3305179"/>
                <a:ext cx="431559" cy="28800"/>
              </a:xfrm>
              <a:prstGeom prst="rect">
                <a:avLst/>
              </a:prstGeom>
              <a:solidFill>
                <a:srgbClr val="FFFFFF"/>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grpSp>
        <p:grpSp>
          <p:nvGrpSpPr>
            <p:cNvPr id="212" name="グループ化 137"/>
            <p:cNvGrpSpPr>
              <a:grpSpLocks/>
            </p:cNvGrpSpPr>
            <p:nvPr/>
          </p:nvGrpSpPr>
          <p:grpSpPr bwMode="auto">
            <a:xfrm>
              <a:off x="7672427" y="3373452"/>
              <a:ext cx="242179" cy="322470"/>
              <a:chOff x="7931821" y="3550719"/>
              <a:chExt cx="242179" cy="322470"/>
            </a:xfrm>
          </p:grpSpPr>
          <p:sp>
            <p:nvSpPr>
              <p:cNvPr id="229" name="直方体 228"/>
              <p:cNvSpPr/>
              <p:nvPr/>
            </p:nvSpPr>
            <p:spPr bwMode="auto">
              <a:xfrm>
                <a:off x="7931058" y="3672853"/>
                <a:ext cx="213494" cy="129820"/>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sp>
            <p:nvSpPr>
              <p:cNvPr id="230" name="直方体 229"/>
              <p:cNvSpPr/>
              <p:nvPr/>
            </p:nvSpPr>
            <p:spPr bwMode="auto">
              <a:xfrm>
                <a:off x="8067253" y="3550346"/>
                <a:ext cx="106747" cy="248670"/>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sp>
            <p:nvSpPr>
              <p:cNvPr id="231" name="正方形/長方形 230"/>
              <p:cNvSpPr/>
              <p:nvPr/>
            </p:nvSpPr>
            <p:spPr bwMode="auto">
              <a:xfrm>
                <a:off x="7956825" y="3751476"/>
                <a:ext cx="149079" cy="45712"/>
              </a:xfrm>
              <a:prstGeom prst="rect">
                <a:avLst/>
              </a:prstGeom>
              <a:solidFill>
                <a:schemeClr val="accent5"/>
              </a:solidFill>
              <a:ln w="3175" cap="flat" cmpd="sng" algn="ctr">
                <a:noFill/>
                <a:prstDash val="solid"/>
                <a:round/>
                <a:headEnd type="none" w="med" len="med"/>
                <a:tailEnd type="none" w="med" len="med"/>
              </a:ln>
              <a:effectLst/>
              <a:extLst/>
            </p:spPr>
            <p:txBody>
              <a:bodyPr wrap="none" anchor="ctr"/>
              <a:lstStyle/>
              <a:p>
                <a:pPr algn="ctr">
                  <a:defRPr/>
                </a:pPr>
                <a:endParaRPr lang="ja-JP" altLang="en-US" sz="1000" dirty="0">
                  <a:latin typeface="ＭＳ Ｐゴシック"/>
                  <a:ea typeface="ＭＳ Ｐゴシック"/>
                </a:endParaRPr>
              </a:p>
            </p:txBody>
          </p:sp>
          <p:cxnSp>
            <p:nvCxnSpPr>
              <p:cNvPr id="232" name="直線コネクタ 231"/>
              <p:cNvCxnSpPr/>
              <p:nvPr/>
            </p:nvCxnSpPr>
            <p:spPr bwMode="auto">
              <a:xfrm>
                <a:off x="7973390" y="3802672"/>
                <a:ext cx="0" cy="7131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直線コネクタ 232"/>
              <p:cNvCxnSpPr/>
              <p:nvPr/>
            </p:nvCxnSpPr>
            <p:spPr bwMode="auto">
              <a:xfrm>
                <a:off x="8085658" y="3802672"/>
                <a:ext cx="0" cy="7131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直線コネクタ 233"/>
              <p:cNvCxnSpPr/>
              <p:nvPr/>
            </p:nvCxnSpPr>
            <p:spPr bwMode="auto">
              <a:xfrm>
                <a:off x="8030443" y="3802672"/>
                <a:ext cx="0" cy="3656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直線コネクタ 234"/>
              <p:cNvCxnSpPr/>
              <p:nvPr/>
            </p:nvCxnSpPr>
            <p:spPr bwMode="auto">
              <a:xfrm>
                <a:off x="8120627" y="3791702"/>
                <a:ext cx="0" cy="34741"/>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3" name="グループ化 16"/>
            <p:cNvGrpSpPr>
              <a:grpSpLocks/>
            </p:cNvGrpSpPr>
            <p:nvPr/>
          </p:nvGrpSpPr>
          <p:grpSpPr bwMode="auto">
            <a:xfrm>
              <a:off x="7514984" y="3503528"/>
              <a:ext cx="242179" cy="322470"/>
              <a:chOff x="7931821" y="3550719"/>
              <a:chExt cx="242179" cy="322470"/>
            </a:xfrm>
          </p:grpSpPr>
          <p:sp>
            <p:nvSpPr>
              <p:cNvPr id="222" name="直方体 221"/>
              <p:cNvSpPr/>
              <p:nvPr/>
            </p:nvSpPr>
            <p:spPr bwMode="auto">
              <a:xfrm>
                <a:off x="7932062" y="3672596"/>
                <a:ext cx="213494" cy="129821"/>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sp>
            <p:nvSpPr>
              <p:cNvPr id="223" name="直方体 222"/>
              <p:cNvSpPr/>
              <p:nvPr/>
            </p:nvSpPr>
            <p:spPr bwMode="auto">
              <a:xfrm>
                <a:off x="8068257" y="3550090"/>
                <a:ext cx="104906" cy="248670"/>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dirty="0">
                  <a:latin typeface="ＭＳ Ｐゴシック"/>
                  <a:ea typeface="ＭＳ Ｐゴシック"/>
                </a:endParaRPr>
              </a:p>
            </p:txBody>
          </p:sp>
          <p:sp>
            <p:nvSpPr>
              <p:cNvPr id="224" name="正方形/長方形 223"/>
              <p:cNvSpPr/>
              <p:nvPr/>
            </p:nvSpPr>
            <p:spPr bwMode="auto">
              <a:xfrm>
                <a:off x="7957829" y="3751220"/>
                <a:ext cx="147237" cy="45711"/>
              </a:xfrm>
              <a:prstGeom prst="rect">
                <a:avLst/>
              </a:prstGeom>
              <a:solidFill>
                <a:schemeClr val="accent5"/>
              </a:solidFill>
              <a:ln w="3175" cap="flat" cmpd="sng" algn="ctr">
                <a:noFill/>
                <a:prstDash val="solid"/>
                <a:round/>
                <a:headEnd type="none" w="med" len="med"/>
                <a:tailEnd type="none" w="med" len="med"/>
              </a:ln>
              <a:effectLst/>
              <a:extLst/>
            </p:spPr>
            <p:txBody>
              <a:bodyPr wrap="none" anchor="ctr"/>
              <a:lstStyle/>
              <a:p>
                <a:pPr algn="ctr">
                  <a:defRPr/>
                </a:pPr>
                <a:endParaRPr lang="ja-JP" altLang="en-US" sz="1000" dirty="0">
                  <a:latin typeface="ＭＳ Ｐゴシック"/>
                  <a:ea typeface="ＭＳ Ｐゴシック"/>
                </a:endParaRPr>
              </a:p>
            </p:txBody>
          </p:sp>
          <p:cxnSp>
            <p:nvCxnSpPr>
              <p:cNvPr id="225" name="直線コネクタ 224"/>
              <p:cNvCxnSpPr/>
              <p:nvPr/>
            </p:nvCxnSpPr>
            <p:spPr bwMode="auto">
              <a:xfrm>
                <a:off x="7974392" y="3802417"/>
                <a:ext cx="0" cy="7130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直線コネクタ 225"/>
              <p:cNvCxnSpPr/>
              <p:nvPr/>
            </p:nvCxnSpPr>
            <p:spPr bwMode="auto">
              <a:xfrm>
                <a:off x="8086662" y="3802417"/>
                <a:ext cx="0" cy="7130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直線コネクタ 226"/>
              <p:cNvCxnSpPr/>
              <p:nvPr/>
            </p:nvCxnSpPr>
            <p:spPr bwMode="auto">
              <a:xfrm>
                <a:off x="8031447" y="3802417"/>
                <a:ext cx="0" cy="3656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直線コネクタ 227"/>
              <p:cNvCxnSpPr/>
              <p:nvPr/>
            </p:nvCxnSpPr>
            <p:spPr bwMode="auto">
              <a:xfrm>
                <a:off x="8119790" y="3791446"/>
                <a:ext cx="0" cy="3474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4" name="グループ化 162"/>
            <p:cNvGrpSpPr>
              <a:grpSpLocks/>
            </p:cNvGrpSpPr>
            <p:nvPr/>
          </p:nvGrpSpPr>
          <p:grpSpPr bwMode="auto">
            <a:xfrm flipH="1">
              <a:off x="6963097" y="3603465"/>
              <a:ext cx="270537" cy="305351"/>
              <a:chOff x="7932108" y="3550949"/>
              <a:chExt cx="268832" cy="322240"/>
            </a:xfrm>
          </p:grpSpPr>
          <p:sp>
            <p:nvSpPr>
              <p:cNvPr id="215" name="直方体 214"/>
              <p:cNvSpPr/>
              <p:nvPr/>
            </p:nvSpPr>
            <p:spPr bwMode="auto">
              <a:xfrm>
                <a:off x="7932110" y="3672512"/>
                <a:ext cx="213977" cy="129282"/>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dirty="0">
                  <a:latin typeface="ＭＳ Ｐゴシック"/>
                  <a:ea typeface="ＭＳ Ｐゴシック"/>
                </a:endParaRPr>
              </a:p>
            </p:txBody>
          </p:sp>
          <p:sp>
            <p:nvSpPr>
              <p:cNvPr id="216" name="直方体 215"/>
              <p:cNvSpPr/>
              <p:nvPr/>
            </p:nvSpPr>
            <p:spPr bwMode="auto">
              <a:xfrm>
                <a:off x="8094879" y="3550948"/>
                <a:ext cx="106075" cy="248917"/>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sp>
            <p:nvSpPr>
              <p:cNvPr id="217" name="正方形/長方形 216"/>
              <p:cNvSpPr/>
              <p:nvPr/>
            </p:nvSpPr>
            <p:spPr bwMode="auto">
              <a:xfrm>
                <a:off x="7959543" y="3751625"/>
                <a:ext cx="146310" cy="44381"/>
              </a:xfrm>
              <a:prstGeom prst="rect">
                <a:avLst/>
              </a:prstGeom>
              <a:solidFill>
                <a:schemeClr val="accent5"/>
              </a:solidFill>
              <a:ln w="3175" cap="flat" cmpd="sng" algn="ctr">
                <a:noFill/>
                <a:prstDash val="solid"/>
                <a:round/>
                <a:headEnd type="none" w="med" len="med"/>
                <a:tailEnd type="none" w="med" len="med"/>
              </a:ln>
              <a:effectLst/>
              <a:extLst/>
            </p:spPr>
            <p:txBody>
              <a:bodyPr wrap="none" anchor="ctr"/>
              <a:lstStyle/>
              <a:p>
                <a:pPr algn="ctr">
                  <a:defRPr/>
                </a:pPr>
                <a:endParaRPr lang="ja-JP" altLang="en-US" sz="1000" dirty="0">
                  <a:latin typeface="ＭＳ Ｐゴシック"/>
                  <a:ea typeface="ＭＳ Ｐゴシック"/>
                </a:endParaRPr>
              </a:p>
            </p:txBody>
          </p:sp>
          <p:cxnSp>
            <p:nvCxnSpPr>
              <p:cNvPr id="218" name="直線コネクタ 217"/>
              <p:cNvCxnSpPr/>
              <p:nvPr/>
            </p:nvCxnSpPr>
            <p:spPr bwMode="auto">
              <a:xfrm>
                <a:off x="7974174" y="3801794"/>
                <a:ext cx="0" cy="71395"/>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直線コネクタ 218"/>
              <p:cNvCxnSpPr/>
              <p:nvPr/>
            </p:nvCxnSpPr>
            <p:spPr bwMode="auto">
              <a:xfrm>
                <a:off x="8085736" y="3801794"/>
                <a:ext cx="0" cy="71395"/>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直線コネクタ 219"/>
              <p:cNvCxnSpPr/>
              <p:nvPr/>
            </p:nvCxnSpPr>
            <p:spPr bwMode="auto">
              <a:xfrm>
                <a:off x="8032698" y="3801794"/>
                <a:ext cx="0" cy="36663"/>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直線コネクタ 220"/>
              <p:cNvCxnSpPr/>
              <p:nvPr/>
            </p:nvCxnSpPr>
            <p:spPr bwMode="auto">
              <a:xfrm>
                <a:off x="8120483" y="3790216"/>
                <a:ext cx="0" cy="36663"/>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5" name="グループ化 27"/>
          <p:cNvGrpSpPr>
            <a:grpSpLocks/>
          </p:cNvGrpSpPr>
          <p:nvPr/>
        </p:nvGrpSpPr>
        <p:grpSpPr bwMode="auto">
          <a:xfrm>
            <a:off x="5544282" y="2719032"/>
            <a:ext cx="421676" cy="458027"/>
            <a:chOff x="1618742" y="2370116"/>
            <a:chExt cx="422275" cy="471487"/>
          </a:xfrm>
        </p:grpSpPr>
        <p:pic>
          <p:nvPicPr>
            <p:cNvPr id="206" name="図 30"/>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18742" y="2370116"/>
              <a:ext cx="4222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10" descr="「山 イラスト」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2717" y="2382816"/>
              <a:ext cx="3063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9" name="直方体 198"/>
          <p:cNvSpPr/>
          <p:nvPr/>
        </p:nvSpPr>
        <p:spPr bwMode="auto">
          <a:xfrm>
            <a:off x="6959907" y="3101493"/>
            <a:ext cx="863960" cy="192772"/>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200" name="グループ化 8"/>
          <p:cNvGrpSpPr>
            <a:grpSpLocks/>
          </p:cNvGrpSpPr>
          <p:nvPr/>
        </p:nvGrpSpPr>
        <p:grpSpPr bwMode="auto">
          <a:xfrm>
            <a:off x="7210376" y="2848575"/>
            <a:ext cx="356681" cy="311520"/>
            <a:chOff x="1607580" y="3110281"/>
            <a:chExt cx="478472" cy="395359"/>
          </a:xfrm>
        </p:grpSpPr>
        <p:pic>
          <p:nvPicPr>
            <p:cNvPr id="204" name="図 2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7" descr="j04316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2" descr="「オフィスプリンター アイコン」の画像検索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4167" y="2877876"/>
            <a:ext cx="424846" cy="4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WIFI」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3955" y="2646549"/>
            <a:ext cx="279003" cy="19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平行四辺形 48"/>
          <p:cNvSpPr>
            <a:spLocks noChangeArrowheads="1"/>
          </p:cNvSpPr>
          <p:nvPr/>
        </p:nvSpPr>
        <p:spPr bwMode="auto">
          <a:xfrm rot="5400000" flipH="1">
            <a:off x="5349452" y="2762290"/>
            <a:ext cx="1398757" cy="951148"/>
          </a:xfrm>
          <a:prstGeom prst="parallelogram">
            <a:avLst>
              <a:gd name="adj" fmla="val 70655"/>
            </a:avLst>
          </a:prstGeom>
          <a:solidFill>
            <a:srgbClr val="F2F2F2">
              <a:alpha val="49019"/>
            </a:srgbClr>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sp>
        <p:nvSpPr>
          <p:cNvPr id="21" name="角丸四角形 20"/>
          <p:cNvSpPr/>
          <p:nvPr/>
        </p:nvSpPr>
        <p:spPr bwMode="auto">
          <a:xfrm>
            <a:off x="6523965" y="2442981"/>
            <a:ext cx="583371" cy="151134"/>
          </a:xfrm>
          <a:prstGeom prst="roundRect">
            <a:avLst/>
          </a:prstGeom>
          <a:solidFill>
            <a:schemeClr val="accent6">
              <a:lumMod val="75000"/>
            </a:schemeClr>
          </a:solidFill>
          <a:ln w="9525" cap="flat" cmpd="sng" algn="ctr">
            <a:solidFill>
              <a:schemeClr val="bg2">
                <a:lumMod val="50000"/>
              </a:schemeClr>
            </a:solidFill>
            <a:prstDash val="solid"/>
            <a:round/>
            <a:headEnd type="none" w="med" len="med"/>
            <a:tailEnd type="none" w="med" len="med"/>
          </a:ln>
          <a:effectLst/>
          <a:extLst/>
        </p:spPr>
        <p:txBody>
          <a:bodyPr wrap="none" anchor="ctr"/>
          <a:lstStyle/>
          <a:p>
            <a:pPr algn="ctr">
              <a:defRPr/>
            </a:pPr>
            <a:r>
              <a:rPr lang="ja-JP" altLang="en-US" sz="1000" dirty="0">
                <a:solidFill>
                  <a:srgbClr val="FFFFFF"/>
                </a:solidFill>
                <a:latin typeface="ＭＳ Ｐゴシック"/>
                <a:ea typeface="ＭＳ Ｐゴシック"/>
              </a:rPr>
              <a:t>執務室</a:t>
            </a:r>
          </a:p>
        </p:txBody>
      </p:sp>
      <p:grpSp>
        <p:nvGrpSpPr>
          <p:cNvPr id="181" name="グループ化 13"/>
          <p:cNvGrpSpPr>
            <a:grpSpLocks/>
          </p:cNvGrpSpPr>
          <p:nvPr/>
        </p:nvGrpSpPr>
        <p:grpSpPr bwMode="auto">
          <a:xfrm>
            <a:off x="7887277" y="3008962"/>
            <a:ext cx="676900" cy="589113"/>
            <a:chOff x="-525442" y="1766887"/>
            <a:chExt cx="786313" cy="698766"/>
          </a:xfrm>
        </p:grpSpPr>
        <p:cxnSp>
          <p:nvCxnSpPr>
            <p:cNvPr id="188" name="直線コネクタ 187"/>
            <p:cNvCxnSpPr/>
            <p:nvPr/>
          </p:nvCxnSpPr>
          <p:spPr bwMode="auto">
            <a:xfrm>
              <a:off x="174322" y="1984565"/>
              <a:ext cx="5524" cy="281701"/>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直線コネクタ 188"/>
            <p:cNvCxnSpPr/>
            <p:nvPr/>
          </p:nvCxnSpPr>
          <p:spPr bwMode="auto">
            <a:xfrm>
              <a:off x="-89011" y="1993712"/>
              <a:ext cx="7366" cy="283530"/>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直線コネクタ 189"/>
            <p:cNvCxnSpPr/>
            <p:nvPr/>
          </p:nvCxnSpPr>
          <p:spPr bwMode="auto">
            <a:xfrm>
              <a:off x="-149779" y="2180293"/>
              <a:ext cx="5524" cy="279872"/>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直線コネクタ 190"/>
            <p:cNvCxnSpPr/>
            <p:nvPr/>
          </p:nvCxnSpPr>
          <p:spPr bwMode="auto">
            <a:xfrm>
              <a:off x="-413112" y="2182122"/>
              <a:ext cx="7366" cy="283531"/>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楕円 227"/>
            <p:cNvSpPr/>
            <p:nvPr/>
          </p:nvSpPr>
          <p:spPr bwMode="auto">
            <a:xfrm rot="20622242">
              <a:off x="-514393" y="1851032"/>
              <a:ext cx="775264" cy="358529"/>
            </a:xfrm>
            <a:prstGeom prst="ellipse">
              <a:avLst/>
            </a:prstGeom>
            <a:solidFill>
              <a:schemeClr val="bg1">
                <a:lumMod val="75000"/>
              </a:schemeClr>
            </a:solidFill>
            <a:ln w="3175" cap="flat" cmpd="sng" algn="ctr">
              <a:no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grpSp>
          <p:nvGrpSpPr>
            <p:cNvPr id="193" name="グループ化 8"/>
            <p:cNvGrpSpPr>
              <a:grpSpLocks/>
            </p:cNvGrpSpPr>
            <p:nvPr/>
          </p:nvGrpSpPr>
          <p:grpSpPr bwMode="auto">
            <a:xfrm>
              <a:off x="-525442" y="1766887"/>
              <a:ext cx="784615" cy="435461"/>
              <a:chOff x="-658313" y="1746488"/>
              <a:chExt cx="784615" cy="435461"/>
            </a:xfrm>
          </p:grpSpPr>
          <p:sp>
            <p:nvSpPr>
              <p:cNvPr id="194" name="楕円 233"/>
              <p:cNvSpPr/>
              <p:nvPr/>
            </p:nvSpPr>
            <p:spPr bwMode="auto">
              <a:xfrm rot="20622242">
                <a:off x="-649106" y="1823316"/>
                <a:ext cx="775265" cy="358530"/>
              </a:xfrm>
              <a:prstGeom prst="ellipse">
                <a:avLst/>
              </a:prstGeom>
              <a:solidFill>
                <a:schemeClr val="tx2">
                  <a:lumMod val="85000"/>
                </a:schemeClr>
              </a:solidFill>
              <a:ln w="3175" cap="flat" cmpd="sng" algn="ctr">
                <a:no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sp>
            <p:nvSpPr>
              <p:cNvPr id="195" name="正方形/長方形 194"/>
              <p:cNvSpPr/>
              <p:nvPr/>
            </p:nvSpPr>
            <p:spPr bwMode="auto">
              <a:xfrm rot="21032366">
                <a:off x="-639898" y="2009897"/>
                <a:ext cx="46037" cy="124388"/>
              </a:xfrm>
              <a:prstGeom prst="rect">
                <a:avLst/>
              </a:prstGeom>
              <a:solidFill>
                <a:schemeClr val="tx2">
                  <a:lumMod val="85000"/>
                </a:schemeClr>
              </a:solidFill>
              <a:ln w="9525" cap="flat" cmpd="sng" algn="ctr">
                <a:no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sp>
            <p:nvSpPr>
              <p:cNvPr id="196" name="楕円 235"/>
              <p:cNvSpPr/>
              <p:nvPr/>
            </p:nvSpPr>
            <p:spPr bwMode="auto">
              <a:xfrm rot="20622242">
                <a:off x="-658313" y="1746488"/>
                <a:ext cx="775264" cy="358530"/>
              </a:xfrm>
              <a:prstGeom prst="ellipse">
                <a:avLst/>
              </a:prstGeom>
              <a:solidFill>
                <a:schemeClr val="accent3">
                  <a:lumMod val="95000"/>
                </a:schemeClr>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grpSp>
      </p:grpSp>
      <p:grpSp>
        <p:nvGrpSpPr>
          <p:cNvPr id="182" name="グループ化 13"/>
          <p:cNvGrpSpPr>
            <a:grpSpLocks/>
          </p:cNvGrpSpPr>
          <p:nvPr/>
        </p:nvGrpSpPr>
        <p:grpSpPr bwMode="auto">
          <a:xfrm>
            <a:off x="8007756" y="2880960"/>
            <a:ext cx="359851" cy="314605"/>
            <a:chOff x="1247588" y="3360330"/>
            <a:chExt cx="470961" cy="392732"/>
          </a:xfrm>
        </p:grpSpPr>
        <p:pic>
          <p:nvPicPr>
            <p:cNvPr id="186" name="Picture 24" descr="j04326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5788" y="3360330"/>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図 2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247588"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6" name="直線矢印コネクタ 25"/>
          <p:cNvCxnSpPr>
            <a:stCxn id="72" idx="2"/>
            <a:endCxn id="186" idx="0"/>
          </p:cNvCxnSpPr>
          <p:nvPr/>
        </p:nvCxnSpPr>
        <p:spPr bwMode="auto">
          <a:xfrm flipH="1" flipV="1">
            <a:off x="8232839" y="2880960"/>
            <a:ext cx="413583" cy="1942604"/>
          </a:xfrm>
          <a:prstGeom prst="straightConnector1">
            <a:avLst/>
          </a:prstGeom>
          <a:solidFill>
            <a:schemeClr val="accent1"/>
          </a:solidFill>
          <a:ln w="6350" cap="flat" cmpd="sng" algn="ctr">
            <a:solidFill>
              <a:schemeClr val="bg2">
                <a:lumMod val="60000"/>
                <a:lumOff val="40000"/>
              </a:schemeClr>
            </a:solidFill>
            <a:prstDash val="solid"/>
            <a:round/>
            <a:headEnd type="none" w="med" len="med"/>
            <a:tailEnd type="oval"/>
          </a:ln>
          <a:effectLst/>
          <a:extLst/>
        </p:spPr>
      </p:cxnSp>
      <p:sp>
        <p:nvSpPr>
          <p:cNvPr id="27" name="正方形/長方形 445"/>
          <p:cNvSpPr>
            <a:spLocks noChangeArrowheads="1"/>
          </p:cNvSpPr>
          <p:nvPr/>
        </p:nvSpPr>
        <p:spPr bwMode="auto">
          <a:xfrm>
            <a:off x="7926908" y="4003667"/>
            <a:ext cx="125235" cy="7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pic>
        <p:nvPicPr>
          <p:cNvPr id="45" name="Picture 2" descr="「オフィスプリンター アイコン」の画像検索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2460" y="3943523"/>
            <a:ext cx="424846" cy="41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descr="「オフィスプリンター アイコン」の画像検索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6287" y="2877876"/>
            <a:ext cx="424846" cy="4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角丸四角形 59"/>
          <p:cNvSpPr/>
          <p:nvPr/>
        </p:nvSpPr>
        <p:spPr bwMode="auto">
          <a:xfrm>
            <a:off x="4257673" y="2323557"/>
            <a:ext cx="1669399" cy="242680"/>
          </a:xfrm>
          <a:prstGeom prst="roundRect">
            <a:avLst/>
          </a:prstGeom>
          <a:solidFill>
            <a:schemeClr val="bg2"/>
          </a:solidFill>
          <a:ln w="9525" cap="flat" cmpd="sng" algn="ctr">
            <a:solidFill>
              <a:schemeClr val="bg2">
                <a:lumMod val="50000"/>
              </a:schemeClr>
            </a:solidFill>
            <a:prstDash val="solid"/>
            <a:round/>
            <a:headEnd type="none" w="med" len="med"/>
            <a:tailEnd type="none" w="med" len="med"/>
          </a:ln>
          <a:effectLst/>
          <a:extLst/>
        </p:spPr>
        <p:txBody>
          <a:bodyPr wrap="none" anchor="ctr"/>
          <a:lstStyle/>
          <a:p>
            <a:pPr algn="ctr">
              <a:defRPr/>
            </a:pPr>
            <a:r>
              <a:rPr lang="ja-JP" altLang="en-US" sz="1000" dirty="0" smtClean="0">
                <a:solidFill>
                  <a:srgbClr val="FFFFFF"/>
                </a:solidFill>
                <a:latin typeface="ＭＳ Ｐゴシック"/>
                <a:ea typeface="ＭＳ Ｐゴシック"/>
              </a:rPr>
              <a:t>本庁／区役所／事務所等</a:t>
            </a:r>
            <a:endParaRPr lang="ja-JP" altLang="en-US" sz="1000" dirty="0">
              <a:solidFill>
                <a:srgbClr val="FFFFFF"/>
              </a:solidFill>
              <a:latin typeface="ＭＳ Ｐゴシック"/>
              <a:ea typeface="ＭＳ Ｐゴシック"/>
            </a:endParaRPr>
          </a:p>
        </p:txBody>
      </p:sp>
      <p:sp>
        <p:nvSpPr>
          <p:cNvPr id="61" name="角丸四角形 60"/>
          <p:cNvSpPr/>
          <p:nvPr/>
        </p:nvSpPr>
        <p:spPr bwMode="auto">
          <a:xfrm>
            <a:off x="4134997" y="3235662"/>
            <a:ext cx="466063" cy="151134"/>
          </a:xfrm>
          <a:prstGeom prst="roundRect">
            <a:avLst/>
          </a:prstGeom>
          <a:solidFill>
            <a:schemeClr val="accent6">
              <a:lumMod val="75000"/>
            </a:schemeClr>
          </a:solidFill>
          <a:ln w="9525" cap="flat" cmpd="sng" algn="ctr">
            <a:solidFill>
              <a:schemeClr val="bg2">
                <a:lumMod val="50000"/>
              </a:schemeClr>
            </a:solidFill>
            <a:prstDash val="solid"/>
            <a:round/>
            <a:headEnd type="none" w="med" len="med"/>
            <a:tailEnd type="none" w="med" len="med"/>
          </a:ln>
          <a:effectLst/>
          <a:extLst/>
        </p:spPr>
        <p:txBody>
          <a:bodyPr wrap="none" anchor="ctr"/>
          <a:lstStyle/>
          <a:p>
            <a:pPr algn="ctr">
              <a:defRPr/>
            </a:pPr>
            <a:r>
              <a:rPr lang="ja-JP" altLang="en-US" sz="1000" dirty="0">
                <a:solidFill>
                  <a:srgbClr val="FFFFFF"/>
                </a:solidFill>
                <a:latin typeface="ＭＳ Ｐゴシック"/>
                <a:ea typeface="ＭＳ Ｐゴシック"/>
              </a:rPr>
              <a:t>会議室</a:t>
            </a:r>
          </a:p>
        </p:txBody>
      </p:sp>
      <p:pic>
        <p:nvPicPr>
          <p:cNvPr id="62" name="Picture 12" descr="「WIFI」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3244" y="2851659"/>
            <a:ext cx="279003" cy="19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 name="グループ化 8"/>
          <p:cNvGrpSpPr>
            <a:grpSpLocks/>
          </p:cNvGrpSpPr>
          <p:nvPr/>
        </p:nvGrpSpPr>
        <p:grpSpPr bwMode="auto">
          <a:xfrm>
            <a:off x="6189477" y="3194023"/>
            <a:ext cx="1341119" cy="447232"/>
            <a:chOff x="2203694" y="2859273"/>
            <a:chExt cx="1343025" cy="460375"/>
          </a:xfrm>
        </p:grpSpPr>
        <p:sp>
          <p:nvSpPr>
            <p:cNvPr id="125" name="直方体 124"/>
            <p:cNvSpPr/>
            <p:nvPr/>
          </p:nvSpPr>
          <p:spPr bwMode="auto">
            <a:xfrm>
              <a:off x="2203694" y="3121210"/>
              <a:ext cx="1343025" cy="198438"/>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126" name="グループ化 13"/>
            <p:cNvGrpSpPr>
              <a:grpSpLocks/>
            </p:cNvGrpSpPr>
            <p:nvPr/>
          </p:nvGrpSpPr>
          <p:grpSpPr bwMode="auto">
            <a:xfrm>
              <a:off x="2629005" y="2859273"/>
              <a:ext cx="358775" cy="323850"/>
              <a:chOff x="1444960" y="3397295"/>
              <a:chExt cx="470961" cy="392731"/>
            </a:xfrm>
          </p:grpSpPr>
          <p:pic>
            <p:nvPicPr>
              <p:cNvPr id="130" name="Picture 24" descr="j04326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3160" y="3397295"/>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図 2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444960" y="3557505"/>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7" name="グループ化 13"/>
            <p:cNvGrpSpPr>
              <a:grpSpLocks/>
            </p:cNvGrpSpPr>
            <p:nvPr/>
          </p:nvGrpSpPr>
          <p:grpSpPr bwMode="auto">
            <a:xfrm>
              <a:off x="3047657" y="2859273"/>
              <a:ext cx="358775" cy="323850"/>
              <a:chOff x="1444960" y="3397295"/>
              <a:chExt cx="470961" cy="392731"/>
            </a:xfrm>
          </p:grpSpPr>
          <p:pic>
            <p:nvPicPr>
              <p:cNvPr id="128" name="Picture 24" descr="j04326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3160" y="3397295"/>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図 2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444960" y="3557505"/>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7" name="直方体 116"/>
          <p:cNvSpPr/>
          <p:nvPr/>
        </p:nvSpPr>
        <p:spPr bwMode="auto">
          <a:xfrm>
            <a:off x="5780484" y="3797015"/>
            <a:ext cx="1339534" cy="192773"/>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118" name="グループ化 8"/>
          <p:cNvGrpSpPr>
            <a:grpSpLocks/>
          </p:cNvGrpSpPr>
          <p:nvPr/>
        </p:nvGrpSpPr>
        <p:grpSpPr bwMode="auto">
          <a:xfrm>
            <a:off x="6311541" y="3547183"/>
            <a:ext cx="358266" cy="314605"/>
            <a:chOff x="1607580" y="3110281"/>
            <a:chExt cx="478472" cy="395359"/>
          </a:xfrm>
        </p:grpSpPr>
        <p:pic>
          <p:nvPicPr>
            <p:cNvPr id="123" name="図 2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7" descr="j043164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9" name="Picture 32" descr="「ip電話」の画像検索結果"/>
          <p:cNvPicPr>
            <a:picLocks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7365" y="3615902"/>
            <a:ext cx="339243" cy="24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図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918400" y="3675855"/>
            <a:ext cx="180303" cy="18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6" descr="C:\Users\dnakajima\Desktop\MicrosoftAvatar\MC90043262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5401" y="3545640"/>
            <a:ext cx="271264" cy="27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直方体 108"/>
          <p:cNvSpPr/>
          <p:nvPr/>
        </p:nvSpPr>
        <p:spPr bwMode="auto">
          <a:xfrm>
            <a:off x="5322348" y="4140922"/>
            <a:ext cx="1339533" cy="192772"/>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110" name="グループ化 11"/>
          <p:cNvGrpSpPr>
            <a:grpSpLocks/>
          </p:cNvGrpSpPr>
          <p:nvPr/>
        </p:nvGrpSpPr>
        <p:grpSpPr bwMode="auto">
          <a:xfrm>
            <a:off x="5433315" y="3889546"/>
            <a:ext cx="358266" cy="314605"/>
            <a:chOff x="835257" y="3356337"/>
            <a:chExt cx="462755" cy="396725"/>
          </a:xfrm>
        </p:grpSpPr>
        <p:pic>
          <p:nvPicPr>
            <p:cNvPr id="115" name="図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35257"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6" descr="C:\Users\dnakajima\Desktop\MicrosoftAvatar\MC90043262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7632" y="3356337"/>
              <a:ext cx="350380" cy="35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グループ化 8"/>
          <p:cNvGrpSpPr>
            <a:grpSpLocks/>
          </p:cNvGrpSpPr>
          <p:nvPr/>
        </p:nvGrpSpPr>
        <p:grpSpPr bwMode="auto">
          <a:xfrm>
            <a:off x="5840723" y="3889546"/>
            <a:ext cx="358266" cy="314605"/>
            <a:chOff x="1607580" y="3110281"/>
            <a:chExt cx="478472" cy="395359"/>
          </a:xfrm>
        </p:grpSpPr>
        <p:pic>
          <p:nvPicPr>
            <p:cNvPr id="113" name="図 2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7" descr="j043164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 name="Picture 32" descr="「ip電話」の画像検索結果"/>
          <p:cNvPicPr>
            <a:picLocks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9227" y="3953299"/>
            <a:ext cx="339243" cy="24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角丸四角形 71"/>
          <p:cNvSpPr/>
          <p:nvPr/>
        </p:nvSpPr>
        <p:spPr bwMode="auto">
          <a:xfrm>
            <a:off x="7515307" y="4438219"/>
            <a:ext cx="2262229" cy="385345"/>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a:extLst/>
        </p:spPr>
        <p:txBody>
          <a:bodyPr lIns="0" tIns="46800" rIns="0" bIns="46800" anchor="ctr"/>
          <a:lstStyle/>
          <a:p>
            <a:pPr algn="ctr" eaLnBrk="0" hangingPunct="0">
              <a:spcBef>
                <a:spcPct val="0"/>
              </a:spcBef>
              <a:defRPr/>
            </a:pPr>
            <a:r>
              <a:rPr lang="ja-JP" altLang="en-US" sz="1000" dirty="0" smtClean="0">
                <a:solidFill>
                  <a:srgbClr val="000000"/>
                </a:solidFill>
                <a:latin typeface="+mj-ea"/>
                <a:ea typeface="+mj-ea"/>
              </a:rPr>
              <a:t>関係者が場所にとらわれず、</a:t>
            </a:r>
            <a:endParaRPr lang="en-US" altLang="ja-JP" sz="1000" dirty="0" smtClean="0">
              <a:solidFill>
                <a:srgbClr val="000000"/>
              </a:solidFill>
              <a:latin typeface="+mj-ea"/>
              <a:ea typeface="+mj-ea"/>
            </a:endParaRPr>
          </a:p>
          <a:p>
            <a:pPr algn="ctr" eaLnBrk="0" hangingPunct="0">
              <a:spcBef>
                <a:spcPct val="0"/>
              </a:spcBef>
              <a:defRPr/>
            </a:pPr>
            <a:r>
              <a:rPr lang="ja-JP" altLang="en-US" sz="1000" dirty="0" smtClean="0">
                <a:solidFill>
                  <a:srgbClr val="000000"/>
                </a:solidFill>
                <a:latin typeface="+mj-ea"/>
                <a:ea typeface="+mj-ea"/>
              </a:rPr>
              <a:t>様々な場所で必要な業務ができる</a:t>
            </a:r>
            <a:endParaRPr lang="en-US" altLang="ja-JP" sz="1000" dirty="0">
              <a:solidFill>
                <a:srgbClr val="000000"/>
              </a:solidFill>
              <a:latin typeface="+mj-ea"/>
              <a:ea typeface="+mj-ea"/>
            </a:endParaRPr>
          </a:p>
        </p:txBody>
      </p:sp>
      <p:grpSp>
        <p:nvGrpSpPr>
          <p:cNvPr id="202" name="グループ化 11"/>
          <p:cNvGrpSpPr>
            <a:grpSpLocks/>
          </p:cNvGrpSpPr>
          <p:nvPr/>
        </p:nvGrpSpPr>
        <p:grpSpPr bwMode="auto">
          <a:xfrm>
            <a:off x="5116172" y="3321889"/>
            <a:ext cx="358266" cy="314605"/>
            <a:chOff x="835257" y="3356337"/>
            <a:chExt cx="462755" cy="396725"/>
          </a:xfrm>
        </p:grpSpPr>
        <p:pic>
          <p:nvPicPr>
            <p:cNvPr id="203" name="図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35257"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Picture 6" descr="C:\Users\dnakajima\Desktop\MicrosoftAvatar\MC90043262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7632" y="3356337"/>
              <a:ext cx="350380" cy="35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4" name="グループ化 8"/>
          <p:cNvGrpSpPr>
            <a:grpSpLocks/>
          </p:cNvGrpSpPr>
          <p:nvPr/>
        </p:nvGrpSpPr>
        <p:grpSpPr bwMode="auto">
          <a:xfrm>
            <a:off x="5525258" y="3273289"/>
            <a:ext cx="358266" cy="314605"/>
            <a:chOff x="1607580" y="3110281"/>
            <a:chExt cx="478472" cy="395359"/>
          </a:xfrm>
        </p:grpSpPr>
        <p:pic>
          <p:nvPicPr>
            <p:cNvPr id="246" name="図 2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Picture 7" descr="j043164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直線矢印コネクタ 22"/>
          <p:cNvCxnSpPr/>
          <p:nvPr/>
        </p:nvCxnSpPr>
        <p:spPr bwMode="auto">
          <a:xfrm flipH="1" flipV="1">
            <a:off x="5299174" y="3720926"/>
            <a:ext cx="182532" cy="247227"/>
          </a:xfrm>
          <a:prstGeom prst="straightConnector1">
            <a:avLst/>
          </a:prstGeom>
          <a:ln>
            <a:tailEnd type="triangle"/>
          </a:ln>
          <a:extLst/>
        </p:spPr>
        <p:style>
          <a:lnRef idx="1">
            <a:schemeClr val="dk1"/>
          </a:lnRef>
          <a:fillRef idx="0">
            <a:schemeClr val="dk1"/>
          </a:fillRef>
          <a:effectRef idx="0">
            <a:schemeClr val="dk1"/>
          </a:effectRef>
          <a:fontRef idx="minor">
            <a:schemeClr val="tx1"/>
          </a:fontRef>
        </p:style>
      </p:cxnSp>
      <p:cxnSp>
        <p:nvCxnSpPr>
          <p:cNvPr id="249" name="直線矢印コネクタ 248"/>
          <p:cNvCxnSpPr/>
          <p:nvPr/>
        </p:nvCxnSpPr>
        <p:spPr bwMode="auto">
          <a:xfrm flipH="1" flipV="1">
            <a:off x="5298547" y="3720903"/>
            <a:ext cx="182532" cy="247227"/>
          </a:xfrm>
          <a:prstGeom prst="straightConnector1">
            <a:avLst/>
          </a:prstGeom>
          <a:ln>
            <a:tailEnd type="triangle"/>
          </a:ln>
          <a:extLst/>
        </p:spPr>
        <p:style>
          <a:lnRef idx="1">
            <a:schemeClr val="dk1"/>
          </a:lnRef>
          <a:fillRef idx="0">
            <a:schemeClr val="dk1"/>
          </a:fillRef>
          <a:effectRef idx="0">
            <a:schemeClr val="dk1"/>
          </a:effectRef>
          <a:fontRef idx="minor">
            <a:schemeClr val="tx1"/>
          </a:fontRef>
        </p:style>
      </p:cxnSp>
      <p:cxnSp>
        <p:nvCxnSpPr>
          <p:cNvPr id="250" name="直線矢印コネクタ 249"/>
          <p:cNvCxnSpPr/>
          <p:nvPr/>
        </p:nvCxnSpPr>
        <p:spPr bwMode="auto">
          <a:xfrm flipH="1" flipV="1">
            <a:off x="5679122" y="3609665"/>
            <a:ext cx="182532" cy="247227"/>
          </a:xfrm>
          <a:prstGeom prst="straightConnector1">
            <a:avLst/>
          </a:prstGeom>
          <a:ln>
            <a:tailEnd type="triangle"/>
          </a:ln>
          <a:extLst/>
        </p:spPr>
        <p:style>
          <a:lnRef idx="1">
            <a:schemeClr val="dk1"/>
          </a:lnRef>
          <a:fillRef idx="0">
            <a:schemeClr val="dk1"/>
          </a:fillRef>
          <a:effectRef idx="0">
            <a:schemeClr val="dk1"/>
          </a:effectRef>
          <a:fontRef idx="minor">
            <a:schemeClr val="tx1"/>
          </a:fontRef>
        </p:style>
      </p:cxnSp>
      <p:cxnSp>
        <p:nvCxnSpPr>
          <p:cNvPr id="253" name="直線矢印コネクタ 252"/>
          <p:cNvCxnSpPr/>
          <p:nvPr/>
        </p:nvCxnSpPr>
        <p:spPr bwMode="auto">
          <a:xfrm flipV="1">
            <a:off x="5037009" y="3720820"/>
            <a:ext cx="142665" cy="815619"/>
          </a:xfrm>
          <a:prstGeom prst="straightConnector1">
            <a:avLst/>
          </a:prstGeom>
          <a:solidFill>
            <a:schemeClr val="accent1"/>
          </a:solidFill>
          <a:ln w="6350" cap="flat" cmpd="sng" algn="ctr">
            <a:solidFill>
              <a:schemeClr val="bg2">
                <a:lumMod val="60000"/>
                <a:lumOff val="40000"/>
              </a:schemeClr>
            </a:solidFill>
            <a:prstDash val="solid"/>
            <a:round/>
            <a:headEnd type="none" w="med" len="med"/>
            <a:tailEnd type="oval"/>
          </a:ln>
          <a:effectLst/>
          <a:extLst/>
        </p:spPr>
      </p:cxnSp>
      <p:sp>
        <p:nvSpPr>
          <p:cNvPr id="198" name="角丸四角形 197"/>
          <p:cNvSpPr/>
          <p:nvPr/>
        </p:nvSpPr>
        <p:spPr bwMode="auto">
          <a:xfrm>
            <a:off x="4892931" y="5096163"/>
            <a:ext cx="2552830" cy="1573197"/>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50" dirty="0">
                <a:solidFill>
                  <a:schemeClr val="tx1"/>
                </a:solidFill>
                <a:latin typeface="+mj-ea"/>
                <a:ea typeface="+mj-ea"/>
              </a:rPr>
              <a:t>【</a:t>
            </a:r>
            <a:r>
              <a:rPr lang="ja-JP" altLang="en-US" sz="1050" dirty="0">
                <a:solidFill>
                  <a:schemeClr val="tx1"/>
                </a:solidFill>
                <a:latin typeface="+mj-ea"/>
                <a:ea typeface="+mj-ea"/>
              </a:rPr>
              <a:t>期待される効果</a:t>
            </a:r>
            <a:r>
              <a:rPr lang="en-US" altLang="ja-JP" sz="1050" dirty="0" smtClean="0">
                <a:solidFill>
                  <a:schemeClr val="tx1"/>
                </a:solidFill>
                <a:latin typeface="+mj-ea"/>
                <a:ea typeface="+mj-ea"/>
              </a:rPr>
              <a:t>】</a:t>
            </a:r>
            <a:endParaRPr lang="en-US" altLang="ja-JP" sz="1050" dirty="0" smtClean="0">
              <a:solidFill>
                <a:schemeClr val="tx1"/>
              </a:solidFill>
              <a:latin typeface="+mj-ea"/>
              <a:ea typeface="+mj-ea"/>
              <a:cs typeface="メイリオ" pitchFamily="50" charset="-128"/>
            </a:endParaRPr>
          </a:p>
          <a:p>
            <a:r>
              <a:rPr lang="ja-JP" altLang="en-US" sz="1050" dirty="0" smtClean="0">
                <a:solidFill>
                  <a:schemeClr val="tx1"/>
                </a:solidFill>
                <a:latin typeface="Arial" charset="0"/>
                <a:ea typeface="メイリオ" pitchFamily="50" charset="-128"/>
                <a:cs typeface="メイリオ" pitchFamily="50" charset="-128"/>
              </a:rPr>
              <a:t>・会議準備の効率化</a:t>
            </a:r>
            <a:endParaRPr lang="en-US" altLang="ja-JP" sz="1050" dirty="0" smtClean="0">
              <a:solidFill>
                <a:schemeClr val="tx1"/>
              </a:solidFill>
              <a:latin typeface="Arial" charset="0"/>
              <a:ea typeface="メイリオ" pitchFamily="50" charset="-128"/>
              <a:cs typeface="メイリオ" pitchFamily="50" charset="-128"/>
            </a:endParaRPr>
          </a:p>
          <a:p>
            <a:r>
              <a:rPr lang="ja-JP" altLang="en-US" sz="1050" dirty="0" smtClean="0">
                <a:solidFill>
                  <a:schemeClr val="tx1"/>
                </a:solidFill>
                <a:latin typeface="Arial" charset="0"/>
                <a:ea typeface="メイリオ" pitchFamily="50" charset="-128"/>
                <a:cs typeface="メイリオ" pitchFamily="50" charset="-128"/>
              </a:rPr>
              <a:t>・端末移動に伴う通信設備工事の削減</a:t>
            </a:r>
            <a:endParaRPr lang="en-US" altLang="ja-JP" sz="1050" dirty="0" smtClean="0">
              <a:solidFill>
                <a:schemeClr val="tx1"/>
              </a:solidFill>
              <a:latin typeface="Arial" charset="0"/>
              <a:ea typeface="メイリオ" pitchFamily="50" charset="-128"/>
              <a:cs typeface="メイリオ" pitchFamily="50" charset="-128"/>
            </a:endParaRPr>
          </a:p>
          <a:p>
            <a:r>
              <a:rPr lang="ja-JP" altLang="en-US" sz="1050" dirty="0" smtClean="0">
                <a:solidFill>
                  <a:schemeClr val="tx1"/>
                </a:solidFill>
                <a:latin typeface="Arial" charset="0"/>
                <a:ea typeface="メイリオ" pitchFamily="50" charset="-128"/>
                <a:cs typeface="メイリオ" pitchFamily="50" charset="-128"/>
              </a:rPr>
              <a:t>・場所にとらわれない自席パソ</a:t>
            </a:r>
            <a:r>
              <a:rPr lang="ja-JP" altLang="en-US" sz="1050" dirty="0">
                <a:solidFill>
                  <a:schemeClr val="tx1"/>
                </a:solidFill>
                <a:latin typeface="Arial" charset="0"/>
                <a:ea typeface="メイリオ" pitchFamily="50" charset="-128"/>
                <a:cs typeface="メイリオ" pitchFamily="50" charset="-128"/>
              </a:rPr>
              <a:t>コン</a:t>
            </a:r>
            <a:r>
              <a:rPr lang="ja-JP" altLang="en-US" sz="1050" dirty="0" smtClean="0">
                <a:solidFill>
                  <a:schemeClr val="tx1"/>
                </a:solidFill>
                <a:latin typeface="Arial" charset="0"/>
                <a:ea typeface="メイリオ" pitchFamily="50" charset="-128"/>
                <a:cs typeface="メイリオ" pitchFamily="50" charset="-128"/>
              </a:rPr>
              <a:t>の</a:t>
            </a:r>
            <a:r>
              <a:rPr lang="en-US" altLang="ja-JP" sz="1050" dirty="0" smtClean="0">
                <a:solidFill>
                  <a:schemeClr val="tx1"/>
                </a:solidFill>
                <a:latin typeface="Arial" charset="0"/>
                <a:ea typeface="メイリオ" pitchFamily="50" charset="-128"/>
                <a:cs typeface="メイリオ" pitchFamily="50" charset="-128"/>
              </a:rPr>
              <a:t/>
            </a:r>
            <a:br>
              <a:rPr lang="en-US" altLang="ja-JP" sz="1050" dirty="0" smtClean="0">
                <a:solidFill>
                  <a:schemeClr val="tx1"/>
                </a:solidFill>
                <a:latin typeface="Arial" charset="0"/>
                <a:ea typeface="メイリオ" pitchFamily="50" charset="-128"/>
                <a:cs typeface="メイリオ" pitchFamily="50" charset="-128"/>
              </a:rPr>
            </a:br>
            <a:r>
              <a:rPr lang="ja-JP" altLang="en-US" sz="1050" dirty="0" smtClean="0">
                <a:solidFill>
                  <a:schemeClr val="tx1"/>
                </a:solidFill>
                <a:latin typeface="Arial" charset="0"/>
                <a:ea typeface="メイリオ" pitchFamily="50" charset="-128"/>
                <a:cs typeface="メイリオ" pitchFamily="50" charset="-128"/>
              </a:rPr>
              <a:t>　利用</a:t>
            </a:r>
            <a:endParaRPr lang="en-US" altLang="ja-JP" sz="1050" dirty="0" smtClean="0">
              <a:solidFill>
                <a:schemeClr val="tx1"/>
              </a:solidFill>
              <a:latin typeface="Arial" charset="0"/>
              <a:ea typeface="メイリオ" pitchFamily="50" charset="-128"/>
              <a:cs typeface="メイリオ" pitchFamily="50" charset="-128"/>
            </a:endParaRPr>
          </a:p>
          <a:p>
            <a:r>
              <a:rPr lang="ja-JP" altLang="en-US" sz="1050" dirty="0" smtClean="0">
                <a:solidFill>
                  <a:schemeClr val="tx1"/>
                </a:solidFill>
                <a:latin typeface="Arial" charset="0"/>
                <a:ea typeface="メイリオ" pitchFamily="50" charset="-128"/>
                <a:cs typeface="メイリオ" pitchFamily="50" charset="-128"/>
              </a:rPr>
              <a:t>・ペーパレスの更なる推進</a:t>
            </a:r>
            <a:endParaRPr lang="ja-JP" altLang="en-US" sz="1050" dirty="0">
              <a:solidFill>
                <a:schemeClr val="tx1"/>
              </a:solidFill>
              <a:latin typeface="Arial" charset="0"/>
              <a:ea typeface="メイリオ" pitchFamily="50" charset="-128"/>
              <a:cs typeface="メイリオ" pitchFamily="50" charset="-128"/>
            </a:endParaRPr>
          </a:p>
        </p:txBody>
      </p:sp>
      <p:sp>
        <p:nvSpPr>
          <p:cNvPr id="201" name="角丸四角形 200"/>
          <p:cNvSpPr/>
          <p:nvPr/>
        </p:nvSpPr>
        <p:spPr bwMode="auto">
          <a:xfrm>
            <a:off x="7541906" y="5078037"/>
            <a:ext cx="2271634" cy="1555319"/>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50" dirty="0">
                <a:solidFill>
                  <a:schemeClr val="tx1"/>
                </a:solidFill>
                <a:latin typeface="Arial" charset="0"/>
                <a:ea typeface="メイリオ" pitchFamily="50" charset="-128"/>
                <a:cs typeface="メイリオ" pitchFamily="50" charset="-128"/>
              </a:rPr>
              <a:t>【KPI</a:t>
            </a:r>
            <a:r>
              <a:rPr lang="en-US" altLang="ja-JP" sz="1050" dirty="0" smtClean="0">
                <a:solidFill>
                  <a:schemeClr val="tx1"/>
                </a:solidFill>
                <a:latin typeface="Arial" charset="0"/>
                <a:ea typeface="メイリオ" pitchFamily="50" charset="-128"/>
                <a:cs typeface="メイリオ" pitchFamily="50" charset="-128"/>
              </a:rPr>
              <a:t>】</a:t>
            </a:r>
          </a:p>
          <a:p>
            <a:r>
              <a:rPr lang="ja-JP" altLang="en-US" sz="1050" dirty="0" smtClean="0">
                <a:solidFill>
                  <a:schemeClr val="tx1"/>
                </a:solidFill>
                <a:latin typeface="Arial" charset="0"/>
                <a:ea typeface="メイリオ" pitchFamily="50" charset="-128"/>
                <a:cs typeface="メイリオ" pitchFamily="50" charset="-128"/>
              </a:rPr>
              <a:t>・無線回線の利用率</a:t>
            </a:r>
            <a:endParaRPr lang="en-US" altLang="ja-JP" sz="1050" dirty="0" smtClean="0">
              <a:solidFill>
                <a:schemeClr val="tx1"/>
              </a:solidFill>
              <a:latin typeface="Arial" charset="0"/>
              <a:ea typeface="メイリオ" pitchFamily="50" charset="-128"/>
              <a:cs typeface="メイリオ" pitchFamily="50" charset="-128"/>
            </a:endParaRPr>
          </a:p>
          <a:p>
            <a:r>
              <a:rPr lang="ja-JP" altLang="en-US" sz="1050" dirty="0" smtClean="0">
                <a:solidFill>
                  <a:schemeClr val="tx1"/>
                </a:solidFill>
                <a:latin typeface="Arial" charset="0"/>
                <a:ea typeface="メイリオ" pitchFamily="50" charset="-128"/>
                <a:cs typeface="メイリオ" pitchFamily="50" charset="-128"/>
              </a:rPr>
              <a:t>・自席パソコンの移動利用回数</a:t>
            </a:r>
            <a:endParaRPr lang="en-US" altLang="ja-JP" sz="1050" dirty="0" smtClean="0">
              <a:solidFill>
                <a:schemeClr val="tx1"/>
              </a:solidFill>
              <a:latin typeface="Arial" charset="0"/>
              <a:ea typeface="メイリオ" pitchFamily="50" charset="-128"/>
              <a:cs typeface="メイリオ" pitchFamily="50" charset="-128"/>
            </a:endParaRPr>
          </a:p>
          <a:p>
            <a:r>
              <a:rPr lang="ja-JP" altLang="en-US" sz="1050" dirty="0" smtClean="0">
                <a:solidFill>
                  <a:schemeClr val="tx1"/>
                </a:solidFill>
                <a:latin typeface="Arial" charset="0"/>
                <a:ea typeface="メイリオ" pitchFamily="50" charset="-128"/>
                <a:cs typeface="メイリオ" pitchFamily="50" charset="-128"/>
              </a:rPr>
              <a:t>・各所属の業務・状況等に応じ</a:t>
            </a:r>
            <a:r>
              <a:rPr lang="en-US" altLang="ja-JP" sz="1050" dirty="0" smtClean="0">
                <a:solidFill>
                  <a:schemeClr val="tx1"/>
                </a:solidFill>
                <a:latin typeface="Arial" charset="0"/>
                <a:ea typeface="メイリオ" pitchFamily="50" charset="-128"/>
                <a:cs typeface="メイリオ" pitchFamily="50" charset="-128"/>
              </a:rPr>
              <a:t/>
            </a:r>
            <a:br>
              <a:rPr lang="en-US" altLang="ja-JP" sz="1050" dirty="0" smtClean="0">
                <a:solidFill>
                  <a:schemeClr val="tx1"/>
                </a:solidFill>
                <a:latin typeface="Arial" charset="0"/>
                <a:ea typeface="メイリオ" pitchFamily="50" charset="-128"/>
                <a:cs typeface="メイリオ" pitchFamily="50" charset="-128"/>
              </a:rPr>
            </a:br>
            <a:r>
              <a:rPr lang="ja-JP" altLang="en-US" sz="1050" dirty="0" smtClean="0">
                <a:solidFill>
                  <a:schemeClr val="tx1"/>
                </a:solidFill>
                <a:latin typeface="Arial" charset="0"/>
                <a:ea typeface="メイリオ" pitchFamily="50" charset="-128"/>
                <a:cs typeface="メイリオ" pitchFamily="50" charset="-128"/>
              </a:rPr>
              <a:t>　</a:t>
            </a:r>
            <a:r>
              <a:rPr lang="ja-JP" altLang="en-US" sz="1050" dirty="0" err="1" smtClean="0">
                <a:solidFill>
                  <a:schemeClr val="tx1"/>
                </a:solidFill>
                <a:latin typeface="Arial" charset="0"/>
                <a:ea typeface="メイリオ" pitchFamily="50" charset="-128"/>
                <a:cs typeface="メイリオ" pitchFamily="50" charset="-128"/>
              </a:rPr>
              <a:t>た</a:t>
            </a:r>
            <a:r>
              <a:rPr lang="ja-JP" altLang="en-US" sz="1050" dirty="0" smtClean="0">
                <a:solidFill>
                  <a:schemeClr val="tx1"/>
                </a:solidFill>
                <a:latin typeface="Arial" charset="0"/>
                <a:ea typeface="メイリオ" pitchFamily="50" charset="-128"/>
                <a:cs typeface="メイリオ" pitchFamily="50" charset="-128"/>
              </a:rPr>
              <a:t>目標値</a:t>
            </a:r>
            <a:r>
              <a:rPr lang="en-US" altLang="ja-JP" sz="1050" dirty="0" smtClean="0">
                <a:solidFill>
                  <a:schemeClr val="tx1"/>
                </a:solidFill>
                <a:latin typeface="Arial" charset="0"/>
                <a:ea typeface="メイリオ" pitchFamily="50" charset="-128"/>
                <a:cs typeface="メイリオ" pitchFamily="50" charset="-128"/>
              </a:rPr>
              <a:t/>
            </a:r>
            <a:br>
              <a:rPr lang="en-US" altLang="ja-JP" sz="1050" dirty="0" smtClean="0">
                <a:solidFill>
                  <a:schemeClr val="tx1"/>
                </a:solidFill>
                <a:latin typeface="Arial" charset="0"/>
                <a:ea typeface="メイリオ" pitchFamily="50" charset="-128"/>
                <a:cs typeface="メイリオ" pitchFamily="50" charset="-128"/>
              </a:rPr>
            </a:br>
            <a:r>
              <a:rPr lang="ja-JP" altLang="en-US" sz="1050" dirty="0" smtClean="0">
                <a:solidFill>
                  <a:schemeClr val="tx1"/>
                </a:solidFill>
                <a:latin typeface="Arial" charset="0"/>
                <a:ea typeface="メイリオ" pitchFamily="50" charset="-128"/>
                <a:cs typeface="メイリオ" pitchFamily="50" charset="-128"/>
              </a:rPr>
              <a:t>　（例：ペーパレス会議開催数）</a:t>
            </a:r>
            <a:endParaRPr lang="en-US" altLang="ja-JP" sz="1050" dirty="0">
              <a:solidFill>
                <a:schemeClr val="tx1"/>
              </a:solidFill>
              <a:latin typeface="Arial" charset="0"/>
              <a:ea typeface="メイリオ" pitchFamily="50" charset="-128"/>
              <a:cs typeface="メイリオ" pitchFamily="50" charset="-128"/>
            </a:endParaRPr>
          </a:p>
        </p:txBody>
      </p:sp>
      <p:graphicFrame>
        <p:nvGraphicFramePr>
          <p:cNvPr id="269" name="表 268"/>
          <p:cNvGraphicFramePr>
            <a:graphicFrameLocks noGrp="1"/>
          </p:cNvGraphicFramePr>
          <p:nvPr>
            <p:extLst/>
          </p:nvPr>
        </p:nvGraphicFramePr>
        <p:xfrm>
          <a:off x="139600" y="5248855"/>
          <a:ext cx="4596297" cy="1204481"/>
        </p:xfrm>
        <a:graphic>
          <a:graphicData uri="http://schemas.openxmlformats.org/drawingml/2006/table">
            <a:tbl>
              <a:tblPr firstRow="1" bandRow="1"/>
              <a:tblGrid>
                <a:gridCol w="1213000"/>
                <a:gridCol w="1660457"/>
                <a:gridCol w="1722840"/>
              </a:tblGrid>
              <a:tr h="2476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smtClean="0">
                          <a:solidFill>
                            <a:schemeClr val="bg1"/>
                          </a:solidFill>
                          <a:latin typeface="+mj-ea"/>
                          <a:ea typeface="+mj-ea"/>
                          <a:cs typeface="+mn-cs"/>
                        </a:rPr>
                        <a:t>2018</a:t>
                      </a:r>
                      <a:r>
                        <a:rPr kumimoji="1" lang="ja-JP" altLang="en-US" sz="1200" b="1" kern="1200" dirty="0" smtClean="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smtClean="0">
                          <a:latin typeface="+mj-lt"/>
                        </a:rPr>
                        <a:t>2019</a:t>
                      </a:r>
                      <a:r>
                        <a:rPr kumimoji="1" lang="ja-JP" altLang="en-US" sz="1200" dirty="0" smtClean="0">
                          <a:latin typeface="+mj-lt"/>
                        </a:rPr>
                        <a:t>年度</a:t>
                      </a:r>
                      <a:endParaRPr kumimoji="1" lang="ja-JP" altLang="en-US" sz="12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dirty="0" smtClean="0">
                          <a:solidFill>
                            <a:schemeClr val="bg1"/>
                          </a:solidFill>
                          <a:latin typeface="+mj-lt"/>
                        </a:rPr>
                        <a:t>2020</a:t>
                      </a:r>
                      <a:r>
                        <a:rPr kumimoji="1" lang="ja-JP" altLang="en-US" sz="1200" b="1" dirty="0" smtClean="0">
                          <a:solidFill>
                            <a:schemeClr val="bg1"/>
                          </a:solidFill>
                          <a:latin typeface="+mj-lt"/>
                        </a:rPr>
                        <a:t>年度</a:t>
                      </a:r>
                      <a:endParaRPr kumimoji="1" lang="ja-JP" altLang="en-US" sz="1200" b="1" dirty="0">
                        <a:solidFill>
                          <a:schemeClr val="bg1"/>
                        </a:solidFill>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930161">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r>
            </a:tbl>
          </a:graphicData>
        </a:graphic>
      </p:graphicFrame>
      <p:sp>
        <p:nvSpPr>
          <p:cNvPr id="270" name="ホームベース 269"/>
          <p:cNvSpPr/>
          <p:nvPr/>
        </p:nvSpPr>
        <p:spPr>
          <a:xfrm>
            <a:off x="1370444" y="5600211"/>
            <a:ext cx="1626253" cy="76605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tx1"/>
                </a:solidFill>
                <a:latin typeface="+mj-ea"/>
                <a:ea typeface="+mj-ea"/>
                <a:cs typeface="メイリオ" pitchFamily="50" charset="-128"/>
              </a:rPr>
              <a:t>区</a:t>
            </a:r>
            <a:r>
              <a:rPr lang="ja-JP" altLang="en-US" sz="1050" dirty="0" smtClean="0">
                <a:solidFill>
                  <a:schemeClr val="tx1"/>
                </a:solidFill>
                <a:latin typeface="+mj-ea"/>
                <a:ea typeface="+mj-ea"/>
                <a:cs typeface="メイリオ" pitchFamily="50" charset="-128"/>
              </a:rPr>
              <a:t>役所（</a:t>
            </a:r>
            <a:r>
              <a:rPr lang="en-US" altLang="ja-JP" sz="1050" dirty="0" smtClean="0">
                <a:solidFill>
                  <a:schemeClr val="tx1"/>
                </a:solidFill>
                <a:latin typeface="+mj-ea"/>
                <a:ea typeface="+mj-ea"/>
                <a:cs typeface="メイリオ" pitchFamily="50" charset="-128"/>
              </a:rPr>
              <a:t>13</a:t>
            </a:r>
            <a:r>
              <a:rPr lang="ja-JP" altLang="en-US" sz="1050" dirty="0" smtClean="0">
                <a:solidFill>
                  <a:schemeClr val="tx1"/>
                </a:solidFill>
                <a:latin typeface="+mj-ea"/>
                <a:ea typeface="+mj-ea"/>
                <a:cs typeface="メイリオ" pitchFamily="50" charset="-128"/>
              </a:rPr>
              <a:t>か所）</a:t>
            </a:r>
            <a:endParaRPr lang="en-US" altLang="ja-JP" sz="1050" dirty="0" smtClean="0">
              <a:solidFill>
                <a:schemeClr val="tx1"/>
              </a:solidFill>
              <a:latin typeface="+mj-ea"/>
              <a:ea typeface="+mj-ea"/>
              <a:cs typeface="メイリオ" pitchFamily="50" charset="-128"/>
            </a:endParaRPr>
          </a:p>
          <a:p>
            <a:pPr algn="ctr"/>
            <a:r>
              <a:rPr lang="ja-JP" altLang="en-US" sz="1050" dirty="0" smtClean="0">
                <a:solidFill>
                  <a:schemeClr val="tx1"/>
                </a:solidFill>
                <a:latin typeface="+mj-ea"/>
                <a:ea typeface="+mj-ea"/>
                <a:cs typeface="メイリオ" pitchFamily="50" charset="-128"/>
              </a:rPr>
              <a:t>市税事務所（</a:t>
            </a:r>
            <a:r>
              <a:rPr lang="en-US" altLang="ja-JP" sz="1050" dirty="0" smtClean="0">
                <a:solidFill>
                  <a:schemeClr val="tx1"/>
                </a:solidFill>
                <a:latin typeface="+mj-ea"/>
                <a:ea typeface="+mj-ea"/>
                <a:cs typeface="メイリオ" pitchFamily="50" charset="-128"/>
              </a:rPr>
              <a:t>3</a:t>
            </a:r>
            <a:r>
              <a:rPr lang="ja-JP" altLang="en-US" sz="1050" dirty="0" smtClean="0">
                <a:solidFill>
                  <a:schemeClr val="tx1"/>
                </a:solidFill>
                <a:latin typeface="+mj-ea"/>
                <a:ea typeface="+mj-ea"/>
                <a:cs typeface="メイリオ" pitchFamily="50" charset="-128"/>
              </a:rPr>
              <a:t>か所）</a:t>
            </a:r>
            <a:endParaRPr lang="en-US" altLang="ja-JP" sz="1050" dirty="0" smtClean="0">
              <a:solidFill>
                <a:schemeClr val="tx1"/>
              </a:solidFill>
              <a:latin typeface="+mj-ea"/>
              <a:ea typeface="+mj-ea"/>
              <a:cs typeface="メイリオ" pitchFamily="50" charset="-128"/>
            </a:endParaRPr>
          </a:p>
          <a:p>
            <a:pPr algn="ctr"/>
            <a:r>
              <a:rPr lang="ja-JP" altLang="en-US" sz="1050" dirty="0" smtClean="0">
                <a:solidFill>
                  <a:schemeClr val="tx1"/>
                </a:solidFill>
                <a:latin typeface="+mj-ea"/>
                <a:ea typeface="+mj-ea"/>
                <a:cs typeface="メイリオ" pitchFamily="50" charset="-128"/>
              </a:rPr>
              <a:t>他</a:t>
            </a:r>
            <a:r>
              <a:rPr lang="en-US" altLang="ja-JP" sz="1050" dirty="0" smtClean="0">
                <a:solidFill>
                  <a:schemeClr val="tx1"/>
                </a:solidFill>
                <a:latin typeface="+mj-ea"/>
                <a:ea typeface="+mj-ea"/>
                <a:cs typeface="メイリオ" pitchFamily="50" charset="-128"/>
              </a:rPr>
              <a:t>2</a:t>
            </a:r>
            <a:r>
              <a:rPr lang="ja-JP" altLang="en-US" sz="1050" dirty="0" smtClean="0">
                <a:solidFill>
                  <a:schemeClr val="tx1"/>
                </a:solidFill>
                <a:latin typeface="+mj-ea"/>
                <a:ea typeface="+mj-ea"/>
                <a:cs typeface="メイリオ" pitchFamily="50" charset="-128"/>
              </a:rPr>
              <a:t>か所</a:t>
            </a:r>
            <a:endParaRPr lang="en-US" altLang="ja-JP" sz="1050" dirty="0">
              <a:solidFill>
                <a:schemeClr val="tx1"/>
              </a:solidFill>
              <a:latin typeface="+mj-ea"/>
              <a:ea typeface="+mj-ea"/>
              <a:cs typeface="メイリオ" pitchFamily="50" charset="-128"/>
            </a:endParaRPr>
          </a:p>
        </p:txBody>
      </p:sp>
      <p:sp>
        <p:nvSpPr>
          <p:cNvPr id="271" name="ホームベース 270"/>
          <p:cNvSpPr/>
          <p:nvPr/>
        </p:nvSpPr>
        <p:spPr>
          <a:xfrm>
            <a:off x="181082" y="5581910"/>
            <a:ext cx="1149612" cy="78345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市役所本庁舎</a:t>
            </a:r>
            <a:endParaRPr lang="en-US" altLang="ja-JP" sz="1050" dirty="0" smtClean="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他</a:t>
            </a:r>
            <a:r>
              <a:rPr lang="en-US" altLang="ja-JP" sz="1050" dirty="0" smtClean="0">
                <a:solidFill>
                  <a:srgbClr val="000000"/>
                </a:solidFill>
                <a:latin typeface="Meiryo UI" panose="020B0604030504040204" pitchFamily="50" charset="-128"/>
                <a:ea typeface="Meiryo UI" panose="020B0604030504040204" pitchFamily="50" charset="-128"/>
              </a:rPr>
              <a:t>3</a:t>
            </a:r>
            <a:r>
              <a:rPr lang="ja-JP" altLang="en-US" sz="1050" dirty="0" smtClean="0">
                <a:solidFill>
                  <a:srgbClr val="000000"/>
                </a:solidFill>
                <a:latin typeface="Meiryo UI" panose="020B0604030504040204" pitchFamily="50" charset="-128"/>
                <a:ea typeface="Meiryo UI" panose="020B0604030504040204" pitchFamily="50" charset="-128"/>
              </a:rPr>
              <a:t>か所</a:t>
            </a:r>
            <a:endParaRPr lang="en-US" altLang="ja-JP" sz="1050" dirty="0">
              <a:solidFill>
                <a:srgbClr val="000000"/>
              </a:solidFill>
              <a:latin typeface="Meiryo UI" panose="020B0604030504040204" pitchFamily="50" charset="-128"/>
              <a:ea typeface="Meiryo UI" panose="020B0604030504040204" pitchFamily="50" charset="-128"/>
            </a:endParaRPr>
          </a:p>
        </p:txBody>
      </p:sp>
      <p:sp>
        <p:nvSpPr>
          <p:cNvPr id="273" name="ホームベース 272"/>
          <p:cNvSpPr/>
          <p:nvPr/>
        </p:nvSpPr>
        <p:spPr>
          <a:xfrm>
            <a:off x="3034699" y="5640538"/>
            <a:ext cx="1612108" cy="7422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smtClean="0">
                <a:solidFill>
                  <a:schemeClr val="tx1"/>
                </a:solidFill>
                <a:latin typeface="+mj-ea"/>
                <a:ea typeface="+mj-ea"/>
                <a:cs typeface="メイリオ" pitchFamily="50" charset="-128"/>
              </a:rPr>
              <a:t>区役所（</a:t>
            </a:r>
            <a:r>
              <a:rPr lang="en-US" altLang="ja-JP" sz="1050" dirty="0" smtClean="0">
                <a:solidFill>
                  <a:schemeClr val="tx1"/>
                </a:solidFill>
                <a:latin typeface="+mj-ea"/>
                <a:ea typeface="+mj-ea"/>
                <a:cs typeface="メイリオ" pitchFamily="50" charset="-128"/>
              </a:rPr>
              <a:t>11</a:t>
            </a:r>
            <a:r>
              <a:rPr lang="ja-JP" altLang="en-US" sz="1050" dirty="0" smtClean="0">
                <a:solidFill>
                  <a:schemeClr val="tx1"/>
                </a:solidFill>
                <a:latin typeface="+mj-ea"/>
                <a:ea typeface="+mj-ea"/>
                <a:cs typeface="メイリオ" pitchFamily="50" charset="-128"/>
              </a:rPr>
              <a:t>か所）</a:t>
            </a:r>
            <a:endParaRPr lang="en-US" altLang="ja-JP" sz="1050" dirty="0" smtClean="0">
              <a:solidFill>
                <a:schemeClr val="tx1"/>
              </a:solidFill>
              <a:latin typeface="+mj-ea"/>
              <a:ea typeface="+mj-ea"/>
              <a:cs typeface="メイリオ" pitchFamily="50" charset="-128"/>
            </a:endParaRPr>
          </a:p>
          <a:p>
            <a:pPr algn="ctr"/>
            <a:r>
              <a:rPr lang="ja-JP" altLang="en-US" sz="1050" dirty="0" smtClean="0">
                <a:solidFill>
                  <a:schemeClr val="tx1"/>
                </a:solidFill>
                <a:latin typeface="+mj-ea"/>
                <a:ea typeface="+mj-ea"/>
                <a:cs typeface="メイリオ" pitchFamily="50" charset="-128"/>
              </a:rPr>
              <a:t>市税事務所（</a:t>
            </a:r>
            <a:r>
              <a:rPr lang="en-US" altLang="ja-JP" sz="1050" dirty="0" smtClean="0">
                <a:solidFill>
                  <a:schemeClr val="tx1"/>
                </a:solidFill>
                <a:latin typeface="+mj-ea"/>
                <a:ea typeface="+mj-ea"/>
                <a:cs typeface="メイリオ" pitchFamily="50" charset="-128"/>
              </a:rPr>
              <a:t>3</a:t>
            </a:r>
            <a:r>
              <a:rPr lang="ja-JP" altLang="en-US" sz="1050" dirty="0" smtClean="0">
                <a:solidFill>
                  <a:schemeClr val="tx1"/>
                </a:solidFill>
                <a:latin typeface="+mj-ea"/>
                <a:ea typeface="+mj-ea"/>
                <a:cs typeface="メイリオ" pitchFamily="50" charset="-128"/>
              </a:rPr>
              <a:t>か所）</a:t>
            </a:r>
            <a:endParaRPr lang="en-US" altLang="ja-JP" sz="1050" dirty="0" smtClean="0">
              <a:solidFill>
                <a:schemeClr val="tx1"/>
              </a:solidFill>
              <a:latin typeface="+mj-ea"/>
              <a:ea typeface="+mj-ea"/>
              <a:cs typeface="メイリオ" pitchFamily="50" charset="-128"/>
            </a:endParaRPr>
          </a:p>
          <a:p>
            <a:pPr algn="ctr"/>
            <a:r>
              <a:rPr lang="ja-JP" altLang="en-US" sz="1050" dirty="0" smtClean="0">
                <a:solidFill>
                  <a:schemeClr val="tx1"/>
                </a:solidFill>
                <a:latin typeface="+mj-ea"/>
                <a:ea typeface="+mj-ea"/>
                <a:cs typeface="メイリオ" pitchFamily="50" charset="-128"/>
              </a:rPr>
              <a:t>他</a:t>
            </a:r>
            <a:r>
              <a:rPr lang="en-US" altLang="ja-JP" sz="1050" dirty="0" smtClean="0">
                <a:solidFill>
                  <a:schemeClr val="tx1"/>
                </a:solidFill>
                <a:latin typeface="+mj-ea"/>
                <a:ea typeface="+mj-ea"/>
                <a:cs typeface="メイリオ" pitchFamily="50" charset="-128"/>
              </a:rPr>
              <a:t>1</a:t>
            </a:r>
            <a:r>
              <a:rPr lang="ja-JP" altLang="en-US" sz="1050" dirty="0" smtClean="0">
                <a:solidFill>
                  <a:schemeClr val="tx1"/>
                </a:solidFill>
                <a:latin typeface="+mj-ea"/>
                <a:ea typeface="+mj-ea"/>
                <a:cs typeface="メイリオ" pitchFamily="50" charset="-128"/>
              </a:rPr>
              <a:t>か所</a:t>
            </a:r>
            <a:endParaRPr lang="ja-JP" altLang="en-US" sz="1050" dirty="0">
              <a:solidFill>
                <a:schemeClr val="tx1"/>
              </a:solidFill>
              <a:latin typeface="+mj-ea"/>
              <a:ea typeface="+mj-ea"/>
              <a:cs typeface="メイリオ" pitchFamily="50" charset="-128"/>
            </a:endParaRPr>
          </a:p>
        </p:txBody>
      </p:sp>
      <p:sp>
        <p:nvSpPr>
          <p:cNvPr id="275" name="正方形/長方形 274"/>
          <p:cNvSpPr/>
          <p:nvPr/>
        </p:nvSpPr>
        <p:spPr>
          <a:xfrm>
            <a:off x="206842" y="4916190"/>
            <a:ext cx="1098092" cy="316753"/>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sp>
        <p:nvSpPr>
          <p:cNvPr id="272" name="テキスト ボックス 271"/>
          <p:cNvSpPr txBox="1"/>
          <p:nvPr/>
        </p:nvSpPr>
        <p:spPr>
          <a:xfrm>
            <a:off x="8240332" y="118722"/>
            <a:ext cx="1537204" cy="393954"/>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sz="1400" dirty="0" smtClean="0">
                <a:latin typeface="+mj-ea"/>
                <a:ea typeface="+mj-ea"/>
              </a:rPr>
              <a:t>スマートシティ</a:t>
            </a:r>
            <a:endParaRPr kumimoji="1" lang="ja-JP" altLang="en-US" sz="1400" dirty="0">
              <a:latin typeface="+mj-ea"/>
              <a:ea typeface="+mj-ea"/>
            </a:endParaRPr>
          </a:p>
        </p:txBody>
      </p:sp>
      <p:pic>
        <p:nvPicPr>
          <p:cNvPr id="289" name="Picture 3" descr="X:\ユーザ作業用フォルダ\B_ICT推進\99_いろんなツール\お絵かき素材\タブレット\icon_6m_128.png"/>
          <p:cNvPicPr>
            <a:picLocks noChangeAspect="1" noChangeArrowheads="1"/>
          </p:cNvPicPr>
          <p:nvPr/>
        </p:nvPicPr>
        <p:blipFill>
          <a:blip r:embed="rId12" cstate="print"/>
          <a:srcRect/>
          <a:stretch>
            <a:fillRect/>
          </a:stretch>
        </p:blipFill>
        <p:spPr bwMode="auto">
          <a:xfrm rot="16200000" flipH="1">
            <a:off x="436770" y="2711160"/>
            <a:ext cx="1080782" cy="1211639"/>
          </a:xfrm>
          <a:prstGeom prst="rect">
            <a:avLst/>
          </a:prstGeom>
          <a:noFill/>
        </p:spPr>
      </p:pic>
      <p:sp>
        <p:nvSpPr>
          <p:cNvPr id="290" name="テキスト ボックス 289"/>
          <p:cNvSpPr txBox="1"/>
          <p:nvPr/>
        </p:nvSpPr>
        <p:spPr>
          <a:xfrm>
            <a:off x="672785" y="3143172"/>
            <a:ext cx="635979" cy="323165"/>
          </a:xfrm>
          <a:prstGeom prst="rect">
            <a:avLst/>
          </a:prstGeom>
          <a:solidFill>
            <a:srgbClr val="00B0F0"/>
          </a:solidFill>
          <a:ln>
            <a:solidFill>
              <a:srgbClr val="0070C0"/>
            </a:solidFill>
          </a:ln>
        </p:spPr>
        <p:txBody>
          <a:bodyPr wrap="square" rtlCol="0">
            <a:spAutoFit/>
          </a:bodyPr>
          <a:lstStyle/>
          <a:p>
            <a:r>
              <a:rPr kumimoji="1" lang="ja-JP" altLang="en-US" sz="600" dirty="0" smtClean="0"/>
              <a:t>○○説明会</a:t>
            </a:r>
            <a:endParaRPr kumimoji="1" lang="en-US" altLang="ja-JP" sz="600" dirty="0" smtClean="0"/>
          </a:p>
          <a:p>
            <a:r>
              <a:rPr lang="ja-JP" altLang="en-US" sz="600" dirty="0"/>
              <a:t>・・・・</a:t>
            </a:r>
            <a:r>
              <a:rPr lang="ja-JP" altLang="en-US" sz="600" dirty="0" smtClean="0"/>
              <a:t>・</a:t>
            </a:r>
            <a:endParaRPr lang="en-US" altLang="ja-JP" sz="600" dirty="0" smtClean="0"/>
          </a:p>
          <a:p>
            <a:r>
              <a:rPr kumimoji="1" lang="ja-JP" altLang="en-US" sz="600" dirty="0"/>
              <a:t>・・・・</a:t>
            </a:r>
            <a:r>
              <a:rPr kumimoji="1" lang="ja-JP" altLang="en-US" sz="600" dirty="0" smtClean="0"/>
              <a:t>・</a:t>
            </a:r>
            <a:endParaRPr kumimoji="1" lang="ja-JP" altLang="en-US" sz="600" dirty="0"/>
          </a:p>
        </p:txBody>
      </p:sp>
      <p:sp>
        <p:nvSpPr>
          <p:cNvPr id="291" name="正方形/長方形 290"/>
          <p:cNvSpPr/>
          <p:nvPr/>
        </p:nvSpPr>
        <p:spPr>
          <a:xfrm>
            <a:off x="1953968" y="3477915"/>
            <a:ext cx="105997" cy="1418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00"/>
          </a:p>
        </p:txBody>
      </p:sp>
      <p:cxnSp>
        <p:nvCxnSpPr>
          <p:cNvPr id="292" name="カギ線コネクタ 291"/>
          <p:cNvCxnSpPr>
            <a:endCxn id="291" idx="1"/>
          </p:cNvCxnSpPr>
          <p:nvPr/>
        </p:nvCxnSpPr>
        <p:spPr>
          <a:xfrm>
            <a:off x="1423986" y="3288817"/>
            <a:ext cx="529983" cy="260010"/>
          </a:xfrm>
          <a:prstGeom prst="bentConnector3">
            <a:avLst>
              <a:gd name="adj1" fmla="val 50000"/>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3" name="直方体 292"/>
          <p:cNvSpPr/>
          <p:nvPr/>
        </p:nvSpPr>
        <p:spPr>
          <a:xfrm>
            <a:off x="2748942" y="3336091"/>
            <a:ext cx="635979" cy="236372"/>
          </a:xfrm>
          <a:prstGeom prst="cube">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400"/>
          </a:p>
        </p:txBody>
      </p:sp>
      <p:cxnSp>
        <p:nvCxnSpPr>
          <p:cNvPr id="294" name="カギ線コネクタ 293"/>
          <p:cNvCxnSpPr>
            <a:stCxn id="291" idx="3"/>
            <a:endCxn id="293" idx="2"/>
          </p:cNvCxnSpPr>
          <p:nvPr/>
        </p:nvCxnSpPr>
        <p:spPr>
          <a:xfrm flipV="1">
            <a:off x="2059965" y="3483823"/>
            <a:ext cx="688977" cy="65002"/>
          </a:xfrm>
          <a:prstGeom prst="bentConnector3">
            <a:avLst>
              <a:gd name="adj1" fmla="val 50000"/>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5" name="縦巻き 294"/>
          <p:cNvSpPr/>
          <p:nvPr/>
        </p:nvSpPr>
        <p:spPr>
          <a:xfrm>
            <a:off x="2210889" y="2170193"/>
            <a:ext cx="1330123" cy="792087"/>
          </a:xfrm>
          <a:prstGeom prst="verticalScroll">
            <a:avLst>
              <a:gd name="adj" fmla="val 5151"/>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a:p>
        </p:txBody>
      </p:sp>
      <p:sp>
        <p:nvSpPr>
          <p:cNvPr id="296" name="テキスト ボックス 295"/>
          <p:cNvSpPr txBox="1"/>
          <p:nvPr/>
        </p:nvSpPr>
        <p:spPr>
          <a:xfrm>
            <a:off x="2422881" y="2329212"/>
            <a:ext cx="902107" cy="538609"/>
          </a:xfrm>
          <a:prstGeom prst="rect">
            <a:avLst/>
          </a:prstGeom>
          <a:solidFill>
            <a:srgbClr val="00B0F0"/>
          </a:solidFill>
          <a:ln>
            <a:solidFill>
              <a:srgbClr val="0070C0"/>
            </a:solidFill>
          </a:ln>
        </p:spPr>
        <p:txBody>
          <a:bodyPr wrap="square" rtlCol="0">
            <a:spAutoFit/>
          </a:bodyPr>
          <a:lstStyle/>
          <a:p>
            <a:r>
              <a:rPr kumimoji="1" lang="ja-JP" altLang="en-US" sz="900" dirty="0" smtClean="0"/>
              <a:t>○○説明会</a:t>
            </a:r>
            <a:endParaRPr kumimoji="1" lang="en-US" altLang="ja-JP" sz="900" dirty="0" smtClean="0"/>
          </a:p>
          <a:p>
            <a:r>
              <a:rPr lang="ja-JP" altLang="en-US" sz="1000" dirty="0"/>
              <a:t>・・・・</a:t>
            </a:r>
            <a:r>
              <a:rPr lang="ja-JP" altLang="en-US" sz="1000" dirty="0" smtClean="0"/>
              <a:t>・</a:t>
            </a:r>
            <a:endParaRPr lang="en-US" altLang="ja-JP" sz="1000" dirty="0" smtClean="0"/>
          </a:p>
          <a:p>
            <a:r>
              <a:rPr kumimoji="1" lang="ja-JP" altLang="en-US" sz="1000" dirty="0"/>
              <a:t>・・・・</a:t>
            </a:r>
            <a:r>
              <a:rPr kumimoji="1" lang="ja-JP" altLang="en-US" sz="1000" dirty="0" smtClean="0"/>
              <a:t>・</a:t>
            </a:r>
            <a:endParaRPr kumimoji="1" lang="ja-JP" altLang="en-US" sz="1000" dirty="0"/>
          </a:p>
        </p:txBody>
      </p:sp>
      <p:cxnSp>
        <p:nvCxnSpPr>
          <p:cNvPr id="297" name="直線コネクタ 296"/>
          <p:cNvCxnSpPr/>
          <p:nvPr/>
        </p:nvCxnSpPr>
        <p:spPr>
          <a:xfrm flipH="1" flipV="1">
            <a:off x="2419996" y="2818265"/>
            <a:ext cx="540940" cy="517826"/>
          </a:xfrm>
          <a:prstGeom prst="line">
            <a:avLst/>
          </a:prstGeom>
          <a:ln cmpd="sng">
            <a:solidFill>
              <a:srgbClr val="00B0F0"/>
            </a:solidFill>
            <a:prstDash val="dashDot"/>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a:stCxn id="293" idx="0"/>
          </p:cNvCxnSpPr>
          <p:nvPr/>
        </p:nvCxnSpPr>
        <p:spPr>
          <a:xfrm flipV="1">
            <a:off x="3096478" y="2818265"/>
            <a:ext cx="187614" cy="517826"/>
          </a:xfrm>
          <a:prstGeom prst="line">
            <a:avLst/>
          </a:prstGeom>
          <a:ln cmpd="sng">
            <a:solidFill>
              <a:srgbClr val="00B0F0"/>
            </a:solidFill>
            <a:prstDash val="dashDot"/>
          </a:ln>
        </p:spPr>
        <p:style>
          <a:lnRef idx="1">
            <a:schemeClr val="accent1"/>
          </a:lnRef>
          <a:fillRef idx="0">
            <a:schemeClr val="accent1"/>
          </a:fillRef>
          <a:effectRef idx="0">
            <a:schemeClr val="accent1"/>
          </a:effectRef>
          <a:fontRef idx="minor">
            <a:schemeClr val="tx1"/>
          </a:fontRef>
        </p:style>
      </p:cxnSp>
      <p:sp>
        <p:nvSpPr>
          <p:cNvPr id="299" name="角丸四角形吹き出し 298"/>
          <p:cNvSpPr/>
          <p:nvPr/>
        </p:nvSpPr>
        <p:spPr>
          <a:xfrm>
            <a:off x="187748" y="2530233"/>
            <a:ext cx="900970" cy="283647"/>
          </a:xfrm>
          <a:prstGeom prst="wedgeRoundRectCallout">
            <a:avLst>
              <a:gd name="adj1" fmla="val 36633"/>
              <a:gd name="adj2" fmla="val 9189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smtClean="0"/>
              <a:t>タブレット等</a:t>
            </a:r>
            <a:endParaRPr kumimoji="1" lang="ja-JP" altLang="en-US" sz="1100" dirty="0"/>
          </a:p>
        </p:txBody>
      </p:sp>
      <p:pic>
        <p:nvPicPr>
          <p:cNvPr id="300" name="Picture 6"/>
          <p:cNvPicPr>
            <a:picLocks noChangeAspect="1" noChangeArrowheads="1"/>
          </p:cNvPicPr>
          <p:nvPr/>
        </p:nvPicPr>
        <p:blipFill>
          <a:blip r:embed="rId13" cstate="print"/>
          <a:srcRect/>
          <a:stretch>
            <a:fillRect/>
          </a:stretch>
        </p:blipFill>
        <p:spPr bwMode="auto">
          <a:xfrm>
            <a:off x="1408243" y="2414239"/>
            <a:ext cx="953968" cy="850940"/>
          </a:xfrm>
          <a:prstGeom prst="rect">
            <a:avLst/>
          </a:prstGeom>
          <a:noFill/>
          <a:ln w="9525">
            <a:noFill/>
            <a:miter lim="800000"/>
            <a:headEnd/>
            <a:tailEnd/>
          </a:ln>
          <a:effectLst/>
        </p:spPr>
      </p:pic>
      <p:pic>
        <p:nvPicPr>
          <p:cNvPr id="302" name="Picture 5" descr="X:\ユーザ作業用フォルダ\ICT戦略担当\B_ICT推進\99_いろんなツール\お絵かき素材\ノートＰＣ\icon_4b_12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023" y="3791857"/>
            <a:ext cx="774941" cy="687160"/>
          </a:xfrm>
          <a:prstGeom prst="rect">
            <a:avLst/>
          </a:prstGeom>
          <a:noFill/>
          <a:extLst>
            <a:ext uri="{909E8E84-426E-40DD-AFC4-6F175D3DCCD1}">
              <a14:hiddenFill xmlns:a14="http://schemas.microsoft.com/office/drawing/2010/main">
                <a:solidFill>
                  <a:srgbClr val="FFFFFF"/>
                </a:solidFill>
              </a14:hiddenFill>
            </a:ext>
          </a:extLst>
        </p:spPr>
      </p:pic>
      <p:grpSp>
        <p:nvGrpSpPr>
          <p:cNvPr id="305" name="グループ化 304"/>
          <p:cNvGrpSpPr/>
          <p:nvPr/>
        </p:nvGrpSpPr>
        <p:grpSpPr>
          <a:xfrm>
            <a:off x="923269" y="3729516"/>
            <a:ext cx="322074" cy="161143"/>
            <a:chOff x="3582302" y="3928990"/>
            <a:chExt cx="766323" cy="490260"/>
          </a:xfrm>
        </p:grpSpPr>
        <p:sp>
          <p:nvSpPr>
            <p:cNvPr id="333" name="アーチ 332"/>
            <p:cNvSpPr/>
            <p:nvPr/>
          </p:nvSpPr>
          <p:spPr>
            <a:xfrm rot="2130227">
              <a:off x="3740942" y="4187493"/>
              <a:ext cx="247650" cy="219074"/>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tx1"/>
                </a:solidFill>
              </a:endParaRPr>
            </a:p>
          </p:txBody>
        </p:sp>
        <p:sp>
          <p:nvSpPr>
            <p:cNvPr id="334" name="アーチ 333"/>
            <p:cNvSpPr/>
            <p:nvPr/>
          </p:nvSpPr>
          <p:spPr>
            <a:xfrm rot="2130227">
              <a:off x="3662583" y="4048340"/>
              <a:ext cx="490205" cy="370910"/>
            </a:xfrm>
            <a:prstGeom prst="blockArc">
              <a:avLst>
                <a:gd name="adj1" fmla="val 10800000"/>
                <a:gd name="adj2" fmla="val 85375"/>
                <a:gd name="adj3" fmla="val 17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tx1"/>
                </a:solidFill>
              </a:endParaRPr>
            </a:p>
          </p:txBody>
        </p:sp>
        <p:sp>
          <p:nvSpPr>
            <p:cNvPr id="335" name="アーチ 334"/>
            <p:cNvSpPr/>
            <p:nvPr/>
          </p:nvSpPr>
          <p:spPr>
            <a:xfrm rot="2130227">
              <a:off x="3582302" y="3928990"/>
              <a:ext cx="766323" cy="461851"/>
            </a:xfrm>
            <a:prstGeom prst="blockArc">
              <a:avLst>
                <a:gd name="adj1" fmla="val 10800000"/>
                <a:gd name="adj2" fmla="val 21417748"/>
                <a:gd name="adj3" fmla="val 13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tx1"/>
                </a:solidFill>
              </a:endParaRPr>
            </a:p>
          </p:txBody>
        </p:sp>
      </p:grpSp>
      <p:sp>
        <p:nvSpPr>
          <p:cNvPr id="320" name="テキスト ボックス 319"/>
          <p:cNvSpPr txBox="1"/>
          <p:nvPr/>
        </p:nvSpPr>
        <p:spPr>
          <a:xfrm>
            <a:off x="435638" y="4419263"/>
            <a:ext cx="812323" cy="276999"/>
          </a:xfrm>
          <a:prstGeom prst="rect">
            <a:avLst/>
          </a:prstGeom>
          <a:noFill/>
        </p:spPr>
        <p:txBody>
          <a:bodyPr wrap="square" rtlCol="0">
            <a:spAutoFit/>
          </a:bodyPr>
          <a:lstStyle/>
          <a:p>
            <a:r>
              <a:rPr lang="ja-JP" altLang="en-US" sz="600" dirty="0" smtClean="0"/>
              <a:t>モバイル用</a:t>
            </a:r>
            <a:endParaRPr lang="en-US" altLang="ja-JP" sz="600" dirty="0" smtClean="0"/>
          </a:p>
          <a:p>
            <a:r>
              <a:rPr lang="ja-JP" altLang="en-US" sz="600" dirty="0" smtClean="0"/>
              <a:t>庁内情報パソコン</a:t>
            </a:r>
            <a:endParaRPr kumimoji="1" lang="ja-JP" altLang="en-US" sz="600" dirty="0"/>
          </a:p>
        </p:txBody>
      </p:sp>
      <p:pic>
        <p:nvPicPr>
          <p:cNvPr id="336" name="Picture 10"/>
          <p:cNvPicPr>
            <a:picLocks noChangeAspect="1" noChangeArrowheads="1"/>
          </p:cNvPicPr>
          <p:nvPr/>
        </p:nvPicPr>
        <p:blipFill>
          <a:blip r:embed="rId15" cstate="print"/>
          <a:srcRect/>
          <a:stretch>
            <a:fillRect/>
          </a:stretch>
        </p:blipFill>
        <p:spPr bwMode="auto">
          <a:xfrm>
            <a:off x="-124633" y="3937243"/>
            <a:ext cx="818960" cy="828405"/>
          </a:xfrm>
          <a:prstGeom prst="rect">
            <a:avLst/>
          </a:prstGeom>
          <a:noFill/>
          <a:ln w="9525">
            <a:noFill/>
            <a:miter lim="800000"/>
            <a:headEnd/>
            <a:tailEnd/>
          </a:ln>
          <a:effectLst/>
        </p:spPr>
      </p:pic>
      <p:pic>
        <p:nvPicPr>
          <p:cNvPr id="338" name="Picture 6"/>
          <p:cNvPicPr>
            <a:picLocks noChangeAspect="1" noChangeArrowheads="1"/>
          </p:cNvPicPr>
          <p:nvPr/>
        </p:nvPicPr>
        <p:blipFill>
          <a:blip r:embed="rId13" cstate="print"/>
          <a:srcRect/>
          <a:stretch>
            <a:fillRect/>
          </a:stretch>
        </p:blipFill>
        <p:spPr bwMode="auto">
          <a:xfrm flipH="1">
            <a:off x="973187" y="3933144"/>
            <a:ext cx="860563" cy="850940"/>
          </a:xfrm>
          <a:prstGeom prst="rect">
            <a:avLst/>
          </a:prstGeom>
          <a:noFill/>
          <a:ln w="9525">
            <a:noFill/>
            <a:miter lim="800000"/>
            <a:headEnd/>
            <a:tailEnd/>
          </a:ln>
          <a:effectLst/>
        </p:spPr>
      </p:pic>
      <p:grpSp>
        <p:nvGrpSpPr>
          <p:cNvPr id="340" name="グループ化 13"/>
          <p:cNvGrpSpPr>
            <a:grpSpLocks/>
          </p:cNvGrpSpPr>
          <p:nvPr/>
        </p:nvGrpSpPr>
        <p:grpSpPr bwMode="auto">
          <a:xfrm>
            <a:off x="8260122" y="2986171"/>
            <a:ext cx="359851" cy="314605"/>
            <a:chOff x="1247588" y="3360330"/>
            <a:chExt cx="470961" cy="392732"/>
          </a:xfrm>
        </p:grpSpPr>
        <p:pic>
          <p:nvPicPr>
            <p:cNvPr id="341" name="Picture 24" descr="j04326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5788" y="3360330"/>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 name="図 2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247588"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3" name="グループ化 8"/>
          <p:cNvGrpSpPr>
            <a:grpSpLocks/>
          </p:cNvGrpSpPr>
          <p:nvPr/>
        </p:nvGrpSpPr>
        <p:grpSpPr bwMode="auto">
          <a:xfrm>
            <a:off x="7848361" y="3149632"/>
            <a:ext cx="358266" cy="314605"/>
            <a:chOff x="1607580" y="3110281"/>
            <a:chExt cx="478472" cy="395359"/>
          </a:xfrm>
        </p:grpSpPr>
        <p:pic>
          <p:nvPicPr>
            <p:cNvPr id="344" name="図 2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 name="Picture 7" descr="j043164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6" name="Picture 5" descr="X:\ユーザ作業用フォルダ\ICT戦略担当\B_ICT推進\99_いろんなツール\お絵かき素材\ノートＰＣ\icon_4b_12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33109" y="3814989"/>
            <a:ext cx="774941" cy="687160"/>
          </a:xfrm>
          <a:prstGeom prst="rect">
            <a:avLst/>
          </a:prstGeom>
          <a:noFill/>
          <a:extLst>
            <a:ext uri="{909E8E84-426E-40DD-AFC4-6F175D3DCCD1}">
              <a14:hiddenFill xmlns:a14="http://schemas.microsoft.com/office/drawing/2010/main">
                <a:solidFill>
                  <a:srgbClr val="FFFFFF"/>
                </a:solidFill>
              </a14:hiddenFill>
            </a:ext>
          </a:extLst>
        </p:spPr>
      </p:pic>
      <p:sp>
        <p:nvSpPr>
          <p:cNvPr id="347" name="テキスト ボックス 346"/>
          <p:cNvSpPr txBox="1"/>
          <p:nvPr/>
        </p:nvSpPr>
        <p:spPr>
          <a:xfrm>
            <a:off x="1525315" y="4411784"/>
            <a:ext cx="812323" cy="276999"/>
          </a:xfrm>
          <a:prstGeom prst="rect">
            <a:avLst/>
          </a:prstGeom>
          <a:noFill/>
        </p:spPr>
        <p:txBody>
          <a:bodyPr wrap="square" rtlCol="0">
            <a:spAutoFit/>
          </a:bodyPr>
          <a:lstStyle/>
          <a:p>
            <a:r>
              <a:rPr lang="ja-JP" altLang="en-US" sz="600" dirty="0" smtClean="0"/>
              <a:t>モバイル用</a:t>
            </a:r>
            <a:endParaRPr lang="en-US" altLang="ja-JP" sz="600" dirty="0" smtClean="0"/>
          </a:p>
          <a:p>
            <a:r>
              <a:rPr lang="ja-JP" altLang="en-US" sz="600" dirty="0" smtClean="0"/>
              <a:t>庁内情報パソコン</a:t>
            </a:r>
            <a:endParaRPr kumimoji="1" lang="ja-JP" altLang="en-US" sz="600" dirty="0"/>
          </a:p>
        </p:txBody>
      </p:sp>
      <p:sp>
        <p:nvSpPr>
          <p:cNvPr id="358" name="正方形/長方形 357"/>
          <p:cNvSpPr/>
          <p:nvPr/>
        </p:nvSpPr>
        <p:spPr>
          <a:xfrm>
            <a:off x="270116" y="2036596"/>
            <a:ext cx="1494344" cy="393954"/>
          </a:xfrm>
          <a:prstGeom prst="rect">
            <a:avLst/>
          </a:prstGeom>
        </p:spPr>
        <p:txBody>
          <a:bodyPr wrap="square">
            <a:spAutoFit/>
          </a:bodyPr>
          <a:lstStyle/>
          <a:p>
            <a:pPr eaLnBrk="0" hangingPunct="0">
              <a:spcBef>
                <a:spcPct val="0"/>
              </a:spcBef>
            </a:pPr>
            <a:r>
              <a:rPr lang="ja-JP" altLang="en-US" sz="1400" b="1" u="sng" dirty="0" smtClean="0">
                <a:solidFill>
                  <a:srgbClr val="000000"/>
                </a:solidFill>
                <a:latin typeface="+mj-ea"/>
                <a:ea typeface="+mj-ea"/>
              </a:rPr>
              <a:t>会議等イメージ</a:t>
            </a:r>
            <a:endParaRPr lang="ja-JP" altLang="en-US" sz="1400" b="1" u="sng" dirty="0">
              <a:solidFill>
                <a:srgbClr val="000000"/>
              </a:solidFill>
              <a:latin typeface="+mj-ea"/>
              <a:ea typeface="+mj-ea"/>
            </a:endParaRPr>
          </a:p>
        </p:txBody>
      </p:sp>
      <p:cxnSp>
        <p:nvCxnSpPr>
          <p:cNvPr id="359" name="直線矢印コネクタ 358"/>
          <p:cNvCxnSpPr>
            <a:stCxn id="252" idx="1"/>
          </p:cNvCxnSpPr>
          <p:nvPr/>
        </p:nvCxnSpPr>
        <p:spPr bwMode="auto">
          <a:xfrm flipH="1" flipV="1">
            <a:off x="3941602" y="4510621"/>
            <a:ext cx="353499" cy="256123"/>
          </a:xfrm>
          <a:prstGeom prst="straightConnector1">
            <a:avLst/>
          </a:prstGeom>
          <a:solidFill>
            <a:schemeClr val="accent1"/>
          </a:solidFill>
          <a:ln w="6350" cap="flat" cmpd="sng" algn="ctr">
            <a:solidFill>
              <a:schemeClr val="bg2">
                <a:lumMod val="60000"/>
                <a:lumOff val="40000"/>
              </a:schemeClr>
            </a:solidFill>
            <a:prstDash val="solid"/>
            <a:round/>
            <a:headEnd type="none" w="med" len="med"/>
            <a:tailEnd type="oval"/>
          </a:ln>
          <a:effectLst/>
          <a:extLst/>
        </p:spPr>
      </p:cxnSp>
      <p:pic>
        <p:nvPicPr>
          <p:cNvPr id="159" name="図 15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2361381" y="4014267"/>
            <a:ext cx="252403" cy="591968"/>
          </a:xfrm>
          <a:prstGeom prst="rect">
            <a:avLst/>
          </a:prstGeom>
        </p:spPr>
      </p:pic>
      <p:pic>
        <p:nvPicPr>
          <p:cNvPr id="2" name="図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09767" y="4014267"/>
            <a:ext cx="806759" cy="724066"/>
          </a:xfrm>
          <a:prstGeom prst="rect">
            <a:avLst/>
          </a:prstGeom>
        </p:spPr>
      </p:pic>
      <p:grpSp>
        <p:nvGrpSpPr>
          <p:cNvPr id="161" name="グループ化 160"/>
          <p:cNvGrpSpPr/>
          <p:nvPr/>
        </p:nvGrpSpPr>
        <p:grpSpPr>
          <a:xfrm flipH="1">
            <a:off x="1605974" y="3683373"/>
            <a:ext cx="322074" cy="161143"/>
            <a:chOff x="3582302" y="3928990"/>
            <a:chExt cx="766323" cy="490260"/>
          </a:xfrm>
        </p:grpSpPr>
        <p:sp>
          <p:nvSpPr>
            <p:cNvPr id="162" name="アーチ 161"/>
            <p:cNvSpPr/>
            <p:nvPr/>
          </p:nvSpPr>
          <p:spPr>
            <a:xfrm rot="2130227">
              <a:off x="3740942" y="4187493"/>
              <a:ext cx="247650" cy="219074"/>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tx1"/>
                </a:solidFill>
              </a:endParaRPr>
            </a:p>
          </p:txBody>
        </p:sp>
        <p:sp>
          <p:nvSpPr>
            <p:cNvPr id="163" name="アーチ 162"/>
            <p:cNvSpPr/>
            <p:nvPr/>
          </p:nvSpPr>
          <p:spPr>
            <a:xfrm rot="2130227">
              <a:off x="3662583" y="4048340"/>
              <a:ext cx="490205" cy="370910"/>
            </a:xfrm>
            <a:prstGeom prst="blockArc">
              <a:avLst>
                <a:gd name="adj1" fmla="val 10800000"/>
                <a:gd name="adj2" fmla="val 85375"/>
                <a:gd name="adj3" fmla="val 17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tx1"/>
                </a:solidFill>
              </a:endParaRPr>
            </a:p>
          </p:txBody>
        </p:sp>
        <p:sp>
          <p:nvSpPr>
            <p:cNvPr id="164" name="アーチ 163"/>
            <p:cNvSpPr/>
            <p:nvPr/>
          </p:nvSpPr>
          <p:spPr>
            <a:xfrm rot="2130227">
              <a:off x="3582302" y="3928990"/>
              <a:ext cx="766323" cy="461851"/>
            </a:xfrm>
            <a:prstGeom prst="blockArc">
              <a:avLst>
                <a:gd name="adj1" fmla="val 10800000"/>
                <a:gd name="adj2" fmla="val 21417748"/>
                <a:gd name="adj3" fmla="val 13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tx1"/>
                </a:solidFill>
              </a:endParaRPr>
            </a:p>
          </p:txBody>
        </p:sp>
      </p:grpSp>
      <p:sp>
        <p:nvSpPr>
          <p:cNvPr id="165" name="テキスト ボックス 164"/>
          <p:cNvSpPr txBox="1"/>
          <p:nvPr/>
        </p:nvSpPr>
        <p:spPr>
          <a:xfrm>
            <a:off x="2583563" y="3742327"/>
            <a:ext cx="1414730" cy="232371"/>
          </a:xfrm>
          <a:prstGeom prst="rect">
            <a:avLst/>
          </a:prstGeom>
          <a:noFill/>
        </p:spPr>
        <p:txBody>
          <a:bodyPr wrap="square" rtlCol="0">
            <a:spAutoFit/>
          </a:bodyPr>
          <a:lstStyle/>
          <a:p>
            <a:r>
              <a:rPr lang="en-US" altLang="ja-JP" sz="700" dirty="0" smtClean="0">
                <a:solidFill>
                  <a:schemeClr val="tx1"/>
                </a:solidFill>
              </a:rPr>
              <a:t>※</a:t>
            </a:r>
            <a:r>
              <a:rPr lang="ja-JP" altLang="en-US" sz="700" dirty="0" smtClean="0">
                <a:solidFill>
                  <a:schemeClr val="tx1"/>
                </a:solidFill>
              </a:rPr>
              <a:t>従前は紙を用いた会議</a:t>
            </a:r>
            <a:endParaRPr kumimoji="1" lang="ja-JP" altLang="en-US" sz="700" b="1" u="sng" dirty="0">
              <a:solidFill>
                <a:schemeClr val="tx1"/>
              </a:solidFill>
            </a:endParaRPr>
          </a:p>
        </p:txBody>
      </p:sp>
      <p:cxnSp>
        <p:nvCxnSpPr>
          <p:cNvPr id="4" name="直線コネクタ 3"/>
          <p:cNvCxnSpPr/>
          <p:nvPr/>
        </p:nvCxnSpPr>
        <p:spPr bwMode="auto">
          <a:xfrm>
            <a:off x="2806292" y="4025996"/>
            <a:ext cx="664745" cy="66474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直線コネクタ 168"/>
          <p:cNvCxnSpPr/>
          <p:nvPr/>
        </p:nvCxnSpPr>
        <p:spPr bwMode="auto">
          <a:xfrm rot="5400000">
            <a:off x="2770997" y="4045296"/>
            <a:ext cx="664745" cy="66474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テキスト ボックス 169"/>
          <p:cNvSpPr txBox="1"/>
          <p:nvPr/>
        </p:nvSpPr>
        <p:spPr>
          <a:xfrm>
            <a:off x="2175751" y="4703640"/>
            <a:ext cx="1414730" cy="232371"/>
          </a:xfrm>
          <a:prstGeom prst="rect">
            <a:avLst/>
          </a:prstGeom>
          <a:noFill/>
        </p:spPr>
        <p:txBody>
          <a:bodyPr wrap="square" rtlCol="0">
            <a:spAutoFit/>
          </a:bodyPr>
          <a:lstStyle/>
          <a:p>
            <a:r>
              <a:rPr kumimoji="1" lang="ja-JP" altLang="en-US" sz="700" b="1" u="sng" dirty="0" smtClean="0">
                <a:solidFill>
                  <a:schemeClr val="tx1"/>
                </a:solidFill>
              </a:rPr>
              <a:t>これからはパソコン等を活用</a:t>
            </a:r>
            <a:endParaRPr kumimoji="1" lang="ja-JP" altLang="en-US" sz="700" b="1" u="sng" dirty="0">
              <a:solidFill>
                <a:schemeClr val="tx1"/>
              </a:solidFill>
            </a:endParaRPr>
          </a:p>
        </p:txBody>
      </p:sp>
    </p:spTree>
    <p:extLst>
      <p:ext uri="{BB962C8B-B14F-4D97-AF65-F5344CB8AC3E}">
        <p14:creationId xmlns:p14="http://schemas.microsoft.com/office/powerpoint/2010/main" val="2179102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18</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smtClean="0"/>
              <a:t>職員の働き方改革</a:t>
            </a:r>
          </a:p>
        </p:txBody>
      </p:sp>
      <p:sp>
        <p:nvSpPr>
          <p:cNvPr id="20" name="Shape 128"/>
          <p:cNvSpPr/>
          <p:nvPr/>
        </p:nvSpPr>
        <p:spPr>
          <a:xfrm>
            <a:off x="344488" y="728700"/>
            <a:ext cx="8679656" cy="59138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rPr>
              <a:t>場所に制約されない働き方の実現</a:t>
            </a:r>
            <a:endParaRPr kumimoji="0" lang="en-US" altLang="ja-JP" sz="1687" kern="0" dirty="0" smtClean="0">
              <a:solidFill>
                <a:srgbClr val="C00000"/>
              </a:solidFill>
              <a:latin typeface="メイリオ" panose="020B0604030504040204" pitchFamily="50" charset="-128"/>
            </a:endParaRPr>
          </a:p>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rPr>
              <a:t>　　～</a:t>
            </a:r>
            <a:r>
              <a:rPr kumimoji="0" lang="en-US" altLang="ja-JP" sz="1687" kern="0" dirty="0" smtClean="0">
                <a:solidFill>
                  <a:srgbClr val="C00000"/>
                </a:solidFill>
                <a:latin typeface="メイリオ" panose="020B0604030504040204" pitchFamily="50" charset="-128"/>
              </a:rPr>
              <a:t>e</a:t>
            </a:r>
            <a:r>
              <a:rPr kumimoji="0" lang="ja-JP" altLang="en-US" sz="1687" kern="0" dirty="0" smtClean="0">
                <a:solidFill>
                  <a:srgbClr val="C00000"/>
                </a:solidFill>
                <a:latin typeface="メイリオ" panose="020B0604030504040204" pitchFamily="50" charset="-128"/>
              </a:rPr>
              <a:t>ラーニングシステム等の活用による時間・場所に</a:t>
            </a:r>
            <a:r>
              <a:rPr kumimoji="0" lang="ja-JP" altLang="en-US" sz="1687" kern="0" dirty="0">
                <a:solidFill>
                  <a:srgbClr val="C00000"/>
                </a:solidFill>
                <a:latin typeface="メイリオ" panose="020B0604030504040204" pitchFamily="50" charset="-128"/>
              </a:rPr>
              <a:t>縛</a:t>
            </a:r>
            <a:r>
              <a:rPr kumimoji="0" lang="ja-JP" altLang="en-US" sz="1687" kern="0" dirty="0" smtClean="0">
                <a:solidFill>
                  <a:srgbClr val="C00000"/>
                </a:solidFill>
                <a:latin typeface="メイリオ" panose="020B0604030504040204" pitchFamily="50" charset="-128"/>
              </a:rPr>
              <a:t>られない知識習得～</a:t>
            </a:r>
            <a:endParaRPr kumimoji="0" lang="en-US" altLang="ja-JP" sz="1687" kern="0" dirty="0">
              <a:solidFill>
                <a:srgbClr val="C00000"/>
              </a:solidFill>
              <a:latin typeface="メイリオ" panose="020B0604030504040204" pitchFamily="50" charset="-128"/>
            </a:endParaRPr>
          </a:p>
        </p:txBody>
      </p:sp>
      <p:grpSp>
        <p:nvGrpSpPr>
          <p:cNvPr id="13" name="グループ化 12"/>
          <p:cNvGrpSpPr/>
          <p:nvPr/>
        </p:nvGrpSpPr>
        <p:grpSpPr>
          <a:xfrm>
            <a:off x="4531572" y="2398169"/>
            <a:ext cx="5158958" cy="2008620"/>
            <a:chOff x="5013746" y="3085447"/>
            <a:chExt cx="5158958" cy="2008620"/>
          </a:xfrm>
        </p:grpSpPr>
        <p:sp>
          <p:nvSpPr>
            <p:cNvPr id="550" name="フローチャート: 処理 49"/>
            <p:cNvSpPr>
              <a:spLocks noChangeArrowheads="1"/>
            </p:cNvSpPr>
            <p:nvPr/>
          </p:nvSpPr>
          <p:spPr bwMode="auto">
            <a:xfrm>
              <a:off x="5956300" y="3271815"/>
              <a:ext cx="3035300" cy="765175"/>
            </a:xfrm>
            <a:prstGeom prst="flowChartProcess">
              <a:avLst/>
            </a:prstGeom>
            <a:solidFill>
              <a:schemeClr val="bg1">
                <a:lumMod val="95000"/>
              </a:schemeClr>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grpSp>
          <p:nvGrpSpPr>
            <p:cNvPr id="591" name="グループ化 22"/>
            <p:cNvGrpSpPr>
              <a:grpSpLocks/>
            </p:cNvGrpSpPr>
            <p:nvPr/>
          </p:nvGrpSpPr>
          <p:grpSpPr bwMode="auto">
            <a:xfrm>
              <a:off x="7126742" y="3539905"/>
              <a:ext cx="865188" cy="458787"/>
              <a:chOff x="2689225" y="2747963"/>
              <a:chExt cx="865188" cy="458787"/>
            </a:xfrm>
          </p:grpSpPr>
          <p:sp>
            <p:nvSpPr>
              <p:cNvPr id="592" name="直方体 591"/>
              <p:cNvSpPr/>
              <p:nvPr/>
            </p:nvSpPr>
            <p:spPr bwMode="auto">
              <a:xfrm>
                <a:off x="2689225" y="3008313"/>
                <a:ext cx="865188" cy="198437"/>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593" name="グループ化 8"/>
              <p:cNvGrpSpPr>
                <a:grpSpLocks/>
              </p:cNvGrpSpPr>
              <p:nvPr/>
            </p:nvGrpSpPr>
            <p:grpSpPr bwMode="auto">
              <a:xfrm>
                <a:off x="2940050" y="2747963"/>
                <a:ext cx="357188" cy="320675"/>
                <a:chOff x="1607580" y="3110281"/>
                <a:chExt cx="478472" cy="395359"/>
              </a:xfrm>
            </p:grpSpPr>
            <p:pic>
              <p:nvPicPr>
                <p:cNvPr id="597" name="図 2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 name="Picture 7" descr="j04316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4" name="グループ化 328"/>
              <p:cNvGrpSpPr>
                <a:grpSpLocks/>
              </p:cNvGrpSpPr>
              <p:nvPr/>
            </p:nvGrpSpPr>
            <p:grpSpPr bwMode="auto">
              <a:xfrm rot="660000">
                <a:off x="3140075" y="2808288"/>
                <a:ext cx="309563" cy="323850"/>
                <a:chOff x="2810068" y="3686811"/>
                <a:chExt cx="411480" cy="411480"/>
              </a:xfrm>
            </p:grpSpPr>
            <p:pic>
              <p:nvPicPr>
                <p:cNvPr id="595" name="Picture 4" descr="関連画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0000">
                  <a:off x="2810068" y="3686811"/>
                  <a:ext cx="411480"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6" name="テキスト ボックス 330"/>
                <p:cNvSpPr txBox="1">
                  <a:spLocks noChangeArrowheads="1"/>
                </p:cNvSpPr>
                <p:nvPr/>
              </p:nvSpPr>
              <p:spPr bwMode="auto">
                <a:xfrm rot="900000">
                  <a:off x="2909496" y="3808360"/>
                  <a:ext cx="205257" cy="21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lnSpc>
                      <a:spcPts val="300"/>
                    </a:lnSpc>
                    <a:spcBef>
                      <a:spcPct val="0"/>
                    </a:spcBef>
                    <a:buClrTx/>
                    <a:buFontTx/>
                    <a:buNone/>
                  </a:pPr>
                  <a:r>
                    <a:rPr lang="en-US" altLang="ja-JP" sz="400" dirty="0">
                      <a:solidFill>
                        <a:srgbClr val="000000"/>
                      </a:solidFill>
                      <a:latin typeface="Arial"/>
                      <a:ea typeface="ＭＳ Ｐゴシック"/>
                    </a:rPr>
                    <a:t>IP</a:t>
                  </a:r>
                </a:p>
                <a:p>
                  <a:pPr algn="ctr">
                    <a:lnSpc>
                      <a:spcPts val="300"/>
                    </a:lnSpc>
                    <a:spcBef>
                      <a:spcPct val="0"/>
                    </a:spcBef>
                    <a:buClrTx/>
                    <a:buFontTx/>
                    <a:buNone/>
                  </a:pPr>
                  <a:r>
                    <a:rPr lang="en-US" altLang="ja-JP" sz="400" dirty="0">
                      <a:solidFill>
                        <a:srgbClr val="000000"/>
                      </a:solidFill>
                      <a:latin typeface="Arial"/>
                      <a:ea typeface="ＭＳ Ｐゴシック"/>
                    </a:rPr>
                    <a:t>Phone</a:t>
                  </a:r>
                  <a:endParaRPr lang="ja-JP" altLang="en-US" sz="400" dirty="0">
                    <a:solidFill>
                      <a:srgbClr val="000000"/>
                    </a:solidFill>
                    <a:latin typeface="Arial"/>
                    <a:ea typeface="ＭＳ Ｐゴシック"/>
                  </a:endParaRPr>
                </a:p>
              </p:txBody>
            </p:sp>
          </p:grpSp>
        </p:grpSp>
        <p:pic>
          <p:nvPicPr>
            <p:cNvPr id="599" name="Picture 2" descr="「オフィスプリンター アイコン」の画像検索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1039" y="3854674"/>
              <a:ext cx="425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1" name="平行四辺形 48"/>
            <p:cNvSpPr>
              <a:spLocks noChangeArrowheads="1"/>
            </p:cNvSpPr>
            <p:nvPr/>
          </p:nvSpPr>
          <p:spPr bwMode="auto">
            <a:xfrm rot="5400000" flipH="1">
              <a:off x="4770064" y="3522536"/>
              <a:ext cx="1439863" cy="952500"/>
            </a:xfrm>
            <a:prstGeom prst="parallelogram">
              <a:avLst>
                <a:gd name="adj" fmla="val 70655"/>
              </a:avLst>
            </a:prstGeom>
            <a:solidFill>
              <a:srgbClr val="F2F2F2">
                <a:alpha val="49019"/>
              </a:srgbClr>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sp>
          <p:nvSpPr>
            <p:cNvPr id="602" name="角丸四角形 601"/>
            <p:cNvSpPr/>
            <p:nvPr/>
          </p:nvSpPr>
          <p:spPr bwMode="auto">
            <a:xfrm>
              <a:off x="5966246" y="3085447"/>
              <a:ext cx="584200" cy="155575"/>
            </a:xfrm>
            <a:prstGeom prst="roundRect">
              <a:avLst/>
            </a:prstGeom>
            <a:solidFill>
              <a:schemeClr val="accent6">
                <a:lumMod val="75000"/>
              </a:schemeClr>
            </a:solidFill>
            <a:ln w="9525" cap="flat" cmpd="sng" algn="ctr">
              <a:solidFill>
                <a:schemeClr val="bg2">
                  <a:lumMod val="50000"/>
                </a:schemeClr>
              </a:solidFill>
              <a:prstDash val="solid"/>
              <a:round/>
              <a:headEnd type="none" w="med" len="med"/>
              <a:tailEnd type="none" w="med" len="med"/>
            </a:ln>
            <a:effectLst/>
            <a:extLst/>
          </p:spPr>
          <p:txBody>
            <a:bodyPr wrap="none" anchor="ctr"/>
            <a:lstStyle/>
            <a:p>
              <a:pPr algn="ctr">
                <a:defRPr/>
              </a:pPr>
              <a:r>
                <a:rPr lang="ja-JP" altLang="en-US" sz="1000" dirty="0">
                  <a:solidFill>
                    <a:schemeClr val="bg1"/>
                  </a:solidFill>
                  <a:latin typeface="+mj-ea"/>
                  <a:ea typeface="+mj-ea"/>
                </a:rPr>
                <a:t>執務室</a:t>
              </a:r>
            </a:p>
          </p:txBody>
        </p:sp>
        <p:grpSp>
          <p:nvGrpSpPr>
            <p:cNvPr id="603" name="グループ化 23"/>
            <p:cNvGrpSpPr>
              <a:grpSpLocks/>
            </p:cNvGrpSpPr>
            <p:nvPr/>
          </p:nvGrpSpPr>
          <p:grpSpPr bwMode="auto">
            <a:xfrm>
              <a:off x="8055430" y="3573242"/>
              <a:ext cx="677862" cy="738188"/>
              <a:chOff x="3638550" y="2781300"/>
              <a:chExt cx="677863" cy="738188"/>
            </a:xfrm>
          </p:grpSpPr>
          <p:grpSp>
            <p:nvGrpSpPr>
              <p:cNvPr id="604" name="グループ化 13"/>
              <p:cNvGrpSpPr>
                <a:grpSpLocks/>
              </p:cNvGrpSpPr>
              <p:nvPr/>
            </p:nvGrpSpPr>
            <p:grpSpPr bwMode="auto">
              <a:xfrm>
                <a:off x="3638550" y="2913063"/>
                <a:ext cx="677863" cy="606425"/>
                <a:chOff x="-525442" y="1766887"/>
                <a:chExt cx="786313" cy="698766"/>
              </a:xfrm>
            </p:grpSpPr>
            <p:cxnSp>
              <p:nvCxnSpPr>
                <p:cNvPr id="611" name="直線コネクタ 610"/>
                <p:cNvCxnSpPr/>
                <p:nvPr/>
              </p:nvCxnSpPr>
              <p:spPr bwMode="auto">
                <a:xfrm>
                  <a:off x="174322" y="1984565"/>
                  <a:ext cx="5524" cy="281701"/>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2" name="直線コネクタ 611"/>
                <p:cNvCxnSpPr/>
                <p:nvPr/>
              </p:nvCxnSpPr>
              <p:spPr bwMode="auto">
                <a:xfrm>
                  <a:off x="-89011" y="1993712"/>
                  <a:ext cx="7366" cy="283530"/>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3" name="直線コネクタ 612"/>
                <p:cNvCxnSpPr/>
                <p:nvPr/>
              </p:nvCxnSpPr>
              <p:spPr bwMode="auto">
                <a:xfrm>
                  <a:off x="-149779" y="2180293"/>
                  <a:ext cx="5524" cy="279872"/>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 name="直線コネクタ 613"/>
                <p:cNvCxnSpPr/>
                <p:nvPr/>
              </p:nvCxnSpPr>
              <p:spPr bwMode="auto">
                <a:xfrm>
                  <a:off x="-413112" y="2182122"/>
                  <a:ext cx="7366" cy="283531"/>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 name="楕円 227"/>
                <p:cNvSpPr/>
                <p:nvPr/>
              </p:nvSpPr>
              <p:spPr bwMode="auto">
                <a:xfrm rot="20622242">
                  <a:off x="-514393" y="1851032"/>
                  <a:ext cx="775264" cy="358529"/>
                </a:xfrm>
                <a:prstGeom prst="ellipse">
                  <a:avLst/>
                </a:prstGeom>
                <a:solidFill>
                  <a:schemeClr val="bg1">
                    <a:lumMod val="75000"/>
                  </a:schemeClr>
                </a:solidFill>
                <a:ln w="3175" cap="flat" cmpd="sng" algn="ctr">
                  <a:no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grpSp>
              <p:nvGrpSpPr>
                <p:cNvPr id="616" name="グループ化 8"/>
                <p:cNvGrpSpPr>
                  <a:grpSpLocks/>
                </p:cNvGrpSpPr>
                <p:nvPr/>
              </p:nvGrpSpPr>
              <p:grpSpPr bwMode="auto">
                <a:xfrm>
                  <a:off x="-525442" y="1766887"/>
                  <a:ext cx="784615" cy="435461"/>
                  <a:chOff x="-658313" y="1746488"/>
                  <a:chExt cx="784615" cy="435461"/>
                </a:xfrm>
              </p:grpSpPr>
              <p:sp>
                <p:nvSpPr>
                  <p:cNvPr id="617" name="楕円 233"/>
                  <p:cNvSpPr/>
                  <p:nvPr/>
                </p:nvSpPr>
                <p:spPr bwMode="auto">
                  <a:xfrm rot="20622242">
                    <a:off x="-649106" y="1823316"/>
                    <a:ext cx="775265" cy="358530"/>
                  </a:xfrm>
                  <a:prstGeom prst="ellipse">
                    <a:avLst/>
                  </a:prstGeom>
                  <a:solidFill>
                    <a:schemeClr val="tx2">
                      <a:lumMod val="85000"/>
                    </a:schemeClr>
                  </a:solidFill>
                  <a:ln w="3175" cap="flat" cmpd="sng" algn="ctr">
                    <a:no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sp>
                <p:nvSpPr>
                  <p:cNvPr id="618" name="正方形/長方形 617"/>
                  <p:cNvSpPr/>
                  <p:nvPr/>
                </p:nvSpPr>
                <p:spPr bwMode="auto">
                  <a:xfrm rot="21032366">
                    <a:off x="-639898" y="2009897"/>
                    <a:ext cx="46037" cy="124388"/>
                  </a:xfrm>
                  <a:prstGeom prst="rect">
                    <a:avLst/>
                  </a:prstGeom>
                  <a:solidFill>
                    <a:schemeClr val="tx2">
                      <a:lumMod val="85000"/>
                    </a:schemeClr>
                  </a:solidFill>
                  <a:ln w="9525" cap="flat" cmpd="sng" algn="ctr">
                    <a:no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sp>
                <p:nvSpPr>
                  <p:cNvPr id="619" name="楕円 235"/>
                  <p:cNvSpPr/>
                  <p:nvPr/>
                </p:nvSpPr>
                <p:spPr bwMode="auto">
                  <a:xfrm rot="20622242">
                    <a:off x="-658313" y="1746488"/>
                    <a:ext cx="775264" cy="358530"/>
                  </a:xfrm>
                  <a:prstGeom prst="ellipse">
                    <a:avLst/>
                  </a:prstGeom>
                  <a:solidFill>
                    <a:schemeClr val="accent3">
                      <a:lumMod val="95000"/>
                    </a:schemeClr>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grpSp>
          </p:grpSp>
          <p:grpSp>
            <p:nvGrpSpPr>
              <p:cNvPr id="605" name="グループ化 13"/>
              <p:cNvGrpSpPr>
                <a:grpSpLocks/>
              </p:cNvGrpSpPr>
              <p:nvPr/>
            </p:nvGrpSpPr>
            <p:grpSpPr bwMode="auto">
              <a:xfrm>
                <a:off x="3759200" y="2781300"/>
                <a:ext cx="360363" cy="323850"/>
                <a:chOff x="1247588" y="3360330"/>
                <a:chExt cx="470961" cy="392732"/>
              </a:xfrm>
            </p:grpSpPr>
            <p:pic>
              <p:nvPicPr>
                <p:cNvPr id="609" name="Picture 24" descr="j043262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5788" y="3360330"/>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0" name="図 2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47588"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6" name="グループ化 303"/>
              <p:cNvGrpSpPr>
                <a:grpSpLocks/>
              </p:cNvGrpSpPr>
              <p:nvPr/>
            </p:nvGrpSpPr>
            <p:grpSpPr bwMode="auto">
              <a:xfrm rot="540000">
                <a:off x="3957638" y="2835275"/>
                <a:ext cx="334962" cy="338138"/>
                <a:chOff x="2810068" y="3686811"/>
                <a:chExt cx="411480" cy="411480"/>
              </a:xfrm>
            </p:grpSpPr>
            <p:pic>
              <p:nvPicPr>
                <p:cNvPr id="607" name="Picture 4" descr="関連画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0000">
                  <a:off x="2810068" y="3686811"/>
                  <a:ext cx="411480"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 name="テキスト ボックス 305"/>
                <p:cNvSpPr txBox="1">
                  <a:spLocks noChangeArrowheads="1"/>
                </p:cNvSpPr>
                <p:nvPr/>
              </p:nvSpPr>
              <p:spPr bwMode="auto">
                <a:xfrm rot="900000">
                  <a:off x="2925209" y="3789312"/>
                  <a:ext cx="183135" cy="20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lnSpc>
                      <a:spcPts val="300"/>
                    </a:lnSpc>
                    <a:spcBef>
                      <a:spcPct val="0"/>
                    </a:spcBef>
                    <a:buClrTx/>
                    <a:buFontTx/>
                    <a:buNone/>
                  </a:pPr>
                  <a:r>
                    <a:rPr lang="en-US" altLang="ja-JP" sz="400" dirty="0">
                      <a:solidFill>
                        <a:srgbClr val="000000"/>
                      </a:solidFill>
                      <a:latin typeface="Arial"/>
                      <a:ea typeface="ＭＳ Ｐゴシック"/>
                    </a:rPr>
                    <a:t>IP</a:t>
                  </a:r>
                </a:p>
                <a:p>
                  <a:pPr algn="ctr">
                    <a:lnSpc>
                      <a:spcPts val="300"/>
                    </a:lnSpc>
                    <a:spcBef>
                      <a:spcPct val="0"/>
                    </a:spcBef>
                    <a:buClrTx/>
                    <a:buFontTx/>
                    <a:buNone/>
                  </a:pPr>
                  <a:r>
                    <a:rPr lang="en-US" altLang="ja-JP" sz="400" dirty="0">
                      <a:solidFill>
                        <a:srgbClr val="000000"/>
                      </a:solidFill>
                      <a:latin typeface="Arial"/>
                      <a:ea typeface="ＭＳ Ｐゴシック"/>
                    </a:rPr>
                    <a:t>Phone</a:t>
                  </a:r>
                  <a:endParaRPr lang="ja-JP" altLang="en-US" sz="400" dirty="0">
                    <a:solidFill>
                      <a:srgbClr val="000000"/>
                    </a:solidFill>
                    <a:latin typeface="Arial"/>
                    <a:ea typeface="ＭＳ Ｐゴシック"/>
                  </a:endParaRPr>
                </a:p>
              </p:txBody>
            </p:sp>
          </p:grpSp>
        </p:grpSp>
        <p:sp>
          <p:nvSpPr>
            <p:cNvPr id="621" name="正方形/長方形 445"/>
            <p:cNvSpPr>
              <a:spLocks noChangeArrowheads="1"/>
            </p:cNvSpPr>
            <p:nvPr/>
          </p:nvSpPr>
          <p:spPr bwMode="auto">
            <a:xfrm>
              <a:off x="8095117" y="4728942"/>
              <a:ext cx="125413"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pic>
          <p:nvPicPr>
            <p:cNvPr id="625" name="Picture 2" descr="「オフィスプリンター アイコン」の画像検索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455" y="4667030"/>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6" name="Picture 2" descr="「オフィスプリンター アイコン」の画像検索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2392" y="3570067"/>
              <a:ext cx="425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1" name="グループ化 8"/>
            <p:cNvGrpSpPr>
              <a:grpSpLocks/>
            </p:cNvGrpSpPr>
            <p:nvPr/>
          </p:nvGrpSpPr>
          <p:grpSpPr bwMode="auto">
            <a:xfrm>
              <a:off x="6355217" y="3895505"/>
              <a:ext cx="1343025" cy="460375"/>
              <a:chOff x="2203694" y="2859273"/>
              <a:chExt cx="1343025" cy="460375"/>
            </a:xfrm>
          </p:grpSpPr>
          <p:sp>
            <p:nvSpPr>
              <p:cNvPr id="632" name="直方体 631"/>
              <p:cNvSpPr/>
              <p:nvPr/>
            </p:nvSpPr>
            <p:spPr bwMode="auto">
              <a:xfrm>
                <a:off x="2203694" y="3121210"/>
                <a:ext cx="1343025" cy="198438"/>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633" name="グループ化 13"/>
              <p:cNvGrpSpPr>
                <a:grpSpLocks/>
              </p:cNvGrpSpPr>
              <p:nvPr/>
            </p:nvGrpSpPr>
            <p:grpSpPr bwMode="auto">
              <a:xfrm>
                <a:off x="2629005" y="2859273"/>
                <a:ext cx="358775" cy="323850"/>
                <a:chOff x="1444960" y="3397295"/>
                <a:chExt cx="470961" cy="392731"/>
              </a:xfrm>
            </p:grpSpPr>
            <p:pic>
              <p:nvPicPr>
                <p:cNvPr id="637" name="Picture 24" descr="j043262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3160" y="3397295"/>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8" name="図 2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4960" y="3557505"/>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4" name="グループ化 13"/>
              <p:cNvGrpSpPr>
                <a:grpSpLocks/>
              </p:cNvGrpSpPr>
              <p:nvPr/>
            </p:nvGrpSpPr>
            <p:grpSpPr bwMode="auto">
              <a:xfrm>
                <a:off x="3047657" y="2859273"/>
                <a:ext cx="358775" cy="323850"/>
                <a:chOff x="1444960" y="3397295"/>
                <a:chExt cx="470961" cy="392731"/>
              </a:xfrm>
            </p:grpSpPr>
            <p:pic>
              <p:nvPicPr>
                <p:cNvPr id="635" name="Picture 24" descr="j043262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3160" y="3397295"/>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6" name="図 2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4960" y="3557505"/>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39" name="グループ化 6"/>
            <p:cNvGrpSpPr>
              <a:grpSpLocks/>
            </p:cNvGrpSpPr>
            <p:nvPr/>
          </p:nvGrpSpPr>
          <p:grpSpPr bwMode="auto">
            <a:xfrm>
              <a:off x="5945642" y="4257455"/>
              <a:ext cx="1341438" cy="457200"/>
              <a:chOff x="1657923" y="3317493"/>
              <a:chExt cx="1341437" cy="457200"/>
            </a:xfrm>
          </p:grpSpPr>
          <p:sp>
            <p:nvSpPr>
              <p:cNvPr id="640" name="直方体 639"/>
              <p:cNvSpPr/>
              <p:nvPr/>
            </p:nvSpPr>
            <p:spPr bwMode="auto">
              <a:xfrm>
                <a:off x="1657923" y="3576255"/>
                <a:ext cx="1341437" cy="198438"/>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641" name="グループ化 8"/>
              <p:cNvGrpSpPr>
                <a:grpSpLocks/>
              </p:cNvGrpSpPr>
              <p:nvPr/>
            </p:nvGrpSpPr>
            <p:grpSpPr bwMode="auto">
              <a:xfrm>
                <a:off x="2189735" y="3319081"/>
                <a:ext cx="358775" cy="323850"/>
                <a:chOff x="1607580" y="3110281"/>
                <a:chExt cx="478472" cy="395359"/>
              </a:xfrm>
            </p:grpSpPr>
            <p:pic>
              <p:nvPicPr>
                <p:cNvPr id="646" name="図 2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7" name="Picture 7" descr="j043164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2" name="Picture 32" descr="「ip電話」の画像検索結果"/>
              <p:cNvPicPr>
                <a:picLocks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6135" y="3389820"/>
                <a:ext cx="3397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3" name="グループ化 11"/>
              <p:cNvGrpSpPr>
                <a:grpSpLocks/>
              </p:cNvGrpSpPr>
              <p:nvPr/>
            </p:nvGrpSpPr>
            <p:grpSpPr bwMode="auto">
              <a:xfrm>
                <a:off x="1796035" y="3317493"/>
                <a:ext cx="358775" cy="323850"/>
                <a:chOff x="835257" y="3356337"/>
                <a:chExt cx="462755" cy="396725"/>
              </a:xfrm>
            </p:grpSpPr>
            <p:pic>
              <p:nvPicPr>
                <p:cNvPr id="644" name="図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5257"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 name="Picture 6" descr="C:\Users\dnakajima\Desktop\MicrosoftAvatar\MC90043262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7632" y="3356337"/>
                  <a:ext cx="350380" cy="35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48" name="グループ化 5"/>
            <p:cNvGrpSpPr>
              <a:grpSpLocks/>
            </p:cNvGrpSpPr>
            <p:nvPr/>
          </p:nvGrpSpPr>
          <p:grpSpPr bwMode="auto">
            <a:xfrm>
              <a:off x="5486855" y="4611467"/>
              <a:ext cx="1341437" cy="457200"/>
              <a:chOff x="1408685" y="3596893"/>
              <a:chExt cx="1341438" cy="457200"/>
            </a:xfrm>
          </p:grpSpPr>
          <p:sp>
            <p:nvSpPr>
              <p:cNvPr id="649" name="直方体 648"/>
              <p:cNvSpPr/>
              <p:nvPr/>
            </p:nvSpPr>
            <p:spPr bwMode="auto">
              <a:xfrm>
                <a:off x="1408685" y="3855656"/>
                <a:ext cx="1341438" cy="198437"/>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650" name="グループ化 11"/>
              <p:cNvGrpSpPr>
                <a:grpSpLocks/>
              </p:cNvGrpSpPr>
              <p:nvPr/>
            </p:nvGrpSpPr>
            <p:grpSpPr bwMode="auto">
              <a:xfrm>
                <a:off x="1519810" y="3596893"/>
                <a:ext cx="358775" cy="323850"/>
                <a:chOff x="835257" y="3356337"/>
                <a:chExt cx="462755" cy="396725"/>
              </a:xfrm>
            </p:grpSpPr>
            <p:pic>
              <p:nvPicPr>
                <p:cNvPr id="655" name="図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5257"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 name="Picture 6" descr="C:\Users\dnakajima\Desktop\MicrosoftAvatar\MC90043262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7632" y="3356337"/>
                  <a:ext cx="350380" cy="35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1" name="グループ化 8"/>
              <p:cNvGrpSpPr>
                <a:grpSpLocks/>
              </p:cNvGrpSpPr>
              <p:nvPr/>
            </p:nvGrpSpPr>
            <p:grpSpPr bwMode="auto">
              <a:xfrm>
                <a:off x="1927797" y="3596893"/>
                <a:ext cx="358775" cy="323850"/>
                <a:chOff x="1607580" y="3110281"/>
                <a:chExt cx="478472" cy="395359"/>
              </a:xfrm>
            </p:grpSpPr>
            <p:pic>
              <p:nvPicPr>
                <p:cNvPr id="653" name="図 2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4" name="Picture 7" descr="j043164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52" name="Picture 32" descr="「ip電話」の画像検索結果"/>
              <p:cNvPicPr>
                <a:picLocks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6897" y="3662520"/>
                <a:ext cx="3397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7" name="角丸四角形 656"/>
            <p:cNvSpPr/>
            <p:nvPr/>
          </p:nvSpPr>
          <p:spPr bwMode="auto">
            <a:xfrm>
              <a:off x="7897077" y="4446665"/>
              <a:ext cx="2275627" cy="396669"/>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a:extLst/>
          </p:spPr>
          <p:txBody>
            <a:bodyPr lIns="0" tIns="46800" rIns="0" bIns="46800" anchor="ctr"/>
            <a:lstStyle/>
            <a:p>
              <a:pPr algn="ctr" eaLnBrk="0" hangingPunct="0">
                <a:spcBef>
                  <a:spcPct val="0"/>
                </a:spcBef>
                <a:defRPr/>
              </a:pPr>
              <a:r>
                <a:rPr lang="ja-JP" altLang="en-US" sz="1000" dirty="0">
                  <a:solidFill>
                    <a:srgbClr val="000000"/>
                  </a:solidFill>
                  <a:latin typeface="+mj-ea"/>
                  <a:ea typeface="+mj-ea"/>
                </a:rPr>
                <a:t>時間に縛られない環境で習得</a:t>
              </a:r>
              <a:endParaRPr lang="en-US" altLang="ja-JP" sz="1000" dirty="0">
                <a:solidFill>
                  <a:srgbClr val="000000"/>
                </a:solidFill>
                <a:latin typeface="+mj-ea"/>
                <a:ea typeface="+mj-ea"/>
              </a:endParaRPr>
            </a:p>
          </p:txBody>
        </p:sp>
      </p:grpSp>
      <p:grpSp>
        <p:nvGrpSpPr>
          <p:cNvPr id="15" name="グループ化 14"/>
          <p:cNvGrpSpPr/>
          <p:nvPr/>
        </p:nvGrpSpPr>
        <p:grpSpPr>
          <a:xfrm>
            <a:off x="1040026" y="2168860"/>
            <a:ext cx="3080230" cy="1845782"/>
            <a:chOff x="1040026" y="2249190"/>
            <a:chExt cx="3080230" cy="1769716"/>
          </a:xfrm>
        </p:grpSpPr>
        <p:pic>
          <p:nvPicPr>
            <p:cNvPr id="278" name="Picture 8" descr="X:\ユーザ作業用フォルダ\ICT戦略担当\B_ICT推進\06_予算・決算・市会\平成29年度ー予算\12_ICT戦略担当予算\04_予算プレス関係\01_ICT戦略室\20170123_【01月25日締切】別紙1：市長プレス（パワポ及び説明）\02_提出資料\イラスト\hito5_gendaijin_スマホを持った会社員.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98438" y="2249190"/>
              <a:ext cx="537520" cy="983464"/>
            </a:xfrm>
            <a:prstGeom prst="rect">
              <a:avLst/>
            </a:prstGeom>
            <a:noFill/>
            <a:extLst>
              <a:ext uri="{909E8E84-426E-40DD-AFC4-6F175D3DCCD1}">
                <a14:hiddenFill xmlns:a14="http://schemas.microsoft.com/office/drawing/2010/main">
                  <a:solidFill>
                    <a:srgbClr val="FFFFFF"/>
                  </a:solidFill>
                </a14:hiddenFill>
              </a:ext>
            </a:extLst>
          </p:spPr>
        </p:pic>
        <p:sp>
          <p:nvSpPr>
            <p:cNvPr id="629" name="角丸四角形 628"/>
            <p:cNvSpPr/>
            <p:nvPr/>
          </p:nvSpPr>
          <p:spPr bwMode="auto">
            <a:xfrm>
              <a:off x="1098729" y="3315167"/>
              <a:ext cx="466725" cy="155575"/>
            </a:xfrm>
            <a:prstGeom prst="roundRect">
              <a:avLst/>
            </a:prstGeom>
            <a:solidFill>
              <a:schemeClr val="accent6">
                <a:lumMod val="75000"/>
              </a:schemeClr>
            </a:solidFill>
            <a:ln w="9525" cap="flat" cmpd="sng" algn="ctr">
              <a:solidFill>
                <a:schemeClr val="bg2">
                  <a:lumMod val="50000"/>
                </a:schemeClr>
              </a:solidFill>
              <a:prstDash val="solid"/>
              <a:round/>
              <a:headEnd type="none" w="med" len="med"/>
              <a:tailEnd type="none" w="med" len="med"/>
            </a:ln>
            <a:effectLst/>
            <a:extLst/>
          </p:spPr>
          <p:txBody>
            <a:bodyPr wrap="none" anchor="ctr"/>
            <a:lstStyle/>
            <a:p>
              <a:pPr algn="ctr">
                <a:defRPr/>
              </a:pPr>
              <a:r>
                <a:rPr lang="ja-JP" altLang="en-US" sz="1000" dirty="0" smtClean="0">
                  <a:solidFill>
                    <a:srgbClr val="FFFFFF"/>
                  </a:solidFill>
                  <a:latin typeface="ＭＳ Ｐゴシック"/>
                  <a:ea typeface="ＭＳ Ｐゴシック"/>
                </a:rPr>
                <a:t>職場</a:t>
              </a:r>
              <a:endParaRPr lang="ja-JP" altLang="en-US" sz="1000" dirty="0">
                <a:solidFill>
                  <a:srgbClr val="FFFFFF"/>
                </a:solidFill>
                <a:latin typeface="ＭＳ Ｐゴシック"/>
                <a:ea typeface="ＭＳ Ｐゴシック"/>
              </a:endParaRPr>
            </a:p>
          </p:txBody>
        </p:sp>
        <p:cxnSp>
          <p:nvCxnSpPr>
            <p:cNvPr id="812" name="直線矢印コネクタ 811"/>
            <p:cNvCxnSpPr/>
            <p:nvPr/>
          </p:nvCxnSpPr>
          <p:spPr>
            <a:xfrm>
              <a:off x="2208391" y="3168854"/>
              <a:ext cx="1018378" cy="500892"/>
            </a:xfrm>
            <a:prstGeom prst="straightConnector1">
              <a:avLst/>
            </a:prstGeom>
            <a:ln w="76200" cmpd="sng">
              <a:solidFill>
                <a:schemeClr val="accent2">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813" name="図 8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67131" y="2435035"/>
              <a:ext cx="526568" cy="637258"/>
            </a:xfrm>
            <a:prstGeom prst="rect">
              <a:avLst/>
            </a:prstGeom>
          </p:spPr>
        </p:pic>
        <p:pic>
          <p:nvPicPr>
            <p:cNvPr id="814" name="図 8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0026" y="2469511"/>
              <a:ext cx="702449" cy="850110"/>
            </a:xfrm>
            <a:prstGeom prst="rect">
              <a:avLst/>
            </a:prstGeom>
          </p:spPr>
        </p:pic>
        <p:pic>
          <p:nvPicPr>
            <p:cNvPr id="286" name="Picture 2" descr="X:\ユーザ作業用フォルダ\ICT戦略担当\B_ICT推進\06_予算・決算・市会\平成29年度ー予算\12_ICT戦略担当予算\04_予算プレス関係\01_ICT戦略室\20170123_【01月25日締切】別紙1：市長プレス（パワポ及び説明）\02_提出資料\イラスト\business_eigyou_歩く女性会社員.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12902" y="2952899"/>
              <a:ext cx="677646" cy="838241"/>
            </a:xfrm>
            <a:prstGeom prst="rect">
              <a:avLst/>
            </a:prstGeom>
            <a:noFill/>
            <a:extLst>
              <a:ext uri="{909E8E84-426E-40DD-AFC4-6F175D3DCCD1}">
                <a14:hiddenFill xmlns:a14="http://schemas.microsoft.com/office/drawing/2010/main">
                  <a:solidFill>
                    <a:srgbClr val="FFFFFF"/>
                  </a:solidFill>
                </a14:hiddenFill>
              </a:ext>
            </a:extLst>
          </p:spPr>
        </p:pic>
        <p:sp>
          <p:nvSpPr>
            <p:cNvPr id="816" name="角丸四角形 815"/>
            <p:cNvSpPr/>
            <p:nvPr/>
          </p:nvSpPr>
          <p:spPr bwMode="auto">
            <a:xfrm>
              <a:off x="2151196" y="3613053"/>
              <a:ext cx="933947" cy="396669"/>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a:extLst/>
          </p:spPr>
          <p:txBody>
            <a:bodyPr lIns="0" tIns="46800" rIns="0" bIns="46800" anchor="ctr"/>
            <a:lstStyle/>
            <a:p>
              <a:pPr algn="ctr" eaLnBrk="0" hangingPunct="0">
                <a:spcBef>
                  <a:spcPct val="0"/>
                </a:spcBef>
                <a:defRPr/>
              </a:pPr>
              <a:r>
                <a:rPr lang="ja-JP" altLang="en-US" sz="1000" dirty="0">
                  <a:solidFill>
                    <a:srgbClr val="000000"/>
                  </a:solidFill>
                  <a:latin typeface="+mj-ea"/>
                  <a:ea typeface="+mj-ea"/>
                </a:rPr>
                <a:t>移動回数の削減</a:t>
              </a:r>
              <a:endParaRPr lang="en-US" altLang="ja-JP" sz="1000" dirty="0">
                <a:solidFill>
                  <a:srgbClr val="000000"/>
                </a:solidFill>
                <a:latin typeface="+mj-ea"/>
                <a:ea typeface="+mj-ea"/>
              </a:endParaRPr>
            </a:p>
          </p:txBody>
        </p:sp>
        <p:pic>
          <p:nvPicPr>
            <p:cNvPr id="817" name="Picture 3" descr="X:\ユーザ作業用フォルダ\ICT戦略担当\B_ICT推進\06_予算・決算・市会\平成29年度ー予算\12_ICT戦略担当予算\04_予算プレス関係\01_ICT戦略室\20170123_【01月25日締切】別紙1：市長プレス（パワポ及び説明）\02_提出資料\イラスト\tatemono_学校.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03111" y="2852883"/>
              <a:ext cx="917145" cy="897618"/>
            </a:xfrm>
            <a:prstGeom prst="rect">
              <a:avLst/>
            </a:prstGeom>
            <a:noFill/>
            <a:extLst>
              <a:ext uri="{909E8E84-426E-40DD-AFC4-6F175D3DCCD1}">
                <a14:hiddenFill xmlns:a14="http://schemas.microsoft.com/office/drawing/2010/main">
                  <a:solidFill>
                    <a:srgbClr val="FFFFFF"/>
                  </a:solidFill>
                </a14:hiddenFill>
              </a:ext>
            </a:extLst>
          </p:spPr>
        </p:pic>
        <p:sp>
          <p:nvSpPr>
            <p:cNvPr id="818" name="角丸四角形 817"/>
            <p:cNvSpPr/>
            <p:nvPr/>
          </p:nvSpPr>
          <p:spPr bwMode="auto">
            <a:xfrm>
              <a:off x="3340193" y="3814119"/>
              <a:ext cx="598243" cy="204787"/>
            </a:xfrm>
            <a:prstGeom prst="roundRect">
              <a:avLst/>
            </a:prstGeom>
            <a:solidFill>
              <a:schemeClr val="accent6">
                <a:lumMod val="75000"/>
              </a:schemeClr>
            </a:solidFill>
            <a:ln w="9525" cap="flat" cmpd="sng" algn="ctr">
              <a:solidFill>
                <a:schemeClr val="bg2">
                  <a:lumMod val="50000"/>
                </a:schemeClr>
              </a:solidFill>
              <a:prstDash val="solid"/>
              <a:round/>
              <a:headEnd type="none" w="med" len="med"/>
              <a:tailEnd type="none" w="med" len="med"/>
            </a:ln>
            <a:effectLst/>
            <a:extLst/>
          </p:spPr>
          <p:txBody>
            <a:bodyPr wrap="none" anchor="ctr"/>
            <a:lstStyle/>
            <a:p>
              <a:pPr algn="ctr">
                <a:defRPr/>
              </a:pPr>
              <a:r>
                <a:rPr lang="ja-JP" altLang="en-US" sz="1000" dirty="0">
                  <a:solidFill>
                    <a:schemeClr val="bg1"/>
                  </a:solidFill>
                  <a:latin typeface="+mj-ea"/>
                  <a:ea typeface="+mj-ea"/>
                </a:rPr>
                <a:t>研修会場</a:t>
              </a:r>
            </a:p>
          </p:txBody>
        </p:sp>
        <p:sp>
          <p:nvSpPr>
            <p:cNvPr id="12" name="正方形/長方形 11"/>
            <p:cNvSpPr/>
            <p:nvPr/>
          </p:nvSpPr>
          <p:spPr>
            <a:xfrm>
              <a:off x="2237744" y="2704078"/>
              <a:ext cx="697810" cy="1255728"/>
            </a:xfrm>
            <a:prstGeom prst="rect">
              <a:avLst/>
            </a:prstGeom>
            <a:noFill/>
          </p:spPr>
          <p:txBody>
            <a:bodyPr wrap="square" lIns="91440" tIns="45720" rIns="91440" bIns="45720">
              <a:spAutoFit/>
            </a:bodyPr>
            <a:lstStyle/>
            <a:p>
              <a:pPr algn="ctr"/>
              <a:r>
                <a:rPr lang="en-US" altLang="ja-JP" sz="5400" b="1" dirty="0">
                  <a:ln w="22225">
                    <a:solidFill>
                      <a:srgbClr val="FF0000"/>
                    </a:solidFill>
                    <a:prstDash val="solid"/>
                  </a:ln>
                  <a:solidFill>
                    <a:srgbClr val="FF0000"/>
                  </a:solidFill>
                </a:rPr>
                <a:t>×</a:t>
              </a:r>
              <a:endParaRPr lang="ja-JP" altLang="en-US" sz="5400" b="1" cap="none" spc="0" dirty="0">
                <a:ln w="22225">
                  <a:solidFill>
                    <a:srgbClr val="FF0000"/>
                  </a:solidFill>
                  <a:prstDash val="solid"/>
                </a:ln>
                <a:solidFill>
                  <a:srgbClr val="FF0000"/>
                </a:solidFill>
                <a:effectLst/>
              </a:endParaRPr>
            </a:p>
          </p:txBody>
        </p:sp>
      </p:grpSp>
      <p:sp>
        <p:nvSpPr>
          <p:cNvPr id="79" name="テキスト ボックス 78"/>
          <p:cNvSpPr txBox="1"/>
          <p:nvPr/>
        </p:nvSpPr>
        <p:spPr>
          <a:xfrm>
            <a:off x="156654" y="1340768"/>
            <a:ext cx="9620882" cy="6278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solidFill>
                  <a:prstClr val="black"/>
                </a:solidFill>
                <a:latin typeface="メイリオ"/>
                <a:ea typeface="メイリオ"/>
              </a:rPr>
              <a:t>・</a:t>
            </a:r>
            <a:r>
              <a:rPr lang="ja-JP" altLang="en-US" sz="1200" dirty="0" smtClean="0">
                <a:solidFill>
                  <a:srgbClr val="000000"/>
                </a:solidFill>
                <a:latin typeface="Meiryo UI" panose="020B0604030504040204" pitchFamily="50" charset="-128"/>
                <a:ea typeface="Meiryo UI" panose="020B0604030504040204" pitchFamily="50" charset="-128"/>
              </a:rPr>
              <a:t>職員が利用するパソコンから、</a:t>
            </a:r>
            <a:r>
              <a:rPr lang="ja-JP" altLang="en-US" sz="1200" dirty="0">
                <a:solidFill>
                  <a:srgbClr val="000000"/>
                </a:solidFill>
                <a:latin typeface="Meiryo UI" panose="020B0604030504040204" pitchFamily="50" charset="-128"/>
                <a:ea typeface="Meiryo UI" panose="020B0604030504040204" pitchFamily="50" charset="-128"/>
              </a:rPr>
              <a:t>様々な学習を可能とする</a:t>
            </a:r>
            <a:r>
              <a:rPr lang="en-US" altLang="ja-JP" sz="1200" dirty="0">
                <a:solidFill>
                  <a:srgbClr val="000000"/>
                </a:solidFill>
                <a:latin typeface="Meiryo UI" panose="020B0604030504040204" pitchFamily="50" charset="-128"/>
                <a:ea typeface="Meiryo UI" panose="020B0604030504040204" pitchFamily="50" charset="-128"/>
              </a:rPr>
              <a:t>e</a:t>
            </a:r>
            <a:r>
              <a:rPr lang="ja-JP" altLang="en-US" sz="1200" dirty="0" smtClean="0">
                <a:solidFill>
                  <a:srgbClr val="000000"/>
                </a:solidFill>
                <a:latin typeface="Meiryo UI" panose="020B0604030504040204" pitchFamily="50" charset="-128"/>
                <a:ea typeface="Meiryo UI" panose="020B0604030504040204" pitchFamily="50" charset="-128"/>
              </a:rPr>
              <a:t>ラーニングシステム等を活用することで、場所や時間に</a:t>
            </a:r>
            <a:r>
              <a:rPr lang="ja-JP" altLang="en-US" sz="1200" dirty="0">
                <a:solidFill>
                  <a:srgbClr val="000000"/>
                </a:solidFill>
                <a:latin typeface="Meiryo UI" panose="020B0604030504040204" pitchFamily="50" charset="-128"/>
                <a:ea typeface="Meiryo UI" panose="020B0604030504040204" pitchFamily="50" charset="-128"/>
              </a:rPr>
              <a:t>縛</a:t>
            </a:r>
            <a:r>
              <a:rPr lang="ja-JP" altLang="en-US" sz="1200" dirty="0" smtClean="0">
                <a:solidFill>
                  <a:srgbClr val="000000"/>
                </a:solidFill>
                <a:latin typeface="Meiryo UI" panose="020B0604030504040204" pitchFamily="50" charset="-128"/>
                <a:ea typeface="Meiryo UI" panose="020B0604030504040204" pitchFamily="50" charset="-128"/>
              </a:rPr>
              <a:t>られない環境を提供する。</a:t>
            </a:r>
            <a:endParaRPr lang="en-US" altLang="ja-JP" sz="1200" dirty="0" smtClean="0">
              <a:solidFill>
                <a:prstClr val="black"/>
              </a:solidFill>
              <a:latin typeface="メイリオ"/>
              <a:ea typeface="メイリオ"/>
            </a:endParaRPr>
          </a:p>
          <a:p>
            <a:r>
              <a:rPr lang="ja-JP" altLang="en-US" sz="1200" dirty="0" smtClean="0">
                <a:solidFill>
                  <a:prstClr val="black"/>
                </a:solidFill>
                <a:latin typeface="メイリオ"/>
                <a:ea typeface="メイリオ"/>
              </a:rPr>
              <a:t>・</a:t>
            </a:r>
            <a:r>
              <a:rPr lang="ja-JP" altLang="en-US" sz="1200" dirty="0">
                <a:solidFill>
                  <a:srgbClr val="000000"/>
                </a:solidFill>
                <a:latin typeface="Meiryo UI" panose="020B0604030504040204" pitchFamily="50" charset="-128"/>
                <a:ea typeface="Meiryo UI" panose="020B0604030504040204" pitchFamily="50" charset="-128"/>
              </a:rPr>
              <a:t>各職場で実施する研修においても、職員が自席</a:t>
            </a:r>
            <a:r>
              <a:rPr lang="ja-JP" altLang="en-US" sz="1200" dirty="0" smtClean="0">
                <a:solidFill>
                  <a:srgbClr val="000000"/>
                </a:solidFill>
                <a:latin typeface="Meiryo UI" panose="020B0604030504040204" pitchFamily="50" charset="-128"/>
                <a:ea typeface="Meiryo UI" panose="020B0604030504040204" pitchFamily="50" charset="-128"/>
              </a:rPr>
              <a:t>のパソコンから、</a:t>
            </a:r>
            <a:r>
              <a:rPr lang="ja-JP" altLang="en-US" sz="1200" dirty="0">
                <a:solidFill>
                  <a:srgbClr val="000000"/>
                </a:solidFill>
                <a:latin typeface="Meiryo UI" panose="020B0604030504040204" pitchFamily="50" charset="-128"/>
                <a:ea typeface="Meiryo UI" panose="020B0604030504040204" pitchFamily="50" charset="-128"/>
              </a:rPr>
              <a:t>いつでも研修内容を確認、受講できるよう研修情報を</a:t>
            </a:r>
            <a:r>
              <a:rPr lang="ja-JP" altLang="en-US" sz="1200" dirty="0" smtClean="0">
                <a:solidFill>
                  <a:srgbClr val="000000"/>
                </a:solidFill>
                <a:latin typeface="Meiryo UI" panose="020B0604030504040204" pitchFamily="50" charset="-128"/>
                <a:ea typeface="Meiryo UI" panose="020B0604030504040204" pitchFamily="50" charset="-128"/>
              </a:rPr>
              <a:t>共有する。</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80" name="角丸四角形 79"/>
          <p:cNvSpPr/>
          <p:nvPr/>
        </p:nvSpPr>
        <p:spPr bwMode="auto">
          <a:xfrm>
            <a:off x="3254400" y="2096852"/>
            <a:ext cx="1950628" cy="396669"/>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a:extLst/>
        </p:spPr>
        <p:txBody>
          <a:bodyPr lIns="0" tIns="46800" rIns="0" bIns="46800" anchor="ctr"/>
          <a:lstStyle/>
          <a:p>
            <a:pPr algn="ctr" eaLnBrk="0" hangingPunct="0">
              <a:spcBef>
                <a:spcPct val="0"/>
              </a:spcBef>
              <a:defRPr/>
            </a:pPr>
            <a:r>
              <a:rPr lang="ja-JP" altLang="en-US" sz="1000" smtClean="0">
                <a:solidFill>
                  <a:srgbClr val="000000"/>
                </a:solidFill>
                <a:latin typeface="+mj-ea"/>
                <a:ea typeface="+mj-ea"/>
              </a:rPr>
              <a:t>場所に縛られない</a:t>
            </a:r>
            <a:r>
              <a:rPr lang="ja-JP" altLang="en-US" sz="1000" dirty="0">
                <a:solidFill>
                  <a:srgbClr val="000000"/>
                </a:solidFill>
                <a:latin typeface="+mj-ea"/>
                <a:ea typeface="+mj-ea"/>
              </a:rPr>
              <a:t>環境で習得</a:t>
            </a:r>
            <a:endParaRPr lang="en-US" altLang="ja-JP" sz="1000" dirty="0">
              <a:solidFill>
                <a:srgbClr val="000000"/>
              </a:solidFill>
              <a:latin typeface="+mj-ea"/>
              <a:ea typeface="+mj-ea"/>
            </a:endParaRPr>
          </a:p>
        </p:txBody>
      </p:sp>
      <p:graphicFrame>
        <p:nvGraphicFramePr>
          <p:cNvPr id="81" name="表 80"/>
          <p:cNvGraphicFramePr>
            <a:graphicFrameLocks noGrp="1"/>
          </p:cNvGraphicFramePr>
          <p:nvPr>
            <p:extLst/>
          </p:nvPr>
        </p:nvGraphicFramePr>
        <p:xfrm>
          <a:off x="5474126" y="4784631"/>
          <a:ext cx="3861541" cy="1699345"/>
        </p:xfrm>
        <a:graphic>
          <a:graphicData uri="http://schemas.openxmlformats.org/drawingml/2006/table">
            <a:tbl>
              <a:tblPr firstRow="1" bandRow="1"/>
              <a:tblGrid>
                <a:gridCol w="1305993"/>
                <a:gridCol w="1277774"/>
                <a:gridCol w="1277774"/>
              </a:tblGrid>
              <a:tr h="5145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smtClean="0">
                          <a:solidFill>
                            <a:schemeClr val="bg1"/>
                          </a:solidFill>
                          <a:latin typeface="+mj-ea"/>
                          <a:ea typeface="+mj-ea"/>
                          <a:cs typeface="+mn-cs"/>
                        </a:rPr>
                        <a:t>2018</a:t>
                      </a:r>
                      <a:r>
                        <a:rPr kumimoji="1" lang="ja-JP" altLang="en-US" sz="1200" b="1" kern="1200" dirty="0" smtClean="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smtClean="0">
                          <a:latin typeface="+mj-lt"/>
                        </a:rPr>
                        <a:t>2019</a:t>
                      </a:r>
                      <a:r>
                        <a:rPr kumimoji="1" lang="ja-JP" altLang="en-US" sz="1200" dirty="0" smtClean="0">
                          <a:latin typeface="+mj-lt"/>
                        </a:rPr>
                        <a:t>年度</a:t>
                      </a:r>
                      <a:endParaRPr kumimoji="1" lang="ja-JP" altLang="en-US" sz="12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dirty="0" smtClean="0">
                          <a:solidFill>
                            <a:schemeClr val="bg1"/>
                          </a:solidFill>
                          <a:latin typeface="+mj-lt"/>
                        </a:rPr>
                        <a:t>2020</a:t>
                      </a:r>
                      <a:r>
                        <a:rPr kumimoji="1" lang="ja-JP" altLang="en-US" sz="1200" b="1" dirty="0" smtClean="0">
                          <a:solidFill>
                            <a:schemeClr val="bg1"/>
                          </a:solidFill>
                          <a:latin typeface="+mj-lt"/>
                        </a:rPr>
                        <a:t>年度</a:t>
                      </a:r>
                      <a:endParaRPr kumimoji="1" lang="ja-JP" altLang="en-US" sz="1200" b="1" dirty="0">
                        <a:solidFill>
                          <a:schemeClr val="bg1"/>
                        </a:solidFill>
                        <a:latin typeface="+mj-lt"/>
                      </a:endParaRPr>
                    </a:p>
                  </a:txBody>
                  <a:tcPr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1184827">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bl>
          </a:graphicData>
        </a:graphic>
      </p:graphicFrame>
      <p:sp>
        <p:nvSpPr>
          <p:cNvPr id="82" name="正方形/長方形 81"/>
          <p:cNvSpPr/>
          <p:nvPr/>
        </p:nvSpPr>
        <p:spPr>
          <a:xfrm>
            <a:off x="5474126" y="4454407"/>
            <a:ext cx="1098092" cy="316753"/>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sp>
        <p:nvSpPr>
          <p:cNvPr id="83" name="ホームベース 82"/>
          <p:cNvSpPr/>
          <p:nvPr/>
        </p:nvSpPr>
        <p:spPr bwMode="auto">
          <a:xfrm>
            <a:off x="5527282" y="5353647"/>
            <a:ext cx="761126" cy="703645"/>
          </a:xfrm>
          <a:prstGeom prst="homePlate">
            <a:avLst>
              <a:gd name="adj" fmla="val 15991"/>
            </a:avLst>
          </a:prstGeom>
          <a:solidFill>
            <a:schemeClr val="bg1"/>
          </a:solidFill>
          <a:ln w="25400" cap="flat" cmpd="sng" algn="ctr">
            <a:solidFill>
              <a:srgbClr val="C0504D"/>
            </a:solid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r>
              <a:rPr kumimoji="1" lang="en-US" altLang="ja-JP" sz="1000" i="0" u="none" strike="noStrike" cap="none" normalizeH="0" baseline="0" dirty="0" smtClean="0">
                <a:ln>
                  <a:noFill/>
                </a:ln>
                <a:solidFill>
                  <a:srgbClr val="4D4D4D"/>
                </a:solidFill>
                <a:effectLst/>
                <a:latin typeface="Arial" charset="0"/>
                <a:ea typeface="メイリオ" pitchFamily="50" charset="-128"/>
                <a:cs typeface="メイリオ" pitchFamily="50" charset="-128"/>
              </a:rPr>
              <a:t>e</a:t>
            </a:r>
            <a:r>
              <a:rPr kumimoji="1" lang="ja-JP" altLang="en-US" sz="1000" i="0" u="none" strike="noStrike" cap="none" normalizeH="0" baseline="0" dirty="0" smtClean="0">
                <a:ln>
                  <a:noFill/>
                </a:ln>
                <a:solidFill>
                  <a:srgbClr val="4D4D4D"/>
                </a:solidFill>
                <a:effectLst/>
                <a:latin typeface="Arial" charset="0"/>
                <a:ea typeface="メイリオ" pitchFamily="50" charset="-128"/>
                <a:cs typeface="メイリオ" pitchFamily="50" charset="-128"/>
              </a:rPr>
              <a:t>ラーニングシステム構築</a:t>
            </a:r>
          </a:p>
        </p:txBody>
      </p:sp>
      <p:sp>
        <p:nvSpPr>
          <p:cNvPr id="84" name="ホームベース 83"/>
          <p:cNvSpPr/>
          <p:nvPr/>
        </p:nvSpPr>
        <p:spPr bwMode="auto">
          <a:xfrm>
            <a:off x="6338466" y="5733256"/>
            <a:ext cx="2997200" cy="288147"/>
          </a:xfrm>
          <a:prstGeom prst="homePlate">
            <a:avLst>
              <a:gd name="adj" fmla="val 29473"/>
            </a:avLst>
          </a:prstGeom>
          <a:solidFill>
            <a:schemeClr val="bg1"/>
          </a:solidFill>
          <a:ln w="25400" cap="flat" cmpd="sng" algn="ctr">
            <a:solidFill>
              <a:srgbClr val="C0504D"/>
            </a:solid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r>
              <a:rPr kumimoji="1" lang="ja-JP" altLang="en-US" sz="1000" i="0" u="none" strike="noStrike" cap="none" normalizeH="0" baseline="0" dirty="0" smtClean="0">
                <a:ln>
                  <a:noFill/>
                </a:ln>
                <a:solidFill>
                  <a:srgbClr val="4D4D4D"/>
                </a:solidFill>
                <a:effectLst/>
                <a:latin typeface="Arial" charset="0"/>
                <a:ea typeface="メイリオ" pitchFamily="50" charset="-128"/>
                <a:cs typeface="メイリオ" pitchFamily="50" charset="-128"/>
              </a:rPr>
              <a:t> </a:t>
            </a:r>
            <a:r>
              <a:rPr kumimoji="1" lang="en-US" altLang="ja-JP" sz="1000" i="0" u="none" strike="noStrike" cap="none" normalizeH="0" baseline="0" dirty="0" smtClean="0">
                <a:ln>
                  <a:noFill/>
                </a:ln>
                <a:solidFill>
                  <a:srgbClr val="4D4D4D"/>
                </a:solidFill>
                <a:effectLst/>
                <a:latin typeface="Arial" charset="0"/>
                <a:ea typeface="メイリオ" pitchFamily="50" charset="-128"/>
                <a:cs typeface="メイリオ" pitchFamily="50" charset="-128"/>
              </a:rPr>
              <a:t>e</a:t>
            </a:r>
            <a:r>
              <a:rPr kumimoji="1" lang="ja-JP" altLang="en-US" sz="1000" i="0" u="none" strike="noStrike" cap="none" normalizeH="0" baseline="0" dirty="0" smtClean="0">
                <a:ln>
                  <a:noFill/>
                </a:ln>
                <a:solidFill>
                  <a:srgbClr val="4D4D4D"/>
                </a:solidFill>
                <a:effectLst/>
                <a:latin typeface="Arial" charset="0"/>
                <a:ea typeface="メイリオ" pitchFamily="50" charset="-128"/>
                <a:cs typeface="メイリオ" pitchFamily="50" charset="-128"/>
              </a:rPr>
              <a:t>ラーニングコンテンツの</a:t>
            </a:r>
            <a:r>
              <a:rPr lang="ja-JP" altLang="en-US" sz="1000" dirty="0">
                <a:latin typeface="Arial" charset="0"/>
                <a:cs typeface="メイリオ" pitchFamily="50" charset="-128"/>
              </a:rPr>
              <a:t>拡充</a:t>
            </a:r>
            <a:endParaRPr kumimoji="1" lang="en-US" altLang="ja-JP" sz="1000" i="0" u="none" strike="noStrike" cap="none" normalizeH="0" baseline="0" dirty="0" smtClean="0">
              <a:ln>
                <a:noFill/>
              </a:ln>
              <a:solidFill>
                <a:srgbClr val="4D4D4D"/>
              </a:solidFill>
              <a:effectLst/>
              <a:latin typeface="Arial" charset="0"/>
              <a:ea typeface="メイリオ" pitchFamily="50" charset="-128"/>
              <a:cs typeface="メイリオ" pitchFamily="50" charset="-128"/>
            </a:endParaRPr>
          </a:p>
        </p:txBody>
      </p:sp>
      <p:sp>
        <p:nvSpPr>
          <p:cNvPr id="85" name="ホームベース 84"/>
          <p:cNvSpPr/>
          <p:nvPr/>
        </p:nvSpPr>
        <p:spPr bwMode="auto">
          <a:xfrm>
            <a:off x="6338466" y="5373101"/>
            <a:ext cx="2997200" cy="288147"/>
          </a:xfrm>
          <a:prstGeom prst="homePlate">
            <a:avLst>
              <a:gd name="adj" fmla="val 29473"/>
            </a:avLst>
          </a:prstGeom>
          <a:solidFill>
            <a:schemeClr val="bg1"/>
          </a:solidFill>
          <a:ln w="25400" cap="flat" cmpd="sng" algn="ctr">
            <a:solidFill>
              <a:srgbClr val="C0504D"/>
            </a:solid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r>
              <a:rPr kumimoji="1" lang="ja-JP" altLang="en-US" sz="1000" i="0" u="none" strike="noStrike" cap="none" normalizeH="0" baseline="0" dirty="0" smtClean="0">
                <a:ln>
                  <a:noFill/>
                </a:ln>
                <a:solidFill>
                  <a:srgbClr val="4D4D4D"/>
                </a:solidFill>
                <a:effectLst/>
                <a:latin typeface="Arial" charset="0"/>
                <a:ea typeface="メイリオ" pitchFamily="50" charset="-128"/>
                <a:cs typeface="メイリオ" pitchFamily="50" charset="-128"/>
              </a:rPr>
              <a:t> </a:t>
            </a:r>
            <a:r>
              <a:rPr kumimoji="1" lang="en-US" altLang="ja-JP" sz="1000" i="0" u="none" strike="noStrike" cap="none" normalizeH="0" baseline="0" dirty="0" smtClean="0">
                <a:ln>
                  <a:noFill/>
                </a:ln>
                <a:solidFill>
                  <a:srgbClr val="4D4D4D"/>
                </a:solidFill>
                <a:effectLst/>
                <a:latin typeface="Arial" charset="0"/>
                <a:ea typeface="メイリオ" pitchFamily="50" charset="-128"/>
                <a:cs typeface="メイリオ" pitchFamily="50" charset="-128"/>
              </a:rPr>
              <a:t>e</a:t>
            </a:r>
            <a:r>
              <a:rPr kumimoji="1" lang="ja-JP" altLang="en-US" sz="1000" i="0" u="none" strike="noStrike" cap="none" normalizeH="0" baseline="0" dirty="0" smtClean="0">
                <a:ln>
                  <a:noFill/>
                </a:ln>
                <a:solidFill>
                  <a:srgbClr val="4D4D4D"/>
                </a:solidFill>
                <a:effectLst/>
                <a:latin typeface="Arial" charset="0"/>
                <a:ea typeface="メイリオ" pitchFamily="50" charset="-128"/>
                <a:cs typeface="メイリオ" pitchFamily="50" charset="-128"/>
              </a:rPr>
              <a:t>ラーニングシステム運用</a:t>
            </a:r>
            <a:endParaRPr kumimoji="1" lang="en-US" altLang="ja-JP" sz="1000" i="0" u="none" strike="noStrike" cap="none" normalizeH="0" baseline="0" dirty="0" smtClean="0">
              <a:ln>
                <a:noFill/>
              </a:ln>
              <a:solidFill>
                <a:srgbClr val="4D4D4D"/>
              </a:solidFill>
              <a:effectLst/>
              <a:latin typeface="Arial" charset="0"/>
              <a:ea typeface="メイリオ" pitchFamily="50" charset="-128"/>
              <a:cs typeface="メイリオ" pitchFamily="50" charset="-128"/>
            </a:endParaRPr>
          </a:p>
        </p:txBody>
      </p:sp>
      <p:sp>
        <p:nvSpPr>
          <p:cNvPr id="86" name="ホームベース 85"/>
          <p:cNvSpPr/>
          <p:nvPr/>
        </p:nvSpPr>
        <p:spPr bwMode="auto">
          <a:xfrm>
            <a:off x="5526283" y="6123761"/>
            <a:ext cx="3809383" cy="288147"/>
          </a:xfrm>
          <a:prstGeom prst="homePlate">
            <a:avLst>
              <a:gd name="adj" fmla="val 29473"/>
            </a:avLst>
          </a:prstGeom>
          <a:solidFill>
            <a:schemeClr val="bg1"/>
          </a:solidFill>
          <a:ln w="25400" cap="flat" cmpd="sng" algn="ctr">
            <a:solidFill>
              <a:srgbClr val="C0504D"/>
            </a:solid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r>
              <a:rPr kumimoji="1" lang="ja-JP" altLang="en-US" sz="1000" i="0" u="none" strike="noStrike" cap="none" normalizeH="0" baseline="0" dirty="0" smtClean="0">
                <a:ln>
                  <a:noFill/>
                </a:ln>
                <a:solidFill>
                  <a:srgbClr val="4D4D4D"/>
                </a:solidFill>
                <a:effectLst/>
                <a:latin typeface="Arial" charset="0"/>
                <a:ea typeface="メイリオ" pitchFamily="50" charset="-128"/>
                <a:cs typeface="メイリオ" pitchFamily="50" charset="-128"/>
              </a:rPr>
              <a:t> </a:t>
            </a:r>
            <a:r>
              <a:rPr lang="ja-JP" altLang="en-US" sz="1000" dirty="0" smtClean="0">
                <a:latin typeface="Arial" charset="0"/>
                <a:cs typeface="メイリオ" pitchFamily="50" charset="-128"/>
              </a:rPr>
              <a:t>職場研修等の研修内容の共有</a:t>
            </a:r>
            <a:endParaRPr kumimoji="1" lang="en-US" altLang="ja-JP" sz="1000" i="0" u="none" strike="noStrike" cap="none" normalizeH="0" baseline="0" dirty="0" smtClean="0">
              <a:ln>
                <a:noFill/>
              </a:ln>
              <a:solidFill>
                <a:srgbClr val="4D4D4D"/>
              </a:solidFill>
              <a:effectLst/>
              <a:latin typeface="Arial" charset="0"/>
              <a:ea typeface="メイリオ" pitchFamily="50" charset="-128"/>
              <a:cs typeface="メイリオ" pitchFamily="50" charset="-128"/>
            </a:endParaRPr>
          </a:p>
        </p:txBody>
      </p:sp>
      <p:sp>
        <p:nvSpPr>
          <p:cNvPr id="87" name="テキスト ボックス 86"/>
          <p:cNvSpPr txBox="1"/>
          <p:nvPr/>
        </p:nvSpPr>
        <p:spPr>
          <a:xfrm>
            <a:off x="6447466" y="99675"/>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dirty="0" smtClean="0">
                <a:latin typeface="+mj-ea"/>
                <a:ea typeface="+mj-ea"/>
              </a:rPr>
              <a:t>スマートシティ</a:t>
            </a:r>
            <a:endParaRPr kumimoji="1" lang="ja-JP" altLang="en-US" sz="1400" dirty="0">
              <a:latin typeface="+mj-ea"/>
              <a:ea typeface="+mj-ea"/>
            </a:endParaRPr>
          </a:p>
        </p:txBody>
      </p:sp>
      <p:sp>
        <p:nvSpPr>
          <p:cNvPr id="89" name="テキスト ボックス 88"/>
          <p:cNvSpPr txBox="1"/>
          <p:nvPr/>
        </p:nvSpPr>
        <p:spPr>
          <a:xfrm>
            <a:off x="8151938" y="97965"/>
            <a:ext cx="1537204" cy="393954"/>
          </a:xfrm>
          <a:prstGeom prst="rect">
            <a:avLst/>
          </a:prstGeom>
          <a:solidFill>
            <a:srgbClr val="FEC306"/>
          </a:solidFill>
          <a:ln>
            <a:solidFill>
              <a:srgbClr val="FEC306"/>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ja-JP" sz="1400" dirty="0" smtClean="0">
                <a:latin typeface="+mj-ea"/>
                <a:ea typeface="+mj-ea"/>
              </a:rPr>
              <a:t>ICT</a:t>
            </a:r>
            <a:r>
              <a:rPr lang="ja-JP" altLang="en-US" sz="1400" dirty="0" smtClean="0">
                <a:latin typeface="+mj-ea"/>
                <a:ea typeface="+mj-ea"/>
              </a:rPr>
              <a:t>リテラシー</a:t>
            </a:r>
            <a:endParaRPr kumimoji="1" lang="ja-JP" altLang="en-US" sz="1400" dirty="0">
              <a:latin typeface="+mj-ea"/>
              <a:ea typeface="+mj-ea"/>
            </a:endParaRPr>
          </a:p>
        </p:txBody>
      </p:sp>
      <p:sp>
        <p:nvSpPr>
          <p:cNvPr id="92" name="角丸四角形 91"/>
          <p:cNvSpPr/>
          <p:nvPr/>
        </p:nvSpPr>
        <p:spPr bwMode="auto">
          <a:xfrm>
            <a:off x="320981" y="4055067"/>
            <a:ext cx="4611203" cy="1797939"/>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mj-ea"/>
                <a:ea typeface="+mj-ea"/>
              </a:rPr>
              <a:t>【</a:t>
            </a:r>
            <a:r>
              <a:rPr lang="ja-JP" altLang="en-US" sz="1200" dirty="0">
                <a:solidFill>
                  <a:schemeClr val="tx1"/>
                </a:solidFill>
                <a:latin typeface="+mj-ea"/>
                <a:ea typeface="+mj-ea"/>
              </a:rPr>
              <a:t>期待される効果</a:t>
            </a:r>
            <a:r>
              <a:rPr lang="en-US" altLang="ja-JP" sz="1200" dirty="0" smtClean="0">
                <a:solidFill>
                  <a:schemeClr val="tx1"/>
                </a:solidFill>
                <a:latin typeface="+mj-ea"/>
                <a:ea typeface="+mj-ea"/>
              </a:rPr>
              <a:t>】</a:t>
            </a:r>
            <a:endParaRPr lang="en-US" altLang="ja-JP" sz="1200" dirty="0" smtClean="0">
              <a:solidFill>
                <a:schemeClr val="tx1"/>
              </a:solidFill>
              <a:latin typeface="+mj-ea"/>
              <a:ea typeface="+mj-ea"/>
              <a:cs typeface="メイリオ" pitchFamily="50" charset="-128"/>
            </a:endParaRPr>
          </a:p>
          <a:p>
            <a:r>
              <a:rPr lang="ja-JP" altLang="en-US" sz="1200" dirty="0" smtClean="0">
                <a:solidFill>
                  <a:srgbClr val="000000"/>
                </a:solidFill>
                <a:latin typeface="Meiryo UI" panose="020B0604030504040204" pitchFamily="50" charset="-128"/>
                <a:ea typeface="Meiryo UI" panose="020B0604030504040204" pitchFamily="50" charset="-128"/>
              </a:rPr>
              <a:t>・移動</a:t>
            </a:r>
            <a:r>
              <a:rPr lang="ja-JP" altLang="en-US" sz="1200" dirty="0">
                <a:solidFill>
                  <a:srgbClr val="000000"/>
                </a:solidFill>
                <a:latin typeface="Meiryo UI" panose="020B0604030504040204" pitchFamily="50" charset="-128"/>
                <a:ea typeface="Meiryo UI" panose="020B0604030504040204" pitchFamily="50" charset="-128"/>
              </a:rPr>
              <a:t>負担（時間・コスト）の軽減</a:t>
            </a:r>
            <a:r>
              <a:rPr lang="en-US" altLang="ja-JP" sz="1200" dirty="0">
                <a:solidFill>
                  <a:srgbClr val="000000"/>
                </a:solidFill>
                <a:latin typeface="Meiryo UI" panose="020B0604030504040204" pitchFamily="50" charset="-128"/>
                <a:ea typeface="Meiryo UI" panose="020B0604030504040204" pitchFamily="50" charset="-128"/>
              </a:rPr>
              <a:t/>
            </a:r>
            <a:br>
              <a:rPr lang="en-US" altLang="ja-JP" sz="1200" dirty="0">
                <a:solidFill>
                  <a:srgbClr val="000000"/>
                </a:solidFill>
                <a:latin typeface="Meiryo UI" panose="020B0604030504040204" pitchFamily="50" charset="-128"/>
                <a:ea typeface="Meiryo UI" panose="020B0604030504040204" pitchFamily="50" charset="-128"/>
              </a:rPr>
            </a:br>
            <a:r>
              <a:rPr lang="ja-JP" altLang="en-US" sz="1200" dirty="0">
                <a:solidFill>
                  <a:srgbClr val="000000"/>
                </a:solidFill>
                <a:latin typeface="Meiryo UI" panose="020B0604030504040204" pitchFamily="50" charset="-128"/>
                <a:ea typeface="Meiryo UI" panose="020B0604030504040204" pitchFamily="50" charset="-128"/>
              </a:rPr>
              <a:t>・様々な職場環境に対応</a:t>
            </a:r>
            <a:endParaRPr lang="en-US" altLang="ja-JP" sz="1200" dirty="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　（例：市民応対窓口で勤務する職員が、普段職場</a:t>
            </a:r>
            <a:r>
              <a:rPr lang="ja-JP" altLang="en-US" sz="1200" dirty="0" smtClean="0">
                <a:solidFill>
                  <a:srgbClr val="000000"/>
                </a:solidFill>
                <a:latin typeface="Meiryo UI" panose="020B0604030504040204" pitchFamily="50" charset="-128"/>
                <a:ea typeface="Meiryo UI" panose="020B0604030504040204" pitchFamily="50" charset="-128"/>
              </a:rPr>
              <a:t>を長時間離れる</a:t>
            </a:r>
            <a:endParaRPr lang="en-US" altLang="ja-JP" sz="1200" dirty="0" smtClean="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rPr>
              <a:t>　　　　 ことが難しい</a:t>
            </a:r>
            <a:r>
              <a:rPr lang="ja-JP" altLang="en-US" sz="1200" dirty="0">
                <a:solidFill>
                  <a:srgbClr val="000000"/>
                </a:solidFill>
                <a:latin typeface="Meiryo UI" panose="020B0604030504040204" pitchFamily="50" charset="-128"/>
                <a:ea typeface="Meiryo UI" panose="020B0604030504040204" pitchFamily="50" charset="-128"/>
              </a:rPr>
              <a:t>場合であっても容易に学習が可能　等）</a:t>
            </a:r>
            <a:endParaRPr lang="en-US" altLang="ja-JP" sz="1200" dirty="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・職員の知識習得状況の把握・</a:t>
            </a:r>
            <a:r>
              <a:rPr lang="ja-JP" altLang="en-US" sz="1200" dirty="0" smtClean="0">
                <a:solidFill>
                  <a:srgbClr val="000000"/>
                </a:solidFill>
                <a:latin typeface="Meiryo UI" panose="020B0604030504040204" pitchFamily="50" charset="-128"/>
                <a:ea typeface="Meiryo UI" panose="020B0604030504040204" pitchFamily="50" charset="-128"/>
              </a:rPr>
              <a:t>管理</a:t>
            </a:r>
            <a:endParaRPr lang="ja-JP" altLang="en-US" sz="1200" dirty="0">
              <a:solidFill>
                <a:schemeClr val="tx1"/>
              </a:solidFill>
              <a:latin typeface="Arial" charset="0"/>
              <a:ea typeface="メイリオ" pitchFamily="50" charset="-128"/>
              <a:cs typeface="メイリオ" pitchFamily="50" charset="-128"/>
            </a:endParaRPr>
          </a:p>
        </p:txBody>
      </p:sp>
      <p:sp>
        <p:nvSpPr>
          <p:cNvPr id="93" name="角丸四角形 92"/>
          <p:cNvSpPr/>
          <p:nvPr/>
        </p:nvSpPr>
        <p:spPr bwMode="auto">
          <a:xfrm>
            <a:off x="320981" y="5914580"/>
            <a:ext cx="4611203" cy="898970"/>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ja-JP" altLang="en-US" sz="1200" dirty="0" smtClean="0">
                <a:solidFill>
                  <a:srgbClr val="000000"/>
                </a:solidFill>
                <a:latin typeface="Meiryo UI" panose="020B0604030504040204" pitchFamily="50" charset="-128"/>
                <a:ea typeface="Meiryo UI" panose="020B0604030504040204" pitchFamily="50" charset="-128"/>
              </a:rPr>
              <a:t>　</a:t>
            </a:r>
            <a:r>
              <a:rPr lang="en-US" altLang="ja-JP" sz="1200" dirty="0" smtClean="0">
                <a:solidFill>
                  <a:srgbClr val="000000"/>
                </a:solidFill>
                <a:latin typeface="Meiryo UI" panose="020B0604030504040204" pitchFamily="50" charset="-128"/>
                <a:ea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rPr>
              <a:t>KPI】</a:t>
            </a:r>
          </a:p>
          <a:p>
            <a:r>
              <a:rPr lang="ja-JP" altLang="en-US" sz="1200" dirty="0">
                <a:solidFill>
                  <a:srgbClr val="000000"/>
                </a:solidFill>
                <a:latin typeface="Meiryo UI" panose="020B0604030504040204" pitchFamily="50" charset="-128"/>
                <a:ea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rPr>
              <a:t>e</a:t>
            </a:r>
            <a:r>
              <a:rPr lang="ja-JP" altLang="en-US" sz="1200" dirty="0">
                <a:solidFill>
                  <a:srgbClr val="000000"/>
                </a:solidFill>
                <a:latin typeface="Meiryo UI" panose="020B0604030504040204" pitchFamily="50" charset="-128"/>
                <a:ea typeface="Meiryo UI" panose="020B0604030504040204" pitchFamily="50" charset="-128"/>
              </a:rPr>
              <a:t>ラーニングコンテンツ数</a:t>
            </a:r>
            <a:endParaRPr lang="en-US" altLang="ja-JP" sz="1200" dirty="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・職場研修等の</a:t>
            </a:r>
            <a:r>
              <a:rPr lang="ja-JP" altLang="en-US" sz="1200" dirty="0" smtClean="0">
                <a:solidFill>
                  <a:srgbClr val="000000"/>
                </a:solidFill>
                <a:latin typeface="Meiryo UI" panose="020B0604030504040204" pitchFamily="50" charset="-128"/>
                <a:ea typeface="Meiryo UI" panose="020B0604030504040204" pitchFamily="50" charset="-128"/>
              </a:rPr>
              <a:t>受講率</a:t>
            </a:r>
            <a:endParaRPr lang="en-US" altLang="ja-JP" sz="12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4763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AutoShape 11"/>
          <p:cNvSpPr>
            <a:spLocks noChangeArrowheads="1"/>
          </p:cNvSpPr>
          <p:nvPr/>
        </p:nvSpPr>
        <p:spPr bwMode="auto">
          <a:xfrm>
            <a:off x="167146" y="4958148"/>
            <a:ext cx="6110310" cy="1375284"/>
          </a:xfrm>
          <a:prstGeom prst="roundRect">
            <a:avLst>
              <a:gd name="adj" fmla="val 10273"/>
            </a:avLst>
          </a:prstGeom>
          <a:solidFill>
            <a:srgbClr val="FFFF99">
              <a:alpha val="30196"/>
            </a:srgbClr>
          </a:solidFill>
          <a:ln w="9525">
            <a:solidFill>
              <a:schemeClr val="tx1"/>
            </a:solidFill>
            <a:prstDash val="dash"/>
            <a:round/>
            <a:headEnd/>
            <a:tailEnd/>
          </a:ln>
        </p:spPr>
        <p:txBody>
          <a:bodyPr wrap="none"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latin typeface="+mj-ea"/>
                <a:ea typeface="+mj-ea"/>
              </a:rPr>
              <a:t>環境事業センター（１１事業所）</a:t>
            </a:r>
            <a:endParaRPr lang="en-US" altLang="ja-JP" sz="1200" b="1" dirty="0">
              <a:latin typeface="+mj-ea"/>
              <a:ea typeface="+mj-ea"/>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19</a:t>
            </a:fld>
            <a:endParaRPr kumimoji="0" lang="en-US" altLang="ja-JP" sz="100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smtClean="0"/>
              <a:t>職員</a:t>
            </a:r>
            <a:r>
              <a:rPr lang="ja-JP" altLang="en-US" dirty="0"/>
              <a:t>の働き方</a:t>
            </a:r>
            <a:r>
              <a:rPr lang="ja-JP" altLang="en-US" dirty="0" smtClean="0"/>
              <a:t>改革</a:t>
            </a:r>
          </a:p>
        </p:txBody>
      </p:sp>
      <p:sp>
        <p:nvSpPr>
          <p:cNvPr id="20" name="Shape 128"/>
          <p:cNvSpPr/>
          <p:nvPr/>
        </p:nvSpPr>
        <p:spPr>
          <a:xfrm>
            <a:off x="269788" y="742905"/>
            <a:ext cx="8895680" cy="59138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sym typeface="Helvetica Light"/>
              </a:rPr>
              <a:t>　ごみ</a:t>
            </a:r>
            <a:r>
              <a:rPr kumimoji="0" lang="ja-JP" altLang="en-US" sz="1687" kern="0" dirty="0">
                <a:solidFill>
                  <a:srgbClr val="C00000"/>
                </a:solidFill>
                <a:latin typeface="メイリオ" panose="020B0604030504040204" pitchFamily="50" charset="-128"/>
                <a:sym typeface="Helvetica Light"/>
              </a:rPr>
              <a:t>収集</a:t>
            </a:r>
            <a:r>
              <a:rPr kumimoji="0" lang="ja-JP" altLang="en-US" sz="1687" kern="0" dirty="0" smtClean="0">
                <a:solidFill>
                  <a:srgbClr val="C00000"/>
                </a:solidFill>
                <a:latin typeface="メイリオ" panose="020B0604030504040204" pitchFamily="50" charset="-128"/>
                <a:sym typeface="Helvetica Light"/>
              </a:rPr>
              <a:t>車両にＧＰＳ</a:t>
            </a:r>
            <a:r>
              <a:rPr kumimoji="0" lang="ja-JP" altLang="en-US" sz="1687" kern="0" dirty="0">
                <a:solidFill>
                  <a:srgbClr val="C00000"/>
                </a:solidFill>
                <a:latin typeface="メイリオ" panose="020B0604030504040204" pitchFamily="50" charset="-128"/>
                <a:sym typeface="Helvetica Light"/>
              </a:rPr>
              <a:t>車載器を</a:t>
            </a:r>
            <a:r>
              <a:rPr kumimoji="0" lang="ja-JP" altLang="en-US" sz="1687" kern="0" dirty="0" smtClean="0">
                <a:solidFill>
                  <a:srgbClr val="C00000"/>
                </a:solidFill>
                <a:latin typeface="メイリオ" panose="020B0604030504040204" pitchFamily="50" charset="-128"/>
                <a:sym typeface="Helvetica Light"/>
              </a:rPr>
              <a:t>搭載</a:t>
            </a:r>
            <a:endParaRPr kumimoji="0" lang="en-US" altLang="ja-JP" sz="1687" kern="0" dirty="0" smtClean="0">
              <a:solidFill>
                <a:srgbClr val="C00000"/>
              </a:solidFill>
              <a:latin typeface="メイリオ" panose="020B0604030504040204" pitchFamily="50" charset="-128"/>
              <a:sym typeface="Helvetica Light"/>
            </a:endParaRPr>
          </a:p>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sym typeface="Helvetica Light"/>
              </a:rPr>
              <a:t>　　　～運行状況・走行状況を把握し、収集</a:t>
            </a:r>
            <a:r>
              <a:rPr kumimoji="0" lang="ja-JP" altLang="en-US" sz="1687" kern="0" dirty="0">
                <a:solidFill>
                  <a:srgbClr val="C00000"/>
                </a:solidFill>
                <a:latin typeface="メイリオ" panose="020B0604030504040204" pitchFamily="50" charset="-128"/>
                <a:sym typeface="Helvetica Light"/>
              </a:rPr>
              <a:t>作業の</a:t>
            </a:r>
            <a:r>
              <a:rPr kumimoji="0" lang="ja-JP" altLang="en-US" sz="1687" kern="0" dirty="0" smtClean="0">
                <a:solidFill>
                  <a:srgbClr val="C00000"/>
                </a:solidFill>
                <a:latin typeface="メイリオ" panose="020B0604030504040204" pitchFamily="50" charset="-128"/>
                <a:sym typeface="Helvetica Light"/>
              </a:rPr>
              <a:t>効率化と公務上</a:t>
            </a:r>
            <a:r>
              <a:rPr kumimoji="0" lang="ja-JP" altLang="en-US" sz="1687" kern="0" dirty="0">
                <a:solidFill>
                  <a:srgbClr val="C00000"/>
                </a:solidFill>
                <a:latin typeface="メイリオ" panose="020B0604030504040204" pitchFamily="50" charset="-128"/>
                <a:sym typeface="Helvetica Light"/>
              </a:rPr>
              <a:t>の交通事故</a:t>
            </a:r>
            <a:r>
              <a:rPr kumimoji="0" lang="ja-JP" altLang="en-US" sz="1687" kern="0" dirty="0" smtClean="0">
                <a:solidFill>
                  <a:srgbClr val="C00000"/>
                </a:solidFill>
                <a:latin typeface="メイリオ" panose="020B0604030504040204" pitchFamily="50" charset="-128"/>
                <a:sym typeface="Helvetica Light"/>
              </a:rPr>
              <a:t>削減を図る～</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69788" y="1335358"/>
            <a:ext cx="9467660" cy="116339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a:solidFill>
                  <a:prstClr val="black"/>
                </a:solidFill>
                <a:latin typeface="+mj-ea"/>
                <a:ea typeface="+mj-ea"/>
              </a:rPr>
              <a:t>・</a:t>
            </a:r>
            <a:r>
              <a:rPr lang="en-US" altLang="ja-JP" sz="1200" dirty="0" smtClean="0">
                <a:solidFill>
                  <a:prstClr val="black"/>
                </a:solidFill>
                <a:latin typeface="+mj-ea"/>
                <a:ea typeface="+mj-ea"/>
              </a:rPr>
              <a:t>GPS</a:t>
            </a:r>
            <a:r>
              <a:rPr lang="ja-JP" altLang="en-US" sz="1200" dirty="0" smtClean="0">
                <a:solidFill>
                  <a:prstClr val="black"/>
                </a:solidFill>
                <a:latin typeface="+mj-ea"/>
                <a:ea typeface="+mj-ea"/>
              </a:rPr>
              <a:t>を</a:t>
            </a:r>
            <a:r>
              <a:rPr lang="ja-JP" altLang="en-US" sz="1200" dirty="0">
                <a:solidFill>
                  <a:prstClr val="black"/>
                </a:solidFill>
                <a:latin typeface="+mj-ea"/>
                <a:ea typeface="+mj-ea"/>
              </a:rPr>
              <a:t>活用した収集</a:t>
            </a:r>
            <a:r>
              <a:rPr lang="ja-JP" altLang="en-US" sz="1200" dirty="0">
                <a:solidFill>
                  <a:schemeClr val="tx1"/>
                </a:solidFill>
                <a:latin typeface="+mj-ea"/>
                <a:ea typeface="+mj-ea"/>
              </a:rPr>
              <a:t>コース</a:t>
            </a:r>
            <a:r>
              <a:rPr lang="ja-JP" altLang="en-US" sz="1200" dirty="0" smtClean="0">
                <a:solidFill>
                  <a:schemeClr val="tx1"/>
                </a:solidFill>
                <a:latin typeface="+mj-ea"/>
                <a:ea typeface="+mj-ea"/>
              </a:rPr>
              <a:t>の最適化を図るため、</a:t>
            </a:r>
            <a:r>
              <a:rPr lang="en-US" altLang="ja-JP" sz="1200" dirty="0" smtClean="0">
                <a:solidFill>
                  <a:schemeClr val="tx1"/>
                </a:solidFill>
                <a:latin typeface="+mj-ea"/>
                <a:ea typeface="+mj-ea"/>
              </a:rPr>
              <a:t>GPS</a:t>
            </a:r>
            <a:r>
              <a:rPr lang="ja-JP" altLang="en-US" sz="1200" dirty="0">
                <a:solidFill>
                  <a:schemeClr val="tx1"/>
                </a:solidFill>
                <a:latin typeface="+mj-ea"/>
                <a:ea typeface="+mj-ea"/>
              </a:rPr>
              <a:t>の軌跡情報やごみの排出情報を関係部署でデータ蓄積・共有・分析</a:t>
            </a:r>
            <a:r>
              <a:rPr lang="ja-JP" altLang="en-US" sz="1200" dirty="0" smtClean="0">
                <a:solidFill>
                  <a:schemeClr val="tx1"/>
                </a:solidFill>
                <a:latin typeface="+mj-ea"/>
                <a:ea typeface="+mj-ea"/>
              </a:rPr>
              <a:t>する</a:t>
            </a:r>
            <a:r>
              <a:rPr lang="ja-JP" altLang="en-US" sz="1200" dirty="0">
                <a:solidFill>
                  <a:schemeClr val="tx1"/>
                </a:solidFill>
                <a:latin typeface="+mj-ea"/>
                <a:ea typeface="+mj-ea"/>
              </a:rPr>
              <a:t>こと</a:t>
            </a:r>
            <a:r>
              <a:rPr lang="ja-JP" altLang="en-US" sz="1200" dirty="0" smtClean="0">
                <a:solidFill>
                  <a:schemeClr val="tx1"/>
                </a:solidFill>
                <a:latin typeface="+mj-ea"/>
                <a:ea typeface="+mj-ea"/>
              </a:rPr>
              <a:t>で</a:t>
            </a:r>
            <a:r>
              <a:rPr lang="en-US" altLang="ja-JP" sz="1200" dirty="0" smtClean="0">
                <a:solidFill>
                  <a:schemeClr val="tx1"/>
                </a:solidFill>
                <a:latin typeface="+mj-ea"/>
                <a:ea typeface="+mj-ea"/>
              </a:rPr>
              <a:t/>
            </a:r>
            <a:br>
              <a:rPr lang="en-US" altLang="ja-JP" sz="1200" dirty="0" smtClean="0">
                <a:solidFill>
                  <a:schemeClr val="tx1"/>
                </a:solidFill>
                <a:latin typeface="+mj-ea"/>
                <a:ea typeface="+mj-ea"/>
              </a:rPr>
            </a:br>
            <a:r>
              <a:rPr lang="ja-JP" altLang="en-US" sz="1200" dirty="0" smtClean="0">
                <a:solidFill>
                  <a:schemeClr val="tx1"/>
                </a:solidFill>
                <a:latin typeface="+mj-ea"/>
                <a:ea typeface="+mj-ea"/>
              </a:rPr>
              <a:t>　収集作業の効率化に</a:t>
            </a:r>
            <a:r>
              <a:rPr lang="ja-JP" altLang="en-US" sz="1200" dirty="0">
                <a:solidFill>
                  <a:schemeClr val="tx1"/>
                </a:solidFill>
                <a:latin typeface="+mj-ea"/>
                <a:ea typeface="+mj-ea"/>
              </a:rPr>
              <a:t>取り組む</a:t>
            </a:r>
            <a:r>
              <a:rPr lang="ja-JP" altLang="en-US" sz="1200" dirty="0" smtClean="0">
                <a:solidFill>
                  <a:prstClr val="black"/>
                </a:solidFill>
                <a:latin typeface="+mj-ea"/>
                <a:ea typeface="+mj-ea"/>
              </a:rPr>
              <a:t>。</a:t>
            </a:r>
            <a:endParaRPr lang="en-US" altLang="ja-JP" sz="1200" dirty="0" smtClean="0">
              <a:solidFill>
                <a:prstClr val="black"/>
              </a:solidFill>
              <a:latin typeface="+mj-ea"/>
              <a:ea typeface="+mj-ea"/>
            </a:endParaRPr>
          </a:p>
          <a:p>
            <a:r>
              <a:rPr lang="ja-JP" altLang="en-US" sz="1200" dirty="0" smtClean="0">
                <a:solidFill>
                  <a:prstClr val="black"/>
                </a:solidFill>
                <a:latin typeface="+mj-ea"/>
                <a:ea typeface="+mj-ea"/>
              </a:rPr>
              <a:t>・</a:t>
            </a:r>
            <a:r>
              <a:rPr lang="en-US" altLang="ja-JP" sz="1200" dirty="0" smtClean="0">
                <a:solidFill>
                  <a:prstClr val="black"/>
                </a:solidFill>
                <a:latin typeface="+mj-ea"/>
                <a:ea typeface="+mj-ea"/>
              </a:rPr>
              <a:t>GPS</a:t>
            </a:r>
            <a:r>
              <a:rPr lang="ja-JP" altLang="en-US" sz="1200" dirty="0" smtClean="0">
                <a:solidFill>
                  <a:prstClr val="black"/>
                </a:solidFill>
                <a:latin typeface="+mj-ea"/>
                <a:ea typeface="+mj-ea"/>
              </a:rPr>
              <a:t>を活用した安全運転の徹底を図るため、急発進、急ブレーキ、走行速度超過といった走行状況を把握・蓄積し、関係部署でデー</a:t>
            </a:r>
            <a:endParaRPr lang="en-US" altLang="ja-JP" sz="1200" dirty="0" smtClean="0">
              <a:solidFill>
                <a:prstClr val="black"/>
              </a:solidFill>
              <a:latin typeface="+mj-ea"/>
              <a:ea typeface="+mj-ea"/>
            </a:endParaRPr>
          </a:p>
          <a:p>
            <a:r>
              <a:rPr lang="ja-JP" altLang="en-US" sz="1200" dirty="0">
                <a:solidFill>
                  <a:prstClr val="black"/>
                </a:solidFill>
                <a:latin typeface="+mj-ea"/>
                <a:ea typeface="+mj-ea"/>
              </a:rPr>
              <a:t>　</a:t>
            </a:r>
            <a:r>
              <a:rPr lang="ja-JP" altLang="en-US" sz="1200" dirty="0" smtClean="0">
                <a:solidFill>
                  <a:prstClr val="black"/>
                </a:solidFill>
                <a:latin typeface="+mj-ea"/>
                <a:ea typeface="+mj-ea"/>
              </a:rPr>
              <a:t>タ共有・分析することで公務上の交通事故削減に取組む。</a:t>
            </a:r>
            <a:endParaRPr lang="en-US" altLang="ja-JP" sz="1200" dirty="0" smtClean="0">
              <a:solidFill>
                <a:prstClr val="black"/>
              </a:solidFill>
              <a:latin typeface="+mj-ea"/>
              <a:ea typeface="+mj-ea"/>
            </a:endParaRPr>
          </a:p>
        </p:txBody>
      </p:sp>
      <p:pic>
        <p:nvPicPr>
          <p:cNvPr id="112" name="Picture 26" descr="図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1811" y="2913535"/>
            <a:ext cx="594112" cy="65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 name="グループ化 104"/>
          <p:cNvGrpSpPr>
            <a:grpSpLocks/>
          </p:cNvGrpSpPr>
          <p:nvPr/>
        </p:nvGrpSpPr>
        <p:grpSpPr bwMode="auto">
          <a:xfrm>
            <a:off x="1829121" y="5245777"/>
            <a:ext cx="1210199" cy="568438"/>
            <a:chOff x="5867400" y="5095433"/>
            <a:chExt cx="1676400" cy="848168"/>
          </a:xfrm>
        </p:grpSpPr>
        <p:sp>
          <p:nvSpPr>
            <p:cNvPr id="144" name="Rectangle 59"/>
            <p:cNvSpPr>
              <a:spLocks noChangeArrowheads="1"/>
            </p:cNvSpPr>
            <p:nvPr/>
          </p:nvSpPr>
          <p:spPr bwMode="auto">
            <a:xfrm>
              <a:off x="5867400" y="5095433"/>
              <a:ext cx="1676400" cy="848168"/>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p>
          </p:txBody>
        </p:sp>
        <p:sp>
          <p:nvSpPr>
            <p:cNvPr id="145" name="Rectangle 60"/>
            <p:cNvSpPr>
              <a:spLocks noChangeArrowheads="1"/>
            </p:cNvSpPr>
            <p:nvPr/>
          </p:nvSpPr>
          <p:spPr bwMode="auto">
            <a:xfrm>
              <a:off x="5867400" y="5105400"/>
              <a:ext cx="1676400" cy="279437"/>
            </a:xfrm>
            <a:prstGeom prst="rect">
              <a:avLst/>
            </a:prstGeom>
            <a:solidFill>
              <a:srgbClr val="00008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solidFill>
                    <a:schemeClr val="bg1"/>
                  </a:solidFill>
                  <a:latin typeface="+mj-ea"/>
                  <a:ea typeface="+mj-ea"/>
                </a:rPr>
                <a:t>ごみ収集部署</a:t>
              </a:r>
            </a:p>
          </p:txBody>
        </p:sp>
      </p:grpSp>
      <p:grpSp>
        <p:nvGrpSpPr>
          <p:cNvPr id="147" name="グループ化 112"/>
          <p:cNvGrpSpPr>
            <a:grpSpLocks/>
          </p:cNvGrpSpPr>
          <p:nvPr/>
        </p:nvGrpSpPr>
        <p:grpSpPr bwMode="auto">
          <a:xfrm>
            <a:off x="4880992" y="5243653"/>
            <a:ext cx="1261387" cy="569500"/>
            <a:chOff x="5704458" y="5095433"/>
            <a:chExt cx="1939246" cy="800657"/>
          </a:xfrm>
        </p:grpSpPr>
        <p:sp>
          <p:nvSpPr>
            <p:cNvPr id="148" name="Rectangle 59"/>
            <p:cNvSpPr>
              <a:spLocks noChangeArrowheads="1"/>
            </p:cNvSpPr>
            <p:nvPr/>
          </p:nvSpPr>
          <p:spPr bwMode="auto">
            <a:xfrm>
              <a:off x="5704458" y="5095433"/>
              <a:ext cx="1939246" cy="800657"/>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p>
          </p:txBody>
        </p:sp>
        <p:sp>
          <p:nvSpPr>
            <p:cNvPr id="149" name="Rectangle 60"/>
            <p:cNvSpPr>
              <a:spLocks noChangeArrowheads="1"/>
            </p:cNvSpPr>
            <p:nvPr/>
          </p:nvSpPr>
          <p:spPr bwMode="auto">
            <a:xfrm>
              <a:off x="5704458" y="5116079"/>
              <a:ext cx="1939246" cy="259504"/>
            </a:xfrm>
            <a:prstGeom prst="rect">
              <a:avLst/>
            </a:prstGeom>
            <a:solidFill>
              <a:srgbClr val="00008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solidFill>
                    <a:schemeClr val="bg1"/>
                  </a:solidFill>
                  <a:latin typeface="+mj-ea"/>
                  <a:ea typeface="+mj-ea"/>
                </a:rPr>
                <a:t>ごみ収集部署</a:t>
              </a:r>
            </a:p>
          </p:txBody>
        </p:sp>
        <p:sp>
          <p:nvSpPr>
            <p:cNvPr id="150" name="Rectangle 61"/>
            <p:cNvSpPr>
              <a:spLocks noChangeArrowheads="1"/>
            </p:cNvSpPr>
            <p:nvPr/>
          </p:nvSpPr>
          <p:spPr bwMode="auto">
            <a:xfrm>
              <a:off x="5806510" y="5425467"/>
              <a:ext cx="1700105" cy="441677"/>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mj-ea"/>
                  <a:ea typeface="+mj-ea"/>
                </a:rPr>
                <a:t>○○環境事業センター</a:t>
              </a:r>
            </a:p>
          </p:txBody>
        </p:sp>
      </p:grpSp>
      <p:sp>
        <p:nvSpPr>
          <p:cNvPr id="152" name="Rectangle 59"/>
          <p:cNvSpPr>
            <a:spLocks noChangeArrowheads="1"/>
          </p:cNvSpPr>
          <p:nvPr/>
        </p:nvSpPr>
        <p:spPr bwMode="auto">
          <a:xfrm>
            <a:off x="3162200" y="5244715"/>
            <a:ext cx="1210199" cy="568438"/>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p>
        </p:txBody>
      </p:sp>
      <p:sp>
        <p:nvSpPr>
          <p:cNvPr id="153" name="Rectangle 60"/>
          <p:cNvSpPr>
            <a:spLocks noChangeArrowheads="1"/>
          </p:cNvSpPr>
          <p:nvPr/>
        </p:nvSpPr>
        <p:spPr bwMode="auto">
          <a:xfrm>
            <a:off x="3162200" y="5251395"/>
            <a:ext cx="1210199" cy="188339"/>
          </a:xfrm>
          <a:prstGeom prst="rect">
            <a:avLst/>
          </a:prstGeom>
          <a:solidFill>
            <a:srgbClr val="00008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solidFill>
                  <a:schemeClr val="bg1"/>
                </a:solidFill>
                <a:latin typeface="+mj-ea"/>
                <a:ea typeface="+mj-ea"/>
              </a:rPr>
              <a:t>ごみ収集部署</a:t>
            </a:r>
          </a:p>
        </p:txBody>
      </p:sp>
      <p:sp>
        <p:nvSpPr>
          <p:cNvPr id="155" name="正方形/長方形 154"/>
          <p:cNvSpPr/>
          <p:nvPr/>
        </p:nvSpPr>
        <p:spPr>
          <a:xfrm>
            <a:off x="4340932" y="5257465"/>
            <a:ext cx="602002" cy="625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50" dirty="0">
                <a:solidFill>
                  <a:schemeClr val="tx1"/>
                </a:solidFill>
              </a:rPr>
              <a:t>・・・</a:t>
            </a:r>
          </a:p>
        </p:txBody>
      </p:sp>
      <p:grpSp>
        <p:nvGrpSpPr>
          <p:cNvPr id="156" name="グループ化 121"/>
          <p:cNvGrpSpPr>
            <a:grpSpLocks/>
          </p:cNvGrpSpPr>
          <p:nvPr/>
        </p:nvGrpSpPr>
        <p:grpSpPr bwMode="auto">
          <a:xfrm>
            <a:off x="2265908" y="5855653"/>
            <a:ext cx="422331" cy="309188"/>
            <a:chOff x="2445328" y="1735778"/>
            <a:chExt cx="649288" cy="461963"/>
          </a:xfrm>
        </p:grpSpPr>
        <p:pic>
          <p:nvPicPr>
            <p:cNvPr id="158" name="Picture 19" descr="図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7728" y="1735778"/>
              <a:ext cx="49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24" descr="図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5328" y="1811978"/>
              <a:ext cx="295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0" name="グループ化 126"/>
          <p:cNvGrpSpPr>
            <a:grpSpLocks/>
          </p:cNvGrpSpPr>
          <p:nvPr/>
        </p:nvGrpSpPr>
        <p:grpSpPr bwMode="auto">
          <a:xfrm>
            <a:off x="5445264" y="5853528"/>
            <a:ext cx="422331" cy="309188"/>
            <a:chOff x="2445328" y="1735778"/>
            <a:chExt cx="649288" cy="461963"/>
          </a:xfrm>
        </p:grpSpPr>
        <p:pic>
          <p:nvPicPr>
            <p:cNvPr id="162" name="Picture 19" descr="図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7728" y="1735778"/>
              <a:ext cx="49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24" descr="図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5328" y="1811978"/>
              <a:ext cx="295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 name="グループ化 130"/>
          <p:cNvGrpSpPr>
            <a:grpSpLocks/>
          </p:cNvGrpSpPr>
          <p:nvPr/>
        </p:nvGrpSpPr>
        <p:grpSpPr bwMode="auto">
          <a:xfrm>
            <a:off x="3581433" y="5880091"/>
            <a:ext cx="422331" cy="309188"/>
            <a:chOff x="2445328" y="1735778"/>
            <a:chExt cx="649288" cy="461963"/>
          </a:xfrm>
        </p:grpSpPr>
        <p:pic>
          <p:nvPicPr>
            <p:cNvPr id="166" name="Picture 19" descr="図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7728" y="1735778"/>
              <a:ext cx="49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24" descr="図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5328" y="1811978"/>
              <a:ext cx="295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4" name="左矢印 8193"/>
          <p:cNvSpPr/>
          <p:nvPr/>
        </p:nvSpPr>
        <p:spPr bwMode="auto">
          <a:xfrm rot="10800000">
            <a:off x="6286212" y="2665908"/>
            <a:ext cx="360178" cy="854659"/>
          </a:xfrm>
          <a:prstGeom prst="leftArrow">
            <a:avLst/>
          </a:prstGeom>
          <a:ln/>
          <a:ex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189" name="角丸四角形 188"/>
          <p:cNvSpPr/>
          <p:nvPr/>
        </p:nvSpPr>
        <p:spPr bwMode="auto">
          <a:xfrm>
            <a:off x="6775557" y="2586227"/>
            <a:ext cx="2961891" cy="1023605"/>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36000" tIns="36000" rIns="36000" bIns="36000" numCol="1" rtlCol="0" anchor="t" anchorCtr="0" compatLnSpc="1">
            <a:prstTxWarp prst="textNoShape">
              <a:avLst/>
            </a:prstTxWarp>
            <a:noAutofit/>
          </a:bodyPr>
          <a:lstStyle/>
          <a:p>
            <a:pPr eaLnBrk="1" hangingPunct="1">
              <a:lnSpc>
                <a:spcPts val="1500"/>
              </a:lnSpc>
              <a:spcBef>
                <a:spcPts val="600"/>
              </a:spcBef>
              <a:defRPr/>
            </a:pPr>
            <a:r>
              <a:rPr lang="ja-JP" altLang="en-US" sz="1200" dirty="0" smtClean="0">
                <a:solidFill>
                  <a:schemeClr val="tx1"/>
                </a:solidFill>
                <a:latin typeface="+mj-ea"/>
                <a:ea typeface="+mj-ea"/>
              </a:rPr>
              <a:t>民間サーバに蓄積</a:t>
            </a:r>
            <a:r>
              <a:rPr lang="ja-JP" altLang="en-US" sz="1200" dirty="0">
                <a:solidFill>
                  <a:schemeClr val="tx1"/>
                </a:solidFill>
                <a:latin typeface="+mj-ea"/>
                <a:ea typeface="+mj-ea"/>
              </a:rPr>
              <a:t>されたデータをバックデータとし、各部署でデータの共有・分析を行うことで、ごみ収集コース</a:t>
            </a:r>
            <a:r>
              <a:rPr lang="ja-JP" altLang="en-US" sz="1200" dirty="0" smtClean="0">
                <a:solidFill>
                  <a:schemeClr val="tx1"/>
                </a:solidFill>
                <a:latin typeface="+mj-ea"/>
                <a:ea typeface="+mj-ea"/>
              </a:rPr>
              <a:t>の最適化や交通事故削減に</a:t>
            </a:r>
            <a:r>
              <a:rPr lang="ja-JP" altLang="en-US" sz="1200" dirty="0">
                <a:solidFill>
                  <a:schemeClr val="tx1"/>
                </a:solidFill>
                <a:latin typeface="+mj-ea"/>
                <a:ea typeface="+mj-ea"/>
              </a:rPr>
              <a:t>関する取組みを行う。</a:t>
            </a:r>
            <a:endParaRPr lang="en-US" altLang="ja-JP" sz="1200" dirty="0">
              <a:solidFill>
                <a:schemeClr val="tx1"/>
              </a:solidFill>
              <a:latin typeface="+mj-ea"/>
              <a:ea typeface="+mj-ea"/>
            </a:endParaRPr>
          </a:p>
        </p:txBody>
      </p:sp>
      <p:sp>
        <p:nvSpPr>
          <p:cNvPr id="116" name="Line 90"/>
          <p:cNvSpPr>
            <a:spLocks noChangeShapeType="1"/>
          </p:cNvSpPr>
          <p:nvPr/>
        </p:nvSpPr>
        <p:spPr bwMode="auto">
          <a:xfrm flipH="1" flipV="1">
            <a:off x="3063997" y="3054185"/>
            <a:ext cx="4387" cy="1903186"/>
          </a:xfrm>
          <a:prstGeom prst="line">
            <a:avLst/>
          </a:prstGeom>
          <a:noFill/>
          <a:ln w="76200">
            <a:solidFill>
              <a:srgbClr val="00FF00"/>
            </a:solidFill>
            <a:round/>
            <a:headEnd type="triangle" w="med" len="med"/>
            <a:tailEnd type="none" w="lg" len="med"/>
          </a:ln>
          <a:extLst>
            <a:ext uri="{909E8E84-426E-40DD-AFC4-6F175D3DCCD1}">
              <a14:hiddenFill xmlns:a14="http://schemas.microsoft.com/office/drawing/2010/main">
                <a:noFill/>
              </a14:hiddenFill>
            </a:ext>
          </a:extLst>
        </p:spPr>
        <p:txBody>
          <a:bodyPr/>
          <a:lstStyle/>
          <a:p>
            <a:endParaRPr lang="ja-JP" altLang="en-US" sz="2000"/>
          </a:p>
        </p:txBody>
      </p:sp>
      <p:cxnSp>
        <p:nvCxnSpPr>
          <p:cNvPr id="180" name="直線矢印コネクタ 179"/>
          <p:cNvCxnSpPr/>
          <p:nvPr/>
        </p:nvCxnSpPr>
        <p:spPr>
          <a:xfrm>
            <a:off x="438747" y="3548025"/>
            <a:ext cx="612910"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2" name="Text Box 17"/>
          <p:cNvSpPr txBox="1">
            <a:spLocks noChangeArrowheads="1"/>
          </p:cNvSpPr>
          <p:nvPr/>
        </p:nvSpPr>
        <p:spPr bwMode="auto">
          <a:xfrm>
            <a:off x="-28349" y="2936048"/>
            <a:ext cx="1209933"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900" dirty="0">
                <a:latin typeface="+mj-ea"/>
                <a:ea typeface="+mj-ea"/>
              </a:rPr>
              <a:t>GPS</a:t>
            </a:r>
            <a:r>
              <a:rPr lang="ja-JP" altLang="en-US" sz="900" dirty="0">
                <a:latin typeface="+mj-ea"/>
                <a:ea typeface="+mj-ea"/>
              </a:rPr>
              <a:t>車載器から</a:t>
            </a:r>
            <a:r>
              <a:rPr lang="en-US" altLang="ja-JP" sz="900" dirty="0">
                <a:latin typeface="+mj-ea"/>
                <a:ea typeface="+mj-ea"/>
              </a:rPr>
              <a:t/>
            </a:r>
            <a:br>
              <a:rPr lang="en-US" altLang="ja-JP" sz="900" dirty="0">
                <a:latin typeface="+mj-ea"/>
                <a:ea typeface="+mj-ea"/>
              </a:rPr>
            </a:br>
            <a:r>
              <a:rPr lang="ja-JP" altLang="en-US" sz="900" dirty="0">
                <a:latin typeface="+mj-ea"/>
                <a:ea typeface="+mj-ea"/>
              </a:rPr>
              <a:t>データ受信</a:t>
            </a:r>
          </a:p>
        </p:txBody>
      </p:sp>
      <p:sp>
        <p:nvSpPr>
          <p:cNvPr id="8196" name="角丸四角形 8195"/>
          <p:cNvSpPr/>
          <p:nvPr/>
        </p:nvSpPr>
        <p:spPr bwMode="auto">
          <a:xfrm>
            <a:off x="1134554" y="3749129"/>
            <a:ext cx="1660529" cy="108966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pPr algn="ctr" eaLnBrk="1" hangingPunct="1">
              <a:lnSpc>
                <a:spcPct val="100000"/>
              </a:lnSpc>
              <a:defRPr/>
            </a:pPr>
            <a:r>
              <a:rPr lang="ja-JP" altLang="en-US" sz="1000" u="sng" dirty="0" smtClean="0">
                <a:solidFill>
                  <a:schemeClr val="tx1"/>
                </a:solidFill>
                <a:latin typeface="+mj-ea"/>
                <a:ea typeface="+mj-ea"/>
              </a:rPr>
              <a:t>主な蓄積データ</a:t>
            </a:r>
            <a:endParaRPr lang="en-US" altLang="ja-JP" sz="1000" u="sng" dirty="0" smtClean="0">
              <a:solidFill>
                <a:schemeClr val="tx1"/>
              </a:solidFill>
              <a:latin typeface="+mj-ea"/>
              <a:ea typeface="+mj-ea"/>
            </a:endParaRPr>
          </a:p>
          <a:p>
            <a:pPr eaLnBrk="1" hangingPunct="1">
              <a:lnSpc>
                <a:spcPct val="100000"/>
              </a:lnSpc>
              <a:defRPr/>
            </a:pPr>
            <a:r>
              <a:rPr lang="ja-JP" altLang="en-US" sz="1000" dirty="0" smtClean="0">
                <a:solidFill>
                  <a:schemeClr val="tx1"/>
                </a:solidFill>
                <a:latin typeface="+mj-ea"/>
                <a:ea typeface="+mj-ea"/>
              </a:rPr>
              <a:t>○</a:t>
            </a:r>
            <a:r>
              <a:rPr lang="ja-JP" altLang="en-US" sz="1000" dirty="0">
                <a:solidFill>
                  <a:schemeClr val="tx1"/>
                </a:solidFill>
                <a:latin typeface="+mj-ea"/>
                <a:ea typeface="+mj-ea"/>
              </a:rPr>
              <a:t>現在地情報</a:t>
            </a:r>
            <a:endParaRPr lang="en-US" altLang="ja-JP" sz="1000" dirty="0">
              <a:solidFill>
                <a:schemeClr val="tx1"/>
              </a:solidFill>
              <a:latin typeface="+mj-ea"/>
              <a:ea typeface="+mj-ea"/>
            </a:endParaRPr>
          </a:p>
          <a:p>
            <a:pPr eaLnBrk="1" hangingPunct="1">
              <a:lnSpc>
                <a:spcPct val="100000"/>
              </a:lnSpc>
              <a:defRPr/>
            </a:pPr>
            <a:r>
              <a:rPr lang="ja-JP" altLang="en-US" sz="1000" dirty="0">
                <a:solidFill>
                  <a:schemeClr val="tx1"/>
                </a:solidFill>
                <a:latin typeface="+mj-ea"/>
                <a:ea typeface="+mj-ea"/>
              </a:rPr>
              <a:t>○収集</a:t>
            </a:r>
            <a:r>
              <a:rPr lang="ja-JP" altLang="en-US" sz="1000" dirty="0" smtClean="0">
                <a:solidFill>
                  <a:schemeClr val="tx1"/>
                </a:solidFill>
                <a:latin typeface="+mj-ea"/>
                <a:ea typeface="+mj-ea"/>
              </a:rPr>
              <a:t>コース等の</a:t>
            </a:r>
            <a:r>
              <a:rPr lang="ja-JP" altLang="en-US" sz="1000" dirty="0">
                <a:solidFill>
                  <a:schemeClr val="tx1"/>
                </a:solidFill>
                <a:latin typeface="+mj-ea"/>
                <a:ea typeface="+mj-ea"/>
              </a:rPr>
              <a:t>軌跡</a:t>
            </a:r>
            <a:endParaRPr lang="en-US" altLang="ja-JP" sz="1000" dirty="0">
              <a:solidFill>
                <a:schemeClr val="tx1"/>
              </a:solidFill>
              <a:latin typeface="+mj-ea"/>
              <a:ea typeface="+mj-ea"/>
            </a:endParaRPr>
          </a:p>
          <a:p>
            <a:pPr eaLnBrk="1" hangingPunct="1">
              <a:lnSpc>
                <a:spcPct val="100000"/>
              </a:lnSpc>
              <a:defRPr/>
            </a:pPr>
            <a:r>
              <a:rPr lang="ja-JP" altLang="en-US" sz="1000" dirty="0">
                <a:solidFill>
                  <a:schemeClr val="tx1"/>
                </a:solidFill>
                <a:latin typeface="+mj-ea"/>
                <a:ea typeface="+mj-ea"/>
              </a:rPr>
              <a:t>○危険運転情報（速度超過・急ブレーキなど）</a:t>
            </a:r>
            <a:endParaRPr lang="en-US" altLang="ja-JP" sz="1000" dirty="0">
              <a:solidFill>
                <a:schemeClr val="tx1"/>
              </a:solidFill>
              <a:latin typeface="+mj-ea"/>
              <a:ea typeface="+mj-ea"/>
            </a:endParaRPr>
          </a:p>
          <a:p>
            <a:pPr eaLnBrk="1" hangingPunct="1">
              <a:lnSpc>
                <a:spcPct val="100000"/>
              </a:lnSpc>
              <a:defRPr/>
            </a:pPr>
            <a:r>
              <a:rPr lang="ja-JP" altLang="en-US" sz="1000" dirty="0" smtClean="0">
                <a:solidFill>
                  <a:schemeClr val="tx1"/>
                </a:solidFill>
                <a:latin typeface="+mj-ea"/>
                <a:ea typeface="+mj-ea"/>
              </a:rPr>
              <a:t>○</a:t>
            </a:r>
            <a:r>
              <a:rPr lang="ja-JP" altLang="en-US" sz="1000" dirty="0">
                <a:solidFill>
                  <a:schemeClr val="tx1"/>
                </a:solidFill>
                <a:latin typeface="+mj-ea"/>
                <a:ea typeface="+mj-ea"/>
              </a:rPr>
              <a:t>運転</a:t>
            </a:r>
            <a:r>
              <a:rPr lang="ja-JP" altLang="en-US" sz="1000" dirty="0" smtClean="0">
                <a:solidFill>
                  <a:schemeClr val="tx1"/>
                </a:solidFill>
                <a:latin typeface="+mj-ea"/>
                <a:ea typeface="+mj-ea"/>
              </a:rPr>
              <a:t>評価</a:t>
            </a:r>
            <a:endParaRPr kumimoji="1" lang="ja-JP" altLang="en-US" sz="1000" b="0" i="0" u="none" strike="noStrike" cap="none" normalizeH="0" baseline="0" dirty="0" smtClean="0">
              <a:ln>
                <a:noFill/>
              </a:ln>
              <a:solidFill>
                <a:srgbClr val="4D4D4D"/>
              </a:solidFill>
              <a:effectLst/>
              <a:latin typeface="+mj-ea"/>
              <a:ea typeface="+mj-ea"/>
              <a:cs typeface="メイリオ" pitchFamily="50" charset="-128"/>
            </a:endParaRPr>
          </a:p>
        </p:txBody>
      </p:sp>
      <p:sp>
        <p:nvSpPr>
          <p:cNvPr id="114" name="Line 85"/>
          <p:cNvSpPr>
            <a:spLocks noChangeShapeType="1"/>
          </p:cNvSpPr>
          <p:nvPr/>
        </p:nvSpPr>
        <p:spPr bwMode="auto">
          <a:xfrm flipV="1">
            <a:off x="2009100" y="3354365"/>
            <a:ext cx="1086381" cy="9796"/>
          </a:xfrm>
          <a:prstGeom prst="line">
            <a:avLst/>
          </a:prstGeom>
          <a:noFill/>
          <a:ln w="76200">
            <a:solidFill>
              <a:srgbClr val="00FF00"/>
            </a:solidFill>
            <a:round/>
            <a:headEnd type="triangle" w="med" len="med"/>
            <a:tailEnd type="none" w="lg" len="med"/>
          </a:ln>
          <a:extLst>
            <a:ext uri="{909E8E84-426E-40DD-AFC4-6F175D3DCCD1}">
              <a14:hiddenFill xmlns:a14="http://schemas.microsoft.com/office/drawing/2010/main">
                <a:noFill/>
              </a14:hiddenFill>
            </a:ext>
          </a:extLst>
        </p:spPr>
        <p:txBody>
          <a:bodyPr/>
          <a:lstStyle/>
          <a:p>
            <a:endParaRPr lang="ja-JP" altLang="en-US" sz="2000"/>
          </a:p>
        </p:txBody>
      </p:sp>
      <p:sp>
        <p:nvSpPr>
          <p:cNvPr id="115" name="Line 89"/>
          <p:cNvSpPr>
            <a:spLocks noChangeShapeType="1"/>
          </p:cNvSpPr>
          <p:nvPr/>
        </p:nvSpPr>
        <p:spPr bwMode="auto">
          <a:xfrm flipH="1" flipV="1">
            <a:off x="3089921" y="3329048"/>
            <a:ext cx="1096206" cy="18612"/>
          </a:xfrm>
          <a:prstGeom prst="line">
            <a:avLst/>
          </a:prstGeom>
          <a:noFill/>
          <a:ln w="76200">
            <a:solidFill>
              <a:srgbClr val="00FF00"/>
            </a:solidFill>
            <a:round/>
            <a:headEnd type="triangle" w="med" len="med"/>
            <a:tailEnd type="none" w="lg" len="med"/>
          </a:ln>
          <a:extLst>
            <a:ext uri="{909E8E84-426E-40DD-AFC4-6F175D3DCCD1}">
              <a14:hiddenFill xmlns:a14="http://schemas.microsoft.com/office/drawing/2010/main">
                <a:noFill/>
              </a14:hiddenFill>
            </a:ext>
          </a:extLst>
        </p:spPr>
        <p:txBody>
          <a:bodyPr/>
          <a:lstStyle/>
          <a:p>
            <a:endParaRPr lang="ja-JP" altLang="en-US" sz="2000"/>
          </a:p>
        </p:txBody>
      </p:sp>
      <p:grpSp>
        <p:nvGrpSpPr>
          <p:cNvPr id="117" name="グループ化 6"/>
          <p:cNvGrpSpPr>
            <a:grpSpLocks/>
          </p:cNvGrpSpPr>
          <p:nvPr/>
        </p:nvGrpSpPr>
        <p:grpSpPr bwMode="auto">
          <a:xfrm>
            <a:off x="4145897" y="2729557"/>
            <a:ext cx="2029339" cy="2090353"/>
            <a:chOff x="277813" y="1093782"/>
            <a:chExt cx="3009624" cy="3386944"/>
          </a:xfrm>
        </p:grpSpPr>
        <p:sp>
          <p:nvSpPr>
            <p:cNvPr id="118" name="AutoShape 6"/>
            <p:cNvSpPr>
              <a:spLocks noChangeArrowheads="1"/>
            </p:cNvSpPr>
            <p:nvPr/>
          </p:nvSpPr>
          <p:spPr bwMode="auto">
            <a:xfrm>
              <a:off x="277813" y="1093782"/>
              <a:ext cx="3009624" cy="3386944"/>
            </a:xfrm>
            <a:prstGeom prst="roundRect">
              <a:avLst>
                <a:gd name="adj" fmla="val 8773"/>
              </a:avLst>
            </a:prstGeom>
            <a:solidFill>
              <a:srgbClr val="FFFF99">
                <a:alpha val="30196"/>
              </a:srgbClr>
            </a:solidFill>
            <a:ln w="9525">
              <a:solidFill>
                <a:schemeClr val="tx1"/>
              </a:solidFill>
              <a:prstDash val="dash"/>
              <a:round/>
              <a:headEnd/>
              <a:tailEnd/>
            </a:ln>
          </p:spPr>
          <p:txBody>
            <a:bodyPr wrap="none"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b="1" dirty="0" smtClean="0">
                  <a:latin typeface="+mj-ea"/>
                  <a:ea typeface="+mj-ea"/>
                </a:rPr>
                <a:t>環境局</a:t>
              </a:r>
              <a:endParaRPr lang="ja-JP" altLang="en-US" sz="1200" b="1" dirty="0">
                <a:latin typeface="+mj-ea"/>
                <a:ea typeface="+mj-ea"/>
              </a:endParaRPr>
            </a:p>
          </p:txBody>
        </p:sp>
        <p:sp>
          <p:nvSpPr>
            <p:cNvPr id="141" name="Rectangle 60"/>
            <p:cNvSpPr>
              <a:spLocks noChangeArrowheads="1"/>
            </p:cNvSpPr>
            <p:nvPr/>
          </p:nvSpPr>
          <p:spPr bwMode="auto">
            <a:xfrm>
              <a:off x="593695" y="3597471"/>
              <a:ext cx="1676400" cy="602333"/>
            </a:xfrm>
            <a:prstGeom prst="rect">
              <a:avLst/>
            </a:prstGeom>
            <a:solidFill>
              <a:srgbClr val="00008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solidFill>
                    <a:schemeClr val="bg1"/>
                  </a:solidFill>
                  <a:latin typeface="+mj-ea"/>
                  <a:ea typeface="+mj-ea"/>
                </a:rPr>
                <a:t>企画立案部署</a:t>
              </a:r>
            </a:p>
          </p:txBody>
        </p:sp>
        <p:grpSp>
          <p:nvGrpSpPr>
            <p:cNvPr id="120" name="グループ化 2"/>
            <p:cNvGrpSpPr>
              <a:grpSpLocks/>
            </p:cNvGrpSpPr>
            <p:nvPr/>
          </p:nvGrpSpPr>
          <p:grpSpPr bwMode="auto">
            <a:xfrm>
              <a:off x="2441687" y="1619768"/>
              <a:ext cx="649288" cy="461963"/>
              <a:chOff x="2445328" y="1735778"/>
              <a:chExt cx="649288" cy="461963"/>
            </a:xfrm>
          </p:grpSpPr>
          <p:pic>
            <p:nvPicPr>
              <p:cNvPr id="138" name="Picture 19" descr="図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7728" y="1735778"/>
                <a:ext cx="49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24" descr="図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5328" y="1811978"/>
                <a:ext cx="295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1" name="グループ化 3"/>
            <p:cNvGrpSpPr>
              <a:grpSpLocks/>
            </p:cNvGrpSpPr>
            <p:nvPr/>
          </p:nvGrpSpPr>
          <p:grpSpPr bwMode="auto">
            <a:xfrm>
              <a:off x="2478561" y="3515512"/>
              <a:ext cx="649288" cy="461963"/>
              <a:chOff x="533400" y="5334000"/>
              <a:chExt cx="649288" cy="461963"/>
            </a:xfrm>
          </p:grpSpPr>
          <p:pic>
            <p:nvPicPr>
              <p:cNvPr id="135" name="Picture 19" descr="図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334000"/>
                <a:ext cx="49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24" descr="図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5410200"/>
                <a:ext cx="295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 name="グループ化 1"/>
            <p:cNvGrpSpPr>
              <a:grpSpLocks/>
            </p:cNvGrpSpPr>
            <p:nvPr/>
          </p:nvGrpSpPr>
          <p:grpSpPr bwMode="auto">
            <a:xfrm>
              <a:off x="2455068" y="2603058"/>
              <a:ext cx="649288" cy="461963"/>
              <a:chOff x="2455068" y="2603058"/>
              <a:chExt cx="649288" cy="461963"/>
            </a:xfrm>
          </p:grpSpPr>
          <p:pic>
            <p:nvPicPr>
              <p:cNvPr id="132" name="Picture 19" descr="図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7468" y="2603058"/>
                <a:ext cx="49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24" descr="図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5068" y="2679258"/>
                <a:ext cx="295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9" name="Rectangle 60"/>
            <p:cNvSpPr>
              <a:spLocks noChangeArrowheads="1"/>
            </p:cNvSpPr>
            <p:nvPr/>
          </p:nvSpPr>
          <p:spPr bwMode="auto">
            <a:xfrm>
              <a:off x="581427" y="1649393"/>
              <a:ext cx="1676400" cy="602333"/>
            </a:xfrm>
            <a:prstGeom prst="rect">
              <a:avLst/>
            </a:prstGeom>
            <a:solidFill>
              <a:srgbClr val="00008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solidFill>
                    <a:schemeClr val="bg1"/>
                  </a:solidFill>
                  <a:latin typeface="+mj-ea"/>
                  <a:ea typeface="+mj-ea"/>
                </a:rPr>
                <a:t>ごみ収集統括部署</a:t>
              </a:r>
            </a:p>
          </p:txBody>
        </p:sp>
        <p:sp>
          <p:nvSpPr>
            <p:cNvPr id="126" name="Rectangle 60"/>
            <p:cNvSpPr>
              <a:spLocks noChangeArrowheads="1"/>
            </p:cNvSpPr>
            <p:nvPr/>
          </p:nvSpPr>
          <p:spPr bwMode="auto">
            <a:xfrm>
              <a:off x="593695" y="2603058"/>
              <a:ext cx="1676400" cy="602333"/>
            </a:xfrm>
            <a:prstGeom prst="rect">
              <a:avLst/>
            </a:prstGeom>
            <a:solidFill>
              <a:srgbClr val="00008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solidFill>
                    <a:schemeClr val="bg1"/>
                  </a:solidFill>
                  <a:latin typeface="+mj-ea"/>
                  <a:ea typeface="+mj-ea"/>
                </a:rPr>
                <a:t>ごみ収集管理部署</a:t>
              </a:r>
            </a:p>
          </p:txBody>
        </p:sp>
      </p:grpSp>
      <p:sp>
        <p:nvSpPr>
          <p:cNvPr id="171" name="Cloud"/>
          <p:cNvSpPr>
            <a:spLocks noChangeAspect="1" noEditPoints="1" noChangeArrowheads="1"/>
          </p:cNvSpPr>
          <p:nvPr/>
        </p:nvSpPr>
        <p:spPr bwMode="auto">
          <a:xfrm>
            <a:off x="2253186" y="2930622"/>
            <a:ext cx="1538081" cy="80941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nchor="ctr"/>
          <a:lstStyle/>
          <a:p>
            <a:pPr algn="ctr" eaLnBrk="1" hangingPunct="1">
              <a:defRPr/>
            </a:pPr>
            <a:endParaRPr lang="en-US" altLang="ja-JP" sz="1100" dirty="0">
              <a:latin typeface="ＭＳ ゴシック" pitchFamily="49" charset="-128"/>
              <a:ea typeface="ＭＳ ゴシック" pitchFamily="49" charset="-128"/>
            </a:endParaRPr>
          </a:p>
          <a:p>
            <a:pPr algn="ctr" eaLnBrk="1" hangingPunct="1">
              <a:defRPr/>
            </a:pPr>
            <a:r>
              <a:rPr lang="ja-JP" altLang="en-US" sz="900" dirty="0" smtClean="0">
                <a:latin typeface="+mj-ea"/>
                <a:ea typeface="+mj-ea"/>
              </a:rPr>
              <a:t>インターネット</a:t>
            </a:r>
            <a:endParaRPr lang="en-US" altLang="ja-JP" sz="700" dirty="0">
              <a:latin typeface="+mj-ea"/>
              <a:ea typeface="+mj-ea"/>
            </a:endParaRPr>
          </a:p>
          <a:p>
            <a:pPr algn="ctr" eaLnBrk="1" hangingPunct="1">
              <a:defRPr/>
            </a:pPr>
            <a:endParaRPr lang="en-US" altLang="ja-JP" sz="1100" dirty="0">
              <a:latin typeface="ＭＳ ゴシック" pitchFamily="49" charset="-128"/>
              <a:ea typeface="ＭＳ ゴシック" pitchFamily="49" charset="-128"/>
            </a:endParaRPr>
          </a:p>
        </p:txBody>
      </p:sp>
      <p:grpSp>
        <p:nvGrpSpPr>
          <p:cNvPr id="3" name="グループ化 2"/>
          <p:cNvGrpSpPr/>
          <p:nvPr/>
        </p:nvGrpSpPr>
        <p:grpSpPr>
          <a:xfrm>
            <a:off x="288493" y="5028290"/>
            <a:ext cx="1417748" cy="1201903"/>
            <a:chOff x="7720369" y="5117268"/>
            <a:chExt cx="1337628" cy="1230385"/>
          </a:xfrm>
        </p:grpSpPr>
        <p:pic>
          <p:nvPicPr>
            <p:cNvPr id="172" name="オブジェクト 4" descr="cid:image002.png@01D06328.ADDF52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2574" y="5764678"/>
              <a:ext cx="365339" cy="25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オブジェクト 3" descr="cid:image001.png@01D06328.ADDF52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4207" y="5810804"/>
              <a:ext cx="365338" cy="21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オブジェクト 4" descr="cid:image002.png@01D06328.ADDF5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0548" y="6026398"/>
              <a:ext cx="366506" cy="25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オブジェクト 3" descr="cid:image001.png@01D06328.ADDF52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748" y="6074530"/>
              <a:ext cx="365338" cy="21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 name="正方形/長方形 175"/>
            <p:cNvSpPr/>
            <p:nvPr/>
          </p:nvSpPr>
          <p:spPr>
            <a:xfrm>
              <a:off x="7720369" y="5117268"/>
              <a:ext cx="1337628" cy="123038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000"/>
            </a:p>
          </p:txBody>
        </p:sp>
        <p:sp>
          <p:nvSpPr>
            <p:cNvPr id="177" name="正方形/長方形 176"/>
            <p:cNvSpPr/>
            <p:nvPr/>
          </p:nvSpPr>
          <p:spPr>
            <a:xfrm>
              <a:off x="7720369" y="5148274"/>
              <a:ext cx="1306425" cy="3777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hangingPunct="1">
                <a:lnSpc>
                  <a:spcPct val="50000"/>
                </a:lnSpc>
                <a:defRPr/>
              </a:pPr>
              <a:r>
                <a:rPr lang="ja-JP" altLang="en-US" sz="1050" dirty="0">
                  <a:solidFill>
                    <a:schemeClr val="tx1"/>
                  </a:solidFill>
                  <a:latin typeface="+mj-ea"/>
                  <a:ea typeface="+mj-ea"/>
                </a:rPr>
                <a:t>ごみ収集車</a:t>
              </a:r>
              <a:endParaRPr lang="en-US" altLang="ja-JP" sz="1050" dirty="0">
                <a:solidFill>
                  <a:schemeClr val="tx1"/>
                </a:solidFill>
                <a:latin typeface="+mj-ea"/>
                <a:ea typeface="+mj-ea"/>
              </a:endParaRPr>
            </a:p>
            <a:p>
              <a:pPr algn="ctr" eaLnBrk="1" hangingPunct="1">
                <a:lnSpc>
                  <a:spcPct val="50000"/>
                </a:lnSpc>
                <a:defRPr/>
              </a:pPr>
              <a:r>
                <a:rPr lang="ja-JP" altLang="en-US" sz="1050" dirty="0">
                  <a:solidFill>
                    <a:schemeClr val="tx1"/>
                  </a:solidFill>
                  <a:latin typeface="+mj-ea"/>
                  <a:ea typeface="+mj-ea"/>
                </a:rPr>
                <a:t>（</a:t>
              </a:r>
              <a:r>
                <a:rPr lang="en-US" altLang="ja-JP" sz="1050" dirty="0">
                  <a:solidFill>
                    <a:schemeClr val="tx1"/>
                  </a:solidFill>
                  <a:latin typeface="+mj-ea"/>
                  <a:ea typeface="+mj-ea"/>
                </a:rPr>
                <a:t>GPS</a:t>
              </a:r>
              <a:r>
                <a:rPr lang="ja-JP" altLang="en-US" sz="1050" dirty="0">
                  <a:solidFill>
                    <a:schemeClr val="tx1"/>
                  </a:solidFill>
                  <a:latin typeface="+mj-ea"/>
                  <a:ea typeface="+mj-ea"/>
                </a:rPr>
                <a:t>車載器搭載</a:t>
              </a:r>
              <a:r>
                <a:rPr lang="ja-JP" altLang="en-US" sz="1050" dirty="0">
                  <a:solidFill>
                    <a:schemeClr val="tx1"/>
                  </a:solidFill>
                  <a:latin typeface="+mj-lt"/>
                </a:rPr>
                <a:t>）</a:t>
              </a:r>
            </a:p>
          </p:txBody>
        </p:sp>
        <p:pic>
          <p:nvPicPr>
            <p:cNvPr id="178" name="オブジェクト 3" descr="cid:image001.png@01D06328.ADDF52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6233" y="5559112"/>
              <a:ext cx="366506" cy="21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 name="オブジェクト 4" descr="cid:image002.png@01D06328.ADDF5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0548" y="5516996"/>
              <a:ext cx="366506" cy="26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1" name="直線コネクタ 180"/>
          <p:cNvCxnSpPr/>
          <p:nvPr/>
        </p:nvCxnSpPr>
        <p:spPr>
          <a:xfrm>
            <a:off x="448984" y="3512564"/>
            <a:ext cx="1" cy="1453759"/>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3" name="AutoShape 6"/>
          <p:cNvSpPr>
            <a:spLocks noChangeArrowheads="1"/>
          </p:cNvSpPr>
          <p:nvPr/>
        </p:nvSpPr>
        <p:spPr bwMode="auto">
          <a:xfrm>
            <a:off x="1033984" y="2538315"/>
            <a:ext cx="969715" cy="1138041"/>
          </a:xfrm>
          <a:prstGeom prst="roundRect">
            <a:avLst>
              <a:gd name="adj" fmla="val 8773"/>
            </a:avLst>
          </a:prstGeom>
          <a:solidFill>
            <a:srgbClr val="FFFF99">
              <a:alpha val="30196"/>
            </a:srgbClr>
          </a:solidFill>
          <a:ln w="9525">
            <a:solidFill>
              <a:schemeClr val="tx1"/>
            </a:solidFill>
            <a:prstDash val="dash"/>
            <a:round/>
            <a:headEnd/>
            <a:tailEnd/>
          </a:ln>
        </p:spPr>
        <p:txBody>
          <a:bodyPr wrap="none"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b="1" dirty="0" smtClean="0">
                <a:latin typeface="+mj-ea"/>
                <a:ea typeface="+mj-ea"/>
              </a:rPr>
              <a:t>民間サーバ</a:t>
            </a:r>
            <a:endParaRPr lang="ja-JP" altLang="en-US" sz="1200" b="1" dirty="0">
              <a:latin typeface="+mj-ea"/>
              <a:ea typeface="+mj-ea"/>
            </a:endParaRPr>
          </a:p>
        </p:txBody>
      </p:sp>
      <p:pic>
        <p:nvPicPr>
          <p:cNvPr id="2" name="図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38747" y="4230961"/>
            <a:ext cx="769648" cy="528027"/>
          </a:xfrm>
          <a:prstGeom prst="rect">
            <a:avLst/>
          </a:prstGeom>
        </p:spPr>
      </p:pic>
      <p:sp>
        <p:nvSpPr>
          <p:cNvPr id="74" name="角丸四角形 73"/>
          <p:cNvSpPr/>
          <p:nvPr/>
        </p:nvSpPr>
        <p:spPr bwMode="auto">
          <a:xfrm>
            <a:off x="6434779" y="4944364"/>
            <a:ext cx="3087100" cy="824055"/>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期待される効果</a:t>
            </a:r>
            <a:r>
              <a:rPr lang="en-US" altLang="ja-JP" sz="1100" dirty="0" smtClean="0">
                <a:solidFill>
                  <a:schemeClr val="tx1"/>
                </a:solidFill>
                <a:latin typeface="+mj-ea"/>
                <a:ea typeface="+mj-ea"/>
              </a:rPr>
              <a:t>】</a:t>
            </a:r>
            <a:endParaRPr lang="en-US" altLang="ja-JP" sz="1100" dirty="0" smtClean="0">
              <a:solidFill>
                <a:schemeClr val="tx1"/>
              </a:solidFill>
              <a:latin typeface="+mj-ea"/>
              <a:ea typeface="+mj-ea"/>
              <a:cs typeface="メイリオ"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・収集作業の効率化</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ごみ</a:t>
            </a:r>
            <a:r>
              <a:rPr lang="ja-JP" altLang="en-US" sz="1100" dirty="0">
                <a:solidFill>
                  <a:schemeClr val="tx1"/>
                </a:solidFill>
                <a:latin typeface="Meiryo UI" panose="020B0604030504040204" pitchFamily="50" charset="-128"/>
                <a:ea typeface="Meiryo UI" panose="020B0604030504040204" pitchFamily="50" charset="-128"/>
              </a:rPr>
              <a:t>収集車両の交通</a:t>
            </a:r>
            <a:r>
              <a:rPr lang="ja-JP" altLang="en-US" sz="1100" dirty="0" smtClean="0">
                <a:solidFill>
                  <a:schemeClr val="tx1"/>
                </a:solidFill>
                <a:latin typeface="Meiryo UI" panose="020B0604030504040204" pitchFamily="50" charset="-128"/>
                <a:ea typeface="Meiryo UI" panose="020B0604030504040204" pitchFamily="50" charset="-128"/>
              </a:rPr>
              <a:t>事故低減</a:t>
            </a:r>
            <a:endParaRPr lang="en-US" altLang="ja-JP" sz="1100" dirty="0">
              <a:solidFill>
                <a:schemeClr val="tx1"/>
              </a:solidFill>
              <a:latin typeface="Meiryo UI" panose="020B0604030504040204" pitchFamily="50" charset="-128"/>
              <a:ea typeface="Meiryo UI" panose="020B0604030504040204" pitchFamily="50" charset="-128"/>
            </a:endParaRPr>
          </a:p>
        </p:txBody>
      </p:sp>
      <p:graphicFrame>
        <p:nvGraphicFramePr>
          <p:cNvPr id="75" name="表 74"/>
          <p:cNvGraphicFramePr>
            <a:graphicFrameLocks noGrp="1"/>
          </p:cNvGraphicFramePr>
          <p:nvPr>
            <p:extLst>
              <p:ext uri="{D42A27DB-BD31-4B8C-83A1-F6EECF244321}">
                <p14:modId xmlns:p14="http://schemas.microsoft.com/office/powerpoint/2010/main" val="599728964"/>
              </p:ext>
            </p:extLst>
          </p:nvPr>
        </p:nvGraphicFramePr>
        <p:xfrm>
          <a:off x="6277456" y="4076024"/>
          <a:ext cx="3459991" cy="730429"/>
        </p:xfrm>
        <a:graphic>
          <a:graphicData uri="http://schemas.openxmlformats.org/drawingml/2006/table">
            <a:tbl>
              <a:tblPr firstRow="1" bandRow="1"/>
              <a:tblGrid>
                <a:gridCol w="2095924"/>
                <a:gridCol w="1364067"/>
              </a:tblGrid>
              <a:tr h="202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smtClean="0">
                          <a:solidFill>
                            <a:schemeClr val="bg1"/>
                          </a:solidFill>
                          <a:latin typeface="+mj-ea"/>
                          <a:ea typeface="+mj-ea"/>
                          <a:cs typeface="+mn-cs"/>
                        </a:rPr>
                        <a:t>2018</a:t>
                      </a:r>
                      <a:r>
                        <a:rPr kumimoji="1" lang="ja-JP" altLang="en-US" sz="1200" b="1" kern="1200" dirty="0" smtClean="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smtClean="0">
                          <a:latin typeface="+mj-lt"/>
                        </a:rPr>
                        <a:t>2019</a:t>
                      </a:r>
                      <a:r>
                        <a:rPr kumimoji="1" lang="ja-JP" altLang="en-US" sz="1200" dirty="0" smtClean="0">
                          <a:latin typeface="+mj-lt"/>
                        </a:rPr>
                        <a:t>年度～</a:t>
                      </a:r>
                      <a:endParaRPr kumimoji="1" lang="ja-JP" altLang="en-US" sz="12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456109">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bl>
          </a:graphicData>
        </a:graphic>
      </p:graphicFrame>
      <p:sp>
        <p:nvSpPr>
          <p:cNvPr id="76" name="ホームベース 75"/>
          <p:cNvSpPr/>
          <p:nvPr/>
        </p:nvSpPr>
        <p:spPr>
          <a:xfrm>
            <a:off x="6364971" y="4434178"/>
            <a:ext cx="1396953" cy="25934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900" dirty="0" smtClean="0">
                <a:solidFill>
                  <a:srgbClr val="000000"/>
                </a:solidFill>
                <a:latin typeface="Meiryo UI" panose="020B0604030504040204" pitchFamily="50" charset="-128"/>
                <a:ea typeface="Meiryo UI" panose="020B0604030504040204" pitchFamily="50" charset="-128"/>
              </a:rPr>
              <a:t>導入準備等（</a:t>
            </a:r>
            <a:r>
              <a:rPr lang="en-US" altLang="ja-JP" sz="900" dirty="0" smtClean="0">
                <a:solidFill>
                  <a:srgbClr val="000000"/>
                </a:solidFill>
                <a:latin typeface="Meiryo UI" panose="020B0604030504040204" pitchFamily="50" charset="-128"/>
                <a:ea typeface="Meiryo UI" panose="020B0604030504040204" pitchFamily="50" charset="-128"/>
              </a:rPr>
              <a:t>5</a:t>
            </a:r>
            <a:r>
              <a:rPr lang="ja-JP" altLang="en-US" sz="900" dirty="0" smtClean="0">
                <a:solidFill>
                  <a:srgbClr val="000000"/>
                </a:solidFill>
                <a:latin typeface="Meiryo UI" panose="020B0604030504040204" pitchFamily="50" charset="-128"/>
                <a:ea typeface="Meiryo UI" panose="020B0604030504040204" pitchFamily="50" charset="-128"/>
              </a:rPr>
              <a:t>月～）</a:t>
            </a:r>
            <a:endParaRPr lang="ja-JP" altLang="en-US" sz="900" dirty="0">
              <a:solidFill>
                <a:srgbClr val="000000"/>
              </a:solidFill>
              <a:latin typeface="Meiryo UI" panose="020B0604030504040204" pitchFamily="50" charset="-128"/>
              <a:ea typeface="Meiryo UI" panose="020B0604030504040204" pitchFamily="50" charset="-128"/>
            </a:endParaRPr>
          </a:p>
        </p:txBody>
      </p:sp>
      <p:sp>
        <p:nvSpPr>
          <p:cNvPr id="77" name="ホームベース 76"/>
          <p:cNvSpPr/>
          <p:nvPr/>
        </p:nvSpPr>
        <p:spPr>
          <a:xfrm>
            <a:off x="7808659" y="4434178"/>
            <a:ext cx="1860865" cy="25934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900" dirty="0" smtClean="0">
                <a:solidFill>
                  <a:srgbClr val="000000"/>
                </a:solidFill>
                <a:latin typeface="Meiryo UI" panose="020B0604030504040204" pitchFamily="50" charset="-128"/>
                <a:ea typeface="Meiryo UI" panose="020B0604030504040204" pitchFamily="50" charset="-128"/>
              </a:rPr>
              <a:t>本格開始（</a:t>
            </a:r>
            <a:r>
              <a:rPr lang="en-US" altLang="ja-JP" sz="900" dirty="0" smtClean="0">
                <a:solidFill>
                  <a:srgbClr val="000000"/>
                </a:solidFill>
                <a:latin typeface="Meiryo UI" panose="020B0604030504040204" pitchFamily="50" charset="-128"/>
                <a:ea typeface="Meiryo UI" panose="020B0604030504040204" pitchFamily="50" charset="-128"/>
              </a:rPr>
              <a:t>9</a:t>
            </a:r>
            <a:r>
              <a:rPr lang="ja-JP" altLang="en-US" sz="900" dirty="0" smtClean="0">
                <a:solidFill>
                  <a:srgbClr val="000000"/>
                </a:solidFill>
                <a:latin typeface="Meiryo UI" panose="020B0604030504040204" pitchFamily="50" charset="-128"/>
                <a:ea typeface="Meiryo UI" panose="020B0604030504040204" pitchFamily="50" charset="-128"/>
              </a:rPr>
              <a:t>月～）</a:t>
            </a:r>
            <a:endParaRPr lang="ja-JP" altLang="en-US" sz="900" dirty="0">
              <a:solidFill>
                <a:srgbClr val="000000"/>
              </a:solidFill>
              <a:latin typeface="Meiryo UI" panose="020B0604030504040204" pitchFamily="50" charset="-128"/>
              <a:ea typeface="Meiryo UI" panose="020B0604030504040204" pitchFamily="50" charset="-128"/>
            </a:endParaRPr>
          </a:p>
        </p:txBody>
      </p:sp>
      <p:sp>
        <p:nvSpPr>
          <p:cNvPr id="78" name="正方形/長方形 77"/>
          <p:cNvSpPr/>
          <p:nvPr/>
        </p:nvSpPr>
        <p:spPr>
          <a:xfrm>
            <a:off x="6442679" y="3725842"/>
            <a:ext cx="1098092" cy="316753"/>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sp>
        <p:nvSpPr>
          <p:cNvPr id="79" name="角丸四角形 78"/>
          <p:cNvSpPr/>
          <p:nvPr/>
        </p:nvSpPr>
        <p:spPr bwMode="auto">
          <a:xfrm>
            <a:off x="6429164" y="5913276"/>
            <a:ext cx="3092715" cy="824055"/>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mj-ea"/>
                <a:ea typeface="+mj-ea"/>
                <a:cs typeface="メイリオ" pitchFamily="50" charset="-128"/>
              </a:rPr>
              <a:t>【KPI</a:t>
            </a:r>
            <a:r>
              <a:rPr lang="en-US" altLang="ja-JP" sz="1100" dirty="0" smtClean="0">
                <a:solidFill>
                  <a:schemeClr val="tx1"/>
                </a:solidFill>
                <a:latin typeface="+mj-ea"/>
                <a:ea typeface="+mj-ea"/>
                <a:cs typeface="メイリオ" pitchFamily="50" charset="-128"/>
              </a:rPr>
              <a:t>】</a:t>
            </a:r>
          </a:p>
          <a:p>
            <a:r>
              <a:rPr lang="ja-JP" altLang="en-US" sz="1100" dirty="0">
                <a:solidFill>
                  <a:schemeClr val="tx1"/>
                </a:solidFill>
                <a:latin typeface="Meiryo UI" panose="020B0604030504040204" pitchFamily="50" charset="-128"/>
                <a:ea typeface="Meiryo UI" panose="020B0604030504040204" pitchFamily="50" charset="-128"/>
              </a:rPr>
              <a:t>・職員定数の見直し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・公務上の交通</a:t>
            </a:r>
            <a:r>
              <a:rPr lang="ja-JP" altLang="en-US" sz="1100" dirty="0">
                <a:solidFill>
                  <a:schemeClr val="tx1"/>
                </a:solidFill>
                <a:latin typeface="Meiryo UI" panose="020B0604030504040204" pitchFamily="50" charset="-128"/>
                <a:ea typeface="Meiryo UI" panose="020B0604030504040204" pitchFamily="50" charset="-128"/>
              </a:rPr>
              <a:t>事故件数</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82" name="Rectangle 61"/>
          <p:cNvSpPr>
            <a:spLocks noChangeArrowheads="1"/>
          </p:cNvSpPr>
          <p:nvPr/>
        </p:nvSpPr>
        <p:spPr bwMode="auto">
          <a:xfrm>
            <a:off x="3206919" y="5478715"/>
            <a:ext cx="1105837" cy="295457"/>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mj-ea"/>
                <a:ea typeface="+mj-ea"/>
              </a:rPr>
              <a:t>○○環境事業センター</a:t>
            </a:r>
          </a:p>
        </p:txBody>
      </p:sp>
      <p:sp>
        <p:nvSpPr>
          <p:cNvPr id="85" name="Rectangle 61"/>
          <p:cNvSpPr>
            <a:spLocks noChangeArrowheads="1"/>
          </p:cNvSpPr>
          <p:nvPr/>
        </p:nvSpPr>
        <p:spPr bwMode="auto">
          <a:xfrm>
            <a:off x="1873709" y="5478715"/>
            <a:ext cx="1105837" cy="295457"/>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mj-ea"/>
                <a:ea typeface="+mj-ea"/>
              </a:rPr>
              <a:t>○○環境事業センター</a:t>
            </a:r>
          </a:p>
        </p:txBody>
      </p:sp>
      <p:sp>
        <p:nvSpPr>
          <p:cNvPr id="71" name="テキスト ボックス 70"/>
          <p:cNvSpPr txBox="1"/>
          <p:nvPr/>
        </p:nvSpPr>
        <p:spPr>
          <a:xfrm>
            <a:off x="8240332" y="118722"/>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dirty="0" smtClean="0">
                <a:latin typeface="+mj-ea"/>
                <a:ea typeface="+mj-ea"/>
              </a:rPr>
              <a:t>スマートシティ</a:t>
            </a:r>
            <a:endParaRPr kumimoji="1" lang="ja-JP" altLang="en-US" sz="1400" dirty="0">
              <a:latin typeface="+mj-ea"/>
              <a:ea typeface="+mj-ea"/>
            </a:endParaRPr>
          </a:p>
        </p:txBody>
      </p:sp>
    </p:spTree>
    <p:extLst>
      <p:ext uri="{BB962C8B-B14F-4D97-AF65-F5344CB8AC3E}">
        <p14:creationId xmlns:p14="http://schemas.microsoft.com/office/powerpoint/2010/main" val="2082337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2</a:t>
            </a:fld>
            <a:endParaRPr kumimoji="0" lang="en-US" altLang="ja-JP" sz="100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smtClean="0"/>
              <a:t>目　次</a:t>
            </a:r>
          </a:p>
        </p:txBody>
      </p:sp>
      <p:sp>
        <p:nvSpPr>
          <p:cNvPr id="35" name="AutoShape 3"/>
          <p:cNvSpPr>
            <a:spLocks noChangeArrowheads="1"/>
          </p:cNvSpPr>
          <p:nvPr/>
        </p:nvSpPr>
        <p:spPr bwMode="auto">
          <a:xfrm>
            <a:off x="542447" y="899543"/>
            <a:ext cx="8821105" cy="155734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a:lstStyle>
          <a:p>
            <a:pPr algn="just" eaLnBrk="1" hangingPunct="1">
              <a:lnSpc>
                <a:spcPct val="120000"/>
              </a:lnSpc>
              <a:spcBef>
                <a:spcPct val="0"/>
              </a:spcBef>
              <a:spcAft>
                <a:spcPct val="50000"/>
              </a:spcAft>
            </a:pPr>
            <a:r>
              <a:rPr lang="en-US" altLang="ja-JP" dirty="0" smtClean="0">
                <a:latin typeface="メイリオ" panose="020B0604030504040204" pitchFamily="50" charset="-128"/>
              </a:rPr>
              <a:t>1.</a:t>
            </a:r>
            <a:r>
              <a:rPr lang="ja-JP" altLang="en-US" dirty="0" smtClean="0">
                <a:latin typeface="メイリオ" panose="020B0604030504040204" pitchFamily="50" charset="-128"/>
              </a:rPr>
              <a:t>大阪市</a:t>
            </a:r>
            <a:r>
              <a:rPr lang="en-US" altLang="ja-JP" dirty="0" smtClean="0">
                <a:latin typeface="メイリオ" panose="020B0604030504040204" pitchFamily="50" charset="-128"/>
              </a:rPr>
              <a:t>ICT</a:t>
            </a:r>
            <a:r>
              <a:rPr lang="ja-JP" altLang="en-US" dirty="0">
                <a:latin typeface="メイリオ" panose="020B0604030504040204" pitchFamily="50" charset="-128"/>
              </a:rPr>
              <a:t>戦略</a:t>
            </a:r>
            <a:r>
              <a:rPr lang="ja-JP" altLang="en-US" dirty="0" smtClean="0"/>
              <a:t>アクションプランの</a:t>
            </a:r>
            <a:r>
              <a:rPr lang="ja-JP" altLang="en-US" dirty="0"/>
              <a:t>基本的な考え方</a:t>
            </a:r>
            <a:endParaRPr lang="ja-JP" altLang="en-US" b="1" dirty="0">
              <a:latin typeface="Verdana" panose="020B0604030504040204" pitchFamily="34" charset="0"/>
            </a:endParaRPr>
          </a:p>
          <a:p>
            <a:pPr algn="just" eaLnBrk="1" hangingPunct="1">
              <a:lnSpc>
                <a:spcPct val="120000"/>
              </a:lnSpc>
              <a:spcBef>
                <a:spcPct val="0"/>
              </a:spcBef>
              <a:spcAft>
                <a:spcPct val="50000"/>
              </a:spcAft>
            </a:pPr>
            <a:r>
              <a:rPr lang="en-US" altLang="ja-JP" dirty="0" smtClean="0">
                <a:latin typeface="+mj-ea"/>
                <a:ea typeface="+mj-ea"/>
                <a:cs typeface="Tahoma" panose="020B0604030504040204" pitchFamily="34" charset="0"/>
              </a:rPr>
              <a:t>2.</a:t>
            </a:r>
            <a:r>
              <a:rPr lang="ja-JP" altLang="en-US" dirty="0" smtClean="0">
                <a:latin typeface="メイリオ" panose="020B0604030504040204" pitchFamily="50" charset="-128"/>
              </a:rPr>
              <a:t>大阪市</a:t>
            </a:r>
            <a:r>
              <a:rPr lang="en-US" altLang="ja-JP" dirty="0">
                <a:latin typeface="メイリオ" panose="020B0604030504040204" pitchFamily="50" charset="-128"/>
              </a:rPr>
              <a:t>ICT</a:t>
            </a:r>
            <a:r>
              <a:rPr lang="ja-JP" altLang="en-US" dirty="0">
                <a:latin typeface="メイリオ" panose="020B0604030504040204" pitchFamily="50" charset="-128"/>
              </a:rPr>
              <a:t>戦略</a:t>
            </a:r>
            <a:r>
              <a:rPr lang="ja-JP" altLang="en-US" dirty="0" smtClean="0"/>
              <a:t>アクションプランの取組方針</a:t>
            </a:r>
            <a:endParaRPr lang="ja-JP" altLang="en-US" b="1" dirty="0">
              <a:latin typeface="Verdana" panose="020B0604030504040204" pitchFamily="34" charset="0"/>
            </a:endParaRPr>
          </a:p>
          <a:p>
            <a:pPr algn="just" eaLnBrk="1" hangingPunct="1">
              <a:lnSpc>
                <a:spcPct val="120000"/>
              </a:lnSpc>
              <a:spcBef>
                <a:spcPct val="0"/>
              </a:spcBef>
              <a:spcAft>
                <a:spcPct val="50000"/>
              </a:spcAft>
            </a:pPr>
            <a:r>
              <a:rPr lang="en-US" altLang="ja-JP" dirty="0" smtClean="0">
                <a:latin typeface="+mj-ea"/>
                <a:ea typeface="+mj-ea"/>
              </a:rPr>
              <a:t>3.</a:t>
            </a:r>
            <a:r>
              <a:rPr lang="ja-JP" altLang="en-US" dirty="0" smtClean="0"/>
              <a:t>取組内容</a:t>
            </a:r>
            <a:endParaRPr lang="en-US" altLang="ja-JP" dirty="0"/>
          </a:p>
        </p:txBody>
      </p:sp>
    </p:spTree>
    <p:extLst>
      <p:ext uri="{BB962C8B-B14F-4D97-AF65-F5344CB8AC3E}">
        <p14:creationId xmlns:p14="http://schemas.microsoft.com/office/powerpoint/2010/main" val="3554429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20</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smtClean="0"/>
              <a:t>職員</a:t>
            </a:r>
            <a:r>
              <a:rPr lang="ja-JP" altLang="en-US" dirty="0"/>
              <a:t>の働き方</a:t>
            </a:r>
            <a:r>
              <a:rPr lang="ja-JP" altLang="en-US" dirty="0" smtClean="0"/>
              <a:t>改革</a:t>
            </a:r>
            <a:endParaRPr lang="ja-JP" altLang="en-US" dirty="0" smtClean="0">
              <a:latin typeface="+mn-ea"/>
              <a:ea typeface="+mn-ea"/>
            </a:endParaRPr>
          </a:p>
        </p:txBody>
      </p:sp>
      <p:sp>
        <p:nvSpPr>
          <p:cNvPr id="20" name="Shape 128"/>
          <p:cNvSpPr/>
          <p:nvPr/>
        </p:nvSpPr>
        <p:spPr>
          <a:xfrm>
            <a:off x="270170" y="756982"/>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sym typeface="Helvetica Light"/>
              </a:rPr>
              <a:t>音声認識や機械翻訳分野における内部事務の効率化</a:t>
            </a:r>
            <a:endParaRPr kumimoji="0" lang="ja-JP" altLang="en-US" sz="1687"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00472" y="1052736"/>
            <a:ext cx="9507748" cy="94795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rPr>
              <a:t>本市では</a:t>
            </a:r>
            <a:r>
              <a:rPr lang="ja-JP" altLang="en-US" sz="1200" dirty="0">
                <a:solidFill>
                  <a:srgbClr val="000000"/>
                </a:solidFill>
                <a:latin typeface="Meiryo UI" panose="020B0604030504040204" pitchFamily="50" charset="-128"/>
                <a:ea typeface="Meiryo UI" panose="020B0604030504040204" pitchFamily="50" charset="-128"/>
              </a:rPr>
              <a:t>、音声認識</a:t>
            </a:r>
            <a:r>
              <a:rPr lang="ja-JP" altLang="en-US" sz="1200" dirty="0" smtClean="0">
                <a:solidFill>
                  <a:srgbClr val="000000"/>
                </a:solidFill>
                <a:latin typeface="Meiryo UI" panose="020B0604030504040204" pitchFamily="50" charset="-128"/>
                <a:ea typeface="Meiryo UI" panose="020B0604030504040204" pitchFamily="50" charset="-128"/>
              </a:rPr>
              <a:t>や</a:t>
            </a:r>
            <a:r>
              <a:rPr lang="ja-JP" altLang="en-US" sz="1200" dirty="0">
                <a:solidFill>
                  <a:srgbClr val="000000"/>
                </a:solidFill>
                <a:latin typeface="Meiryo UI" panose="020B0604030504040204" pitchFamily="50" charset="-128"/>
                <a:ea typeface="Meiryo UI" panose="020B0604030504040204" pitchFamily="50" charset="-128"/>
              </a:rPr>
              <a:t>機械</a:t>
            </a:r>
            <a:r>
              <a:rPr lang="ja-JP" altLang="en-US" sz="1200" dirty="0" smtClean="0">
                <a:solidFill>
                  <a:srgbClr val="000000"/>
                </a:solidFill>
                <a:latin typeface="Meiryo UI" panose="020B0604030504040204" pitchFamily="50" charset="-128"/>
                <a:ea typeface="Meiryo UI" panose="020B0604030504040204" pitchFamily="50" charset="-128"/>
              </a:rPr>
              <a:t>翻訳</a:t>
            </a:r>
            <a:r>
              <a:rPr lang="ja-JP" altLang="en-US" sz="1200" dirty="0">
                <a:solidFill>
                  <a:srgbClr val="000000"/>
                </a:solidFill>
                <a:latin typeface="Meiryo UI" panose="020B0604030504040204" pitchFamily="50" charset="-128"/>
                <a:ea typeface="Meiryo UI" panose="020B0604030504040204" pitchFamily="50" charset="-128"/>
              </a:rPr>
              <a:t>の</a:t>
            </a:r>
            <a:r>
              <a:rPr lang="en-US" altLang="ja-JP" sz="1200" dirty="0">
                <a:solidFill>
                  <a:srgbClr val="000000"/>
                </a:solidFill>
                <a:latin typeface="Meiryo UI" panose="020B0604030504040204" pitchFamily="50" charset="-128"/>
                <a:ea typeface="Meiryo UI" panose="020B0604030504040204" pitchFamily="50" charset="-128"/>
              </a:rPr>
              <a:t>AI</a:t>
            </a:r>
            <a:r>
              <a:rPr lang="ja-JP" altLang="en-US" sz="1200" dirty="0">
                <a:solidFill>
                  <a:srgbClr val="000000"/>
                </a:solidFill>
                <a:latin typeface="Meiryo UI" panose="020B0604030504040204" pitchFamily="50" charset="-128"/>
                <a:ea typeface="Meiryo UI" panose="020B0604030504040204" pitchFamily="50" charset="-128"/>
              </a:rPr>
              <a:t>を駆使</a:t>
            </a:r>
            <a:r>
              <a:rPr lang="ja-JP" altLang="en-US" sz="1200" dirty="0" smtClean="0">
                <a:solidFill>
                  <a:srgbClr val="000000"/>
                </a:solidFill>
                <a:latin typeface="Meiryo UI" panose="020B0604030504040204" pitchFamily="50" charset="-128"/>
                <a:ea typeface="Meiryo UI" panose="020B0604030504040204" pitchFamily="50" charset="-128"/>
              </a:rPr>
              <a:t>したツールの</a:t>
            </a:r>
            <a:r>
              <a:rPr lang="ja-JP" altLang="en-US" sz="1200" dirty="0">
                <a:solidFill>
                  <a:srgbClr val="000000"/>
                </a:solidFill>
                <a:latin typeface="Meiryo UI" panose="020B0604030504040204" pitchFamily="50" charset="-128"/>
                <a:ea typeface="Meiryo UI" panose="020B0604030504040204" pitchFamily="50" charset="-128"/>
              </a:rPr>
              <a:t>全庁的な試験導入</a:t>
            </a:r>
            <a:r>
              <a:rPr lang="ja-JP" altLang="en-US" sz="1200" dirty="0" smtClean="0">
                <a:solidFill>
                  <a:srgbClr val="000000"/>
                </a:solidFill>
                <a:latin typeface="Meiryo UI" panose="020B0604030504040204" pitchFamily="50" charset="-128"/>
                <a:ea typeface="Meiryo UI" panose="020B0604030504040204" pitchFamily="50" charset="-128"/>
              </a:rPr>
              <a:t>を</a:t>
            </a:r>
            <a:r>
              <a:rPr lang="en-US" altLang="ja-JP" sz="1200" dirty="0" smtClean="0">
                <a:solidFill>
                  <a:srgbClr val="000000"/>
                </a:solidFill>
                <a:latin typeface="Meiryo UI" panose="020B0604030504040204" pitchFamily="50" charset="-128"/>
                <a:ea typeface="Meiryo UI" panose="020B0604030504040204" pitchFamily="50" charset="-128"/>
              </a:rPr>
              <a:t>2017</a:t>
            </a:r>
            <a:r>
              <a:rPr lang="ja-JP" altLang="en-US" sz="1200" dirty="0" smtClean="0">
                <a:solidFill>
                  <a:srgbClr val="000000"/>
                </a:solidFill>
                <a:latin typeface="Meiryo UI" panose="020B0604030504040204" pitchFamily="50" charset="-128"/>
                <a:ea typeface="Meiryo UI" panose="020B0604030504040204" pitchFamily="50" charset="-128"/>
              </a:rPr>
              <a:t>年度</a:t>
            </a:r>
            <a:r>
              <a:rPr lang="ja-JP" altLang="en-US" sz="1200" dirty="0">
                <a:solidFill>
                  <a:srgbClr val="000000"/>
                </a:solidFill>
                <a:latin typeface="Meiryo UI" panose="020B0604030504040204" pitchFamily="50" charset="-128"/>
                <a:ea typeface="Meiryo UI" panose="020B0604030504040204" pitchFamily="50" charset="-128"/>
              </a:rPr>
              <a:t>より実施しているが</a:t>
            </a:r>
            <a:r>
              <a:rPr lang="ja-JP" altLang="en-US" sz="1200" dirty="0" smtClean="0">
                <a:solidFill>
                  <a:srgbClr val="000000"/>
                </a:solidFill>
                <a:latin typeface="Meiryo UI" panose="020B0604030504040204" pitchFamily="50" charset="-128"/>
                <a:ea typeface="Meiryo UI" panose="020B0604030504040204" pitchFamily="50" charset="-128"/>
              </a:rPr>
              <a:t>、機械翻訳機能を利用した窓口で</a:t>
            </a:r>
            <a:r>
              <a:rPr lang="ja-JP" altLang="en-US" sz="1200" dirty="0">
                <a:solidFill>
                  <a:srgbClr val="000000"/>
                </a:solidFill>
                <a:latin typeface="Meiryo UI" panose="020B0604030504040204" pitchFamily="50" charset="-128"/>
                <a:ea typeface="Meiryo UI" panose="020B0604030504040204" pitchFamily="50" charset="-128"/>
              </a:rPr>
              <a:t>の</a:t>
            </a:r>
            <a:r>
              <a:rPr lang="ja-JP" altLang="en-US" sz="1200" dirty="0" smtClean="0">
                <a:solidFill>
                  <a:srgbClr val="000000"/>
                </a:solidFill>
                <a:latin typeface="Meiryo UI" panose="020B0604030504040204" pitchFamily="50" charset="-128"/>
                <a:ea typeface="Meiryo UI" panose="020B0604030504040204" pitchFamily="50" charset="-128"/>
              </a:rPr>
              <a:t>外国人</a:t>
            </a:r>
            <a:endParaRPr lang="en-US" altLang="ja-JP" sz="1200" dirty="0" smtClean="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rPr>
              <a:t>応対や音声認識機能を利用した議事録</a:t>
            </a:r>
            <a:r>
              <a:rPr lang="ja-JP" altLang="en-US" sz="1200" dirty="0">
                <a:solidFill>
                  <a:srgbClr val="000000"/>
                </a:solidFill>
                <a:latin typeface="Meiryo UI" panose="020B0604030504040204" pitchFamily="50" charset="-128"/>
                <a:ea typeface="Meiryo UI" panose="020B0604030504040204" pitchFamily="50" charset="-128"/>
              </a:rPr>
              <a:t>作成</a:t>
            </a:r>
            <a:r>
              <a:rPr lang="ja-JP" altLang="en-US" sz="1200" dirty="0" smtClean="0">
                <a:solidFill>
                  <a:srgbClr val="000000"/>
                </a:solidFill>
                <a:latin typeface="Meiryo UI" panose="020B0604030504040204" pitchFamily="50" charset="-128"/>
                <a:ea typeface="Meiryo UI" panose="020B0604030504040204" pitchFamily="50" charset="-128"/>
              </a:rPr>
              <a:t>補助など、</a:t>
            </a:r>
            <a:r>
              <a:rPr lang="ja-JP" altLang="en-US" sz="1200" dirty="0">
                <a:solidFill>
                  <a:srgbClr val="000000"/>
                </a:solidFill>
                <a:latin typeface="Meiryo UI" panose="020B0604030504040204" pitchFamily="50" charset="-128"/>
                <a:ea typeface="Meiryo UI" panose="020B0604030504040204" pitchFamily="50" charset="-128"/>
              </a:rPr>
              <a:t>各利用シーンでの機能検証</a:t>
            </a:r>
            <a:r>
              <a:rPr lang="ja-JP" altLang="en-US" sz="1200" dirty="0" smtClean="0">
                <a:solidFill>
                  <a:srgbClr val="000000"/>
                </a:solidFill>
                <a:latin typeface="Meiryo UI" panose="020B0604030504040204" pitchFamily="50" charset="-128"/>
                <a:ea typeface="Meiryo UI" panose="020B0604030504040204" pitchFamily="50" charset="-128"/>
              </a:rPr>
              <a:t>、評価</a:t>
            </a:r>
            <a:r>
              <a:rPr lang="ja-JP" altLang="en-US" sz="1200" dirty="0">
                <a:solidFill>
                  <a:srgbClr val="000000"/>
                </a:solidFill>
                <a:latin typeface="Meiryo UI" panose="020B0604030504040204" pitchFamily="50" charset="-128"/>
                <a:ea typeface="Meiryo UI" panose="020B0604030504040204" pitchFamily="50" charset="-128"/>
              </a:rPr>
              <a:t>を</a:t>
            </a:r>
            <a:r>
              <a:rPr lang="ja-JP" altLang="en-US" sz="1200" dirty="0" smtClean="0">
                <a:solidFill>
                  <a:srgbClr val="000000"/>
                </a:solidFill>
                <a:latin typeface="Meiryo UI" panose="020B0604030504040204" pitchFamily="50" charset="-128"/>
                <a:ea typeface="Meiryo UI" panose="020B0604030504040204" pitchFamily="50" charset="-128"/>
              </a:rPr>
              <a:t>行い</a:t>
            </a:r>
            <a:r>
              <a:rPr lang="ja-JP" altLang="en-US" sz="1200" dirty="0">
                <a:solidFill>
                  <a:srgbClr val="000000"/>
                </a:solidFill>
                <a:latin typeface="Meiryo UI" panose="020B0604030504040204" pitchFamily="50" charset="-128"/>
                <a:ea typeface="Meiryo UI" panose="020B0604030504040204" pitchFamily="50" charset="-128"/>
              </a:rPr>
              <a:t>ながら、さらなる利用促進・普及に</a:t>
            </a:r>
            <a:r>
              <a:rPr lang="ja-JP" altLang="en-US" sz="1200" dirty="0" smtClean="0">
                <a:solidFill>
                  <a:srgbClr val="000000"/>
                </a:solidFill>
                <a:latin typeface="Meiryo UI" panose="020B0604030504040204" pitchFamily="50" charset="-128"/>
                <a:ea typeface="Meiryo UI" panose="020B0604030504040204" pitchFamily="50" charset="-128"/>
              </a:rPr>
              <a:t>努める。</a:t>
            </a:r>
            <a:endParaRPr lang="en-US" altLang="ja-JP" sz="1200" dirty="0" smtClean="0">
              <a:solidFill>
                <a:srgbClr val="000000"/>
              </a:solidFill>
              <a:latin typeface="Meiryo UI" panose="020B0604030504040204" pitchFamily="50" charset="-128"/>
              <a:ea typeface="Meiryo UI" panose="020B0604030504040204" pitchFamily="50" charset="-128"/>
            </a:endParaRPr>
          </a:p>
          <a:p>
            <a:r>
              <a:rPr lang="ja-JP" altLang="en-US" sz="1200" dirty="0" smtClean="0">
                <a:solidFill>
                  <a:srgbClr val="000000"/>
                </a:solidFill>
                <a:latin typeface="Meiryo UI" panose="020B0604030504040204" pitchFamily="50" charset="-128"/>
                <a:ea typeface="Meiryo UI" panose="020B0604030504040204" pitchFamily="50" charset="-128"/>
              </a:rPr>
              <a:t>・また、新た</a:t>
            </a:r>
            <a:r>
              <a:rPr lang="ja-JP" altLang="en-US" sz="1200" dirty="0">
                <a:solidFill>
                  <a:srgbClr val="000000"/>
                </a:solidFill>
                <a:latin typeface="Meiryo UI" panose="020B0604030504040204" pitchFamily="50" charset="-128"/>
                <a:ea typeface="Meiryo UI" panose="020B0604030504040204" pitchFamily="50" charset="-128"/>
              </a:rPr>
              <a:t>な</a:t>
            </a:r>
            <a:r>
              <a:rPr lang="ja-JP" altLang="en-US" sz="1200" dirty="0" smtClean="0">
                <a:solidFill>
                  <a:srgbClr val="000000"/>
                </a:solidFill>
                <a:latin typeface="Meiryo UI" panose="020B0604030504040204" pitchFamily="50" charset="-128"/>
                <a:ea typeface="Meiryo UI" panose="020B0604030504040204" pitchFamily="50" charset="-128"/>
              </a:rPr>
              <a:t>ツールや技術動向の調査を行う。</a:t>
            </a:r>
            <a:endParaRPr lang="en-US" altLang="ja-JP" sz="1200" dirty="0" smtClean="0">
              <a:solidFill>
                <a:srgbClr val="000000"/>
              </a:solidFill>
              <a:latin typeface="Meiryo UI" panose="020B0604030504040204" pitchFamily="50" charset="-128"/>
              <a:ea typeface="Meiryo UI" panose="020B0604030504040204" pitchFamily="50" charset="-128"/>
            </a:endParaRPr>
          </a:p>
        </p:txBody>
      </p:sp>
      <p:graphicFrame>
        <p:nvGraphicFramePr>
          <p:cNvPr id="22" name="表 21"/>
          <p:cNvGraphicFramePr>
            <a:graphicFrameLocks noGrp="1"/>
          </p:cNvGraphicFramePr>
          <p:nvPr>
            <p:extLst/>
          </p:nvPr>
        </p:nvGraphicFramePr>
        <p:xfrm>
          <a:off x="452500" y="4541715"/>
          <a:ext cx="9057506" cy="1191541"/>
        </p:xfrm>
        <a:graphic>
          <a:graphicData uri="http://schemas.openxmlformats.org/drawingml/2006/table">
            <a:tbl>
              <a:tblPr firstRow="1" bandRow="1"/>
              <a:tblGrid>
                <a:gridCol w="4106910"/>
                <a:gridCol w="2592288"/>
                <a:gridCol w="2358308"/>
              </a:tblGrid>
              <a:tr h="143589">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dirty="0" smtClean="0">
                          <a:latin typeface="Meiryo UI" panose="020B0604030504040204" pitchFamily="50" charset="-128"/>
                          <a:ea typeface="Meiryo UI" panose="020B0604030504040204" pitchFamily="50" charset="-128"/>
                        </a:rPr>
                        <a:t>2018</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dirty="0" smtClean="0">
                          <a:latin typeface="Meiryo UI" panose="020B0604030504040204" pitchFamily="50" charset="-128"/>
                          <a:ea typeface="Meiryo UI" panose="020B0604030504040204" pitchFamily="50" charset="-128"/>
                        </a:rPr>
                        <a:t>2019</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050" b="1" kern="1200" dirty="0" smtClean="0">
                          <a:solidFill>
                            <a:schemeClr val="bg1"/>
                          </a:solidFill>
                          <a:latin typeface="Meiryo UI" panose="020B0604030504040204" pitchFamily="50" charset="-128"/>
                          <a:ea typeface="Meiryo UI" panose="020B0604030504040204" pitchFamily="50" charset="-128"/>
                          <a:cs typeface="+mn-cs"/>
                        </a:rPr>
                        <a:t>2020</a:t>
                      </a:r>
                      <a:r>
                        <a:rPr kumimoji="1" lang="ja-JP" altLang="en-US" sz="1050" b="1" kern="1200" dirty="0" smtClean="0">
                          <a:solidFill>
                            <a:schemeClr val="bg1"/>
                          </a:solidFill>
                          <a:latin typeface="Meiryo UI" panose="020B0604030504040204" pitchFamily="50" charset="-128"/>
                          <a:ea typeface="Meiryo UI" panose="020B0604030504040204" pitchFamily="50" charset="-128"/>
                          <a:cs typeface="+mn-cs"/>
                        </a:rPr>
                        <a:t>年度</a:t>
                      </a:r>
                      <a:endParaRPr kumimoji="1" lang="ja-JP" altLang="en-US" sz="1050" b="1" kern="1200" dirty="0">
                        <a:solidFill>
                          <a:schemeClr val="bg1"/>
                        </a:solidFill>
                        <a:latin typeface="Meiryo UI" panose="020B0604030504040204" pitchFamily="50" charset="-128"/>
                        <a:ea typeface="Meiryo UI" panose="020B0604030504040204" pitchFamily="50" charset="-128"/>
                        <a:cs typeface="+mn-cs"/>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472029">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r h="468052">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r>
            </a:tbl>
          </a:graphicData>
        </a:graphic>
      </p:graphicFrame>
      <p:sp>
        <p:nvSpPr>
          <p:cNvPr id="23" name="ホームベース 22"/>
          <p:cNvSpPr/>
          <p:nvPr/>
        </p:nvSpPr>
        <p:spPr>
          <a:xfrm>
            <a:off x="607494" y="4909086"/>
            <a:ext cx="3909748" cy="27124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smtClean="0">
                <a:solidFill>
                  <a:srgbClr val="000000"/>
                </a:solidFill>
                <a:latin typeface="Meiryo UI" panose="020B0604030504040204" pitchFamily="50" charset="-128"/>
                <a:ea typeface="Meiryo UI" panose="020B0604030504040204" pitchFamily="50" charset="-128"/>
              </a:rPr>
              <a:t>既存ツールの効果検証・継続利用の検討・予算</a:t>
            </a:r>
            <a:endParaRPr lang="ja-JP" altLang="en-US" sz="1000" dirty="0">
              <a:solidFill>
                <a:srgbClr val="000000"/>
              </a:solidFill>
              <a:latin typeface="Meiryo UI" panose="020B0604030504040204" pitchFamily="50" charset="-128"/>
              <a:ea typeface="Meiryo UI" panose="020B0604030504040204" pitchFamily="50" charset="-128"/>
            </a:endParaRPr>
          </a:p>
        </p:txBody>
      </p:sp>
      <p:sp>
        <p:nvSpPr>
          <p:cNvPr id="27" name="ホームベース 26"/>
          <p:cNvSpPr/>
          <p:nvPr/>
        </p:nvSpPr>
        <p:spPr>
          <a:xfrm>
            <a:off x="4626245" y="4923294"/>
            <a:ext cx="3065513" cy="246285"/>
          </a:xfrm>
          <a:prstGeom prst="homePlate">
            <a:avLst>
              <a:gd name="adj" fmla="val 21574"/>
            </a:avLst>
          </a:prstGeom>
          <a:solidFill>
            <a:schemeClr val="bg1"/>
          </a:solidFill>
          <a:ln w="28575">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smtClean="0">
                <a:solidFill>
                  <a:srgbClr val="000000"/>
                </a:solidFill>
                <a:latin typeface="Meiryo UI" panose="020B0604030504040204" pitchFamily="50" charset="-128"/>
                <a:ea typeface="Meiryo UI" panose="020B0604030504040204" pitchFamily="50" charset="-128"/>
              </a:rPr>
              <a:t>継続利用・運用</a:t>
            </a:r>
            <a:endParaRPr lang="en-US" altLang="ja-JP" sz="1000" dirty="0" smtClean="0">
              <a:solidFill>
                <a:srgbClr val="000000"/>
              </a:solidFill>
              <a:latin typeface="Meiryo UI" panose="020B0604030504040204" pitchFamily="50" charset="-128"/>
              <a:ea typeface="Meiryo UI" panose="020B0604030504040204" pitchFamily="50" charset="-128"/>
            </a:endParaRPr>
          </a:p>
        </p:txBody>
      </p:sp>
      <p:sp>
        <p:nvSpPr>
          <p:cNvPr id="26" name="角丸四角形 25"/>
          <p:cNvSpPr/>
          <p:nvPr/>
        </p:nvSpPr>
        <p:spPr bwMode="auto">
          <a:xfrm>
            <a:off x="379809" y="5917313"/>
            <a:ext cx="4285637" cy="824055"/>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期待される効果</a:t>
            </a:r>
            <a:r>
              <a:rPr lang="en-US" altLang="ja-JP" sz="1100" dirty="0" smtClean="0">
                <a:solidFill>
                  <a:schemeClr val="tx1"/>
                </a:solidFill>
                <a:latin typeface="+mj-ea"/>
                <a:ea typeface="+mj-ea"/>
              </a:rPr>
              <a:t>】</a:t>
            </a:r>
            <a:endParaRPr lang="en-US" altLang="ja-JP" sz="1100" dirty="0" smtClean="0">
              <a:solidFill>
                <a:schemeClr val="tx1"/>
              </a:solidFill>
              <a:latin typeface="+mj-ea"/>
              <a:ea typeface="+mj-ea"/>
              <a:cs typeface="メイリオ"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・外国人</a:t>
            </a:r>
            <a:r>
              <a:rPr lang="ja-JP" altLang="en-US" sz="1100" dirty="0">
                <a:solidFill>
                  <a:schemeClr val="tx1"/>
                </a:solidFill>
                <a:latin typeface="Meiryo UI" panose="020B0604030504040204" pitchFamily="50" charset="-128"/>
                <a:ea typeface="Meiryo UI" panose="020B0604030504040204" pitchFamily="50" charset="-128"/>
              </a:rPr>
              <a:t>、</a:t>
            </a:r>
            <a:r>
              <a:rPr lang="ja-JP" altLang="en-US" sz="1100" dirty="0" err="1">
                <a:solidFill>
                  <a:schemeClr val="tx1"/>
                </a:solidFill>
                <a:latin typeface="Meiryo UI" panose="020B0604030504040204" pitchFamily="50" charset="-128"/>
                <a:ea typeface="Meiryo UI" panose="020B0604030504040204" pitchFamily="50" charset="-128"/>
              </a:rPr>
              <a:t>聴覚障がい</a:t>
            </a:r>
            <a:r>
              <a:rPr lang="ja-JP" altLang="en-US" sz="1100" dirty="0">
                <a:solidFill>
                  <a:schemeClr val="tx1"/>
                </a:solidFill>
                <a:latin typeface="Meiryo UI" panose="020B0604030504040204" pitchFamily="50" charset="-128"/>
                <a:ea typeface="Meiryo UI" panose="020B0604030504040204" pitchFamily="50" charset="-128"/>
              </a:rPr>
              <a:t>者とのコミュニケーションの</a:t>
            </a:r>
            <a:r>
              <a:rPr lang="ja-JP" altLang="en-US" sz="1100" dirty="0" smtClean="0">
                <a:solidFill>
                  <a:schemeClr val="tx1"/>
                </a:solidFill>
                <a:latin typeface="Meiryo UI" panose="020B0604030504040204" pitchFamily="50" charset="-128"/>
                <a:ea typeface="Meiryo UI" panose="020B0604030504040204" pitchFamily="50" charset="-128"/>
              </a:rPr>
              <a:t>円滑化</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音声認識機能を利用した議事録作成補助による業務</a:t>
            </a:r>
            <a:r>
              <a:rPr lang="ja-JP" altLang="en-US" sz="1100" dirty="0" smtClean="0">
                <a:solidFill>
                  <a:schemeClr val="tx1"/>
                </a:solidFill>
                <a:latin typeface="Meiryo UI" panose="020B0604030504040204" pitchFamily="50" charset="-128"/>
                <a:ea typeface="Meiryo UI" panose="020B0604030504040204" pitchFamily="50" charset="-128"/>
              </a:rPr>
              <a:t>効率化</a:t>
            </a:r>
            <a:endParaRPr lang="en-US" altLang="ja-JP" sz="1100" dirty="0">
              <a:solidFill>
                <a:schemeClr val="tx1"/>
              </a:solidFill>
            </a:endParaRPr>
          </a:p>
        </p:txBody>
      </p:sp>
      <p:sp>
        <p:nvSpPr>
          <p:cNvPr id="29" name="角丸四角形 28"/>
          <p:cNvSpPr/>
          <p:nvPr/>
        </p:nvSpPr>
        <p:spPr bwMode="auto">
          <a:xfrm>
            <a:off x="4985990" y="5900387"/>
            <a:ext cx="4323494" cy="824055"/>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mj-ea"/>
                <a:ea typeface="+mj-ea"/>
                <a:cs typeface="メイリオ" pitchFamily="50" charset="-128"/>
              </a:rPr>
              <a:t>【KPI</a:t>
            </a:r>
            <a:r>
              <a:rPr lang="en-US" altLang="ja-JP" sz="1100" dirty="0" smtClean="0">
                <a:solidFill>
                  <a:schemeClr val="tx1"/>
                </a:solidFill>
                <a:latin typeface="+mj-ea"/>
                <a:ea typeface="+mj-ea"/>
                <a:cs typeface="メイリオ" pitchFamily="50" charset="-128"/>
              </a:rPr>
              <a:t>】</a:t>
            </a:r>
          </a:p>
          <a:p>
            <a:r>
              <a:rPr lang="ja-JP" altLang="en-US" sz="1100" dirty="0">
                <a:solidFill>
                  <a:schemeClr val="tx1"/>
                </a:solidFill>
                <a:latin typeface="Meiryo UI" panose="020B0604030504040204" pitchFamily="50" charset="-128"/>
                <a:ea typeface="Meiryo UI" panose="020B0604030504040204" pitchFamily="50" charset="-128"/>
              </a:rPr>
              <a:t>・各利用シーンにおける件数</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・タブレット端末等の利用環境の準備・導入数</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343928" y="3920860"/>
            <a:ext cx="9562072" cy="627864"/>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a:p>
            <a:r>
              <a:rPr lang="en-US" altLang="ja-JP" sz="1200" dirty="0" smtClean="0">
                <a:solidFill>
                  <a:schemeClr val="tx1"/>
                </a:solidFill>
                <a:latin typeface="Meiryo UI" panose="020B0604030504040204" pitchFamily="50" charset="-128"/>
                <a:ea typeface="Meiryo UI" panose="020B0604030504040204" pitchFamily="50" charset="-128"/>
              </a:rPr>
              <a:t>AI</a:t>
            </a:r>
            <a:r>
              <a:rPr lang="ja-JP" altLang="en-US" sz="1200" dirty="0" smtClean="0">
                <a:solidFill>
                  <a:schemeClr val="tx1"/>
                </a:solidFill>
                <a:latin typeface="Meiryo UI" panose="020B0604030504040204" pitchFamily="50" charset="-128"/>
                <a:ea typeface="Meiryo UI" panose="020B0604030504040204" pitchFamily="50" charset="-128"/>
              </a:rPr>
              <a:t>を利用した音声認識や翻訳機能は、円熟した技術ではないことから、複数のツールやソフトウェア等の最新技術動向を調査・検討し、</a:t>
            </a:r>
            <a:r>
              <a:rPr lang="en-US" altLang="ja-JP" sz="1200" dirty="0" smtClean="0">
                <a:solidFill>
                  <a:schemeClr val="tx1"/>
                </a:solidFill>
                <a:latin typeface="Meiryo UI" panose="020B0604030504040204" pitchFamily="50" charset="-128"/>
                <a:ea typeface="Meiryo UI" panose="020B0604030504040204" pitchFamily="50" charset="-128"/>
              </a:rPr>
              <a:t>PDCA</a:t>
            </a:r>
            <a:r>
              <a:rPr lang="ja-JP" altLang="en-US" sz="1200" dirty="0" smtClean="0">
                <a:solidFill>
                  <a:schemeClr val="tx1"/>
                </a:solidFill>
                <a:latin typeface="Meiryo UI" panose="020B0604030504040204" pitchFamily="50" charset="-128"/>
                <a:ea typeface="Meiryo UI" panose="020B0604030504040204" pitchFamily="50" charset="-128"/>
              </a:rPr>
              <a:t>サイクルを回す。</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grpSp>
        <p:nvGrpSpPr>
          <p:cNvPr id="35" name="グループ化 34"/>
          <p:cNvGrpSpPr/>
          <p:nvPr/>
        </p:nvGrpSpPr>
        <p:grpSpPr>
          <a:xfrm>
            <a:off x="428674" y="2060848"/>
            <a:ext cx="9186890" cy="1867741"/>
            <a:chOff x="448779" y="2115619"/>
            <a:chExt cx="9186890" cy="1867741"/>
          </a:xfrm>
        </p:grpSpPr>
        <p:sp>
          <p:nvSpPr>
            <p:cNvPr id="37" name="正方形/長方形 36"/>
            <p:cNvSpPr/>
            <p:nvPr/>
          </p:nvSpPr>
          <p:spPr bwMode="auto">
            <a:xfrm>
              <a:off x="448779" y="3068960"/>
              <a:ext cx="2343981" cy="914400"/>
            </a:xfrm>
            <a:prstGeom prst="rect">
              <a:avLst/>
            </a:prstGeom>
            <a:solidFill>
              <a:schemeClr val="accent1">
                <a:lumMod val="20000"/>
                <a:lumOff val="80000"/>
              </a:schemeClr>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pic>
          <p:nvPicPr>
            <p:cNvPr id="38" name="Picture 56" descr="3023898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92503">
              <a:off x="2592109" y="2605909"/>
              <a:ext cx="836397" cy="83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descr="https://2.bp.blogspot.com/-HGjQ_jAconw/VuKDrnq77-I/AAAAAAAA4vQ/KhdhCn4OkDMy-AfCEtnh6udzrvpEN3IXA/s800/computer_docum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678" y="3168259"/>
              <a:ext cx="778956" cy="807493"/>
            </a:xfrm>
            <a:prstGeom prst="rect">
              <a:avLst/>
            </a:prstGeom>
            <a:noFill/>
            <a:extLst>
              <a:ext uri="{909E8E84-426E-40DD-AFC4-6F175D3DCCD1}">
                <a14:hiddenFill xmlns:a14="http://schemas.microsoft.com/office/drawing/2010/main">
                  <a:solidFill>
                    <a:srgbClr val="FFFFFF"/>
                  </a:solidFill>
                </a14:hiddenFill>
              </a:ext>
            </a:extLst>
          </p:spPr>
        </p:pic>
        <p:sp>
          <p:nvSpPr>
            <p:cNvPr id="40" name="雲 39"/>
            <p:cNvSpPr/>
            <p:nvPr/>
          </p:nvSpPr>
          <p:spPr>
            <a:xfrm>
              <a:off x="5206206" y="2212083"/>
              <a:ext cx="4429463" cy="1666797"/>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solidFill>
                  <a:srgbClr val="FFFFFF"/>
                </a:solidFill>
                <a:latin typeface="メイリオ" panose="020B0604030504040204" pitchFamily="50" charset="-128"/>
                <a:ea typeface="メイリオ" panose="020B0604030504040204" pitchFamily="50" charset="-128"/>
              </a:endParaRPr>
            </a:p>
          </p:txBody>
        </p:sp>
        <p:sp>
          <p:nvSpPr>
            <p:cNvPr id="41" name="環状矢印 40"/>
            <p:cNvSpPr/>
            <p:nvPr/>
          </p:nvSpPr>
          <p:spPr>
            <a:xfrm rot="5400000">
              <a:off x="2862244" y="360121"/>
              <a:ext cx="1238917" cy="5338327"/>
            </a:xfrm>
            <a:prstGeom prst="circularArrow">
              <a:avLst>
                <a:gd name="adj1" fmla="val 12500"/>
                <a:gd name="adj2" fmla="val 1142319"/>
                <a:gd name="adj3" fmla="val 20457681"/>
                <a:gd name="adj4" fmla="val 10800000"/>
                <a:gd name="adj5" fmla="val 1828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6968447" y="2408518"/>
              <a:ext cx="1620957" cy="372410"/>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クラウドサービス</a:t>
              </a:r>
              <a:endParaRPr kumimoji="1" lang="en-US" altLang="ja-JP" sz="1400" dirty="0" smtClean="0">
                <a:latin typeface="メイリオ" panose="020B0604030504040204" pitchFamily="50" charset="-128"/>
                <a:ea typeface="メイリオ" panose="020B0604030504040204" pitchFamily="50" charset="-128"/>
              </a:endParaRPr>
            </a:p>
          </p:txBody>
        </p:sp>
        <p:sp>
          <p:nvSpPr>
            <p:cNvPr id="43" name="角丸四角形吹き出し 42"/>
            <p:cNvSpPr/>
            <p:nvPr/>
          </p:nvSpPr>
          <p:spPr>
            <a:xfrm>
              <a:off x="3360861" y="2115619"/>
              <a:ext cx="1324691" cy="294206"/>
            </a:xfrm>
            <a:prstGeom prst="wedgeRoundRectCallout">
              <a:avLst>
                <a:gd name="adj1" fmla="val -22334"/>
                <a:gd name="adj2" fmla="val 10641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音声データ</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44" name="角丸四角形吹き出し 43"/>
            <p:cNvSpPr/>
            <p:nvPr/>
          </p:nvSpPr>
          <p:spPr>
            <a:xfrm>
              <a:off x="3243938" y="3663791"/>
              <a:ext cx="2691158" cy="318435"/>
            </a:xfrm>
            <a:prstGeom prst="wedgeRoundRectCallout">
              <a:avLst>
                <a:gd name="adj1" fmla="val -14986"/>
                <a:gd name="adj2" fmla="val -1175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テキストデータ</a:t>
              </a:r>
              <a:r>
                <a:rPr lang="ja-JP" altLang="en-US" sz="1100" dirty="0">
                  <a:solidFill>
                    <a:schemeClr val="tx1"/>
                  </a:solidFill>
                  <a:latin typeface="メイリオ" panose="020B0604030504040204" pitchFamily="50" charset="-128"/>
                  <a:ea typeface="メイリオ" panose="020B0604030504040204" pitchFamily="50" charset="-128"/>
                </a:rPr>
                <a:t>・</a:t>
              </a:r>
              <a:r>
                <a:rPr lang="ja-JP" altLang="en-US" sz="1100" dirty="0" smtClean="0">
                  <a:solidFill>
                    <a:schemeClr val="tx1"/>
                  </a:solidFill>
                  <a:latin typeface="メイリオ" panose="020B0604030504040204" pitchFamily="50" charset="-128"/>
                  <a:ea typeface="メイリオ" panose="020B0604030504040204" pitchFamily="50" charset="-128"/>
                </a:rPr>
                <a:t>外国語翻訳</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pic>
          <p:nvPicPr>
            <p:cNvPr id="45" name="Picture 2" descr="X:\ユーザ作業用フォルダ\ICT戦略担当\B_ICT推進\06_予算・決算・市会\平成29年度ー予算\12_ICT戦略担当予算\04_予算プレス関係\01_ICT戦略室\20170123_【01月25日締切】別紙1：市長プレス（パワポ及び説明）\02_提出資料\イラスト\computer_サーバー.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6674" y="2649851"/>
              <a:ext cx="849401" cy="998890"/>
            </a:xfrm>
            <a:prstGeom prst="rect">
              <a:avLst/>
            </a:prstGeom>
            <a:noFill/>
            <a:extLst>
              <a:ext uri="{909E8E84-426E-40DD-AFC4-6F175D3DCCD1}">
                <a14:hiddenFill xmlns:a14="http://schemas.microsoft.com/office/drawing/2010/main">
                  <a:solidFill>
                    <a:srgbClr val="FFFFFF"/>
                  </a:solidFill>
                </a14:hiddenFill>
              </a:ext>
            </a:extLst>
          </p:spPr>
        </p:pic>
        <p:sp>
          <p:nvSpPr>
            <p:cNvPr id="46" name="角丸四角形吹き出し 45"/>
            <p:cNvSpPr/>
            <p:nvPr/>
          </p:nvSpPr>
          <p:spPr>
            <a:xfrm>
              <a:off x="7348343" y="2870385"/>
              <a:ext cx="1586606" cy="765377"/>
            </a:xfrm>
            <a:prstGeom prst="wedgeRoundRectCallout">
              <a:avLst>
                <a:gd name="adj1" fmla="val -98057"/>
                <a:gd name="adj2" fmla="val 687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音声認識</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pPr algn="ctr"/>
              <a:r>
                <a:rPr lang="ja-JP" altLang="en-US" sz="1100" dirty="0" smtClean="0">
                  <a:solidFill>
                    <a:schemeClr val="tx1"/>
                  </a:solidFill>
                  <a:latin typeface="メイリオ" panose="020B0604030504040204" pitchFamily="50" charset="-128"/>
                  <a:ea typeface="メイリオ" panose="020B0604030504040204" pitchFamily="50" charset="-128"/>
                </a:rPr>
                <a:t>テキスト化</a:t>
              </a:r>
              <a:endParaRPr lang="en-US" altLang="ja-JP" sz="11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機械翻訳</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47" name="テキスト ボックス 46"/>
            <p:cNvSpPr txBox="1"/>
            <p:nvPr/>
          </p:nvSpPr>
          <p:spPr>
            <a:xfrm>
              <a:off x="496978" y="3122349"/>
              <a:ext cx="1137611" cy="803297"/>
            </a:xfrm>
            <a:prstGeom prst="rect">
              <a:avLst/>
            </a:prstGeom>
            <a:solidFill>
              <a:schemeClr val="accent1">
                <a:lumMod val="20000"/>
                <a:lumOff val="80000"/>
              </a:schemeClr>
            </a:solidFill>
          </p:spPr>
          <p:txBody>
            <a:bodyPr wrap="square" rtlCol="0">
              <a:spAutoFit/>
            </a:bodyPr>
            <a:lstStyle/>
            <a:p>
              <a:r>
                <a:rPr kumimoji="1" lang="ja-JP" altLang="en-US" sz="1100" dirty="0" smtClean="0">
                  <a:latin typeface="メイリオ" panose="020B0604030504040204" pitchFamily="50" charset="-128"/>
                  <a:ea typeface="メイリオ" panose="020B0604030504040204" pitchFamily="50" charset="-128"/>
                </a:rPr>
                <a:t>音声認識を利用した議事録作成</a:t>
              </a:r>
              <a:endParaRPr kumimoji="1" lang="ja-JP" altLang="en-US" sz="1100" dirty="0">
                <a:latin typeface="メイリオ" panose="020B0604030504040204" pitchFamily="50" charset="-128"/>
                <a:ea typeface="メイリオ" panose="020B0604030504040204" pitchFamily="50" charset="-128"/>
              </a:endParaRPr>
            </a:p>
          </p:txBody>
        </p:sp>
        <p:pic>
          <p:nvPicPr>
            <p:cNvPr id="48" name="Picture 2" descr="外国人と言葉が通じない男性のイラスト（英会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3478" y="2214108"/>
              <a:ext cx="926360" cy="863830"/>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テキスト ボックス 48"/>
          <p:cNvSpPr txBox="1"/>
          <p:nvPr/>
        </p:nvSpPr>
        <p:spPr>
          <a:xfrm>
            <a:off x="8240332" y="118722"/>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dirty="0" smtClean="0">
                <a:latin typeface="+mj-ea"/>
                <a:ea typeface="+mj-ea"/>
              </a:rPr>
              <a:t>スマートシティ</a:t>
            </a:r>
            <a:endParaRPr kumimoji="1" lang="ja-JP" altLang="en-US" sz="1400" dirty="0">
              <a:latin typeface="+mj-ea"/>
              <a:ea typeface="+mj-ea"/>
            </a:endParaRPr>
          </a:p>
        </p:txBody>
      </p:sp>
      <p:sp>
        <p:nvSpPr>
          <p:cNvPr id="2" name="山形 1"/>
          <p:cNvSpPr/>
          <p:nvPr/>
        </p:nvSpPr>
        <p:spPr bwMode="auto">
          <a:xfrm>
            <a:off x="7749346" y="4913619"/>
            <a:ext cx="192545" cy="266707"/>
          </a:xfrm>
          <a:prstGeom prst="chevron">
            <a:avLst/>
          </a:prstGeom>
          <a:solidFill>
            <a:schemeClr val="bg1"/>
          </a:solidFill>
          <a:ln w="28575">
            <a:solidFill>
              <a:srgbClr val="C00000"/>
            </a:solidFill>
            <a:prstDash val="sysDash"/>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50" name="ホームベース 49"/>
          <p:cNvSpPr/>
          <p:nvPr/>
        </p:nvSpPr>
        <p:spPr>
          <a:xfrm>
            <a:off x="2394175" y="5373216"/>
            <a:ext cx="3071533" cy="273496"/>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smtClean="0">
                <a:solidFill>
                  <a:srgbClr val="000000"/>
                </a:solidFill>
                <a:latin typeface="Meiryo UI" panose="020B0604030504040204" pitchFamily="50" charset="-128"/>
                <a:ea typeface="Meiryo UI" panose="020B0604030504040204" pitchFamily="50" charset="-128"/>
              </a:rPr>
              <a:t>新規ツールの試験導入検討・計画</a:t>
            </a:r>
            <a:endParaRPr lang="ja-JP" altLang="en-US" sz="1000" dirty="0">
              <a:solidFill>
                <a:srgbClr val="000000"/>
              </a:solidFill>
              <a:latin typeface="Meiryo UI" panose="020B0604030504040204" pitchFamily="50" charset="-128"/>
              <a:ea typeface="Meiryo UI" panose="020B0604030504040204" pitchFamily="50" charset="-128"/>
            </a:endParaRPr>
          </a:p>
        </p:txBody>
      </p:sp>
      <p:sp>
        <p:nvSpPr>
          <p:cNvPr id="51" name="ホームベース 50"/>
          <p:cNvSpPr/>
          <p:nvPr/>
        </p:nvSpPr>
        <p:spPr>
          <a:xfrm>
            <a:off x="5557229" y="5373216"/>
            <a:ext cx="2192117" cy="273496"/>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smtClean="0">
                <a:solidFill>
                  <a:srgbClr val="000000"/>
                </a:solidFill>
                <a:latin typeface="Meiryo UI" panose="020B0604030504040204" pitchFamily="50" charset="-128"/>
                <a:ea typeface="Meiryo UI" panose="020B0604030504040204" pitchFamily="50" charset="-128"/>
              </a:rPr>
              <a:t>試験実施・効果検証</a:t>
            </a:r>
            <a:endParaRPr lang="ja-JP" altLang="en-US" sz="1000" dirty="0">
              <a:solidFill>
                <a:srgbClr val="000000"/>
              </a:solidFill>
              <a:latin typeface="Meiryo UI" panose="020B0604030504040204" pitchFamily="50" charset="-128"/>
              <a:ea typeface="Meiryo UI" panose="020B0604030504040204" pitchFamily="50" charset="-128"/>
            </a:endParaRPr>
          </a:p>
        </p:txBody>
      </p:sp>
      <p:sp>
        <p:nvSpPr>
          <p:cNvPr id="52" name="山形 51"/>
          <p:cNvSpPr/>
          <p:nvPr/>
        </p:nvSpPr>
        <p:spPr bwMode="auto">
          <a:xfrm>
            <a:off x="7931261" y="4923080"/>
            <a:ext cx="192545" cy="266707"/>
          </a:xfrm>
          <a:prstGeom prst="chevron">
            <a:avLst/>
          </a:prstGeom>
          <a:solidFill>
            <a:schemeClr val="bg1"/>
          </a:solidFill>
          <a:ln w="28575">
            <a:solidFill>
              <a:srgbClr val="C00000"/>
            </a:solidFill>
            <a:prstDash val="sysDash"/>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53" name="山形 52"/>
          <p:cNvSpPr/>
          <p:nvPr/>
        </p:nvSpPr>
        <p:spPr bwMode="auto">
          <a:xfrm>
            <a:off x="8111281" y="4923080"/>
            <a:ext cx="192545" cy="266707"/>
          </a:xfrm>
          <a:prstGeom prst="chevron">
            <a:avLst/>
          </a:prstGeom>
          <a:solidFill>
            <a:schemeClr val="bg1"/>
          </a:solidFill>
          <a:ln w="28575">
            <a:solidFill>
              <a:srgbClr val="C00000"/>
            </a:solidFill>
            <a:prstDash val="sysDash"/>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55" name="ホームベース 54"/>
          <p:cNvSpPr/>
          <p:nvPr/>
        </p:nvSpPr>
        <p:spPr>
          <a:xfrm>
            <a:off x="7840867" y="5373216"/>
            <a:ext cx="1615087" cy="273496"/>
          </a:xfrm>
          <a:prstGeom prst="homePlate">
            <a:avLst>
              <a:gd name="adj" fmla="val 21574"/>
            </a:avLst>
          </a:prstGeom>
          <a:solidFill>
            <a:schemeClr val="bg1"/>
          </a:solidFill>
          <a:ln w="28575">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smtClean="0">
                <a:solidFill>
                  <a:srgbClr val="000000"/>
                </a:solidFill>
                <a:latin typeface="Meiryo UI" panose="020B0604030504040204" pitchFamily="50" charset="-128"/>
                <a:ea typeface="Meiryo UI" panose="020B0604030504040204" pitchFamily="50" charset="-128"/>
              </a:rPr>
              <a:t>継続利用の検討・予算</a:t>
            </a:r>
            <a:endParaRPr lang="en-US" altLang="ja-JP" sz="1000" dirty="0" smtClean="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1425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bwMode="auto">
          <a:xfrm>
            <a:off x="4953000" y="5251464"/>
            <a:ext cx="4286011" cy="1255025"/>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15" name="角丸四角形 14"/>
          <p:cNvSpPr/>
          <p:nvPr/>
        </p:nvSpPr>
        <p:spPr bwMode="auto">
          <a:xfrm>
            <a:off x="259900" y="5239098"/>
            <a:ext cx="4286011" cy="1255025"/>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21</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xfrm>
            <a:off x="273051" y="188913"/>
            <a:ext cx="5400030" cy="395287"/>
          </a:xfrm>
          <a:noFill/>
        </p:spPr>
        <p:txBody>
          <a:bodyPr anchor="ctr"/>
          <a:lstStyle/>
          <a:p>
            <a:pPr eaLnBrk="1" hangingPunct="1"/>
            <a:r>
              <a:rPr lang="ja-JP" altLang="en-US" dirty="0" smtClean="0"/>
              <a:t>官民</a:t>
            </a:r>
            <a:r>
              <a:rPr lang="ja-JP" altLang="en-US" dirty="0"/>
              <a:t>データの容易な</a:t>
            </a:r>
            <a:r>
              <a:rPr lang="ja-JP" altLang="en-US" dirty="0" smtClean="0"/>
              <a:t>利用</a:t>
            </a:r>
          </a:p>
        </p:txBody>
      </p:sp>
      <p:sp>
        <p:nvSpPr>
          <p:cNvPr id="20" name="Shape 128"/>
          <p:cNvSpPr/>
          <p:nvPr/>
        </p:nvSpPr>
        <p:spPr>
          <a:xfrm>
            <a:off x="269788" y="742905"/>
            <a:ext cx="8679656" cy="59138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sym typeface="Helvetica Light"/>
              </a:rPr>
              <a:t>オープンデータ・ビッグデータの利活用促進</a:t>
            </a:r>
            <a:endParaRPr kumimoji="0" lang="en-US" altLang="ja-JP" sz="1687" kern="0" dirty="0" smtClean="0">
              <a:solidFill>
                <a:srgbClr val="C00000"/>
              </a:solidFill>
              <a:latin typeface="メイリオ" panose="020B0604030504040204" pitchFamily="50" charset="-128"/>
              <a:sym typeface="Helvetica Light"/>
            </a:endParaRPr>
          </a:p>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sym typeface="Helvetica Light"/>
              </a:rPr>
              <a:t>　　～官民データの容易な利用に向けてオープンデータポータルサイトのデータを充実～</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7" y="1310531"/>
            <a:ext cx="9568222" cy="116339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solidFill>
                  <a:schemeClr val="tx1"/>
                </a:solidFill>
                <a:latin typeface="メイリオ"/>
                <a:ea typeface="メイリオ"/>
              </a:rPr>
              <a:t>・大阪市が保有する各種行政情報をオープンデータとして積極的に公開し、ビジネスや身近な公共サービスへの活用につなげる。</a:t>
            </a:r>
            <a:endParaRPr lang="en-US" altLang="ja-JP" sz="1200" dirty="0" smtClean="0">
              <a:solidFill>
                <a:schemeClr val="tx1"/>
              </a:solidFill>
              <a:latin typeface="メイリオ"/>
              <a:ea typeface="メイリオ"/>
            </a:endParaRPr>
          </a:p>
          <a:p>
            <a:r>
              <a:rPr lang="ja-JP" altLang="en-US" sz="1200" dirty="0" smtClean="0">
                <a:solidFill>
                  <a:schemeClr val="tx1"/>
                </a:solidFill>
                <a:latin typeface="メイリオ"/>
                <a:ea typeface="メイリオ"/>
              </a:rPr>
              <a:t>・現在、</a:t>
            </a:r>
            <a:r>
              <a:rPr lang="en-US" altLang="ja-JP" sz="1200" dirty="0" smtClean="0">
                <a:solidFill>
                  <a:schemeClr val="tx1"/>
                </a:solidFill>
                <a:latin typeface="メイリオ"/>
                <a:ea typeface="メイリオ"/>
              </a:rPr>
              <a:t>20,000</a:t>
            </a:r>
            <a:r>
              <a:rPr lang="ja-JP" altLang="en-US" sz="1200" dirty="0" smtClean="0">
                <a:solidFill>
                  <a:schemeClr val="tx1"/>
                </a:solidFill>
                <a:latin typeface="メイリオ"/>
                <a:ea typeface="メイリオ"/>
              </a:rPr>
              <a:t>件を超えるデータがポータルサイト上に掲載されているが、機械判読可能なデータセットをさらに増やすことにより、</a:t>
            </a:r>
            <a:r>
              <a:rPr lang="en-US" altLang="ja-JP" sz="1200" dirty="0" smtClean="0">
                <a:solidFill>
                  <a:schemeClr val="tx1"/>
                </a:solidFill>
                <a:latin typeface="メイリオ"/>
                <a:ea typeface="メイリオ"/>
              </a:rPr>
              <a:t/>
            </a:r>
            <a:br>
              <a:rPr lang="en-US" altLang="ja-JP" sz="1200" dirty="0" smtClean="0">
                <a:solidFill>
                  <a:schemeClr val="tx1"/>
                </a:solidFill>
                <a:latin typeface="メイリオ"/>
                <a:ea typeface="メイリオ"/>
              </a:rPr>
            </a:br>
            <a:r>
              <a:rPr lang="ja-JP" altLang="en-US" sz="1200" dirty="0" smtClean="0">
                <a:solidFill>
                  <a:schemeClr val="tx1"/>
                </a:solidFill>
                <a:latin typeface="メイリオ"/>
                <a:ea typeface="メイリオ"/>
              </a:rPr>
              <a:t>　掲載データの活用にかかる利便性を高める。</a:t>
            </a:r>
            <a:endParaRPr lang="en-US" altLang="ja-JP" sz="1200" dirty="0" smtClean="0">
              <a:solidFill>
                <a:schemeClr val="tx1"/>
              </a:solidFill>
              <a:latin typeface="メイリオ"/>
              <a:ea typeface="メイリオ"/>
            </a:endParaRPr>
          </a:p>
          <a:p>
            <a:r>
              <a:rPr lang="ja-JP" altLang="en-US" sz="1200" dirty="0" smtClean="0">
                <a:solidFill>
                  <a:schemeClr val="tx1"/>
                </a:solidFill>
                <a:latin typeface="メイリオ"/>
                <a:ea typeface="メイリオ"/>
              </a:rPr>
              <a:t>・国の示す推奨データセットを念頭に、オープンデータとして掲載すべきデータセットやフォーマットの共通化を進める。</a:t>
            </a:r>
            <a:endParaRPr lang="en-US" altLang="ja-JP" sz="1200" dirty="0" smtClean="0">
              <a:solidFill>
                <a:schemeClr val="tx1"/>
              </a:solidFill>
              <a:latin typeface="メイリオ"/>
              <a:ea typeface="メイリオ"/>
            </a:endParaRPr>
          </a:p>
        </p:txBody>
      </p:sp>
      <p:pic>
        <p:nvPicPr>
          <p:cNvPr id="2" name="図 1"/>
          <p:cNvPicPr>
            <a:picLocks noChangeAspect="1"/>
          </p:cNvPicPr>
          <p:nvPr/>
        </p:nvPicPr>
        <p:blipFill>
          <a:blip r:embed="rId2"/>
          <a:stretch>
            <a:fillRect/>
          </a:stretch>
        </p:blipFill>
        <p:spPr>
          <a:xfrm>
            <a:off x="4545111" y="2535913"/>
            <a:ext cx="5041829" cy="2536156"/>
          </a:xfrm>
          <a:prstGeom prst="rect">
            <a:avLst/>
          </a:prstGeom>
        </p:spPr>
      </p:pic>
      <p:sp>
        <p:nvSpPr>
          <p:cNvPr id="9" name="正方形/長方形 8"/>
          <p:cNvSpPr/>
          <p:nvPr/>
        </p:nvSpPr>
        <p:spPr>
          <a:xfrm>
            <a:off x="279248" y="5295072"/>
            <a:ext cx="4351362" cy="1181862"/>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期待される効果</a:t>
            </a:r>
            <a:r>
              <a:rPr lang="en-US" altLang="ja-JP" sz="1200" dirty="0" smtClean="0">
                <a:solidFill>
                  <a:schemeClr val="tx1"/>
                </a:solidFill>
                <a:latin typeface="Meiryo UI" panose="020B0604030504040204" pitchFamily="50" charset="-128"/>
                <a:ea typeface="Meiryo UI" panose="020B0604030504040204" pitchFamily="50" charset="-128"/>
              </a:rPr>
              <a:t>】</a:t>
            </a:r>
          </a:p>
          <a:p>
            <a:r>
              <a:rPr lang="ja-JP" altLang="en-US" sz="1200" dirty="0" smtClean="0">
                <a:solidFill>
                  <a:schemeClr val="tx1"/>
                </a:solidFill>
                <a:latin typeface="Meiryo UI" panose="020B0604030504040204" pitchFamily="50" charset="-128"/>
                <a:ea typeface="Meiryo UI" panose="020B0604030504040204" pitchFamily="50" charset="-128"/>
              </a:rPr>
              <a:t>・行政の保有する情報をオープンデータとすることによる官民双方での</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データ利活用やアプリ開発など新ビジネスの創出</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・行政の持つ情報をオープンにすることによる透明性や効率性の向上</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4990161" y="5217009"/>
            <a:ext cx="4355451" cy="1163395"/>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【KPI】</a:t>
            </a:r>
          </a:p>
          <a:p>
            <a:r>
              <a:rPr lang="ja-JP" altLang="en-US" sz="1200" dirty="0" smtClean="0">
                <a:solidFill>
                  <a:schemeClr val="tx1"/>
                </a:solidFill>
                <a:latin typeface="Meiryo UI" panose="020B0604030504040204" pitchFamily="50" charset="-128"/>
                <a:ea typeface="Meiryo UI" panose="020B0604030504040204" pitchFamily="50" charset="-128"/>
              </a:rPr>
              <a:t>・オープンデータポータルサイトのアクセス件数</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・各所属における公開データのうち機械判読可能なデータセット　（</a:t>
            </a:r>
            <a:r>
              <a:rPr lang="en-US" altLang="ja-JP" sz="1200" dirty="0" smtClean="0">
                <a:solidFill>
                  <a:schemeClr val="tx1"/>
                </a:solidFill>
                <a:latin typeface="Meiryo UI" panose="020B0604030504040204" pitchFamily="50" charset="-128"/>
                <a:ea typeface="Meiryo UI" panose="020B0604030504040204" pitchFamily="50" charset="-128"/>
              </a:rPr>
              <a:t>CSV</a:t>
            </a:r>
            <a:r>
              <a:rPr lang="ja-JP" altLang="en-US" sz="1200" dirty="0" smtClean="0">
                <a:solidFill>
                  <a:schemeClr val="tx1"/>
                </a:solidFill>
                <a:latin typeface="Meiryo UI" panose="020B0604030504040204" pitchFamily="50" charset="-128"/>
                <a:ea typeface="Meiryo UI" panose="020B0604030504040204" pitchFamily="50" charset="-128"/>
              </a:rPr>
              <a:t>形式）の割合</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8240332" y="118722"/>
            <a:ext cx="1537204" cy="372410"/>
          </a:xfrm>
          <a:prstGeom prst="rect">
            <a:avLst/>
          </a:prstGeom>
          <a:solidFill>
            <a:srgbClr val="F69200"/>
          </a:solidFill>
          <a:ln>
            <a:solidFill>
              <a:srgbClr val="F6920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smtClean="0">
                <a:latin typeface="+mj-ea"/>
                <a:ea typeface="+mj-ea"/>
              </a:rPr>
              <a:t>データドリブン</a:t>
            </a:r>
            <a:endParaRPr kumimoji="1" lang="ja-JP" altLang="en-US" sz="1400" dirty="0">
              <a:latin typeface="+mj-ea"/>
              <a:ea typeface="+mj-ea"/>
            </a:endParaRPr>
          </a:p>
        </p:txBody>
      </p:sp>
      <p:graphicFrame>
        <p:nvGraphicFramePr>
          <p:cNvPr id="16" name="表 15"/>
          <p:cNvGraphicFramePr>
            <a:graphicFrameLocks noGrp="1"/>
          </p:cNvGraphicFramePr>
          <p:nvPr>
            <p:extLst>
              <p:ext uri="{D42A27DB-BD31-4B8C-83A1-F6EECF244321}">
                <p14:modId xmlns:p14="http://schemas.microsoft.com/office/powerpoint/2010/main" val="4178656132"/>
              </p:ext>
            </p:extLst>
          </p:nvPr>
        </p:nvGraphicFramePr>
        <p:xfrm>
          <a:off x="164467" y="2726246"/>
          <a:ext cx="4214003" cy="2214922"/>
        </p:xfrm>
        <a:graphic>
          <a:graphicData uri="http://schemas.openxmlformats.org/drawingml/2006/table">
            <a:tbl>
              <a:tblPr firstRow="1" bandRow="1"/>
              <a:tblGrid>
                <a:gridCol w="2088233"/>
                <a:gridCol w="2125770"/>
              </a:tblGrid>
              <a:tr h="262228">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050" dirty="0" smtClean="0">
                          <a:latin typeface="Meiryo UI" panose="020B0604030504040204" pitchFamily="50" charset="-128"/>
                          <a:ea typeface="Meiryo UI" panose="020B0604030504040204" pitchFamily="50" charset="-128"/>
                        </a:rPr>
                        <a:t>2018</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050" dirty="0" smtClean="0">
                          <a:latin typeface="Meiryo UI" panose="020B0604030504040204" pitchFamily="50" charset="-128"/>
                          <a:ea typeface="Meiryo UI" panose="020B0604030504040204" pitchFamily="50" charset="-128"/>
                        </a:rPr>
                        <a:t>2019</a:t>
                      </a:r>
                      <a:r>
                        <a:rPr kumimoji="1" lang="ja-JP" altLang="en-US" sz="1050" dirty="0" smtClean="0">
                          <a:latin typeface="Meiryo UI" panose="020B0604030504040204" pitchFamily="50" charset="-128"/>
                          <a:ea typeface="Meiryo UI" panose="020B0604030504040204" pitchFamily="50" charset="-128"/>
                        </a:rPr>
                        <a:t>年度～</a:t>
                      </a:r>
                      <a:endParaRPr kumimoji="1" lang="en-US" altLang="ja-JP" sz="1050" dirty="0" smtClean="0">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195269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r>
            </a:tbl>
          </a:graphicData>
        </a:graphic>
      </p:graphicFrame>
      <p:sp>
        <p:nvSpPr>
          <p:cNvPr id="17" name="ホームベース 16"/>
          <p:cNvSpPr/>
          <p:nvPr/>
        </p:nvSpPr>
        <p:spPr>
          <a:xfrm>
            <a:off x="274015" y="3208710"/>
            <a:ext cx="1892471" cy="1444426"/>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rPr>
              <a:t>機械判読可能なデータ割合の向上、利用しやすいオープンデータポータルに向けた検討</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19" name="ホームベース 18"/>
          <p:cNvSpPr/>
          <p:nvPr/>
        </p:nvSpPr>
        <p:spPr>
          <a:xfrm>
            <a:off x="2343519" y="3220002"/>
            <a:ext cx="2034952" cy="143313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rPr>
              <a:t>掲載データの内容の充実、オープンデータとして掲載すべきデータセットの検討・把握および公開促進</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66552" y="2408182"/>
            <a:ext cx="1214040" cy="350865"/>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864815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bwMode="auto">
          <a:xfrm>
            <a:off x="5203493" y="5239098"/>
            <a:ext cx="4286011" cy="1255025"/>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38" name="角丸四角形 37"/>
          <p:cNvSpPr/>
          <p:nvPr/>
        </p:nvSpPr>
        <p:spPr bwMode="auto">
          <a:xfrm>
            <a:off x="259900" y="5239098"/>
            <a:ext cx="4286011" cy="1255025"/>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13" name="正方形/長方形 12"/>
          <p:cNvSpPr/>
          <p:nvPr/>
        </p:nvSpPr>
        <p:spPr>
          <a:xfrm>
            <a:off x="1197396" y="3092415"/>
            <a:ext cx="4060638" cy="1144929"/>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期待される効果</a:t>
            </a:r>
            <a:r>
              <a:rPr lang="en-US" altLang="ja-JP" sz="1200" dirty="0" smtClean="0">
                <a:solidFill>
                  <a:schemeClr val="tx1"/>
                </a:solidFill>
                <a:latin typeface="Meiryo UI" panose="020B0604030504040204" pitchFamily="50" charset="-128"/>
                <a:ea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rPr>
              <a:t>・データに基づく政策立案に</a:t>
            </a:r>
            <a:r>
              <a:rPr lang="ja-JP" altLang="en-US" sz="1200" dirty="0" smtClean="0">
                <a:solidFill>
                  <a:schemeClr val="tx1"/>
                </a:solidFill>
                <a:latin typeface="Meiryo UI" panose="020B0604030504040204" pitchFamily="50" charset="-128"/>
                <a:ea typeface="Meiryo UI" panose="020B0604030504040204" pitchFamily="50" charset="-128"/>
              </a:rPr>
              <a:t>より、限られた</a:t>
            </a:r>
            <a:r>
              <a:rPr lang="ja-JP" altLang="en-US" sz="1200" dirty="0">
                <a:solidFill>
                  <a:schemeClr val="tx1"/>
                </a:solidFill>
                <a:latin typeface="Meiryo UI" panose="020B0604030504040204" pitchFamily="50" charset="-128"/>
                <a:ea typeface="Meiryo UI" panose="020B0604030504040204" pitchFamily="50" charset="-128"/>
              </a:rPr>
              <a:t>予算・</a:t>
            </a:r>
            <a:r>
              <a:rPr lang="ja-JP" altLang="en-US" sz="1200" dirty="0" smtClean="0">
                <a:solidFill>
                  <a:schemeClr val="tx1"/>
                </a:solidFill>
                <a:latin typeface="Meiryo UI" panose="020B0604030504040204" pitchFamily="50" charset="-128"/>
                <a:ea typeface="Meiryo UI" panose="020B0604030504040204" pitchFamily="50" charset="-128"/>
              </a:rPr>
              <a:t>資源の</a:t>
            </a:r>
            <a:r>
              <a:rPr lang="ja-JP" altLang="en-US" sz="1200" dirty="0">
                <a:solidFill>
                  <a:schemeClr val="tx1"/>
                </a:solidFill>
                <a:latin typeface="Meiryo UI" panose="020B0604030504040204" pitchFamily="50" charset="-128"/>
                <a:ea typeface="Meiryo UI" panose="020B0604030504040204" pitchFamily="50" charset="-128"/>
              </a:rPr>
              <a:t>もと</a:t>
            </a:r>
            <a:r>
              <a:rPr lang="ja-JP" altLang="en-US" sz="1200" dirty="0" smtClean="0">
                <a:solidFill>
                  <a:schemeClr val="tx1"/>
                </a:solidFill>
                <a:latin typeface="Meiryo UI" panose="020B0604030504040204" pitchFamily="50" charset="-128"/>
                <a:ea typeface="Meiryo UI" panose="020B0604030504040204" pitchFamily="50" charset="-128"/>
              </a:rPr>
              <a:t>での</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政策</a:t>
            </a:r>
            <a:r>
              <a:rPr lang="ja-JP" altLang="en-US" sz="1200" dirty="0">
                <a:solidFill>
                  <a:schemeClr val="tx1"/>
                </a:solidFill>
                <a:latin typeface="Meiryo UI" panose="020B0604030504040204" pitchFamily="50" charset="-128"/>
                <a:ea typeface="Meiryo UI" panose="020B0604030504040204" pitchFamily="50" charset="-128"/>
              </a:rPr>
              <a:t>効果を</a:t>
            </a:r>
            <a:r>
              <a:rPr lang="ja-JP" altLang="en-US" sz="1200" dirty="0" smtClean="0">
                <a:solidFill>
                  <a:schemeClr val="tx1"/>
                </a:solidFill>
                <a:latin typeface="Meiryo UI" panose="020B0604030504040204" pitchFamily="50" charset="-128"/>
                <a:ea typeface="Meiryo UI" panose="020B0604030504040204" pitchFamily="50" charset="-128"/>
              </a:rPr>
              <a:t>最大化</a:t>
            </a:r>
            <a:r>
              <a:rPr lang="en-US" altLang="ja-JP" sz="1200" dirty="0">
                <a:solidFill>
                  <a:schemeClr val="tx1"/>
                </a:solidFill>
                <a:latin typeface="Meiryo UI" panose="020B0604030504040204" pitchFamily="50" charset="-128"/>
                <a:ea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・部局横断的なデータ活用による施策の連携</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19866" y="4414337"/>
            <a:ext cx="4647208" cy="350865"/>
          </a:xfrm>
          <a:prstGeom prst="rect">
            <a:avLst/>
          </a:prstGeom>
        </p:spPr>
        <p:txBody>
          <a:bodyPr wrap="square">
            <a:spAutoFit/>
          </a:bodyPr>
          <a:lstStyle/>
          <a:p>
            <a:r>
              <a:rPr lang="en-US" altLang="ja-JP" sz="1200" dirty="0" smtClean="0">
                <a:solidFill>
                  <a:srgbClr val="FF0000"/>
                </a:solidFill>
                <a:latin typeface="Meiryo UI" panose="020B0604030504040204" pitchFamily="50" charset="-128"/>
                <a:ea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rPr>
              <a:t>期待される効果</a:t>
            </a:r>
            <a:r>
              <a:rPr lang="en-US" altLang="ja-JP" sz="1200" dirty="0" smtClean="0">
                <a:solidFill>
                  <a:srgbClr val="FF0000"/>
                </a:solidFill>
                <a:latin typeface="Meiryo UI" panose="020B0604030504040204" pitchFamily="50" charset="-128"/>
                <a:ea typeface="Meiryo UI" panose="020B0604030504040204" pitchFamily="50" charset="-128"/>
              </a:rPr>
              <a:t>】</a:t>
            </a:r>
          </a:p>
        </p:txBody>
      </p:sp>
      <p:graphicFrame>
        <p:nvGraphicFramePr>
          <p:cNvPr id="27" name="表 26"/>
          <p:cNvGraphicFramePr>
            <a:graphicFrameLocks noGrp="1"/>
          </p:cNvGraphicFramePr>
          <p:nvPr>
            <p:extLst>
              <p:ext uri="{D42A27DB-BD31-4B8C-83A1-F6EECF244321}">
                <p14:modId xmlns:p14="http://schemas.microsoft.com/office/powerpoint/2010/main" val="254797380"/>
              </p:ext>
            </p:extLst>
          </p:nvPr>
        </p:nvGraphicFramePr>
        <p:xfrm>
          <a:off x="217128" y="3024154"/>
          <a:ext cx="7452829" cy="2090880"/>
        </p:xfrm>
        <a:graphic>
          <a:graphicData uri="http://schemas.openxmlformats.org/drawingml/2006/table">
            <a:tbl>
              <a:tblPr firstRow="1" bandRow="1"/>
              <a:tblGrid>
                <a:gridCol w="972108"/>
                <a:gridCol w="2376264"/>
                <a:gridCol w="2016224"/>
                <a:gridCol w="2088233"/>
              </a:tblGrid>
              <a:tr h="171080">
                <a:tc>
                  <a:txBody>
                    <a:bodyPr/>
                    <a:lstStyle/>
                    <a:p>
                      <a:endParaRPr kumimoji="1" lang="ja-JP" altLang="en-US" sz="105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050" dirty="0" smtClean="0">
                          <a:latin typeface="Meiryo UI" panose="020B0604030504040204" pitchFamily="50" charset="-128"/>
                          <a:ea typeface="Meiryo UI" panose="020B0604030504040204" pitchFamily="50" charset="-128"/>
                        </a:rPr>
                        <a:t>2018</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050" dirty="0" smtClean="0">
                          <a:latin typeface="Meiryo UI" panose="020B0604030504040204" pitchFamily="50" charset="-128"/>
                          <a:ea typeface="Meiryo UI" panose="020B0604030504040204" pitchFamily="50" charset="-128"/>
                        </a:rPr>
                        <a:t>2019</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r>
                        <a:rPr kumimoji="1" lang="en-US" altLang="ja-JP" sz="1050" b="1" kern="1200" dirty="0" smtClean="0">
                          <a:solidFill>
                            <a:schemeClr val="bg1"/>
                          </a:solidFill>
                          <a:latin typeface="Meiryo UI" panose="020B0604030504040204" pitchFamily="50" charset="-128"/>
                          <a:ea typeface="Meiryo UI" panose="020B0604030504040204" pitchFamily="50" charset="-128"/>
                          <a:cs typeface="+mn-cs"/>
                        </a:rPr>
                        <a:t>2020</a:t>
                      </a:r>
                      <a:r>
                        <a:rPr kumimoji="1" lang="ja-JP" altLang="en-US" sz="1050" b="1" kern="1200" dirty="0" smtClean="0">
                          <a:solidFill>
                            <a:schemeClr val="bg1"/>
                          </a:solidFill>
                          <a:latin typeface="Meiryo UI" panose="020B0604030504040204" pitchFamily="50" charset="-128"/>
                          <a:ea typeface="Meiryo UI" panose="020B0604030504040204" pitchFamily="50" charset="-128"/>
                          <a:cs typeface="+mn-cs"/>
                        </a:rPr>
                        <a:t>年度</a:t>
                      </a:r>
                      <a:endParaRPr kumimoji="1" lang="ja-JP" altLang="en-US" sz="1050" b="1" kern="1200" dirty="0">
                        <a:solidFill>
                          <a:schemeClr val="bg1"/>
                        </a:solidFill>
                        <a:latin typeface="Meiryo UI" panose="020B0604030504040204" pitchFamily="50" charset="-128"/>
                        <a:ea typeface="Meiryo UI" panose="020B0604030504040204" pitchFamily="50" charset="-128"/>
                        <a:cs typeface="+mn-cs"/>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919710">
                <a:tc>
                  <a:txBody>
                    <a:bodyPr/>
                    <a:lstStyle/>
                    <a:p>
                      <a:r>
                        <a:rPr kumimoji="1" lang="ja-JP" altLang="en-US" sz="1400" dirty="0" smtClean="0">
                          <a:solidFill>
                            <a:schemeClr val="bg1"/>
                          </a:solidFill>
                          <a:latin typeface="Meiryo UI" panose="020B0604030504040204" pitchFamily="50" charset="-128"/>
                          <a:ea typeface="Meiryo UI" panose="020B0604030504040204" pitchFamily="50" charset="-128"/>
                        </a:rPr>
                        <a:t>分析基盤</a:t>
                      </a:r>
                      <a:endParaRPr kumimoji="1" lang="ja-JP" altLang="en-US" sz="1400" dirty="0">
                        <a:solidFill>
                          <a:schemeClr val="bg1"/>
                        </a:solidFill>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r h="919710">
                <a:tc>
                  <a:txBody>
                    <a:bodyPr/>
                    <a:lstStyle/>
                    <a:p>
                      <a:r>
                        <a:rPr kumimoji="1" lang="ja-JP" altLang="en-US" sz="1400" dirty="0" smtClean="0">
                          <a:solidFill>
                            <a:schemeClr val="bg1"/>
                          </a:solidFill>
                          <a:latin typeface="Meiryo UI" panose="020B0604030504040204" pitchFamily="50" charset="-128"/>
                          <a:ea typeface="Meiryo UI" panose="020B0604030504040204" pitchFamily="50" charset="-128"/>
                        </a:rPr>
                        <a:t>データ分析</a:t>
                      </a:r>
                      <a:endParaRPr kumimoji="1" lang="ja-JP" altLang="en-US" sz="1400" dirty="0">
                        <a:solidFill>
                          <a:schemeClr val="bg1"/>
                        </a:solidFill>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r>
            </a:tbl>
          </a:graphicData>
        </a:graphic>
      </p:graphicFrame>
      <p:sp>
        <p:nvSpPr>
          <p:cNvPr id="28" name="ホームベース 27"/>
          <p:cNvSpPr/>
          <p:nvPr/>
        </p:nvSpPr>
        <p:spPr>
          <a:xfrm>
            <a:off x="1405260" y="3473162"/>
            <a:ext cx="2105858" cy="339333"/>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smtClean="0">
                <a:solidFill>
                  <a:srgbClr val="000000"/>
                </a:solidFill>
                <a:latin typeface="Meiryo UI" panose="020B0604030504040204" pitchFamily="50" charset="-128"/>
                <a:ea typeface="Meiryo UI" panose="020B0604030504040204" pitchFamily="50" charset="-128"/>
              </a:rPr>
              <a:t>現状調査</a:t>
            </a:r>
            <a:endParaRPr lang="ja-JP" altLang="en-US" sz="1000" dirty="0">
              <a:solidFill>
                <a:srgbClr val="000000"/>
              </a:solidFill>
              <a:latin typeface="Meiryo UI" panose="020B0604030504040204" pitchFamily="50" charset="-128"/>
              <a:ea typeface="Meiryo UI" panose="020B0604030504040204" pitchFamily="50" charset="-128"/>
            </a:endParaRPr>
          </a:p>
        </p:txBody>
      </p:sp>
      <p:sp>
        <p:nvSpPr>
          <p:cNvPr id="29" name="ホームベース 28"/>
          <p:cNvSpPr/>
          <p:nvPr/>
        </p:nvSpPr>
        <p:spPr>
          <a:xfrm>
            <a:off x="1388605" y="4297322"/>
            <a:ext cx="6262004" cy="305236"/>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smtClean="0">
                <a:solidFill>
                  <a:srgbClr val="000000"/>
                </a:solidFill>
                <a:latin typeface="Meiryo UI" panose="020B0604030504040204" pitchFamily="50" charset="-128"/>
                <a:ea typeface="Meiryo UI" panose="020B0604030504040204" pitchFamily="50" charset="-128"/>
              </a:rPr>
              <a:t>パイロット事業①「健康寿命の延伸」</a:t>
            </a:r>
            <a:endParaRPr lang="ja-JP" altLang="en-US" sz="1000" dirty="0">
              <a:solidFill>
                <a:srgbClr val="000000"/>
              </a:solidFill>
              <a:latin typeface="Meiryo UI" panose="020B0604030504040204" pitchFamily="50" charset="-128"/>
              <a:ea typeface="Meiryo UI" panose="020B0604030504040204" pitchFamily="50" charset="-128"/>
            </a:endParaRPr>
          </a:p>
        </p:txBody>
      </p:sp>
      <p:sp>
        <p:nvSpPr>
          <p:cNvPr id="30" name="ホームベース 29"/>
          <p:cNvSpPr/>
          <p:nvPr/>
        </p:nvSpPr>
        <p:spPr>
          <a:xfrm>
            <a:off x="1388604" y="4662536"/>
            <a:ext cx="2098879" cy="373423"/>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smtClean="0">
                <a:solidFill>
                  <a:srgbClr val="000000"/>
                </a:solidFill>
                <a:latin typeface="Meiryo UI" panose="020B0604030504040204" pitchFamily="50" charset="-128"/>
                <a:ea typeface="Meiryo UI" panose="020B0604030504040204" pitchFamily="50" charset="-128"/>
              </a:rPr>
              <a:t>パイロット事業②</a:t>
            </a:r>
            <a:endParaRPr lang="en-US" altLang="ja-JP" sz="1000" dirty="0" smtClean="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1000" dirty="0" smtClean="0">
                <a:solidFill>
                  <a:srgbClr val="000000"/>
                </a:solidFill>
                <a:latin typeface="Meiryo UI" panose="020B0604030504040204" pitchFamily="50" charset="-128"/>
                <a:ea typeface="Meiryo UI" panose="020B0604030504040204" pitchFamily="50" charset="-128"/>
              </a:rPr>
              <a:t>「情報発信方策」</a:t>
            </a:r>
            <a:endParaRPr lang="ja-JP" altLang="en-US" sz="1000" dirty="0">
              <a:solidFill>
                <a:srgbClr val="000000"/>
              </a:solidFill>
              <a:latin typeface="Meiryo UI" panose="020B0604030504040204" pitchFamily="50" charset="-128"/>
              <a:ea typeface="Meiryo UI" panose="020B0604030504040204" pitchFamily="50" charset="-128"/>
            </a:endParaRPr>
          </a:p>
        </p:txBody>
      </p:sp>
      <p:sp>
        <p:nvSpPr>
          <p:cNvPr id="32" name="ホームベース 31"/>
          <p:cNvSpPr/>
          <p:nvPr/>
        </p:nvSpPr>
        <p:spPr>
          <a:xfrm>
            <a:off x="3720427" y="3473161"/>
            <a:ext cx="3913526" cy="38714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smtClean="0">
                <a:solidFill>
                  <a:srgbClr val="000000"/>
                </a:solidFill>
                <a:latin typeface="Meiryo UI" panose="020B0604030504040204" pitchFamily="50" charset="-128"/>
                <a:ea typeface="Meiryo UI" panose="020B0604030504040204" pitchFamily="50" charset="-128"/>
              </a:rPr>
              <a:t>分析基盤の検討</a:t>
            </a:r>
            <a:endParaRPr lang="ja-JP" altLang="en-US" sz="1000" dirty="0">
              <a:solidFill>
                <a:srgbClr val="000000"/>
              </a:solidFill>
              <a:latin typeface="Meiryo UI" panose="020B0604030504040204" pitchFamily="50" charset="-128"/>
              <a:ea typeface="Meiryo UI" panose="020B0604030504040204" pitchFamily="50" charset="-128"/>
            </a:endParaRPr>
          </a:p>
        </p:txBody>
      </p:sp>
      <p:sp>
        <p:nvSpPr>
          <p:cNvPr id="14" name="スライド番号プレースホルダー 4"/>
          <p:cNvSpPr>
            <a:spLocks noGrp="1"/>
          </p:cNvSpPr>
          <p:nvPr>
            <p:ph type="sldNum" sz="quarter" idx="10"/>
          </p:nvPr>
        </p:nvSpPr>
        <p:spPr>
          <a:xfrm>
            <a:off x="7505033" y="6590956"/>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22</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smtClean="0"/>
              <a:t>官民データの容易な利用</a:t>
            </a:r>
          </a:p>
        </p:txBody>
      </p:sp>
      <p:sp>
        <p:nvSpPr>
          <p:cNvPr id="20" name="Shape 128"/>
          <p:cNvSpPr/>
          <p:nvPr/>
        </p:nvSpPr>
        <p:spPr>
          <a:xfrm>
            <a:off x="269788" y="892521"/>
            <a:ext cx="8679656" cy="60875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en-US" altLang="ja-JP" sz="1687" kern="0" dirty="0">
                <a:solidFill>
                  <a:srgbClr val="C00000"/>
                </a:solidFill>
                <a:latin typeface="メイリオ" panose="020B0604030504040204" pitchFamily="50" charset="-128"/>
              </a:rPr>
              <a:t>EBPM</a:t>
            </a:r>
            <a:r>
              <a:rPr kumimoji="0" lang="ja-JP" altLang="en-US" sz="1687" kern="0" dirty="0">
                <a:solidFill>
                  <a:srgbClr val="C00000"/>
                </a:solidFill>
                <a:latin typeface="メイリオ" panose="020B0604030504040204" pitchFamily="50" charset="-128"/>
              </a:rPr>
              <a:t>（客観的な証拠に基づく政策の策定）の推進</a:t>
            </a:r>
            <a:endParaRPr kumimoji="0" lang="en-US" altLang="ja-JP" sz="1687" kern="0" dirty="0">
              <a:solidFill>
                <a:srgbClr val="C00000"/>
              </a:solidFill>
              <a:latin typeface="メイリオ" panose="020B0604030504040204" pitchFamily="50" charset="-128"/>
              <a:sym typeface="Helvetica Light"/>
            </a:endParaRPr>
          </a:p>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sym typeface="Helvetica Light"/>
              </a:rPr>
              <a:t>　　～効果的な施策立案に向けたデータ活用の調査事業を実施～</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448780"/>
            <a:ext cx="9568222" cy="11449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a:solidFill>
                  <a:schemeClr val="tx1"/>
                </a:solidFill>
                <a:latin typeface="メイリオ"/>
                <a:ea typeface="メイリオ"/>
              </a:rPr>
              <a:t>・</a:t>
            </a:r>
            <a:r>
              <a:rPr lang="ja-JP" altLang="en-US" sz="1200" dirty="0" smtClean="0">
                <a:solidFill>
                  <a:schemeClr val="tx1"/>
                </a:solidFill>
                <a:latin typeface="メイリオ"/>
                <a:ea typeface="メイリオ"/>
              </a:rPr>
              <a:t>本市</a:t>
            </a:r>
            <a:r>
              <a:rPr lang="ja-JP" altLang="en-US" sz="1200" dirty="0">
                <a:solidFill>
                  <a:schemeClr val="tx1"/>
                </a:solidFill>
                <a:latin typeface="メイリオ"/>
                <a:ea typeface="メイリオ"/>
              </a:rPr>
              <a:t>が保有する様々なデータの利活用を推進する</a:t>
            </a:r>
            <a:r>
              <a:rPr lang="ja-JP" altLang="en-US" sz="1200" dirty="0" smtClean="0">
                <a:solidFill>
                  <a:schemeClr val="tx1"/>
                </a:solidFill>
                <a:latin typeface="メイリオ"/>
                <a:ea typeface="メイリオ"/>
              </a:rPr>
              <a:t>ための</a:t>
            </a:r>
            <a:r>
              <a:rPr lang="ja-JP" altLang="en-US" sz="1200" dirty="0">
                <a:solidFill>
                  <a:schemeClr val="tx1"/>
                </a:solidFill>
                <a:latin typeface="メイリオ"/>
                <a:ea typeface="メイリオ"/>
              </a:rPr>
              <a:t>環境整備と体制づくりに関する調査を</a:t>
            </a:r>
            <a:r>
              <a:rPr lang="ja-JP" altLang="en-US" sz="1200" dirty="0" smtClean="0">
                <a:solidFill>
                  <a:schemeClr val="tx1"/>
                </a:solidFill>
                <a:latin typeface="メイリオ"/>
                <a:ea typeface="メイリオ"/>
              </a:rPr>
              <a:t>実施する。</a:t>
            </a:r>
            <a:endParaRPr lang="en-US" altLang="ja-JP" sz="1200" dirty="0">
              <a:solidFill>
                <a:schemeClr val="tx1"/>
              </a:solidFill>
              <a:latin typeface="メイリオ"/>
              <a:ea typeface="メイリオ"/>
            </a:endParaRPr>
          </a:p>
          <a:p>
            <a:r>
              <a:rPr lang="ja-JP" altLang="en-US" sz="1200" dirty="0">
                <a:solidFill>
                  <a:schemeClr val="tx1"/>
                </a:solidFill>
                <a:latin typeface="メイリオ"/>
                <a:ea typeface="メイリオ"/>
              </a:rPr>
              <a:t>・パイロット事業として、「健康寿命の延伸」（がん</a:t>
            </a:r>
            <a:r>
              <a:rPr lang="ja-JP" altLang="en-US" sz="1200" dirty="0" smtClean="0">
                <a:solidFill>
                  <a:schemeClr val="tx1"/>
                </a:solidFill>
                <a:latin typeface="メイリオ"/>
                <a:ea typeface="メイリオ"/>
              </a:rPr>
              <a:t>検診等</a:t>
            </a:r>
            <a:r>
              <a:rPr lang="ja-JP" altLang="en-US" sz="1200" dirty="0">
                <a:solidFill>
                  <a:schemeClr val="tx1"/>
                </a:solidFill>
                <a:latin typeface="メイリオ"/>
                <a:ea typeface="メイリオ"/>
              </a:rPr>
              <a:t>の施策）やイベントの広報等の「情報発信」をテーマに、本市が保有</a:t>
            </a:r>
            <a:r>
              <a:rPr lang="ja-JP" altLang="en-US" sz="1200" dirty="0" smtClean="0">
                <a:solidFill>
                  <a:schemeClr val="tx1"/>
                </a:solidFill>
                <a:latin typeface="メイリオ"/>
                <a:ea typeface="メイリオ"/>
              </a:rPr>
              <a:t>して</a:t>
            </a:r>
            <a:r>
              <a:rPr lang="en-US" altLang="ja-JP" sz="1200" dirty="0" smtClean="0">
                <a:solidFill>
                  <a:schemeClr val="tx1"/>
                </a:solidFill>
                <a:latin typeface="メイリオ"/>
                <a:ea typeface="メイリオ"/>
              </a:rPr>
              <a:t/>
            </a:r>
            <a:br>
              <a:rPr lang="en-US" altLang="ja-JP" sz="1200" dirty="0" smtClean="0">
                <a:solidFill>
                  <a:schemeClr val="tx1"/>
                </a:solidFill>
                <a:latin typeface="メイリオ"/>
                <a:ea typeface="メイリオ"/>
              </a:rPr>
            </a:br>
            <a:r>
              <a:rPr lang="ja-JP" altLang="en-US" sz="1200" dirty="0" smtClean="0">
                <a:solidFill>
                  <a:schemeClr val="tx1"/>
                </a:solidFill>
                <a:latin typeface="メイリオ"/>
                <a:ea typeface="メイリオ"/>
              </a:rPr>
              <a:t>　いる</a:t>
            </a:r>
            <a:r>
              <a:rPr lang="ja-JP" altLang="en-US" sz="1200" dirty="0">
                <a:solidFill>
                  <a:schemeClr val="tx1"/>
                </a:solidFill>
                <a:latin typeface="メイリオ"/>
                <a:ea typeface="メイリオ"/>
              </a:rPr>
              <a:t>データを分析し、施策の課題整理や</a:t>
            </a:r>
            <a:r>
              <a:rPr lang="ja-JP" altLang="en-US" sz="1200" dirty="0" smtClean="0">
                <a:solidFill>
                  <a:schemeClr val="tx1"/>
                </a:solidFill>
                <a:latin typeface="メイリオ"/>
                <a:ea typeface="メイリオ"/>
              </a:rPr>
              <a:t>目標値の</a:t>
            </a:r>
            <a:r>
              <a:rPr lang="ja-JP" altLang="en-US" sz="1200" dirty="0">
                <a:solidFill>
                  <a:schemeClr val="tx1"/>
                </a:solidFill>
                <a:latin typeface="メイリオ"/>
                <a:ea typeface="メイリオ"/>
              </a:rPr>
              <a:t>設定等を行うことで、施策や事業の検討に活用するとともに、データ分析</a:t>
            </a:r>
            <a:r>
              <a:rPr lang="ja-JP" altLang="en-US" sz="1200" dirty="0" smtClean="0">
                <a:solidFill>
                  <a:schemeClr val="tx1"/>
                </a:solidFill>
                <a:latin typeface="メイリオ"/>
                <a:ea typeface="メイリオ"/>
              </a:rPr>
              <a:t>に必要と</a:t>
            </a:r>
            <a:r>
              <a:rPr lang="en-US" altLang="ja-JP" sz="1200" dirty="0" smtClean="0">
                <a:solidFill>
                  <a:schemeClr val="tx1"/>
                </a:solidFill>
                <a:latin typeface="メイリオ"/>
                <a:ea typeface="メイリオ"/>
              </a:rPr>
              <a:t/>
            </a:r>
            <a:br>
              <a:rPr lang="en-US" altLang="ja-JP" sz="1200" dirty="0" smtClean="0">
                <a:solidFill>
                  <a:schemeClr val="tx1"/>
                </a:solidFill>
                <a:latin typeface="メイリオ"/>
                <a:ea typeface="メイリオ"/>
              </a:rPr>
            </a:br>
            <a:r>
              <a:rPr lang="ja-JP" altLang="en-US" sz="1200" dirty="0" smtClean="0">
                <a:solidFill>
                  <a:schemeClr val="tx1"/>
                </a:solidFill>
                <a:latin typeface="メイリオ"/>
                <a:ea typeface="メイリオ"/>
              </a:rPr>
              <a:t>　なる</a:t>
            </a:r>
            <a:r>
              <a:rPr lang="ja-JP" altLang="en-US" sz="1200" dirty="0">
                <a:solidFill>
                  <a:schemeClr val="tx1"/>
                </a:solidFill>
                <a:latin typeface="メイリオ"/>
                <a:ea typeface="メイリオ"/>
              </a:rPr>
              <a:t>新たな知見を探る</a:t>
            </a:r>
            <a:r>
              <a:rPr lang="ja-JP" altLang="en-US" sz="1200" dirty="0" smtClean="0">
                <a:solidFill>
                  <a:schemeClr val="tx1"/>
                </a:solidFill>
                <a:latin typeface="メイリオ"/>
                <a:ea typeface="メイリオ"/>
              </a:rPr>
              <a:t>。</a:t>
            </a:r>
            <a:r>
              <a:rPr lang="ja-JP" altLang="en-US" sz="1200" dirty="0" smtClean="0">
                <a:solidFill>
                  <a:prstClr val="black"/>
                </a:solidFill>
                <a:latin typeface="メイリオ"/>
                <a:ea typeface="メイリオ"/>
              </a:rPr>
              <a:t>　</a:t>
            </a:r>
            <a:endParaRPr lang="ja-JP" altLang="en-US" sz="1200" dirty="0">
              <a:solidFill>
                <a:prstClr val="black"/>
              </a:solidFill>
              <a:latin typeface="メイリオ"/>
              <a:ea typeface="メイリオ"/>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941" y="3196299"/>
            <a:ext cx="1983740" cy="1406029"/>
          </a:xfrm>
          <a:prstGeom prst="plaque">
            <a:avLst>
              <a:gd name="adj" fmla="val 23893"/>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5369319" y="5341763"/>
            <a:ext cx="3395492" cy="627864"/>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【KPI】</a:t>
            </a:r>
          </a:p>
          <a:p>
            <a:r>
              <a:rPr lang="ja-JP" altLang="en-US" sz="1200" dirty="0">
                <a:solidFill>
                  <a:schemeClr val="tx1"/>
                </a:solidFill>
                <a:latin typeface="Meiryo UI" panose="020B0604030504040204" pitchFamily="50" charset="-128"/>
                <a:ea typeface="Meiryo UI" panose="020B0604030504040204" pitchFamily="50" charset="-128"/>
              </a:rPr>
              <a:t>・データ分析による課題解決</a:t>
            </a:r>
            <a:r>
              <a:rPr lang="ja-JP" altLang="en-US" sz="1200" dirty="0" smtClean="0">
                <a:solidFill>
                  <a:schemeClr val="tx1"/>
                </a:solidFill>
                <a:latin typeface="Meiryo UI" panose="020B0604030504040204" pitchFamily="50" charset="-128"/>
                <a:ea typeface="Meiryo UI" panose="020B0604030504040204" pitchFamily="50" charset="-128"/>
              </a:rPr>
              <a:t>の検討着手数</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400687" y="5301340"/>
            <a:ext cx="4060638" cy="1144929"/>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期待される効果</a:t>
            </a:r>
            <a:r>
              <a:rPr lang="en-US" altLang="ja-JP" sz="1200" dirty="0" smtClean="0">
                <a:solidFill>
                  <a:schemeClr val="tx1"/>
                </a:solidFill>
                <a:latin typeface="Meiryo UI" panose="020B0604030504040204" pitchFamily="50" charset="-128"/>
                <a:ea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rPr>
              <a:t>・データに基づく政策立案に</a:t>
            </a:r>
            <a:r>
              <a:rPr lang="ja-JP" altLang="en-US" sz="1200" dirty="0" smtClean="0">
                <a:solidFill>
                  <a:schemeClr val="tx1"/>
                </a:solidFill>
                <a:latin typeface="Meiryo UI" panose="020B0604030504040204" pitchFamily="50" charset="-128"/>
                <a:ea typeface="Meiryo UI" panose="020B0604030504040204" pitchFamily="50" charset="-128"/>
              </a:rPr>
              <a:t>より、限られた</a:t>
            </a:r>
            <a:r>
              <a:rPr lang="ja-JP" altLang="en-US" sz="1200" dirty="0">
                <a:solidFill>
                  <a:schemeClr val="tx1"/>
                </a:solidFill>
                <a:latin typeface="Meiryo UI" panose="020B0604030504040204" pitchFamily="50" charset="-128"/>
                <a:ea typeface="Meiryo UI" panose="020B0604030504040204" pitchFamily="50" charset="-128"/>
              </a:rPr>
              <a:t>予算・</a:t>
            </a:r>
            <a:r>
              <a:rPr lang="ja-JP" altLang="en-US" sz="1200" dirty="0" smtClean="0">
                <a:solidFill>
                  <a:schemeClr val="tx1"/>
                </a:solidFill>
                <a:latin typeface="Meiryo UI" panose="020B0604030504040204" pitchFamily="50" charset="-128"/>
                <a:ea typeface="Meiryo UI" panose="020B0604030504040204" pitchFamily="50" charset="-128"/>
              </a:rPr>
              <a:t>資源の</a:t>
            </a:r>
            <a:r>
              <a:rPr lang="ja-JP" altLang="en-US" sz="1200" dirty="0">
                <a:solidFill>
                  <a:schemeClr val="tx1"/>
                </a:solidFill>
                <a:latin typeface="Meiryo UI" panose="020B0604030504040204" pitchFamily="50" charset="-128"/>
                <a:ea typeface="Meiryo UI" panose="020B0604030504040204" pitchFamily="50" charset="-128"/>
              </a:rPr>
              <a:t>もと</a:t>
            </a:r>
            <a:r>
              <a:rPr lang="ja-JP" altLang="en-US" sz="1200" dirty="0" smtClean="0">
                <a:solidFill>
                  <a:schemeClr val="tx1"/>
                </a:solidFill>
                <a:latin typeface="Meiryo UI" panose="020B0604030504040204" pitchFamily="50" charset="-128"/>
                <a:ea typeface="Meiryo UI" panose="020B0604030504040204" pitchFamily="50" charset="-128"/>
              </a:rPr>
              <a:t>での</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政策</a:t>
            </a:r>
            <a:r>
              <a:rPr lang="ja-JP" altLang="en-US" sz="1200" dirty="0">
                <a:solidFill>
                  <a:schemeClr val="tx1"/>
                </a:solidFill>
                <a:latin typeface="Meiryo UI" panose="020B0604030504040204" pitchFamily="50" charset="-128"/>
                <a:ea typeface="Meiryo UI" panose="020B0604030504040204" pitchFamily="50" charset="-128"/>
              </a:rPr>
              <a:t>効果を</a:t>
            </a:r>
            <a:r>
              <a:rPr lang="ja-JP" altLang="en-US" sz="1200" dirty="0" smtClean="0">
                <a:solidFill>
                  <a:schemeClr val="tx1"/>
                </a:solidFill>
                <a:latin typeface="Meiryo UI" panose="020B0604030504040204" pitchFamily="50" charset="-128"/>
                <a:ea typeface="Meiryo UI" panose="020B0604030504040204" pitchFamily="50" charset="-128"/>
              </a:rPr>
              <a:t>最大化</a:t>
            </a:r>
            <a:r>
              <a:rPr lang="en-US" altLang="ja-JP" sz="1200" dirty="0">
                <a:solidFill>
                  <a:schemeClr val="tx1"/>
                </a:solidFill>
                <a:latin typeface="Meiryo UI" panose="020B0604030504040204" pitchFamily="50" charset="-128"/>
                <a:ea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・部局横断的なデータ活用による施策の連携</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339238" y="2717154"/>
            <a:ext cx="1257959" cy="316753"/>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sp>
        <p:nvSpPr>
          <p:cNvPr id="22" name="テキスト ボックス 21"/>
          <p:cNvSpPr txBox="1"/>
          <p:nvPr/>
        </p:nvSpPr>
        <p:spPr>
          <a:xfrm>
            <a:off x="8240332" y="118722"/>
            <a:ext cx="1537204" cy="372410"/>
          </a:xfrm>
          <a:prstGeom prst="rect">
            <a:avLst/>
          </a:prstGeom>
          <a:solidFill>
            <a:srgbClr val="F69200"/>
          </a:solidFill>
          <a:ln>
            <a:solidFill>
              <a:srgbClr val="F6920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smtClean="0">
                <a:latin typeface="+mj-ea"/>
                <a:ea typeface="+mj-ea"/>
              </a:rPr>
              <a:t>データドリブン</a:t>
            </a:r>
            <a:endParaRPr kumimoji="1" lang="ja-JP" altLang="en-US" sz="1400" dirty="0">
              <a:latin typeface="+mj-ea"/>
              <a:ea typeface="+mj-ea"/>
            </a:endParaRPr>
          </a:p>
        </p:txBody>
      </p:sp>
    </p:spTree>
    <p:extLst>
      <p:ext uri="{BB962C8B-B14F-4D97-AF65-F5344CB8AC3E}">
        <p14:creationId xmlns:p14="http://schemas.microsoft.com/office/powerpoint/2010/main" val="1552483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角丸四角形 60"/>
          <p:cNvSpPr/>
          <p:nvPr/>
        </p:nvSpPr>
        <p:spPr bwMode="auto">
          <a:xfrm>
            <a:off x="7437276" y="5441628"/>
            <a:ext cx="2343717" cy="892444"/>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60" name="角丸四角形 59"/>
          <p:cNvSpPr/>
          <p:nvPr/>
        </p:nvSpPr>
        <p:spPr bwMode="auto">
          <a:xfrm>
            <a:off x="4918911" y="5428989"/>
            <a:ext cx="2343717" cy="892444"/>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31" name="テキスト ボックス 30"/>
          <p:cNvSpPr txBox="1"/>
          <p:nvPr/>
        </p:nvSpPr>
        <p:spPr>
          <a:xfrm>
            <a:off x="217128" y="1044139"/>
            <a:ext cx="9452396" cy="180972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ja-JP" altLang="en-US" sz="1200" dirty="0">
                <a:solidFill>
                  <a:prstClr val="black"/>
                </a:solidFill>
                <a:latin typeface="メイリオ"/>
                <a:ea typeface="メイリオ"/>
              </a:rPr>
              <a:t>・</a:t>
            </a:r>
            <a:r>
              <a:rPr lang="ja-JP" altLang="en-US" sz="1200" dirty="0" smtClean="0">
                <a:solidFill>
                  <a:prstClr val="black"/>
                </a:solidFill>
                <a:latin typeface="メイリオ"/>
                <a:ea typeface="メイリオ"/>
              </a:rPr>
              <a:t>本市では、以前より</a:t>
            </a:r>
            <a:r>
              <a:rPr lang="en-US" altLang="ja-JP" sz="1200" dirty="0" smtClean="0">
                <a:solidFill>
                  <a:prstClr val="black"/>
                </a:solidFill>
                <a:latin typeface="メイリオ"/>
                <a:ea typeface="メイリオ"/>
              </a:rPr>
              <a:t>Twitter</a:t>
            </a:r>
            <a:r>
              <a:rPr lang="ja-JP" altLang="en-US" sz="1200" dirty="0" smtClean="0">
                <a:solidFill>
                  <a:prstClr val="black"/>
                </a:solidFill>
                <a:latin typeface="メイリオ"/>
                <a:ea typeface="メイリオ"/>
              </a:rPr>
              <a:t>や</a:t>
            </a:r>
            <a:r>
              <a:rPr lang="en-US" altLang="ja-JP" sz="1200" dirty="0" smtClean="0">
                <a:solidFill>
                  <a:prstClr val="black"/>
                </a:solidFill>
                <a:latin typeface="メイリオ"/>
                <a:ea typeface="メイリオ"/>
              </a:rPr>
              <a:t>Facebook</a:t>
            </a:r>
            <a:r>
              <a:rPr lang="ja-JP" altLang="en-US" sz="1200" dirty="0" smtClean="0">
                <a:solidFill>
                  <a:prstClr val="black"/>
                </a:solidFill>
                <a:latin typeface="メイリオ"/>
                <a:ea typeface="メイリオ"/>
              </a:rPr>
              <a:t>といった</a:t>
            </a:r>
            <a:r>
              <a:rPr lang="en-US" altLang="ja-JP" sz="1200" dirty="0" smtClean="0">
                <a:solidFill>
                  <a:prstClr val="black"/>
                </a:solidFill>
                <a:latin typeface="メイリオ"/>
                <a:ea typeface="メイリオ"/>
              </a:rPr>
              <a:t>SNS</a:t>
            </a:r>
            <a:r>
              <a:rPr lang="ja-JP" altLang="en-US" sz="1200" dirty="0" smtClean="0">
                <a:solidFill>
                  <a:prstClr val="black"/>
                </a:solidFill>
                <a:latin typeface="メイリオ"/>
                <a:ea typeface="メイリオ"/>
              </a:rPr>
              <a:t>等をはじめとするインターネットメディアを活用した情報発信を日々行って</a:t>
            </a:r>
            <a:r>
              <a:rPr lang="ja-JP" altLang="en-US" sz="1200" dirty="0" err="1" smtClean="0">
                <a:solidFill>
                  <a:prstClr val="black"/>
                </a:solidFill>
                <a:latin typeface="メイリオ"/>
                <a:ea typeface="メイリオ"/>
              </a:rPr>
              <a:t>い</a:t>
            </a:r>
            <a:r>
              <a:rPr lang="en-US" altLang="ja-JP" sz="1200" dirty="0" smtClean="0">
                <a:solidFill>
                  <a:prstClr val="black"/>
                </a:solidFill>
                <a:latin typeface="メイリオ"/>
                <a:ea typeface="メイリオ"/>
              </a:rPr>
              <a:t/>
            </a:r>
            <a:br>
              <a:rPr lang="en-US" altLang="ja-JP" sz="1200" dirty="0" smtClean="0">
                <a:solidFill>
                  <a:prstClr val="black"/>
                </a:solidFill>
                <a:latin typeface="メイリオ"/>
                <a:ea typeface="メイリオ"/>
              </a:rPr>
            </a:br>
            <a:r>
              <a:rPr lang="ja-JP" altLang="en-US" sz="1200" dirty="0" smtClean="0">
                <a:solidFill>
                  <a:prstClr val="black"/>
                </a:solidFill>
                <a:latin typeface="メイリオ"/>
                <a:ea typeface="メイリオ"/>
              </a:rPr>
              <a:t>　るが、より効果的な情報発信を行うためには、各インターネットメディアの特性を十分に理解し、発信する目的・情報・対象に応じ</a:t>
            </a:r>
            <a:r>
              <a:rPr lang="en-US" altLang="ja-JP" sz="1200" dirty="0" smtClean="0">
                <a:solidFill>
                  <a:prstClr val="black"/>
                </a:solidFill>
                <a:latin typeface="メイリオ"/>
                <a:ea typeface="メイリオ"/>
              </a:rPr>
              <a:t/>
            </a:r>
            <a:br>
              <a:rPr lang="en-US" altLang="ja-JP" sz="1200" dirty="0" smtClean="0">
                <a:solidFill>
                  <a:prstClr val="black"/>
                </a:solidFill>
                <a:latin typeface="メイリオ"/>
                <a:ea typeface="メイリオ"/>
              </a:rPr>
            </a:br>
            <a:r>
              <a:rPr lang="ja-JP" altLang="en-US" sz="1200" dirty="0" smtClean="0">
                <a:solidFill>
                  <a:prstClr val="black"/>
                </a:solidFill>
                <a:latin typeface="メイリオ"/>
                <a:ea typeface="メイリオ"/>
              </a:rPr>
              <a:t>　</a:t>
            </a:r>
            <a:r>
              <a:rPr lang="ja-JP" altLang="en-US" sz="1200" dirty="0" err="1" smtClean="0">
                <a:solidFill>
                  <a:prstClr val="black"/>
                </a:solidFill>
                <a:latin typeface="メイリオ"/>
                <a:ea typeface="メイリオ"/>
              </a:rPr>
              <a:t>て</a:t>
            </a:r>
            <a:r>
              <a:rPr lang="ja-JP" altLang="en-US" sz="1200" dirty="0" smtClean="0">
                <a:solidFill>
                  <a:prstClr val="black"/>
                </a:solidFill>
                <a:latin typeface="メイリオ"/>
                <a:ea typeface="メイリオ"/>
              </a:rPr>
              <a:t>適切なツールを選択することが重要となる。</a:t>
            </a:r>
            <a:endParaRPr lang="en-US" altLang="ja-JP" sz="1200" dirty="0" smtClean="0">
              <a:solidFill>
                <a:prstClr val="black"/>
              </a:solidFill>
              <a:latin typeface="メイリオ"/>
              <a:ea typeface="メイリオ"/>
            </a:endParaRPr>
          </a:p>
          <a:p>
            <a:pPr>
              <a:lnSpc>
                <a:spcPct val="150000"/>
              </a:lnSpc>
            </a:pPr>
            <a:r>
              <a:rPr lang="ja-JP" altLang="en-US" sz="1200" dirty="0" smtClean="0">
                <a:solidFill>
                  <a:prstClr val="black"/>
                </a:solidFill>
                <a:latin typeface="メイリオ"/>
                <a:ea typeface="メイリオ"/>
              </a:rPr>
              <a:t>・具体には、国や他</a:t>
            </a:r>
            <a:r>
              <a:rPr lang="ja-JP" altLang="en-US" sz="1200" dirty="0">
                <a:solidFill>
                  <a:prstClr val="black"/>
                </a:solidFill>
                <a:latin typeface="メイリオ"/>
                <a:ea typeface="メイリオ"/>
              </a:rPr>
              <a:t>都市等における</a:t>
            </a:r>
            <a:r>
              <a:rPr lang="en-US" altLang="ja-JP" sz="1200" dirty="0" smtClean="0">
                <a:solidFill>
                  <a:prstClr val="black"/>
                </a:solidFill>
                <a:latin typeface="メイリオ"/>
                <a:ea typeface="メイリオ"/>
              </a:rPr>
              <a:t>SNS</a:t>
            </a:r>
            <a:r>
              <a:rPr lang="ja-JP" altLang="en-US" sz="1200" dirty="0" smtClean="0">
                <a:solidFill>
                  <a:prstClr val="black"/>
                </a:solidFill>
                <a:latin typeface="メイリオ"/>
                <a:ea typeface="メイリオ"/>
              </a:rPr>
              <a:t>の</a:t>
            </a:r>
            <a:r>
              <a:rPr lang="ja-JP" altLang="en-US" sz="1200" dirty="0">
                <a:solidFill>
                  <a:prstClr val="black"/>
                </a:solidFill>
                <a:latin typeface="メイリオ"/>
                <a:ea typeface="メイリオ"/>
              </a:rPr>
              <a:t>活用事例について調査・検討を</a:t>
            </a:r>
            <a:r>
              <a:rPr lang="ja-JP" altLang="en-US" sz="1200" dirty="0" smtClean="0">
                <a:solidFill>
                  <a:prstClr val="black"/>
                </a:solidFill>
                <a:latin typeface="メイリオ"/>
                <a:ea typeface="メイリオ"/>
              </a:rPr>
              <a:t>行うとともに、各所属での</a:t>
            </a:r>
            <a:r>
              <a:rPr lang="en-US" altLang="ja-JP" sz="1200" dirty="0" smtClean="0">
                <a:solidFill>
                  <a:prstClr val="black"/>
                </a:solidFill>
                <a:latin typeface="メイリオ"/>
                <a:ea typeface="メイリオ"/>
              </a:rPr>
              <a:t>SNS</a:t>
            </a:r>
            <a:r>
              <a:rPr lang="ja-JP" altLang="en-US" sz="1200" dirty="0" smtClean="0">
                <a:solidFill>
                  <a:prstClr val="black"/>
                </a:solidFill>
                <a:latin typeface="メイリオ"/>
                <a:ea typeface="メイリオ"/>
              </a:rPr>
              <a:t>を活用した情報発信のデータ</a:t>
            </a:r>
            <a:endParaRPr lang="en-US" altLang="ja-JP" sz="1200" dirty="0" smtClean="0">
              <a:solidFill>
                <a:prstClr val="black"/>
              </a:solidFill>
              <a:latin typeface="メイリオ"/>
              <a:ea typeface="メイリオ"/>
            </a:endParaRPr>
          </a:p>
          <a:p>
            <a:pPr>
              <a:lnSpc>
                <a:spcPct val="150000"/>
              </a:lnSpc>
            </a:pPr>
            <a:r>
              <a:rPr lang="ja-JP" altLang="en-US" sz="1200" dirty="0">
                <a:solidFill>
                  <a:prstClr val="black"/>
                </a:solidFill>
                <a:latin typeface="メイリオ"/>
                <a:ea typeface="メイリオ"/>
              </a:rPr>
              <a:t>　</a:t>
            </a:r>
            <a:r>
              <a:rPr lang="ja-JP" altLang="en-US" sz="1200" dirty="0" smtClean="0">
                <a:solidFill>
                  <a:prstClr val="black"/>
                </a:solidFill>
                <a:latin typeface="メイリオ"/>
                <a:ea typeface="メイリオ"/>
              </a:rPr>
              <a:t>を収集・分析するなど、より効果的な情報発信に繋がるようなパターンの検討を進め、これらの情報を盛り込んだ「</a:t>
            </a:r>
            <a:r>
              <a:rPr lang="en-US" altLang="ja-JP" sz="1200" dirty="0" smtClean="0">
                <a:solidFill>
                  <a:prstClr val="black"/>
                </a:solidFill>
                <a:latin typeface="メイリオ"/>
                <a:ea typeface="メイリオ"/>
              </a:rPr>
              <a:t>SNS</a:t>
            </a:r>
            <a:r>
              <a:rPr lang="ja-JP" altLang="en-US" sz="1200" dirty="0">
                <a:solidFill>
                  <a:prstClr val="black"/>
                </a:solidFill>
                <a:latin typeface="メイリオ"/>
                <a:ea typeface="メイリオ"/>
              </a:rPr>
              <a:t>活用</a:t>
            </a:r>
            <a:r>
              <a:rPr lang="ja-JP" altLang="en-US" sz="1200" dirty="0" smtClean="0">
                <a:solidFill>
                  <a:prstClr val="black"/>
                </a:solidFill>
                <a:latin typeface="メイリオ"/>
                <a:ea typeface="メイリオ"/>
              </a:rPr>
              <a:t>ガイド</a:t>
            </a:r>
            <a:endParaRPr lang="en-US" altLang="ja-JP" sz="1200" dirty="0" smtClean="0">
              <a:solidFill>
                <a:prstClr val="black"/>
              </a:solidFill>
              <a:latin typeface="メイリオ"/>
              <a:ea typeface="メイリオ"/>
            </a:endParaRPr>
          </a:p>
          <a:p>
            <a:pPr>
              <a:lnSpc>
                <a:spcPct val="150000"/>
              </a:lnSpc>
            </a:pPr>
            <a:r>
              <a:rPr lang="ja-JP" altLang="en-US" sz="1200" dirty="0">
                <a:solidFill>
                  <a:prstClr val="black"/>
                </a:solidFill>
                <a:latin typeface="メイリオ"/>
                <a:ea typeface="メイリオ"/>
              </a:rPr>
              <a:t>　</a:t>
            </a:r>
            <a:r>
              <a:rPr lang="ja-JP" altLang="en-US" sz="1200" dirty="0" smtClean="0">
                <a:solidFill>
                  <a:prstClr val="black"/>
                </a:solidFill>
                <a:latin typeface="メイリオ"/>
                <a:ea typeface="メイリオ"/>
              </a:rPr>
              <a:t>ライン</a:t>
            </a:r>
            <a:r>
              <a:rPr lang="ja-JP" altLang="en-US" sz="1200" dirty="0">
                <a:solidFill>
                  <a:prstClr val="black"/>
                </a:solidFill>
                <a:latin typeface="メイリオ"/>
                <a:ea typeface="メイリオ"/>
              </a:rPr>
              <a:t>（仮称</a:t>
            </a:r>
            <a:r>
              <a:rPr lang="ja-JP" altLang="en-US" sz="1200" dirty="0" smtClean="0">
                <a:solidFill>
                  <a:prstClr val="black"/>
                </a:solidFill>
                <a:latin typeface="メイリオ"/>
                <a:ea typeface="メイリオ"/>
              </a:rPr>
              <a:t>）」の策定及び各所属へデータ収集・分析の支援を行うなど、情報発信力強化のための</a:t>
            </a:r>
            <a:r>
              <a:rPr lang="en-US" altLang="ja-JP" sz="1200" dirty="0" smtClean="0">
                <a:solidFill>
                  <a:prstClr val="black"/>
                </a:solidFill>
                <a:latin typeface="メイリオ"/>
                <a:ea typeface="メイリオ"/>
              </a:rPr>
              <a:t>SNS</a:t>
            </a:r>
            <a:r>
              <a:rPr lang="ja-JP" altLang="en-US" sz="1200" dirty="0" smtClean="0">
                <a:solidFill>
                  <a:prstClr val="black"/>
                </a:solidFill>
                <a:latin typeface="メイリオ"/>
                <a:ea typeface="メイリオ"/>
              </a:rPr>
              <a:t>活用を推進する。</a:t>
            </a:r>
            <a:endParaRPr lang="en-US" altLang="ja-JP" sz="1200" dirty="0">
              <a:solidFill>
                <a:prstClr val="black"/>
              </a:solidFill>
              <a:latin typeface="メイリオ"/>
              <a:ea typeface="メイリオ"/>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23</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smtClean="0"/>
              <a:t>官民</a:t>
            </a:r>
            <a:r>
              <a:rPr lang="ja-JP" altLang="en-US" dirty="0"/>
              <a:t>データの容易な</a:t>
            </a:r>
            <a:r>
              <a:rPr lang="ja-JP" altLang="en-US" dirty="0" smtClean="0"/>
              <a:t>利用</a:t>
            </a:r>
            <a:endParaRPr lang="ja-JP" altLang="en-US" dirty="0">
              <a:solidFill>
                <a:srgbClr val="FF0000"/>
              </a:solidFill>
            </a:endParaRPr>
          </a:p>
        </p:txBody>
      </p:sp>
      <p:sp>
        <p:nvSpPr>
          <p:cNvPr id="20" name="Shape 128"/>
          <p:cNvSpPr/>
          <p:nvPr/>
        </p:nvSpPr>
        <p:spPr>
          <a:xfrm>
            <a:off x="269788" y="79298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情報</a:t>
            </a:r>
            <a:r>
              <a:rPr kumimoji="0" lang="ja-JP" altLang="en-US" sz="1687" kern="0" dirty="0" smtClean="0">
                <a:solidFill>
                  <a:srgbClr val="C00000"/>
                </a:solidFill>
                <a:latin typeface="メイリオ" panose="020B0604030504040204" pitchFamily="50" charset="-128"/>
                <a:sym typeface="Helvetica Light"/>
              </a:rPr>
              <a:t>発信における</a:t>
            </a:r>
            <a:r>
              <a:rPr kumimoji="0" lang="en-US" altLang="ja-JP" sz="1687" kern="0" dirty="0">
                <a:solidFill>
                  <a:srgbClr val="C00000"/>
                </a:solidFill>
                <a:latin typeface="メイリオ" panose="020B0604030504040204" pitchFamily="50" charset="-128"/>
                <a:sym typeface="Helvetica Light"/>
              </a:rPr>
              <a:t>SNS</a:t>
            </a:r>
            <a:r>
              <a:rPr kumimoji="0" lang="ja-JP" altLang="en-US" sz="1687" kern="0" dirty="0">
                <a:solidFill>
                  <a:srgbClr val="C00000"/>
                </a:solidFill>
                <a:latin typeface="メイリオ" panose="020B0604030504040204" pitchFamily="50" charset="-128"/>
                <a:sym typeface="Helvetica Light"/>
              </a:rPr>
              <a:t>等インターネットメディア</a:t>
            </a:r>
            <a:r>
              <a:rPr kumimoji="0" lang="ja-JP" altLang="en-US" sz="1687" kern="0" dirty="0" smtClean="0">
                <a:solidFill>
                  <a:srgbClr val="C00000"/>
                </a:solidFill>
                <a:latin typeface="メイリオ" panose="020B0604030504040204" pitchFamily="50" charset="-128"/>
                <a:sym typeface="Helvetica Light"/>
              </a:rPr>
              <a:t>活用の推進</a:t>
            </a:r>
            <a:endParaRPr kumimoji="0" lang="en-US" altLang="ja-JP" sz="1687" kern="0" dirty="0" smtClean="0">
              <a:solidFill>
                <a:srgbClr val="C00000"/>
              </a:solidFill>
              <a:latin typeface="メイリオ" panose="020B0604030504040204" pitchFamily="50" charset="-128"/>
              <a:sym typeface="Helvetica Light"/>
            </a:endParaRPr>
          </a:p>
        </p:txBody>
      </p:sp>
      <p:grpSp>
        <p:nvGrpSpPr>
          <p:cNvPr id="2" name="グループ化 1"/>
          <p:cNvGrpSpPr/>
          <p:nvPr/>
        </p:nvGrpSpPr>
        <p:grpSpPr>
          <a:xfrm>
            <a:off x="458132" y="2844944"/>
            <a:ext cx="8550802" cy="2410907"/>
            <a:chOff x="358732" y="2968345"/>
            <a:chExt cx="9166776" cy="2368867"/>
          </a:xfrm>
        </p:grpSpPr>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6676" y="3117508"/>
              <a:ext cx="972108" cy="782063"/>
            </a:xfrm>
            <a:prstGeom prst="rect">
              <a:avLst/>
            </a:prstGeom>
          </p:spPr>
        </p:pic>
        <p:sp>
          <p:nvSpPr>
            <p:cNvPr id="9" name="角丸四角形 8"/>
            <p:cNvSpPr/>
            <p:nvPr/>
          </p:nvSpPr>
          <p:spPr bwMode="auto">
            <a:xfrm>
              <a:off x="2301498" y="3176845"/>
              <a:ext cx="1273098" cy="699344"/>
            </a:xfrm>
            <a:prstGeom prst="roundRect">
              <a:avLst>
                <a:gd name="adj" fmla="val 24640"/>
              </a:avLst>
            </a:prstGeom>
            <a:solidFill>
              <a:schemeClr val="accent1"/>
            </a:solidFill>
            <a:ln>
              <a:solidFill>
                <a:schemeClr val="accent6">
                  <a:lumMod val="50000"/>
                </a:schemeClr>
              </a:solidFill>
            </a:ln>
            <a:extLst/>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spAutoFit/>
            </a:bodyPr>
            <a:lstStyle/>
            <a:p>
              <a:endParaRPr lang="ja-JP" altLang="en-US" smtClean="0">
                <a:solidFill>
                  <a:srgbClr val="4D4D4D"/>
                </a:solidFill>
                <a:ea typeface="メイリオ" pitchFamily="50" charset="-128"/>
                <a:cs typeface="メイリオ" pitchFamily="50" charset="-128"/>
              </a:endParaRPr>
            </a:p>
          </p:txBody>
        </p:sp>
        <p:sp>
          <p:nvSpPr>
            <p:cNvPr id="28" name="角丸四角形 27"/>
            <p:cNvSpPr/>
            <p:nvPr/>
          </p:nvSpPr>
          <p:spPr bwMode="auto">
            <a:xfrm flipV="1">
              <a:off x="2537624" y="2973492"/>
              <a:ext cx="792088" cy="424136"/>
            </a:xfrm>
            <a:prstGeom prst="roundRect">
              <a:avLst>
                <a:gd name="adj" fmla="val 50000"/>
              </a:avLst>
            </a:prstGeom>
            <a:solidFill>
              <a:schemeClr val="accent6">
                <a:lumMod val="50000"/>
              </a:schemeClr>
            </a:solidFill>
            <a:ln>
              <a:noFill/>
            </a:ln>
            <a:extLst/>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algn="ctr"/>
              <a:r>
                <a:rPr lang="en-US" altLang="ja-JP" sz="1400" b="1" dirty="0" smtClean="0">
                  <a:solidFill>
                    <a:srgbClr val="FFFFFF"/>
                  </a:solidFill>
                  <a:ea typeface="メイリオ" pitchFamily="50" charset="-128"/>
                  <a:cs typeface="メイリオ" pitchFamily="50" charset="-128"/>
                </a:rPr>
                <a:t>SNS</a:t>
              </a:r>
              <a:endParaRPr lang="ja-JP" altLang="en-US" sz="1400" b="1" dirty="0" smtClean="0">
                <a:solidFill>
                  <a:srgbClr val="FFFFFF"/>
                </a:solidFill>
                <a:ea typeface="メイリオ" pitchFamily="50" charset="-128"/>
                <a:cs typeface="メイリオ" pitchFamily="50" charset="-128"/>
              </a:endParaRPr>
            </a:p>
          </p:txBody>
        </p:sp>
        <p:sp>
          <p:nvSpPr>
            <p:cNvPr id="29" name="テキスト ボックス 28"/>
            <p:cNvSpPr txBox="1"/>
            <p:nvPr/>
          </p:nvSpPr>
          <p:spPr>
            <a:xfrm>
              <a:off x="358732" y="3056422"/>
              <a:ext cx="837287" cy="34021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ja-JP" altLang="en-US" sz="1100" dirty="0" smtClean="0">
                  <a:solidFill>
                    <a:prstClr val="black"/>
                  </a:solidFill>
                  <a:latin typeface="メイリオ"/>
                  <a:ea typeface="メイリオ"/>
                </a:rPr>
                <a:t>各所属</a:t>
              </a:r>
              <a:endParaRPr lang="en-US" altLang="ja-JP" sz="1200" dirty="0">
                <a:solidFill>
                  <a:prstClr val="black"/>
                </a:solidFill>
                <a:latin typeface="メイリオ"/>
                <a:ea typeface="メイリオ"/>
              </a:endParaRPr>
            </a:p>
          </p:txBody>
        </p:sp>
        <p:cxnSp>
          <p:nvCxnSpPr>
            <p:cNvPr id="11" name="直線矢印コネクタ 10"/>
            <p:cNvCxnSpPr/>
            <p:nvPr/>
          </p:nvCxnSpPr>
          <p:spPr bwMode="auto">
            <a:xfrm>
              <a:off x="3244574" y="3991718"/>
              <a:ext cx="363634" cy="318200"/>
            </a:xfrm>
            <a:prstGeom prst="straightConnector1">
              <a:avLst/>
            </a:prstGeom>
            <a:noFill/>
            <a:ln w="57150" cap="flat" cmpd="sng" algn="ctr">
              <a:solidFill>
                <a:schemeClr val="accent1">
                  <a:lumMod val="2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9" y="4351775"/>
              <a:ext cx="526568" cy="637258"/>
            </a:xfrm>
            <a:prstGeom prst="rect">
              <a:avLst/>
            </a:prstGeom>
          </p:spPr>
        </p:pic>
        <p:pic>
          <p:nvPicPr>
            <p:cNvPr id="39" name="図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520" y="4341644"/>
              <a:ext cx="702449" cy="850110"/>
            </a:xfrm>
            <a:prstGeom prst="rect">
              <a:avLst/>
            </a:prstGeom>
          </p:spPr>
        </p:pic>
        <p:sp>
          <p:nvSpPr>
            <p:cNvPr id="40" name="テキスト ボックス 39"/>
            <p:cNvSpPr txBox="1"/>
            <p:nvPr/>
          </p:nvSpPr>
          <p:spPr>
            <a:xfrm>
              <a:off x="1289715" y="4890348"/>
              <a:ext cx="1034993" cy="34624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ja-JP" altLang="en-US" sz="1100" dirty="0" smtClean="0">
                  <a:solidFill>
                    <a:prstClr val="black"/>
                  </a:solidFill>
                  <a:latin typeface="メイリオ"/>
                  <a:ea typeface="メイリオ"/>
                </a:rPr>
                <a:t>国や他都市</a:t>
              </a:r>
              <a:endParaRPr lang="en-US" altLang="ja-JP" sz="1200" dirty="0">
                <a:solidFill>
                  <a:prstClr val="black"/>
                </a:solidFill>
                <a:latin typeface="メイリオ"/>
                <a:ea typeface="メイリオ"/>
              </a:endParaRPr>
            </a:p>
          </p:txBody>
        </p:sp>
        <p:cxnSp>
          <p:nvCxnSpPr>
            <p:cNvPr id="41" name="直線矢印コネクタ 40"/>
            <p:cNvCxnSpPr/>
            <p:nvPr/>
          </p:nvCxnSpPr>
          <p:spPr bwMode="auto">
            <a:xfrm>
              <a:off x="1630530" y="4789774"/>
              <a:ext cx="1319190" cy="5471"/>
            </a:xfrm>
            <a:prstGeom prst="straightConnector1">
              <a:avLst/>
            </a:prstGeom>
            <a:noFill/>
            <a:ln w="57150" cap="flat" cmpd="sng" algn="ctr">
              <a:solidFill>
                <a:schemeClr val="accent1">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矢印コネクタ 42"/>
            <p:cNvCxnSpPr/>
            <p:nvPr/>
          </p:nvCxnSpPr>
          <p:spPr bwMode="auto">
            <a:xfrm flipV="1">
              <a:off x="2933668" y="4644255"/>
              <a:ext cx="640928" cy="152898"/>
            </a:xfrm>
            <a:prstGeom prst="straightConnector1">
              <a:avLst/>
            </a:prstGeom>
            <a:noFill/>
            <a:ln w="57150" cap="flat" cmpd="sng" algn="ctr">
              <a:solidFill>
                <a:schemeClr val="accent1">
                  <a:lumMod val="2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テキスト ボックス 47"/>
            <p:cNvSpPr txBox="1"/>
            <p:nvPr/>
          </p:nvSpPr>
          <p:spPr>
            <a:xfrm>
              <a:off x="7140191" y="2968345"/>
              <a:ext cx="1386760" cy="4801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00000"/>
                </a:lnSpc>
              </a:pPr>
              <a:r>
                <a:rPr lang="ja-JP" altLang="en-US" sz="1200" b="1" i="1" u="sng" dirty="0" smtClean="0">
                  <a:solidFill>
                    <a:prstClr val="black"/>
                  </a:solidFill>
                  <a:latin typeface="メイリオ"/>
                  <a:ea typeface="メイリオ"/>
                </a:rPr>
                <a:t>情報発信力</a:t>
              </a:r>
              <a:endParaRPr lang="en-US" altLang="ja-JP" sz="1200" b="1" i="1" u="sng" dirty="0" smtClean="0">
                <a:solidFill>
                  <a:prstClr val="black"/>
                </a:solidFill>
                <a:latin typeface="メイリオ"/>
                <a:ea typeface="メイリオ"/>
              </a:endParaRPr>
            </a:p>
            <a:p>
              <a:pPr algn="ctr">
                <a:lnSpc>
                  <a:spcPct val="100000"/>
                </a:lnSpc>
              </a:pPr>
              <a:r>
                <a:rPr lang="ja-JP" altLang="en-US" sz="1200" b="1" i="1" u="sng" dirty="0" smtClean="0">
                  <a:solidFill>
                    <a:prstClr val="black"/>
                  </a:solidFill>
                  <a:latin typeface="メイリオ"/>
                  <a:ea typeface="メイリオ"/>
                </a:rPr>
                <a:t>の強化</a:t>
              </a:r>
              <a:endParaRPr lang="en-US" altLang="ja-JP" sz="1050" b="1" i="1" u="sng" dirty="0">
                <a:solidFill>
                  <a:prstClr val="black"/>
                </a:solidFill>
                <a:latin typeface="メイリオ"/>
                <a:ea typeface="メイリオ"/>
              </a:endParaRPr>
            </a:p>
          </p:txBody>
        </p:sp>
        <p:sp>
          <p:nvSpPr>
            <p:cNvPr id="49" name="テキスト ボックス 48"/>
            <p:cNvSpPr txBox="1"/>
            <p:nvPr/>
          </p:nvSpPr>
          <p:spPr>
            <a:xfrm>
              <a:off x="1596526" y="4495873"/>
              <a:ext cx="1324806" cy="32508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ja-JP" altLang="en-US" sz="1100" b="1" i="1" dirty="0" smtClean="0">
                  <a:solidFill>
                    <a:prstClr val="black"/>
                  </a:solidFill>
                  <a:latin typeface="メイリオ"/>
                  <a:ea typeface="メイリオ"/>
                </a:rPr>
                <a:t>活用事例の調査</a:t>
              </a:r>
              <a:endParaRPr lang="en-US" altLang="ja-JP" sz="1100" b="1" i="1" dirty="0">
                <a:solidFill>
                  <a:prstClr val="black"/>
                </a:solidFill>
                <a:latin typeface="メイリオ"/>
                <a:ea typeface="メイリオ"/>
              </a:endParaRPr>
            </a:p>
          </p:txBody>
        </p:sp>
        <p:grpSp>
          <p:nvGrpSpPr>
            <p:cNvPr id="34" name="グループ化 33"/>
            <p:cNvGrpSpPr/>
            <p:nvPr/>
          </p:nvGrpSpPr>
          <p:grpSpPr>
            <a:xfrm>
              <a:off x="1763750" y="3449646"/>
              <a:ext cx="469901" cy="135914"/>
              <a:chOff x="4436622" y="3654855"/>
              <a:chExt cx="469901" cy="263073"/>
            </a:xfrm>
          </p:grpSpPr>
          <p:sp>
            <p:nvSpPr>
              <p:cNvPr id="66" name="二等辺三角形 65"/>
              <p:cNvSpPr/>
              <p:nvPr/>
            </p:nvSpPr>
            <p:spPr bwMode="auto">
              <a:xfrm rot="5400000">
                <a:off x="4418025" y="3673452"/>
                <a:ext cx="263073" cy="225880"/>
              </a:xfrm>
              <a:prstGeom prst="triangle">
                <a:avLst/>
              </a:prstGeom>
              <a:solidFill>
                <a:schemeClr val="accent2">
                  <a:lumMod val="40000"/>
                  <a:lumOff val="60000"/>
                </a:schemeClr>
              </a:solidFill>
              <a:ln>
                <a:noFill/>
              </a:ln>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33" name="二等辺三角形 32"/>
              <p:cNvSpPr/>
              <p:nvPr/>
            </p:nvSpPr>
            <p:spPr bwMode="auto">
              <a:xfrm rot="5400000">
                <a:off x="4549107" y="3673452"/>
                <a:ext cx="263073" cy="225880"/>
              </a:xfrm>
              <a:prstGeom prst="triangle">
                <a:avLst/>
              </a:prstGeom>
              <a:solidFill>
                <a:schemeClr val="accent2">
                  <a:lumMod val="60000"/>
                  <a:lumOff val="40000"/>
                </a:schemeClr>
              </a:solidFill>
              <a:ln>
                <a:noFill/>
              </a:ln>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53" name="二等辺三角形 52"/>
              <p:cNvSpPr/>
              <p:nvPr/>
            </p:nvSpPr>
            <p:spPr bwMode="auto">
              <a:xfrm rot="5400000">
                <a:off x="4662046" y="3673452"/>
                <a:ext cx="263073" cy="225880"/>
              </a:xfrm>
              <a:prstGeom prst="triangle">
                <a:avLst/>
              </a:prstGeom>
              <a:solidFill>
                <a:schemeClr val="accent2">
                  <a:lumMod val="75000"/>
                </a:schemeClr>
              </a:solidFill>
              <a:ln>
                <a:noFill/>
              </a:ln>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grpSp>
        <p:sp>
          <p:nvSpPr>
            <p:cNvPr id="67" name="角丸四角形 66"/>
            <p:cNvSpPr/>
            <p:nvPr/>
          </p:nvSpPr>
          <p:spPr bwMode="auto">
            <a:xfrm>
              <a:off x="6049676" y="4564678"/>
              <a:ext cx="2315595" cy="772534"/>
            </a:xfrm>
            <a:prstGeom prst="roundRect">
              <a:avLst>
                <a:gd name="adj" fmla="val 50000"/>
              </a:avLst>
            </a:prstGeom>
            <a:solidFill>
              <a:srgbClr val="CC0000"/>
            </a:solidFill>
            <a:ln>
              <a:noFill/>
            </a:ln>
            <a:extLst/>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algn="ctr">
                <a:lnSpc>
                  <a:spcPct val="100000"/>
                </a:lnSpc>
              </a:pPr>
              <a:r>
                <a:rPr lang="en-US" altLang="ja-JP" sz="1700" b="1" dirty="0" smtClean="0">
                  <a:solidFill>
                    <a:srgbClr val="FFFFFF"/>
                  </a:solidFill>
                  <a:latin typeface="メイリオ"/>
                  <a:ea typeface="メイリオ" pitchFamily="50" charset="-128"/>
                  <a:cs typeface="メイリオ" pitchFamily="50" charset="-128"/>
                </a:rPr>
                <a:t>SNS</a:t>
              </a:r>
              <a:r>
                <a:rPr lang="ja-JP" altLang="en-US" sz="1700" b="1" dirty="0" smtClean="0">
                  <a:solidFill>
                    <a:srgbClr val="FFFFFF"/>
                  </a:solidFill>
                  <a:latin typeface="メイリオ"/>
                  <a:ea typeface="メイリオ" pitchFamily="50" charset="-128"/>
                  <a:cs typeface="メイリオ" pitchFamily="50" charset="-128"/>
                </a:rPr>
                <a:t>活用</a:t>
              </a:r>
              <a:endParaRPr lang="en-US" altLang="ja-JP" sz="1700" b="1" dirty="0" smtClean="0">
                <a:solidFill>
                  <a:srgbClr val="FFFFFF"/>
                </a:solidFill>
                <a:latin typeface="メイリオ"/>
                <a:ea typeface="メイリオ" pitchFamily="50" charset="-128"/>
                <a:cs typeface="メイリオ" pitchFamily="50" charset="-128"/>
              </a:endParaRPr>
            </a:p>
            <a:p>
              <a:pPr algn="ctr">
                <a:lnSpc>
                  <a:spcPct val="100000"/>
                </a:lnSpc>
              </a:pPr>
              <a:r>
                <a:rPr lang="ja-JP" altLang="en-US" sz="1700" b="1" dirty="0" smtClean="0">
                  <a:solidFill>
                    <a:srgbClr val="FFFFFF"/>
                  </a:solidFill>
                  <a:latin typeface="メイリオ"/>
                  <a:ea typeface="メイリオ" pitchFamily="50" charset="-128"/>
                  <a:cs typeface="メイリオ" pitchFamily="50" charset="-128"/>
                </a:rPr>
                <a:t>ガイドライン</a:t>
              </a:r>
              <a:endParaRPr lang="en-US" altLang="ja-JP" sz="1700" b="1" dirty="0" smtClean="0">
                <a:solidFill>
                  <a:srgbClr val="FFFFFF"/>
                </a:solidFill>
                <a:latin typeface="メイリオ"/>
                <a:ea typeface="メイリオ" pitchFamily="50" charset="-128"/>
                <a:cs typeface="メイリオ" pitchFamily="50" charset="-128"/>
              </a:endParaRPr>
            </a:p>
          </p:txBody>
        </p:sp>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5" y="3458659"/>
              <a:ext cx="332656" cy="332656"/>
            </a:xfrm>
            <a:prstGeom prst="rect">
              <a:avLst/>
            </a:prstGeom>
          </p:spPr>
        </p:pic>
        <p:pic>
          <p:nvPicPr>
            <p:cNvPr id="36" name="図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7741" y="3459606"/>
              <a:ext cx="319077" cy="319077"/>
            </a:xfrm>
            <a:prstGeom prst="rect">
              <a:avLst/>
            </a:prstGeom>
          </p:spPr>
        </p:pic>
        <p:pic>
          <p:nvPicPr>
            <p:cNvPr id="68" name="図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454681" y="3047711"/>
              <a:ext cx="972108" cy="782063"/>
            </a:xfrm>
            <a:prstGeom prst="rect">
              <a:avLst/>
            </a:prstGeom>
          </p:spPr>
        </p:pic>
        <p:sp>
          <p:nvSpPr>
            <p:cNvPr id="69" name="角丸四角形 68"/>
            <p:cNvSpPr/>
            <p:nvPr/>
          </p:nvSpPr>
          <p:spPr bwMode="auto">
            <a:xfrm>
              <a:off x="8252410" y="3210252"/>
              <a:ext cx="1273098" cy="699344"/>
            </a:xfrm>
            <a:prstGeom prst="roundRect">
              <a:avLst>
                <a:gd name="adj" fmla="val 24640"/>
              </a:avLst>
            </a:prstGeom>
            <a:solidFill>
              <a:schemeClr val="accent1"/>
            </a:solidFill>
            <a:ln>
              <a:solidFill>
                <a:schemeClr val="accent6">
                  <a:lumMod val="50000"/>
                </a:schemeClr>
              </a:solidFill>
            </a:ln>
            <a:extLst/>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spAutoFit/>
            </a:bodyPr>
            <a:lstStyle/>
            <a:p>
              <a:endParaRPr lang="ja-JP" altLang="en-US" smtClean="0">
                <a:solidFill>
                  <a:srgbClr val="4D4D4D"/>
                </a:solidFill>
                <a:ea typeface="メイリオ" pitchFamily="50" charset="-128"/>
                <a:cs typeface="メイリオ" pitchFamily="50" charset="-128"/>
              </a:endParaRPr>
            </a:p>
          </p:txBody>
        </p:sp>
        <p:sp>
          <p:nvSpPr>
            <p:cNvPr id="70" name="角丸四角形 69"/>
            <p:cNvSpPr/>
            <p:nvPr/>
          </p:nvSpPr>
          <p:spPr bwMode="auto">
            <a:xfrm flipV="1">
              <a:off x="8488536" y="3006899"/>
              <a:ext cx="792088" cy="424136"/>
            </a:xfrm>
            <a:prstGeom prst="roundRect">
              <a:avLst>
                <a:gd name="adj" fmla="val 50000"/>
              </a:avLst>
            </a:prstGeom>
            <a:solidFill>
              <a:schemeClr val="accent6">
                <a:lumMod val="50000"/>
              </a:schemeClr>
            </a:solidFill>
            <a:ln>
              <a:noFill/>
            </a:ln>
            <a:extLst/>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algn="ctr"/>
              <a:r>
                <a:rPr lang="en-US" altLang="ja-JP" sz="1400" b="1" dirty="0" smtClean="0">
                  <a:solidFill>
                    <a:srgbClr val="FFFFFF"/>
                  </a:solidFill>
                  <a:ea typeface="メイリオ" pitchFamily="50" charset="-128"/>
                  <a:cs typeface="メイリオ" pitchFamily="50" charset="-128"/>
                </a:rPr>
                <a:t>SNS</a:t>
              </a:r>
              <a:endParaRPr lang="ja-JP" altLang="en-US" sz="1400" b="1" dirty="0" smtClean="0">
                <a:solidFill>
                  <a:srgbClr val="FFFFFF"/>
                </a:solidFill>
                <a:ea typeface="メイリオ" pitchFamily="50" charset="-128"/>
                <a:cs typeface="メイリオ" pitchFamily="50" charset="-128"/>
              </a:endParaRPr>
            </a:p>
          </p:txBody>
        </p:sp>
        <p:sp>
          <p:nvSpPr>
            <p:cNvPr id="71" name="テキスト ボックス 70"/>
            <p:cNvSpPr txBox="1"/>
            <p:nvPr/>
          </p:nvSpPr>
          <p:spPr>
            <a:xfrm>
              <a:off x="5951083" y="3034636"/>
              <a:ext cx="726161" cy="34021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ja-JP" altLang="en-US" sz="1100" dirty="0" smtClean="0">
                  <a:solidFill>
                    <a:prstClr val="black"/>
                  </a:solidFill>
                  <a:latin typeface="メイリオ"/>
                  <a:ea typeface="メイリオ"/>
                </a:rPr>
                <a:t>各所属</a:t>
              </a:r>
              <a:endParaRPr lang="en-US" altLang="ja-JP" sz="1200" dirty="0">
                <a:solidFill>
                  <a:prstClr val="black"/>
                </a:solidFill>
                <a:latin typeface="メイリオ"/>
                <a:ea typeface="メイリオ"/>
              </a:endParaRPr>
            </a:p>
          </p:txBody>
        </p:sp>
        <p:grpSp>
          <p:nvGrpSpPr>
            <p:cNvPr id="72" name="グループ化 71"/>
            <p:cNvGrpSpPr/>
            <p:nvPr/>
          </p:nvGrpSpPr>
          <p:grpSpPr>
            <a:xfrm>
              <a:off x="7632363" y="3432563"/>
              <a:ext cx="469901" cy="405025"/>
              <a:chOff x="4436622" y="3654855"/>
              <a:chExt cx="469901" cy="263073"/>
            </a:xfrm>
          </p:grpSpPr>
          <p:sp>
            <p:nvSpPr>
              <p:cNvPr id="73" name="二等辺三角形 72"/>
              <p:cNvSpPr/>
              <p:nvPr/>
            </p:nvSpPr>
            <p:spPr bwMode="auto">
              <a:xfrm rot="5400000">
                <a:off x="4418025" y="3673452"/>
                <a:ext cx="263073" cy="225880"/>
              </a:xfrm>
              <a:prstGeom prst="triangle">
                <a:avLst/>
              </a:prstGeom>
              <a:solidFill>
                <a:schemeClr val="accent2">
                  <a:lumMod val="40000"/>
                  <a:lumOff val="60000"/>
                </a:schemeClr>
              </a:solidFill>
              <a:ln>
                <a:noFill/>
              </a:ln>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74" name="二等辺三角形 73"/>
              <p:cNvSpPr/>
              <p:nvPr/>
            </p:nvSpPr>
            <p:spPr bwMode="auto">
              <a:xfrm rot="5400000">
                <a:off x="4549107" y="3673452"/>
                <a:ext cx="263073" cy="225880"/>
              </a:xfrm>
              <a:prstGeom prst="triangle">
                <a:avLst/>
              </a:prstGeom>
              <a:solidFill>
                <a:schemeClr val="accent2">
                  <a:lumMod val="60000"/>
                  <a:lumOff val="40000"/>
                </a:schemeClr>
              </a:solidFill>
              <a:ln>
                <a:noFill/>
              </a:ln>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75" name="二等辺三角形 74"/>
              <p:cNvSpPr/>
              <p:nvPr/>
            </p:nvSpPr>
            <p:spPr bwMode="auto">
              <a:xfrm rot="5400000">
                <a:off x="4662046" y="3673452"/>
                <a:ext cx="263073" cy="225880"/>
              </a:xfrm>
              <a:prstGeom prst="triangle">
                <a:avLst/>
              </a:prstGeom>
              <a:solidFill>
                <a:schemeClr val="accent2">
                  <a:lumMod val="75000"/>
                </a:schemeClr>
              </a:solidFill>
              <a:ln>
                <a:noFill/>
              </a:ln>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grpSp>
        <p:pic>
          <p:nvPicPr>
            <p:cNvPr id="76" name="図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8037" y="3492066"/>
              <a:ext cx="332656" cy="332656"/>
            </a:xfrm>
            <a:prstGeom prst="rect">
              <a:avLst/>
            </a:prstGeom>
          </p:spPr>
        </p:pic>
        <p:pic>
          <p:nvPicPr>
            <p:cNvPr id="77" name="図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8653" y="3493013"/>
              <a:ext cx="319077" cy="319077"/>
            </a:xfrm>
            <a:prstGeom prst="rect">
              <a:avLst/>
            </a:prstGeom>
          </p:spPr>
        </p:pic>
        <p:cxnSp>
          <p:nvCxnSpPr>
            <p:cNvPr id="78" name="直線矢印コネクタ 77"/>
            <p:cNvCxnSpPr/>
            <p:nvPr/>
          </p:nvCxnSpPr>
          <p:spPr bwMode="auto">
            <a:xfrm>
              <a:off x="7077715" y="3842847"/>
              <a:ext cx="125973" cy="662188"/>
            </a:xfrm>
            <a:prstGeom prst="straightConnector1">
              <a:avLst/>
            </a:prstGeom>
            <a:noFill/>
            <a:ln w="57150" cap="flat" cmpd="sng" algn="ctr">
              <a:solidFill>
                <a:schemeClr val="accent1">
                  <a:lumMod val="2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テキスト ボックス 78"/>
            <p:cNvSpPr txBox="1"/>
            <p:nvPr/>
          </p:nvSpPr>
          <p:spPr>
            <a:xfrm>
              <a:off x="7112722" y="3955304"/>
              <a:ext cx="501770" cy="34624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ja-JP" altLang="en-US" sz="1100" b="1" i="1" dirty="0" smtClean="0">
                  <a:solidFill>
                    <a:prstClr val="black"/>
                  </a:solidFill>
                  <a:latin typeface="メイリオ"/>
                  <a:ea typeface="メイリオ"/>
                </a:rPr>
                <a:t>活用</a:t>
              </a:r>
              <a:endParaRPr lang="en-US" altLang="ja-JP" sz="1100" b="1" i="1" dirty="0">
                <a:solidFill>
                  <a:prstClr val="black"/>
                </a:solidFill>
                <a:latin typeface="メイリオ"/>
                <a:ea typeface="メイリオ"/>
              </a:endParaRPr>
            </a:p>
          </p:txBody>
        </p:sp>
        <p:sp>
          <p:nvSpPr>
            <p:cNvPr id="80" name="テキスト ボックス 79"/>
            <p:cNvSpPr txBox="1"/>
            <p:nvPr/>
          </p:nvSpPr>
          <p:spPr>
            <a:xfrm>
              <a:off x="1985210" y="4004459"/>
              <a:ext cx="1490934" cy="34624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ja-JP" altLang="en-US" sz="1100" b="1" i="1" dirty="0" smtClean="0">
                  <a:solidFill>
                    <a:prstClr val="black"/>
                  </a:solidFill>
                  <a:latin typeface="メイリオ"/>
                  <a:ea typeface="メイリオ"/>
                </a:rPr>
                <a:t>データ収集・分析</a:t>
              </a:r>
              <a:endParaRPr lang="en-US" altLang="ja-JP" sz="1100" b="1" i="1" dirty="0">
                <a:solidFill>
                  <a:prstClr val="black"/>
                </a:solidFill>
                <a:latin typeface="メイリオ"/>
                <a:ea typeface="メイリオ"/>
              </a:endParaRPr>
            </a:p>
          </p:txBody>
        </p:sp>
        <p:sp>
          <p:nvSpPr>
            <p:cNvPr id="42" name="1 つの角を切り取った四角形 41"/>
            <p:cNvSpPr/>
            <p:nvPr/>
          </p:nvSpPr>
          <p:spPr bwMode="auto">
            <a:xfrm>
              <a:off x="3676721" y="4237537"/>
              <a:ext cx="1783921" cy="473976"/>
            </a:xfrm>
            <a:prstGeom prst="snip1Rect">
              <a:avLst>
                <a:gd name="adj" fmla="val 0"/>
              </a:avLst>
            </a:prstGeom>
            <a:solidFill>
              <a:srgbClr val="002060"/>
            </a:solidFill>
            <a:ln>
              <a:noFill/>
            </a:ln>
            <a:effectLst/>
            <a:extLst/>
          </p:spPr>
          <p:txBody>
            <a:bodyPr vert="horz" wrap="square" lIns="0" tIns="0" rIns="0" bIns="0" numCol="1" rtlCol="0" anchor="ctr" anchorCtr="0" compatLnSpc="1">
              <a:prstTxWarp prst="textNoShape">
                <a:avLst/>
              </a:prstTxWarp>
              <a:spAutoFit/>
            </a:bodyPr>
            <a:lstStyle/>
            <a:p>
              <a:pPr algn="ctr"/>
              <a:r>
                <a:rPr lang="en-US" altLang="ja-JP" b="1" dirty="0" smtClean="0">
                  <a:solidFill>
                    <a:srgbClr val="FFFFFF"/>
                  </a:solidFill>
                  <a:latin typeface="Meiryo UI" panose="020B0604030504040204" pitchFamily="50" charset="-128"/>
                  <a:ea typeface="Meiryo UI" panose="020B0604030504040204" pitchFamily="50" charset="-128"/>
                  <a:cs typeface="メイリオ" pitchFamily="50" charset="-128"/>
                </a:rPr>
                <a:t>ICT</a:t>
              </a:r>
              <a:r>
                <a:rPr lang="ja-JP" altLang="en-US" b="1" dirty="0" smtClean="0">
                  <a:solidFill>
                    <a:srgbClr val="FFFFFF"/>
                  </a:solidFill>
                  <a:latin typeface="Meiryo UI" panose="020B0604030504040204" pitchFamily="50" charset="-128"/>
                  <a:ea typeface="Meiryo UI" panose="020B0604030504040204" pitchFamily="50" charset="-128"/>
                  <a:cs typeface="メイリオ" pitchFamily="50" charset="-128"/>
                </a:rPr>
                <a:t>戦略室</a:t>
              </a:r>
            </a:p>
          </p:txBody>
        </p:sp>
        <p:cxnSp>
          <p:nvCxnSpPr>
            <p:cNvPr id="81" name="直線矢印コネクタ 80"/>
            <p:cNvCxnSpPr/>
            <p:nvPr/>
          </p:nvCxnSpPr>
          <p:spPr bwMode="auto">
            <a:xfrm flipV="1">
              <a:off x="5524346" y="3734724"/>
              <a:ext cx="1036553" cy="522784"/>
            </a:xfrm>
            <a:prstGeom prst="straightConnector1">
              <a:avLst/>
            </a:prstGeom>
            <a:noFill/>
            <a:ln w="57150" cap="flat" cmpd="sng" algn="ctr">
              <a:solidFill>
                <a:schemeClr val="accent1">
                  <a:lumMod val="2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p:cNvSpPr txBox="1"/>
            <p:nvPr/>
          </p:nvSpPr>
          <p:spPr>
            <a:xfrm>
              <a:off x="4578870" y="3690255"/>
              <a:ext cx="1625908" cy="44781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00000"/>
                </a:lnSpc>
              </a:pPr>
              <a:r>
                <a:rPr lang="ja-JP" altLang="en-US" sz="1100" b="1" i="1" dirty="0" smtClean="0">
                  <a:solidFill>
                    <a:prstClr val="black"/>
                  </a:solidFill>
                  <a:latin typeface="メイリオ"/>
                  <a:ea typeface="メイリオ"/>
                </a:rPr>
                <a:t>　　　データ収集・</a:t>
              </a:r>
              <a:endParaRPr lang="en-US" altLang="ja-JP" sz="1100" b="1" i="1" dirty="0" smtClean="0">
                <a:solidFill>
                  <a:prstClr val="black"/>
                </a:solidFill>
                <a:latin typeface="メイリオ"/>
                <a:ea typeface="メイリオ"/>
              </a:endParaRPr>
            </a:p>
            <a:p>
              <a:pPr algn="ctr">
                <a:lnSpc>
                  <a:spcPct val="100000"/>
                </a:lnSpc>
              </a:pPr>
              <a:r>
                <a:rPr lang="ja-JP" altLang="en-US" sz="1100" b="1" i="1" dirty="0" smtClean="0">
                  <a:solidFill>
                    <a:prstClr val="black"/>
                  </a:solidFill>
                  <a:latin typeface="メイリオ"/>
                  <a:ea typeface="メイリオ"/>
                </a:rPr>
                <a:t>分析の支援　</a:t>
              </a:r>
              <a:endParaRPr lang="en-US" altLang="ja-JP" sz="1100" b="1" i="1" dirty="0">
                <a:solidFill>
                  <a:prstClr val="black"/>
                </a:solidFill>
                <a:latin typeface="メイリオ"/>
                <a:ea typeface="メイリオ"/>
              </a:endParaRPr>
            </a:p>
          </p:txBody>
        </p:sp>
        <p:sp>
          <p:nvSpPr>
            <p:cNvPr id="8201" name="右矢印 8200"/>
            <p:cNvSpPr/>
            <p:nvPr/>
          </p:nvSpPr>
          <p:spPr bwMode="auto">
            <a:xfrm>
              <a:off x="4484948" y="4775243"/>
              <a:ext cx="1466135" cy="430497"/>
            </a:xfrm>
            <a:prstGeom prst="rightArrow">
              <a:avLst>
                <a:gd name="adj1" fmla="val 38033"/>
                <a:gd name="adj2" fmla="val 58975"/>
              </a:avLst>
            </a:prstGeom>
            <a:solidFill>
              <a:srgbClr val="FF6600"/>
            </a:solidFill>
            <a:ln>
              <a:noFill/>
            </a:ln>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8202" name="正方形/長方形 8201"/>
            <p:cNvSpPr/>
            <p:nvPr/>
          </p:nvSpPr>
          <p:spPr bwMode="auto">
            <a:xfrm>
              <a:off x="4482237" y="4718073"/>
              <a:ext cx="197837" cy="344474"/>
            </a:xfrm>
            <a:prstGeom prst="rect">
              <a:avLst/>
            </a:prstGeom>
            <a:solidFill>
              <a:srgbClr val="FF6600"/>
            </a:solidFill>
            <a:ln>
              <a:noFill/>
            </a:ln>
            <a:effectLs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grpSp>
      <p:sp>
        <p:nvSpPr>
          <p:cNvPr id="46" name="正方形/長方形 45"/>
          <p:cNvSpPr/>
          <p:nvPr/>
        </p:nvSpPr>
        <p:spPr>
          <a:xfrm>
            <a:off x="7365268" y="5557708"/>
            <a:ext cx="2321614" cy="627864"/>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【KPI】</a:t>
            </a:r>
          </a:p>
          <a:p>
            <a:r>
              <a:rPr lang="ja-JP" altLang="en-US" sz="1200" dirty="0" smtClean="0">
                <a:solidFill>
                  <a:schemeClr val="tx1"/>
                </a:solidFill>
                <a:latin typeface="Meiryo UI" panose="020B0604030504040204" pitchFamily="50" charset="-128"/>
                <a:ea typeface="Meiryo UI" panose="020B0604030504040204" pitchFamily="50" charset="-128"/>
              </a:rPr>
              <a:t>・閲覧数、フォロワー数</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4916996" y="5586986"/>
            <a:ext cx="2238316" cy="683264"/>
          </a:xfrm>
          <a:prstGeom prst="rect">
            <a:avLst/>
          </a:prstGeom>
        </p:spPr>
        <p:txBody>
          <a:bodyPr wrap="square">
            <a:spAutoFit/>
          </a:bodyPr>
          <a:lstStyle/>
          <a:p>
            <a:pPr>
              <a:lnSpc>
                <a:spcPct val="100000"/>
              </a:lnSpc>
            </a:pP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期待される効果</a:t>
            </a:r>
            <a:r>
              <a:rPr lang="en-US" altLang="ja-JP" sz="1200" dirty="0" smtClean="0">
                <a:solidFill>
                  <a:schemeClr val="tx1"/>
                </a:solidFill>
                <a:latin typeface="Meiryo UI" panose="020B0604030504040204" pitchFamily="50" charset="-128"/>
                <a:ea typeface="Meiryo UI" panose="020B0604030504040204" pitchFamily="50" charset="-128"/>
              </a:rPr>
              <a:t>】</a:t>
            </a:r>
          </a:p>
          <a:p>
            <a:pPr>
              <a:lnSpc>
                <a:spcPct val="100000"/>
              </a:lnSpc>
            </a:pPr>
            <a:r>
              <a:rPr lang="ja-JP" altLang="en-US" sz="1200" dirty="0" smtClean="0">
                <a:solidFill>
                  <a:schemeClr val="tx1"/>
                </a:solidFill>
                <a:latin typeface="Meiryo UI" panose="020B0604030504040204" pitchFamily="50" charset="-128"/>
                <a:ea typeface="Meiryo UI" panose="020B0604030504040204" pitchFamily="50" charset="-128"/>
              </a:rPr>
              <a:t>・各所属における</a:t>
            </a:r>
            <a:r>
              <a:rPr lang="en-US" altLang="ja-JP" sz="1200" dirty="0" smtClean="0">
                <a:solidFill>
                  <a:schemeClr val="tx1"/>
                </a:solidFill>
                <a:latin typeface="Meiryo UI" panose="020B0604030504040204" pitchFamily="50" charset="-128"/>
                <a:ea typeface="Meiryo UI" panose="020B0604030504040204" pitchFamily="50" charset="-128"/>
              </a:rPr>
              <a:t>SNS</a:t>
            </a:r>
            <a:r>
              <a:rPr lang="ja-JP" altLang="en-US" sz="1200" dirty="0" smtClean="0">
                <a:solidFill>
                  <a:schemeClr val="tx1"/>
                </a:solidFill>
                <a:latin typeface="Meiryo UI" panose="020B0604030504040204" pitchFamily="50" charset="-128"/>
                <a:ea typeface="Meiryo UI" panose="020B0604030504040204" pitchFamily="50" charset="-128"/>
              </a:rPr>
              <a:t>を活用した</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0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情報発信の充実</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2310501242"/>
              </p:ext>
            </p:extLst>
          </p:nvPr>
        </p:nvGraphicFramePr>
        <p:xfrm>
          <a:off x="147006" y="5479639"/>
          <a:ext cx="4667621" cy="1045878"/>
        </p:xfrm>
        <a:graphic>
          <a:graphicData uri="http://schemas.openxmlformats.org/drawingml/2006/table">
            <a:tbl>
              <a:tblPr firstRow="1" bandRow="1"/>
              <a:tblGrid>
                <a:gridCol w="2795413"/>
                <a:gridCol w="1872208"/>
              </a:tblGrid>
              <a:tr h="3708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smtClean="0">
                          <a:solidFill>
                            <a:schemeClr val="bg1"/>
                          </a:solidFill>
                          <a:latin typeface="+mj-ea"/>
                          <a:ea typeface="+mj-ea"/>
                          <a:cs typeface="+mn-cs"/>
                        </a:rPr>
                        <a:t>2018</a:t>
                      </a:r>
                      <a:r>
                        <a:rPr kumimoji="1" lang="ja-JP" altLang="en-US" sz="1200" b="1" kern="1200" dirty="0" smtClean="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smtClean="0">
                          <a:latin typeface="+mj-lt"/>
                        </a:rPr>
                        <a:t>2019</a:t>
                      </a:r>
                      <a:r>
                        <a:rPr kumimoji="1" lang="ja-JP" altLang="en-US" sz="1200" dirty="0" smtClean="0">
                          <a:latin typeface="+mj-lt"/>
                        </a:rPr>
                        <a:t>年度～</a:t>
                      </a:r>
                      <a:endParaRPr kumimoji="1" lang="ja-JP" altLang="en-US" sz="12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675037">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bl>
          </a:graphicData>
        </a:graphic>
      </p:graphicFrame>
      <p:sp>
        <p:nvSpPr>
          <p:cNvPr id="58" name="ホームベース 57"/>
          <p:cNvSpPr/>
          <p:nvPr/>
        </p:nvSpPr>
        <p:spPr>
          <a:xfrm>
            <a:off x="2599369" y="5980684"/>
            <a:ext cx="2177840" cy="40064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データ収集・分析の支援</a:t>
            </a:r>
          </a:p>
        </p:txBody>
      </p:sp>
      <p:sp>
        <p:nvSpPr>
          <p:cNvPr id="59" name="ホームベース 58"/>
          <p:cNvSpPr/>
          <p:nvPr/>
        </p:nvSpPr>
        <p:spPr>
          <a:xfrm>
            <a:off x="216321" y="5990913"/>
            <a:ext cx="2324488" cy="39041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altLang="ja-JP" sz="1050" dirty="0">
                <a:solidFill>
                  <a:srgbClr val="000000"/>
                </a:solidFill>
                <a:latin typeface="Meiryo UI" panose="020B0604030504040204" pitchFamily="50" charset="-128"/>
                <a:ea typeface="Meiryo UI" panose="020B0604030504040204" pitchFamily="50" charset="-128"/>
              </a:rPr>
              <a:t>SNS</a:t>
            </a:r>
            <a:r>
              <a:rPr lang="ja-JP" altLang="en-US" sz="1050" dirty="0">
                <a:solidFill>
                  <a:srgbClr val="000000"/>
                </a:solidFill>
                <a:latin typeface="Meiryo UI" panose="020B0604030504040204" pitchFamily="50" charset="-128"/>
                <a:ea typeface="Meiryo UI" panose="020B0604030504040204" pitchFamily="50" charset="-128"/>
              </a:rPr>
              <a:t>活用ガイドライン（仮称）の策定</a:t>
            </a:r>
          </a:p>
        </p:txBody>
      </p:sp>
      <p:sp>
        <p:nvSpPr>
          <p:cNvPr id="62" name="正方形/長方形 61"/>
          <p:cNvSpPr/>
          <p:nvPr/>
        </p:nvSpPr>
        <p:spPr>
          <a:xfrm>
            <a:off x="136625" y="5200479"/>
            <a:ext cx="1226548" cy="316753"/>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sp>
        <p:nvSpPr>
          <p:cNvPr id="55" name="テキスト ボックス 54"/>
          <p:cNvSpPr txBox="1"/>
          <p:nvPr/>
        </p:nvSpPr>
        <p:spPr>
          <a:xfrm>
            <a:off x="8240332" y="118722"/>
            <a:ext cx="1537204" cy="372410"/>
          </a:xfrm>
          <a:prstGeom prst="rect">
            <a:avLst/>
          </a:prstGeom>
          <a:solidFill>
            <a:srgbClr val="F69200"/>
          </a:solidFill>
          <a:ln>
            <a:solidFill>
              <a:srgbClr val="F6920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smtClean="0">
                <a:latin typeface="+mj-ea"/>
                <a:ea typeface="+mj-ea"/>
              </a:rPr>
              <a:t>データドリブン</a:t>
            </a:r>
            <a:endParaRPr kumimoji="1" lang="ja-JP" altLang="en-US" sz="1400" dirty="0">
              <a:latin typeface="+mj-ea"/>
              <a:ea typeface="+mj-ea"/>
            </a:endParaRPr>
          </a:p>
        </p:txBody>
      </p:sp>
    </p:spTree>
    <p:extLst>
      <p:ext uri="{BB962C8B-B14F-4D97-AF65-F5344CB8AC3E}">
        <p14:creationId xmlns:p14="http://schemas.microsoft.com/office/powerpoint/2010/main" val="2064460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bwMode="auto">
          <a:xfrm>
            <a:off x="5325406" y="5326719"/>
            <a:ext cx="4020207" cy="914760"/>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21" name="角丸四角形 20"/>
          <p:cNvSpPr/>
          <p:nvPr/>
        </p:nvSpPr>
        <p:spPr bwMode="auto">
          <a:xfrm>
            <a:off x="5325406" y="4069484"/>
            <a:ext cx="4020207" cy="914760"/>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24</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smtClean="0"/>
              <a:t>官民データの容易な利用</a:t>
            </a:r>
          </a:p>
        </p:txBody>
      </p:sp>
      <p:sp>
        <p:nvSpPr>
          <p:cNvPr id="20" name="Shape 128"/>
          <p:cNvSpPr/>
          <p:nvPr/>
        </p:nvSpPr>
        <p:spPr>
          <a:xfrm>
            <a:off x="269788" y="742904"/>
            <a:ext cx="8679656" cy="59138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en-US" altLang="ja-JP" sz="1687" kern="0" dirty="0">
                <a:solidFill>
                  <a:srgbClr val="C00000"/>
                </a:solidFill>
                <a:latin typeface="メイリオ" panose="020B0604030504040204" pitchFamily="50" charset="-128"/>
              </a:rPr>
              <a:t>EBPM</a:t>
            </a:r>
            <a:r>
              <a:rPr kumimoji="0" lang="ja-JP" altLang="en-US" sz="1687" kern="0" dirty="0">
                <a:solidFill>
                  <a:srgbClr val="C00000"/>
                </a:solidFill>
                <a:latin typeface="メイリオ" panose="020B0604030504040204" pitchFamily="50" charset="-128"/>
              </a:rPr>
              <a:t>（客観的な証拠に基づく政策の策定）の推進</a:t>
            </a:r>
            <a:endParaRPr kumimoji="0" lang="en-US" altLang="ja-JP" sz="1687" kern="0" dirty="0">
              <a:solidFill>
                <a:srgbClr val="C00000"/>
              </a:solidFill>
              <a:latin typeface="メイリオ" panose="020B0604030504040204" pitchFamily="50" charset="-128"/>
              <a:sym typeface="Helvetica Light"/>
            </a:endParaRPr>
          </a:p>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sym typeface="Helvetica Light"/>
              </a:rPr>
              <a:t>　　～</a:t>
            </a:r>
            <a:r>
              <a:rPr kumimoji="0" lang="en-US" altLang="ja-JP" sz="1687" kern="0" dirty="0" smtClean="0">
                <a:solidFill>
                  <a:srgbClr val="C00000"/>
                </a:solidFill>
                <a:latin typeface="メイリオ" panose="020B0604030504040204" pitchFamily="50" charset="-128"/>
                <a:sym typeface="Helvetica Light"/>
              </a:rPr>
              <a:t>EBPM</a:t>
            </a:r>
            <a:r>
              <a:rPr kumimoji="0" lang="ja-JP" altLang="en-US" sz="1687" kern="0" dirty="0" smtClean="0">
                <a:solidFill>
                  <a:srgbClr val="C00000"/>
                </a:solidFill>
                <a:latin typeface="メイリオ" panose="020B0604030504040204" pitchFamily="50" charset="-128"/>
                <a:sym typeface="Helvetica Light"/>
              </a:rPr>
              <a:t>を推進するための人材育成方針の策定～</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297674"/>
            <a:ext cx="9568222" cy="8863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solidFill>
                  <a:schemeClr val="tx1"/>
                </a:solidFill>
                <a:latin typeface="メイリオ"/>
                <a:ea typeface="メイリオ"/>
              </a:rPr>
              <a:t>・職員がそれぞれの職責に応じて、統計的な計算力にとどまらない行政課題の解決に向けた</a:t>
            </a:r>
            <a:r>
              <a:rPr lang="ja-JP" altLang="en-US" sz="1200" dirty="0">
                <a:solidFill>
                  <a:schemeClr val="tx1"/>
                </a:solidFill>
                <a:latin typeface="メイリオ"/>
                <a:ea typeface="メイリオ"/>
              </a:rPr>
              <a:t>データに基づく合理的な</a:t>
            </a:r>
            <a:r>
              <a:rPr lang="ja-JP" altLang="en-US" sz="1200" dirty="0" smtClean="0">
                <a:solidFill>
                  <a:schemeClr val="tx1"/>
                </a:solidFill>
                <a:latin typeface="メイリオ"/>
                <a:ea typeface="メイリオ"/>
              </a:rPr>
              <a:t>思考力を身につける</a:t>
            </a:r>
            <a:r>
              <a:rPr lang="en-US" altLang="ja-JP" sz="1200" dirty="0" smtClean="0">
                <a:solidFill>
                  <a:schemeClr val="tx1"/>
                </a:solidFill>
                <a:latin typeface="メイリオ"/>
                <a:ea typeface="メイリオ"/>
              </a:rPr>
              <a:t/>
            </a:r>
            <a:br>
              <a:rPr lang="en-US" altLang="ja-JP" sz="1200" dirty="0" smtClean="0">
                <a:solidFill>
                  <a:schemeClr val="tx1"/>
                </a:solidFill>
                <a:latin typeface="メイリオ"/>
                <a:ea typeface="メイリオ"/>
              </a:rPr>
            </a:br>
            <a:r>
              <a:rPr lang="ja-JP" altLang="en-US" sz="1200" dirty="0" smtClean="0">
                <a:solidFill>
                  <a:schemeClr val="tx1"/>
                </a:solidFill>
                <a:latin typeface="メイリオ"/>
                <a:ea typeface="メイリオ"/>
              </a:rPr>
              <a:t>　ことができるよう、人材育成方針を策定する。</a:t>
            </a:r>
            <a:endParaRPr lang="en-US" altLang="ja-JP" sz="1200" dirty="0" smtClean="0">
              <a:solidFill>
                <a:schemeClr val="tx1"/>
              </a:solidFill>
              <a:latin typeface="メイリオ"/>
              <a:ea typeface="メイリオ"/>
            </a:endParaRPr>
          </a:p>
          <a:p>
            <a:r>
              <a:rPr lang="ja-JP" altLang="en-US" sz="1200" dirty="0" smtClean="0">
                <a:solidFill>
                  <a:schemeClr val="tx1"/>
                </a:solidFill>
                <a:latin typeface="メイリオ"/>
                <a:ea typeface="メイリオ"/>
              </a:rPr>
              <a:t>・組織的にデータ分析を普及させるため、人材育成方針の検討と合わせて、データ活用推進にかかる研修等を実施する。</a:t>
            </a:r>
            <a:endParaRPr lang="en-US" altLang="ja-JP" sz="1200" dirty="0">
              <a:solidFill>
                <a:schemeClr val="tx1"/>
              </a:solidFill>
              <a:latin typeface="メイリオ"/>
              <a:ea typeface="メイリオ"/>
            </a:endParaRPr>
          </a:p>
        </p:txBody>
      </p:sp>
      <p:sp>
        <p:nvSpPr>
          <p:cNvPr id="11" name="正方形/長方形 10"/>
          <p:cNvSpPr/>
          <p:nvPr/>
        </p:nvSpPr>
        <p:spPr>
          <a:xfrm>
            <a:off x="5351303" y="5397036"/>
            <a:ext cx="3274105" cy="627864"/>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【KPI】</a:t>
            </a:r>
            <a:endParaRPr lang="en-US" altLang="ja-JP" sz="1200" dirty="0">
              <a:solidFill>
                <a:schemeClr val="tx1"/>
              </a:solidFill>
              <a:latin typeface="メイリオ"/>
              <a:ea typeface="メイリオ"/>
            </a:endParaRPr>
          </a:p>
          <a:p>
            <a:r>
              <a:rPr lang="ja-JP" altLang="en-US" sz="1200" dirty="0" smtClean="0">
                <a:solidFill>
                  <a:schemeClr val="tx1"/>
                </a:solidFill>
                <a:latin typeface="メイリオ"/>
                <a:ea typeface="メイリオ"/>
              </a:rPr>
              <a:t>・統計分析、データ加工を行った所属数</a:t>
            </a:r>
            <a:endParaRPr lang="en-US" altLang="ja-JP" sz="1200" dirty="0" smtClean="0">
              <a:solidFill>
                <a:schemeClr val="tx1"/>
              </a:solidFill>
              <a:latin typeface="メイリオ"/>
              <a:ea typeface="メイリオ"/>
            </a:endParaRPr>
          </a:p>
        </p:txBody>
      </p:sp>
      <p:sp>
        <p:nvSpPr>
          <p:cNvPr id="13" name="正方形/長方形 12"/>
          <p:cNvSpPr/>
          <p:nvPr/>
        </p:nvSpPr>
        <p:spPr>
          <a:xfrm>
            <a:off x="5393670" y="4098962"/>
            <a:ext cx="4672706" cy="904863"/>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期待される効果</a:t>
            </a:r>
            <a:r>
              <a:rPr lang="en-US" altLang="ja-JP" sz="1200" dirty="0" smtClean="0">
                <a:solidFill>
                  <a:schemeClr val="tx1"/>
                </a:solidFill>
                <a:latin typeface="Meiryo UI" panose="020B0604030504040204" pitchFamily="50" charset="-128"/>
                <a:ea typeface="Meiryo UI" panose="020B0604030504040204" pitchFamily="50" charset="-128"/>
              </a:rPr>
              <a:t>】</a:t>
            </a:r>
          </a:p>
          <a:p>
            <a:r>
              <a:rPr lang="ja-JP" altLang="en-US" sz="1200" dirty="0" smtClean="0">
                <a:solidFill>
                  <a:schemeClr val="tx1"/>
                </a:solidFill>
                <a:latin typeface="Meiryo UI" panose="020B0604030504040204" pitchFamily="50" charset="-128"/>
                <a:ea typeface="Meiryo UI" panose="020B0604030504040204" pitchFamily="50" charset="-128"/>
              </a:rPr>
              <a:t>・統計等データを積極的に活用したより効果的な施策の立案</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・大阪市全体におけるデータ活用に向けた機運の</a:t>
            </a:r>
            <a:r>
              <a:rPr lang="ja-JP" altLang="en-US" sz="1200" dirty="0" smtClean="0">
                <a:solidFill>
                  <a:schemeClr val="tx1"/>
                </a:solidFill>
                <a:latin typeface="Meiryo UI" panose="020B0604030504040204" pitchFamily="50" charset="-128"/>
                <a:ea typeface="Meiryo UI" panose="020B0604030504040204" pitchFamily="50" charset="-128"/>
              </a:rPr>
              <a:t>醸成</a:t>
            </a:r>
            <a:endParaRPr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3" name="図表 2"/>
          <p:cNvGraphicFramePr/>
          <p:nvPr>
            <p:extLst/>
          </p:nvPr>
        </p:nvGraphicFramePr>
        <p:xfrm>
          <a:off x="0" y="2420888"/>
          <a:ext cx="560107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正方形/長方形 14"/>
          <p:cNvSpPr/>
          <p:nvPr/>
        </p:nvSpPr>
        <p:spPr>
          <a:xfrm>
            <a:off x="272480" y="2178035"/>
            <a:ext cx="3348372" cy="350865"/>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【EBPM</a:t>
            </a:r>
            <a:r>
              <a:rPr lang="ja-JP" altLang="en-US" sz="1200" dirty="0" smtClean="0">
                <a:solidFill>
                  <a:schemeClr val="tx1"/>
                </a:solidFill>
                <a:latin typeface="Meiryo UI" panose="020B0604030504040204" pitchFamily="50" charset="-128"/>
                <a:ea typeface="Meiryo UI" panose="020B0604030504040204" pitchFamily="50" charset="-128"/>
              </a:rPr>
              <a:t>推進に必要な</a:t>
            </a:r>
            <a:r>
              <a:rPr lang="en-US" altLang="ja-JP" sz="1200" dirty="0" smtClean="0">
                <a:solidFill>
                  <a:schemeClr val="tx1"/>
                </a:solidFill>
                <a:latin typeface="Meiryo UI" panose="020B0604030504040204" pitchFamily="50" charset="-128"/>
                <a:ea typeface="Meiryo UI" panose="020B0604030504040204" pitchFamily="50" charset="-128"/>
              </a:rPr>
              <a:t>3</a:t>
            </a:r>
            <a:r>
              <a:rPr lang="ja-JP" altLang="en-US" sz="1200" dirty="0" err="1" smtClean="0">
                <a:solidFill>
                  <a:schemeClr val="tx1"/>
                </a:solidFill>
                <a:latin typeface="Meiryo UI" panose="020B0604030504040204" pitchFamily="50" charset="-128"/>
                <a:ea typeface="Meiryo UI" panose="020B0604030504040204" pitchFamily="50" charset="-128"/>
              </a:rPr>
              <a:t>つの</a:t>
            </a:r>
            <a:r>
              <a:rPr lang="ja-JP" altLang="en-US" sz="1200" dirty="0" smtClean="0">
                <a:solidFill>
                  <a:schemeClr val="tx1"/>
                </a:solidFill>
                <a:latin typeface="Meiryo UI" panose="020B0604030504040204" pitchFamily="50" charset="-128"/>
                <a:ea typeface="Meiryo UI" panose="020B0604030504040204" pitchFamily="50" charset="-128"/>
              </a:rPr>
              <a:t>力</a:t>
            </a:r>
            <a:r>
              <a:rPr lang="en-US" altLang="ja-JP" sz="1200" dirty="0" smtClean="0">
                <a:solidFill>
                  <a:schemeClr val="tx1"/>
                </a:solidFill>
                <a:latin typeface="Meiryo UI" panose="020B0604030504040204" pitchFamily="50" charset="-128"/>
                <a:ea typeface="Meiryo UI" panose="020B0604030504040204" pitchFamily="50" charset="-128"/>
              </a:rPr>
              <a:t>】</a:t>
            </a:r>
          </a:p>
        </p:txBody>
      </p:sp>
      <p:sp>
        <p:nvSpPr>
          <p:cNvPr id="24" name="正方形/長方形 23"/>
          <p:cNvSpPr/>
          <p:nvPr/>
        </p:nvSpPr>
        <p:spPr>
          <a:xfrm>
            <a:off x="4609616" y="2544728"/>
            <a:ext cx="1164494" cy="350865"/>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sp>
        <p:nvSpPr>
          <p:cNvPr id="16" name="テキスト ボックス 15"/>
          <p:cNvSpPr txBox="1"/>
          <p:nvPr/>
        </p:nvSpPr>
        <p:spPr>
          <a:xfrm>
            <a:off x="8240332" y="118722"/>
            <a:ext cx="1537204" cy="393954"/>
          </a:xfrm>
          <a:prstGeom prst="rect">
            <a:avLst/>
          </a:prstGeom>
          <a:solidFill>
            <a:srgbClr val="FEC306"/>
          </a:solidFill>
          <a:ln>
            <a:solidFill>
              <a:srgbClr val="FEC306"/>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ja-JP" sz="1400" dirty="0" smtClean="0">
                <a:latin typeface="+mj-ea"/>
                <a:ea typeface="+mj-ea"/>
              </a:rPr>
              <a:t>ICT</a:t>
            </a:r>
            <a:r>
              <a:rPr lang="ja-JP" altLang="en-US" sz="1400" dirty="0" smtClean="0">
                <a:latin typeface="+mj-ea"/>
                <a:ea typeface="+mj-ea"/>
              </a:rPr>
              <a:t>リテラシー</a:t>
            </a:r>
            <a:endParaRPr kumimoji="1" lang="ja-JP" altLang="en-US" sz="1400" dirty="0">
              <a:latin typeface="+mj-ea"/>
              <a:ea typeface="+mj-ea"/>
            </a:endParaRPr>
          </a:p>
        </p:txBody>
      </p:sp>
      <p:graphicFrame>
        <p:nvGraphicFramePr>
          <p:cNvPr id="17" name="表 16"/>
          <p:cNvGraphicFramePr>
            <a:graphicFrameLocks noGrp="1"/>
          </p:cNvGraphicFramePr>
          <p:nvPr>
            <p:extLst/>
          </p:nvPr>
        </p:nvGraphicFramePr>
        <p:xfrm>
          <a:off x="4484948" y="2915174"/>
          <a:ext cx="4769990" cy="897666"/>
        </p:xfrm>
        <a:graphic>
          <a:graphicData uri="http://schemas.openxmlformats.org/drawingml/2006/table">
            <a:tbl>
              <a:tblPr firstRow="1" bandRow="1"/>
              <a:tblGrid>
                <a:gridCol w="2078289"/>
                <a:gridCol w="1326159"/>
                <a:gridCol w="1365542"/>
              </a:tblGrid>
              <a:tr h="3182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smtClean="0">
                          <a:solidFill>
                            <a:schemeClr val="bg1"/>
                          </a:solidFill>
                          <a:latin typeface="+mj-ea"/>
                          <a:ea typeface="+mj-ea"/>
                          <a:cs typeface="+mn-cs"/>
                        </a:rPr>
                        <a:t>2018</a:t>
                      </a:r>
                      <a:r>
                        <a:rPr kumimoji="1" lang="ja-JP" altLang="en-US" sz="1200" b="1" kern="1200" dirty="0" smtClean="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smtClean="0">
                          <a:latin typeface="+mj-lt"/>
                        </a:rPr>
                        <a:t>2019</a:t>
                      </a:r>
                      <a:r>
                        <a:rPr kumimoji="1" lang="ja-JP" altLang="en-US" sz="1200" dirty="0" smtClean="0">
                          <a:latin typeface="+mj-lt"/>
                        </a:rPr>
                        <a:t>年度</a:t>
                      </a:r>
                      <a:endParaRPr kumimoji="1" lang="ja-JP" altLang="en-US" sz="12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dirty="0" smtClean="0">
                          <a:solidFill>
                            <a:schemeClr val="bg1"/>
                          </a:solidFill>
                          <a:latin typeface="+mj-lt"/>
                        </a:rPr>
                        <a:t>2020</a:t>
                      </a:r>
                      <a:r>
                        <a:rPr kumimoji="1" lang="ja-JP" altLang="en-US" sz="1200" b="1" dirty="0" smtClean="0">
                          <a:solidFill>
                            <a:schemeClr val="bg1"/>
                          </a:solidFill>
                          <a:latin typeface="+mj-lt"/>
                        </a:rPr>
                        <a:t>年度</a:t>
                      </a:r>
                      <a:endParaRPr kumimoji="1" lang="ja-JP" altLang="en-US" sz="1200" b="1" dirty="0">
                        <a:solidFill>
                          <a:schemeClr val="bg1"/>
                        </a:solidFill>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579377">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bl>
          </a:graphicData>
        </a:graphic>
      </p:graphicFrame>
      <p:sp>
        <p:nvSpPr>
          <p:cNvPr id="18" name="ホームベース 17"/>
          <p:cNvSpPr/>
          <p:nvPr/>
        </p:nvSpPr>
        <p:spPr>
          <a:xfrm>
            <a:off x="6625294" y="3313110"/>
            <a:ext cx="2521632" cy="419063"/>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人材育成方針に基づく研修等の実施</a:t>
            </a:r>
            <a:endParaRPr lang="en-US" altLang="ja-JP" sz="1050" dirty="0" smtClean="0">
              <a:solidFill>
                <a:srgbClr val="000000"/>
              </a:solidFill>
              <a:latin typeface="Meiryo UI" panose="020B0604030504040204" pitchFamily="50" charset="-128"/>
              <a:ea typeface="Meiryo UI" panose="020B0604030504040204" pitchFamily="50" charset="-128"/>
            </a:endParaRPr>
          </a:p>
        </p:txBody>
      </p:sp>
      <p:sp>
        <p:nvSpPr>
          <p:cNvPr id="19" name="ホームベース 18"/>
          <p:cNvSpPr/>
          <p:nvPr/>
        </p:nvSpPr>
        <p:spPr>
          <a:xfrm>
            <a:off x="4538414" y="3317549"/>
            <a:ext cx="1978868" cy="39041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人材育成方針の</a:t>
            </a:r>
            <a:r>
              <a:rPr lang="ja-JP" altLang="en-US" sz="1050" dirty="0">
                <a:solidFill>
                  <a:srgbClr val="000000"/>
                </a:solidFill>
                <a:latin typeface="Meiryo UI" panose="020B0604030504040204" pitchFamily="50" charset="-128"/>
                <a:ea typeface="Meiryo UI" panose="020B0604030504040204" pitchFamily="50" charset="-128"/>
              </a:rPr>
              <a:t>策定</a:t>
            </a:r>
          </a:p>
        </p:txBody>
      </p:sp>
    </p:spTree>
    <p:extLst>
      <p:ext uri="{BB962C8B-B14F-4D97-AF65-F5344CB8AC3E}">
        <p14:creationId xmlns:p14="http://schemas.microsoft.com/office/powerpoint/2010/main" val="3399674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bwMode="auto">
          <a:xfrm>
            <a:off x="5235425" y="5710907"/>
            <a:ext cx="4182071" cy="914760"/>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38" name="角丸四角形 37"/>
          <p:cNvSpPr/>
          <p:nvPr/>
        </p:nvSpPr>
        <p:spPr bwMode="auto">
          <a:xfrm>
            <a:off x="5235424" y="4945077"/>
            <a:ext cx="4182071" cy="651311"/>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31" name="テキスト ボックス 30"/>
          <p:cNvSpPr txBox="1"/>
          <p:nvPr/>
        </p:nvSpPr>
        <p:spPr>
          <a:xfrm>
            <a:off x="268270" y="914789"/>
            <a:ext cx="9365166" cy="212365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ja-JP" altLang="en-US" sz="1200" dirty="0">
                <a:solidFill>
                  <a:prstClr val="black"/>
                </a:solidFill>
                <a:latin typeface="メイリオ"/>
                <a:ea typeface="メイリオ"/>
              </a:rPr>
              <a:t>　</a:t>
            </a:r>
            <a:endParaRPr lang="en-US" altLang="ja-JP" sz="1200" dirty="0" smtClean="0">
              <a:solidFill>
                <a:prstClr val="black"/>
              </a:solidFill>
              <a:latin typeface="メイリオ"/>
              <a:ea typeface="メイリオ"/>
            </a:endParaRPr>
          </a:p>
          <a:p>
            <a:pPr>
              <a:lnSpc>
                <a:spcPct val="150000"/>
              </a:lnSpc>
            </a:pPr>
            <a:r>
              <a:rPr lang="ja-JP" altLang="en-US" sz="1200" dirty="0" smtClean="0">
                <a:solidFill>
                  <a:prstClr val="black"/>
                </a:solidFill>
                <a:latin typeface="メイリオ"/>
                <a:ea typeface="メイリオ"/>
              </a:rPr>
              <a:t>・</a:t>
            </a:r>
            <a:r>
              <a:rPr lang="en-US" altLang="ja-JP" sz="1200" dirty="0" smtClean="0">
                <a:solidFill>
                  <a:prstClr val="black"/>
                </a:solidFill>
                <a:latin typeface="メイリオ"/>
                <a:ea typeface="メイリオ"/>
              </a:rPr>
              <a:t>SNS</a:t>
            </a:r>
            <a:r>
              <a:rPr lang="ja-JP" altLang="en-US" sz="1200" dirty="0" smtClean="0">
                <a:solidFill>
                  <a:prstClr val="black"/>
                </a:solidFill>
                <a:latin typeface="メイリオ"/>
                <a:ea typeface="メイリオ"/>
              </a:rPr>
              <a:t>により</a:t>
            </a:r>
            <a:r>
              <a:rPr lang="ja-JP" altLang="en-US" sz="1200" dirty="0">
                <a:solidFill>
                  <a:prstClr val="black"/>
                </a:solidFill>
                <a:latin typeface="メイリオ"/>
                <a:ea typeface="メイリオ"/>
              </a:rPr>
              <a:t>発信される情報は、災害</a:t>
            </a:r>
            <a:r>
              <a:rPr lang="ja-JP" altLang="en-US" sz="1200" dirty="0" smtClean="0">
                <a:solidFill>
                  <a:prstClr val="black"/>
                </a:solidFill>
                <a:latin typeface="メイリオ"/>
                <a:ea typeface="メイリオ"/>
              </a:rPr>
              <a:t>現場やその近辺、</a:t>
            </a:r>
            <a:r>
              <a:rPr lang="ja-JP" altLang="en-US" sz="1200" dirty="0">
                <a:solidFill>
                  <a:prstClr val="black"/>
                </a:solidFill>
                <a:latin typeface="メイリオ"/>
                <a:ea typeface="メイリオ"/>
              </a:rPr>
              <a:t>災害</a:t>
            </a:r>
            <a:r>
              <a:rPr lang="ja-JP" altLang="en-US" sz="1200" dirty="0" smtClean="0">
                <a:solidFill>
                  <a:prstClr val="black"/>
                </a:solidFill>
                <a:latin typeface="メイリオ"/>
                <a:ea typeface="メイリオ"/>
              </a:rPr>
              <a:t>発生直後から時間の経過</a:t>
            </a:r>
            <a:r>
              <a:rPr lang="ja-JP" altLang="en-US" sz="1200" dirty="0">
                <a:solidFill>
                  <a:prstClr val="black"/>
                </a:solidFill>
                <a:latin typeface="メイリオ"/>
                <a:ea typeface="メイリオ"/>
              </a:rPr>
              <a:t>に合わせて発信される等、臨場感</a:t>
            </a:r>
            <a:r>
              <a:rPr lang="ja-JP" altLang="en-US" sz="1200" dirty="0" smtClean="0">
                <a:solidFill>
                  <a:prstClr val="black"/>
                </a:solidFill>
                <a:latin typeface="メイリオ"/>
                <a:ea typeface="メイリオ"/>
              </a:rPr>
              <a:t>、即時性</a:t>
            </a:r>
            <a:r>
              <a:rPr lang="ja-JP" altLang="en-US" sz="1200" dirty="0">
                <a:solidFill>
                  <a:prstClr val="black"/>
                </a:solidFill>
                <a:latin typeface="メイリオ"/>
                <a:ea typeface="メイリオ"/>
              </a:rPr>
              <a:t>を</a:t>
            </a:r>
            <a:r>
              <a:rPr lang="ja-JP" altLang="en-US" sz="1200" dirty="0" smtClean="0">
                <a:solidFill>
                  <a:prstClr val="black"/>
                </a:solidFill>
                <a:latin typeface="メイリオ"/>
                <a:ea typeface="メイリオ"/>
              </a:rPr>
              <a:t>有す</a:t>
            </a:r>
            <a:endParaRPr lang="en-US" altLang="ja-JP" sz="1200" dirty="0" smtClean="0">
              <a:solidFill>
                <a:prstClr val="black"/>
              </a:solidFill>
              <a:latin typeface="メイリオ"/>
              <a:ea typeface="メイリオ"/>
            </a:endParaRPr>
          </a:p>
          <a:p>
            <a:pPr>
              <a:lnSpc>
                <a:spcPct val="150000"/>
              </a:lnSpc>
            </a:pPr>
            <a:r>
              <a:rPr lang="ja-JP" altLang="en-US" sz="1200" dirty="0" smtClean="0">
                <a:solidFill>
                  <a:prstClr val="black"/>
                </a:solidFill>
                <a:latin typeface="メイリオ"/>
                <a:ea typeface="メイリオ"/>
              </a:rPr>
              <a:t>　</a:t>
            </a:r>
            <a:r>
              <a:rPr lang="ja-JP" altLang="en-US" sz="1200" dirty="0" err="1" smtClean="0">
                <a:solidFill>
                  <a:prstClr val="black"/>
                </a:solidFill>
                <a:latin typeface="メイリオ"/>
                <a:ea typeface="メイリオ"/>
              </a:rPr>
              <a:t>る</a:t>
            </a:r>
            <a:r>
              <a:rPr lang="ja-JP" altLang="en-US" sz="1200" dirty="0">
                <a:solidFill>
                  <a:prstClr val="black"/>
                </a:solidFill>
                <a:latin typeface="メイリオ"/>
                <a:ea typeface="メイリオ"/>
              </a:rPr>
              <a:t>貴重な情報源で</a:t>
            </a:r>
            <a:r>
              <a:rPr lang="ja-JP" altLang="en-US" sz="1200" dirty="0" smtClean="0">
                <a:solidFill>
                  <a:prstClr val="black"/>
                </a:solidFill>
                <a:latin typeface="メイリオ"/>
                <a:ea typeface="メイリオ"/>
              </a:rPr>
              <a:t>あるため、</a:t>
            </a:r>
            <a:r>
              <a:rPr lang="en-US" altLang="ja-JP" sz="1200" dirty="0" smtClean="0">
                <a:solidFill>
                  <a:prstClr val="black"/>
                </a:solidFill>
                <a:latin typeface="メイリオ"/>
                <a:ea typeface="メイリオ"/>
              </a:rPr>
              <a:t>SNS</a:t>
            </a:r>
            <a:r>
              <a:rPr lang="ja-JP" altLang="en-US" sz="1200" dirty="0" smtClean="0">
                <a:solidFill>
                  <a:prstClr val="black"/>
                </a:solidFill>
                <a:latin typeface="メイリオ"/>
                <a:ea typeface="メイリオ"/>
              </a:rPr>
              <a:t>に</a:t>
            </a:r>
            <a:r>
              <a:rPr lang="ja-JP" altLang="en-US" sz="1200" dirty="0">
                <a:solidFill>
                  <a:prstClr val="black"/>
                </a:solidFill>
                <a:latin typeface="メイリオ"/>
                <a:ea typeface="メイリオ"/>
              </a:rPr>
              <a:t>より発信</a:t>
            </a:r>
            <a:r>
              <a:rPr lang="ja-JP" altLang="en-US" sz="1200" dirty="0" smtClean="0">
                <a:solidFill>
                  <a:prstClr val="black"/>
                </a:solidFill>
                <a:latin typeface="メイリオ"/>
                <a:ea typeface="メイリオ"/>
              </a:rPr>
              <a:t>される</a:t>
            </a:r>
            <a:r>
              <a:rPr lang="ja-JP" altLang="en-US" sz="1200" dirty="0">
                <a:solidFill>
                  <a:prstClr val="black"/>
                </a:solidFill>
                <a:latin typeface="メイリオ"/>
                <a:ea typeface="メイリオ"/>
              </a:rPr>
              <a:t>情報</a:t>
            </a:r>
            <a:r>
              <a:rPr lang="ja-JP" altLang="en-US" sz="1200" dirty="0" smtClean="0">
                <a:solidFill>
                  <a:prstClr val="black"/>
                </a:solidFill>
                <a:latin typeface="メイリオ"/>
                <a:ea typeface="メイリオ"/>
              </a:rPr>
              <a:t>を収集</a:t>
            </a:r>
            <a:r>
              <a:rPr lang="ja-JP" altLang="en-US" sz="1200" dirty="0">
                <a:solidFill>
                  <a:prstClr val="black"/>
                </a:solidFill>
                <a:latin typeface="メイリオ"/>
                <a:ea typeface="メイリオ"/>
              </a:rPr>
              <a:t>・分析</a:t>
            </a:r>
            <a:r>
              <a:rPr lang="ja-JP" altLang="en-US" sz="1200" dirty="0" smtClean="0">
                <a:solidFill>
                  <a:prstClr val="black"/>
                </a:solidFill>
                <a:latin typeface="メイリオ"/>
                <a:ea typeface="メイリオ"/>
              </a:rPr>
              <a:t>し活用することで</a:t>
            </a:r>
            <a:r>
              <a:rPr lang="ja-JP" altLang="en-US" sz="1200" dirty="0">
                <a:solidFill>
                  <a:prstClr val="black"/>
                </a:solidFill>
                <a:latin typeface="メイリオ"/>
                <a:ea typeface="メイリオ"/>
              </a:rPr>
              <a:t>、</a:t>
            </a:r>
            <a:r>
              <a:rPr lang="ja-JP" altLang="en-US" sz="1200" dirty="0" smtClean="0">
                <a:solidFill>
                  <a:prstClr val="black"/>
                </a:solidFill>
                <a:latin typeface="メイリオ"/>
                <a:ea typeface="メイリオ"/>
              </a:rPr>
              <a:t>より</a:t>
            </a:r>
            <a:r>
              <a:rPr lang="ja-JP" altLang="en-US" sz="1200" dirty="0">
                <a:solidFill>
                  <a:prstClr val="black"/>
                </a:solidFill>
                <a:latin typeface="メイリオ"/>
                <a:ea typeface="メイリオ"/>
              </a:rPr>
              <a:t>効果的</a:t>
            </a:r>
            <a:r>
              <a:rPr lang="ja-JP" altLang="en-US" sz="1200" dirty="0" smtClean="0">
                <a:solidFill>
                  <a:prstClr val="black"/>
                </a:solidFill>
                <a:latin typeface="メイリオ"/>
                <a:ea typeface="メイリオ"/>
              </a:rPr>
              <a:t>な災害対応</a:t>
            </a:r>
            <a:r>
              <a:rPr lang="ja-JP" altLang="en-US" sz="1200" dirty="0">
                <a:solidFill>
                  <a:prstClr val="black"/>
                </a:solidFill>
                <a:latin typeface="メイリオ"/>
                <a:ea typeface="メイリオ"/>
              </a:rPr>
              <a:t>に繋げることが</a:t>
            </a:r>
            <a:r>
              <a:rPr lang="ja-JP" altLang="en-US" sz="1200" dirty="0" smtClean="0">
                <a:solidFill>
                  <a:prstClr val="black"/>
                </a:solidFill>
                <a:latin typeface="メイリオ"/>
                <a:ea typeface="メイリオ"/>
              </a:rPr>
              <a:t>でき</a:t>
            </a:r>
            <a:endParaRPr lang="en-US" altLang="ja-JP" sz="1200" dirty="0" smtClean="0">
              <a:solidFill>
                <a:prstClr val="black"/>
              </a:solidFill>
              <a:latin typeface="メイリオ"/>
              <a:ea typeface="メイリオ"/>
            </a:endParaRPr>
          </a:p>
          <a:p>
            <a:pPr>
              <a:lnSpc>
                <a:spcPct val="150000"/>
              </a:lnSpc>
            </a:pPr>
            <a:r>
              <a:rPr lang="ja-JP" altLang="en-US" sz="1200" dirty="0" smtClean="0">
                <a:solidFill>
                  <a:prstClr val="black"/>
                </a:solidFill>
                <a:latin typeface="メイリオ"/>
                <a:ea typeface="メイリオ"/>
              </a:rPr>
              <a:t>　</a:t>
            </a:r>
            <a:r>
              <a:rPr lang="ja-JP" altLang="en-US" sz="1200" dirty="0" err="1" smtClean="0">
                <a:solidFill>
                  <a:prstClr val="black"/>
                </a:solidFill>
                <a:latin typeface="メイリオ"/>
                <a:ea typeface="メイリオ"/>
              </a:rPr>
              <a:t>ると</a:t>
            </a:r>
            <a:r>
              <a:rPr lang="ja-JP" altLang="en-US" sz="1200" dirty="0" smtClean="0">
                <a:solidFill>
                  <a:prstClr val="black"/>
                </a:solidFill>
                <a:latin typeface="メイリオ"/>
                <a:ea typeface="メイリオ"/>
              </a:rPr>
              <a:t>考えられる。</a:t>
            </a:r>
            <a:endParaRPr lang="en-US" altLang="ja-JP" sz="1200" dirty="0" smtClean="0">
              <a:solidFill>
                <a:prstClr val="black"/>
              </a:solidFill>
              <a:latin typeface="メイリオ"/>
              <a:ea typeface="メイリオ"/>
            </a:endParaRPr>
          </a:p>
          <a:p>
            <a:pPr>
              <a:lnSpc>
                <a:spcPct val="150000"/>
              </a:lnSpc>
            </a:pPr>
            <a:r>
              <a:rPr lang="ja-JP" altLang="en-US" sz="1200" dirty="0">
                <a:solidFill>
                  <a:prstClr val="black"/>
                </a:solidFill>
                <a:latin typeface="メイリオ"/>
                <a:ea typeface="メイリオ"/>
              </a:rPr>
              <a:t>・</a:t>
            </a:r>
            <a:r>
              <a:rPr lang="en-US" altLang="ja-JP" sz="1200" dirty="0" smtClean="0">
                <a:solidFill>
                  <a:prstClr val="black"/>
                </a:solidFill>
                <a:latin typeface="メイリオ"/>
                <a:ea typeface="メイリオ"/>
              </a:rPr>
              <a:t>2016</a:t>
            </a:r>
            <a:r>
              <a:rPr lang="ja-JP" altLang="en-US" sz="1200" dirty="0" smtClean="0">
                <a:solidFill>
                  <a:prstClr val="black"/>
                </a:solidFill>
                <a:latin typeface="メイリオ"/>
                <a:ea typeface="メイリオ"/>
              </a:rPr>
              <a:t>年</a:t>
            </a:r>
            <a:r>
              <a:rPr lang="en-US" altLang="ja-JP" sz="1200" dirty="0" smtClean="0">
                <a:solidFill>
                  <a:prstClr val="black"/>
                </a:solidFill>
                <a:latin typeface="メイリオ"/>
                <a:ea typeface="メイリオ"/>
              </a:rPr>
              <a:t>4</a:t>
            </a:r>
            <a:r>
              <a:rPr lang="ja-JP" altLang="en-US" sz="1200" dirty="0" smtClean="0">
                <a:solidFill>
                  <a:prstClr val="black"/>
                </a:solidFill>
                <a:latin typeface="メイリオ"/>
                <a:ea typeface="メイリオ"/>
              </a:rPr>
              <a:t>月に発生した熊本地震では、被災者が発信した</a:t>
            </a:r>
            <a:r>
              <a:rPr lang="en-US" altLang="ja-JP" sz="1200" dirty="0" smtClean="0">
                <a:solidFill>
                  <a:prstClr val="black"/>
                </a:solidFill>
                <a:latin typeface="メイリオ"/>
                <a:ea typeface="メイリオ"/>
              </a:rPr>
              <a:t>SNS</a:t>
            </a:r>
            <a:r>
              <a:rPr lang="ja-JP" altLang="en-US" sz="1200" dirty="0" smtClean="0">
                <a:solidFill>
                  <a:prstClr val="black"/>
                </a:solidFill>
                <a:latin typeface="メイリオ"/>
                <a:ea typeface="メイリオ"/>
              </a:rPr>
              <a:t>に基づく情報からニーズの収集を行うなど、</a:t>
            </a:r>
            <a:r>
              <a:rPr lang="en-US" altLang="ja-JP" sz="1200" dirty="0" smtClean="0">
                <a:solidFill>
                  <a:prstClr val="black"/>
                </a:solidFill>
                <a:latin typeface="メイリオ"/>
                <a:ea typeface="メイリオ"/>
              </a:rPr>
              <a:t>ICT</a:t>
            </a:r>
            <a:r>
              <a:rPr lang="ja-JP" altLang="en-US" sz="1200" dirty="0" smtClean="0">
                <a:solidFill>
                  <a:prstClr val="black"/>
                </a:solidFill>
                <a:latin typeface="メイリオ"/>
                <a:ea typeface="メイリオ"/>
              </a:rPr>
              <a:t>ツールを活用した情報</a:t>
            </a:r>
            <a:endParaRPr lang="en-US" altLang="ja-JP" sz="1200" dirty="0" smtClean="0">
              <a:solidFill>
                <a:prstClr val="black"/>
              </a:solidFill>
              <a:latin typeface="メイリオ"/>
              <a:ea typeface="メイリオ"/>
            </a:endParaRPr>
          </a:p>
          <a:p>
            <a:pPr>
              <a:lnSpc>
                <a:spcPct val="150000"/>
              </a:lnSpc>
            </a:pPr>
            <a:r>
              <a:rPr lang="ja-JP" altLang="en-US" sz="1200" dirty="0">
                <a:solidFill>
                  <a:prstClr val="black"/>
                </a:solidFill>
                <a:latin typeface="メイリオ"/>
                <a:ea typeface="メイリオ"/>
              </a:rPr>
              <a:t>　</a:t>
            </a:r>
            <a:r>
              <a:rPr lang="ja-JP" altLang="en-US" sz="1200" dirty="0" smtClean="0">
                <a:solidFill>
                  <a:prstClr val="black"/>
                </a:solidFill>
                <a:latin typeface="メイリオ"/>
                <a:ea typeface="メイリオ"/>
              </a:rPr>
              <a:t>収集が行われており、本市においても、</a:t>
            </a:r>
            <a:r>
              <a:rPr lang="en-US" altLang="ja-JP" sz="1200" dirty="0">
                <a:solidFill>
                  <a:prstClr val="black"/>
                </a:solidFill>
                <a:latin typeface="メイリオ"/>
                <a:ea typeface="メイリオ"/>
              </a:rPr>
              <a:t>Twitter</a:t>
            </a:r>
            <a:r>
              <a:rPr lang="ja-JP" altLang="en-US" sz="1200" dirty="0">
                <a:solidFill>
                  <a:prstClr val="black"/>
                </a:solidFill>
                <a:latin typeface="メイリオ"/>
                <a:ea typeface="メイリオ"/>
              </a:rPr>
              <a:t>等</a:t>
            </a:r>
            <a:r>
              <a:rPr lang="ja-JP" altLang="en-US" sz="1200" dirty="0" smtClean="0">
                <a:solidFill>
                  <a:prstClr val="black"/>
                </a:solidFill>
                <a:latin typeface="メイリオ"/>
                <a:ea typeface="メイリオ"/>
              </a:rPr>
              <a:t>の</a:t>
            </a:r>
            <a:r>
              <a:rPr lang="en-US" altLang="ja-JP" sz="1200" dirty="0" smtClean="0">
                <a:solidFill>
                  <a:prstClr val="black"/>
                </a:solidFill>
                <a:latin typeface="メイリオ"/>
                <a:ea typeface="メイリオ"/>
              </a:rPr>
              <a:t>IC</a:t>
            </a:r>
            <a:r>
              <a:rPr lang="en-US" altLang="ja-JP" sz="1200" dirty="0">
                <a:solidFill>
                  <a:prstClr val="black"/>
                </a:solidFill>
                <a:latin typeface="メイリオ"/>
                <a:ea typeface="メイリオ"/>
              </a:rPr>
              <a:t>T</a:t>
            </a:r>
            <a:r>
              <a:rPr lang="ja-JP" altLang="en-US" sz="1200" dirty="0" smtClean="0">
                <a:solidFill>
                  <a:prstClr val="black"/>
                </a:solidFill>
                <a:latin typeface="メイリオ"/>
                <a:ea typeface="メイリオ"/>
              </a:rPr>
              <a:t>ツールを用いて市民</a:t>
            </a:r>
            <a:r>
              <a:rPr lang="ja-JP" altLang="en-US" sz="1200" dirty="0">
                <a:solidFill>
                  <a:prstClr val="black"/>
                </a:solidFill>
                <a:latin typeface="メイリオ"/>
                <a:ea typeface="メイリオ"/>
              </a:rPr>
              <a:t>の情報発信を集約し、災害時の状況</a:t>
            </a:r>
            <a:r>
              <a:rPr lang="ja-JP" altLang="en-US" sz="1200" dirty="0" smtClean="0">
                <a:solidFill>
                  <a:prstClr val="black"/>
                </a:solidFill>
                <a:latin typeface="メイリオ"/>
                <a:ea typeface="メイリオ"/>
              </a:rPr>
              <a:t>把握を</a:t>
            </a:r>
            <a:r>
              <a:rPr lang="ja-JP" altLang="en-US" sz="1200" dirty="0">
                <a:solidFill>
                  <a:prstClr val="black"/>
                </a:solidFill>
                <a:latin typeface="メイリオ"/>
                <a:ea typeface="メイリオ"/>
              </a:rPr>
              <a:t>行う</a:t>
            </a:r>
            <a:r>
              <a:rPr lang="ja-JP" altLang="en-US" sz="1200" dirty="0" smtClean="0">
                <a:solidFill>
                  <a:prstClr val="black"/>
                </a:solidFill>
                <a:latin typeface="メイリオ"/>
                <a:ea typeface="メイリオ"/>
              </a:rPr>
              <a:t>手法の検</a:t>
            </a:r>
            <a:endParaRPr lang="en-US" altLang="ja-JP" sz="1200" dirty="0" smtClean="0">
              <a:solidFill>
                <a:prstClr val="black"/>
              </a:solidFill>
              <a:latin typeface="メイリオ"/>
              <a:ea typeface="メイリオ"/>
            </a:endParaRPr>
          </a:p>
          <a:p>
            <a:pPr>
              <a:lnSpc>
                <a:spcPct val="150000"/>
              </a:lnSpc>
            </a:pPr>
            <a:r>
              <a:rPr lang="ja-JP" altLang="en-US" sz="1200" dirty="0">
                <a:solidFill>
                  <a:prstClr val="black"/>
                </a:solidFill>
                <a:latin typeface="メイリオ"/>
                <a:ea typeface="メイリオ"/>
              </a:rPr>
              <a:t>　</a:t>
            </a:r>
            <a:r>
              <a:rPr lang="ja-JP" altLang="en-US" sz="1200" dirty="0" smtClean="0">
                <a:solidFill>
                  <a:prstClr val="black"/>
                </a:solidFill>
                <a:latin typeface="メイリオ"/>
                <a:ea typeface="メイリオ"/>
              </a:rPr>
              <a:t>討を進める。</a:t>
            </a:r>
            <a:endParaRPr lang="en-US" altLang="ja-JP" sz="1200" dirty="0" smtClean="0">
              <a:solidFill>
                <a:prstClr val="black"/>
              </a:solidFill>
              <a:latin typeface="メイリオ"/>
              <a:ea typeface="メイリオ"/>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25</a:t>
            </a:fld>
            <a:endParaRPr kumimoji="0" lang="en-US" altLang="ja-JP" sz="1000" dirty="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smtClean="0"/>
              <a:t>防災</a:t>
            </a:r>
          </a:p>
        </p:txBody>
      </p:sp>
      <p:sp>
        <p:nvSpPr>
          <p:cNvPr id="20" name="Shape 128"/>
          <p:cNvSpPr/>
          <p:nvPr/>
        </p:nvSpPr>
        <p:spPr>
          <a:xfrm>
            <a:off x="241703" y="856675"/>
            <a:ext cx="949890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en-US" altLang="ja-JP" sz="1687" kern="0" dirty="0">
                <a:solidFill>
                  <a:srgbClr val="C00000"/>
                </a:solidFill>
                <a:latin typeface="メイリオ" panose="020B0604030504040204" pitchFamily="50" charset="-128"/>
              </a:rPr>
              <a:t>ICT</a:t>
            </a:r>
            <a:r>
              <a:rPr kumimoji="0" lang="ja-JP" altLang="en-US" sz="1687" kern="0" dirty="0">
                <a:solidFill>
                  <a:srgbClr val="C00000"/>
                </a:solidFill>
                <a:latin typeface="メイリオ" panose="020B0604030504040204" pitchFamily="50" charset="-128"/>
              </a:rPr>
              <a:t>を活用した災害時の情報</a:t>
            </a:r>
            <a:r>
              <a:rPr kumimoji="0" lang="ja-JP" altLang="en-US" sz="1687" kern="0" dirty="0" smtClean="0">
                <a:solidFill>
                  <a:srgbClr val="C00000"/>
                </a:solidFill>
                <a:latin typeface="メイリオ" panose="020B0604030504040204" pitchFamily="50" charset="-128"/>
              </a:rPr>
              <a:t>収集・発信</a:t>
            </a:r>
            <a:r>
              <a:rPr kumimoji="0" lang="ja-JP" altLang="en-US" sz="1687" kern="0" dirty="0">
                <a:solidFill>
                  <a:srgbClr val="C00000"/>
                </a:solidFill>
                <a:latin typeface="メイリオ" panose="020B0604030504040204" pitchFamily="50" charset="-128"/>
              </a:rPr>
              <a:t>力</a:t>
            </a:r>
            <a:r>
              <a:rPr kumimoji="0" lang="ja-JP" altLang="en-US" sz="1687" kern="0" dirty="0" smtClean="0">
                <a:solidFill>
                  <a:srgbClr val="C00000"/>
                </a:solidFill>
                <a:latin typeface="メイリオ" panose="020B0604030504040204" pitchFamily="50" charset="-128"/>
              </a:rPr>
              <a:t>の強化</a:t>
            </a:r>
            <a:endParaRPr kumimoji="0" lang="en-US" altLang="ja-JP" sz="1687" kern="0" dirty="0">
              <a:solidFill>
                <a:srgbClr val="C00000"/>
              </a:solidFill>
              <a:latin typeface="メイリオ" panose="020B0604030504040204" pitchFamily="50" charset="-128"/>
              <a:sym typeface="Helvetica Light"/>
            </a:endParaRPr>
          </a:p>
        </p:txBody>
      </p:sp>
      <p:sp>
        <p:nvSpPr>
          <p:cNvPr id="51" name="正方形/長方形 50"/>
          <p:cNvSpPr/>
          <p:nvPr/>
        </p:nvSpPr>
        <p:spPr>
          <a:xfrm>
            <a:off x="5212913" y="5821871"/>
            <a:ext cx="4227094" cy="683264"/>
          </a:xfrm>
          <a:prstGeom prst="rect">
            <a:avLst/>
          </a:prstGeom>
        </p:spPr>
        <p:txBody>
          <a:bodyPr wrap="square">
            <a:spAutoFit/>
          </a:bodyPr>
          <a:lstStyle/>
          <a:p>
            <a:pPr>
              <a:lnSpc>
                <a:spcPct val="10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【KPI】</a:t>
            </a:r>
          </a:p>
          <a:p>
            <a:pPr>
              <a:lnSpc>
                <a:spcPct val="100000"/>
              </a:lnSpc>
            </a:pPr>
            <a:r>
              <a:rPr lang="ja-JP" altLang="en-US" sz="1200" dirty="0" smtClean="0">
                <a:solidFill>
                  <a:schemeClr val="tx1"/>
                </a:solidFill>
                <a:latin typeface="Meiryo UI" panose="020B0604030504040204" pitchFamily="50" charset="-128"/>
                <a:ea typeface="Meiryo UI" panose="020B0604030504040204" pitchFamily="50" charset="-128"/>
              </a:rPr>
              <a:t>・訓練時の情報収集数</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00000"/>
              </a:lnSpc>
            </a:pPr>
            <a:r>
              <a:rPr lang="ja-JP" altLang="en-US" sz="1200" dirty="0" smtClean="0">
                <a:solidFill>
                  <a:schemeClr val="tx1"/>
                </a:solidFill>
                <a:latin typeface="Meiryo UI" panose="020B0604030504040204" pitchFamily="50" charset="-128"/>
                <a:ea typeface="Meiryo UI" panose="020B0604030504040204" pitchFamily="50" charset="-128"/>
              </a:rPr>
              <a:t>・訓練時の発信情報へのアクセス数</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5212913" y="5057913"/>
            <a:ext cx="2229035" cy="480131"/>
          </a:xfrm>
          <a:prstGeom prst="rect">
            <a:avLst/>
          </a:prstGeom>
        </p:spPr>
        <p:txBody>
          <a:bodyPr wrap="square">
            <a:spAutoFit/>
          </a:bodyPr>
          <a:lstStyle/>
          <a:p>
            <a:pPr>
              <a:lnSpc>
                <a:spcPct val="100000"/>
              </a:lnSpc>
            </a:pPr>
            <a:r>
              <a:rPr lang="en-US" altLang="ja-JP" sz="1200" dirty="0" smtClean="0">
                <a:solidFill>
                  <a:schemeClr val="tx1"/>
                </a:solidFill>
              </a:rPr>
              <a:t>【</a:t>
            </a:r>
            <a:r>
              <a:rPr lang="ja-JP" altLang="en-US" sz="1200" dirty="0" smtClean="0">
                <a:solidFill>
                  <a:schemeClr val="tx1"/>
                </a:solidFill>
              </a:rPr>
              <a:t>期待される効果</a:t>
            </a:r>
            <a:r>
              <a:rPr lang="en-US" altLang="ja-JP" sz="1200" dirty="0" smtClean="0">
                <a:solidFill>
                  <a:schemeClr val="tx1"/>
                </a:solidFill>
              </a:rPr>
              <a:t>】</a:t>
            </a:r>
          </a:p>
          <a:p>
            <a:pPr>
              <a:lnSpc>
                <a:spcPct val="100000"/>
              </a:lnSpc>
            </a:pPr>
            <a:r>
              <a:rPr lang="ja-JP" altLang="en-US" sz="1200" dirty="0" smtClean="0">
                <a:solidFill>
                  <a:schemeClr val="tx1"/>
                </a:solidFill>
              </a:rPr>
              <a:t>・効果的かつ迅速な</a:t>
            </a:r>
            <a:r>
              <a:rPr lang="ja-JP" altLang="en-US" sz="1200" dirty="0">
                <a:solidFill>
                  <a:schemeClr val="tx1"/>
                </a:solidFill>
              </a:rPr>
              <a:t>災害</a:t>
            </a:r>
            <a:r>
              <a:rPr lang="ja-JP" altLang="en-US" sz="1200" dirty="0" smtClean="0">
                <a:solidFill>
                  <a:schemeClr val="tx1"/>
                </a:solidFill>
              </a:rPr>
              <a:t>対応</a:t>
            </a:r>
            <a:endParaRPr lang="ja-JP" altLang="en-US" sz="1200" dirty="0">
              <a:solidFill>
                <a:schemeClr val="tx1"/>
              </a:solidFill>
            </a:endParaRPr>
          </a:p>
        </p:txBody>
      </p:sp>
      <p:grpSp>
        <p:nvGrpSpPr>
          <p:cNvPr id="2" name="グループ化 1"/>
          <p:cNvGrpSpPr/>
          <p:nvPr/>
        </p:nvGrpSpPr>
        <p:grpSpPr>
          <a:xfrm>
            <a:off x="345845" y="3055129"/>
            <a:ext cx="9210015" cy="1886494"/>
            <a:chOff x="326374" y="3522726"/>
            <a:chExt cx="9210015" cy="1886494"/>
          </a:xfrm>
        </p:grpSpPr>
        <p:pic>
          <p:nvPicPr>
            <p:cNvPr id="100" name="図 9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5070" y="3859244"/>
              <a:ext cx="1938170" cy="1393060"/>
            </a:xfrm>
            <a:prstGeom prst="rect">
              <a:avLst/>
            </a:prstGeom>
          </p:spPr>
        </p:pic>
        <p:pic>
          <p:nvPicPr>
            <p:cNvPr id="62" name="図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0249" y="4233655"/>
              <a:ext cx="560643" cy="560643"/>
            </a:xfrm>
            <a:prstGeom prst="rect">
              <a:avLst/>
            </a:prstGeom>
          </p:spPr>
        </p:pic>
        <p:sp>
          <p:nvSpPr>
            <p:cNvPr id="63" name="上矢印 62"/>
            <p:cNvSpPr/>
            <p:nvPr/>
          </p:nvSpPr>
          <p:spPr>
            <a:xfrm rot="5400000">
              <a:off x="2449269" y="3953254"/>
              <a:ext cx="506292" cy="1116794"/>
            </a:xfrm>
            <a:prstGeom prst="upArrow">
              <a:avLst>
                <a:gd name="adj1" fmla="val 33651"/>
                <a:gd name="adj2" fmla="val 50000"/>
              </a:avLst>
            </a:prstGeom>
            <a:solidFill>
              <a:schemeClr val="accent1">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4" name="図 73"/>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657928" y="3888167"/>
              <a:ext cx="1314285" cy="1409243"/>
            </a:xfrm>
            <a:prstGeom prst="rect">
              <a:avLst/>
            </a:prstGeom>
          </p:spPr>
        </p:pic>
        <p:cxnSp>
          <p:nvCxnSpPr>
            <p:cNvPr id="77" name="直線矢印コネクタ 76"/>
            <p:cNvCxnSpPr/>
            <p:nvPr/>
          </p:nvCxnSpPr>
          <p:spPr>
            <a:xfrm flipV="1">
              <a:off x="4141822" y="4513976"/>
              <a:ext cx="1135214" cy="1"/>
            </a:xfrm>
            <a:prstGeom prst="straightConnector1">
              <a:avLst/>
            </a:prstGeom>
            <a:ln w="76200">
              <a:solidFill>
                <a:schemeClr val="accent1">
                  <a:lumMod val="25000"/>
                </a:schemeClr>
              </a:solidFill>
              <a:tailEnd type="triangle"/>
            </a:ln>
          </p:spPr>
          <p:style>
            <a:lnRef idx="1">
              <a:schemeClr val="dk1"/>
            </a:lnRef>
            <a:fillRef idx="0">
              <a:schemeClr val="dk1"/>
            </a:fillRef>
            <a:effectRef idx="0">
              <a:schemeClr val="dk1"/>
            </a:effectRef>
            <a:fontRef idx="minor">
              <a:schemeClr val="tx1"/>
            </a:fontRef>
          </p:style>
        </p:cxnSp>
        <p:sp>
          <p:nvSpPr>
            <p:cNvPr id="84" name="角丸四角形 83"/>
            <p:cNvSpPr/>
            <p:nvPr/>
          </p:nvSpPr>
          <p:spPr>
            <a:xfrm>
              <a:off x="5131770" y="3522726"/>
              <a:ext cx="2024770" cy="381205"/>
            </a:xfrm>
            <a:prstGeom prst="roundRect">
              <a:avLst>
                <a:gd name="adj" fmla="val 21646"/>
              </a:avLst>
            </a:prstGeom>
            <a:solidFill>
              <a:srgbClr val="002060"/>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b="1" dirty="0" smtClean="0">
                  <a:latin typeface="+mj-ea"/>
                  <a:ea typeface="+mj-ea"/>
                </a:rPr>
                <a:t>集約された情報を分析</a:t>
              </a:r>
              <a:endParaRPr kumimoji="1" lang="ja-JP" altLang="en-US" sz="1400" b="1" dirty="0">
                <a:latin typeface="+mj-ea"/>
                <a:ea typeface="+mj-ea"/>
              </a:endParaRPr>
            </a:p>
          </p:txBody>
        </p:sp>
        <p:sp>
          <p:nvSpPr>
            <p:cNvPr id="88" name="角丸四角形 87"/>
            <p:cNvSpPr/>
            <p:nvPr/>
          </p:nvSpPr>
          <p:spPr>
            <a:xfrm>
              <a:off x="4435822" y="4005007"/>
              <a:ext cx="370629" cy="1024225"/>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b="1" dirty="0" smtClean="0">
                  <a:solidFill>
                    <a:schemeClr val="tx1"/>
                  </a:solidFill>
                  <a:latin typeface="游ゴシック" panose="020B0400000000000000" pitchFamily="50" charset="-128"/>
                  <a:ea typeface="游ゴシック" panose="020B0400000000000000" pitchFamily="50" charset="-128"/>
                </a:rPr>
                <a:t>情報を集約</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p:txBody>
        </p:sp>
        <p:sp>
          <p:nvSpPr>
            <p:cNvPr id="99" name="テキスト ボックス 98"/>
            <p:cNvSpPr txBox="1"/>
            <p:nvPr/>
          </p:nvSpPr>
          <p:spPr>
            <a:xfrm>
              <a:off x="1146094" y="5148683"/>
              <a:ext cx="554819" cy="25391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00000"/>
                </a:lnSpc>
              </a:pPr>
              <a:r>
                <a:rPr lang="ja-JP" altLang="en-US" sz="1050" b="1" dirty="0" smtClean="0">
                  <a:solidFill>
                    <a:prstClr val="black"/>
                  </a:solidFill>
                  <a:latin typeface="+mj-lt"/>
                  <a:ea typeface="メイリオ"/>
                </a:rPr>
                <a:t>市民</a:t>
              </a:r>
            </a:p>
          </p:txBody>
        </p:sp>
        <p:sp>
          <p:nvSpPr>
            <p:cNvPr id="101" name="テキスト ボックス 100"/>
            <p:cNvSpPr txBox="1"/>
            <p:nvPr/>
          </p:nvSpPr>
          <p:spPr>
            <a:xfrm>
              <a:off x="5850246" y="5155304"/>
              <a:ext cx="650926" cy="25391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00000"/>
                </a:lnSpc>
              </a:pPr>
              <a:r>
                <a:rPr lang="ja-JP" altLang="en-US" sz="1050" b="1" dirty="0">
                  <a:solidFill>
                    <a:prstClr val="black"/>
                  </a:solidFill>
                  <a:latin typeface="メイリオ"/>
                  <a:ea typeface="メイリオ"/>
                </a:rPr>
                <a:t>大阪市</a:t>
              </a:r>
              <a:endParaRPr lang="ja-JP" altLang="en-US" sz="1050" b="1" dirty="0" smtClean="0">
                <a:solidFill>
                  <a:prstClr val="black"/>
                </a:solidFill>
                <a:latin typeface="メイリオ"/>
                <a:ea typeface="メイリオ"/>
              </a:endParaRPr>
            </a:p>
          </p:txBody>
        </p:sp>
        <p:sp>
          <p:nvSpPr>
            <p:cNvPr id="102" name="角丸四角形 101"/>
            <p:cNvSpPr/>
            <p:nvPr/>
          </p:nvSpPr>
          <p:spPr>
            <a:xfrm>
              <a:off x="2305298" y="3958212"/>
              <a:ext cx="510566" cy="1190471"/>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00000"/>
                </a:lnSpc>
              </a:pPr>
              <a:r>
                <a:rPr lang="ja-JP" altLang="en-US" sz="1200" b="1" dirty="0">
                  <a:solidFill>
                    <a:schemeClr val="tx1"/>
                  </a:solidFill>
                  <a:ea typeface="游ゴシック" panose="020B0400000000000000" pitchFamily="50" charset="-128"/>
                </a:rPr>
                <a:t>災害状況等を</a:t>
              </a:r>
              <a:endParaRPr lang="en-US" altLang="ja-JP" sz="1200" b="1" dirty="0">
                <a:solidFill>
                  <a:schemeClr val="tx1"/>
                </a:solidFill>
                <a:ea typeface="游ゴシック" panose="020B0400000000000000" pitchFamily="50" charset="-128"/>
              </a:endParaRPr>
            </a:p>
            <a:p>
              <a:pPr algn="ctr">
                <a:lnSpc>
                  <a:spcPct val="100000"/>
                </a:lnSpc>
              </a:pPr>
              <a:r>
                <a:rPr lang="ja-JP" altLang="en-US" sz="1200" b="1" dirty="0">
                  <a:solidFill>
                    <a:schemeClr val="tx1"/>
                  </a:solidFill>
                  <a:ea typeface="游ゴシック" panose="020B0400000000000000" pitchFamily="50" charset="-128"/>
                </a:rPr>
                <a:t>ツイート</a:t>
              </a:r>
            </a:p>
          </p:txBody>
        </p:sp>
        <p:sp>
          <p:nvSpPr>
            <p:cNvPr id="103" name="角丸四角形 102"/>
            <p:cNvSpPr/>
            <p:nvPr/>
          </p:nvSpPr>
          <p:spPr>
            <a:xfrm>
              <a:off x="326374" y="3550920"/>
              <a:ext cx="2227157" cy="315986"/>
            </a:xfrm>
            <a:prstGeom prst="roundRect">
              <a:avLst>
                <a:gd name="adj" fmla="val 37528"/>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n>
                    <a:noFill/>
                    <a:prstDash val="solid"/>
                  </a:ln>
                  <a:solidFill>
                    <a:schemeClr val="tx1"/>
                  </a:solidFill>
                  <a:latin typeface="+mj-ea"/>
                  <a:ea typeface="+mj-ea"/>
                </a:rPr>
                <a:t>情報収集手法のイメージ</a:t>
              </a:r>
              <a:endParaRPr kumimoji="1" lang="ja-JP" altLang="en-US" sz="1400" dirty="0">
                <a:ln>
                  <a:noFill/>
                  <a:prstDash val="solid"/>
                </a:ln>
                <a:solidFill>
                  <a:schemeClr val="tx1"/>
                </a:solidFill>
                <a:latin typeface="+mj-ea"/>
                <a:ea typeface="+mj-ea"/>
              </a:endParaRPr>
            </a:p>
          </p:txBody>
        </p:sp>
        <p:grpSp>
          <p:nvGrpSpPr>
            <p:cNvPr id="111" name="グループ化 110"/>
            <p:cNvGrpSpPr/>
            <p:nvPr/>
          </p:nvGrpSpPr>
          <p:grpSpPr>
            <a:xfrm>
              <a:off x="7194607" y="4351272"/>
              <a:ext cx="675079" cy="442668"/>
              <a:chOff x="7856247" y="3410485"/>
              <a:chExt cx="697153" cy="354015"/>
            </a:xfrm>
            <a:effectLst>
              <a:outerShdw blurRad="50800" dist="38100" dir="2700000" sx="99000" sy="99000" algn="tl" rotWithShape="0">
                <a:prstClr val="black"/>
              </a:outerShdw>
            </a:effectLst>
          </p:grpSpPr>
          <p:sp>
            <p:nvSpPr>
              <p:cNvPr id="112" name="二等辺三角形 111"/>
              <p:cNvSpPr/>
              <p:nvPr/>
            </p:nvSpPr>
            <p:spPr>
              <a:xfrm rot="5400000">
                <a:off x="7852717" y="3425479"/>
                <a:ext cx="342551" cy="335492"/>
              </a:xfrm>
              <a:prstGeom prs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二等辺三角形 112"/>
              <p:cNvSpPr/>
              <p:nvPr/>
            </p:nvSpPr>
            <p:spPr>
              <a:xfrm rot="5400000">
                <a:off x="8030017" y="3419747"/>
                <a:ext cx="342551" cy="335492"/>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二等辺三角形 113"/>
              <p:cNvSpPr/>
              <p:nvPr/>
            </p:nvSpPr>
            <p:spPr>
              <a:xfrm rot="5400000">
                <a:off x="8214378" y="3414015"/>
                <a:ext cx="342551" cy="335492"/>
              </a:xfrm>
              <a:prstGeom prst="triangle">
                <a:avLst/>
              </a:prstGeom>
              <a:solidFill>
                <a:schemeClr val="accent5">
                  <a:lumMod val="90000"/>
                </a:schemeClr>
              </a:solid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6" name="角丸四角形 115"/>
            <p:cNvSpPr/>
            <p:nvPr/>
          </p:nvSpPr>
          <p:spPr>
            <a:xfrm>
              <a:off x="8013340" y="3674551"/>
              <a:ext cx="1523049" cy="1554649"/>
            </a:xfrm>
            <a:prstGeom prst="roundRect">
              <a:avLst>
                <a:gd name="adj" fmla="val 18180"/>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00000"/>
                </a:lnSpc>
              </a:pPr>
              <a:r>
                <a:rPr kumimoji="1" lang="ja-JP" altLang="en-US" sz="1200" b="1" dirty="0" smtClean="0">
                  <a:solidFill>
                    <a:schemeClr val="tx1"/>
                  </a:solidFill>
                  <a:latin typeface="+mj-ea"/>
                  <a:ea typeface="+mj-ea"/>
                </a:rPr>
                <a:t>必要な情報を</a:t>
              </a:r>
              <a:endParaRPr kumimoji="1" lang="en-US" altLang="ja-JP" sz="1200" b="1" dirty="0" smtClean="0">
                <a:solidFill>
                  <a:schemeClr val="tx1"/>
                </a:solidFill>
                <a:latin typeface="+mj-ea"/>
                <a:ea typeface="+mj-ea"/>
              </a:endParaRPr>
            </a:p>
            <a:p>
              <a:pPr algn="ctr">
                <a:lnSpc>
                  <a:spcPct val="100000"/>
                </a:lnSpc>
              </a:pPr>
              <a:r>
                <a:rPr kumimoji="1" lang="ja-JP" altLang="en-US" sz="1200" b="1" dirty="0" smtClean="0">
                  <a:solidFill>
                    <a:schemeClr val="tx1"/>
                  </a:solidFill>
                  <a:latin typeface="+mj-ea"/>
                  <a:ea typeface="+mj-ea"/>
                </a:rPr>
                <a:t>市民に向け発信</a:t>
              </a:r>
              <a:endParaRPr kumimoji="1" lang="en-US" altLang="ja-JP" sz="1200" b="1" dirty="0" smtClean="0">
                <a:solidFill>
                  <a:schemeClr val="tx1"/>
                </a:solidFill>
                <a:latin typeface="+mj-ea"/>
                <a:ea typeface="+mj-ea"/>
              </a:endParaRPr>
            </a:p>
            <a:p>
              <a:pPr algn="ctr">
                <a:lnSpc>
                  <a:spcPct val="100000"/>
                </a:lnSpc>
              </a:pPr>
              <a:endParaRPr lang="en-US" altLang="ja-JP" sz="1200" b="1" dirty="0">
                <a:solidFill>
                  <a:schemeClr val="tx1"/>
                </a:solidFill>
                <a:latin typeface="+mj-ea"/>
                <a:ea typeface="+mj-ea"/>
              </a:endParaRPr>
            </a:p>
            <a:p>
              <a:pPr algn="ctr">
                <a:lnSpc>
                  <a:spcPct val="100000"/>
                </a:lnSpc>
              </a:pPr>
              <a:endParaRPr kumimoji="1" lang="en-US" altLang="ja-JP" sz="1200" b="1" dirty="0" smtClean="0">
                <a:solidFill>
                  <a:schemeClr val="tx1"/>
                </a:solidFill>
                <a:latin typeface="+mj-ea"/>
                <a:ea typeface="+mj-ea"/>
              </a:endParaRPr>
            </a:p>
            <a:p>
              <a:pPr algn="ctr">
                <a:lnSpc>
                  <a:spcPct val="100000"/>
                </a:lnSpc>
              </a:pPr>
              <a:endParaRPr lang="en-US" altLang="ja-JP" sz="1200" b="1" dirty="0">
                <a:solidFill>
                  <a:schemeClr val="tx1"/>
                </a:solidFill>
                <a:latin typeface="+mj-ea"/>
                <a:ea typeface="+mj-ea"/>
              </a:endParaRPr>
            </a:p>
            <a:p>
              <a:pPr algn="ctr">
                <a:lnSpc>
                  <a:spcPct val="100000"/>
                </a:lnSpc>
              </a:pPr>
              <a:endParaRPr kumimoji="1" lang="en-US" altLang="ja-JP" sz="1200" b="1" dirty="0" smtClean="0">
                <a:solidFill>
                  <a:schemeClr val="tx1"/>
                </a:solidFill>
                <a:latin typeface="+mj-ea"/>
                <a:ea typeface="+mj-ea"/>
              </a:endParaRPr>
            </a:p>
          </p:txBody>
        </p:sp>
        <p:pic>
          <p:nvPicPr>
            <p:cNvPr id="118" name="図 1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4419" y="4771599"/>
              <a:ext cx="373899" cy="373899"/>
            </a:xfrm>
            <a:prstGeom prst="rect">
              <a:avLst/>
            </a:prstGeom>
          </p:spPr>
        </p:pic>
        <p:pic>
          <p:nvPicPr>
            <p:cNvPr id="119" name="図 1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40722" y="4784772"/>
              <a:ext cx="360726" cy="360726"/>
            </a:xfrm>
            <a:prstGeom prst="rect">
              <a:avLst/>
            </a:prstGeom>
          </p:spPr>
        </p:pic>
        <p:pic>
          <p:nvPicPr>
            <p:cNvPr id="120" name="図 1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6639" y="4391176"/>
              <a:ext cx="347187" cy="246828"/>
            </a:xfrm>
            <a:prstGeom prst="rect">
              <a:avLst/>
            </a:prstGeom>
          </p:spPr>
        </p:pic>
        <p:sp>
          <p:nvSpPr>
            <p:cNvPr id="121" name="メモ 120"/>
            <p:cNvSpPr/>
            <p:nvPr/>
          </p:nvSpPr>
          <p:spPr bwMode="auto">
            <a:xfrm>
              <a:off x="8250046" y="4340677"/>
              <a:ext cx="502810" cy="354120"/>
            </a:xfrm>
            <a:prstGeom prst="foldedCorner">
              <a:avLst>
                <a:gd name="adj" fmla="val 42492"/>
              </a:avLst>
            </a:prstGeom>
            <a:solidFill>
              <a:schemeClr val="accent1">
                <a:lumMod val="90000"/>
              </a:schemeClr>
            </a:solidFill>
            <a:ln>
              <a:solidFill>
                <a:schemeClr val="tx1">
                  <a:lumMod val="95000"/>
                  <a:lumOff val="5000"/>
                </a:schemeClr>
              </a:solidFill>
            </a:ln>
            <a:effectLst/>
            <a:extLst/>
          </p:spPr>
          <p:txBody>
            <a:bodyPr vert="horz" wrap="square" lIns="0" tIns="0" rIns="0" bIns="0" numCol="1" rtlCol="0" anchor="t" anchorCtr="0" compatLnSpc="1">
              <a:prstTxWarp prst="textNoShape">
                <a:avLst/>
              </a:prstTxWarp>
              <a:spAutoFit/>
            </a:bodyPr>
            <a:lstStyle/>
            <a:p>
              <a:endParaRPr lang="ja-JP" altLang="en-US" dirty="0" smtClean="0">
                <a:latin typeface="Arial" charset="0"/>
                <a:cs typeface="メイリオ" pitchFamily="50" charset="-128"/>
              </a:endParaRPr>
            </a:p>
          </p:txBody>
        </p:sp>
        <p:sp>
          <p:nvSpPr>
            <p:cNvPr id="122" name="テキスト ボックス 121"/>
            <p:cNvSpPr txBox="1"/>
            <p:nvPr/>
          </p:nvSpPr>
          <p:spPr>
            <a:xfrm>
              <a:off x="8305915" y="4283353"/>
              <a:ext cx="491102" cy="3347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altLang="ja-JP" sz="1050" b="1" dirty="0" smtClean="0">
                  <a:solidFill>
                    <a:prstClr val="black"/>
                  </a:solidFill>
                  <a:latin typeface="メイリオ"/>
                  <a:ea typeface="メイリオ"/>
                </a:rPr>
                <a:t>HP</a:t>
              </a:r>
              <a:endParaRPr lang="ja-JP" altLang="en-US" sz="1050" b="1" dirty="0" smtClean="0">
                <a:solidFill>
                  <a:prstClr val="black"/>
                </a:solidFill>
                <a:latin typeface="メイリオ"/>
                <a:ea typeface="メイリオ"/>
              </a:endParaRPr>
            </a:p>
          </p:txBody>
        </p:sp>
      </p:grpSp>
      <p:sp>
        <p:nvSpPr>
          <p:cNvPr id="33" name="テキスト ボックス 32"/>
          <p:cNvSpPr txBox="1"/>
          <p:nvPr/>
        </p:nvSpPr>
        <p:spPr>
          <a:xfrm>
            <a:off x="8240332" y="118722"/>
            <a:ext cx="1537204" cy="393954"/>
          </a:xfrm>
          <a:prstGeom prst="rect">
            <a:avLst/>
          </a:prstGeom>
          <a:solidFill>
            <a:schemeClr val="accent4"/>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a:latin typeface="+mj-ea"/>
                <a:ea typeface="+mj-ea"/>
              </a:rPr>
              <a:t>レジリエンス</a:t>
            </a:r>
            <a:endParaRPr kumimoji="1" lang="ja-JP" altLang="en-US" sz="1400" dirty="0">
              <a:latin typeface="+mj-ea"/>
              <a:ea typeface="+mj-ea"/>
            </a:endParaRPr>
          </a:p>
        </p:txBody>
      </p:sp>
      <p:graphicFrame>
        <p:nvGraphicFramePr>
          <p:cNvPr id="35" name="表 34"/>
          <p:cNvGraphicFramePr>
            <a:graphicFrameLocks noGrp="1"/>
          </p:cNvGraphicFramePr>
          <p:nvPr>
            <p:extLst>
              <p:ext uri="{D42A27DB-BD31-4B8C-83A1-F6EECF244321}">
                <p14:modId xmlns:p14="http://schemas.microsoft.com/office/powerpoint/2010/main" val="155695038"/>
              </p:ext>
            </p:extLst>
          </p:nvPr>
        </p:nvGraphicFramePr>
        <p:xfrm>
          <a:off x="186648" y="5349401"/>
          <a:ext cx="4608512" cy="1067931"/>
        </p:xfrm>
        <a:graphic>
          <a:graphicData uri="http://schemas.openxmlformats.org/drawingml/2006/table">
            <a:tbl>
              <a:tblPr firstRow="1" bandRow="1"/>
              <a:tblGrid>
                <a:gridCol w="2232248"/>
                <a:gridCol w="1224136"/>
                <a:gridCol w="1152128"/>
              </a:tblGrid>
              <a:tr h="3786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smtClean="0">
                          <a:solidFill>
                            <a:schemeClr val="bg1"/>
                          </a:solidFill>
                          <a:latin typeface="+mj-ea"/>
                          <a:ea typeface="+mj-ea"/>
                          <a:cs typeface="+mn-cs"/>
                        </a:rPr>
                        <a:t>2018</a:t>
                      </a:r>
                      <a:r>
                        <a:rPr kumimoji="1" lang="ja-JP" altLang="en-US" sz="1200" b="1" kern="1200" dirty="0" smtClean="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smtClean="0">
                          <a:latin typeface="+mj-lt"/>
                        </a:rPr>
                        <a:t>2019</a:t>
                      </a:r>
                      <a:r>
                        <a:rPr kumimoji="1" lang="ja-JP" altLang="en-US" sz="1200" dirty="0" smtClean="0">
                          <a:latin typeface="+mj-lt"/>
                        </a:rPr>
                        <a:t>年度</a:t>
                      </a:r>
                      <a:endParaRPr kumimoji="1" lang="ja-JP" altLang="en-US" sz="12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dirty="0" smtClean="0">
                          <a:solidFill>
                            <a:schemeClr val="bg1"/>
                          </a:solidFill>
                          <a:latin typeface="+mj-lt"/>
                        </a:rPr>
                        <a:t>2020</a:t>
                      </a:r>
                      <a:r>
                        <a:rPr kumimoji="1" lang="ja-JP" altLang="en-US" sz="1200" b="1" dirty="0" smtClean="0">
                          <a:solidFill>
                            <a:schemeClr val="bg1"/>
                          </a:solidFill>
                          <a:latin typeface="+mj-lt"/>
                        </a:rPr>
                        <a:t>年度</a:t>
                      </a:r>
                      <a:endParaRPr kumimoji="1" lang="ja-JP" altLang="en-US" sz="1200" b="1" dirty="0">
                        <a:solidFill>
                          <a:schemeClr val="bg1"/>
                        </a:solidFill>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689271">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bl>
          </a:graphicData>
        </a:graphic>
      </p:graphicFrame>
      <p:sp>
        <p:nvSpPr>
          <p:cNvPr id="36" name="ホームベース 35"/>
          <p:cNvSpPr/>
          <p:nvPr/>
        </p:nvSpPr>
        <p:spPr>
          <a:xfrm>
            <a:off x="2034724" y="5843466"/>
            <a:ext cx="2706500" cy="452946"/>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訓練実施及び手法の改善</a:t>
            </a:r>
            <a:endParaRPr lang="en-US" altLang="ja-JP" sz="1050" dirty="0" smtClean="0">
              <a:solidFill>
                <a:srgbClr val="000000"/>
              </a:solidFill>
              <a:latin typeface="Meiryo UI" panose="020B0604030504040204" pitchFamily="50" charset="-128"/>
              <a:ea typeface="Meiryo UI" panose="020B0604030504040204" pitchFamily="50" charset="-128"/>
            </a:endParaRPr>
          </a:p>
        </p:txBody>
      </p:sp>
      <p:sp>
        <p:nvSpPr>
          <p:cNvPr id="37" name="ホームベース 36"/>
          <p:cNvSpPr/>
          <p:nvPr/>
        </p:nvSpPr>
        <p:spPr>
          <a:xfrm>
            <a:off x="291311" y="5839863"/>
            <a:ext cx="1695537" cy="456549"/>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altLang="ja-JP" sz="1050" dirty="0">
                <a:solidFill>
                  <a:srgbClr val="000000"/>
                </a:solidFill>
                <a:latin typeface="Meiryo UI" panose="020B0604030504040204" pitchFamily="50" charset="-128"/>
                <a:ea typeface="Meiryo UI" panose="020B0604030504040204" pitchFamily="50" charset="-128"/>
              </a:rPr>
              <a:t>ICT</a:t>
            </a:r>
            <a:r>
              <a:rPr lang="ja-JP" altLang="en-US" sz="1050" dirty="0">
                <a:solidFill>
                  <a:srgbClr val="000000"/>
                </a:solidFill>
                <a:latin typeface="Meiryo UI" panose="020B0604030504040204" pitchFamily="50" charset="-128"/>
                <a:ea typeface="Meiryo UI" panose="020B0604030504040204" pitchFamily="50" charset="-128"/>
              </a:rPr>
              <a:t>を活用した情報収集・情報発信手法の検討</a:t>
            </a:r>
          </a:p>
        </p:txBody>
      </p:sp>
      <p:sp>
        <p:nvSpPr>
          <p:cNvPr id="40" name="正方形/長方形 39"/>
          <p:cNvSpPr/>
          <p:nvPr/>
        </p:nvSpPr>
        <p:spPr>
          <a:xfrm>
            <a:off x="161126" y="5020459"/>
            <a:ext cx="1177149" cy="316753"/>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639025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bwMode="auto">
          <a:xfrm>
            <a:off x="7471053" y="5324574"/>
            <a:ext cx="2046046" cy="892444"/>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37" name="角丸四角形 36"/>
          <p:cNvSpPr/>
          <p:nvPr/>
        </p:nvSpPr>
        <p:spPr bwMode="auto">
          <a:xfrm>
            <a:off x="5093668" y="5313787"/>
            <a:ext cx="2046046" cy="892444"/>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31" name="テキスト ボックス 30"/>
          <p:cNvSpPr txBox="1"/>
          <p:nvPr/>
        </p:nvSpPr>
        <p:spPr>
          <a:xfrm>
            <a:off x="200472" y="836712"/>
            <a:ext cx="9568222" cy="21421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ja-JP" altLang="en-US" sz="1200" dirty="0">
                <a:solidFill>
                  <a:prstClr val="black"/>
                </a:solidFill>
                <a:latin typeface="メイリオ"/>
                <a:ea typeface="メイリオ"/>
              </a:rPr>
              <a:t>　</a:t>
            </a:r>
            <a:endParaRPr lang="en-US" altLang="ja-JP" sz="1200" dirty="0" smtClean="0">
              <a:solidFill>
                <a:prstClr val="black"/>
              </a:solidFill>
              <a:latin typeface="メイリオ"/>
              <a:ea typeface="メイリオ"/>
            </a:endParaRPr>
          </a:p>
          <a:p>
            <a:pPr>
              <a:lnSpc>
                <a:spcPct val="150000"/>
              </a:lnSpc>
            </a:pPr>
            <a:r>
              <a:rPr lang="ja-JP" altLang="en-US" sz="1200" dirty="0" smtClean="0">
                <a:solidFill>
                  <a:prstClr val="black"/>
                </a:solidFill>
                <a:latin typeface="メイリオ"/>
                <a:ea typeface="メイリオ"/>
              </a:rPr>
              <a:t>・災害時には本市関係部局及び関係事業者等が</a:t>
            </a:r>
            <a:r>
              <a:rPr lang="ja-JP" altLang="en-US" sz="1200" dirty="0">
                <a:solidFill>
                  <a:prstClr val="black"/>
                </a:solidFill>
                <a:latin typeface="メイリオ"/>
                <a:ea typeface="メイリオ"/>
              </a:rPr>
              <a:t>保有する</a:t>
            </a:r>
            <a:r>
              <a:rPr lang="ja-JP" altLang="en-US" sz="1200" dirty="0" smtClean="0">
                <a:solidFill>
                  <a:prstClr val="black"/>
                </a:solidFill>
                <a:latin typeface="メイリオ"/>
                <a:ea typeface="メイリオ"/>
              </a:rPr>
              <a:t>情報の集約</a:t>
            </a:r>
            <a:r>
              <a:rPr lang="ja-JP" altLang="en-US" sz="1200" dirty="0">
                <a:solidFill>
                  <a:prstClr val="black"/>
                </a:solidFill>
                <a:latin typeface="メイリオ"/>
                <a:ea typeface="メイリオ"/>
              </a:rPr>
              <a:t>・共有・伝達を円滑に行うことが</a:t>
            </a:r>
            <a:r>
              <a:rPr lang="ja-JP" altLang="en-US" sz="1200" dirty="0" smtClean="0">
                <a:solidFill>
                  <a:prstClr val="black"/>
                </a:solidFill>
                <a:latin typeface="メイリオ"/>
                <a:ea typeface="メイリオ"/>
              </a:rPr>
              <a:t>不可欠であり、災害対策本部におい</a:t>
            </a:r>
            <a:endParaRPr lang="en-US" altLang="ja-JP" sz="1200" dirty="0" smtClean="0">
              <a:solidFill>
                <a:prstClr val="black"/>
              </a:solidFill>
              <a:latin typeface="メイリオ"/>
              <a:ea typeface="メイリオ"/>
            </a:endParaRPr>
          </a:p>
          <a:p>
            <a:pPr>
              <a:lnSpc>
                <a:spcPct val="150000"/>
              </a:lnSpc>
            </a:pPr>
            <a:r>
              <a:rPr lang="ja-JP" altLang="en-US" sz="1200" dirty="0">
                <a:solidFill>
                  <a:prstClr val="black"/>
                </a:solidFill>
                <a:latin typeface="メイリオ"/>
                <a:ea typeface="メイリオ"/>
              </a:rPr>
              <a:t>　</a:t>
            </a:r>
            <a:r>
              <a:rPr lang="ja-JP" altLang="en-US" sz="1200" dirty="0" err="1" smtClean="0">
                <a:solidFill>
                  <a:prstClr val="black"/>
                </a:solidFill>
                <a:latin typeface="メイリオ"/>
                <a:ea typeface="メイリオ"/>
              </a:rPr>
              <a:t>て</a:t>
            </a:r>
            <a:r>
              <a:rPr lang="ja-JP" altLang="en-US" sz="1200" dirty="0" smtClean="0">
                <a:solidFill>
                  <a:prstClr val="black"/>
                </a:solidFill>
                <a:latin typeface="メイリオ"/>
                <a:ea typeface="メイリオ"/>
              </a:rPr>
              <a:t>集約した情報を速やかに関係部局や職員個人間等で共有することで、効果的かつ迅速な災害対応を行うことが期待できる。</a:t>
            </a:r>
            <a:endParaRPr lang="en-US" altLang="ja-JP" sz="1200" dirty="0" smtClean="0">
              <a:solidFill>
                <a:prstClr val="black"/>
              </a:solidFill>
              <a:latin typeface="メイリオ"/>
              <a:ea typeface="メイリオ"/>
            </a:endParaRPr>
          </a:p>
          <a:p>
            <a:pPr>
              <a:lnSpc>
                <a:spcPct val="150000"/>
              </a:lnSpc>
            </a:pPr>
            <a:r>
              <a:rPr lang="ja-JP" altLang="en-US" sz="1200" dirty="0">
                <a:solidFill>
                  <a:prstClr val="black"/>
                </a:solidFill>
                <a:latin typeface="メイリオ"/>
                <a:ea typeface="メイリオ"/>
              </a:rPr>
              <a:t>・</a:t>
            </a:r>
            <a:r>
              <a:rPr lang="ja-JP" altLang="en-US" sz="1200" dirty="0" smtClean="0">
                <a:solidFill>
                  <a:prstClr val="black"/>
                </a:solidFill>
                <a:latin typeface="メイリオ"/>
                <a:ea typeface="メイリオ"/>
              </a:rPr>
              <a:t>本市では、</a:t>
            </a:r>
            <a:r>
              <a:rPr lang="en-US" altLang="ja-JP" sz="1200" dirty="0" smtClean="0">
                <a:solidFill>
                  <a:prstClr val="black"/>
                </a:solidFill>
                <a:latin typeface="メイリオ"/>
                <a:ea typeface="メイリオ"/>
              </a:rPr>
              <a:t>2018</a:t>
            </a:r>
            <a:r>
              <a:rPr lang="ja-JP" altLang="en-US" sz="1200" dirty="0" smtClean="0">
                <a:solidFill>
                  <a:prstClr val="black"/>
                </a:solidFill>
                <a:latin typeface="メイリオ"/>
                <a:ea typeface="メイリオ"/>
              </a:rPr>
              <a:t>年</a:t>
            </a:r>
            <a:r>
              <a:rPr lang="en-US" altLang="ja-JP" sz="1200" dirty="0" smtClean="0">
                <a:solidFill>
                  <a:prstClr val="black"/>
                </a:solidFill>
                <a:latin typeface="メイリオ"/>
                <a:ea typeface="メイリオ"/>
              </a:rPr>
              <a:t>4</a:t>
            </a:r>
            <a:r>
              <a:rPr lang="ja-JP" altLang="en-US" sz="1200" dirty="0" smtClean="0">
                <a:solidFill>
                  <a:prstClr val="black"/>
                </a:solidFill>
                <a:latin typeface="メイリオ"/>
                <a:ea typeface="メイリオ"/>
              </a:rPr>
              <a:t>月から庁内環境のクラウド化を行ったことから、応急対策状況や公共インフラの被害状況をはじめ、避難所情報、</a:t>
            </a:r>
            <a:endParaRPr lang="en-US" altLang="ja-JP" sz="1200" dirty="0" smtClean="0">
              <a:solidFill>
                <a:prstClr val="black"/>
              </a:solidFill>
              <a:latin typeface="メイリオ"/>
              <a:ea typeface="メイリオ"/>
            </a:endParaRPr>
          </a:p>
          <a:p>
            <a:pPr>
              <a:lnSpc>
                <a:spcPct val="150000"/>
              </a:lnSpc>
            </a:pPr>
            <a:r>
              <a:rPr lang="ja-JP" altLang="en-US" sz="1200" dirty="0">
                <a:solidFill>
                  <a:prstClr val="black"/>
                </a:solidFill>
                <a:latin typeface="メイリオ"/>
                <a:ea typeface="メイリオ"/>
              </a:rPr>
              <a:t>　</a:t>
            </a:r>
            <a:r>
              <a:rPr lang="ja-JP" altLang="en-US" sz="1200" dirty="0" smtClean="0">
                <a:solidFill>
                  <a:prstClr val="black"/>
                </a:solidFill>
                <a:latin typeface="メイリオ"/>
                <a:ea typeface="メイリオ"/>
              </a:rPr>
              <a:t>職員の参集状況、被害状況の報告ツールとしての活用など、災害対策本部と</a:t>
            </a:r>
            <a:endParaRPr lang="en-US" altLang="ja-JP" sz="1200" dirty="0" smtClean="0">
              <a:solidFill>
                <a:prstClr val="black"/>
              </a:solidFill>
              <a:latin typeface="メイリオ"/>
              <a:ea typeface="メイリオ"/>
            </a:endParaRPr>
          </a:p>
          <a:p>
            <a:pPr>
              <a:lnSpc>
                <a:spcPct val="150000"/>
              </a:lnSpc>
            </a:pPr>
            <a:r>
              <a:rPr lang="ja-JP" altLang="en-US" sz="1200" dirty="0">
                <a:solidFill>
                  <a:prstClr val="black"/>
                </a:solidFill>
                <a:latin typeface="メイリオ"/>
                <a:ea typeface="メイリオ"/>
              </a:rPr>
              <a:t>　</a:t>
            </a:r>
            <a:r>
              <a:rPr lang="ja-JP" altLang="en-US" sz="1200" dirty="0" smtClean="0">
                <a:solidFill>
                  <a:prstClr val="black"/>
                </a:solidFill>
                <a:latin typeface="メイリオ"/>
                <a:ea typeface="メイリオ"/>
              </a:rPr>
              <a:t>各区・関係部局間において迅速に共有すべき情報について、</a:t>
            </a:r>
            <a:endParaRPr lang="en-US" altLang="ja-JP" sz="1200" dirty="0" smtClean="0">
              <a:solidFill>
                <a:prstClr val="black"/>
              </a:solidFill>
              <a:latin typeface="メイリオ"/>
              <a:ea typeface="メイリオ"/>
            </a:endParaRPr>
          </a:p>
          <a:p>
            <a:pPr>
              <a:lnSpc>
                <a:spcPct val="150000"/>
              </a:lnSpc>
            </a:pPr>
            <a:r>
              <a:rPr lang="ja-JP" altLang="en-US" sz="1200" dirty="0" smtClean="0">
                <a:solidFill>
                  <a:prstClr val="black"/>
                </a:solidFill>
                <a:latin typeface="メイリオ"/>
                <a:ea typeface="メイリオ"/>
              </a:rPr>
              <a:t>　クラウドサービスを活用した情報</a:t>
            </a:r>
            <a:r>
              <a:rPr lang="ja-JP" altLang="en-US" sz="1200" dirty="0">
                <a:solidFill>
                  <a:prstClr val="black"/>
                </a:solidFill>
                <a:latin typeface="メイリオ"/>
                <a:ea typeface="メイリオ"/>
              </a:rPr>
              <a:t>共有手法について検討を</a:t>
            </a:r>
            <a:r>
              <a:rPr lang="ja-JP" altLang="en-US" sz="1200" dirty="0" smtClean="0">
                <a:solidFill>
                  <a:prstClr val="black"/>
                </a:solidFill>
                <a:latin typeface="メイリオ"/>
                <a:ea typeface="メイリオ"/>
              </a:rPr>
              <a:t>行う。</a:t>
            </a:r>
          </a:p>
        </p:txBody>
      </p:sp>
      <p:sp>
        <p:nvSpPr>
          <p:cNvPr id="14" name="スライド番号プレースホルダー 4"/>
          <p:cNvSpPr>
            <a:spLocks noGrp="1"/>
          </p:cNvSpPr>
          <p:nvPr>
            <p:ph type="sldNum" sz="quarter" idx="10"/>
          </p:nvPr>
        </p:nvSpPr>
        <p:spPr>
          <a:xfrm>
            <a:off x="885217" y="578527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26</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smtClean="0"/>
              <a:t>防災</a:t>
            </a:r>
          </a:p>
        </p:txBody>
      </p:sp>
      <p:sp>
        <p:nvSpPr>
          <p:cNvPr id="20" name="Shape 128"/>
          <p:cNvSpPr/>
          <p:nvPr/>
        </p:nvSpPr>
        <p:spPr>
          <a:xfrm>
            <a:off x="269788" y="834506"/>
            <a:ext cx="949890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sym typeface="Helvetica Light"/>
              </a:rPr>
              <a:t>災害時における</a:t>
            </a:r>
            <a:r>
              <a:rPr kumimoji="0" lang="en-US" altLang="ja-JP" sz="1687" kern="0" dirty="0" smtClean="0">
                <a:solidFill>
                  <a:srgbClr val="C00000"/>
                </a:solidFill>
                <a:latin typeface="メイリオ" panose="020B0604030504040204" pitchFamily="50" charset="-128"/>
                <a:sym typeface="Helvetica Light"/>
              </a:rPr>
              <a:t>ICT</a:t>
            </a:r>
            <a:r>
              <a:rPr kumimoji="0" lang="ja-JP" altLang="en-US" sz="1687" kern="0" dirty="0" smtClean="0">
                <a:solidFill>
                  <a:srgbClr val="C00000"/>
                </a:solidFill>
                <a:latin typeface="メイリオ" panose="020B0604030504040204" pitchFamily="50" charset="-128"/>
                <a:sym typeface="Helvetica Light"/>
              </a:rPr>
              <a:t>を活用した情報共有手法を強化</a:t>
            </a:r>
            <a:endParaRPr kumimoji="0" lang="en-US" altLang="ja-JP" sz="1687" kern="0" dirty="0">
              <a:solidFill>
                <a:srgbClr val="C00000"/>
              </a:solidFill>
              <a:latin typeface="メイリオ" panose="020B0604030504040204" pitchFamily="50" charset="-128"/>
              <a:sym typeface="Helvetica Light"/>
            </a:endParaRPr>
          </a:p>
        </p:txBody>
      </p:sp>
      <p:sp>
        <p:nvSpPr>
          <p:cNvPr id="52" name="正方形/長方形 51"/>
          <p:cNvSpPr/>
          <p:nvPr/>
        </p:nvSpPr>
        <p:spPr>
          <a:xfrm>
            <a:off x="5076618" y="5445224"/>
            <a:ext cx="2216642" cy="683264"/>
          </a:xfrm>
          <a:prstGeom prst="rect">
            <a:avLst/>
          </a:prstGeom>
        </p:spPr>
        <p:txBody>
          <a:bodyPr wrap="square">
            <a:spAutoFit/>
          </a:bodyPr>
          <a:lstStyle/>
          <a:p>
            <a:pPr>
              <a:lnSpc>
                <a:spcPct val="100000"/>
              </a:lnSpc>
            </a:pP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期待される効果</a:t>
            </a:r>
            <a:r>
              <a:rPr lang="en-US" altLang="ja-JP" sz="1200" dirty="0" smtClean="0">
                <a:solidFill>
                  <a:schemeClr val="tx1"/>
                </a:solidFill>
                <a:latin typeface="Meiryo UI" panose="020B0604030504040204" pitchFamily="50" charset="-128"/>
                <a:ea typeface="Meiryo UI" panose="020B0604030504040204" pitchFamily="50" charset="-128"/>
              </a:rPr>
              <a:t>】</a:t>
            </a:r>
          </a:p>
          <a:p>
            <a:pPr>
              <a:lnSpc>
                <a:spcPct val="100000"/>
              </a:lnSpc>
            </a:pPr>
            <a:r>
              <a:rPr lang="ja-JP" altLang="en-US" sz="1200" dirty="0" smtClean="0">
                <a:solidFill>
                  <a:schemeClr val="tx1"/>
                </a:solidFill>
                <a:latin typeface="Meiryo UI" panose="020B0604030504040204" pitchFamily="50" charset="-128"/>
                <a:ea typeface="Meiryo UI" panose="020B0604030504040204" pitchFamily="50" charset="-128"/>
              </a:rPr>
              <a:t>・効果的かつ迅速な</a:t>
            </a:r>
            <a:r>
              <a:rPr lang="ja-JP" altLang="en-US" sz="1200" dirty="0">
                <a:solidFill>
                  <a:schemeClr val="tx1"/>
                </a:solidFill>
                <a:latin typeface="Meiryo UI" panose="020B0604030504040204" pitchFamily="50" charset="-128"/>
                <a:ea typeface="Meiryo UI" panose="020B0604030504040204" pitchFamily="50" charset="-128"/>
              </a:rPr>
              <a:t>災害</a:t>
            </a:r>
            <a:r>
              <a:rPr lang="ja-JP" altLang="en-US" sz="1200" dirty="0" smtClean="0">
                <a:solidFill>
                  <a:schemeClr val="tx1"/>
                </a:solidFill>
                <a:latin typeface="Meiryo UI" panose="020B0604030504040204" pitchFamily="50" charset="-128"/>
                <a:ea typeface="Meiryo UI" panose="020B0604030504040204" pitchFamily="50" charset="-128"/>
              </a:rPr>
              <a:t>対応</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00000"/>
              </a:lnSpc>
            </a:pPr>
            <a:endParaRPr lang="ja-JP" altLang="en-US" sz="1200" dirty="0">
              <a:solidFill>
                <a:schemeClr val="tx1"/>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1206527" y="2884708"/>
            <a:ext cx="7556112" cy="2230028"/>
            <a:chOff x="1136576" y="3048720"/>
            <a:chExt cx="7556112" cy="2230028"/>
          </a:xfrm>
        </p:grpSpPr>
        <p:pic>
          <p:nvPicPr>
            <p:cNvPr id="87" name="図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815" y="3708304"/>
              <a:ext cx="1929873" cy="1387097"/>
            </a:xfrm>
            <a:prstGeom prst="rect">
              <a:avLst/>
            </a:prstGeom>
          </p:spPr>
        </p:pic>
        <p:sp>
          <p:nvSpPr>
            <p:cNvPr id="34" name="上矢印 33"/>
            <p:cNvSpPr/>
            <p:nvPr/>
          </p:nvSpPr>
          <p:spPr>
            <a:xfrm rot="5400000">
              <a:off x="5921839" y="3641754"/>
              <a:ext cx="536392" cy="1342355"/>
            </a:xfrm>
            <a:prstGeom prst="upArrow">
              <a:avLst>
                <a:gd name="adj1" fmla="val 47081"/>
                <a:gd name="adj2" fmla="val 79055"/>
              </a:avLst>
            </a:prstGeom>
            <a:solidFill>
              <a:schemeClr val="accent6">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9134" y="3048720"/>
              <a:ext cx="1312914" cy="943658"/>
            </a:xfrm>
            <a:prstGeom prst="rect">
              <a:avLst/>
            </a:prstGeom>
          </p:spPr>
        </p:pic>
        <p:sp>
          <p:nvSpPr>
            <p:cNvPr id="92" name="テキスト ボックス 91"/>
            <p:cNvSpPr txBox="1"/>
            <p:nvPr/>
          </p:nvSpPr>
          <p:spPr>
            <a:xfrm>
              <a:off x="1136576" y="4128603"/>
              <a:ext cx="254745" cy="41549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00000"/>
                </a:lnSpc>
              </a:pPr>
              <a:r>
                <a:rPr lang="ja-JP" altLang="en-US" sz="1050" b="1" dirty="0">
                  <a:solidFill>
                    <a:prstClr val="black"/>
                  </a:solidFill>
                  <a:latin typeface="メイリオ"/>
                  <a:ea typeface="メイリオ"/>
                </a:rPr>
                <a:t>職員</a:t>
              </a:r>
              <a:endParaRPr lang="ja-JP" altLang="en-US" sz="1050" b="1" dirty="0" smtClean="0">
                <a:solidFill>
                  <a:prstClr val="black"/>
                </a:solidFill>
                <a:latin typeface="メイリオ"/>
                <a:ea typeface="メイリオ"/>
              </a:endParaRPr>
            </a:p>
          </p:txBody>
        </p:sp>
        <p:pic>
          <p:nvPicPr>
            <p:cNvPr id="91" name="図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5684" y="4044736"/>
              <a:ext cx="277624" cy="536392"/>
            </a:xfrm>
            <a:prstGeom prst="rect">
              <a:avLst/>
            </a:prstGeom>
          </p:spPr>
        </p:pic>
        <p:cxnSp>
          <p:nvCxnSpPr>
            <p:cNvPr id="95" name="直線コネクタ 94"/>
            <p:cNvCxnSpPr/>
            <p:nvPr/>
          </p:nvCxnSpPr>
          <p:spPr bwMode="auto">
            <a:xfrm>
              <a:off x="2985514" y="3497446"/>
              <a:ext cx="1601798" cy="516678"/>
            </a:xfrm>
            <a:prstGeom prst="straightConnector1">
              <a:avLst/>
            </a:prstGeom>
            <a:noFill/>
            <a:ln w="57150" cap="flat" cmpd="sng" algn="ctr">
              <a:solidFill>
                <a:schemeClr val="accent6">
                  <a:lumMod val="50000"/>
                </a:schemeClr>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テキスト ボックス 58"/>
            <p:cNvSpPr txBox="1"/>
            <p:nvPr/>
          </p:nvSpPr>
          <p:spPr>
            <a:xfrm>
              <a:off x="1462306" y="3149797"/>
              <a:ext cx="507831" cy="69529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eaVert" wrap="square" rtlCol="0">
              <a:spAutoFit/>
            </a:bodyPr>
            <a:lstStyle/>
            <a:p>
              <a:pPr>
                <a:lnSpc>
                  <a:spcPct val="100000"/>
                </a:lnSpc>
              </a:pPr>
              <a:r>
                <a:rPr lang="ja-JP" altLang="en-US" sz="1050" b="1" dirty="0" smtClean="0">
                  <a:solidFill>
                    <a:prstClr val="black"/>
                  </a:solidFill>
                  <a:latin typeface="メイリオ"/>
                  <a:ea typeface="メイリオ"/>
                </a:rPr>
                <a:t>区役所・関係部局</a:t>
              </a:r>
              <a:endParaRPr lang="en-US" altLang="ja-JP" sz="1050" b="1" dirty="0" smtClean="0">
                <a:solidFill>
                  <a:prstClr val="black"/>
                </a:solidFill>
                <a:latin typeface="メイリオ"/>
                <a:ea typeface="メイリオ"/>
              </a:endParaRPr>
            </a:p>
          </p:txBody>
        </p:sp>
        <p:sp>
          <p:nvSpPr>
            <p:cNvPr id="61" name="テキスト ボックス 60"/>
            <p:cNvSpPr txBox="1"/>
            <p:nvPr/>
          </p:nvSpPr>
          <p:spPr>
            <a:xfrm>
              <a:off x="1892660" y="4812679"/>
              <a:ext cx="254745" cy="41549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00000"/>
                </a:lnSpc>
              </a:pPr>
              <a:r>
                <a:rPr lang="ja-JP" altLang="en-US" sz="1050" b="1" dirty="0">
                  <a:solidFill>
                    <a:prstClr val="black"/>
                  </a:solidFill>
                  <a:latin typeface="メイリオ"/>
                  <a:ea typeface="メイリオ"/>
                </a:rPr>
                <a:t>職員</a:t>
              </a:r>
              <a:endParaRPr lang="ja-JP" altLang="en-US" sz="1050" b="1" dirty="0" smtClean="0">
                <a:solidFill>
                  <a:prstClr val="black"/>
                </a:solidFill>
                <a:latin typeface="メイリオ"/>
                <a:ea typeface="メイリオ"/>
              </a:endParaRPr>
            </a:p>
          </p:txBody>
        </p:sp>
        <p:pic>
          <p:nvPicPr>
            <p:cNvPr id="62" name="図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1768" y="4728812"/>
              <a:ext cx="277624" cy="536392"/>
            </a:xfrm>
            <a:prstGeom prst="rect">
              <a:avLst/>
            </a:prstGeom>
          </p:spPr>
        </p:pic>
        <p:cxnSp>
          <p:nvCxnSpPr>
            <p:cNvPr id="63" name="直線コネクタ 94"/>
            <p:cNvCxnSpPr/>
            <p:nvPr/>
          </p:nvCxnSpPr>
          <p:spPr bwMode="auto">
            <a:xfrm flipV="1">
              <a:off x="2533339" y="4669162"/>
              <a:ext cx="2149222" cy="340903"/>
            </a:xfrm>
            <a:prstGeom prst="straightConnector1">
              <a:avLst/>
            </a:prstGeom>
            <a:noFill/>
            <a:ln w="57150" cap="flat" cmpd="sng" algn="ctr">
              <a:solidFill>
                <a:schemeClr val="accent6">
                  <a:lumMod val="50000"/>
                </a:schemeClr>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線コネクタ 94"/>
            <p:cNvCxnSpPr/>
            <p:nvPr/>
          </p:nvCxnSpPr>
          <p:spPr bwMode="auto">
            <a:xfrm flipV="1">
              <a:off x="1777255" y="4329248"/>
              <a:ext cx="3535785" cy="3226"/>
            </a:xfrm>
            <a:prstGeom prst="straightConnector1">
              <a:avLst/>
            </a:prstGeom>
            <a:noFill/>
            <a:ln w="57150" cap="flat" cmpd="sng" algn="ctr">
              <a:solidFill>
                <a:schemeClr val="accent6">
                  <a:lumMod val="50000"/>
                </a:schemeClr>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円/楕円 2"/>
            <p:cNvSpPr/>
            <p:nvPr/>
          </p:nvSpPr>
          <p:spPr bwMode="auto">
            <a:xfrm>
              <a:off x="3571648" y="3338486"/>
              <a:ext cx="2267690" cy="1893466"/>
            </a:xfrm>
            <a:prstGeom prst="ellipse">
              <a:avLst/>
            </a:prstGeom>
            <a:solidFill>
              <a:srgbClr val="00B050"/>
            </a:solidFill>
            <a:ln>
              <a:noFill/>
            </a:ln>
            <a:effectLst/>
            <a:extLst/>
          </p:spPr>
          <p:txBody>
            <a:bodyPr vert="horz" wrap="square" lIns="0" tIns="0" rIns="0" bIns="0" numCol="1" rtlCol="0" anchor="ctr" anchorCtr="1" compatLnSpc="1">
              <a:prstTxWarp prst="textNoShape">
                <a:avLst/>
              </a:prstTxWarp>
              <a:spAutoFit/>
            </a:bodyPr>
            <a:lstStyle/>
            <a:p>
              <a:pPr algn="ctr">
                <a:lnSpc>
                  <a:spcPct val="150000"/>
                </a:lnSpc>
              </a:pPr>
              <a:endParaRPr lang="en-US" altLang="ja-JP" sz="700" b="1" dirty="0" smtClean="0">
                <a:solidFill>
                  <a:srgbClr val="000000"/>
                </a:solidFill>
                <a:latin typeface="+mj-lt"/>
                <a:cs typeface="メイリオ" pitchFamily="50" charset="-128"/>
              </a:endParaRPr>
            </a:p>
            <a:p>
              <a:pPr algn="ctr">
                <a:lnSpc>
                  <a:spcPct val="150000"/>
                </a:lnSpc>
              </a:pPr>
              <a:endParaRPr lang="en-US" altLang="ja-JP" sz="700" b="1" dirty="0" smtClean="0">
                <a:solidFill>
                  <a:srgbClr val="000000"/>
                </a:solidFill>
                <a:latin typeface="+mj-lt"/>
                <a:cs typeface="メイリオ" pitchFamily="50" charset="-128"/>
              </a:endParaRPr>
            </a:p>
            <a:p>
              <a:pPr algn="ctr">
                <a:lnSpc>
                  <a:spcPct val="150000"/>
                </a:lnSpc>
              </a:pPr>
              <a:r>
                <a:rPr lang="ja-JP" altLang="en-US" sz="1400" b="1" dirty="0" smtClean="0">
                  <a:solidFill>
                    <a:srgbClr val="000000"/>
                  </a:solidFill>
                  <a:latin typeface="+mj-lt"/>
                  <a:cs typeface="メイリオ" pitchFamily="50" charset="-128"/>
                </a:rPr>
                <a:t>クラウドサービスを活用した情報共有</a:t>
              </a:r>
              <a:endParaRPr lang="en-US" altLang="ja-JP" sz="1400" b="1" dirty="0" smtClean="0">
                <a:solidFill>
                  <a:srgbClr val="000000"/>
                </a:solidFill>
                <a:latin typeface="+mj-lt"/>
                <a:cs typeface="メイリオ" pitchFamily="50" charset="-128"/>
              </a:endParaRPr>
            </a:p>
            <a:p>
              <a:pPr algn="ctr">
                <a:lnSpc>
                  <a:spcPct val="150000"/>
                </a:lnSpc>
              </a:pPr>
              <a:endParaRPr lang="en-US" altLang="ja-JP" sz="700" b="1" dirty="0" smtClean="0">
                <a:solidFill>
                  <a:srgbClr val="000000"/>
                </a:solidFill>
                <a:latin typeface="+mj-lt"/>
                <a:cs typeface="メイリオ" pitchFamily="50" charset="-128"/>
              </a:endParaRPr>
            </a:p>
            <a:p>
              <a:pPr algn="ctr">
                <a:lnSpc>
                  <a:spcPct val="150000"/>
                </a:lnSpc>
              </a:pPr>
              <a:endParaRPr lang="ja-JP" altLang="en-US" sz="700" b="1" dirty="0" smtClean="0">
                <a:solidFill>
                  <a:srgbClr val="000000"/>
                </a:solidFill>
                <a:latin typeface="+mj-lt"/>
                <a:cs typeface="メイリオ" pitchFamily="50" charset="-128"/>
              </a:endParaRPr>
            </a:p>
          </p:txBody>
        </p:sp>
        <p:sp>
          <p:nvSpPr>
            <p:cNvPr id="21" name="テキスト ボックス 20"/>
            <p:cNvSpPr txBox="1"/>
            <p:nvPr/>
          </p:nvSpPr>
          <p:spPr>
            <a:xfrm>
              <a:off x="7422215" y="5024832"/>
              <a:ext cx="650926" cy="25391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00000"/>
                </a:lnSpc>
              </a:pPr>
              <a:r>
                <a:rPr lang="ja-JP" altLang="en-US" sz="1050" b="1" dirty="0">
                  <a:solidFill>
                    <a:prstClr val="black"/>
                  </a:solidFill>
                  <a:latin typeface="メイリオ"/>
                  <a:ea typeface="メイリオ"/>
                </a:rPr>
                <a:t>大阪市</a:t>
              </a:r>
              <a:endParaRPr lang="ja-JP" altLang="en-US" sz="1050" b="1" dirty="0" smtClean="0">
                <a:solidFill>
                  <a:prstClr val="black"/>
                </a:solidFill>
                <a:latin typeface="メイリオ"/>
                <a:ea typeface="メイリオ"/>
              </a:endParaRPr>
            </a:p>
          </p:txBody>
        </p:sp>
      </p:grpSp>
      <p:sp>
        <p:nvSpPr>
          <p:cNvPr id="22" name="正方形/長方形 21"/>
          <p:cNvSpPr/>
          <p:nvPr/>
        </p:nvSpPr>
        <p:spPr>
          <a:xfrm>
            <a:off x="7492166" y="5429164"/>
            <a:ext cx="1781315" cy="683264"/>
          </a:xfrm>
          <a:prstGeom prst="rect">
            <a:avLst/>
          </a:prstGeom>
        </p:spPr>
        <p:txBody>
          <a:bodyPr wrap="square">
            <a:spAutoFit/>
          </a:bodyPr>
          <a:lstStyle/>
          <a:p>
            <a:pPr>
              <a:lnSpc>
                <a:spcPct val="100000"/>
              </a:lnSpc>
            </a:pPr>
            <a:r>
              <a:rPr lang="en-US" altLang="ja-JP" sz="1200" dirty="0" smtClean="0">
                <a:solidFill>
                  <a:schemeClr val="tx1"/>
                </a:solidFill>
                <a:latin typeface="Meiryo UI" panose="020B0604030504040204" pitchFamily="50" charset="-128"/>
                <a:ea typeface="Meiryo UI" panose="020B0604030504040204" pitchFamily="50" charset="-128"/>
              </a:rPr>
              <a:t>【KPI】</a:t>
            </a:r>
          </a:p>
          <a:p>
            <a:pPr>
              <a:lnSpc>
                <a:spcPct val="100000"/>
              </a:lnSpc>
            </a:pPr>
            <a:r>
              <a:rPr lang="ja-JP" altLang="en-US" sz="1200" dirty="0" smtClean="0">
                <a:solidFill>
                  <a:schemeClr val="tx1"/>
                </a:solidFill>
                <a:latin typeface="Meiryo UI" panose="020B0604030504040204" pitchFamily="50" charset="-128"/>
                <a:ea typeface="Meiryo UI" panose="020B0604030504040204" pitchFamily="50" charset="-128"/>
              </a:rPr>
              <a:t>・共有までに要した時間</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00000"/>
              </a:lnSpc>
            </a:pPr>
            <a:r>
              <a:rPr lang="ja-JP" altLang="en-US" sz="1200" dirty="0" smtClean="0">
                <a:solidFill>
                  <a:schemeClr val="tx1"/>
                </a:solidFill>
                <a:latin typeface="Meiryo UI" panose="020B0604030504040204" pitchFamily="50" charset="-128"/>
                <a:ea typeface="Meiryo UI" panose="020B0604030504040204" pitchFamily="50" charset="-128"/>
              </a:rPr>
              <a:t>・共有情報項目数</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5929813" y="2042075"/>
            <a:ext cx="3343668" cy="1369528"/>
            <a:chOff x="5929813" y="2240868"/>
            <a:chExt cx="3343668" cy="1369528"/>
          </a:xfrm>
        </p:grpSpPr>
        <p:sp>
          <p:nvSpPr>
            <p:cNvPr id="26" name="角丸四角形 25"/>
            <p:cNvSpPr/>
            <p:nvPr/>
          </p:nvSpPr>
          <p:spPr>
            <a:xfrm>
              <a:off x="5929813" y="2384884"/>
              <a:ext cx="3343668" cy="1225512"/>
            </a:xfrm>
            <a:prstGeom prst="roundRect">
              <a:avLst>
                <a:gd name="adj" fmla="val 21646"/>
              </a:avLst>
            </a:prstGeom>
            <a:solidFill>
              <a:srgbClr val="FFFF99"/>
            </a:solidFill>
            <a:ln w="571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kumimoji="1" lang="en-US" altLang="ja-JP" sz="1200" dirty="0" smtClean="0">
                <a:solidFill>
                  <a:schemeClr val="tx1"/>
                </a:solidFill>
                <a:latin typeface="+mj-ea"/>
                <a:ea typeface="+mj-ea"/>
              </a:endParaRPr>
            </a:p>
            <a:p>
              <a:r>
                <a:rPr kumimoji="1" lang="ja-JP" altLang="en-US" sz="1200" dirty="0" smtClean="0">
                  <a:solidFill>
                    <a:schemeClr val="tx1"/>
                  </a:solidFill>
                  <a:latin typeface="+mj-ea"/>
                  <a:ea typeface="+mj-ea"/>
                </a:rPr>
                <a:t>・応急対策状況、公共インフラの被害状況</a:t>
              </a:r>
              <a:endParaRPr kumimoji="1" lang="en-US" altLang="ja-JP" sz="1200" dirty="0" smtClean="0">
                <a:solidFill>
                  <a:schemeClr val="tx1"/>
                </a:solidFill>
                <a:latin typeface="+mj-ea"/>
                <a:ea typeface="+mj-ea"/>
              </a:endParaRPr>
            </a:p>
            <a:p>
              <a:r>
                <a:rPr lang="ja-JP" altLang="en-US" sz="1200" dirty="0" smtClean="0">
                  <a:solidFill>
                    <a:schemeClr val="tx1"/>
                  </a:solidFill>
                  <a:latin typeface="+mj-ea"/>
                  <a:ea typeface="+mj-ea"/>
                </a:rPr>
                <a:t>・職員の参集</a:t>
              </a:r>
              <a:r>
                <a:rPr lang="ja-JP" altLang="en-US" sz="1200" dirty="0">
                  <a:solidFill>
                    <a:schemeClr val="tx1"/>
                  </a:solidFill>
                  <a:latin typeface="+mj-ea"/>
                  <a:ea typeface="+mj-ea"/>
                </a:rPr>
                <a:t>状況・安否状況</a:t>
              </a:r>
              <a:endParaRPr kumimoji="1" lang="en-US" altLang="ja-JP" sz="1200" dirty="0" smtClean="0">
                <a:solidFill>
                  <a:schemeClr val="tx1"/>
                </a:solidFill>
                <a:latin typeface="+mj-ea"/>
                <a:ea typeface="+mj-ea"/>
              </a:endParaRPr>
            </a:p>
            <a:p>
              <a:r>
                <a:rPr kumimoji="1" lang="ja-JP" altLang="en-US" sz="1200" dirty="0" smtClean="0">
                  <a:solidFill>
                    <a:schemeClr val="tx1"/>
                  </a:solidFill>
                  <a:latin typeface="+mj-ea"/>
                  <a:ea typeface="+mj-ea"/>
                </a:rPr>
                <a:t>・災害時マニュアル　など</a:t>
              </a:r>
              <a:endParaRPr kumimoji="1" lang="ja-JP" altLang="en-US" sz="1200" dirty="0">
                <a:solidFill>
                  <a:schemeClr val="tx1"/>
                </a:solidFill>
                <a:latin typeface="+mj-ea"/>
                <a:ea typeface="+mj-ea"/>
              </a:endParaRPr>
            </a:p>
          </p:txBody>
        </p:sp>
        <p:sp>
          <p:nvSpPr>
            <p:cNvPr id="35" name="角丸四角形 34"/>
            <p:cNvSpPr/>
            <p:nvPr/>
          </p:nvSpPr>
          <p:spPr>
            <a:xfrm>
              <a:off x="6227999" y="2240868"/>
              <a:ext cx="1632463" cy="398515"/>
            </a:xfrm>
            <a:prstGeom prst="roundRect">
              <a:avLst>
                <a:gd name="adj" fmla="val 50000"/>
              </a:avLst>
            </a:prstGeom>
            <a:solidFill>
              <a:srgbClr val="FF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b="1" dirty="0" smtClean="0">
                  <a:solidFill>
                    <a:schemeClr val="bg1"/>
                  </a:solidFill>
                  <a:latin typeface="游ゴシック" panose="020B0400000000000000" pitchFamily="50" charset="-128"/>
                  <a:ea typeface="游ゴシック" panose="020B0400000000000000" pitchFamily="50" charset="-128"/>
                </a:rPr>
                <a:t>共有する情報の例</a:t>
              </a:r>
              <a:endParaRPr kumimoji="1" lang="ja-JP" altLang="en-US" sz="1200" b="1" dirty="0">
                <a:solidFill>
                  <a:schemeClr val="bg1"/>
                </a:solidFill>
                <a:latin typeface="游ゴシック" panose="020B0400000000000000" pitchFamily="50" charset="-128"/>
                <a:ea typeface="游ゴシック" panose="020B0400000000000000" pitchFamily="50" charset="-128"/>
              </a:endParaRPr>
            </a:p>
          </p:txBody>
        </p:sp>
      </p:grpSp>
      <p:graphicFrame>
        <p:nvGraphicFramePr>
          <p:cNvPr id="29" name="表 28"/>
          <p:cNvGraphicFramePr>
            <a:graphicFrameLocks noGrp="1"/>
          </p:cNvGraphicFramePr>
          <p:nvPr>
            <p:extLst/>
          </p:nvPr>
        </p:nvGraphicFramePr>
        <p:xfrm>
          <a:off x="380492" y="5313787"/>
          <a:ext cx="4608512" cy="1067931"/>
        </p:xfrm>
        <a:graphic>
          <a:graphicData uri="http://schemas.openxmlformats.org/drawingml/2006/table">
            <a:tbl>
              <a:tblPr firstRow="1" bandRow="1"/>
              <a:tblGrid>
                <a:gridCol w="2232248"/>
                <a:gridCol w="1224136"/>
                <a:gridCol w="1152128"/>
              </a:tblGrid>
              <a:tr h="3786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smtClean="0">
                          <a:solidFill>
                            <a:schemeClr val="bg1"/>
                          </a:solidFill>
                          <a:latin typeface="+mj-ea"/>
                          <a:ea typeface="+mj-ea"/>
                          <a:cs typeface="+mn-cs"/>
                        </a:rPr>
                        <a:t>2018</a:t>
                      </a:r>
                      <a:r>
                        <a:rPr kumimoji="1" lang="ja-JP" altLang="en-US" sz="1200" b="1" kern="1200" dirty="0" smtClean="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smtClean="0">
                          <a:latin typeface="+mj-lt"/>
                        </a:rPr>
                        <a:t>2019</a:t>
                      </a:r>
                      <a:r>
                        <a:rPr kumimoji="1" lang="ja-JP" altLang="en-US" sz="1200" dirty="0" smtClean="0">
                          <a:latin typeface="+mj-lt"/>
                        </a:rPr>
                        <a:t>年度</a:t>
                      </a:r>
                      <a:endParaRPr kumimoji="1" lang="ja-JP" altLang="en-US" sz="12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dirty="0" smtClean="0">
                          <a:solidFill>
                            <a:schemeClr val="bg1"/>
                          </a:solidFill>
                          <a:latin typeface="+mj-lt"/>
                        </a:rPr>
                        <a:t>2020</a:t>
                      </a:r>
                      <a:r>
                        <a:rPr kumimoji="1" lang="ja-JP" altLang="en-US" sz="1200" b="1" dirty="0" smtClean="0">
                          <a:solidFill>
                            <a:schemeClr val="bg1"/>
                          </a:solidFill>
                          <a:latin typeface="+mj-lt"/>
                        </a:rPr>
                        <a:t>年度</a:t>
                      </a:r>
                      <a:endParaRPr kumimoji="1" lang="ja-JP" altLang="en-US" sz="1200" b="1" dirty="0">
                        <a:solidFill>
                          <a:schemeClr val="bg1"/>
                        </a:solidFill>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689271">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bl>
          </a:graphicData>
        </a:graphic>
      </p:graphicFrame>
      <p:sp>
        <p:nvSpPr>
          <p:cNvPr id="30" name="ホームベース 29"/>
          <p:cNvSpPr/>
          <p:nvPr/>
        </p:nvSpPr>
        <p:spPr>
          <a:xfrm>
            <a:off x="2228568" y="5807852"/>
            <a:ext cx="2706500" cy="38680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訓練実施及び手法の改善</a:t>
            </a:r>
            <a:endParaRPr lang="en-US" altLang="ja-JP" sz="1050" dirty="0" smtClean="0">
              <a:solidFill>
                <a:srgbClr val="000000"/>
              </a:solidFill>
              <a:latin typeface="Meiryo UI" panose="020B0604030504040204" pitchFamily="50" charset="-128"/>
              <a:ea typeface="Meiryo UI" panose="020B0604030504040204" pitchFamily="50" charset="-128"/>
            </a:endParaRPr>
          </a:p>
        </p:txBody>
      </p:sp>
      <p:sp>
        <p:nvSpPr>
          <p:cNvPr id="32" name="ホームベース 31"/>
          <p:cNvSpPr/>
          <p:nvPr/>
        </p:nvSpPr>
        <p:spPr>
          <a:xfrm>
            <a:off x="485155" y="5804250"/>
            <a:ext cx="1695537" cy="41276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altLang="ja-JP" sz="1050" dirty="0">
                <a:solidFill>
                  <a:srgbClr val="000000"/>
                </a:solidFill>
                <a:latin typeface="Meiryo UI" panose="020B0604030504040204" pitchFamily="50" charset="-128"/>
                <a:ea typeface="Meiryo UI" panose="020B0604030504040204" pitchFamily="50" charset="-128"/>
              </a:rPr>
              <a:t>ICT</a:t>
            </a:r>
            <a:r>
              <a:rPr lang="ja-JP" altLang="en-US" sz="1050" dirty="0">
                <a:solidFill>
                  <a:srgbClr val="000000"/>
                </a:solidFill>
                <a:latin typeface="Meiryo UI" panose="020B0604030504040204" pitchFamily="50" charset="-128"/>
                <a:ea typeface="Meiryo UI" panose="020B0604030504040204" pitchFamily="50" charset="-128"/>
              </a:rPr>
              <a:t>を活用した</a:t>
            </a:r>
            <a:r>
              <a:rPr lang="ja-JP" altLang="en-US" sz="1050" dirty="0" smtClean="0">
                <a:solidFill>
                  <a:srgbClr val="000000"/>
                </a:solidFill>
                <a:latin typeface="Meiryo UI" panose="020B0604030504040204" pitchFamily="50" charset="-128"/>
                <a:ea typeface="Meiryo UI" panose="020B0604030504040204" pitchFamily="50" charset="-128"/>
              </a:rPr>
              <a:t>情報共有</a:t>
            </a:r>
            <a:endParaRPr lang="en-US" altLang="ja-JP" sz="1050" dirty="0" smtClean="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手法</a:t>
            </a:r>
            <a:r>
              <a:rPr lang="ja-JP" altLang="en-US" sz="1050" dirty="0">
                <a:solidFill>
                  <a:srgbClr val="000000"/>
                </a:solidFill>
                <a:latin typeface="Meiryo UI" panose="020B0604030504040204" pitchFamily="50" charset="-128"/>
                <a:ea typeface="Meiryo UI" panose="020B0604030504040204" pitchFamily="50" charset="-128"/>
              </a:rPr>
              <a:t>の検討</a:t>
            </a:r>
          </a:p>
        </p:txBody>
      </p:sp>
      <p:sp>
        <p:nvSpPr>
          <p:cNvPr id="36" name="正方形/長方形 35"/>
          <p:cNvSpPr/>
          <p:nvPr/>
        </p:nvSpPr>
        <p:spPr>
          <a:xfrm>
            <a:off x="380492" y="4908100"/>
            <a:ext cx="1075143" cy="316753"/>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sp>
        <p:nvSpPr>
          <p:cNvPr id="39" name="スライド番号プレースホルダー 4"/>
          <p:cNvSpPr txBox="1">
            <a:spLocks/>
          </p:cNvSpPr>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r>
              <a:rPr kumimoji="0" lang="en-US" altLang="ja-JP" sz="1000" dirty="0" smtClean="0">
                <a:solidFill>
                  <a:srgbClr val="000000"/>
                </a:solidFill>
                <a:latin typeface="メイリオ" panose="020B0604030504040204" pitchFamily="50" charset="-128"/>
              </a:rPr>
              <a:t>26</a:t>
            </a:r>
            <a:endParaRPr kumimoji="0" lang="en-US" altLang="ja-JP" sz="1000" dirty="0">
              <a:solidFill>
                <a:srgbClr val="000000"/>
              </a:solidFill>
              <a:latin typeface="メイリオ" panose="020B0604030504040204" pitchFamily="50" charset="-128"/>
            </a:endParaRPr>
          </a:p>
        </p:txBody>
      </p:sp>
      <p:sp>
        <p:nvSpPr>
          <p:cNvPr id="40" name="テキスト ボックス 39"/>
          <p:cNvSpPr txBox="1"/>
          <p:nvPr/>
        </p:nvSpPr>
        <p:spPr>
          <a:xfrm>
            <a:off x="8240332" y="118722"/>
            <a:ext cx="1537204" cy="393954"/>
          </a:xfrm>
          <a:prstGeom prst="rect">
            <a:avLst/>
          </a:prstGeom>
          <a:solidFill>
            <a:schemeClr val="accent4"/>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a:latin typeface="+mj-ea"/>
                <a:ea typeface="+mj-ea"/>
              </a:rPr>
              <a:t>レジリエンス</a:t>
            </a:r>
            <a:endParaRPr kumimoji="1" lang="ja-JP" altLang="en-US" sz="1400" dirty="0">
              <a:latin typeface="+mj-ea"/>
              <a:ea typeface="+mj-ea"/>
            </a:endParaRPr>
          </a:p>
        </p:txBody>
      </p:sp>
    </p:spTree>
    <p:extLst>
      <p:ext uri="{BB962C8B-B14F-4D97-AF65-F5344CB8AC3E}">
        <p14:creationId xmlns:p14="http://schemas.microsoft.com/office/powerpoint/2010/main" val="3665011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角丸四角形 101"/>
          <p:cNvSpPr/>
          <p:nvPr/>
        </p:nvSpPr>
        <p:spPr bwMode="auto">
          <a:xfrm>
            <a:off x="245035" y="5121188"/>
            <a:ext cx="3529920" cy="1438585"/>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101" name="角丸四角形 100"/>
          <p:cNvSpPr/>
          <p:nvPr/>
        </p:nvSpPr>
        <p:spPr bwMode="auto">
          <a:xfrm>
            <a:off x="262456" y="3107428"/>
            <a:ext cx="3502976" cy="1581712"/>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27</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xfrm>
            <a:off x="272480" y="224644"/>
            <a:ext cx="9072563" cy="395287"/>
          </a:xfrm>
          <a:noFill/>
        </p:spPr>
        <p:txBody>
          <a:bodyPr anchor="ctr"/>
          <a:lstStyle/>
          <a:p>
            <a:pPr eaLnBrk="1" hangingPunct="1"/>
            <a:r>
              <a:rPr lang="ja-JP" altLang="en-US" dirty="0" smtClean="0"/>
              <a:t>安全</a:t>
            </a:r>
            <a:r>
              <a:rPr lang="ja-JP" altLang="en-US" dirty="0"/>
              <a:t>・</a:t>
            </a:r>
            <a:r>
              <a:rPr lang="ja-JP" altLang="en-US" dirty="0" smtClean="0"/>
              <a:t>安心</a:t>
            </a:r>
            <a:endParaRPr lang="ja-JP" altLang="en-US" dirty="0"/>
          </a:p>
        </p:txBody>
      </p:sp>
      <p:sp>
        <p:nvSpPr>
          <p:cNvPr id="20" name="Shape 128"/>
          <p:cNvSpPr/>
          <p:nvPr/>
        </p:nvSpPr>
        <p:spPr>
          <a:xfrm>
            <a:off x="269788" y="742905"/>
            <a:ext cx="9515562" cy="59138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sym typeface="Helvetica Light"/>
              </a:rPr>
              <a:t>地域の見守りサービス事業</a:t>
            </a:r>
            <a:endParaRPr kumimoji="0" lang="en-US" altLang="ja-JP" sz="1687" kern="0" dirty="0" smtClean="0">
              <a:solidFill>
                <a:srgbClr val="C00000"/>
              </a:solidFill>
              <a:latin typeface="メイリオ" panose="020B0604030504040204" pitchFamily="50" charset="-128"/>
              <a:sym typeface="Helvetica Light"/>
            </a:endParaRPr>
          </a:p>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sym typeface="Helvetica Light"/>
              </a:rPr>
              <a:t>　　～スマートフォンによる見守りサービスにより地域ぐるみの小学生見守りを支援～</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56456" y="1340768"/>
            <a:ext cx="9442348" cy="145886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a:solidFill>
                  <a:prstClr val="black"/>
                </a:solidFill>
                <a:ea typeface="メイリオ"/>
              </a:rPr>
              <a:t>・地域においては、見守り活動、夜間巡視等が実施されているが、見守りボランティア活動に従事する人の負担を</a:t>
            </a:r>
            <a:r>
              <a:rPr lang="ja-JP" altLang="en-US" sz="1200" dirty="0" smtClean="0">
                <a:solidFill>
                  <a:prstClr val="black"/>
                </a:solidFill>
                <a:ea typeface="メイリオ"/>
              </a:rPr>
              <a:t>軽減に加え、学校の</a:t>
            </a:r>
            <a:endParaRPr lang="en-US" altLang="ja-JP" sz="1200" dirty="0" smtClean="0">
              <a:solidFill>
                <a:prstClr val="black"/>
              </a:solidFill>
              <a:ea typeface="メイリオ"/>
            </a:endParaRPr>
          </a:p>
          <a:p>
            <a:r>
              <a:rPr lang="ja-JP" altLang="en-US" sz="1200" dirty="0">
                <a:solidFill>
                  <a:prstClr val="black"/>
                </a:solidFill>
                <a:ea typeface="メイリオ"/>
              </a:rPr>
              <a:t>　</a:t>
            </a:r>
            <a:r>
              <a:rPr lang="ja-JP" altLang="en-US" sz="1200" dirty="0" smtClean="0">
                <a:solidFill>
                  <a:prstClr val="black"/>
                </a:solidFill>
                <a:ea typeface="メイリオ"/>
              </a:rPr>
              <a:t>統廃合</a:t>
            </a:r>
            <a:r>
              <a:rPr lang="ja-JP" altLang="en-US" sz="1200" dirty="0">
                <a:solidFill>
                  <a:prstClr val="black"/>
                </a:solidFill>
                <a:ea typeface="メイリオ"/>
              </a:rPr>
              <a:t>により通学路が長くなる等、保護者から不安の声があり、新しい見守り施策の要望が挙がるといった状況がある。</a:t>
            </a:r>
            <a:endParaRPr lang="en-US" altLang="ja-JP" sz="1200" dirty="0" smtClean="0">
              <a:solidFill>
                <a:prstClr val="black"/>
              </a:solidFill>
              <a:ea typeface="メイリオ"/>
            </a:endParaRPr>
          </a:p>
          <a:p>
            <a:r>
              <a:rPr lang="ja-JP" altLang="en-US" sz="1200" dirty="0" smtClean="0">
                <a:solidFill>
                  <a:prstClr val="black"/>
                </a:solidFill>
                <a:ea typeface="メイリオ"/>
              </a:rPr>
              <a:t>・</a:t>
            </a:r>
            <a:r>
              <a:rPr lang="ja-JP" altLang="en-US" sz="1200" dirty="0">
                <a:solidFill>
                  <a:prstClr val="black"/>
                </a:solidFill>
                <a:ea typeface="メイリオ"/>
              </a:rPr>
              <a:t>このような背景から、</a:t>
            </a:r>
            <a:r>
              <a:rPr lang="en-US" altLang="ja-JP" sz="1200" dirty="0">
                <a:solidFill>
                  <a:prstClr val="black"/>
                </a:solidFill>
                <a:ea typeface="メイリオ"/>
              </a:rPr>
              <a:t>2017</a:t>
            </a:r>
            <a:r>
              <a:rPr lang="ja-JP" altLang="en-US" sz="1200" dirty="0">
                <a:solidFill>
                  <a:prstClr val="black"/>
                </a:solidFill>
                <a:ea typeface="メイリオ"/>
              </a:rPr>
              <a:t>年度</a:t>
            </a:r>
            <a:r>
              <a:rPr lang="ja-JP" altLang="en-US" sz="1200" dirty="0" smtClean="0">
                <a:solidFill>
                  <a:prstClr val="black"/>
                </a:solidFill>
                <a:ea typeface="メイリオ"/>
              </a:rPr>
              <a:t>に</a:t>
            </a:r>
            <a:r>
              <a:rPr lang="ja-JP" altLang="en-US" sz="1200" dirty="0">
                <a:solidFill>
                  <a:prstClr val="black"/>
                </a:solidFill>
                <a:ea typeface="メイリオ"/>
              </a:rPr>
              <a:t>ビーコン（小型発信機）と基地局（定点検知器）に加え、スマートフォンアプリを利用した</a:t>
            </a:r>
            <a:r>
              <a:rPr lang="ja-JP" altLang="en-US" sz="1200" dirty="0" smtClean="0">
                <a:solidFill>
                  <a:prstClr val="black"/>
                </a:solidFill>
                <a:ea typeface="メイリオ"/>
              </a:rPr>
              <a:t>子ども</a:t>
            </a:r>
            <a:endParaRPr lang="en-US" altLang="ja-JP" sz="1200" dirty="0" smtClean="0">
              <a:solidFill>
                <a:prstClr val="black"/>
              </a:solidFill>
              <a:ea typeface="メイリオ"/>
            </a:endParaRPr>
          </a:p>
          <a:p>
            <a:r>
              <a:rPr lang="ja-JP" altLang="en-US" sz="1200" dirty="0">
                <a:solidFill>
                  <a:prstClr val="black"/>
                </a:solidFill>
                <a:ea typeface="メイリオ"/>
              </a:rPr>
              <a:t>　</a:t>
            </a:r>
            <a:r>
              <a:rPr lang="ja-JP" altLang="en-US" sz="1200" dirty="0" smtClean="0">
                <a:solidFill>
                  <a:prstClr val="black"/>
                </a:solidFill>
                <a:ea typeface="メイリオ"/>
              </a:rPr>
              <a:t>の</a:t>
            </a:r>
            <a:r>
              <a:rPr lang="ja-JP" altLang="en-US" sz="1200" dirty="0">
                <a:solidFill>
                  <a:prstClr val="black"/>
                </a:solidFill>
                <a:ea typeface="メイリオ"/>
              </a:rPr>
              <a:t>見守り</a:t>
            </a:r>
            <a:r>
              <a:rPr lang="ja-JP" altLang="en-US" sz="1200" dirty="0" smtClean="0">
                <a:solidFill>
                  <a:prstClr val="black"/>
                </a:solidFill>
                <a:ea typeface="メイリオ"/>
              </a:rPr>
              <a:t>サービス（実証実験）を</a:t>
            </a:r>
            <a:r>
              <a:rPr lang="ja-JP" altLang="en-US" sz="1200" dirty="0">
                <a:solidFill>
                  <a:prstClr val="black"/>
                </a:solidFill>
                <a:ea typeface="メイリオ"/>
              </a:rPr>
              <a:t>浪速区全域で実施し</a:t>
            </a:r>
            <a:r>
              <a:rPr lang="ja-JP" altLang="en-US" sz="1200" dirty="0" smtClean="0">
                <a:solidFill>
                  <a:prstClr val="black"/>
                </a:solidFill>
                <a:ea typeface="メイリオ"/>
              </a:rPr>
              <a:t>、</a:t>
            </a:r>
            <a:r>
              <a:rPr lang="en-US" altLang="ja-JP" sz="1200" dirty="0" smtClean="0">
                <a:solidFill>
                  <a:prstClr val="black"/>
                </a:solidFill>
                <a:ea typeface="メイリオ"/>
              </a:rPr>
              <a:t>2018</a:t>
            </a:r>
            <a:r>
              <a:rPr lang="ja-JP" altLang="en-US" sz="1200" dirty="0" smtClean="0">
                <a:solidFill>
                  <a:prstClr val="black"/>
                </a:solidFill>
                <a:ea typeface="メイリオ"/>
              </a:rPr>
              <a:t>年度から浪速区</a:t>
            </a:r>
            <a:r>
              <a:rPr lang="ja-JP" altLang="en-US" sz="1200" dirty="0">
                <a:solidFill>
                  <a:prstClr val="black"/>
                </a:solidFill>
                <a:ea typeface="メイリオ"/>
              </a:rPr>
              <a:t>の防犯施策の</a:t>
            </a:r>
            <a:r>
              <a:rPr lang="ja-JP" altLang="en-US" sz="1200" dirty="0" smtClean="0">
                <a:solidFill>
                  <a:prstClr val="black"/>
                </a:solidFill>
                <a:ea typeface="メイリオ"/>
              </a:rPr>
              <a:t>一環として同サービスを</a:t>
            </a:r>
            <a:r>
              <a:rPr lang="ja-JP" altLang="en-US" sz="1200" dirty="0">
                <a:solidFill>
                  <a:prstClr val="black"/>
                </a:solidFill>
                <a:ea typeface="メイリオ"/>
              </a:rPr>
              <a:t>提供している</a:t>
            </a:r>
            <a:r>
              <a:rPr lang="ja-JP" altLang="en-US" sz="1200" dirty="0" smtClean="0">
                <a:solidFill>
                  <a:prstClr val="black"/>
                </a:solidFill>
                <a:ea typeface="メイリオ"/>
              </a:rPr>
              <a:t>。</a:t>
            </a:r>
            <a:endParaRPr lang="en-US" altLang="ja-JP" sz="1200" dirty="0" smtClean="0">
              <a:solidFill>
                <a:prstClr val="black"/>
              </a:solidFill>
              <a:ea typeface="メイリオ"/>
            </a:endParaRPr>
          </a:p>
          <a:p>
            <a:r>
              <a:rPr lang="ja-JP" altLang="en-US" sz="1200" dirty="0">
                <a:solidFill>
                  <a:prstClr val="black"/>
                </a:solidFill>
                <a:ea typeface="メイリオ"/>
              </a:rPr>
              <a:t>・</a:t>
            </a:r>
            <a:r>
              <a:rPr lang="en-US" altLang="ja-JP" sz="1200" dirty="0">
                <a:solidFill>
                  <a:prstClr val="black"/>
                </a:solidFill>
                <a:ea typeface="メイリオ"/>
              </a:rPr>
              <a:t>2018</a:t>
            </a:r>
            <a:r>
              <a:rPr lang="ja-JP" altLang="en-US" sz="1200" dirty="0">
                <a:solidFill>
                  <a:prstClr val="black"/>
                </a:solidFill>
                <a:ea typeface="メイリオ"/>
              </a:rPr>
              <a:t>年度以降は今回の検証結果をふまえ、見守りサービスが有効と考えられる施策への導入を必要に応じて検討していく。</a:t>
            </a:r>
            <a:endParaRPr lang="en-US" altLang="ja-JP" sz="1200" dirty="0">
              <a:solidFill>
                <a:prstClr val="black"/>
              </a:solidFill>
              <a:ea typeface="メイリオ"/>
            </a:endParaRPr>
          </a:p>
        </p:txBody>
      </p:sp>
      <p:grpSp>
        <p:nvGrpSpPr>
          <p:cNvPr id="21" name="グループ化 20"/>
          <p:cNvGrpSpPr/>
          <p:nvPr/>
        </p:nvGrpSpPr>
        <p:grpSpPr>
          <a:xfrm>
            <a:off x="4124908" y="2960948"/>
            <a:ext cx="5826730" cy="3600400"/>
            <a:chOff x="353723" y="294636"/>
            <a:chExt cx="12954027" cy="6806519"/>
          </a:xfrm>
        </p:grpSpPr>
        <p:pic>
          <p:nvPicPr>
            <p:cNvPr id="22" name="Picture 5" descr="X:\ユーザ作業用フォルダ\ICT戦略担当\B_ICT推進\06_予算・決算・市会\平成29年度ー予算\12_ICT戦略担当予算\04_予算プレス関係\01_ICT戦略室\20170123_【01月25日締切】別紙1：市長プレス（パワポ及び説明）\02_提出資料\イラスト\201203150600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5174" y="3543787"/>
              <a:ext cx="1974187" cy="18806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X:\ユーザ作業用フォルダ\ICT戦略担当\B_ICT推進\06_予算・決算・市会\平成29年度ー予算\12_ICT戦略担当予算\04_予算プレス関係\01_ICT戦略室\20170123_【01月25日締切】別紙1：市長プレス（パワポ及び説明）\02_提出資料\イラスト\201203150600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5093" y="2816967"/>
              <a:ext cx="1974187" cy="18806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X:\ユーザ作業用フォルダ\ICT戦略担当\B_ICT推進\06_予算・決算・市会\平成29年度ー予算\12_ICT戦略担当予算\04_予算プレス関係\01_ICT戦略室\20170123_【01月25日締切】別紙1：市長プレス（パワポ及び説明）\02_提出資料\イラスト\201203150600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778" y="620916"/>
              <a:ext cx="1974187" cy="1880673"/>
            </a:xfrm>
            <a:prstGeom prst="rect">
              <a:avLst/>
            </a:prstGeom>
            <a:noFill/>
            <a:extLst>
              <a:ext uri="{909E8E84-426E-40DD-AFC4-6F175D3DCCD1}">
                <a14:hiddenFill xmlns:a14="http://schemas.microsoft.com/office/drawing/2010/main">
                  <a:solidFill>
                    <a:srgbClr val="FFFFFF"/>
                  </a:solidFill>
                </a14:hiddenFill>
              </a:ext>
            </a:extLst>
          </p:spPr>
        </p:pic>
        <p:sp>
          <p:nvSpPr>
            <p:cNvPr id="25" name="円/楕円 24"/>
            <p:cNvSpPr/>
            <p:nvPr/>
          </p:nvSpPr>
          <p:spPr>
            <a:xfrm>
              <a:off x="2669098" y="3887890"/>
              <a:ext cx="103599" cy="113839"/>
            </a:xfrm>
            <a:prstGeom prst="ellipse">
              <a:avLst/>
            </a:prstGeom>
            <a:solidFill>
              <a:srgbClr val="FFC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solidFill>
                  <a:srgbClr val="FFFFFF"/>
                </a:solidFill>
              </a:endParaRPr>
            </a:p>
          </p:txBody>
        </p:sp>
        <p:sp>
          <p:nvSpPr>
            <p:cNvPr id="26" name="稲妻 25"/>
            <p:cNvSpPr/>
            <p:nvPr/>
          </p:nvSpPr>
          <p:spPr>
            <a:xfrm rot="18059226">
              <a:off x="2246148" y="3921575"/>
              <a:ext cx="275053" cy="194375"/>
            </a:xfrm>
            <a:prstGeom prst="lightningBol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solidFill>
                  <a:srgbClr val="FFFFFF"/>
                </a:solidFill>
              </a:endParaRPr>
            </a:p>
          </p:txBody>
        </p:sp>
        <p:sp>
          <p:nvSpPr>
            <p:cNvPr id="27" name="雲 26"/>
            <p:cNvSpPr/>
            <p:nvPr/>
          </p:nvSpPr>
          <p:spPr>
            <a:xfrm>
              <a:off x="8524130" y="1182511"/>
              <a:ext cx="2281084" cy="79959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solidFill>
                  <a:srgbClr val="FFFFFF"/>
                </a:solidFill>
              </a:endParaRPr>
            </a:p>
          </p:txBody>
        </p:sp>
        <p:cxnSp>
          <p:nvCxnSpPr>
            <p:cNvPr id="28" name="曲線コネクタ 27"/>
            <p:cNvCxnSpPr/>
            <p:nvPr/>
          </p:nvCxnSpPr>
          <p:spPr>
            <a:xfrm>
              <a:off x="4190482" y="830025"/>
              <a:ext cx="4783735" cy="1811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曲線コネクタ 28"/>
            <p:cNvCxnSpPr/>
            <p:nvPr/>
          </p:nvCxnSpPr>
          <p:spPr>
            <a:xfrm flipV="1">
              <a:off x="2167958" y="848137"/>
              <a:ext cx="6781881" cy="3830691"/>
            </a:xfrm>
            <a:prstGeom prst="curvedConnector3">
              <a:avLst>
                <a:gd name="adj1" fmla="val 4666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10234565" y="1992096"/>
              <a:ext cx="0" cy="2686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872822" y="427511"/>
              <a:ext cx="2757603" cy="1078868"/>
            </a:xfrm>
            <a:prstGeom prst="rect">
              <a:avLst/>
            </a:prstGeom>
            <a:noFill/>
          </p:spPr>
          <p:txBody>
            <a:bodyPr wrap="square" rtlCol="0">
              <a:spAutoFit/>
            </a:bodyPr>
            <a:lstStyle/>
            <a:p>
              <a:pPr algn="ctr"/>
              <a:r>
                <a:rPr lang="en-US" altLang="ja-JP" sz="1000" b="1" dirty="0" smtClean="0">
                  <a:latin typeface="Meiryo UI" panose="020B0604030504040204" pitchFamily="50" charset="-128"/>
                  <a:ea typeface="Meiryo UI" panose="020B0604030504040204" pitchFamily="50" charset="-128"/>
                </a:rPr>
                <a:t>A</a:t>
              </a:r>
              <a:r>
                <a:rPr lang="ja-JP" altLang="en-US" sz="1000" b="1" dirty="0" smtClean="0">
                  <a:latin typeface="Meiryo UI" panose="020B0604030504040204" pitchFamily="50" charset="-128"/>
                  <a:ea typeface="Meiryo UI" panose="020B0604030504040204" pitchFamily="50" charset="-128"/>
                </a:rPr>
                <a:t>君</a:t>
              </a:r>
              <a:endParaRPr lang="en-US" altLang="ja-JP" sz="1000" b="1" dirty="0" smtClean="0">
                <a:latin typeface="Meiryo UI" panose="020B0604030504040204" pitchFamily="50" charset="-128"/>
                <a:ea typeface="Meiryo UI" panose="020B0604030504040204" pitchFamily="50" charset="-128"/>
              </a:endParaRPr>
            </a:p>
            <a:p>
              <a:pPr algn="ctr"/>
              <a:r>
                <a:rPr lang="en-US" altLang="ja-JP" sz="1000" b="1" dirty="0" smtClean="0">
                  <a:latin typeface="Meiryo UI" panose="020B0604030504040204" pitchFamily="50" charset="-128"/>
                  <a:ea typeface="Meiryo UI" panose="020B0604030504040204" pitchFamily="50" charset="-128"/>
                </a:rPr>
                <a:t>16:00</a:t>
              </a:r>
              <a:r>
                <a:rPr lang="ja-JP" altLang="en-US" sz="1000" b="1" dirty="0" smtClean="0">
                  <a:latin typeface="Meiryo UI" panose="020B0604030504040204" pitchFamily="50" charset="-128"/>
                  <a:ea typeface="Meiryo UI" panose="020B0604030504040204" pitchFamily="50" charset="-128"/>
                </a:rPr>
                <a:t>検知情報</a:t>
              </a:r>
              <a:endParaRPr lang="ja-JP" altLang="en-US" sz="10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3538267" y="2725999"/>
              <a:ext cx="2506775" cy="940220"/>
            </a:xfrm>
            <a:prstGeom prst="rect">
              <a:avLst/>
            </a:prstGeom>
            <a:noFill/>
          </p:spPr>
          <p:txBody>
            <a:bodyPr wrap="square" rtlCol="0">
              <a:spAutoFit/>
            </a:bodyPr>
            <a:lstStyle/>
            <a:p>
              <a:pPr algn="ctr"/>
              <a:r>
                <a:rPr lang="en-US" altLang="ja-JP" sz="1000" b="1" dirty="0" smtClean="0">
                  <a:latin typeface="Meiryo UI" panose="020B0604030504040204" pitchFamily="50" charset="-128"/>
                  <a:ea typeface="Meiryo UI" panose="020B0604030504040204" pitchFamily="50" charset="-128"/>
                </a:rPr>
                <a:t>A</a:t>
              </a:r>
              <a:r>
                <a:rPr lang="ja-JP" altLang="en-US" sz="1000" b="1" dirty="0" smtClean="0">
                  <a:latin typeface="Meiryo UI" panose="020B0604030504040204" pitchFamily="50" charset="-128"/>
                  <a:ea typeface="Meiryo UI" panose="020B0604030504040204" pitchFamily="50" charset="-128"/>
                </a:rPr>
                <a:t>君</a:t>
              </a:r>
              <a:endParaRPr lang="en-US" altLang="ja-JP" sz="1000" b="1" dirty="0" smtClean="0">
                <a:latin typeface="Meiryo UI" panose="020B0604030504040204" pitchFamily="50" charset="-128"/>
                <a:ea typeface="Meiryo UI" panose="020B0604030504040204" pitchFamily="50" charset="-128"/>
              </a:endParaRPr>
            </a:p>
            <a:p>
              <a:pPr algn="ctr"/>
              <a:r>
                <a:rPr lang="en-US" altLang="ja-JP" sz="1000" b="1" dirty="0" smtClean="0">
                  <a:latin typeface="Meiryo UI" panose="020B0604030504040204" pitchFamily="50" charset="-128"/>
                  <a:ea typeface="Meiryo UI" panose="020B0604030504040204" pitchFamily="50" charset="-128"/>
                </a:rPr>
                <a:t>16:30</a:t>
              </a:r>
              <a:r>
                <a:rPr lang="ja-JP" altLang="en-US" sz="1000" b="1" dirty="0" smtClean="0">
                  <a:latin typeface="Meiryo UI" panose="020B0604030504040204" pitchFamily="50" charset="-128"/>
                  <a:ea typeface="Meiryo UI" panose="020B0604030504040204" pitchFamily="50" charset="-128"/>
                </a:rPr>
                <a:t>検知情報</a:t>
              </a:r>
              <a:endParaRPr lang="ja-JP" altLang="en-US" sz="1000"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6067945" y="2444669"/>
              <a:ext cx="2557969" cy="1078868"/>
            </a:xfrm>
            <a:prstGeom prst="rect">
              <a:avLst/>
            </a:prstGeom>
            <a:noFill/>
          </p:spPr>
          <p:txBody>
            <a:bodyPr wrap="square" rtlCol="0">
              <a:spAutoFit/>
            </a:bodyPr>
            <a:lstStyle/>
            <a:p>
              <a:pPr algn="ctr"/>
              <a:r>
                <a:rPr lang="en-US" altLang="ja-JP" sz="1000" b="1" dirty="0" smtClean="0">
                  <a:latin typeface="Meiryo UI" panose="020B0604030504040204" pitchFamily="50" charset="-128"/>
                  <a:ea typeface="Meiryo UI" panose="020B0604030504040204" pitchFamily="50" charset="-128"/>
                </a:rPr>
                <a:t>A</a:t>
              </a:r>
              <a:r>
                <a:rPr lang="ja-JP" altLang="en-US" sz="1000" b="1" dirty="0" smtClean="0">
                  <a:latin typeface="Meiryo UI" panose="020B0604030504040204" pitchFamily="50" charset="-128"/>
                  <a:ea typeface="Meiryo UI" panose="020B0604030504040204" pitchFamily="50" charset="-128"/>
                </a:rPr>
                <a:t>君</a:t>
              </a:r>
              <a:endParaRPr lang="en-US" altLang="ja-JP" sz="1000" b="1" dirty="0" smtClean="0">
                <a:latin typeface="Meiryo UI" panose="020B0604030504040204" pitchFamily="50" charset="-128"/>
                <a:ea typeface="Meiryo UI" panose="020B0604030504040204" pitchFamily="50" charset="-128"/>
              </a:endParaRPr>
            </a:p>
            <a:p>
              <a:pPr algn="ctr"/>
              <a:r>
                <a:rPr lang="en-US" altLang="ja-JP" sz="1000" b="1" dirty="0">
                  <a:latin typeface="Meiryo UI" panose="020B0604030504040204" pitchFamily="50" charset="-128"/>
                  <a:ea typeface="Meiryo UI" panose="020B0604030504040204" pitchFamily="50" charset="-128"/>
                </a:rPr>
                <a:t>16:50</a:t>
              </a:r>
              <a:r>
                <a:rPr lang="ja-JP" altLang="en-US" sz="1000" b="1" dirty="0" smtClean="0">
                  <a:latin typeface="Meiryo UI" panose="020B0604030504040204" pitchFamily="50" charset="-128"/>
                  <a:ea typeface="Meiryo UI" panose="020B0604030504040204" pitchFamily="50" charset="-128"/>
                </a:rPr>
                <a:t>検知情報</a:t>
              </a:r>
              <a:endParaRPr lang="ja-JP" altLang="en-US" sz="1000" b="1"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10203006" y="3085385"/>
              <a:ext cx="2410003" cy="537269"/>
            </a:xfrm>
            <a:prstGeom prst="rect">
              <a:avLst/>
            </a:prstGeom>
            <a:noFill/>
          </p:spPr>
          <p:txBody>
            <a:bodyPr wrap="square" rtlCol="0">
              <a:spAutoFit/>
            </a:bodyPr>
            <a:lstStyle/>
            <a:p>
              <a:r>
                <a:rPr lang="en-US" altLang="ja-JP" sz="1000" b="1" dirty="0" smtClean="0">
                  <a:latin typeface="Meiryo UI" panose="020B0604030504040204" pitchFamily="50" charset="-128"/>
                  <a:ea typeface="Meiryo UI" panose="020B0604030504040204" pitchFamily="50" charset="-128"/>
                </a:rPr>
                <a:t>A</a:t>
              </a:r>
              <a:r>
                <a:rPr lang="ja-JP" altLang="en-US" sz="1000" b="1" dirty="0" smtClean="0">
                  <a:latin typeface="Meiryo UI" panose="020B0604030504040204" pitchFamily="50" charset="-128"/>
                  <a:ea typeface="Meiryo UI" panose="020B0604030504040204" pitchFamily="50" charset="-128"/>
                </a:rPr>
                <a:t>君の検知履歴</a:t>
              </a:r>
              <a:endParaRPr lang="ja-JP" altLang="en-US" sz="1000" b="1"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2996827" y="2115997"/>
              <a:ext cx="2348346" cy="365653"/>
            </a:xfrm>
            <a:prstGeom prst="rect">
              <a:avLst/>
            </a:prstGeom>
            <a:noFill/>
          </p:spPr>
          <p:txBody>
            <a:bodyPr wrap="square" rtlCol="0">
              <a:spAutoFit/>
            </a:bodyPr>
            <a:lstStyle/>
            <a:p>
              <a:pPr algn="ctr"/>
              <a:r>
                <a:rPr lang="ja-JP" altLang="en-US" sz="1000" dirty="0" smtClean="0">
                  <a:latin typeface="Meiryo UI" panose="020B0604030504040204" pitchFamily="50" charset="-128"/>
                  <a:ea typeface="Meiryo UI" panose="020B0604030504040204" pitchFamily="50" charset="-128"/>
                </a:rPr>
                <a:t>〇〇小学校</a:t>
              </a:r>
              <a:endParaRPr lang="ja-JP" altLang="en-US" sz="10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7702045" y="4357369"/>
              <a:ext cx="2514752" cy="365653"/>
            </a:xfrm>
            <a:prstGeom prst="rect">
              <a:avLst/>
            </a:prstGeom>
            <a:noFill/>
          </p:spPr>
          <p:txBody>
            <a:bodyPr wrap="square" rtlCol="0">
              <a:spAutoFit/>
            </a:bodyPr>
            <a:lstStyle/>
            <a:p>
              <a:pPr algn="ctr"/>
              <a:r>
                <a:rPr lang="ja-JP" altLang="en-US" sz="1000" dirty="0" smtClean="0">
                  <a:latin typeface="Meiryo UI" panose="020B0604030504040204" pitchFamily="50" charset="-128"/>
                  <a:ea typeface="Meiryo UI" panose="020B0604030504040204" pitchFamily="50" charset="-128"/>
                </a:rPr>
                <a:t>〇△小学校</a:t>
              </a:r>
              <a:endParaRPr lang="ja-JP" altLang="en-US" sz="10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353723" y="5149548"/>
              <a:ext cx="3167254" cy="940220"/>
            </a:xfrm>
            <a:prstGeom prst="rect">
              <a:avLst/>
            </a:prstGeom>
            <a:noFill/>
            <a:ln w="9525">
              <a:noFill/>
            </a:ln>
          </p:spPr>
          <p:txBody>
            <a:bodyPr wrap="square" rtlCol="0">
              <a:spAutoFit/>
            </a:bodyPr>
            <a:lstStyle/>
            <a:p>
              <a:pPr algn="ctr"/>
              <a:r>
                <a:rPr lang="ja-JP" altLang="en-US" sz="1000" b="1" dirty="0" smtClean="0">
                  <a:latin typeface="Meiryo UI" panose="020B0604030504040204" pitchFamily="50" charset="-128"/>
                  <a:ea typeface="Meiryo UI" panose="020B0604030504040204" pitchFamily="50" charset="-128"/>
                </a:rPr>
                <a:t>ボランティア</a:t>
              </a:r>
              <a:endParaRPr lang="en-US" altLang="ja-JP" sz="1000" b="1" dirty="0" smtClean="0">
                <a:latin typeface="Meiryo UI" panose="020B0604030504040204" pitchFamily="50" charset="-128"/>
                <a:ea typeface="Meiryo UI" panose="020B0604030504040204" pitchFamily="50" charset="-128"/>
              </a:endParaRPr>
            </a:p>
            <a:p>
              <a:pPr algn="ctr"/>
              <a:r>
                <a:rPr lang="ja-JP" altLang="en-US" sz="1000" b="1" dirty="0" smtClean="0">
                  <a:latin typeface="Meiryo UI" panose="020B0604030504040204" pitchFamily="50" charset="-128"/>
                  <a:ea typeface="Meiryo UI" panose="020B0604030504040204" pitchFamily="50" charset="-128"/>
                </a:rPr>
                <a:t>（見守りアプリ所有）</a:t>
              </a:r>
              <a:endParaRPr lang="ja-JP" altLang="en-US" sz="1000" b="1"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10243851" y="500252"/>
              <a:ext cx="2655260" cy="537269"/>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rPr>
                <a:t>見守りシステム</a:t>
              </a:r>
              <a:endParaRPr lang="ja-JP" altLang="en-US" sz="1000" b="1" dirty="0">
                <a:latin typeface="Meiryo UI" panose="020B0604030504040204" pitchFamily="50" charset="-128"/>
                <a:ea typeface="Meiryo UI" panose="020B0604030504040204" pitchFamily="50" charset="-128"/>
              </a:endParaRPr>
            </a:p>
          </p:txBody>
        </p:sp>
        <p:sp>
          <p:nvSpPr>
            <p:cNvPr id="52" name="円/楕円 51"/>
            <p:cNvSpPr/>
            <p:nvPr/>
          </p:nvSpPr>
          <p:spPr>
            <a:xfrm>
              <a:off x="2784669" y="1636191"/>
              <a:ext cx="103599" cy="113839"/>
            </a:xfrm>
            <a:prstGeom prst="ellipse">
              <a:avLst/>
            </a:prstGeom>
            <a:solidFill>
              <a:srgbClr val="FFC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solidFill>
                  <a:srgbClr val="FFFFFF"/>
                </a:solidFill>
              </a:endParaRPr>
            </a:p>
          </p:txBody>
        </p:sp>
        <p:sp>
          <p:nvSpPr>
            <p:cNvPr id="54" name="稲妻 53"/>
            <p:cNvSpPr/>
            <p:nvPr/>
          </p:nvSpPr>
          <p:spPr>
            <a:xfrm rot="6797719">
              <a:off x="3120167" y="1299315"/>
              <a:ext cx="275053" cy="194375"/>
            </a:xfrm>
            <a:prstGeom prst="lightningBol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solidFill>
                  <a:srgbClr val="FFFFFF"/>
                </a:solidFill>
              </a:endParaRPr>
            </a:p>
          </p:txBody>
        </p:sp>
        <p:sp>
          <p:nvSpPr>
            <p:cNvPr id="56" name="テキスト ボックス 55"/>
            <p:cNvSpPr txBox="1"/>
            <p:nvPr/>
          </p:nvSpPr>
          <p:spPr>
            <a:xfrm>
              <a:off x="3728192" y="294636"/>
              <a:ext cx="1403735" cy="616497"/>
            </a:xfrm>
            <a:prstGeom prst="rect">
              <a:avLst/>
            </a:prstGeom>
            <a:noFill/>
          </p:spPr>
          <p:txBody>
            <a:bodyPr wrap="square" rtlCol="0">
              <a:spAutoFit/>
            </a:bodyPr>
            <a:lstStyle/>
            <a:p>
              <a:r>
                <a:rPr lang="ja-JP" altLang="en-US" sz="1000" dirty="0" smtClean="0">
                  <a:ln>
                    <a:solidFill>
                      <a:srgbClr val="FF0000"/>
                    </a:solidFill>
                  </a:ln>
                  <a:solidFill>
                    <a:srgbClr val="FFFF00"/>
                  </a:solidFill>
                </a:rPr>
                <a:t>！検知</a:t>
              </a:r>
              <a:endParaRPr lang="ja-JP" altLang="en-US" sz="1000" dirty="0">
                <a:ln>
                  <a:solidFill>
                    <a:srgbClr val="FF0000"/>
                  </a:solidFill>
                </a:ln>
                <a:solidFill>
                  <a:srgbClr val="FFFF00"/>
                </a:solidFill>
              </a:endParaRPr>
            </a:p>
          </p:txBody>
        </p:sp>
        <p:sp>
          <p:nvSpPr>
            <p:cNvPr id="57" name="円/楕円 56"/>
            <p:cNvSpPr/>
            <p:nvPr/>
          </p:nvSpPr>
          <p:spPr>
            <a:xfrm>
              <a:off x="6377514" y="4601743"/>
              <a:ext cx="103599" cy="113839"/>
            </a:xfrm>
            <a:prstGeom prst="ellipse">
              <a:avLst/>
            </a:prstGeom>
            <a:solidFill>
              <a:srgbClr val="FFC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solidFill>
                  <a:srgbClr val="FFFFFF"/>
                </a:solidFill>
              </a:endParaRPr>
            </a:p>
          </p:txBody>
        </p:sp>
        <p:sp>
          <p:nvSpPr>
            <p:cNvPr id="58" name="稲妻 57"/>
            <p:cNvSpPr/>
            <p:nvPr/>
          </p:nvSpPr>
          <p:spPr>
            <a:xfrm rot="18059226">
              <a:off x="5926907" y="4527303"/>
              <a:ext cx="275053" cy="194375"/>
            </a:xfrm>
            <a:prstGeom prst="lightningBol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solidFill>
                  <a:srgbClr val="FFFFFF"/>
                </a:solidFill>
              </a:endParaRPr>
            </a:p>
          </p:txBody>
        </p:sp>
        <p:cxnSp>
          <p:nvCxnSpPr>
            <p:cNvPr id="59" name="曲線コネクタ 58"/>
            <p:cNvCxnSpPr/>
            <p:nvPr/>
          </p:nvCxnSpPr>
          <p:spPr>
            <a:xfrm flipV="1">
              <a:off x="5722117" y="848137"/>
              <a:ext cx="3227722" cy="412811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H="1">
              <a:off x="2693828" y="2355946"/>
              <a:ext cx="8560" cy="615319"/>
            </a:xfrm>
            <a:prstGeom prst="straightConnector1">
              <a:avLst/>
            </a:prstGeom>
            <a:ln w="63500" cmpd="sng">
              <a:solidFill>
                <a:schemeClr val="accent2">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3114041" y="3672472"/>
              <a:ext cx="2728845" cy="648076"/>
            </a:xfrm>
            <a:prstGeom prst="straightConnector1">
              <a:avLst/>
            </a:prstGeom>
            <a:ln w="76200" cmpd="sng">
              <a:solidFill>
                <a:schemeClr val="accent2">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62" name="Picture 2" descr="X:\ユーザ作業用フォルダ\ICT戦略担当\B_ICT推進\06_予算・決算・市会\平成29年度ー予算\12_ICT戦略担当予算\04_予算プレス関係\01_ICT戦略室\20170123_【01月25日締切】別紙1：市長プレス（パワポ及び説明）\02_提出資料\イラスト\computer_サーバ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386" y="508052"/>
              <a:ext cx="1069464" cy="106946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 descr="X:\ユーザ作業用フォルダ\ICT戦略担当\B_ICT推進\06_予算・決算・市会\平成29年度ー予算\12_ICT戦略担当予算\04_予算プレス関係\01_ICT戦略室\20170123_【01月25日締切】別紙1：市長プレス（パワポ及び説明）\02_提出資料\イラスト\tatemono_学校.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0367" y="3106546"/>
              <a:ext cx="1585724" cy="136372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 descr="X:\ユーザ作業用フォルダ\ICT戦略担当\B_ICT推進\06_予算・決算・市会\平成29年度ー予算\12_ICT戦略担当予算\04_予算プレス関係\01_ICT戦略室\20170123_【01月25日締切】別紙1：市長プレス（パワポ及び説明）\02_提出資料\イラスト\tatemono_学校.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1346" y="891925"/>
              <a:ext cx="1585724" cy="136372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7" descr="X:\ユーザ作業用フォルダ\ICT戦略担当\B_ICT推進\06_予算・決算・市会\平成29年度ー予算\12_ICT戦略担当予算\04_予算プレス関係\01_ICT戦略室\20170123_【01月25日締切】別紙1：市長プレス（パワポ及び説明）\02_提出資料\イラスト\smartphone_スマホを持った女性.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5680" y="4715582"/>
              <a:ext cx="1303654" cy="186236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X:\ユーザ作業用フォルダ\ICT戦略担当\B_ICT推進\06_予算・決算・市会\平成29年度ー予算\12_ICT戦略担当予算\04_予算プレス関係\01_ICT戦略室\20170123_【01月25日締切】別紙1：市長プレス（パワポ及び説明）\02_提出資料\イラスト\hito5_gendaijin_スマホを持った会社員.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7560" y="4373791"/>
              <a:ext cx="1225304" cy="1969941"/>
            </a:xfrm>
            <a:prstGeom prst="rect">
              <a:avLst/>
            </a:prstGeom>
            <a:noFill/>
            <a:extLst>
              <a:ext uri="{909E8E84-426E-40DD-AFC4-6F175D3DCCD1}">
                <a14:hiddenFill xmlns:a14="http://schemas.microsoft.com/office/drawing/2010/main">
                  <a:solidFill>
                    <a:srgbClr val="FFFFFF"/>
                  </a:solidFill>
                </a14:hiddenFill>
              </a:ext>
            </a:extLst>
          </p:spPr>
        </p:pic>
        <p:pic>
          <p:nvPicPr>
            <p:cNvPr id="67" name="図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4376" y="4857766"/>
              <a:ext cx="396568" cy="594852"/>
            </a:xfrm>
            <a:prstGeom prst="rect">
              <a:avLst/>
            </a:prstGeom>
          </p:spPr>
        </p:pic>
        <p:pic>
          <p:nvPicPr>
            <p:cNvPr id="68" name="図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6034" y="4870297"/>
              <a:ext cx="396568" cy="594852"/>
            </a:xfrm>
            <a:prstGeom prst="rect">
              <a:avLst/>
            </a:prstGeom>
          </p:spPr>
        </p:pic>
        <p:sp>
          <p:nvSpPr>
            <p:cNvPr id="69" name="テキスト ボックス 68"/>
            <p:cNvSpPr txBox="1"/>
            <p:nvPr/>
          </p:nvSpPr>
          <p:spPr>
            <a:xfrm>
              <a:off x="5513786" y="5198741"/>
              <a:ext cx="1295283" cy="365653"/>
            </a:xfrm>
            <a:prstGeom prst="rect">
              <a:avLst/>
            </a:prstGeom>
            <a:noFill/>
          </p:spPr>
          <p:txBody>
            <a:bodyPr wrap="square" rtlCol="0">
              <a:spAutoFit/>
            </a:bodyPr>
            <a:lstStyle/>
            <a:p>
              <a:r>
                <a:rPr lang="ja-JP" altLang="en-US" sz="1000" dirty="0" smtClean="0">
                  <a:ln>
                    <a:solidFill>
                      <a:srgbClr val="FF0000"/>
                    </a:solidFill>
                  </a:ln>
                  <a:solidFill>
                    <a:srgbClr val="FFFF00"/>
                  </a:solidFill>
                </a:rPr>
                <a:t>！検知</a:t>
              </a:r>
              <a:endParaRPr lang="ja-JP" altLang="en-US" sz="1000" dirty="0">
                <a:ln>
                  <a:solidFill>
                    <a:srgbClr val="FF0000"/>
                  </a:solidFill>
                </a:ln>
                <a:solidFill>
                  <a:srgbClr val="FFFF00"/>
                </a:solidFill>
              </a:endParaRPr>
            </a:p>
          </p:txBody>
        </p:sp>
        <p:pic>
          <p:nvPicPr>
            <p:cNvPr id="70" name="図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272" y="3359970"/>
              <a:ext cx="396568" cy="594852"/>
            </a:xfrm>
            <a:prstGeom prst="rect">
              <a:avLst/>
            </a:prstGeom>
          </p:spPr>
        </p:pic>
        <p:sp>
          <p:nvSpPr>
            <p:cNvPr id="71" name="テキスト ボックス 70"/>
            <p:cNvSpPr txBox="1"/>
            <p:nvPr/>
          </p:nvSpPr>
          <p:spPr>
            <a:xfrm>
              <a:off x="484159" y="2902027"/>
              <a:ext cx="1437076" cy="616497"/>
            </a:xfrm>
            <a:prstGeom prst="rect">
              <a:avLst/>
            </a:prstGeom>
            <a:noFill/>
          </p:spPr>
          <p:txBody>
            <a:bodyPr wrap="square" rtlCol="0">
              <a:spAutoFit/>
            </a:bodyPr>
            <a:lstStyle/>
            <a:p>
              <a:r>
                <a:rPr lang="ja-JP" altLang="en-US" sz="1000" dirty="0" smtClean="0">
                  <a:ln>
                    <a:solidFill>
                      <a:srgbClr val="FF0000"/>
                    </a:solidFill>
                  </a:ln>
                  <a:solidFill>
                    <a:srgbClr val="FFFF00"/>
                  </a:solidFill>
                </a:rPr>
                <a:t>！検知</a:t>
              </a:r>
              <a:endParaRPr lang="ja-JP" altLang="en-US" sz="1000" dirty="0">
                <a:ln>
                  <a:solidFill>
                    <a:srgbClr val="FF0000"/>
                  </a:solidFill>
                </a:ln>
                <a:solidFill>
                  <a:srgbClr val="FFFF00"/>
                </a:solidFill>
              </a:endParaRPr>
            </a:p>
          </p:txBody>
        </p:sp>
        <p:grpSp>
          <p:nvGrpSpPr>
            <p:cNvPr id="72" name="グループ化 71"/>
            <p:cNvGrpSpPr/>
            <p:nvPr/>
          </p:nvGrpSpPr>
          <p:grpSpPr>
            <a:xfrm>
              <a:off x="8271734" y="2736091"/>
              <a:ext cx="504792" cy="597069"/>
              <a:chOff x="381031" y="563995"/>
              <a:chExt cx="504792" cy="597069"/>
            </a:xfrm>
          </p:grpSpPr>
          <p:sp>
            <p:nvSpPr>
              <p:cNvPr id="90" name="二等辺三角形 89"/>
              <p:cNvSpPr/>
              <p:nvPr/>
            </p:nvSpPr>
            <p:spPr>
              <a:xfrm>
                <a:off x="517216" y="848138"/>
                <a:ext cx="235951" cy="3129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solidFill>
                    <a:srgbClr val="FFFFFF"/>
                  </a:solidFill>
                </a:endParaRPr>
              </a:p>
            </p:txBody>
          </p:sp>
          <p:sp>
            <p:nvSpPr>
              <p:cNvPr id="91" name="円/楕円 90"/>
              <p:cNvSpPr/>
              <p:nvPr/>
            </p:nvSpPr>
            <p:spPr>
              <a:xfrm>
                <a:off x="622436" y="75988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solidFill>
                    <a:srgbClr val="FFFFFF"/>
                  </a:solidFill>
                </a:endParaRPr>
              </a:p>
            </p:txBody>
          </p:sp>
          <p:sp>
            <p:nvSpPr>
              <p:cNvPr id="92" name="円弧 91"/>
              <p:cNvSpPr/>
              <p:nvPr/>
            </p:nvSpPr>
            <p:spPr>
              <a:xfrm>
                <a:off x="622436" y="684919"/>
                <a:ext cx="99142" cy="182255"/>
              </a:xfrm>
              <a:prstGeom prst="arc">
                <a:avLst>
                  <a:gd name="adj1" fmla="val 18047693"/>
                  <a:gd name="adj2" fmla="val 318049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00">
                  <a:solidFill>
                    <a:srgbClr val="000000"/>
                  </a:solidFill>
                </a:endParaRPr>
              </a:p>
            </p:txBody>
          </p:sp>
          <p:sp>
            <p:nvSpPr>
              <p:cNvPr id="93" name="円弧 92"/>
              <p:cNvSpPr/>
              <p:nvPr/>
            </p:nvSpPr>
            <p:spPr>
              <a:xfrm>
                <a:off x="622436" y="626838"/>
                <a:ext cx="182725" cy="298416"/>
              </a:xfrm>
              <a:prstGeom prst="arc">
                <a:avLst>
                  <a:gd name="adj1" fmla="val 18711322"/>
                  <a:gd name="adj2" fmla="val 278678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00">
                  <a:solidFill>
                    <a:srgbClr val="000000"/>
                  </a:solidFill>
                </a:endParaRPr>
              </a:p>
            </p:txBody>
          </p:sp>
          <p:sp>
            <p:nvSpPr>
              <p:cNvPr id="94" name="円弧 93"/>
              <p:cNvSpPr/>
              <p:nvPr/>
            </p:nvSpPr>
            <p:spPr>
              <a:xfrm>
                <a:off x="685220" y="563995"/>
                <a:ext cx="200603" cy="407555"/>
              </a:xfrm>
              <a:prstGeom prst="arc">
                <a:avLst>
                  <a:gd name="adj1" fmla="val 18711322"/>
                  <a:gd name="adj2" fmla="val 334960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00">
                  <a:solidFill>
                    <a:srgbClr val="000000"/>
                  </a:solidFill>
                </a:endParaRPr>
              </a:p>
            </p:txBody>
          </p:sp>
          <p:grpSp>
            <p:nvGrpSpPr>
              <p:cNvPr id="95" name="グループ化 94"/>
              <p:cNvGrpSpPr/>
              <p:nvPr/>
            </p:nvGrpSpPr>
            <p:grpSpPr>
              <a:xfrm flipH="1">
                <a:off x="381031" y="568759"/>
                <a:ext cx="263387" cy="407555"/>
                <a:chOff x="65224" y="563995"/>
                <a:chExt cx="263387" cy="407555"/>
              </a:xfrm>
            </p:grpSpPr>
            <p:sp>
              <p:nvSpPr>
                <p:cNvPr id="96" name="円弧 95"/>
                <p:cNvSpPr/>
                <p:nvPr/>
              </p:nvSpPr>
              <p:spPr>
                <a:xfrm>
                  <a:off x="65224" y="684919"/>
                  <a:ext cx="99142" cy="182255"/>
                </a:xfrm>
                <a:prstGeom prst="arc">
                  <a:avLst>
                    <a:gd name="adj1" fmla="val 18047693"/>
                    <a:gd name="adj2" fmla="val 318049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00">
                    <a:solidFill>
                      <a:srgbClr val="000000"/>
                    </a:solidFill>
                  </a:endParaRPr>
                </a:p>
              </p:txBody>
            </p:sp>
            <p:sp>
              <p:nvSpPr>
                <p:cNvPr id="97" name="円弧 96"/>
                <p:cNvSpPr/>
                <p:nvPr/>
              </p:nvSpPr>
              <p:spPr>
                <a:xfrm>
                  <a:off x="65224" y="626838"/>
                  <a:ext cx="182725" cy="298416"/>
                </a:xfrm>
                <a:prstGeom prst="arc">
                  <a:avLst>
                    <a:gd name="adj1" fmla="val 18711322"/>
                    <a:gd name="adj2" fmla="val 278678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00">
                    <a:solidFill>
                      <a:srgbClr val="000000"/>
                    </a:solidFill>
                  </a:endParaRPr>
                </a:p>
              </p:txBody>
            </p:sp>
            <p:sp>
              <p:nvSpPr>
                <p:cNvPr id="98" name="円弧 97"/>
                <p:cNvSpPr/>
                <p:nvPr/>
              </p:nvSpPr>
              <p:spPr>
                <a:xfrm>
                  <a:off x="128008" y="563995"/>
                  <a:ext cx="200603" cy="407555"/>
                </a:xfrm>
                <a:prstGeom prst="arc">
                  <a:avLst>
                    <a:gd name="adj1" fmla="val 18711322"/>
                    <a:gd name="adj2" fmla="val 334960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00">
                    <a:solidFill>
                      <a:srgbClr val="000000"/>
                    </a:solidFill>
                  </a:endParaRPr>
                </a:p>
              </p:txBody>
            </p:sp>
          </p:grpSp>
        </p:grpSp>
        <p:grpSp>
          <p:nvGrpSpPr>
            <p:cNvPr id="73" name="グループ化 72"/>
            <p:cNvGrpSpPr/>
            <p:nvPr/>
          </p:nvGrpSpPr>
          <p:grpSpPr>
            <a:xfrm>
              <a:off x="3457606" y="563995"/>
              <a:ext cx="504792" cy="597069"/>
              <a:chOff x="381031" y="563995"/>
              <a:chExt cx="504792" cy="597069"/>
            </a:xfrm>
          </p:grpSpPr>
          <p:sp>
            <p:nvSpPr>
              <p:cNvPr id="81" name="二等辺三角形 80"/>
              <p:cNvSpPr/>
              <p:nvPr/>
            </p:nvSpPr>
            <p:spPr>
              <a:xfrm>
                <a:off x="517216" y="848138"/>
                <a:ext cx="235951" cy="3129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solidFill>
                    <a:srgbClr val="FFFFFF"/>
                  </a:solidFill>
                </a:endParaRPr>
              </a:p>
            </p:txBody>
          </p:sp>
          <p:sp>
            <p:nvSpPr>
              <p:cNvPr id="82" name="円/楕円 81"/>
              <p:cNvSpPr/>
              <p:nvPr/>
            </p:nvSpPr>
            <p:spPr>
              <a:xfrm>
                <a:off x="622436" y="75988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solidFill>
                    <a:srgbClr val="FFFFFF"/>
                  </a:solidFill>
                </a:endParaRPr>
              </a:p>
            </p:txBody>
          </p:sp>
          <p:sp>
            <p:nvSpPr>
              <p:cNvPr id="83" name="円弧 82"/>
              <p:cNvSpPr/>
              <p:nvPr/>
            </p:nvSpPr>
            <p:spPr>
              <a:xfrm>
                <a:off x="622436" y="684919"/>
                <a:ext cx="99142" cy="182255"/>
              </a:xfrm>
              <a:prstGeom prst="arc">
                <a:avLst>
                  <a:gd name="adj1" fmla="val 18047693"/>
                  <a:gd name="adj2" fmla="val 318049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00">
                  <a:solidFill>
                    <a:srgbClr val="000000"/>
                  </a:solidFill>
                </a:endParaRPr>
              </a:p>
            </p:txBody>
          </p:sp>
          <p:sp>
            <p:nvSpPr>
              <p:cNvPr id="84" name="円弧 83"/>
              <p:cNvSpPr/>
              <p:nvPr/>
            </p:nvSpPr>
            <p:spPr>
              <a:xfrm>
                <a:off x="622436" y="626838"/>
                <a:ext cx="182725" cy="298416"/>
              </a:xfrm>
              <a:prstGeom prst="arc">
                <a:avLst>
                  <a:gd name="adj1" fmla="val 18711322"/>
                  <a:gd name="adj2" fmla="val 278678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00">
                  <a:solidFill>
                    <a:srgbClr val="000000"/>
                  </a:solidFill>
                </a:endParaRPr>
              </a:p>
            </p:txBody>
          </p:sp>
          <p:sp>
            <p:nvSpPr>
              <p:cNvPr id="85" name="円弧 84"/>
              <p:cNvSpPr/>
              <p:nvPr/>
            </p:nvSpPr>
            <p:spPr>
              <a:xfrm>
                <a:off x="685220" y="563995"/>
                <a:ext cx="200603" cy="407555"/>
              </a:xfrm>
              <a:prstGeom prst="arc">
                <a:avLst>
                  <a:gd name="adj1" fmla="val 18711322"/>
                  <a:gd name="adj2" fmla="val 334960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00">
                  <a:solidFill>
                    <a:srgbClr val="000000"/>
                  </a:solidFill>
                </a:endParaRPr>
              </a:p>
            </p:txBody>
          </p:sp>
          <p:grpSp>
            <p:nvGrpSpPr>
              <p:cNvPr id="86" name="グループ化 85"/>
              <p:cNvGrpSpPr/>
              <p:nvPr/>
            </p:nvGrpSpPr>
            <p:grpSpPr>
              <a:xfrm flipH="1">
                <a:off x="381031" y="568759"/>
                <a:ext cx="263387" cy="407555"/>
                <a:chOff x="65224" y="563995"/>
                <a:chExt cx="263387" cy="407555"/>
              </a:xfrm>
            </p:grpSpPr>
            <p:sp>
              <p:nvSpPr>
                <p:cNvPr id="87" name="円弧 86"/>
                <p:cNvSpPr/>
                <p:nvPr/>
              </p:nvSpPr>
              <p:spPr>
                <a:xfrm>
                  <a:off x="65224" y="684919"/>
                  <a:ext cx="99142" cy="182255"/>
                </a:xfrm>
                <a:prstGeom prst="arc">
                  <a:avLst>
                    <a:gd name="adj1" fmla="val 18047693"/>
                    <a:gd name="adj2" fmla="val 318049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00">
                    <a:solidFill>
                      <a:srgbClr val="000000"/>
                    </a:solidFill>
                  </a:endParaRPr>
                </a:p>
              </p:txBody>
            </p:sp>
            <p:sp>
              <p:nvSpPr>
                <p:cNvPr id="88" name="円弧 87"/>
                <p:cNvSpPr/>
                <p:nvPr/>
              </p:nvSpPr>
              <p:spPr>
                <a:xfrm>
                  <a:off x="65224" y="626838"/>
                  <a:ext cx="182725" cy="298416"/>
                </a:xfrm>
                <a:prstGeom prst="arc">
                  <a:avLst>
                    <a:gd name="adj1" fmla="val 18711322"/>
                    <a:gd name="adj2" fmla="val 278678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00">
                    <a:solidFill>
                      <a:srgbClr val="000000"/>
                    </a:solidFill>
                  </a:endParaRPr>
                </a:p>
              </p:txBody>
            </p:sp>
            <p:sp>
              <p:nvSpPr>
                <p:cNvPr id="89" name="円弧 88"/>
                <p:cNvSpPr/>
                <p:nvPr/>
              </p:nvSpPr>
              <p:spPr>
                <a:xfrm>
                  <a:off x="128008" y="563995"/>
                  <a:ext cx="200603" cy="407555"/>
                </a:xfrm>
                <a:prstGeom prst="arc">
                  <a:avLst>
                    <a:gd name="adj1" fmla="val 18711322"/>
                    <a:gd name="adj2" fmla="val 334960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00">
                    <a:solidFill>
                      <a:srgbClr val="000000"/>
                    </a:solidFill>
                  </a:endParaRPr>
                </a:p>
              </p:txBody>
            </p:sp>
          </p:grpSp>
        </p:grpSp>
        <p:pic>
          <p:nvPicPr>
            <p:cNvPr id="74" name="Picture 2" descr="X:\ユーザ作業用フォルダ\ICT戦略担当\B_ICT推進\06_予算・決算・市会\平成29年度ー予算\12_ICT戦略担当予算\04_予算プレス関係\01_ICT戦略室\20170123_【01月25日締切】別紙1：市長プレス（パワポ及び説明）\02_提出資料\イラスト\business_eigyou_歩く女性会社員.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8509" y="3415184"/>
              <a:ext cx="1544727" cy="167905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X:\ユーザ作業用フォルダ\ICT戦略担当\B_ICT推進\06_予算・決算・市会\平成29年度ー予算\12_ICT戦略担当予算\04_予算プレス関係\01_ICT戦略室\20170123_【01月25日締切】別紙1：市長プレス（パワポ及び説明）\02_提出資料\イラスト\himan09_おじいさん.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81683" y="4665182"/>
              <a:ext cx="932103" cy="181108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X:\ユーザ作業用フォルダ\ICT戦略担当\B_ICT推進\06_予算・決算・市会\平成29年度ー予算\12_ICT戦略担当予算\04_予算プレス関係\01_ICT戦略室\20170123_【01月25日締切】別紙1：市長プレス（パワポ及び説明）\02_提出資料\イラスト\スマホ.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6722" y="5758694"/>
              <a:ext cx="174970" cy="18966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 descr="X:\ユーザ作業用フォルダ\ICT戦略担当\B_ICT推進\06_予算・決算・市会\平成29年度ー予算\12_ICT戦略担当予算\04_予算プレス関係\01_ICT戦略室\20170123_【01月25日締切】別紙1：市長プレス（パワポ及び説明）\02_提出資料\イラスト\himan10_おばあさん.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03661" y="4780417"/>
              <a:ext cx="914637" cy="167580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X:\ユーザ作業用フォルダ\ICT戦略担当\B_ICT推進\06_予算・決算・市会\平成29年度ー予算\12_ICT戦略担当予算\04_予算プレス関係\01_ICT戦略室\20170123_【01月25日締切】別紙1：市長プレス（パワポ及び説明）\02_提出資料\イラスト\スマホ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499423">
              <a:off x="882874" y="4422474"/>
              <a:ext cx="160234" cy="91562"/>
            </a:xfrm>
            <a:prstGeom prst="rect">
              <a:avLst/>
            </a:prstGeom>
            <a:noFill/>
            <a:extLst>
              <a:ext uri="{909E8E84-426E-40DD-AFC4-6F175D3DCCD1}">
                <a14:hiddenFill xmlns:a14="http://schemas.microsoft.com/office/drawing/2010/main">
                  <a:solidFill>
                    <a:srgbClr val="FFFFFF"/>
                  </a:solidFill>
                </a14:hiddenFill>
              </a:ext>
            </a:extLst>
          </p:spPr>
        </p:pic>
        <p:sp>
          <p:nvSpPr>
            <p:cNvPr id="79" name="テキスト ボックス 78"/>
            <p:cNvSpPr txBox="1"/>
            <p:nvPr/>
          </p:nvSpPr>
          <p:spPr>
            <a:xfrm>
              <a:off x="10391242" y="6072418"/>
              <a:ext cx="2916508" cy="940220"/>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rPr>
                <a:t>保護者</a:t>
              </a:r>
              <a:endParaRPr lang="en-US" altLang="ja-JP" sz="1000" b="1" dirty="0" smtClean="0">
                <a:latin typeface="Meiryo UI" panose="020B0604030504040204" pitchFamily="50" charset="-128"/>
                <a:ea typeface="Meiryo UI" panose="020B0604030504040204" pitchFamily="50" charset="-128"/>
              </a:endParaRPr>
            </a:p>
            <a:p>
              <a:r>
                <a:rPr lang="ja-JP" altLang="en-US" sz="1000" b="1" dirty="0" smtClean="0">
                  <a:latin typeface="Meiryo UI" panose="020B0604030504040204" pitchFamily="50" charset="-128"/>
                  <a:ea typeface="Meiryo UI" panose="020B0604030504040204" pitchFamily="50" charset="-128"/>
                </a:rPr>
                <a:t>（サービス利用者）</a:t>
              </a:r>
              <a:endParaRPr lang="ja-JP" altLang="en-US" sz="1000" b="1"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7073923" y="6022287"/>
              <a:ext cx="3103978" cy="1078868"/>
            </a:xfrm>
            <a:prstGeom prst="rect">
              <a:avLst/>
            </a:prstGeom>
            <a:noFill/>
            <a:ln w="9525">
              <a:noFill/>
            </a:ln>
          </p:spPr>
          <p:txBody>
            <a:bodyPr wrap="square" rtlCol="0">
              <a:spAutoFit/>
            </a:bodyPr>
            <a:lstStyle/>
            <a:p>
              <a:pPr algn="ctr"/>
              <a:r>
                <a:rPr lang="ja-JP" altLang="en-US" sz="1000" b="1" dirty="0" smtClean="0">
                  <a:latin typeface="Meiryo UI" panose="020B0604030504040204" pitchFamily="50" charset="-128"/>
                  <a:ea typeface="Meiryo UI" panose="020B0604030504040204" pitchFamily="50" charset="-128"/>
                </a:rPr>
                <a:t>ボランティア</a:t>
              </a:r>
              <a:endParaRPr lang="en-US" altLang="ja-JP" sz="1000" b="1" dirty="0" smtClean="0">
                <a:latin typeface="Meiryo UI" panose="020B0604030504040204" pitchFamily="50" charset="-128"/>
                <a:ea typeface="Meiryo UI" panose="020B0604030504040204" pitchFamily="50" charset="-128"/>
              </a:endParaRPr>
            </a:p>
            <a:p>
              <a:pPr algn="ctr"/>
              <a:r>
                <a:rPr lang="ja-JP" altLang="en-US" sz="1000" b="1" dirty="0" smtClean="0">
                  <a:latin typeface="Meiryo UI" panose="020B0604030504040204" pitchFamily="50" charset="-128"/>
                  <a:ea typeface="Meiryo UI" panose="020B0604030504040204" pitchFamily="50" charset="-128"/>
                </a:rPr>
                <a:t>（見守りアプリ所有）</a:t>
              </a:r>
              <a:endParaRPr lang="ja-JP" altLang="en-US" sz="1000" b="1" dirty="0">
                <a:latin typeface="Meiryo UI" panose="020B0604030504040204" pitchFamily="50" charset="-128"/>
                <a:ea typeface="Meiryo UI" panose="020B0604030504040204" pitchFamily="50" charset="-128"/>
              </a:endParaRPr>
            </a:p>
          </p:txBody>
        </p:sp>
      </p:grpSp>
      <p:sp>
        <p:nvSpPr>
          <p:cNvPr id="100" name="テキスト ボックス 99"/>
          <p:cNvSpPr txBox="1"/>
          <p:nvPr/>
        </p:nvSpPr>
        <p:spPr>
          <a:xfrm>
            <a:off x="173252" y="3075795"/>
            <a:ext cx="3711228" cy="145886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a:solidFill>
                  <a:schemeClr val="tx1"/>
                </a:solidFill>
              </a:rPr>
              <a:t>　</a:t>
            </a:r>
            <a:r>
              <a:rPr lang="en-US" altLang="ja-JP" sz="1200" dirty="0" smtClean="0">
                <a:solidFill>
                  <a:schemeClr val="tx1"/>
                </a:solidFill>
              </a:rPr>
              <a:t>【</a:t>
            </a:r>
            <a:r>
              <a:rPr lang="ja-JP" altLang="en-US" sz="1200" dirty="0" smtClean="0">
                <a:solidFill>
                  <a:schemeClr val="tx1"/>
                </a:solidFill>
                <a:latin typeface="メイリオ"/>
                <a:ea typeface="メイリオ"/>
              </a:rPr>
              <a:t>期待</a:t>
            </a:r>
            <a:r>
              <a:rPr lang="ja-JP" altLang="en-US" sz="1200" dirty="0">
                <a:solidFill>
                  <a:schemeClr val="tx1"/>
                </a:solidFill>
                <a:latin typeface="メイリオ"/>
                <a:ea typeface="メイリオ"/>
              </a:rPr>
              <a:t>される効果</a:t>
            </a:r>
            <a:r>
              <a:rPr lang="en-US" altLang="ja-JP" sz="1200" dirty="0">
                <a:solidFill>
                  <a:schemeClr val="tx1"/>
                </a:solidFill>
                <a:latin typeface="メイリオ"/>
                <a:ea typeface="メイリオ"/>
              </a:rPr>
              <a:t>】</a:t>
            </a:r>
          </a:p>
          <a:p>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子どもの居場所把握による保護者への安心感の提供</a:t>
            </a:r>
          </a:p>
          <a:p>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行方不明者捜索の有効な手がかり</a:t>
            </a:r>
          </a:p>
          <a:p>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より気軽なボランティアへの参加による市民協働促進</a:t>
            </a:r>
          </a:p>
          <a:p>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事実に</a:t>
            </a:r>
            <a:r>
              <a:rPr lang="ja-JP" altLang="en-US" sz="1200" dirty="0" smtClean="0">
                <a:solidFill>
                  <a:schemeClr val="tx1"/>
                </a:solidFill>
                <a:latin typeface="Meiryo UI" panose="020B0604030504040204" pitchFamily="50" charset="-128"/>
                <a:ea typeface="Meiryo UI" panose="020B0604030504040204" pitchFamily="50" charset="-128"/>
              </a:rPr>
              <a:t>基づく見守り</a:t>
            </a:r>
            <a:r>
              <a:rPr lang="ja-JP" altLang="en-US" sz="1200" dirty="0">
                <a:solidFill>
                  <a:schemeClr val="tx1"/>
                </a:solidFill>
                <a:latin typeface="Meiryo UI" panose="020B0604030504040204" pitchFamily="50" charset="-128"/>
                <a:ea typeface="Meiryo UI" panose="020B0604030504040204" pitchFamily="50" charset="-128"/>
              </a:rPr>
              <a:t>施策の</a:t>
            </a:r>
            <a:r>
              <a:rPr lang="ja-JP" altLang="en-US" sz="1200" dirty="0" smtClean="0">
                <a:solidFill>
                  <a:schemeClr val="tx1"/>
                </a:solidFill>
                <a:latin typeface="Meiryo UI" panose="020B0604030504040204" pitchFamily="50" charset="-128"/>
                <a:ea typeface="Meiryo UI" panose="020B0604030504040204" pitchFamily="50" charset="-128"/>
              </a:rPr>
              <a:t>検討</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103" name="正方形/長方形 102"/>
          <p:cNvSpPr/>
          <p:nvPr/>
        </p:nvSpPr>
        <p:spPr>
          <a:xfrm>
            <a:off x="248410" y="5156844"/>
            <a:ext cx="2957271" cy="904863"/>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【KPI】</a:t>
            </a:r>
          </a:p>
          <a:p>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見守り</a:t>
            </a:r>
            <a:r>
              <a:rPr lang="ja-JP" altLang="en-US" sz="1200" dirty="0">
                <a:solidFill>
                  <a:schemeClr val="tx1"/>
                </a:solidFill>
                <a:latin typeface="Meiryo UI" panose="020B0604030504040204" pitchFamily="50" charset="-128"/>
                <a:ea typeface="Meiryo UI" panose="020B0604030504040204" pitchFamily="50" charset="-128"/>
              </a:rPr>
              <a:t>サービスの利用者数</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・見守りサービスのスマートフォンアプリ</a:t>
            </a:r>
            <a:r>
              <a:rPr lang="ja-JP" altLang="en-US" sz="1200" dirty="0" smtClean="0">
                <a:solidFill>
                  <a:schemeClr val="tx1"/>
                </a:solidFill>
                <a:latin typeface="Meiryo UI" panose="020B0604030504040204" pitchFamily="50" charset="-128"/>
                <a:ea typeface="Meiryo UI" panose="020B0604030504040204" pitchFamily="50" charset="-128"/>
              </a:rPr>
              <a:t>稼働数</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8240332" y="118722"/>
            <a:ext cx="1537204" cy="393954"/>
          </a:xfrm>
          <a:prstGeom prst="rect">
            <a:avLst/>
          </a:prstGeom>
          <a:solidFill>
            <a:schemeClr val="accent4"/>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a:latin typeface="+mj-ea"/>
                <a:ea typeface="+mj-ea"/>
              </a:rPr>
              <a:t>レジリエンス</a:t>
            </a:r>
            <a:endParaRPr kumimoji="1" lang="ja-JP" altLang="en-US" sz="1400" dirty="0">
              <a:latin typeface="+mj-ea"/>
              <a:ea typeface="+mj-ea"/>
            </a:endParaRPr>
          </a:p>
        </p:txBody>
      </p:sp>
    </p:spTree>
    <p:extLst>
      <p:ext uri="{BB962C8B-B14F-4D97-AF65-F5344CB8AC3E}">
        <p14:creationId xmlns:p14="http://schemas.microsoft.com/office/powerpoint/2010/main" val="3301976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bwMode="auto">
          <a:xfrm>
            <a:off x="5205027" y="5459964"/>
            <a:ext cx="4415589" cy="1147519"/>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24" name="角丸四角形 23"/>
          <p:cNvSpPr/>
          <p:nvPr/>
        </p:nvSpPr>
        <p:spPr bwMode="auto">
          <a:xfrm>
            <a:off x="452499" y="5481228"/>
            <a:ext cx="4489039" cy="1151347"/>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31" name="テキスト ボックス 30"/>
          <p:cNvSpPr txBox="1"/>
          <p:nvPr/>
        </p:nvSpPr>
        <p:spPr>
          <a:xfrm>
            <a:off x="217128" y="1204474"/>
            <a:ext cx="9568222" cy="17358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solidFill>
                  <a:prstClr val="black"/>
                </a:solidFill>
                <a:latin typeface="メイリオ"/>
                <a:ea typeface="メイリオ"/>
              </a:rPr>
              <a:t>・世界的</a:t>
            </a:r>
            <a:r>
              <a:rPr lang="ja-JP" altLang="en-US" sz="1200" dirty="0">
                <a:solidFill>
                  <a:prstClr val="black"/>
                </a:solidFill>
                <a:latin typeface="メイリオ"/>
                <a:ea typeface="メイリオ"/>
              </a:rPr>
              <a:t>規模で生じているサイバーセキュリティに対する脅威の深刻化、その他の内外の</a:t>
            </a:r>
            <a:r>
              <a:rPr lang="ja-JP" altLang="en-US" sz="1200" dirty="0" smtClean="0">
                <a:solidFill>
                  <a:prstClr val="black"/>
                </a:solidFill>
                <a:latin typeface="メイリオ"/>
                <a:ea typeface="メイリオ"/>
              </a:rPr>
              <a:t>諸情勢</a:t>
            </a:r>
            <a:r>
              <a:rPr lang="ja-JP" altLang="en-US" sz="1200" dirty="0">
                <a:solidFill>
                  <a:prstClr val="black"/>
                </a:solidFill>
                <a:latin typeface="メイリオ"/>
                <a:ea typeface="メイリオ"/>
              </a:rPr>
              <a:t>の変化に伴い、情報の自由な流通を</a:t>
            </a:r>
            <a:r>
              <a:rPr lang="ja-JP" altLang="en-US" sz="1200" dirty="0" smtClean="0">
                <a:solidFill>
                  <a:prstClr val="black"/>
                </a:solidFill>
                <a:latin typeface="メイリオ"/>
                <a:ea typeface="メイリオ"/>
              </a:rPr>
              <a:t>確保</a:t>
            </a:r>
            <a:endParaRPr lang="en-US" altLang="ja-JP" sz="1200" dirty="0" smtClean="0">
              <a:solidFill>
                <a:prstClr val="black"/>
              </a:solidFill>
              <a:latin typeface="メイリオ"/>
              <a:ea typeface="メイリオ"/>
            </a:endParaRPr>
          </a:p>
          <a:p>
            <a:r>
              <a:rPr lang="ja-JP" altLang="en-US" sz="1200" dirty="0">
                <a:solidFill>
                  <a:prstClr val="black"/>
                </a:solidFill>
                <a:latin typeface="メイリオ"/>
                <a:ea typeface="メイリオ"/>
              </a:rPr>
              <a:t>　</a:t>
            </a:r>
            <a:r>
              <a:rPr lang="ja-JP" altLang="en-US" sz="1200" dirty="0" smtClean="0">
                <a:solidFill>
                  <a:prstClr val="black"/>
                </a:solidFill>
                <a:latin typeface="メイリオ"/>
                <a:ea typeface="メイリオ"/>
              </a:rPr>
              <a:t>しつつ</a:t>
            </a:r>
            <a:r>
              <a:rPr lang="ja-JP" altLang="en-US" sz="1200" dirty="0">
                <a:solidFill>
                  <a:prstClr val="black"/>
                </a:solidFill>
                <a:latin typeface="メイリオ"/>
                <a:ea typeface="メイリオ"/>
              </a:rPr>
              <a:t>、サイバーセキュリティの確保を図ること</a:t>
            </a:r>
            <a:r>
              <a:rPr lang="ja-JP" altLang="en-US" sz="1200" dirty="0" smtClean="0">
                <a:solidFill>
                  <a:prstClr val="black"/>
                </a:solidFill>
                <a:latin typeface="メイリオ"/>
                <a:ea typeface="メイリオ"/>
              </a:rPr>
              <a:t>が喫緊</a:t>
            </a:r>
            <a:r>
              <a:rPr lang="ja-JP" altLang="en-US" sz="1200" dirty="0">
                <a:solidFill>
                  <a:prstClr val="black"/>
                </a:solidFill>
                <a:latin typeface="メイリオ"/>
                <a:ea typeface="メイリオ"/>
              </a:rPr>
              <a:t>の課題となって</a:t>
            </a:r>
            <a:r>
              <a:rPr lang="ja-JP" altLang="en-US" sz="1200" dirty="0" smtClean="0">
                <a:solidFill>
                  <a:prstClr val="black"/>
                </a:solidFill>
                <a:latin typeface="メイリオ"/>
                <a:ea typeface="メイリオ"/>
              </a:rPr>
              <a:t>いる。</a:t>
            </a:r>
            <a:endParaRPr lang="en-US" altLang="ja-JP" sz="1200" dirty="0" smtClean="0">
              <a:solidFill>
                <a:prstClr val="black"/>
              </a:solidFill>
              <a:latin typeface="メイリオ"/>
              <a:ea typeface="メイリオ"/>
            </a:endParaRPr>
          </a:p>
          <a:p>
            <a:r>
              <a:rPr lang="ja-JP" altLang="en-US" sz="1200" dirty="0" smtClean="0">
                <a:solidFill>
                  <a:prstClr val="black"/>
                </a:solidFill>
                <a:latin typeface="メイリオ"/>
                <a:ea typeface="メイリオ"/>
              </a:rPr>
              <a:t>・この</a:t>
            </a:r>
            <a:r>
              <a:rPr lang="ja-JP" altLang="en-US" sz="1200" dirty="0">
                <a:solidFill>
                  <a:prstClr val="black"/>
                </a:solidFill>
                <a:latin typeface="メイリオ"/>
                <a:ea typeface="メイリオ"/>
              </a:rPr>
              <a:t>状況に対応するため、インシデント対応にかかる計画を策定し、情報セキュリティにかかる統一的な窓口</a:t>
            </a:r>
            <a:r>
              <a:rPr lang="ja-JP" altLang="en-US" sz="1200" dirty="0" smtClean="0">
                <a:solidFill>
                  <a:prstClr val="black"/>
                </a:solidFill>
                <a:latin typeface="メイリオ"/>
                <a:ea typeface="メイリオ"/>
              </a:rPr>
              <a:t>の強化</a:t>
            </a:r>
            <a:r>
              <a:rPr lang="ja-JP" altLang="en-US" sz="1200" dirty="0">
                <a:solidFill>
                  <a:prstClr val="black"/>
                </a:solidFill>
                <a:latin typeface="メイリオ"/>
                <a:ea typeface="メイリオ"/>
              </a:rPr>
              <a:t>や即時性のある</a:t>
            </a:r>
            <a:r>
              <a:rPr lang="ja-JP" altLang="en-US" sz="1200" dirty="0" smtClean="0">
                <a:solidFill>
                  <a:prstClr val="black"/>
                </a:solidFill>
                <a:latin typeface="メイリオ"/>
                <a:ea typeface="メイリオ"/>
              </a:rPr>
              <a:t>体</a:t>
            </a:r>
            <a:endParaRPr lang="en-US" altLang="ja-JP" sz="1200" dirty="0" smtClean="0">
              <a:solidFill>
                <a:prstClr val="black"/>
              </a:solidFill>
              <a:latin typeface="メイリオ"/>
              <a:ea typeface="メイリオ"/>
            </a:endParaRPr>
          </a:p>
          <a:p>
            <a:r>
              <a:rPr lang="ja-JP" altLang="en-US" sz="1200" dirty="0">
                <a:solidFill>
                  <a:prstClr val="black"/>
                </a:solidFill>
                <a:latin typeface="メイリオ"/>
                <a:ea typeface="メイリオ"/>
              </a:rPr>
              <a:t>　</a:t>
            </a:r>
            <a:r>
              <a:rPr lang="ja-JP" altLang="en-US" sz="1200" dirty="0" smtClean="0">
                <a:solidFill>
                  <a:prstClr val="black"/>
                </a:solidFill>
                <a:latin typeface="メイリオ"/>
                <a:ea typeface="メイリオ"/>
              </a:rPr>
              <a:t>制</a:t>
            </a:r>
            <a:r>
              <a:rPr lang="ja-JP" altLang="en-US" sz="1200" dirty="0">
                <a:solidFill>
                  <a:prstClr val="black"/>
                </a:solidFill>
                <a:latin typeface="メイリオ"/>
                <a:ea typeface="メイリオ"/>
              </a:rPr>
              <a:t>を構築するなど、インシデントの</a:t>
            </a:r>
            <a:r>
              <a:rPr lang="ja-JP" altLang="en-US" sz="1200" dirty="0" smtClean="0">
                <a:solidFill>
                  <a:prstClr val="black"/>
                </a:solidFill>
                <a:latin typeface="メイリオ"/>
                <a:ea typeface="メイリオ"/>
              </a:rPr>
              <a:t>事前・</a:t>
            </a:r>
            <a:r>
              <a:rPr lang="ja-JP" altLang="en-US" sz="1200" dirty="0">
                <a:solidFill>
                  <a:prstClr val="black"/>
                </a:solidFill>
                <a:latin typeface="メイリオ"/>
                <a:ea typeface="メイリオ"/>
              </a:rPr>
              <a:t>事後の対応等について</a:t>
            </a:r>
            <a:r>
              <a:rPr lang="ja-JP" altLang="en-US" sz="1200" dirty="0" smtClean="0">
                <a:solidFill>
                  <a:prstClr val="black"/>
                </a:solidFill>
                <a:latin typeface="メイリオ"/>
                <a:ea typeface="メイリオ"/>
              </a:rPr>
              <a:t>明確化し</a:t>
            </a:r>
            <a:r>
              <a:rPr lang="ja-JP" altLang="en-US" sz="1200" dirty="0">
                <a:solidFill>
                  <a:prstClr val="black"/>
                </a:solidFill>
                <a:latin typeface="メイリオ"/>
                <a:ea typeface="メイリオ"/>
              </a:rPr>
              <a:t>、最新のサイバー攻撃手法や被害発生時のリスクに対応</a:t>
            </a:r>
            <a:r>
              <a:rPr lang="ja-JP" altLang="en-US" sz="1200" dirty="0" smtClean="0">
                <a:solidFill>
                  <a:prstClr val="black"/>
                </a:solidFill>
                <a:latin typeface="メイリオ"/>
                <a:ea typeface="メイリオ"/>
              </a:rPr>
              <a:t>して</a:t>
            </a:r>
            <a:endParaRPr lang="en-US" altLang="ja-JP" sz="1200" dirty="0" smtClean="0">
              <a:solidFill>
                <a:prstClr val="black"/>
              </a:solidFill>
              <a:latin typeface="メイリオ"/>
              <a:ea typeface="メイリオ"/>
            </a:endParaRPr>
          </a:p>
          <a:p>
            <a:r>
              <a:rPr lang="ja-JP" altLang="en-US" sz="1200" dirty="0">
                <a:solidFill>
                  <a:prstClr val="black"/>
                </a:solidFill>
                <a:latin typeface="メイリオ"/>
                <a:ea typeface="メイリオ"/>
              </a:rPr>
              <a:t>　</a:t>
            </a:r>
            <a:r>
              <a:rPr lang="ja-JP" altLang="en-US" sz="1200" dirty="0" smtClean="0">
                <a:solidFill>
                  <a:prstClr val="black"/>
                </a:solidFill>
                <a:latin typeface="メイリオ"/>
                <a:ea typeface="メイリオ"/>
              </a:rPr>
              <a:t>いく。</a:t>
            </a:r>
            <a:endParaRPr lang="en-US" altLang="ja-JP" sz="1200" dirty="0" smtClean="0">
              <a:solidFill>
                <a:prstClr val="black"/>
              </a:solidFill>
              <a:latin typeface="メイリオ"/>
              <a:ea typeface="メイリオ"/>
            </a:endParaRPr>
          </a:p>
          <a:p>
            <a:r>
              <a:rPr lang="ja-JP" altLang="en-US" sz="1200" dirty="0" smtClean="0">
                <a:solidFill>
                  <a:prstClr val="black"/>
                </a:solidFill>
                <a:latin typeface="メイリオ"/>
                <a:ea typeface="メイリオ"/>
              </a:rPr>
              <a:t>　</a:t>
            </a:r>
            <a:endParaRPr lang="en-US" altLang="ja-JP" sz="1200" dirty="0" smtClean="0">
              <a:solidFill>
                <a:prstClr val="black"/>
              </a:solidFill>
              <a:latin typeface="メイリオ"/>
              <a:ea typeface="メイリオ"/>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28</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smtClean="0"/>
              <a:t>情報セキュリティ</a:t>
            </a:r>
          </a:p>
        </p:txBody>
      </p:sp>
      <p:sp>
        <p:nvSpPr>
          <p:cNvPr id="20" name="Shape 128"/>
          <p:cNvSpPr/>
          <p:nvPr/>
        </p:nvSpPr>
        <p:spPr>
          <a:xfrm>
            <a:off x="269788" y="800708"/>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sym typeface="Helvetica Light"/>
              </a:rPr>
              <a:t>情報セキュリティインシデントの対応機能（</a:t>
            </a:r>
            <a:r>
              <a:rPr kumimoji="0" lang="en-US" altLang="ja-JP" sz="1687" kern="0" dirty="0" smtClean="0">
                <a:solidFill>
                  <a:srgbClr val="C00000"/>
                </a:solidFill>
                <a:latin typeface="メイリオ" panose="020B0604030504040204" pitchFamily="50" charset="-128"/>
                <a:sym typeface="Helvetica Light"/>
              </a:rPr>
              <a:t>CSIRT</a:t>
            </a:r>
            <a:r>
              <a:rPr kumimoji="0" lang="ja-JP" altLang="en-US" sz="1687" kern="0" dirty="0" smtClean="0">
                <a:solidFill>
                  <a:srgbClr val="C00000"/>
                </a:solidFill>
                <a:latin typeface="メイリオ" panose="020B0604030504040204" pitchFamily="50" charset="-128"/>
                <a:sym typeface="Helvetica Light"/>
              </a:rPr>
              <a:t>機能）の強化</a:t>
            </a:r>
            <a:endParaRPr kumimoji="0" lang="en-US" altLang="ja-JP" sz="1687" u="sng" kern="0" dirty="0">
              <a:solidFill>
                <a:srgbClr val="C00000"/>
              </a:solidFill>
              <a:latin typeface="メイリオ" panose="020B0604030504040204" pitchFamily="50" charset="-128"/>
              <a:sym typeface="Helvetica Light"/>
            </a:endParaRPr>
          </a:p>
        </p:txBody>
      </p:sp>
      <p:sp>
        <p:nvSpPr>
          <p:cNvPr id="4" name="角丸四角形 3"/>
          <p:cNvSpPr/>
          <p:nvPr/>
        </p:nvSpPr>
        <p:spPr bwMode="auto">
          <a:xfrm>
            <a:off x="452500" y="3052881"/>
            <a:ext cx="3598623" cy="442674"/>
          </a:xfrm>
          <a:prstGeom prst="roundRect">
            <a:avLst/>
          </a:prstGeom>
          <a:ln/>
          <a:extLst/>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t" anchorCtr="0" compatLnSpc="1">
            <a:prstTxWarp prst="textNoShape">
              <a:avLst/>
            </a:prstTxWarp>
            <a:spAutoFit/>
          </a:bodyPr>
          <a:lstStyle/>
          <a:p>
            <a:pPr algn="ctr"/>
            <a:r>
              <a:rPr lang="ja-JP" altLang="en-US" sz="2000" dirty="0" smtClean="0">
                <a:solidFill>
                  <a:srgbClr val="4D4D4D"/>
                </a:solidFill>
                <a:ea typeface="メイリオ" pitchFamily="50" charset="-128"/>
                <a:cs typeface="メイリオ" pitchFamily="50" charset="-128"/>
              </a:rPr>
              <a:t>インシデント対応機能を強化</a:t>
            </a:r>
          </a:p>
        </p:txBody>
      </p:sp>
      <p:sp>
        <p:nvSpPr>
          <p:cNvPr id="6" name="円形吹き出し 5"/>
          <p:cNvSpPr/>
          <p:nvPr/>
        </p:nvSpPr>
        <p:spPr bwMode="auto">
          <a:xfrm>
            <a:off x="6192760" y="4177796"/>
            <a:ext cx="1944216" cy="314303"/>
          </a:xfrm>
          <a:prstGeom prst="wedgeEllipse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endParaRPr lang="ja-JP" altLang="en-US" smtClean="0">
              <a:latin typeface="Arial" charset="0"/>
              <a:cs typeface="メイリオ" pitchFamily="50" charset="-128"/>
            </a:endParaRPr>
          </a:p>
        </p:txBody>
      </p:sp>
      <p:sp>
        <p:nvSpPr>
          <p:cNvPr id="8" name="円形吹き出し 7"/>
          <p:cNvSpPr/>
          <p:nvPr/>
        </p:nvSpPr>
        <p:spPr bwMode="auto">
          <a:xfrm>
            <a:off x="4941539" y="2600908"/>
            <a:ext cx="4799143" cy="1211818"/>
          </a:xfrm>
          <a:prstGeom prst="wedgeEllipseCallout">
            <a:avLst>
              <a:gd name="adj1" fmla="val -38860"/>
              <a:gd name="adj2" fmla="val 24820"/>
            </a:avLst>
          </a:prstGeom>
          <a:ln/>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t" anchorCtr="0" compatLnSpc="1">
            <a:prstTxWarp prst="textNoShape">
              <a:avLst/>
            </a:prstTxWarp>
            <a:spAutoFit/>
          </a:bodyPr>
          <a:lstStyle/>
          <a:p>
            <a:r>
              <a:rPr lang="ja-JP" altLang="en-US" sz="2000" dirty="0" smtClean="0">
                <a:solidFill>
                  <a:srgbClr val="4D4D4D"/>
                </a:solidFill>
                <a:ea typeface="メイリオ" pitchFamily="50" charset="-128"/>
                <a:cs typeface="メイリオ" pitchFamily="50" charset="-128"/>
              </a:rPr>
              <a:t>インシデント発生時の被害や発生件数を最小限に抑える</a:t>
            </a:r>
          </a:p>
        </p:txBody>
      </p:sp>
      <p:sp>
        <p:nvSpPr>
          <p:cNvPr id="9" name="右矢印 8"/>
          <p:cNvSpPr/>
          <p:nvPr/>
        </p:nvSpPr>
        <p:spPr bwMode="auto">
          <a:xfrm>
            <a:off x="4317236" y="2926654"/>
            <a:ext cx="624303" cy="681508"/>
          </a:xfrm>
          <a:prstGeom prst="rightArrow">
            <a:avLst/>
          </a:prstGeom>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t" anchorCtr="0" compatLnSpc="1">
            <a:prstTxWarp prst="textNoShape">
              <a:avLst/>
            </a:prstTxWarp>
            <a:spAutoFit/>
          </a:bodyPr>
          <a:lstStyle/>
          <a:p>
            <a:endParaRPr lang="ja-JP" altLang="en-US" smtClean="0">
              <a:solidFill>
                <a:srgbClr val="4D4D4D"/>
              </a:solidFill>
              <a:ea typeface="メイリオ" pitchFamily="50" charset="-128"/>
              <a:cs typeface="メイリオ" pitchFamily="50" charset="-128"/>
            </a:endParaRPr>
          </a:p>
        </p:txBody>
      </p:sp>
      <p:sp>
        <p:nvSpPr>
          <p:cNvPr id="12" name="テキスト ボックス 11"/>
          <p:cNvSpPr txBox="1"/>
          <p:nvPr/>
        </p:nvSpPr>
        <p:spPr>
          <a:xfrm>
            <a:off x="454611" y="5522874"/>
            <a:ext cx="2340260" cy="118186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期待される効果</a:t>
            </a:r>
            <a:r>
              <a:rPr lang="en-US" altLang="ja-JP" sz="1200" dirty="0">
                <a:solidFill>
                  <a:schemeClr val="tx1"/>
                </a:solidFill>
                <a:latin typeface="Meiryo UI" panose="020B0604030504040204" pitchFamily="50" charset="-128"/>
                <a:ea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・情報漏えいリスクの削減</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・被害の最小化</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情報漏えいの発生件数の</a:t>
            </a:r>
            <a:r>
              <a:rPr lang="ja-JP" altLang="en-US" sz="1200" dirty="0" smtClean="0">
                <a:solidFill>
                  <a:schemeClr val="tx1"/>
                </a:solidFill>
                <a:latin typeface="Meiryo UI" panose="020B0604030504040204" pitchFamily="50" charset="-128"/>
                <a:ea typeface="Meiryo UI" panose="020B0604030504040204" pitchFamily="50" charset="-128"/>
              </a:rPr>
              <a:t>削減</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313040" y="5415490"/>
            <a:ext cx="4538281" cy="118186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【KPI】</a:t>
            </a:r>
          </a:p>
          <a:p>
            <a:r>
              <a:rPr lang="ja-JP" altLang="en-US" sz="1200" dirty="0" smtClean="0">
                <a:solidFill>
                  <a:schemeClr val="tx1"/>
                </a:solidFill>
                <a:latin typeface="Meiryo UI" panose="020B0604030504040204" pitchFamily="50" charset="-128"/>
                <a:ea typeface="Meiryo UI" panose="020B0604030504040204" pitchFamily="50" charset="-128"/>
              </a:rPr>
              <a:t>・インシデント発生事における第</a:t>
            </a:r>
            <a:r>
              <a:rPr lang="en-US" altLang="ja-JP" sz="1200" dirty="0" smtClean="0">
                <a:solidFill>
                  <a:schemeClr val="tx1"/>
                </a:solidFill>
                <a:latin typeface="Meiryo UI" panose="020B0604030504040204" pitchFamily="50" charset="-128"/>
                <a:ea typeface="Meiryo UI" panose="020B0604030504040204" pitchFamily="50" charset="-128"/>
              </a:rPr>
              <a:t>1</a:t>
            </a:r>
            <a:r>
              <a:rPr lang="ja-JP" altLang="en-US" sz="1200" dirty="0" smtClean="0">
                <a:solidFill>
                  <a:schemeClr val="tx1"/>
                </a:solidFill>
                <a:latin typeface="Meiryo UI" panose="020B0604030504040204" pitchFamily="50" charset="-128"/>
                <a:ea typeface="Meiryo UI" panose="020B0604030504040204" pitchFamily="50" charset="-128"/>
              </a:rPr>
              <a:t>報の報告に要した時間</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・インシデントへの対応時間</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17" name="スライド番号プレースホルダー 4"/>
          <p:cNvSpPr txBox="1">
            <a:spLocks/>
          </p:cNvSpPr>
          <p:nvPr/>
        </p:nvSpPr>
        <p:spPr bwMode="auto">
          <a:xfrm>
            <a:off x="972189" y="4507356"/>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fld id="{54A53795-6EF6-48D5-90A5-2535AB951785}" type="slidenum">
              <a:rPr kumimoji="0" lang="en-US" altLang="ja-JP" sz="1000" smtClean="0">
                <a:solidFill>
                  <a:srgbClr val="000000"/>
                </a:solidFill>
                <a:latin typeface="メイリオ" panose="020B0604030504040204" pitchFamily="50" charset="-128"/>
              </a:rPr>
              <a:pPr eaLnBrk="1" hangingPunct="1"/>
              <a:t>28</a:t>
            </a:fld>
            <a:endParaRPr kumimoji="0" lang="en-US" altLang="ja-JP" sz="1000">
              <a:solidFill>
                <a:srgbClr val="000000"/>
              </a:solidFill>
              <a:latin typeface="メイリオ"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3623674537"/>
              </p:ext>
            </p:extLst>
          </p:nvPr>
        </p:nvGraphicFramePr>
        <p:xfrm>
          <a:off x="467464" y="4035873"/>
          <a:ext cx="9166056" cy="1303492"/>
        </p:xfrm>
        <a:graphic>
          <a:graphicData uri="http://schemas.openxmlformats.org/drawingml/2006/table">
            <a:tbl>
              <a:tblPr firstRow="1" bandRow="1"/>
              <a:tblGrid>
                <a:gridCol w="4593548"/>
                <a:gridCol w="4572508"/>
              </a:tblGrid>
              <a:tr h="4621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smtClean="0">
                          <a:solidFill>
                            <a:schemeClr val="bg1"/>
                          </a:solidFill>
                          <a:latin typeface="+mj-ea"/>
                          <a:ea typeface="+mj-ea"/>
                          <a:cs typeface="+mn-cs"/>
                        </a:rPr>
                        <a:t>2018</a:t>
                      </a:r>
                      <a:r>
                        <a:rPr kumimoji="1" lang="ja-JP" altLang="en-US" sz="1200" b="1" kern="1200" dirty="0" smtClean="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smtClean="0">
                          <a:latin typeface="+mj-lt"/>
                        </a:rPr>
                        <a:t>2019</a:t>
                      </a:r>
                      <a:r>
                        <a:rPr kumimoji="1" lang="ja-JP" altLang="en-US" sz="1200" dirty="0" smtClean="0">
                          <a:latin typeface="+mj-lt"/>
                        </a:rPr>
                        <a:t>年度～</a:t>
                      </a:r>
                      <a:endParaRPr kumimoji="1" lang="ja-JP" altLang="en-US" sz="12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841308">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bl>
          </a:graphicData>
        </a:graphic>
      </p:graphicFrame>
      <p:sp>
        <p:nvSpPr>
          <p:cNvPr id="19" name="ホームベース 18"/>
          <p:cNvSpPr/>
          <p:nvPr/>
        </p:nvSpPr>
        <p:spPr>
          <a:xfrm>
            <a:off x="5205028" y="4859304"/>
            <a:ext cx="4284476" cy="38680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rPr>
              <a:t>検討結果に</a:t>
            </a:r>
            <a:r>
              <a:rPr lang="ja-JP" altLang="en-US" sz="1050" dirty="0" smtClean="0">
                <a:solidFill>
                  <a:schemeClr val="tx1"/>
                </a:solidFill>
                <a:latin typeface="Meiryo UI" panose="020B0604030504040204" pitchFamily="50" charset="-128"/>
                <a:ea typeface="Meiryo UI" panose="020B0604030504040204" pitchFamily="50" charset="-128"/>
              </a:rPr>
              <a:t>基づいた情報</a:t>
            </a:r>
            <a:r>
              <a:rPr lang="ja-JP" altLang="en-US" sz="1050" dirty="0">
                <a:solidFill>
                  <a:schemeClr val="tx1"/>
                </a:solidFill>
                <a:latin typeface="Meiryo UI" panose="020B0604030504040204" pitchFamily="50" charset="-128"/>
                <a:ea typeface="Meiryo UI" panose="020B0604030504040204" pitchFamily="50" charset="-128"/>
              </a:rPr>
              <a:t>セキュリティインシデント対応計画の作成</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21" name="ホームベース 20"/>
          <p:cNvSpPr/>
          <p:nvPr/>
        </p:nvSpPr>
        <p:spPr>
          <a:xfrm>
            <a:off x="572127" y="4526336"/>
            <a:ext cx="4369412" cy="27859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chemeClr val="tx1"/>
                </a:solidFill>
                <a:latin typeface="Meiryo UI" panose="020B0604030504040204" pitchFamily="50" charset="-128"/>
                <a:ea typeface="Meiryo UI" panose="020B0604030504040204" pitchFamily="50" charset="-128"/>
              </a:rPr>
              <a:t>取組</a:t>
            </a:r>
            <a:r>
              <a:rPr lang="ja-JP" altLang="en-US" sz="1050" dirty="0">
                <a:solidFill>
                  <a:schemeClr val="tx1"/>
                </a:solidFill>
                <a:latin typeface="Meiryo UI" panose="020B0604030504040204" pitchFamily="50" charset="-128"/>
                <a:ea typeface="Meiryo UI" panose="020B0604030504040204" pitchFamily="50" charset="-128"/>
              </a:rPr>
              <a:t>可能なインシデントの事後対応の強化（連絡体制の強化など）</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22" name="ホームベース 21"/>
          <p:cNvSpPr/>
          <p:nvPr/>
        </p:nvSpPr>
        <p:spPr>
          <a:xfrm>
            <a:off x="572127" y="4930442"/>
            <a:ext cx="4369412" cy="27859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a:solidFill>
                  <a:schemeClr val="tx1"/>
                </a:solidFill>
                <a:latin typeface="Meiryo UI" panose="020B0604030504040204" pitchFamily="50" charset="-128"/>
                <a:ea typeface="Meiryo UI" panose="020B0604030504040204" pitchFamily="50" charset="-128"/>
              </a:rPr>
              <a:t>現状の分析及び今後強化すべき機能の検討・整理</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452500" y="3681028"/>
            <a:ext cx="1152128" cy="316753"/>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sp>
        <p:nvSpPr>
          <p:cNvPr id="27" name="テキスト ボックス 26"/>
          <p:cNvSpPr txBox="1"/>
          <p:nvPr/>
        </p:nvSpPr>
        <p:spPr>
          <a:xfrm>
            <a:off x="8240332" y="118722"/>
            <a:ext cx="1537204" cy="393954"/>
          </a:xfrm>
          <a:prstGeom prst="rect">
            <a:avLst/>
          </a:prstGeom>
          <a:solidFill>
            <a:schemeClr val="accent4"/>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a:latin typeface="+mj-ea"/>
                <a:ea typeface="+mj-ea"/>
              </a:rPr>
              <a:t>レジリエンス</a:t>
            </a:r>
            <a:endParaRPr kumimoji="1" lang="ja-JP" altLang="en-US" sz="1400" dirty="0">
              <a:latin typeface="+mj-ea"/>
              <a:ea typeface="+mj-ea"/>
            </a:endParaRPr>
          </a:p>
        </p:txBody>
      </p:sp>
    </p:spTree>
    <p:extLst>
      <p:ext uri="{BB962C8B-B14F-4D97-AF65-F5344CB8AC3E}">
        <p14:creationId xmlns:p14="http://schemas.microsoft.com/office/powerpoint/2010/main" val="3619020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用語集（アルファベットなど）</a:t>
            </a:r>
            <a:endParaRPr kumimoji="1" lang="ja-JP" altLang="en-US" dirty="0"/>
          </a:p>
        </p:txBody>
      </p:sp>
      <p:graphicFrame>
        <p:nvGraphicFramePr>
          <p:cNvPr id="6" name="コンテンツ プレースホルダー 5"/>
          <p:cNvGraphicFramePr>
            <a:graphicFrameLocks noGrp="1"/>
          </p:cNvGraphicFramePr>
          <p:nvPr>
            <p:ph sz="half" idx="1"/>
            <p:extLst>
              <p:ext uri="{D42A27DB-BD31-4B8C-83A1-F6EECF244321}">
                <p14:modId xmlns:p14="http://schemas.microsoft.com/office/powerpoint/2010/main" val="1890051295"/>
              </p:ext>
            </p:extLst>
          </p:nvPr>
        </p:nvGraphicFramePr>
        <p:xfrm>
          <a:off x="380492" y="908720"/>
          <a:ext cx="9289032" cy="5040564"/>
        </p:xfrm>
        <a:graphic>
          <a:graphicData uri="http://schemas.openxmlformats.org/drawingml/2006/table">
            <a:tbl>
              <a:tblPr firstRow="1">
                <a:tableStyleId>{9DCAF9ED-07DC-4A11-8D7F-57B35C25682E}</a:tableStyleId>
              </a:tblPr>
              <a:tblGrid>
                <a:gridCol w="1560648"/>
                <a:gridCol w="7728384"/>
              </a:tblGrid>
              <a:tr h="256890">
                <a:tc>
                  <a:txBody>
                    <a:bodyPr/>
                    <a:lstStyle/>
                    <a:p>
                      <a:pPr algn="l" fontAlgn="ctr"/>
                      <a:r>
                        <a:rPr lang="ja-JP" altLang="en-US" sz="1200" u="none" strike="noStrike" baseline="0" dirty="0">
                          <a:effectLst/>
                          <a:latin typeface="+mj-ea"/>
                          <a:ea typeface="+mj-ea"/>
                        </a:rPr>
                        <a:t>用語</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200" u="none" strike="noStrike" baseline="0" dirty="0">
                          <a:effectLst/>
                          <a:latin typeface="+mj-ea"/>
                          <a:ea typeface="+mj-ea"/>
                        </a:rPr>
                        <a:t>説明</a:t>
                      </a:r>
                      <a:endParaRPr lang="ja-JP" altLang="en-US" sz="1200" b="0" i="0" u="none" strike="noStrike" baseline="0" dirty="0">
                        <a:solidFill>
                          <a:srgbClr val="000000"/>
                        </a:solidFill>
                        <a:effectLst/>
                        <a:latin typeface="+mj-ea"/>
                        <a:ea typeface="+mj-ea"/>
                      </a:endParaRPr>
                    </a:p>
                  </a:txBody>
                  <a:tcPr marL="3022" marR="3022" marT="3022" marB="0" anchor="ctr"/>
                </a:tc>
              </a:tr>
              <a:tr h="407538">
                <a:tc>
                  <a:txBody>
                    <a:bodyPr/>
                    <a:lstStyle/>
                    <a:p>
                      <a:pPr algn="l" fontAlgn="ctr"/>
                      <a:r>
                        <a:rPr lang="en-US" sz="1200" u="none" strike="noStrike" baseline="0" dirty="0">
                          <a:effectLst/>
                          <a:latin typeface="+mj-ea"/>
                          <a:ea typeface="+mj-ea"/>
                        </a:rPr>
                        <a:t>AI</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人工的にコンピュータ上などで人間と同様の知能を実現させようという試み、あるいはそのための一連の基礎技術のこと。</a:t>
                      </a:r>
                      <a:endParaRPr lang="ja-JP" altLang="en-US" sz="1100" b="0" i="0" u="none" strike="noStrike" baseline="0" dirty="0">
                        <a:solidFill>
                          <a:srgbClr val="000000"/>
                        </a:solidFill>
                        <a:effectLst/>
                        <a:latin typeface="+mj-ea"/>
                        <a:ea typeface="+mj-ea"/>
                      </a:endParaRPr>
                    </a:p>
                  </a:txBody>
                  <a:tcPr marL="3022" marR="3022" marT="3022" marB="0" anchor="ctr"/>
                </a:tc>
              </a:tr>
              <a:tr h="507564">
                <a:tc>
                  <a:txBody>
                    <a:bodyPr/>
                    <a:lstStyle/>
                    <a:p>
                      <a:pPr algn="l" fontAlgn="ctr"/>
                      <a:r>
                        <a:rPr lang="en-US" sz="1200" u="none" strike="noStrike" baseline="0" dirty="0">
                          <a:effectLst/>
                          <a:latin typeface="+mj-ea"/>
                          <a:ea typeface="+mj-ea"/>
                        </a:rPr>
                        <a:t>BYOD</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dirty="0">
                          <a:effectLst/>
                          <a:latin typeface="+mj-ea"/>
                          <a:ea typeface="+mj-ea"/>
                        </a:rPr>
                        <a:t>(Bring Your Own Device)</a:t>
                      </a:r>
                      <a:r>
                        <a:rPr lang="ja-JP" altLang="en-US" sz="1100" u="none" strike="noStrike" baseline="0" dirty="0">
                          <a:effectLst/>
                          <a:latin typeface="+mj-ea"/>
                          <a:ea typeface="+mj-ea"/>
                        </a:rPr>
                        <a:t>個人所有端末（個人で所有しているスマートフォンなどの情報端末）を業務で使用する行為</a:t>
                      </a:r>
                      <a:r>
                        <a:rPr lang="ja-JP" altLang="en-US" sz="1100" u="none" strike="noStrike" baseline="0" dirty="0" smtClean="0">
                          <a:effectLst/>
                          <a:latin typeface="+mj-ea"/>
                          <a:ea typeface="+mj-ea"/>
                        </a:rPr>
                        <a:t>。</a:t>
                      </a:r>
                      <a:endParaRPr lang="ja-JP" altLang="en-US" sz="1100" b="0" i="0" u="none" strike="noStrike" baseline="0" dirty="0">
                        <a:solidFill>
                          <a:srgbClr val="000000"/>
                        </a:solidFill>
                        <a:effectLst/>
                        <a:latin typeface="+mj-ea"/>
                        <a:ea typeface="+mj-ea"/>
                      </a:endParaRPr>
                    </a:p>
                  </a:txBody>
                  <a:tcPr marL="3022" marR="3022" marT="3022" marB="0" anchor="ctr"/>
                </a:tc>
              </a:tr>
              <a:tr h="507564">
                <a:tc>
                  <a:txBody>
                    <a:bodyPr/>
                    <a:lstStyle/>
                    <a:p>
                      <a:pPr algn="l" fontAlgn="ctr"/>
                      <a:r>
                        <a:rPr lang="en-US" sz="1200" u="none" strike="noStrike" baseline="0" dirty="0">
                          <a:effectLst/>
                          <a:latin typeface="+mj-ea"/>
                          <a:ea typeface="+mj-ea"/>
                        </a:rPr>
                        <a:t>CSIRT</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sz="1100" u="none" strike="noStrike" baseline="0" dirty="0">
                          <a:effectLst/>
                          <a:latin typeface="+mj-ea"/>
                          <a:ea typeface="+mj-ea"/>
                        </a:rPr>
                        <a:t>(Computer Security Incident Response Team)</a:t>
                      </a:r>
                      <a:r>
                        <a:rPr lang="ja-JP" altLang="en-US" sz="1100" u="none" strike="noStrike" baseline="0" dirty="0">
                          <a:effectLst/>
                          <a:latin typeface="+mj-ea"/>
                          <a:ea typeface="+mj-ea"/>
                        </a:rPr>
                        <a:t>情報セキュリティに関する統一的な窓口のこと</a:t>
                      </a:r>
                      <a:r>
                        <a:rPr lang="ja-JP" altLang="en-US" sz="1100" u="none" strike="noStrike" baseline="0" dirty="0" smtClean="0">
                          <a:effectLst/>
                          <a:latin typeface="+mj-ea"/>
                          <a:ea typeface="+mj-ea"/>
                        </a:rPr>
                        <a:t>。</a:t>
                      </a:r>
                      <a:endParaRPr lang="ja-JP" altLang="en-US" sz="1100" b="0" i="0" u="none" strike="noStrike" baseline="0" dirty="0">
                        <a:solidFill>
                          <a:srgbClr val="000000"/>
                        </a:solidFill>
                        <a:effectLst/>
                        <a:latin typeface="+mj-ea"/>
                        <a:ea typeface="+mj-ea"/>
                      </a:endParaRPr>
                    </a:p>
                  </a:txBody>
                  <a:tcPr marL="3022" marR="3022" marT="3022" marB="0" anchor="ctr"/>
                </a:tc>
              </a:tr>
              <a:tr h="507564">
                <a:tc>
                  <a:txBody>
                    <a:bodyPr/>
                    <a:lstStyle/>
                    <a:p>
                      <a:pPr algn="l" fontAlgn="ctr"/>
                      <a:r>
                        <a:rPr lang="en-US" sz="1200" u="none" strike="noStrike" baseline="0" dirty="0">
                          <a:effectLst/>
                          <a:latin typeface="+mj-ea"/>
                          <a:ea typeface="+mj-ea"/>
                        </a:rPr>
                        <a:t>EBPM</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dirty="0">
                          <a:effectLst/>
                          <a:latin typeface="+mj-ea"/>
                          <a:ea typeface="+mj-ea"/>
                        </a:rPr>
                        <a:t>(Evidence Based Policy Making)</a:t>
                      </a:r>
                      <a:r>
                        <a:rPr lang="ja-JP" altLang="en-US" sz="1100" u="none" strike="noStrike" baseline="0" dirty="0">
                          <a:effectLst/>
                          <a:latin typeface="+mj-ea"/>
                          <a:ea typeface="+mj-ea"/>
                        </a:rPr>
                        <a:t>政策目的を明確化させ、その目的のため本当に効果が上がる行政手段は何かなど、「政策の基本的な枠組み」を証拠に基づいて明確にするための取組。</a:t>
                      </a:r>
                      <a:endParaRPr lang="ja-JP" altLang="en-US" sz="1100" b="0" i="0" u="none" strike="noStrike" baseline="0" dirty="0">
                        <a:solidFill>
                          <a:srgbClr val="000000"/>
                        </a:solidFill>
                        <a:effectLst/>
                        <a:latin typeface="+mj-ea"/>
                        <a:ea typeface="+mj-ea"/>
                      </a:endParaRPr>
                    </a:p>
                  </a:txBody>
                  <a:tcPr marL="3022" marR="3022" marT="3022" marB="0" anchor="ctr"/>
                </a:tc>
              </a:tr>
              <a:tr h="407538">
                <a:tc>
                  <a:txBody>
                    <a:bodyPr/>
                    <a:lstStyle/>
                    <a:p>
                      <a:pPr algn="l" fontAlgn="ctr"/>
                      <a:r>
                        <a:rPr lang="en-US" sz="1200" u="none" strike="noStrike" baseline="0" dirty="0">
                          <a:effectLst/>
                          <a:latin typeface="+mj-ea"/>
                          <a:ea typeface="+mj-ea"/>
                        </a:rPr>
                        <a:t>e</a:t>
                      </a:r>
                      <a:r>
                        <a:rPr lang="ja-JP" altLang="en-US" sz="1200" u="none" strike="noStrike" baseline="0" dirty="0">
                          <a:effectLst/>
                          <a:latin typeface="+mj-ea"/>
                          <a:ea typeface="+mj-ea"/>
                        </a:rPr>
                        <a:t>ラーニング</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一つの講義を大人数が受講する「講師側中心」ではなく、その個人に適した講座内容を双方向で学習する「学習者側中心」の企業内教育を可能とするもの。</a:t>
                      </a:r>
                      <a:endParaRPr lang="ja-JP" altLang="en-US" sz="1100" b="0" i="0" u="none" strike="noStrike" baseline="0" dirty="0">
                        <a:solidFill>
                          <a:srgbClr val="000000"/>
                        </a:solidFill>
                        <a:effectLst/>
                        <a:latin typeface="+mj-ea"/>
                        <a:ea typeface="+mj-ea"/>
                      </a:endParaRPr>
                    </a:p>
                  </a:txBody>
                  <a:tcPr marL="3022" marR="3022" marT="3022" marB="0" anchor="ctr"/>
                </a:tc>
              </a:tr>
              <a:tr h="507564">
                <a:tc>
                  <a:txBody>
                    <a:bodyPr/>
                    <a:lstStyle/>
                    <a:p>
                      <a:pPr algn="l" fontAlgn="ctr"/>
                      <a:r>
                        <a:rPr lang="en-US" sz="1200" u="none" strike="noStrike" baseline="0">
                          <a:effectLst/>
                          <a:latin typeface="+mj-ea"/>
                          <a:ea typeface="+mj-ea"/>
                        </a:rPr>
                        <a:t>GPS</a:t>
                      </a:r>
                      <a:endParaRPr 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dirty="0">
                          <a:effectLst/>
                          <a:latin typeface="+mj-ea"/>
                          <a:ea typeface="+mj-ea"/>
                        </a:rPr>
                        <a:t>(Global Positioning System)</a:t>
                      </a:r>
                      <a:r>
                        <a:rPr lang="ja-JP" altLang="en-US" sz="1100" u="none" strike="noStrike" baseline="0" dirty="0">
                          <a:effectLst/>
                          <a:latin typeface="+mj-ea"/>
                          <a:ea typeface="+mj-ea"/>
                        </a:rPr>
                        <a:t>全世界的衛星測位システムの略である。低軌道周回衛星を利用して正確な軌道と時刻情報を取得することにより、 現在位置の緯経度や高度を測定するシステムのこと。</a:t>
                      </a:r>
                      <a:endParaRPr lang="ja-JP" altLang="en-US" sz="1100" b="0" i="0" u="none" strike="noStrike" baseline="0" dirty="0">
                        <a:solidFill>
                          <a:srgbClr val="000000"/>
                        </a:solidFill>
                        <a:effectLst/>
                        <a:latin typeface="+mj-ea"/>
                        <a:ea typeface="+mj-ea"/>
                      </a:endParaRPr>
                    </a:p>
                  </a:txBody>
                  <a:tcPr marL="3022" marR="3022" marT="3022" marB="0" anchor="ctr"/>
                </a:tc>
              </a:tr>
              <a:tr h="256890">
                <a:tc>
                  <a:txBody>
                    <a:bodyPr/>
                    <a:lstStyle/>
                    <a:p>
                      <a:pPr algn="l" fontAlgn="ctr"/>
                      <a:r>
                        <a:rPr lang="en-US" sz="1200" u="none" strike="noStrike" baseline="0">
                          <a:effectLst/>
                          <a:latin typeface="+mj-ea"/>
                          <a:ea typeface="+mj-ea"/>
                        </a:rPr>
                        <a:t>ICT</a:t>
                      </a:r>
                      <a:endParaRPr 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en-US" sz="1100" u="none" strike="noStrike" baseline="0" dirty="0">
                          <a:effectLst/>
                          <a:latin typeface="+mj-ea"/>
                          <a:ea typeface="+mj-ea"/>
                        </a:rPr>
                        <a:t>(Internet Communication Technology)</a:t>
                      </a:r>
                      <a:r>
                        <a:rPr lang="ja-JP" altLang="en-US" sz="1100" u="none" strike="noStrike" baseline="0" dirty="0">
                          <a:effectLst/>
                          <a:latin typeface="+mj-ea"/>
                          <a:ea typeface="+mj-ea"/>
                        </a:rPr>
                        <a:t>情報通信技術のこと。</a:t>
                      </a:r>
                      <a:endParaRPr lang="ja-JP" altLang="en-US" sz="1100" b="0" i="0" u="none" strike="noStrike" baseline="0" dirty="0">
                        <a:solidFill>
                          <a:srgbClr val="000000"/>
                        </a:solidFill>
                        <a:effectLst/>
                        <a:latin typeface="+mj-ea"/>
                        <a:ea typeface="+mj-ea"/>
                      </a:endParaRPr>
                    </a:p>
                  </a:txBody>
                  <a:tcPr marL="3022" marR="3022" marT="3022" marB="0" anchor="ctr"/>
                </a:tc>
              </a:tr>
              <a:tr h="256890">
                <a:tc>
                  <a:txBody>
                    <a:bodyPr/>
                    <a:lstStyle/>
                    <a:p>
                      <a:pPr algn="l" fontAlgn="ctr"/>
                      <a:r>
                        <a:rPr lang="en-US" sz="1200" u="none" strike="noStrike" baseline="0">
                          <a:effectLst/>
                          <a:latin typeface="+mj-ea"/>
                          <a:ea typeface="+mj-ea"/>
                        </a:rPr>
                        <a:t>ICT</a:t>
                      </a:r>
                      <a:r>
                        <a:rPr lang="ja-JP" altLang="en-US" sz="1200" u="none" strike="noStrike" baseline="0">
                          <a:effectLst/>
                          <a:latin typeface="+mj-ea"/>
                          <a:ea typeface="+mj-ea"/>
                        </a:rPr>
                        <a:t>リテラシー</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情報処理・情報通信における技術・産業・設備・サービスなどを使いこなす能力のこと。</a:t>
                      </a:r>
                      <a:endParaRPr lang="ja-JP" altLang="en-US" sz="1100" b="0" i="0" u="none" strike="noStrike" baseline="0" dirty="0">
                        <a:solidFill>
                          <a:srgbClr val="000000"/>
                        </a:solidFill>
                        <a:effectLst/>
                        <a:latin typeface="+mj-ea"/>
                        <a:ea typeface="+mj-ea"/>
                      </a:endParaRPr>
                    </a:p>
                  </a:txBody>
                  <a:tcPr marL="3022" marR="3022" marT="3022" marB="0" anchor="ctr"/>
                </a:tc>
              </a:tr>
              <a:tr h="609486">
                <a:tc>
                  <a:txBody>
                    <a:bodyPr/>
                    <a:lstStyle/>
                    <a:p>
                      <a:pPr algn="l" fontAlgn="ctr"/>
                      <a:r>
                        <a:rPr lang="en-US" sz="1200" u="none" strike="noStrike" baseline="0">
                          <a:effectLst/>
                          <a:latin typeface="+mj-ea"/>
                          <a:ea typeface="+mj-ea"/>
                        </a:rPr>
                        <a:t>KPI</a:t>
                      </a:r>
                      <a:endParaRPr 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a:t>
                      </a:r>
                      <a:r>
                        <a:rPr lang="en-US" altLang="ja-JP" sz="1100" u="none" strike="noStrike" baseline="0" dirty="0">
                          <a:effectLst/>
                          <a:latin typeface="+mj-ea"/>
                          <a:ea typeface="+mj-ea"/>
                        </a:rPr>
                        <a:t>Key Performance Indicator</a:t>
                      </a:r>
                      <a:r>
                        <a:rPr lang="ja-JP" altLang="en-US" sz="1100" u="none" strike="noStrike" baseline="0" dirty="0">
                          <a:effectLst/>
                          <a:latin typeface="+mj-ea"/>
                          <a:ea typeface="+mj-ea"/>
                        </a:rPr>
                        <a:t>）重要業績評価指標の略。業績評価を定量的に評価するため、目標に対しどれだけの進捗が見られたかを明確にできる指標</a:t>
                      </a:r>
                      <a:r>
                        <a:rPr lang="ja-JP" altLang="en-US" sz="1100" u="none" strike="noStrike" baseline="0" dirty="0" smtClean="0">
                          <a:effectLst/>
                          <a:latin typeface="+mj-ea"/>
                          <a:ea typeface="+mj-ea"/>
                        </a:rPr>
                        <a:t>。</a:t>
                      </a:r>
                      <a:endParaRPr lang="ja-JP" altLang="en-US" sz="1100" b="0" i="0" u="none" strike="noStrike" baseline="0" dirty="0">
                        <a:solidFill>
                          <a:srgbClr val="000000"/>
                        </a:solidFill>
                        <a:effectLst/>
                        <a:latin typeface="+mj-ea"/>
                        <a:ea typeface="+mj-ea"/>
                      </a:endParaRPr>
                    </a:p>
                  </a:txBody>
                  <a:tcPr marL="3022" marR="3022" marT="3022" marB="0" anchor="ctr"/>
                </a:tc>
              </a:tr>
              <a:tr h="407538">
                <a:tc>
                  <a:txBody>
                    <a:bodyPr/>
                    <a:lstStyle/>
                    <a:p>
                      <a:pPr algn="l" fontAlgn="ctr"/>
                      <a:r>
                        <a:rPr lang="en-US" sz="1200" u="none" strike="noStrike" baseline="0">
                          <a:effectLst/>
                          <a:latin typeface="+mj-ea"/>
                          <a:ea typeface="+mj-ea"/>
                        </a:rPr>
                        <a:t>PDCA</a:t>
                      </a:r>
                      <a:endParaRPr 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dirty="0">
                          <a:effectLst/>
                          <a:latin typeface="+mj-ea"/>
                          <a:ea typeface="+mj-ea"/>
                        </a:rPr>
                        <a:t>Plan</a:t>
                      </a:r>
                      <a:r>
                        <a:rPr lang="ja-JP" altLang="en-US" sz="1100" u="none" strike="noStrike" baseline="0" dirty="0">
                          <a:effectLst/>
                          <a:latin typeface="+mj-ea"/>
                          <a:ea typeface="+mj-ea"/>
                        </a:rPr>
                        <a:t>（計画）→ </a:t>
                      </a:r>
                      <a:r>
                        <a:rPr lang="en-US" altLang="ja-JP" sz="1100" u="none" strike="noStrike" baseline="0" dirty="0">
                          <a:effectLst/>
                          <a:latin typeface="+mj-ea"/>
                          <a:ea typeface="+mj-ea"/>
                        </a:rPr>
                        <a:t>Do</a:t>
                      </a:r>
                      <a:r>
                        <a:rPr lang="ja-JP" altLang="en-US" sz="1100" u="none" strike="noStrike" baseline="0" dirty="0">
                          <a:effectLst/>
                          <a:latin typeface="+mj-ea"/>
                          <a:ea typeface="+mj-ea"/>
                        </a:rPr>
                        <a:t>（実行）→ </a:t>
                      </a:r>
                      <a:r>
                        <a:rPr lang="en-US" altLang="ja-JP" sz="1100" u="none" strike="noStrike" baseline="0" dirty="0">
                          <a:effectLst/>
                          <a:latin typeface="+mj-ea"/>
                          <a:ea typeface="+mj-ea"/>
                        </a:rPr>
                        <a:t>Check</a:t>
                      </a:r>
                      <a:r>
                        <a:rPr lang="ja-JP" altLang="en-US" sz="1100" u="none" strike="noStrike" baseline="0" dirty="0">
                          <a:effectLst/>
                          <a:latin typeface="+mj-ea"/>
                          <a:ea typeface="+mj-ea"/>
                        </a:rPr>
                        <a:t>（評価）→ </a:t>
                      </a:r>
                      <a:r>
                        <a:rPr lang="en-US" altLang="ja-JP" sz="1100" u="none" strike="noStrike" baseline="0" dirty="0">
                          <a:effectLst/>
                          <a:latin typeface="+mj-ea"/>
                          <a:ea typeface="+mj-ea"/>
                        </a:rPr>
                        <a:t>Act</a:t>
                      </a:r>
                      <a:r>
                        <a:rPr lang="ja-JP" altLang="en-US" sz="1100" u="none" strike="noStrike" baseline="0" dirty="0">
                          <a:effectLst/>
                          <a:latin typeface="+mj-ea"/>
                          <a:ea typeface="+mj-ea"/>
                        </a:rPr>
                        <a:t>（改善）の </a:t>
                      </a:r>
                      <a:r>
                        <a:rPr lang="en-US" altLang="ja-JP" sz="1100" u="none" strike="noStrike" baseline="0" dirty="0">
                          <a:effectLst/>
                          <a:latin typeface="+mj-ea"/>
                          <a:ea typeface="+mj-ea"/>
                        </a:rPr>
                        <a:t>4 </a:t>
                      </a:r>
                      <a:r>
                        <a:rPr lang="ja-JP" altLang="en-US" sz="1100" u="none" strike="noStrike" baseline="0" dirty="0">
                          <a:effectLst/>
                          <a:latin typeface="+mj-ea"/>
                          <a:ea typeface="+mj-ea"/>
                        </a:rPr>
                        <a:t>段階を繰り返すことによって、業務を継続的に改善する手法の略称。</a:t>
                      </a:r>
                      <a:endParaRPr lang="ja-JP" altLang="en-US" sz="1100" b="0" i="0" u="none" strike="noStrike" baseline="0" dirty="0">
                        <a:solidFill>
                          <a:srgbClr val="000000"/>
                        </a:solidFill>
                        <a:effectLst/>
                        <a:latin typeface="+mj-ea"/>
                        <a:ea typeface="+mj-ea"/>
                      </a:endParaRPr>
                    </a:p>
                  </a:txBody>
                  <a:tcPr marL="3022" marR="3022" marT="3022" marB="0" anchor="ctr"/>
                </a:tc>
              </a:tr>
              <a:tr h="407538">
                <a:tc>
                  <a:txBody>
                    <a:bodyPr/>
                    <a:lstStyle/>
                    <a:p>
                      <a:pPr algn="l" fontAlgn="ctr"/>
                      <a:r>
                        <a:rPr lang="en-US" sz="1200" u="none" strike="noStrike" baseline="0">
                          <a:effectLst/>
                          <a:latin typeface="+mj-ea"/>
                          <a:ea typeface="+mj-ea"/>
                        </a:rPr>
                        <a:t>SNS</a:t>
                      </a:r>
                      <a:endParaRPr 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dirty="0">
                          <a:effectLst/>
                          <a:latin typeface="+mj-ea"/>
                          <a:ea typeface="+mj-ea"/>
                        </a:rPr>
                        <a:t>(Social Networking Service(Site))</a:t>
                      </a:r>
                      <a:r>
                        <a:rPr lang="ja-JP" altLang="en-US" sz="1100" u="none" strike="noStrike" baseline="0" dirty="0">
                          <a:effectLst/>
                          <a:latin typeface="+mj-ea"/>
                          <a:ea typeface="+mj-ea"/>
                        </a:rPr>
                        <a:t>個人間の交流を支援するサービス（サイト）で、参加者は共通の興味、知人などをもとに様々な交流を図ることができるもの。</a:t>
                      </a:r>
                      <a:endParaRPr lang="ja-JP" altLang="en-US" sz="1100" b="0" i="0" u="none" strike="noStrike" baseline="0" dirty="0">
                        <a:solidFill>
                          <a:srgbClr val="000000"/>
                        </a:solidFill>
                        <a:effectLst/>
                        <a:latin typeface="+mj-ea"/>
                        <a:ea typeface="+mj-ea"/>
                      </a:endParaRPr>
                    </a:p>
                  </a:txBody>
                  <a:tcPr marL="3022" marR="3022" marT="3022" marB="0" anchor="ctr"/>
                </a:tc>
              </a:tr>
            </a:tbl>
          </a:graphicData>
        </a:graphic>
      </p:graphicFrame>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29</a:t>
            </a:fld>
            <a:endParaRPr lang="en-US" altLang="ja-JP"/>
          </a:p>
        </p:txBody>
      </p:sp>
    </p:spTree>
    <p:extLst>
      <p:ext uri="{BB962C8B-B14F-4D97-AF65-F5344CB8AC3E}">
        <p14:creationId xmlns:p14="http://schemas.microsoft.com/office/powerpoint/2010/main" val="291368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0472" y="1520788"/>
            <a:ext cx="9505056" cy="1008062"/>
          </a:xfrm>
          <a:noFill/>
        </p:spPr>
        <p:txBody>
          <a:bodyPr anchor="ctr"/>
          <a:lstStyle/>
          <a:p>
            <a:pPr algn="ctr" eaLnBrk="1" hangingPunct="1">
              <a:lnSpc>
                <a:spcPct val="120000"/>
              </a:lnSpc>
            </a:pPr>
            <a:r>
              <a:rPr lang="en-US" altLang="ja-JP" sz="2800" kern="1200" dirty="0" smtClean="0"/>
              <a:t>1.</a:t>
            </a:r>
            <a:r>
              <a:rPr lang="ja-JP" altLang="en-US" sz="2800" kern="1200" dirty="0" smtClean="0"/>
              <a:t>大阪市</a:t>
            </a:r>
            <a:r>
              <a:rPr lang="en-US" altLang="ja-JP" sz="2800" kern="1200" dirty="0"/>
              <a:t>ICT</a:t>
            </a:r>
            <a:r>
              <a:rPr lang="ja-JP" altLang="en-US" sz="2800" kern="1200" dirty="0"/>
              <a:t>戦略アクションプラン</a:t>
            </a:r>
            <a:r>
              <a:rPr lang="ja-JP" altLang="en-US" sz="2800" kern="1200" dirty="0" smtClean="0"/>
              <a:t>の</a:t>
            </a:r>
            <a:r>
              <a:rPr lang="en-US" altLang="ja-JP" sz="2800" kern="1200" dirty="0" smtClean="0"/>
              <a:t/>
            </a:r>
            <a:br>
              <a:rPr lang="en-US" altLang="ja-JP" sz="2800" kern="1200" dirty="0" smtClean="0"/>
            </a:br>
            <a:r>
              <a:rPr lang="ja-JP" altLang="en-US" sz="2800" kern="1200" dirty="0" smtClean="0"/>
              <a:t>基本的</a:t>
            </a:r>
            <a:r>
              <a:rPr lang="ja-JP" altLang="en-US" sz="2800" kern="1200" dirty="0"/>
              <a:t>な考え方</a:t>
            </a:r>
          </a:p>
        </p:txBody>
      </p:sp>
    </p:spTree>
    <p:extLst>
      <p:ext uri="{BB962C8B-B14F-4D97-AF65-F5344CB8AC3E}">
        <p14:creationId xmlns:p14="http://schemas.microsoft.com/office/powerpoint/2010/main" val="30075571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用語集</a:t>
            </a:r>
            <a:r>
              <a:rPr lang="ja-JP" altLang="en-US" dirty="0" smtClean="0"/>
              <a:t>（カタカナなど）</a:t>
            </a:r>
            <a:endParaRPr kumimoji="1" lang="ja-JP" altLang="en-US" dirty="0"/>
          </a:p>
        </p:txBody>
      </p:sp>
      <p:graphicFrame>
        <p:nvGraphicFramePr>
          <p:cNvPr id="6" name="コンテンツ プレースホルダー 5"/>
          <p:cNvGraphicFramePr>
            <a:graphicFrameLocks noGrp="1"/>
          </p:cNvGraphicFramePr>
          <p:nvPr>
            <p:ph sz="half" idx="1"/>
            <p:extLst>
              <p:ext uri="{D42A27DB-BD31-4B8C-83A1-F6EECF244321}">
                <p14:modId xmlns:p14="http://schemas.microsoft.com/office/powerpoint/2010/main" val="2637216291"/>
              </p:ext>
            </p:extLst>
          </p:nvPr>
        </p:nvGraphicFramePr>
        <p:xfrm>
          <a:off x="164468" y="784497"/>
          <a:ext cx="9505056" cy="5848077"/>
        </p:xfrm>
        <a:graphic>
          <a:graphicData uri="http://schemas.openxmlformats.org/drawingml/2006/table">
            <a:tbl>
              <a:tblPr firstRow="1">
                <a:tableStyleId>{9DCAF9ED-07DC-4A11-8D7F-57B35C25682E}</a:tableStyleId>
              </a:tblPr>
              <a:tblGrid>
                <a:gridCol w="1800200"/>
                <a:gridCol w="7704856"/>
              </a:tblGrid>
              <a:tr h="211685">
                <a:tc>
                  <a:txBody>
                    <a:bodyPr/>
                    <a:lstStyle/>
                    <a:p>
                      <a:pPr algn="l" fontAlgn="ctr"/>
                      <a:r>
                        <a:rPr lang="ja-JP" altLang="en-US" sz="1200" u="none" strike="noStrike" baseline="0" dirty="0">
                          <a:effectLst/>
                          <a:latin typeface="+mj-ea"/>
                          <a:ea typeface="+mj-ea"/>
                        </a:rPr>
                        <a:t>用語</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200" u="none" strike="noStrike" baseline="0" dirty="0">
                          <a:effectLst/>
                          <a:latin typeface="+mj-ea"/>
                          <a:ea typeface="+mj-ea"/>
                        </a:rPr>
                        <a:t>説明</a:t>
                      </a:r>
                      <a:endParaRPr lang="ja-JP" altLang="en-US" sz="1200" b="0" i="0" u="none" strike="noStrike" baseline="0" dirty="0">
                        <a:solidFill>
                          <a:srgbClr val="000000"/>
                        </a:solidFill>
                        <a:effectLst/>
                        <a:latin typeface="+mj-ea"/>
                        <a:ea typeface="+mj-ea"/>
                      </a:endParaRPr>
                    </a:p>
                  </a:txBody>
                  <a:tcPr marL="3022" marR="3022" marT="3022" marB="0" anchor="ctr"/>
                </a:tc>
              </a:tr>
              <a:tr h="455129">
                <a:tc>
                  <a:txBody>
                    <a:bodyPr/>
                    <a:lstStyle/>
                    <a:p>
                      <a:pPr algn="l" fontAlgn="ctr"/>
                      <a:r>
                        <a:rPr lang="ja-JP" altLang="en-US" sz="1200" u="none" strike="noStrike" baseline="0" dirty="0">
                          <a:effectLst/>
                          <a:latin typeface="+mj-ea"/>
                          <a:ea typeface="+mj-ea"/>
                        </a:rPr>
                        <a:t>アクセスポイント</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ノートパソコンやスマートフォンなどの無線</a:t>
                      </a:r>
                      <a:r>
                        <a:rPr lang="en-US" altLang="ja-JP" sz="1100" u="none" strike="noStrike" baseline="0" dirty="0">
                          <a:effectLst/>
                          <a:latin typeface="+mj-ea"/>
                          <a:ea typeface="+mj-ea"/>
                        </a:rPr>
                        <a:t>LAN</a:t>
                      </a:r>
                      <a:r>
                        <a:rPr lang="ja-JP" altLang="en-US" sz="1100" u="none" strike="noStrike" baseline="0" dirty="0">
                          <a:effectLst/>
                          <a:latin typeface="+mj-ea"/>
                          <a:ea typeface="+mj-ea"/>
                        </a:rPr>
                        <a:t>接続機能を備えた端末を、相互に接続したり、有線</a:t>
                      </a:r>
                      <a:r>
                        <a:rPr lang="en-US" altLang="ja-JP" sz="1100" u="none" strike="noStrike" baseline="0" dirty="0">
                          <a:effectLst/>
                          <a:latin typeface="+mj-ea"/>
                          <a:ea typeface="+mj-ea"/>
                        </a:rPr>
                        <a:t>LAN</a:t>
                      </a:r>
                      <a:r>
                        <a:rPr lang="ja-JP" altLang="en-US" sz="1100" u="none" strike="noStrike" baseline="0" dirty="0">
                          <a:effectLst/>
                          <a:latin typeface="+mj-ea"/>
                          <a:ea typeface="+mj-ea"/>
                        </a:rPr>
                        <a:t>など他のネットワークに接続するための機器のこと。</a:t>
                      </a:r>
                      <a:endParaRPr lang="ja-JP" altLang="en-US" sz="1100" b="0" i="0" u="none" strike="noStrike" baseline="0" dirty="0">
                        <a:solidFill>
                          <a:srgbClr val="000000"/>
                        </a:solidFill>
                        <a:effectLst/>
                        <a:latin typeface="+mj-ea"/>
                        <a:ea typeface="+mj-ea"/>
                      </a:endParaRPr>
                    </a:p>
                  </a:txBody>
                  <a:tcPr marL="3022" marR="3022" marT="3022" marB="0" anchor="ctr"/>
                </a:tc>
              </a:tr>
              <a:tr h="738781">
                <a:tc>
                  <a:txBody>
                    <a:bodyPr/>
                    <a:lstStyle/>
                    <a:p>
                      <a:pPr algn="l" fontAlgn="ctr"/>
                      <a:r>
                        <a:rPr lang="ja-JP" altLang="en-US" sz="1200" u="none" strike="noStrike" baseline="0" dirty="0">
                          <a:effectLst/>
                          <a:latin typeface="+mj-ea"/>
                          <a:ea typeface="+mj-ea"/>
                        </a:rPr>
                        <a:t>アプリ</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コンピュータの</a:t>
                      </a:r>
                      <a:r>
                        <a:rPr lang="en-US" altLang="ja-JP" sz="1100" u="none" strike="noStrike" baseline="0" dirty="0">
                          <a:effectLst/>
                          <a:latin typeface="+mj-ea"/>
                          <a:ea typeface="+mj-ea"/>
                        </a:rPr>
                        <a:t>OS</a:t>
                      </a:r>
                      <a:r>
                        <a:rPr lang="ja-JP" altLang="en-US" sz="1100" u="none" strike="noStrike" baseline="0" dirty="0">
                          <a:effectLst/>
                          <a:latin typeface="+mj-ea"/>
                          <a:ea typeface="+mj-ea"/>
                        </a:rPr>
                        <a:t>上で動作するソフトウェアのこと</a:t>
                      </a:r>
                      <a:r>
                        <a:rPr lang="ja-JP" altLang="en-US" sz="1100" u="none" strike="noStrike" baseline="0" dirty="0" smtClean="0">
                          <a:effectLst/>
                          <a:latin typeface="+mj-ea"/>
                          <a:ea typeface="+mj-ea"/>
                        </a:rPr>
                        <a:t>。ファイル</a:t>
                      </a:r>
                      <a:r>
                        <a:rPr lang="ja-JP" altLang="en-US" sz="1100" u="none" strike="noStrike" baseline="0" dirty="0">
                          <a:effectLst/>
                          <a:latin typeface="+mj-ea"/>
                          <a:ea typeface="+mj-ea"/>
                        </a:rPr>
                        <a:t>管理やネットワーク管理、ハードウェア管理、ユーザ管理といった基本的な機能を持つ</a:t>
                      </a:r>
                      <a:r>
                        <a:rPr lang="en-US" altLang="ja-JP" sz="1100" u="none" strike="noStrike" baseline="0" dirty="0">
                          <a:effectLst/>
                          <a:latin typeface="+mj-ea"/>
                          <a:ea typeface="+mj-ea"/>
                        </a:rPr>
                        <a:t>OS</a:t>
                      </a:r>
                      <a:r>
                        <a:rPr lang="ja-JP" altLang="en-US" sz="1100" u="none" strike="noStrike" baseline="0" dirty="0">
                          <a:effectLst/>
                          <a:latin typeface="+mj-ea"/>
                          <a:ea typeface="+mj-ea"/>
                        </a:rPr>
                        <a:t>（基本ソフト）に対して、ワープロソフトや表計算ソフトといったソフトウェアのことをアプリケーション（応用ソフト）と呼ぶ。 また、スマートフォンの場合は、ゲームをはじめ、辞書機能や動画再生、文書作成など、さまざまな目的に応じたアプリケーションがある。</a:t>
                      </a:r>
                      <a:endParaRPr lang="ja-JP" altLang="en-US" sz="1100" b="0" i="0" u="none" strike="noStrike" baseline="0" dirty="0">
                        <a:solidFill>
                          <a:srgbClr val="000000"/>
                        </a:solidFill>
                        <a:effectLst/>
                        <a:latin typeface="+mj-ea"/>
                        <a:ea typeface="+mj-ea"/>
                      </a:endParaRPr>
                    </a:p>
                  </a:txBody>
                  <a:tcPr marL="3022" marR="3022" marT="3022" marB="0" anchor="ctr"/>
                </a:tc>
              </a:tr>
              <a:tr h="203896">
                <a:tc>
                  <a:txBody>
                    <a:bodyPr/>
                    <a:lstStyle/>
                    <a:p>
                      <a:pPr algn="l" fontAlgn="ctr"/>
                      <a:r>
                        <a:rPr lang="ja-JP" altLang="en-US" sz="1200" u="none" strike="noStrike" baseline="0" dirty="0">
                          <a:effectLst/>
                          <a:latin typeface="+mj-ea"/>
                          <a:ea typeface="+mj-ea"/>
                        </a:rPr>
                        <a:t>インシデント</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ウイルス感染や不正アクセス等、情報管理やシステム運用に関して保安上の脅威となる事象のこと。</a:t>
                      </a:r>
                      <a:endParaRPr lang="ja-JP" altLang="en-US" sz="1100" b="0" i="0" u="none" strike="noStrike" baseline="0" dirty="0">
                        <a:solidFill>
                          <a:srgbClr val="000000"/>
                        </a:solidFill>
                        <a:effectLst/>
                        <a:latin typeface="+mj-ea"/>
                        <a:ea typeface="+mj-ea"/>
                      </a:endParaRPr>
                    </a:p>
                  </a:txBody>
                  <a:tcPr marL="3022" marR="3022" marT="3022" marB="0" anchor="ctr"/>
                </a:tc>
              </a:tr>
              <a:tr h="203896">
                <a:tc>
                  <a:txBody>
                    <a:bodyPr/>
                    <a:lstStyle/>
                    <a:p>
                      <a:pPr algn="l" fontAlgn="ctr"/>
                      <a:r>
                        <a:rPr lang="ja-JP" altLang="en-US" sz="1200" u="none" strike="noStrike" baseline="0" dirty="0">
                          <a:effectLst/>
                          <a:latin typeface="+mj-ea"/>
                          <a:ea typeface="+mj-ea"/>
                        </a:rPr>
                        <a:t>オープンイノベーション</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組織の枠組みを越え、新しい技術、新しいアイデアを取り入れて新たな価値を生みだし、社会的に大きな変化を起こすこと。</a:t>
                      </a:r>
                      <a:endParaRPr lang="ja-JP" altLang="en-US" sz="1100" b="0" i="0" u="none" strike="noStrike" baseline="0" dirty="0">
                        <a:solidFill>
                          <a:srgbClr val="000000"/>
                        </a:solidFill>
                        <a:effectLst/>
                        <a:latin typeface="+mj-ea"/>
                        <a:ea typeface="+mj-ea"/>
                      </a:endParaRPr>
                    </a:p>
                  </a:txBody>
                  <a:tcPr marL="3022" marR="3022" marT="3022" marB="0" anchor="ctr"/>
                </a:tc>
              </a:tr>
              <a:tr h="371047">
                <a:tc>
                  <a:txBody>
                    <a:bodyPr/>
                    <a:lstStyle/>
                    <a:p>
                      <a:pPr algn="l" fontAlgn="ctr"/>
                      <a:r>
                        <a:rPr lang="ja-JP" altLang="en-US" sz="1200" u="none" strike="noStrike" baseline="0" dirty="0">
                          <a:effectLst/>
                          <a:latin typeface="+mj-ea"/>
                          <a:ea typeface="+mj-ea"/>
                        </a:rPr>
                        <a:t>オープンデータ</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行政が保有する地理空間情報、防災・減災情報、調達情報、統計情報などの公共データを二次利用可能な形（二次利用が可能な利用ルールかつ機械判読に適したデータ形式での公開）で民間へ開放したもの。</a:t>
                      </a:r>
                      <a:endParaRPr lang="ja-JP" altLang="en-US" sz="1100" b="0" i="0" u="none" strike="noStrike" baseline="0" dirty="0">
                        <a:solidFill>
                          <a:srgbClr val="000000"/>
                        </a:solidFill>
                        <a:effectLst/>
                        <a:latin typeface="+mj-ea"/>
                        <a:ea typeface="+mj-ea"/>
                      </a:endParaRPr>
                    </a:p>
                  </a:txBody>
                  <a:tcPr marL="3022" marR="3022" marT="3022" marB="0" anchor="ctr"/>
                </a:tc>
              </a:tr>
              <a:tr h="554914">
                <a:tc>
                  <a:txBody>
                    <a:bodyPr/>
                    <a:lstStyle/>
                    <a:p>
                      <a:pPr algn="l" fontAlgn="ctr"/>
                      <a:r>
                        <a:rPr lang="ja-JP" altLang="en-US" sz="1200" u="none" strike="noStrike" baseline="0" dirty="0">
                          <a:effectLst/>
                          <a:latin typeface="+mj-ea"/>
                          <a:ea typeface="+mj-ea"/>
                        </a:rPr>
                        <a:t>官民データ</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電磁的</a:t>
                      </a:r>
                      <a:r>
                        <a:rPr lang="ja-JP" altLang="en-US" sz="1100" u="none" strike="noStrike" baseline="0" dirty="0" smtClean="0">
                          <a:effectLst/>
                          <a:latin typeface="+mj-ea"/>
                          <a:ea typeface="+mj-ea"/>
                        </a:rPr>
                        <a:t>記録に</a:t>
                      </a:r>
                      <a:r>
                        <a:rPr lang="ja-JP" altLang="en-US" sz="1100" u="none" strike="noStrike" baseline="0" dirty="0">
                          <a:effectLst/>
                          <a:latin typeface="+mj-ea"/>
                          <a:ea typeface="+mj-ea"/>
                        </a:rPr>
                        <a:t>記録された情報（国の安全を損ない、公の秩序の維持を妨げ、又は公衆の安全の保護に支障を来すことになるおそれがあるものを除く。）であって、国若しくは地方公共団体又は独立行政法人若しくはその他の事業者により、その事務又は事業の遂行に当たり、管理され、利用され、又は提供されるものをいう。</a:t>
                      </a:r>
                      <a:endParaRPr lang="ja-JP" altLang="en-US" sz="1100" b="0" i="0" u="none" strike="noStrike" baseline="0" dirty="0">
                        <a:solidFill>
                          <a:srgbClr val="000000"/>
                        </a:solidFill>
                        <a:effectLst/>
                        <a:latin typeface="+mj-ea"/>
                        <a:ea typeface="+mj-ea"/>
                      </a:endParaRPr>
                    </a:p>
                  </a:txBody>
                  <a:tcPr marL="3022" marR="3022" marT="3022" marB="0" anchor="ctr"/>
                </a:tc>
              </a:tr>
              <a:tr h="371047">
                <a:tc>
                  <a:txBody>
                    <a:bodyPr/>
                    <a:lstStyle/>
                    <a:p>
                      <a:pPr algn="l" fontAlgn="ctr"/>
                      <a:r>
                        <a:rPr lang="ja-JP" altLang="en-US" sz="1200" u="none" strike="noStrike" baseline="0">
                          <a:effectLst/>
                          <a:latin typeface="+mj-ea"/>
                          <a:ea typeface="+mj-ea"/>
                        </a:rPr>
                        <a:t>クラウドサービス</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従来は利用者が手元のコンピュータで利用していたデータやソフトウェアを、インターネットなどのネットワークを通じて、サービスとして利用者に提供するもの。</a:t>
                      </a:r>
                      <a:endParaRPr lang="ja-JP" altLang="en-US" sz="1100" b="0" i="0" u="none" strike="noStrike" baseline="0" dirty="0">
                        <a:solidFill>
                          <a:srgbClr val="000000"/>
                        </a:solidFill>
                        <a:effectLst/>
                        <a:latin typeface="+mj-ea"/>
                        <a:ea typeface="+mj-ea"/>
                      </a:endParaRPr>
                    </a:p>
                  </a:txBody>
                  <a:tcPr marL="3022" marR="3022" marT="3022" marB="0" anchor="ctr"/>
                </a:tc>
              </a:tr>
              <a:tr h="203896">
                <a:tc>
                  <a:txBody>
                    <a:bodyPr/>
                    <a:lstStyle/>
                    <a:p>
                      <a:pPr algn="l" fontAlgn="ctr"/>
                      <a:r>
                        <a:rPr lang="ja-JP" altLang="en-US" sz="1200" u="none" strike="noStrike" baseline="0" dirty="0">
                          <a:effectLst/>
                          <a:latin typeface="+mj-ea"/>
                          <a:ea typeface="+mj-ea"/>
                        </a:rPr>
                        <a:t>スマートシティ</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デジタルファースト（</a:t>
                      </a:r>
                      <a:r>
                        <a:rPr lang="en-US" altLang="ja-JP" sz="1100" u="none" strike="noStrike" baseline="0" dirty="0">
                          <a:effectLst/>
                          <a:latin typeface="+mj-ea"/>
                          <a:ea typeface="+mj-ea"/>
                        </a:rPr>
                        <a:t>ICT</a:t>
                      </a:r>
                      <a:r>
                        <a:rPr lang="ja-JP" altLang="en-US" sz="1100" u="none" strike="noStrike" baseline="0" dirty="0" err="1">
                          <a:effectLst/>
                          <a:latin typeface="+mj-ea"/>
                          <a:ea typeface="+mj-ea"/>
                        </a:rPr>
                        <a:t>で</a:t>
                      </a:r>
                      <a:r>
                        <a:rPr lang="ja-JP" altLang="en-US" sz="1100" u="none" strike="noStrike" baseline="0" dirty="0">
                          <a:effectLst/>
                          <a:latin typeface="+mj-ea"/>
                          <a:ea typeface="+mj-ea"/>
                        </a:rPr>
                        <a:t>できることは原則的に</a:t>
                      </a:r>
                      <a:r>
                        <a:rPr lang="en-US" altLang="ja-JP" sz="1100" u="none" strike="noStrike" baseline="0" dirty="0">
                          <a:effectLst/>
                          <a:latin typeface="+mj-ea"/>
                          <a:ea typeface="+mj-ea"/>
                        </a:rPr>
                        <a:t>ICT</a:t>
                      </a:r>
                      <a:r>
                        <a:rPr lang="ja-JP" altLang="en-US" sz="1100" u="none" strike="noStrike" baseline="0" dirty="0">
                          <a:effectLst/>
                          <a:latin typeface="+mj-ea"/>
                          <a:ea typeface="+mj-ea"/>
                        </a:rPr>
                        <a:t>を活用する）の取組の先にある新しい都市のこと。</a:t>
                      </a:r>
                      <a:endParaRPr lang="ja-JP" altLang="en-US" sz="1100" b="0" i="0" u="none" strike="noStrike" baseline="0" dirty="0">
                        <a:solidFill>
                          <a:srgbClr val="000000"/>
                        </a:solidFill>
                        <a:effectLst/>
                        <a:latin typeface="+mj-ea"/>
                        <a:ea typeface="+mj-ea"/>
                      </a:endParaRPr>
                    </a:p>
                  </a:txBody>
                  <a:tcPr marL="3022" marR="3022" marT="3022" marB="0" anchor="ctr"/>
                </a:tc>
              </a:tr>
              <a:tr h="554914">
                <a:tc>
                  <a:txBody>
                    <a:bodyPr/>
                    <a:lstStyle/>
                    <a:p>
                      <a:pPr algn="l" fontAlgn="ctr"/>
                      <a:r>
                        <a:rPr lang="ja-JP" altLang="en-US" sz="1200" u="none" strike="noStrike" baseline="0">
                          <a:effectLst/>
                          <a:latin typeface="+mj-ea"/>
                          <a:ea typeface="+mj-ea"/>
                        </a:rPr>
                        <a:t>スマートフォン</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アプリケーションを追加することで、いろいろな機能を使うことができる携帯電話のこと。音声通話のほか、</a:t>
                      </a:r>
                      <a:r>
                        <a:rPr lang="en-US" altLang="ja-JP" sz="1100" u="none" strike="noStrike" baseline="0" dirty="0">
                          <a:effectLst/>
                          <a:latin typeface="+mj-ea"/>
                          <a:ea typeface="+mj-ea"/>
                        </a:rPr>
                        <a:t>Web</a:t>
                      </a:r>
                      <a:r>
                        <a:rPr lang="ja-JP" altLang="en-US" sz="1100" u="none" strike="noStrike" baseline="0" dirty="0">
                          <a:effectLst/>
                          <a:latin typeface="+mj-ea"/>
                          <a:ea typeface="+mj-ea"/>
                        </a:rPr>
                        <a:t>ブラウザによる</a:t>
                      </a:r>
                      <a:r>
                        <a:rPr lang="en-US" altLang="ja-JP" sz="1100" u="none" strike="noStrike" baseline="0" dirty="0">
                          <a:effectLst/>
                          <a:latin typeface="+mj-ea"/>
                          <a:ea typeface="+mj-ea"/>
                        </a:rPr>
                        <a:t>Web</a:t>
                      </a:r>
                      <a:r>
                        <a:rPr lang="ja-JP" altLang="en-US" sz="1100" u="none" strike="noStrike" baseline="0" dirty="0">
                          <a:effectLst/>
                          <a:latin typeface="+mj-ea"/>
                          <a:ea typeface="+mj-ea"/>
                        </a:rPr>
                        <a:t>サイトの閲覧や、電子メールの送受信、文書ファイルの作成・閲覧、写真や音楽、動画の再生、内蔵カメラのある機種では写真や動画の撮影などができる。</a:t>
                      </a:r>
                      <a:endParaRPr lang="ja-JP" altLang="en-US" sz="1100" b="0" i="0" u="none" strike="noStrike" baseline="0" dirty="0">
                        <a:solidFill>
                          <a:srgbClr val="000000"/>
                        </a:solidFill>
                        <a:effectLst/>
                        <a:latin typeface="+mj-ea"/>
                        <a:ea typeface="+mj-ea"/>
                      </a:endParaRPr>
                    </a:p>
                  </a:txBody>
                  <a:tcPr marL="3022" marR="3022" marT="3022" marB="0" anchor="ctr"/>
                </a:tc>
              </a:tr>
              <a:tr h="203896">
                <a:tc>
                  <a:txBody>
                    <a:bodyPr/>
                    <a:lstStyle/>
                    <a:p>
                      <a:pPr algn="l" fontAlgn="ctr"/>
                      <a:r>
                        <a:rPr lang="ja-JP" altLang="en-US" sz="1200" u="none" strike="noStrike" baseline="0">
                          <a:effectLst/>
                          <a:latin typeface="+mj-ea"/>
                          <a:ea typeface="+mj-ea"/>
                        </a:rPr>
                        <a:t>データセット</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コンピューターで処理されるデータのまとまりのこと。</a:t>
                      </a:r>
                      <a:endParaRPr lang="ja-JP" altLang="en-US" sz="1100" b="0" i="0" u="none" strike="noStrike" baseline="0" dirty="0">
                        <a:solidFill>
                          <a:srgbClr val="000000"/>
                        </a:solidFill>
                        <a:effectLst/>
                        <a:latin typeface="+mj-ea"/>
                        <a:ea typeface="+mj-ea"/>
                      </a:endParaRPr>
                    </a:p>
                  </a:txBody>
                  <a:tcPr marL="3022" marR="3022" marT="3022" marB="0" anchor="ctr"/>
                </a:tc>
              </a:tr>
              <a:tr h="203896">
                <a:tc>
                  <a:txBody>
                    <a:bodyPr/>
                    <a:lstStyle/>
                    <a:p>
                      <a:pPr algn="l" fontAlgn="ctr"/>
                      <a:r>
                        <a:rPr lang="ja-JP" altLang="en-US" sz="1200" u="none" strike="noStrike" baseline="0">
                          <a:effectLst/>
                          <a:latin typeface="+mj-ea"/>
                          <a:ea typeface="+mj-ea"/>
                        </a:rPr>
                        <a:t>データドリブン</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データを総合的に分析し、未来予測・意思決定・企画立案などに役立てること。</a:t>
                      </a:r>
                      <a:endParaRPr lang="ja-JP" altLang="en-US" sz="1100" b="0" i="0" u="none" strike="noStrike" baseline="0" dirty="0">
                        <a:solidFill>
                          <a:srgbClr val="000000"/>
                        </a:solidFill>
                        <a:effectLst/>
                        <a:latin typeface="+mj-ea"/>
                        <a:ea typeface="+mj-ea"/>
                      </a:endParaRPr>
                    </a:p>
                  </a:txBody>
                  <a:tcPr marL="3022" marR="3022" marT="3022" marB="0" anchor="ctr"/>
                </a:tc>
              </a:tr>
              <a:tr h="203896">
                <a:tc>
                  <a:txBody>
                    <a:bodyPr/>
                    <a:lstStyle/>
                    <a:p>
                      <a:pPr algn="l" fontAlgn="ctr"/>
                      <a:r>
                        <a:rPr lang="ja-JP" altLang="en-US" sz="1200" u="none" strike="noStrike" baseline="0">
                          <a:effectLst/>
                          <a:latin typeface="+mj-ea"/>
                          <a:ea typeface="+mj-ea"/>
                        </a:rPr>
                        <a:t>テレワーク</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dirty="0">
                          <a:effectLst/>
                          <a:latin typeface="+mj-ea"/>
                          <a:ea typeface="+mj-ea"/>
                        </a:rPr>
                        <a:t>ICT</a:t>
                      </a:r>
                      <a:r>
                        <a:rPr lang="ja-JP" altLang="en-US" sz="1100" u="none" strike="noStrike" baseline="0" dirty="0">
                          <a:effectLst/>
                          <a:latin typeface="+mj-ea"/>
                          <a:ea typeface="+mj-ea"/>
                        </a:rPr>
                        <a:t>（情報通信技術）を活用した、場所や時間にとらわれない柔軟な働き方のこと。</a:t>
                      </a:r>
                      <a:endParaRPr lang="ja-JP" altLang="en-US" sz="1100" b="0" i="0" u="none" strike="noStrike" baseline="0" dirty="0">
                        <a:solidFill>
                          <a:srgbClr val="000000"/>
                        </a:solidFill>
                        <a:effectLst/>
                        <a:latin typeface="+mj-ea"/>
                        <a:ea typeface="+mj-ea"/>
                      </a:endParaRPr>
                    </a:p>
                  </a:txBody>
                  <a:tcPr marL="3022" marR="3022" marT="3022" marB="0" anchor="ctr"/>
                </a:tc>
              </a:tr>
              <a:tr h="203896">
                <a:tc>
                  <a:txBody>
                    <a:bodyPr/>
                    <a:lstStyle/>
                    <a:p>
                      <a:pPr algn="l" fontAlgn="ctr"/>
                      <a:r>
                        <a:rPr lang="ja-JP" altLang="en-US" sz="1200" u="none" strike="noStrike" baseline="0">
                          <a:effectLst/>
                          <a:latin typeface="+mj-ea"/>
                          <a:ea typeface="+mj-ea"/>
                        </a:rPr>
                        <a:t>パイロット事業</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試験的に行う事業や先行する事業のこと。</a:t>
                      </a:r>
                      <a:endParaRPr lang="ja-JP" altLang="en-US" sz="1100" b="0" i="0" u="none" strike="noStrike" baseline="0" dirty="0">
                        <a:solidFill>
                          <a:srgbClr val="000000"/>
                        </a:solidFill>
                        <a:effectLst/>
                        <a:latin typeface="+mj-ea"/>
                        <a:ea typeface="+mj-ea"/>
                      </a:endParaRPr>
                    </a:p>
                  </a:txBody>
                  <a:tcPr marL="3022" marR="3022" marT="3022" marB="0" anchor="ctr"/>
                </a:tc>
              </a:tr>
              <a:tr h="554914">
                <a:tc>
                  <a:txBody>
                    <a:bodyPr/>
                    <a:lstStyle/>
                    <a:p>
                      <a:pPr algn="l" fontAlgn="ctr"/>
                      <a:r>
                        <a:rPr lang="ja-JP" altLang="en-US" sz="1200" u="none" strike="noStrike" baseline="0">
                          <a:effectLst/>
                          <a:latin typeface="+mj-ea"/>
                          <a:ea typeface="+mj-ea"/>
                        </a:rPr>
                        <a:t>ビックデータ</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従来の数値化されたデータの集合体であるデータベースよりも、より巨大でさまざまな形式の情報（動画や音声、</a:t>
                      </a:r>
                      <a:r>
                        <a:rPr lang="en-US" altLang="ja-JP" sz="1100" u="none" strike="noStrike" baseline="0" dirty="0">
                          <a:effectLst/>
                          <a:latin typeface="+mj-ea"/>
                          <a:ea typeface="+mj-ea"/>
                        </a:rPr>
                        <a:t>SNS </a:t>
                      </a:r>
                      <a:r>
                        <a:rPr lang="ja-JP" altLang="en-US" sz="1100" u="none" strike="noStrike" baseline="0" dirty="0">
                          <a:effectLst/>
                          <a:latin typeface="+mj-ea"/>
                          <a:ea typeface="+mj-ea"/>
                        </a:rPr>
                        <a:t>の記録、位置情報等）が蓄積され、異変の察知や近未来の予測等を通じ、利用者個々のニーズに即したサービスの提供、業務運営の効率化や新産業の創出等が可能となるといわれている。</a:t>
                      </a:r>
                      <a:endParaRPr lang="ja-JP" altLang="en-US" sz="1100" b="0" i="0" u="none" strike="noStrike" baseline="0" dirty="0">
                        <a:solidFill>
                          <a:srgbClr val="000000"/>
                        </a:solidFill>
                        <a:effectLst/>
                        <a:latin typeface="+mj-ea"/>
                        <a:ea typeface="+mj-ea"/>
                      </a:endParaRPr>
                    </a:p>
                  </a:txBody>
                  <a:tcPr marL="3022" marR="3022" marT="3022" marB="0" anchor="ctr"/>
                </a:tc>
              </a:tr>
              <a:tr h="404478">
                <a:tc>
                  <a:txBody>
                    <a:bodyPr/>
                    <a:lstStyle/>
                    <a:p>
                      <a:pPr algn="l" fontAlgn="ctr"/>
                      <a:r>
                        <a:rPr lang="ja-JP" altLang="en-US" sz="1100" u="none" strike="noStrike" baseline="0" dirty="0">
                          <a:effectLst/>
                          <a:latin typeface="+mj-ea"/>
                          <a:ea typeface="+mj-ea"/>
                        </a:rPr>
                        <a:t>プロジェクトマネジメント</a:t>
                      </a:r>
                      <a:endParaRPr lang="ja-JP" altLang="en-US" sz="11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プロジェクトの制約条件である、コスト、資源、時間のバランスを常に考慮してプロジェクトを遂行し、期待したアウトプットを得ること。</a:t>
                      </a:r>
                      <a:endParaRPr lang="ja-JP" altLang="en-US" sz="1100" b="0" i="0" u="none" strike="noStrike" baseline="0" dirty="0">
                        <a:solidFill>
                          <a:srgbClr val="000000"/>
                        </a:solidFill>
                        <a:effectLst/>
                        <a:latin typeface="+mj-ea"/>
                        <a:ea typeface="+mj-ea"/>
                      </a:endParaRPr>
                    </a:p>
                  </a:txBody>
                  <a:tcPr marL="3022" marR="3022" marT="3022" marB="0" anchor="ctr"/>
                </a:tc>
              </a:tr>
              <a:tr h="203896">
                <a:tc>
                  <a:txBody>
                    <a:bodyPr/>
                    <a:lstStyle/>
                    <a:p>
                      <a:pPr algn="l" fontAlgn="ctr"/>
                      <a:r>
                        <a:rPr lang="ja-JP" altLang="en-US" sz="1200" u="none" strike="noStrike" baseline="0">
                          <a:effectLst/>
                          <a:latin typeface="+mj-ea"/>
                          <a:ea typeface="+mj-ea"/>
                        </a:rPr>
                        <a:t>レジリエンス</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経済、暮らしが、災害や事故などにより致命的な被害を負わない強さと、速やかに回復するしなやかさをもつこと。</a:t>
                      </a:r>
                      <a:endParaRPr lang="ja-JP" altLang="en-US" sz="1100" b="0" i="0" u="none" strike="noStrike" baseline="0" dirty="0">
                        <a:solidFill>
                          <a:srgbClr val="000000"/>
                        </a:solidFill>
                        <a:effectLst/>
                        <a:latin typeface="+mj-ea"/>
                        <a:ea typeface="+mj-ea"/>
                      </a:endParaRPr>
                    </a:p>
                  </a:txBody>
                  <a:tcPr marL="3022" marR="3022" marT="3022" marB="0" anchor="ctr"/>
                </a:tc>
              </a:tr>
            </a:tbl>
          </a:graphicData>
        </a:graphic>
      </p:graphicFrame>
      <p:sp>
        <p:nvSpPr>
          <p:cNvPr id="5" name="スライド番号プレースホルダー 4"/>
          <p:cNvSpPr>
            <a:spLocks noGrp="1"/>
          </p:cNvSpPr>
          <p:nvPr>
            <p:ph type="sldNum" sz="quarter" idx="10"/>
          </p:nvPr>
        </p:nvSpPr>
        <p:spPr>
          <a:xfrm>
            <a:off x="7473950" y="6668405"/>
            <a:ext cx="2311400" cy="180975"/>
          </a:xfrm>
        </p:spPr>
        <p:txBody>
          <a:bodyPr/>
          <a:lstStyle/>
          <a:p>
            <a:fld id="{17D6AA89-1CAE-4232-B76E-BD1FB226AC19}" type="slidenum">
              <a:rPr lang="en-US" altLang="ja-JP" smtClean="0"/>
              <a:pPr/>
              <a:t>30</a:t>
            </a:fld>
            <a:endParaRPr lang="en-US" altLang="ja-JP" dirty="0"/>
          </a:p>
        </p:txBody>
      </p:sp>
    </p:spTree>
    <p:extLst>
      <p:ext uri="{BB962C8B-B14F-4D97-AF65-F5344CB8AC3E}">
        <p14:creationId xmlns:p14="http://schemas.microsoft.com/office/powerpoint/2010/main" val="254445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4</a:t>
            </a:fld>
            <a:endParaRPr kumimoji="0" lang="en-US" altLang="ja-JP" sz="100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en-US" altLang="ja-JP" dirty="0" smtClean="0"/>
              <a:t>1</a:t>
            </a:r>
            <a:r>
              <a:rPr lang="en-US" altLang="ja-JP" dirty="0"/>
              <a:t>.</a:t>
            </a:r>
            <a:r>
              <a:rPr lang="ja-JP" altLang="en-US" dirty="0">
                <a:latin typeface="メイリオ" panose="020B0604030504040204" pitchFamily="50" charset="-128"/>
              </a:rPr>
              <a:t>大阪市</a:t>
            </a:r>
            <a:r>
              <a:rPr lang="en-US" altLang="ja-JP" dirty="0">
                <a:latin typeface="メイリオ" panose="020B0604030504040204" pitchFamily="50" charset="-128"/>
              </a:rPr>
              <a:t>ICT</a:t>
            </a:r>
            <a:r>
              <a:rPr lang="ja-JP" altLang="en-US" dirty="0">
                <a:latin typeface="メイリオ" panose="020B0604030504040204" pitchFamily="50" charset="-128"/>
              </a:rPr>
              <a:t>戦略</a:t>
            </a:r>
            <a:r>
              <a:rPr lang="ja-JP" altLang="en-US" dirty="0"/>
              <a:t>アクションプランの基本的な考え方</a:t>
            </a:r>
            <a:endParaRPr lang="ja-JP" altLang="en-US" dirty="0" smtClean="0"/>
          </a:p>
        </p:txBody>
      </p:sp>
      <p:sp>
        <p:nvSpPr>
          <p:cNvPr id="5" name="AutoShape 3"/>
          <p:cNvSpPr>
            <a:spLocks noChangeArrowheads="1"/>
          </p:cNvSpPr>
          <p:nvPr/>
        </p:nvSpPr>
        <p:spPr bwMode="auto">
          <a:xfrm>
            <a:off x="160561" y="1113751"/>
            <a:ext cx="9584878" cy="463049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a:lstStyle>
          <a:p>
            <a:r>
              <a:rPr lang="ja-JP" altLang="en-US" sz="1800" b="1" dirty="0" smtClean="0">
                <a:latin typeface="メイリオ" panose="020B0604030504040204" pitchFamily="50" charset="-128"/>
              </a:rPr>
              <a:t>・</a:t>
            </a:r>
            <a:r>
              <a:rPr lang="ja-JP" altLang="en-US" sz="1800" dirty="0">
                <a:latin typeface="メイリオ" panose="020B0604030504040204" pitchFamily="50" charset="-128"/>
              </a:rPr>
              <a:t>市民サービスの向上や行政事務の効率化等につなげていく観点から</a:t>
            </a:r>
            <a:r>
              <a:rPr lang="ja-JP" altLang="en-US" sz="1800" dirty="0" smtClean="0">
                <a:latin typeface="メイリオ" panose="020B0604030504040204" pitchFamily="50" charset="-128"/>
              </a:rPr>
              <a:t>、本市の</a:t>
            </a:r>
            <a:r>
              <a:rPr lang="en-US" altLang="ja-JP" sz="1800" dirty="0" smtClean="0">
                <a:latin typeface="メイリオ" panose="020B0604030504040204" pitchFamily="50" charset="-128"/>
              </a:rPr>
              <a:t>ICT</a:t>
            </a:r>
            <a:r>
              <a:rPr lang="ja-JP" altLang="en-US" sz="1800" dirty="0" smtClean="0">
                <a:latin typeface="メイリオ" panose="020B0604030504040204" pitchFamily="50" charset="-128"/>
              </a:rPr>
              <a:t>戦略を着実</a:t>
            </a:r>
            <a:r>
              <a:rPr lang="en-US" altLang="ja-JP" sz="1800" dirty="0" smtClean="0">
                <a:latin typeface="メイリオ" panose="020B0604030504040204" pitchFamily="50" charset="-128"/>
              </a:rPr>
              <a:t/>
            </a:r>
            <a:br>
              <a:rPr lang="en-US" altLang="ja-JP" sz="1800" dirty="0" smtClean="0">
                <a:latin typeface="メイリオ" panose="020B0604030504040204" pitchFamily="50" charset="-128"/>
              </a:rPr>
            </a:br>
            <a:r>
              <a:rPr lang="ja-JP" altLang="en-US" sz="1800" dirty="0" smtClean="0">
                <a:latin typeface="メイリオ" panose="020B0604030504040204" pitchFamily="50" charset="-128"/>
              </a:rPr>
              <a:t>　に推進していくためにも、</a:t>
            </a:r>
            <a:r>
              <a:rPr lang="ja-JP" altLang="en-US" sz="1800" dirty="0">
                <a:latin typeface="メイリオ" panose="020B0604030504040204" pitchFamily="50" charset="-128"/>
              </a:rPr>
              <a:t>より具体性・実効性の</a:t>
            </a:r>
            <a:r>
              <a:rPr lang="ja-JP" altLang="en-US" sz="1800" dirty="0" smtClean="0">
                <a:latin typeface="メイリオ" panose="020B0604030504040204" pitchFamily="50" charset="-128"/>
              </a:rPr>
              <a:t>ある取組計画が必要。</a:t>
            </a:r>
            <a:endParaRPr lang="en-US" altLang="ja-JP" sz="1800" b="1" dirty="0" smtClean="0">
              <a:latin typeface="メイリオ" panose="020B0604030504040204" pitchFamily="50" charset="-128"/>
            </a:endParaRPr>
          </a:p>
          <a:p>
            <a:r>
              <a:rPr lang="ja-JP" altLang="en-US" sz="1800" b="1" dirty="0" smtClean="0">
                <a:latin typeface="メイリオ" panose="020B0604030504040204" pitchFamily="50" charset="-128"/>
              </a:rPr>
              <a:t>・</a:t>
            </a:r>
            <a:r>
              <a:rPr lang="ja-JP" altLang="en-US" sz="1800" dirty="0" smtClean="0"/>
              <a:t>「大阪市</a:t>
            </a:r>
            <a:r>
              <a:rPr lang="en-US" altLang="ja-JP" sz="1800" dirty="0" smtClean="0"/>
              <a:t>ICT</a:t>
            </a:r>
            <a:r>
              <a:rPr lang="ja-JP" altLang="en-US" sz="1800" dirty="0" smtClean="0"/>
              <a:t>戦略 第</a:t>
            </a:r>
            <a:r>
              <a:rPr lang="en-US" altLang="ja-JP" sz="1800" dirty="0" smtClean="0"/>
              <a:t>2</a:t>
            </a:r>
            <a:r>
              <a:rPr lang="ja-JP" altLang="en-US" sz="1800" dirty="0" smtClean="0"/>
              <a:t>版」を基本とし、</a:t>
            </a:r>
            <a:r>
              <a:rPr lang="ja-JP" altLang="en-US" sz="1800" dirty="0">
                <a:latin typeface="メイリオ" panose="020B0604030504040204" pitchFamily="50" charset="-128"/>
              </a:rPr>
              <a:t>具体性・実効性の</a:t>
            </a:r>
            <a:r>
              <a:rPr lang="ja-JP" altLang="en-US" sz="1800" dirty="0" smtClean="0">
                <a:latin typeface="メイリオ" panose="020B0604030504040204" pitchFamily="50" charset="-128"/>
              </a:rPr>
              <a:t>ある</a:t>
            </a:r>
            <a:r>
              <a:rPr lang="ja-JP" altLang="en-US" sz="1800" dirty="0" smtClean="0"/>
              <a:t>取組計画として「大阪市</a:t>
            </a:r>
            <a:r>
              <a:rPr lang="en-US" altLang="ja-JP" sz="1800" dirty="0" smtClean="0"/>
              <a:t>ICT</a:t>
            </a:r>
            <a:br>
              <a:rPr lang="en-US" altLang="ja-JP" sz="1800" dirty="0" smtClean="0"/>
            </a:br>
            <a:r>
              <a:rPr lang="ja-JP" altLang="en-US" sz="1800" dirty="0" smtClean="0"/>
              <a:t>　戦略アクションプラン」（以下「アクションプラン」という）を策定する。</a:t>
            </a:r>
            <a:endParaRPr lang="en-US" altLang="ja-JP" sz="1800" dirty="0"/>
          </a:p>
          <a:p>
            <a:r>
              <a:rPr lang="ja-JP" altLang="en-US" sz="1800" dirty="0" smtClean="0"/>
              <a:t>・対象</a:t>
            </a:r>
            <a:r>
              <a:rPr lang="ja-JP" altLang="en-US" sz="1800" dirty="0"/>
              <a:t>期間</a:t>
            </a:r>
            <a:r>
              <a:rPr lang="ja-JP" altLang="en-US" sz="1800" dirty="0" smtClean="0"/>
              <a:t>は</a:t>
            </a:r>
            <a:r>
              <a:rPr lang="en-US" altLang="ja-JP" sz="1800" dirty="0" smtClean="0"/>
              <a:t>3</a:t>
            </a:r>
            <a:r>
              <a:rPr lang="ja-JP" altLang="en-US" sz="1800" dirty="0" smtClean="0"/>
              <a:t>年（</a:t>
            </a:r>
            <a:r>
              <a:rPr lang="en-US" altLang="ja-JP" sz="1800" dirty="0" smtClean="0"/>
              <a:t>2018</a:t>
            </a:r>
            <a:r>
              <a:rPr lang="ja-JP" altLang="en-US" sz="1800" dirty="0" smtClean="0"/>
              <a:t>年度～</a:t>
            </a:r>
            <a:r>
              <a:rPr lang="en-US" altLang="ja-JP" sz="1800" dirty="0" smtClean="0"/>
              <a:t>2020</a:t>
            </a:r>
            <a:r>
              <a:rPr lang="ja-JP" altLang="en-US" sz="1800" dirty="0" smtClean="0"/>
              <a:t>年度）を</a:t>
            </a:r>
            <a:r>
              <a:rPr lang="ja-JP" altLang="en-US" sz="1800" dirty="0"/>
              <a:t>目途と</a:t>
            </a:r>
            <a:r>
              <a:rPr lang="ja-JP" altLang="en-US" sz="1800" dirty="0" smtClean="0"/>
              <a:t>する。</a:t>
            </a:r>
            <a:endParaRPr lang="en-US" altLang="ja-JP" sz="1800" dirty="0"/>
          </a:p>
          <a:p>
            <a:r>
              <a:rPr lang="ja-JP" altLang="en-US" sz="1800" dirty="0" smtClean="0"/>
              <a:t>・取組</a:t>
            </a:r>
            <a:r>
              <a:rPr lang="ja-JP" altLang="en-US" sz="1800" dirty="0"/>
              <a:t>項目ごとに設定</a:t>
            </a:r>
            <a:r>
              <a:rPr lang="ja-JP" altLang="en-US" sz="1800" dirty="0" smtClean="0"/>
              <a:t>したスケジュールや</a:t>
            </a:r>
            <a:r>
              <a:rPr lang="en-US" altLang="ja-JP" sz="1800" dirty="0" smtClean="0"/>
              <a:t>KPI</a:t>
            </a:r>
            <a:r>
              <a:rPr lang="ja-JP" altLang="en-US" sz="1800" dirty="0" smtClean="0"/>
              <a:t>に</a:t>
            </a:r>
            <a:r>
              <a:rPr lang="ja-JP" altLang="en-US" sz="1800" dirty="0"/>
              <a:t>基づき、最高情報統括責任者</a:t>
            </a:r>
            <a:r>
              <a:rPr lang="ja-JP" altLang="en-US" sz="1800" dirty="0" smtClean="0"/>
              <a:t>（</a:t>
            </a:r>
            <a:r>
              <a:rPr lang="en-US" altLang="ja-JP" sz="1800" dirty="0" smtClean="0"/>
              <a:t>CIO</a:t>
            </a:r>
            <a:r>
              <a:rPr lang="ja-JP" altLang="en-US" sz="1800" dirty="0" smtClean="0"/>
              <a:t>）が年</a:t>
            </a:r>
            <a:r>
              <a:rPr lang="en-US" altLang="ja-JP" sz="1800" dirty="0" smtClean="0"/>
              <a:t>1</a:t>
            </a:r>
            <a:br>
              <a:rPr lang="en-US" altLang="ja-JP" sz="1800" dirty="0" smtClean="0"/>
            </a:br>
            <a:r>
              <a:rPr lang="ja-JP" altLang="en-US" sz="1800" dirty="0" smtClean="0"/>
              <a:t>　回以上進捗</a:t>
            </a:r>
            <a:r>
              <a:rPr lang="ja-JP" altLang="en-US" sz="1800" dirty="0"/>
              <a:t>を管理</a:t>
            </a:r>
            <a:r>
              <a:rPr lang="ja-JP" altLang="en-US" sz="1800" dirty="0" smtClean="0"/>
              <a:t>することを基本とする。</a:t>
            </a:r>
            <a:r>
              <a:rPr lang="en-US" altLang="ja-JP" sz="1800" dirty="0" smtClean="0"/>
              <a:t/>
            </a:r>
            <a:br>
              <a:rPr lang="en-US" altLang="ja-JP" sz="1800" dirty="0" smtClean="0"/>
            </a:br>
            <a:r>
              <a:rPr lang="ja-JP" altLang="en-US" sz="1800" dirty="0"/>
              <a:t>　</a:t>
            </a:r>
            <a:r>
              <a:rPr lang="en-US" altLang="ja-JP" sz="1100" dirty="0"/>
              <a:t>※KPI</a:t>
            </a:r>
            <a:r>
              <a:rPr lang="ja-JP" altLang="en-US" sz="1100" dirty="0"/>
              <a:t>（</a:t>
            </a:r>
            <a:r>
              <a:rPr lang="en-US" altLang="ja-JP" sz="1100" dirty="0"/>
              <a:t>Key Performance Indicator</a:t>
            </a:r>
            <a:r>
              <a:rPr lang="ja-JP" altLang="en-US" sz="1100" dirty="0"/>
              <a:t>）･･･重要業績評価指標の略。業績評価を定量的に評価するため、目標に対しどれだけの進捗が見られたかを</a:t>
            </a:r>
            <a:endParaRPr lang="en-US" altLang="ja-JP" sz="1100" dirty="0"/>
          </a:p>
          <a:p>
            <a:r>
              <a:rPr lang="ja-JP" altLang="en-US" sz="1100" dirty="0"/>
              <a:t>　　明確にできる指標。</a:t>
            </a:r>
            <a:endParaRPr lang="en-US" altLang="ja-JP" sz="1100" dirty="0"/>
          </a:p>
          <a:p>
            <a:r>
              <a:rPr lang="ja-JP" altLang="en-US" sz="1800" dirty="0" smtClean="0"/>
              <a:t>・</a:t>
            </a:r>
            <a:r>
              <a:rPr lang="en-US" altLang="ja-JP" sz="1800" dirty="0" smtClean="0"/>
              <a:t>ICT</a:t>
            </a:r>
            <a:r>
              <a:rPr lang="ja-JP" altLang="en-US" sz="1800" dirty="0" smtClean="0"/>
              <a:t>の革新はめざましく、次々と新しい技術や活用事例も多く生じることから、より効果的</a:t>
            </a:r>
            <a:r>
              <a:rPr lang="en-US" altLang="ja-JP" sz="1800" dirty="0" smtClean="0"/>
              <a:t/>
            </a:r>
            <a:br>
              <a:rPr lang="en-US" altLang="ja-JP" sz="1800" dirty="0" smtClean="0"/>
            </a:br>
            <a:r>
              <a:rPr lang="ja-JP" altLang="en-US" sz="1800" dirty="0" smtClean="0"/>
              <a:t>　な</a:t>
            </a:r>
            <a:r>
              <a:rPr lang="en-US" altLang="ja-JP" sz="1800" dirty="0" smtClean="0"/>
              <a:t>ICT</a:t>
            </a:r>
            <a:r>
              <a:rPr lang="ja-JP" altLang="en-US" sz="1800" dirty="0" smtClean="0"/>
              <a:t>戦略を常に推進していくため</a:t>
            </a:r>
            <a:r>
              <a:rPr lang="ja-JP" altLang="en-US" sz="1800" dirty="0"/>
              <a:t>、最高情報統括責任者（</a:t>
            </a:r>
            <a:r>
              <a:rPr lang="en-US" altLang="ja-JP" sz="1800" dirty="0"/>
              <a:t>CIO</a:t>
            </a:r>
            <a:r>
              <a:rPr lang="ja-JP" altLang="en-US" sz="1800" dirty="0"/>
              <a:t>）のマネジメント</a:t>
            </a:r>
            <a:r>
              <a:rPr lang="ja-JP" altLang="en-US" sz="1800" dirty="0" smtClean="0"/>
              <a:t>のもと、</a:t>
            </a:r>
            <a:r>
              <a:rPr lang="en-US" altLang="ja-JP" sz="1800" dirty="0" smtClean="0"/>
              <a:t/>
            </a:r>
            <a:br>
              <a:rPr lang="en-US" altLang="ja-JP" sz="1800" dirty="0" smtClean="0"/>
            </a:br>
            <a:r>
              <a:rPr lang="ja-JP" altLang="en-US" sz="1800" dirty="0" smtClean="0"/>
              <a:t>　取組みの必要な追加・修正や</a:t>
            </a:r>
            <a:r>
              <a:rPr lang="en-US" altLang="ja-JP" sz="1800" dirty="0" smtClean="0"/>
              <a:t>KPI</a:t>
            </a:r>
            <a:r>
              <a:rPr lang="ja-JP" altLang="en-US" sz="1800" dirty="0" smtClean="0"/>
              <a:t>の見直し等を随時行う。</a:t>
            </a:r>
            <a:endParaRPr lang="en-US" altLang="ja-JP" sz="1800" dirty="0"/>
          </a:p>
        </p:txBody>
      </p:sp>
    </p:spTree>
    <p:extLst>
      <p:ext uri="{BB962C8B-B14F-4D97-AF65-F5344CB8AC3E}">
        <p14:creationId xmlns:p14="http://schemas.microsoft.com/office/powerpoint/2010/main" val="3844320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0472" y="1520788"/>
            <a:ext cx="9505056" cy="1008062"/>
          </a:xfrm>
          <a:noFill/>
        </p:spPr>
        <p:txBody>
          <a:bodyPr anchor="ctr"/>
          <a:lstStyle/>
          <a:p>
            <a:pPr algn="ctr" eaLnBrk="1" hangingPunct="1">
              <a:lnSpc>
                <a:spcPct val="120000"/>
              </a:lnSpc>
            </a:pPr>
            <a:r>
              <a:rPr lang="en-US" altLang="ja-JP" sz="2800" kern="1200" dirty="0" smtClean="0"/>
              <a:t>2.</a:t>
            </a:r>
            <a:r>
              <a:rPr lang="ja-JP" altLang="en-US" sz="2800" kern="1200" dirty="0" smtClean="0"/>
              <a:t>大阪市</a:t>
            </a:r>
            <a:r>
              <a:rPr lang="en-US" altLang="ja-JP" sz="2800" kern="1200" dirty="0"/>
              <a:t>ICT</a:t>
            </a:r>
            <a:r>
              <a:rPr lang="ja-JP" altLang="en-US" sz="2800" kern="1200" dirty="0"/>
              <a:t>戦略アクションプラン</a:t>
            </a:r>
            <a:r>
              <a:rPr lang="ja-JP" altLang="en-US" sz="2800" kern="1200" dirty="0" smtClean="0"/>
              <a:t>の取組方針</a:t>
            </a:r>
            <a:endParaRPr lang="ja-JP" altLang="en-US" sz="2800" kern="1200" dirty="0"/>
          </a:p>
        </p:txBody>
      </p:sp>
    </p:spTree>
    <p:extLst>
      <p:ext uri="{BB962C8B-B14F-4D97-AF65-F5344CB8AC3E}">
        <p14:creationId xmlns:p14="http://schemas.microsoft.com/office/powerpoint/2010/main" val="3214294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61208" y="215510"/>
            <a:ext cx="9101109" cy="373595"/>
          </a:xfrm>
          <a:noFill/>
        </p:spPr>
        <p:txBody>
          <a:bodyPr anchor="ctr">
            <a:noAutofit/>
          </a:bodyPr>
          <a:lstStyle/>
          <a:p>
            <a:r>
              <a:rPr lang="en-US" altLang="ja-JP" sz="2200" dirty="0" smtClean="0">
                <a:solidFill>
                  <a:srgbClr val="5F5F5F"/>
                </a:solidFill>
                <a:latin typeface="メイリオ" panose="020B0604030504040204" pitchFamily="50" charset="-128"/>
                <a:ea typeface="メイリオ" panose="020B0604030504040204" pitchFamily="50" charset="-128"/>
              </a:rPr>
              <a:t>2.</a:t>
            </a:r>
            <a:r>
              <a:rPr lang="ja-JP" altLang="en-US" sz="2200" dirty="0" smtClean="0">
                <a:solidFill>
                  <a:srgbClr val="5F5F5F"/>
                </a:solidFill>
                <a:latin typeface="メイリオ" panose="020B0604030504040204" pitchFamily="50" charset="-128"/>
                <a:ea typeface="メイリオ" panose="020B0604030504040204" pitchFamily="50" charset="-128"/>
              </a:rPr>
              <a:t>大阪市</a:t>
            </a:r>
            <a:r>
              <a:rPr lang="en-US" altLang="ja-JP" sz="2200" dirty="0">
                <a:solidFill>
                  <a:srgbClr val="5F5F5F"/>
                </a:solidFill>
                <a:latin typeface="メイリオ" panose="020B0604030504040204" pitchFamily="50" charset="-128"/>
                <a:ea typeface="メイリオ" panose="020B0604030504040204" pitchFamily="50" charset="-128"/>
              </a:rPr>
              <a:t>ICT</a:t>
            </a:r>
            <a:r>
              <a:rPr lang="ja-JP" altLang="en-US" sz="2200" dirty="0" smtClean="0">
                <a:solidFill>
                  <a:srgbClr val="5F5F5F"/>
                </a:solidFill>
                <a:latin typeface="メイリオ" panose="020B0604030504040204" pitchFamily="50" charset="-128"/>
                <a:ea typeface="メイリオ" panose="020B0604030504040204" pitchFamily="50" charset="-128"/>
              </a:rPr>
              <a:t>戦略アクションプランの</a:t>
            </a:r>
            <a:r>
              <a:rPr lang="ja-JP" altLang="en-US" sz="2200" dirty="0">
                <a:solidFill>
                  <a:srgbClr val="5F5F5F"/>
                </a:solidFill>
                <a:latin typeface="メイリオ" panose="020B0604030504040204" pitchFamily="50" charset="-128"/>
                <a:ea typeface="メイリオ" panose="020B0604030504040204" pitchFamily="50" charset="-128"/>
              </a:rPr>
              <a:t>取組</a:t>
            </a:r>
            <a:r>
              <a:rPr lang="ja-JP" altLang="en-US" sz="2200" dirty="0" smtClean="0">
                <a:solidFill>
                  <a:srgbClr val="5F5F5F"/>
                </a:solidFill>
                <a:latin typeface="メイリオ" panose="020B0604030504040204" pitchFamily="50" charset="-128"/>
                <a:ea typeface="メイリオ" panose="020B0604030504040204" pitchFamily="50" charset="-128"/>
              </a:rPr>
              <a:t>方針</a:t>
            </a:r>
            <a:endParaRPr lang="ja-JP" altLang="en-US" sz="2200" dirty="0">
              <a:solidFill>
                <a:srgbClr val="5F5F5F"/>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041356" y="1495754"/>
            <a:ext cx="1107996" cy="369332"/>
          </a:xfrm>
          <a:prstGeom prst="rect">
            <a:avLst/>
          </a:prstGeom>
          <a:noFill/>
        </p:spPr>
        <p:txBody>
          <a:bodyPr wrap="none" rtlCol="0">
            <a:spAutoFit/>
          </a:bodyPr>
          <a:lstStyle/>
          <a:p>
            <a:pPr fontAlgn="auto">
              <a:lnSpc>
                <a:spcPct val="100000"/>
              </a:lnSpc>
              <a:spcBef>
                <a:spcPts val="0"/>
              </a:spcBef>
              <a:spcAft>
                <a:spcPts val="0"/>
              </a:spcAft>
            </a:pPr>
            <a:r>
              <a:rPr lang="ja-JP" altLang="en-US" sz="1800" dirty="0" smtClean="0">
                <a:latin typeface="メイリオ" panose="020B0604030504040204" pitchFamily="50" charset="-128"/>
              </a:rPr>
              <a:t>めざす姿</a:t>
            </a:r>
            <a:endParaRPr lang="ja-JP" altLang="en-US" sz="1800" dirty="0">
              <a:latin typeface="メイリオ" panose="020B0604030504040204" pitchFamily="50" charset="-128"/>
            </a:endParaRPr>
          </a:p>
        </p:txBody>
      </p:sp>
      <p:sp>
        <p:nvSpPr>
          <p:cNvPr id="12" name="右矢印 11"/>
          <p:cNvSpPr/>
          <p:nvPr/>
        </p:nvSpPr>
        <p:spPr>
          <a:xfrm>
            <a:off x="5196506" y="2245041"/>
            <a:ext cx="1552868" cy="42442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endParaRPr lang="ja-JP" altLang="en-US" sz="1463">
              <a:solidFill>
                <a:prstClr val="white"/>
              </a:solidFill>
            </a:endParaRPr>
          </a:p>
        </p:txBody>
      </p:sp>
      <p:sp>
        <p:nvSpPr>
          <p:cNvPr id="17" name="テキスト ボックス 16"/>
          <p:cNvSpPr txBox="1"/>
          <p:nvPr/>
        </p:nvSpPr>
        <p:spPr>
          <a:xfrm>
            <a:off x="7668753" y="1497018"/>
            <a:ext cx="1107996" cy="369332"/>
          </a:xfrm>
          <a:prstGeom prst="rect">
            <a:avLst/>
          </a:prstGeom>
          <a:noFill/>
        </p:spPr>
        <p:txBody>
          <a:bodyPr wrap="none" rtlCol="0">
            <a:spAutoFit/>
          </a:bodyPr>
          <a:lstStyle/>
          <a:p>
            <a:pPr fontAlgn="auto">
              <a:lnSpc>
                <a:spcPct val="100000"/>
              </a:lnSpc>
              <a:spcBef>
                <a:spcPts val="0"/>
              </a:spcBef>
              <a:spcAft>
                <a:spcPts val="0"/>
              </a:spcAft>
            </a:pPr>
            <a:r>
              <a:rPr lang="ja-JP" altLang="en-US" sz="1800" dirty="0">
                <a:latin typeface="メイリオ" panose="020B0604030504040204" pitchFamily="50" charset="-128"/>
              </a:rPr>
              <a:t>取組方針</a:t>
            </a:r>
          </a:p>
        </p:txBody>
      </p:sp>
      <p:sp>
        <p:nvSpPr>
          <p:cNvPr id="16" name="テキスト ボックス 15"/>
          <p:cNvSpPr txBox="1"/>
          <p:nvPr/>
        </p:nvSpPr>
        <p:spPr>
          <a:xfrm>
            <a:off x="6948876" y="2205906"/>
            <a:ext cx="2828660" cy="467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fontAlgn="auto">
              <a:lnSpc>
                <a:spcPct val="100000"/>
              </a:lnSpc>
              <a:spcBef>
                <a:spcPts val="0"/>
              </a:spcBef>
              <a:spcAft>
                <a:spcPts val="0"/>
              </a:spcAft>
            </a:pPr>
            <a:r>
              <a:rPr lang="en-US" altLang="ja-JP" sz="1138" b="1" dirty="0" smtClean="0">
                <a:solidFill>
                  <a:prstClr val="white"/>
                </a:solidFill>
                <a:latin typeface="メイリオ" panose="020B0604030504040204" pitchFamily="50" charset="-128"/>
                <a:ea typeface="メイリオ" panose="020B0604030504040204" pitchFamily="50" charset="-128"/>
              </a:rPr>
              <a:t>ICT</a:t>
            </a:r>
            <a:r>
              <a:rPr lang="ja-JP" altLang="en-US" sz="1138" b="1" dirty="0" smtClean="0">
                <a:solidFill>
                  <a:prstClr val="white"/>
                </a:solidFill>
                <a:latin typeface="メイリオ" panose="020B0604030504040204" pitchFamily="50" charset="-128"/>
                <a:ea typeface="メイリオ" panose="020B0604030504040204" pitchFamily="50" charset="-128"/>
              </a:rPr>
              <a:t>と</a:t>
            </a:r>
            <a:r>
              <a:rPr lang="ja-JP" altLang="en-US" sz="1138" b="1" dirty="0">
                <a:solidFill>
                  <a:prstClr val="white"/>
                </a:solidFill>
                <a:latin typeface="メイリオ" panose="020B0604030504040204" pitchFamily="50" charset="-128"/>
                <a:ea typeface="メイリオ" panose="020B0604030504040204" pitchFamily="50" charset="-128"/>
              </a:rPr>
              <a:t>インフラ・行政サービスの融合</a:t>
            </a:r>
            <a:r>
              <a:rPr lang="en-US" altLang="ja-JP" sz="1300" b="1" dirty="0">
                <a:solidFill>
                  <a:prstClr val="white"/>
                </a:solidFill>
                <a:latin typeface="メイリオ" panose="020B0604030504040204" pitchFamily="50" charset="-128"/>
                <a:ea typeface="メイリオ" panose="020B0604030504040204" pitchFamily="50" charset="-128"/>
              </a:rPr>
              <a:t/>
            </a:r>
            <a:br>
              <a:rPr lang="en-US" altLang="ja-JP" sz="1300" b="1" dirty="0">
                <a:solidFill>
                  <a:prstClr val="white"/>
                </a:solidFill>
                <a:latin typeface="メイリオ" panose="020B0604030504040204" pitchFamily="50" charset="-128"/>
                <a:ea typeface="メイリオ" panose="020B0604030504040204" pitchFamily="50" charset="-128"/>
              </a:rPr>
            </a:br>
            <a:r>
              <a:rPr lang="ja-JP" altLang="en-US" sz="1300" b="1" dirty="0">
                <a:solidFill>
                  <a:prstClr val="white"/>
                </a:solidFill>
                <a:latin typeface="メイリオ" panose="020B0604030504040204" pitchFamily="50" charset="-128"/>
                <a:ea typeface="メイリオ" panose="020B0604030504040204" pitchFamily="50" charset="-128"/>
              </a:rPr>
              <a:t>（スマートシティ）</a:t>
            </a:r>
          </a:p>
        </p:txBody>
      </p:sp>
      <p:sp>
        <p:nvSpPr>
          <p:cNvPr id="24" name="テキスト ボックス 23"/>
          <p:cNvSpPr txBox="1"/>
          <p:nvPr/>
        </p:nvSpPr>
        <p:spPr>
          <a:xfrm>
            <a:off x="6948876" y="3137312"/>
            <a:ext cx="2828660" cy="492443"/>
          </a:xfrm>
          <a:prstGeom prst="rect">
            <a:avLst/>
          </a:prstGeom>
        </p:spPr>
        <p:style>
          <a:lnRef idx="3">
            <a:schemeClr val="lt1"/>
          </a:lnRef>
          <a:fillRef idx="1">
            <a:schemeClr val="accent3"/>
          </a:fillRef>
          <a:effectRef idx="1">
            <a:schemeClr val="accent3"/>
          </a:effectRef>
          <a:fontRef idx="minor">
            <a:schemeClr val="lt1"/>
          </a:fontRef>
        </p:style>
        <p:txBody>
          <a:bodyPr wrap="square" rtlCol="0" anchor="ctr">
            <a:spAutoFit/>
          </a:bodyPr>
          <a:lstStyle/>
          <a:p>
            <a:pPr algn="ctr" fontAlgn="auto">
              <a:lnSpc>
                <a:spcPct val="100000"/>
              </a:lnSpc>
              <a:spcBef>
                <a:spcPts val="0"/>
              </a:spcBef>
              <a:spcAft>
                <a:spcPts val="0"/>
              </a:spcAft>
            </a:pPr>
            <a:r>
              <a:rPr lang="ja-JP" altLang="en-US" sz="1300" b="1" dirty="0">
                <a:solidFill>
                  <a:prstClr val="white"/>
                </a:solidFill>
                <a:latin typeface="メイリオ" panose="020B0604030504040204" pitchFamily="50" charset="-128"/>
                <a:ea typeface="メイリオ" panose="020B0604030504040204" pitchFamily="50" charset="-128"/>
              </a:rPr>
              <a:t>データ活用社会の実現</a:t>
            </a:r>
            <a:r>
              <a:rPr lang="en-US" altLang="ja-JP" sz="1300" b="1" dirty="0">
                <a:solidFill>
                  <a:prstClr val="white"/>
                </a:solidFill>
                <a:latin typeface="メイリオ" panose="020B0604030504040204" pitchFamily="50" charset="-128"/>
                <a:ea typeface="メイリオ" panose="020B0604030504040204" pitchFamily="50" charset="-128"/>
              </a:rPr>
              <a:t/>
            </a:r>
            <a:br>
              <a:rPr lang="en-US" altLang="ja-JP" sz="1300" b="1" dirty="0">
                <a:solidFill>
                  <a:prstClr val="white"/>
                </a:solidFill>
                <a:latin typeface="メイリオ" panose="020B0604030504040204" pitchFamily="50" charset="-128"/>
                <a:ea typeface="メイリオ" panose="020B0604030504040204" pitchFamily="50" charset="-128"/>
              </a:rPr>
            </a:br>
            <a:r>
              <a:rPr lang="ja-JP" altLang="en-US" sz="1300" b="1" dirty="0">
                <a:solidFill>
                  <a:prstClr val="white"/>
                </a:solidFill>
                <a:latin typeface="メイリオ" panose="020B0604030504040204" pitchFamily="50" charset="-128"/>
                <a:ea typeface="メイリオ" panose="020B0604030504040204" pitchFamily="50" charset="-128"/>
              </a:rPr>
              <a:t>（データ　ドリブン）</a:t>
            </a:r>
          </a:p>
        </p:txBody>
      </p:sp>
      <p:sp>
        <p:nvSpPr>
          <p:cNvPr id="26" name="テキスト ボックス 25"/>
          <p:cNvSpPr txBox="1"/>
          <p:nvPr/>
        </p:nvSpPr>
        <p:spPr>
          <a:xfrm>
            <a:off x="6948877" y="5046574"/>
            <a:ext cx="2828660" cy="492443"/>
          </a:xfrm>
          <a:prstGeom prst="rect">
            <a:avLst/>
          </a:prstGeom>
          <a:ln>
            <a:solidFill>
              <a:srgbClr val="FEC306"/>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algn="ctr" fontAlgn="auto">
              <a:lnSpc>
                <a:spcPct val="100000"/>
              </a:lnSpc>
              <a:spcBef>
                <a:spcPts val="0"/>
              </a:spcBef>
              <a:spcAft>
                <a:spcPts val="0"/>
              </a:spcAft>
            </a:pPr>
            <a:r>
              <a:rPr lang="en-US" altLang="ja-JP" sz="1300" b="1" dirty="0" smtClean="0">
                <a:solidFill>
                  <a:prstClr val="white"/>
                </a:solidFill>
                <a:latin typeface="メイリオ" panose="020B0604030504040204" pitchFamily="50" charset="-128"/>
                <a:ea typeface="メイリオ" panose="020B0604030504040204" pitchFamily="50" charset="-128"/>
              </a:rPr>
              <a:t>ICT</a:t>
            </a:r>
            <a:r>
              <a:rPr lang="ja-JP" altLang="en-US" sz="1300" b="1" dirty="0" smtClean="0">
                <a:solidFill>
                  <a:prstClr val="white"/>
                </a:solidFill>
                <a:latin typeface="メイリオ" panose="020B0604030504040204" pitchFamily="50" charset="-128"/>
                <a:ea typeface="メイリオ" panose="020B0604030504040204" pitchFamily="50" charset="-128"/>
              </a:rPr>
              <a:t>活用力</a:t>
            </a:r>
            <a:r>
              <a:rPr lang="ja-JP" altLang="en-US" sz="1300" b="1" dirty="0">
                <a:solidFill>
                  <a:prstClr val="white"/>
                </a:solidFill>
                <a:latin typeface="メイリオ" panose="020B0604030504040204" pitchFamily="50" charset="-128"/>
                <a:ea typeface="メイリオ" panose="020B0604030504040204" pitchFamily="50" charset="-128"/>
              </a:rPr>
              <a:t>の向上</a:t>
            </a:r>
            <a:r>
              <a:rPr lang="en-US" altLang="ja-JP" sz="1300" b="1" dirty="0">
                <a:solidFill>
                  <a:prstClr val="white"/>
                </a:solidFill>
                <a:latin typeface="メイリオ" panose="020B0604030504040204" pitchFamily="50" charset="-128"/>
                <a:ea typeface="メイリオ" panose="020B0604030504040204" pitchFamily="50" charset="-128"/>
              </a:rPr>
              <a:t/>
            </a:r>
            <a:br>
              <a:rPr lang="en-US" altLang="ja-JP" sz="1300" b="1" dirty="0">
                <a:solidFill>
                  <a:prstClr val="white"/>
                </a:solidFill>
                <a:latin typeface="メイリオ" panose="020B0604030504040204" pitchFamily="50" charset="-128"/>
                <a:ea typeface="メイリオ" panose="020B0604030504040204" pitchFamily="50" charset="-128"/>
              </a:rPr>
            </a:br>
            <a:r>
              <a:rPr lang="ja-JP" altLang="en-US" sz="1300" b="1" dirty="0" smtClean="0">
                <a:solidFill>
                  <a:prstClr val="white"/>
                </a:solidFill>
                <a:latin typeface="メイリオ" panose="020B0604030504040204" pitchFamily="50" charset="-128"/>
                <a:ea typeface="メイリオ" panose="020B0604030504040204" pitchFamily="50" charset="-128"/>
              </a:rPr>
              <a:t>（</a:t>
            </a:r>
            <a:r>
              <a:rPr lang="en-US" altLang="ja-JP" sz="1300" b="1" dirty="0" smtClean="0">
                <a:solidFill>
                  <a:prstClr val="white"/>
                </a:solidFill>
                <a:latin typeface="メイリオ" panose="020B0604030504040204" pitchFamily="50" charset="-128"/>
                <a:ea typeface="メイリオ" panose="020B0604030504040204" pitchFamily="50" charset="-128"/>
              </a:rPr>
              <a:t>ICT</a:t>
            </a:r>
            <a:r>
              <a:rPr lang="ja-JP" altLang="en-US" sz="1300" b="1" dirty="0" smtClean="0">
                <a:solidFill>
                  <a:prstClr val="white"/>
                </a:solidFill>
                <a:latin typeface="メイリオ" panose="020B0604030504040204" pitchFamily="50" charset="-128"/>
                <a:ea typeface="メイリオ" panose="020B0604030504040204" pitchFamily="50" charset="-128"/>
              </a:rPr>
              <a:t>リテラシー</a:t>
            </a:r>
            <a:r>
              <a:rPr lang="ja-JP" altLang="en-US" sz="1300" b="1" dirty="0">
                <a:solidFill>
                  <a:prstClr val="white"/>
                </a:solidFill>
                <a:latin typeface="メイリオ" panose="020B0604030504040204" pitchFamily="50" charset="-128"/>
                <a:ea typeface="メイリオ" panose="020B0604030504040204" pitchFamily="50" charset="-128"/>
              </a:rPr>
              <a:t>）</a:t>
            </a:r>
          </a:p>
        </p:txBody>
      </p:sp>
      <p:sp>
        <p:nvSpPr>
          <p:cNvPr id="27" name="テキスト ボックス 26"/>
          <p:cNvSpPr txBox="1"/>
          <p:nvPr/>
        </p:nvSpPr>
        <p:spPr>
          <a:xfrm>
            <a:off x="6938697" y="6001205"/>
            <a:ext cx="2838839" cy="492443"/>
          </a:xfrm>
          <a:prstGeom prst="rect">
            <a:avLst/>
          </a:prstGeom>
        </p:spPr>
        <p:style>
          <a:lnRef idx="3">
            <a:schemeClr val="lt1"/>
          </a:lnRef>
          <a:fillRef idx="1">
            <a:schemeClr val="dk1"/>
          </a:fillRef>
          <a:effectRef idx="1">
            <a:schemeClr val="dk1"/>
          </a:effectRef>
          <a:fontRef idx="minor">
            <a:schemeClr val="lt1"/>
          </a:fontRef>
        </p:style>
        <p:txBody>
          <a:bodyPr wrap="square" rtlCol="0" anchor="ctr">
            <a:spAutoFit/>
          </a:bodyPr>
          <a:lstStyle/>
          <a:p>
            <a:pPr algn="ctr" fontAlgn="auto">
              <a:lnSpc>
                <a:spcPct val="100000"/>
              </a:lnSpc>
              <a:spcBef>
                <a:spcPts val="0"/>
              </a:spcBef>
              <a:spcAft>
                <a:spcPts val="0"/>
              </a:spcAft>
            </a:pPr>
            <a:r>
              <a:rPr lang="ja-JP" altLang="en-US" sz="1300" b="1" dirty="0">
                <a:solidFill>
                  <a:prstClr val="white"/>
                </a:solidFill>
                <a:latin typeface="メイリオ" panose="020B0604030504040204" pitchFamily="50" charset="-128"/>
                <a:ea typeface="メイリオ" panose="020B0604030504040204" pitchFamily="50" charset="-128"/>
              </a:rPr>
              <a:t>災害・犯罪等への対応力向上</a:t>
            </a:r>
            <a:r>
              <a:rPr lang="en-US" altLang="ja-JP" sz="1300" b="1" dirty="0">
                <a:solidFill>
                  <a:prstClr val="white"/>
                </a:solidFill>
                <a:latin typeface="メイリオ" panose="020B0604030504040204" pitchFamily="50" charset="-128"/>
                <a:ea typeface="メイリオ" panose="020B0604030504040204" pitchFamily="50" charset="-128"/>
              </a:rPr>
              <a:t/>
            </a:r>
            <a:br>
              <a:rPr lang="en-US" altLang="ja-JP" sz="1300" b="1" dirty="0">
                <a:solidFill>
                  <a:prstClr val="white"/>
                </a:solidFill>
                <a:latin typeface="メイリオ" panose="020B0604030504040204" pitchFamily="50" charset="-128"/>
                <a:ea typeface="メイリオ" panose="020B0604030504040204" pitchFamily="50" charset="-128"/>
              </a:rPr>
            </a:br>
            <a:r>
              <a:rPr lang="ja-JP" altLang="en-US" sz="1300" b="1" dirty="0">
                <a:solidFill>
                  <a:prstClr val="white"/>
                </a:solidFill>
                <a:latin typeface="メイリオ" panose="020B0604030504040204" pitchFamily="50" charset="-128"/>
                <a:ea typeface="メイリオ" panose="020B0604030504040204" pitchFamily="50" charset="-128"/>
              </a:rPr>
              <a:t>（レジリエンス）</a:t>
            </a:r>
          </a:p>
        </p:txBody>
      </p:sp>
      <p:sp>
        <p:nvSpPr>
          <p:cNvPr id="28" name="テキスト ボックス 27"/>
          <p:cNvSpPr txBox="1"/>
          <p:nvPr/>
        </p:nvSpPr>
        <p:spPr>
          <a:xfrm>
            <a:off x="6967848" y="4091943"/>
            <a:ext cx="2809688" cy="492443"/>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fontAlgn="auto">
              <a:lnSpc>
                <a:spcPct val="100000"/>
              </a:lnSpc>
              <a:spcBef>
                <a:spcPts val="0"/>
              </a:spcBef>
              <a:spcAft>
                <a:spcPts val="0"/>
              </a:spcAft>
            </a:pPr>
            <a:r>
              <a:rPr lang="ja-JP" altLang="en-US" sz="1300" b="1" dirty="0">
                <a:solidFill>
                  <a:prstClr val="white"/>
                </a:solidFill>
                <a:latin typeface="メイリオ" panose="020B0604030504040204" pitchFamily="50" charset="-128"/>
                <a:ea typeface="メイリオ" panose="020B0604030504040204" pitchFamily="50" charset="-128"/>
              </a:rPr>
              <a:t>民間・他都市等との連携</a:t>
            </a:r>
            <a:r>
              <a:rPr lang="en-US" altLang="ja-JP" sz="1300" b="1" dirty="0">
                <a:solidFill>
                  <a:prstClr val="white"/>
                </a:solidFill>
                <a:latin typeface="メイリオ" panose="020B0604030504040204" pitchFamily="50" charset="-128"/>
                <a:ea typeface="メイリオ" panose="020B0604030504040204" pitchFamily="50" charset="-128"/>
              </a:rPr>
              <a:t/>
            </a:r>
            <a:br>
              <a:rPr lang="en-US" altLang="ja-JP" sz="1300" b="1" dirty="0">
                <a:solidFill>
                  <a:prstClr val="white"/>
                </a:solidFill>
                <a:latin typeface="メイリオ" panose="020B0604030504040204" pitchFamily="50" charset="-128"/>
                <a:ea typeface="メイリオ" panose="020B0604030504040204" pitchFamily="50" charset="-128"/>
              </a:rPr>
            </a:br>
            <a:r>
              <a:rPr lang="ja-JP" altLang="en-US" sz="1300" b="1" dirty="0">
                <a:solidFill>
                  <a:prstClr val="white"/>
                </a:solidFill>
                <a:latin typeface="メイリオ" panose="020B0604030504040204" pitchFamily="50" charset="-128"/>
                <a:ea typeface="メイリオ" panose="020B0604030504040204" pitchFamily="50" charset="-128"/>
              </a:rPr>
              <a:t>（オープンイノベーション）</a:t>
            </a:r>
          </a:p>
        </p:txBody>
      </p:sp>
      <p:sp>
        <p:nvSpPr>
          <p:cNvPr id="22" name="AutoShape 3"/>
          <p:cNvSpPr>
            <a:spLocks noChangeArrowheads="1"/>
          </p:cNvSpPr>
          <p:nvPr/>
        </p:nvSpPr>
        <p:spPr bwMode="auto">
          <a:xfrm>
            <a:off x="221878" y="908661"/>
            <a:ext cx="4464496" cy="38779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r>
              <a:rPr lang="ja-JP" altLang="en-US" sz="1800" dirty="0" smtClean="0">
                <a:latin typeface="メイリオ" panose="020B0604030504040204" pitchFamily="50" charset="-128"/>
              </a:rPr>
              <a:t>①めざす姿と取組方針</a:t>
            </a:r>
            <a:endParaRPr lang="ja-JP" altLang="en-US" sz="1800" b="1" dirty="0">
              <a:latin typeface="メイリオ" panose="020B0604030504040204" pitchFamily="50" charset="-128"/>
            </a:endParaRPr>
          </a:p>
        </p:txBody>
      </p:sp>
      <p:sp>
        <p:nvSpPr>
          <p:cNvPr id="25" name="スライド番号プレースホルダー 4"/>
          <p:cNvSpPr>
            <a:spLocks noGrp="1"/>
          </p:cNvSpPr>
          <p:nvPr>
            <p:ph type="sldNum" sz="quarter" idx="4294967295"/>
          </p:nvPr>
        </p:nvSpPr>
        <p:spPr>
          <a:xfrm>
            <a:off x="-2366373" y="6841593"/>
            <a:ext cx="2311400" cy="180975"/>
          </a:xfrm>
          <a:prstGeom prst="rect">
            <a:avLst/>
          </a:prstGeo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r>
              <a:rPr kumimoji="0" lang="en-US" altLang="ja-JP" sz="1000" dirty="0" smtClean="0">
                <a:solidFill>
                  <a:srgbClr val="000000"/>
                </a:solidFill>
                <a:latin typeface="メイリオ" panose="020B0604030504040204" pitchFamily="50" charset="-128"/>
              </a:rPr>
              <a:t>6</a:t>
            </a:r>
            <a:endParaRPr kumimoji="0" lang="en-US" altLang="ja-JP" sz="1000" dirty="0">
              <a:solidFill>
                <a:srgbClr val="000000"/>
              </a:solidFill>
              <a:latin typeface="メイリオ" panose="020B0604030504040204" pitchFamily="50" charset="-128"/>
            </a:endParaRPr>
          </a:p>
        </p:txBody>
      </p:sp>
      <p:sp>
        <p:nvSpPr>
          <p:cNvPr id="23" name="テキスト ボックス 22"/>
          <p:cNvSpPr txBox="1"/>
          <p:nvPr/>
        </p:nvSpPr>
        <p:spPr>
          <a:xfrm>
            <a:off x="255354" y="2298358"/>
            <a:ext cx="468000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lnSpc>
                <a:spcPct val="100000"/>
              </a:lnSpc>
              <a:spcBef>
                <a:spcPts val="0"/>
              </a:spcBef>
              <a:spcAft>
                <a:spcPts val="0"/>
              </a:spcAft>
            </a:pPr>
            <a:r>
              <a:rPr lang="ja-JP" altLang="en-US" sz="1600" dirty="0">
                <a:solidFill>
                  <a:prstClr val="white"/>
                </a:solidFill>
                <a:latin typeface="メイリオ" panose="020B0604030504040204" pitchFamily="50" charset="-128"/>
                <a:ea typeface="メイリオ" panose="020B0604030504040204" pitchFamily="50" charset="-128"/>
              </a:rPr>
              <a:t>便利・快適で、安全・安心な都市生活の実現</a:t>
            </a:r>
          </a:p>
        </p:txBody>
      </p:sp>
      <p:sp>
        <p:nvSpPr>
          <p:cNvPr id="29" name="テキスト ボックス 28"/>
          <p:cNvSpPr txBox="1"/>
          <p:nvPr/>
        </p:nvSpPr>
        <p:spPr>
          <a:xfrm>
            <a:off x="259782" y="3073482"/>
            <a:ext cx="468000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lnSpc>
                <a:spcPct val="100000"/>
              </a:lnSpc>
              <a:spcBef>
                <a:spcPts val="0"/>
              </a:spcBef>
              <a:spcAft>
                <a:spcPts val="0"/>
              </a:spcAft>
            </a:pPr>
            <a:r>
              <a:rPr lang="ja-JP" altLang="en-US" sz="1600" dirty="0">
                <a:solidFill>
                  <a:prstClr val="white"/>
                </a:solidFill>
                <a:latin typeface="メイリオ" panose="020B0604030504040204" pitchFamily="50" charset="-128"/>
                <a:ea typeface="メイリオ" panose="020B0604030504040204" pitchFamily="50" charset="-128"/>
              </a:rPr>
              <a:t>新しい公共の実現</a:t>
            </a:r>
          </a:p>
        </p:txBody>
      </p:sp>
      <p:sp>
        <p:nvSpPr>
          <p:cNvPr id="30" name="テキスト ボックス 29"/>
          <p:cNvSpPr txBox="1"/>
          <p:nvPr/>
        </p:nvSpPr>
        <p:spPr>
          <a:xfrm>
            <a:off x="255009" y="4598257"/>
            <a:ext cx="4680000" cy="3385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lnSpc>
                <a:spcPct val="100000"/>
              </a:lnSpc>
              <a:spcBef>
                <a:spcPts val="0"/>
              </a:spcBef>
              <a:spcAft>
                <a:spcPts val="0"/>
              </a:spcAft>
            </a:pPr>
            <a:r>
              <a:rPr lang="ja-JP" altLang="en-US" sz="1600" dirty="0">
                <a:solidFill>
                  <a:prstClr val="white"/>
                </a:solidFill>
                <a:latin typeface="メイリオ" panose="020B0604030504040204" pitchFamily="50" charset="-128"/>
                <a:ea typeface="メイリオ" panose="020B0604030504040204" pitchFamily="50" charset="-128"/>
              </a:rPr>
              <a:t>イノベーションを創出する都市の実現</a:t>
            </a:r>
          </a:p>
        </p:txBody>
      </p:sp>
      <p:sp>
        <p:nvSpPr>
          <p:cNvPr id="31" name="テキスト ボックス 30"/>
          <p:cNvSpPr txBox="1"/>
          <p:nvPr/>
        </p:nvSpPr>
        <p:spPr>
          <a:xfrm>
            <a:off x="263339" y="5358698"/>
            <a:ext cx="468000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lnSpc>
                <a:spcPct val="100000"/>
              </a:lnSpc>
              <a:spcBef>
                <a:spcPts val="0"/>
              </a:spcBef>
              <a:spcAft>
                <a:spcPts val="0"/>
              </a:spcAft>
            </a:pPr>
            <a:r>
              <a:rPr lang="ja-JP" altLang="en-US" sz="1600" dirty="0">
                <a:solidFill>
                  <a:prstClr val="white"/>
                </a:solidFill>
                <a:latin typeface="メイリオ" panose="020B0604030504040204" pitchFamily="50" charset="-128"/>
                <a:ea typeface="メイリオ" panose="020B0604030504040204" pitchFamily="50" charset="-128"/>
              </a:rPr>
              <a:t>効率的・効果的な行政運営の実現</a:t>
            </a:r>
          </a:p>
        </p:txBody>
      </p:sp>
      <p:sp>
        <p:nvSpPr>
          <p:cNvPr id="32" name="テキスト ボックス 31"/>
          <p:cNvSpPr txBox="1"/>
          <p:nvPr/>
        </p:nvSpPr>
        <p:spPr>
          <a:xfrm>
            <a:off x="255009" y="3835611"/>
            <a:ext cx="468000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lnSpc>
                <a:spcPct val="100000"/>
              </a:lnSpc>
              <a:spcBef>
                <a:spcPts val="0"/>
              </a:spcBef>
              <a:spcAft>
                <a:spcPts val="0"/>
              </a:spcAft>
            </a:pPr>
            <a:r>
              <a:rPr lang="ja-JP" altLang="en-US" sz="1600" dirty="0">
                <a:solidFill>
                  <a:prstClr val="white"/>
                </a:solidFill>
                <a:latin typeface="メイリオ" panose="020B0604030504040204" pitchFamily="50" charset="-128"/>
                <a:ea typeface="メイリオ" panose="020B0604030504040204" pitchFamily="50" charset="-128"/>
              </a:rPr>
              <a:t>こどもを育む大阪の実現</a:t>
            </a:r>
          </a:p>
        </p:txBody>
      </p:sp>
      <p:sp>
        <p:nvSpPr>
          <p:cNvPr id="33" name="テキスト ボックス 32"/>
          <p:cNvSpPr txBox="1"/>
          <p:nvPr/>
        </p:nvSpPr>
        <p:spPr>
          <a:xfrm>
            <a:off x="263339" y="6057292"/>
            <a:ext cx="468000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lnSpc>
                <a:spcPct val="100000"/>
              </a:lnSpc>
              <a:spcBef>
                <a:spcPts val="0"/>
              </a:spcBef>
              <a:spcAft>
                <a:spcPts val="0"/>
              </a:spcAft>
            </a:pPr>
            <a:r>
              <a:rPr lang="ja-JP" altLang="en-US" sz="1600" dirty="0">
                <a:solidFill>
                  <a:prstClr val="white"/>
                </a:solidFill>
                <a:latin typeface="メイリオ" panose="020B0604030504040204" pitchFamily="50" charset="-128"/>
                <a:ea typeface="メイリオ" panose="020B0604030504040204" pitchFamily="50" charset="-128"/>
              </a:rPr>
              <a:t>情報セキュリティが確保された行政運営の実現</a:t>
            </a:r>
          </a:p>
        </p:txBody>
      </p:sp>
      <p:sp>
        <p:nvSpPr>
          <p:cNvPr id="3" name="角丸四角形吹き出し 2"/>
          <p:cNvSpPr/>
          <p:nvPr/>
        </p:nvSpPr>
        <p:spPr>
          <a:xfrm>
            <a:off x="5196506" y="800708"/>
            <a:ext cx="2096754" cy="864096"/>
          </a:xfrm>
          <a:prstGeom prst="wedgeRoundRectCallout">
            <a:avLst>
              <a:gd name="adj1" fmla="val 71301"/>
              <a:gd name="adj2" fmla="val 55048"/>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rgbClr val="4D4D4D"/>
                </a:solidFill>
                <a:latin typeface="メイリオ" panose="020B0604030504040204" pitchFamily="50" charset="-128"/>
                <a:ea typeface="メイリオ" panose="020B0604030504040204" pitchFamily="50" charset="-128"/>
              </a:rPr>
              <a:t>5</a:t>
            </a:r>
            <a:r>
              <a:rPr lang="ja-JP" altLang="en-US" sz="1400" dirty="0" err="1" smtClean="0">
                <a:solidFill>
                  <a:srgbClr val="4D4D4D"/>
                </a:solidFill>
                <a:latin typeface="メイリオ" panose="020B0604030504040204" pitchFamily="50" charset="-128"/>
                <a:ea typeface="メイリオ" panose="020B0604030504040204" pitchFamily="50" charset="-128"/>
              </a:rPr>
              <a:t>つ</a:t>
            </a:r>
            <a:r>
              <a:rPr lang="ja-JP" altLang="en-US" sz="1400" dirty="0" err="1">
                <a:solidFill>
                  <a:srgbClr val="4D4D4D"/>
                </a:solidFill>
                <a:latin typeface="メイリオ" panose="020B0604030504040204" pitchFamily="50" charset="-128"/>
                <a:ea typeface="メイリオ" panose="020B0604030504040204" pitchFamily="50" charset="-128"/>
              </a:rPr>
              <a:t>の</a:t>
            </a:r>
            <a:r>
              <a:rPr lang="ja-JP" altLang="en-US" sz="1400" dirty="0">
                <a:solidFill>
                  <a:srgbClr val="4D4D4D"/>
                </a:solidFill>
                <a:latin typeface="メイリオ" panose="020B0604030504040204" pitchFamily="50" charset="-128"/>
                <a:ea typeface="メイリオ" panose="020B0604030504040204" pitchFamily="50" charset="-128"/>
              </a:rPr>
              <a:t>取組方針を基軸</a:t>
            </a:r>
            <a:r>
              <a:rPr lang="ja-JP" altLang="en-US" sz="1400" dirty="0" smtClean="0">
                <a:solidFill>
                  <a:srgbClr val="4D4D4D"/>
                </a:solidFill>
                <a:latin typeface="メイリオ" panose="020B0604030504040204" pitchFamily="50" charset="-128"/>
                <a:ea typeface="メイリオ" panose="020B0604030504040204" pitchFamily="50" charset="-128"/>
              </a:rPr>
              <a:t>に取組内容を</a:t>
            </a:r>
            <a:r>
              <a:rPr lang="ja-JP" altLang="en-US" sz="1400" dirty="0">
                <a:solidFill>
                  <a:srgbClr val="4D4D4D"/>
                </a:solidFill>
                <a:latin typeface="メイリオ" panose="020B0604030504040204" pitchFamily="50" charset="-128"/>
                <a:ea typeface="メイリオ" panose="020B0604030504040204" pitchFamily="50" charset="-128"/>
              </a:rPr>
              <a:t>設定する</a:t>
            </a:r>
          </a:p>
        </p:txBody>
      </p:sp>
      <p:sp>
        <p:nvSpPr>
          <p:cNvPr id="35" name="スライド番号プレースホルダー 4"/>
          <p:cNvSpPr>
            <a:spLocks noGrp="1"/>
          </p:cNvSpPr>
          <p:nvPr>
            <p:ph type="sldNum" sz="quarter" idx="4294967295"/>
          </p:nvPr>
        </p:nvSpPr>
        <p:spPr>
          <a:xfrm>
            <a:off x="7473950" y="6632575"/>
            <a:ext cx="2311400" cy="180975"/>
          </a:xfrm>
          <a:prstGeom prst="rect">
            <a:avLst/>
          </a:prstGeo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algn="r" eaLnBrk="1" hangingPunct="1"/>
            <a:r>
              <a:rPr kumimoji="0" lang="en-US" altLang="ja-JP" sz="1000" dirty="0" smtClean="0">
                <a:solidFill>
                  <a:schemeClr val="tx1"/>
                </a:solidFill>
                <a:latin typeface="メイリオ" panose="020B0604030504040204" pitchFamily="50" charset="-128"/>
              </a:rPr>
              <a:t>6</a:t>
            </a:r>
            <a:endParaRPr kumimoji="0" lang="en-US" altLang="ja-JP" sz="1000" dirty="0">
              <a:solidFill>
                <a:schemeClr val="tx1"/>
              </a:solidFill>
              <a:latin typeface="メイリオ" panose="020B0604030504040204" pitchFamily="50" charset="-128"/>
            </a:endParaRPr>
          </a:p>
        </p:txBody>
      </p:sp>
    </p:spTree>
    <p:extLst>
      <p:ext uri="{BB962C8B-B14F-4D97-AF65-F5344CB8AC3E}">
        <p14:creationId xmlns:p14="http://schemas.microsoft.com/office/powerpoint/2010/main" val="2150153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4294967295"/>
          </p:nvPr>
        </p:nvSpPr>
        <p:spPr>
          <a:xfrm>
            <a:off x="7473950" y="6632575"/>
            <a:ext cx="2311400" cy="180975"/>
          </a:xfrm>
          <a:prstGeom prst="rect">
            <a:avLst/>
          </a:prstGeo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algn="r" eaLnBrk="1" hangingPunct="1"/>
            <a:fld id="{54A53795-6EF6-48D5-90A5-2535AB951785}" type="slidenum">
              <a:rPr kumimoji="0" lang="en-US" altLang="ja-JP" sz="1000">
                <a:solidFill>
                  <a:schemeClr val="tx1"/>
                </a:solidFill>
                <a:latin typeface="メイリオ" panose="020B0604030504040204" pitchFamily="50" charset="-128"/>
              </a:rPr>
              <a:pPr algn="r" eaLnBrk="1" hangingPunct="1"/>
              <a:t>7</a:t>
            </a:fld>
            <a:endParaRPr kumimoji="0" lang="en-US" altLang="ja-JP" sz="100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en-US" altLang="ja-JP" dirty="0" smtClean="0"/>
              <a:t>2.</a:t>
            </a:r>
            <a:r>
              <a:rPr lang="ja-JP" altLang="en-US" dirty="0" smtClean="0">
                <a:latin typeface="メイリオ" panose="020B0604030504040204" pitchFamily="50" charset="-128"/>
                <a:ea typeface="メイリオ" panose="020B0604030504040204" pitchFamily="50" charset="-128"/>
              </a:rPr>
              <a:t>大阪市</a:t>
            </a:r>
            <a:r>
              <a:rPr lang="en-US" altLang="ja-JP" dirty="0">
                <a:latin typeface="メイリオ" panose="020B0604030504040204" pitchFamily="50" charset="-128"/>
                <a:ea typeface="メイリオ" panose="020B0604030504040204" pitchFamily="50" charset="-128"/>
              </a:rPr>
              <a:t>ICT</a:t>
            </a:r>
            <a:r>
              <a:rPr lang="ja-JP" altLang="en-US" dirty="0">
                <a:latin typeface="メイリオ" panose="020B0604030504040204" pitchFamily="50" charset="-128"/>
                <a:ea typeface="メイリオ" panose="020B0604030504040204" pitchFamily="50" charset="-128"/>
              </a:rPr>
              <a:t>戦略アクションプランの</a:t>
            </a:r>
            <a:r>
              <a:rPr lang="ja-JP" altLang="en-US" dirty="0" smtClean="0">
                <a:latin typeface="メイリオ" panose="020B0604030504040204" pitchFamily="50" charset="-128"/>
                <a:ea typeface="メイリオ" panose="020B0604030504040204" pitchFamily="50" charset="-128"/>
              </a:rPr>
              <a:t>取組方針</a:t>
            </a:r>
            <a:endParaRPr lang="ja-JP" altLang="en-US" dirty="0" smtClean="0"/>
          </a:p>
        </p:txBody>
      </p:sp>
      <p:graphicFrame>
        <p:nvGraphicFramePr>
          <p:cNvPr id="6" name="図表 5"/>
          <p:cNvGraphicFramePr/>
          <p:nvPr>
            <p:extLst>
              <p:ext uri="{D42A27DB-BD31-4B8C-83A1-F6EECF244321}">
                <p14:modId xmlns:p14="http://schemas.microsoft.com/office/powerpoint/2010/main" val="3672250202"/>
              </p:ext>
            </p:extLst>
          </p:nvPr>
        </p:nvGraphicFramePr>
        <p:xfrm>
          <a:off x="4016896" y="2672916"/>
          <a:ext cx="5215644" cy="3731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utoShape 3"/>
          <p:cNvSpPr>
            <a:spLocks noChangeArrowheads="1"/>
          </p:cNvSpPr>
          <p:nvPr/>
        </p:nvSpPr>
        <p:spPr bwMode="auto">
          <a:xfrm>
            <a:off x="254651" y="836712"/>
            <a:ext cx="8555311" cy="38779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r>
              <a:rPr lang="ja-JP" altLang="en-US" sz="1800" dirty="0" smtClean="0">
                <a:latin typeface="メイリオ" panose="020B0604030504040204" pitchFamily="50" charset="-128"/>
              </a:rPr>
              <a:t>②</a:t>
            </a:r>
            <a:r>
              <a:rPr lang="en-US" altLang="ja-JP" sz="1800" dirty="0" smtClean="0">
                <a:latin typeface="メイリオ" panose="020B0604030504040204" pitchFamily="50" charset="-128"/>
              </a:rPr>
              <a:t>KPI</a:t>
            </a:r>
            <a:r>
              <a:rPr lang="ja-JP" altLang="en-US" sz="1800" dirty="0" smtClean="0">
                <a:latin typeface="メイリオ" panose="020B0604030504040204" pitchFamily="50" charset="-128"/>
              </a:rPr>
              <a:t>による進捗管理</a:t>
            </a:r>
            <a:endParaRPr lang="ja-JP" altLang="en-US" sz="1800" b="1" dirty="0">
              <a:latin typeface="メイリオ" panose="020B0604030504040204" pitchFamily="50" charset="-128"/>
            </a:endParaRPr>
          </a:p>
        </p:txBody>
      </p:sp>
      <p:sp>
        <p:nvSpPr>
          <p:cNvPr id="8" name="Rectangle 2"/>
          <p:cNvSpPr txBox="1">
            <a:spLocks noChangeArrowheads="1"/>
          </p:cNvSpPr>
          <p:nvPr/>
        </p:nvSpPr>
        <p:spPr bwMode="auto">
          <a:xfrm>
            <a:off x="434324" y="1174627"/>
            <a:ext cx="9122252" cy="1684159"/>
          </a:xfrm>
          <a:prstGeom prst="rect">
            <a:avLst/>
          </a:prstGeom>
          <a:noFill/>
          <a:ln>
            <a:noFill/>
          </a:ln>
          <a:effectLs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eaLnBrk="1" hangingPunct="1">
              <a:lnSpc>
                <a:spcPct val="120000"/>
              </a:lnSpc>
            </a:pPr>
            <a:r>
              <a:rPr lang="ja-JP" altLang="en-US" sz="1800" dirty="0">
                <a:solidFill>
                  <a:srgbClr val="4D4D4D"/>
                </a:solidFill>
                <a:latin typeface="メイリオ" panose="020B0604030504040204" pitchFamily="50" charset="-128"/>
                <a:ea typeface="メイリオ" panose="020B0604030504040204" pitchFamily="50" charset="-128"/>
              </a:rPr>
              <a:t>・取組項目ごとに設定した</a:t>
            </a:r>
            <a:r>
              <a:rPr lang="en-US" altLang="ja-JP" sz="1800" dirty="0">
                <a:solidFill>
                  <a:srgbClr val="4D4D4D"/>
                </a:solidFill>
                <a:latin typeface="メイリオ" panose="020B0604030504040204" pitchFamily="50" charset="-128"/>
                <a:ea typeface="メイリオ" panose="020B0604030504040204" pitchFamily="50" charset="-128"/>
              </a:rPr>
              <a:t>KPI</a:t>
            </a:r>
            <a:r>
              <a:rPr lang="ja-JP" altLang="en-US" sz="1800" dirty="0">
                <a:solidFill>
                  <a:srgbClr val="4D4D4D"/>
                </a:solidFill>
                <a:latin typeface="メイリオ" panose="020B0604030504040204" pitchFamily="50" charset="-128"/>
                <a:ea typeface="メイリオ" panose="020B0604030504040204" pitchFamily="50" charset="-128"/>
              </a:rPr>
              <a:t>に基づき、進捗管理を行う。</a:t>
            </a:r>
            <a:r>
              <a:rPr lang="en-US" altLang="ja-JP" sz="1800" dirty="0">
                <a:solidFill>
                  <a:srgbClr val="4D4D4D"/>
                </a:solidFill>
                <a:latin typeface="メイリオ" panose="020B0604030504040204" pitchFamily="50" charset="-128"/>
                <a:ea typeface="メイリオ" panose="020B0604030504040204" pitchFamily="50" charset="-128"/>
              </a:rPr>
              <a:t/>
            </a:r>
            <a:br>
              <a:rPr lang="en-US" altLang="ja-JP" sz="1800" dirty="0">
                <a:solidFill>
                  <a:srgbClr val="4D4D4D"/>
                </a:solidFill>
                <a:latin typeface="メイリオ" panose="020B0604030504040204" pitchFamily="50" charset="-128"/>
                <a:ea typeface="メイリオ" panose="020B0604030504040204" pitchFamily="50" charset="-128"/>
              </a:rPr>
            </a:br>
            <a:r>
              <a:rPr lang="ja-JP" altLang="en-US" sz="1800" dirty="0">
                <a:solidFill>
                  <a:srgbClr val="4D4D4D"/>
                </a:solidFill>
                <a:latin typeface="メイリオ" panose="020B0604030504040204" pitchFamily="50" charset="-128"/>
                <a:ea typeface="メイリオ" panose="020B0604030504040204" pitchFamily="50" charset="-128"/>
              </a:rPr>
              <a:t>・取組</a:t>
            </a:r>
            <a:r>
              <a:rPr lang="ja-JP" altLang="en-US" sz="1800" dirty="0" smtClean="0">
                <a:solidFill>
                  <a:srgbClr val="4D4D4D"/>
                </a:solidFill>
                <a:latin typeface="メイリオ" panose="020B0604030504040204" pitchFamily="50" charset="-128"/>
                <a:ea typeface="メイリオ" panose="020B0604030504040204" pitchFamily="50" charset="-128"/>
              </a:rPr>
              <a:t>項目が</a:t>
            </a:r>
            <a:r>
              <a:rPr lang="ja-JP" altLang="en-US" sz="1800" dirty="0">
                <a:solidFill>
                  <a:srgbClr val="4D4D4D"/>
                </a:solidFill>
                <a:latin typeface="メイリオ" panose="020B0604030504040204" pitchFamily="50" charset="-128"/>
                <a:ea typeface="メイリオ" panose="020B0604030504040204" pitchFamily="50" charset="-128"/>
              </a:rPr>
              <a:t>スケジュールに</a:t>
            </a:r>
            <a:r>
              <a:rPr lang="ja-JP" altLang="en-US" sz="1800" dirty="0" smtClean="0">
                <a:solidFill>
                  <a:srgbClr val="4D4D4D"/>
                </a:solidFill>
                <a:latin typeface="メイリオ" panose="020B0604030504040204" pitchFamily="50" charset="-128"/>
                <a:ea typeface="メイリオ" panose="020B0604030504040204" pitchFamily="50" charset="-128"/>
              </a:rPr>
              <a:t>基づき適切に進捗</a:t>
            </a:r>
            <a:r>
              <a:rPr lang="ja-JP" altLang="en-US" sz="1800" dirty="0">
                <a:solidFill>
                  <a:srgbClr val="4D4D4D"/>
                </a:solidFill>
                <a:latin typeface="メイリオ" panose="020B0604030504040204" pitchFamily="50" charset="-128"/>
                <a:ea typeface="メイリオ" panose="020B0604030504040204" pitchFamily="50" charset="-128"/>
              </a:rPr>
              <a:t>するよう、随時</a:t>
            </a:r>
            <a:r>
              <a:rPr lang="ja-JP" altLang="en-US" sz="1800" dirty="0" smtClean="0">
                <a:solidFill>
                  <a:srgbClr val="4D4D4D"/>
                </a:solidFill>
                <a:latin typeface="メイリオ" panose="020B0604030504040204" pitchFamily="50" charset="-128"/>
                <a:ea typeface="メイリオ" panose="020B0604030504040204" pitchFamily="50" charset="-128"/>
              </a:rPr>
              <a:t>、状況</a:t>
            </a:r>
            <a:r>
              <a:rPr lang="ja-JP" altLang="en-US" sz="1800" dirty="0">
                <a:solidFill>
                  <a:srgbClr val="4D4D4D"/>
                </a:solidFill>
                <a:latin typeface="メイリオ" panose="020B0604030504040204" pitchFamily="50" charset="-128"/>
                <a:ea typeface="メイリオ" panose="020B0604030504040204" pitchFamily="50" charset="-128"/>
              </a:rPr>
              <a:t>を確認・</a:t>
            </a:r>
            <a:r>
              <a:rPr lang="ja-JP" altLang="en-US" sz="1800" dirty="0" smtClean="0">
                <a:solidFill>
                  <a:srgbClr val="4D4D4D"/>
                </a:solidFill>
                <a:latin typeface="メイリオ" panose="020B0604030504040204" pitchFamily="50" charset="-128"/>
                <a:ea typeface="メイリオ" panose="020B0604030504040204" pitchFamily="50" charset="-128"/>
              </a:rPr>
              <a:t>共有</a:t>
            </a:r>
            <a:r>
              <a:rPr lang="en-US" altLang="ja-JP" sz="1800" dirty="0" smtClean="0">
                <a:solidFill>
                  <a:srgbClr val="4D4D4D"/>
                </a:solidFill>
                <a:latin typeface="メイリオ" panose="020B0604030504040204" pitchFamily="50" charset="-128"/>
                <a:ea typeface="メイリオ" panose="020B0604030504040204" pitchFamily="50" charset="-128"/>
              </a:rPr>
              <a:t/>
            </a:r>
            <a:br>
              <a:rPr lang="en-US" altLang="ja-JP" sz="1800" dirty="0" smtClean="0">
                <a:solidFill>
                  <a:srgbClr val="4D4D4D"/>
                </a:solidFill>
                <a:latin typeface="メイリオ" panose="020B0604030504040204" pitchFamily="50" charset="-128"/>
                <a:ea typeface="メイリオ" panose="020B0604030504040204" pitchFamily="50" charset="-128"/>
              </a:rPr>
            </a:br>
            <a:r>
              <a:rPr lang="ja-JP" altLang="en-US" sz="1800" dirty="0" smtClean="0">
                <a:solidFill>
                  <a:srgbClr val="4D4D4D"/>
                </a:solidFill>
                <a:latin typeface="メイリオ" panose="020B0604030504040204" pitchFamily="50" charset="-128"/>
                <a:ea typeface="メイリオ" panose="020B0604030504040204" pitchFamily="50" charset="-128"/>
              </a:rPr>
              <a:t>　する</a:t>
            </a:r>
            <a:r>
              <a:rPr lang="ja-JP" altLang="en-US" sz="1800" dirty="0">
                <a:solidFill>
                  <a:srgbClr val="4D4D4D"/>
                </a:solidFill>
                <a:latin typeface="メイリオ" panose="020B0604030504040204" pitchFamily="50" charset="-128"/>
                <a:ea typeface="メイリオ" panose="020B0604030504040204" pitchFamily="50" charset="-128"/>
              </a:rPr>
              <a:t>。</a:t>
            </a:r>
            <a:r>
              <a:rPr lang="en-US" altLang="ja-JP" sz="1800" dirty="0">
                <a:solidFill>
                  <a:srgbClr val="4D4D4D"/>
                </a:solidFill>
                <a:latin typeface="メイリオ" panose="020B0604030504040204" pitchFamily="50" charset="-128"/>
                <a:ea typeface="メイリオ" panose="020B0604030504040204" pitchFamily="50" charset="-128"/>
              </a:rPr>
              <a:t/>
            </a:r>
            <a:br>
              <a:rPr lang="en-US" altLang="ja-JP" sz="1800" dirty="0">
                <a:solidFill>
                  <a:srgbClr val="4D4D4D"/>
                </a:solidFill>
                <a:latin typeface="メイリオ" panose="020B0604030504040204" pitchFamily="50" charset="-128"/>
                <a:ea typeface="メイリオ" panose="020B0604030504040204" pitchFamily="50" charset="-128"/>
              </a:rPr>
            </a:br>
            <a:r>
              <a:rPr lang="ja-JP" altLang="en-US" sz="1800" dirty="0">
                <a:solidFill>
                  <a:srgbClr val="4D4D4D"/>
                </a:solidFill>
                <a:latin typeface="メイリオ" panose="020B0604030504040204" pitchFamily="50" charset="-128"/>
                <a:ea typeface="メイリオ" panose="020B0604030504040204" pitchFamily="50" charset="-128"/>
              </a:rPr>
              <a:t>・進捗状況が思わしくない場合は、取組の再構築、見直し</a:t>
            </a:r>
            <a:r>
              <a:rPr lang="ja-JP" altLang="en-US" sz="1800" dirty="0" smtClean="0">
                <a:solidFill>
                  <a:srgbClr val="4D4D4D"/>
                </a:solidFill>
                <a:latin typeface="メイリオ" panose="020B0604030504040204" pitchFamily="50" charset="-128"/>
                <a:ea typeface="メイリオ" panose="020B0604030504040204" pitchFamily="50" charset="-128"/>
              </a:rPr>
              <a:t>、撤退等</a:t>
            </a:r>
            <a:r>
              <a:rPr lang="ja-JP" altLang="en-US" sz="1800" dirty="0">
                <a:solidFill>
                  <a:srgbClr val="4D4D4D"/>
                </a:solidFill>
                <a:latin typeface="メイリオ" panose="020B0604030504040204" pitchFamily="50" charset="-128"/>
                <a:ea typeface="メイリオ" panose="020B0604030504040204" pitchFamily="50" charset="-128"/>
              </a:rPr>
              <a:t>の整理を行う</a:t>
            </a:r>
            <a:r>
              <a:rPr lang="ja-JP" altLang="en-US" sz="1800" dirty="0" smtClean="0">
                <a:solidFill>
                  <a:srgbClr val="4D4D4D"/>
                </a:solidFill>
                <a:latin typeface="メイリオ" panose="020B0604030504040204" pitchFamily="50" charset="-128"/>
                <a:ea typeface="メイリオ" panose="020B0604030504040204" pitchFamily="50" charset="-128"/>
              </a:rPr>
              <a:t>。</a:t>
            </a:r>
            <a:endParaRPr lang="ja-JP" altLang="en-US" sz="1800" kern="1200" dirty="0"/>
          </a:p>
        </p:txBody>
      </p:sp>
    </p:spTree>
    <p:extLst>
      <p:ext uri="{BB962C8B-B14F-4D97-AF65-F5344CB8AC3E}">
        <p14:creationId xmlns:p14="http://schemas.microsoft.com/office/powerpoint/2010/main" val="2831649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0472" y="1520788"/>
            <a:ext cx="9505056" cy="1008062"/>
          </a:xfrm>
          <a:noFill/>
        </p:spPr>
        <p:txBody>
          <a:bodyPr anchor="ctr"/>
          <a:lstStyle/>
          <a:p>
            <a:pPr algn="ctr" eaLnBrk="1" hangingPunct="1">
              <a:lnSpc>
                <a:spcPct val="120000"/>
              </a:lnSpc>
            </a:pPr>
            <a:r>
              <a:rPr lang="en-US" altLang="ja-JP" sz="2800" kern="1200" dirty="0" smtClean="0"/>
              <a:t>3.</a:t>
            </a:r>
            <a:r>
              <a:rPr lang="ja-JP" altLang="en-US" sz="2800" kern="1200" dirty="0" smtClean="0"/>
              <a:t>取組内容</a:t>
            </a:r>
            <a:endParaRPr lang="ja-JP" altLang="en-US" sz="2800" kern="1200" dirty="0"/>
          </a:p>
        </p:txBody>
      </p:sp>
    </p:spTree>
    <p:extLst>
      <p:ext uri="{BB962C8B-B14F-4D97-AF65-F5344CB8AC3E}">
        <p14:creationId xmlns:p14="http://schemas.microsoft.com/office/powerpoint/2010/main" val="3553114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テキスト ボックス 123"/>
          <p:cNvSpPr txBox="1"/>
          <p:nvPr/>
        </p:nvSpPr>
        <p:spPr>
          <a:xfrm>
            <a:off x="199800" y="928462"/>
            <a:ext cx="9649072" cy="132343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85725" indent="-85725">
              <a:lnSpc>
                <a:spcPts val="1600"/>
              </a:lnSpc>
              <a:spcBef>
                <a:spcPts val="0"/>
              </a:spcBef>
            </a:pPr>
            <a:r>
              <a:rPr lang="ja-JP" altLang="en-US" sz="1200" dirty="0" smtClean="0">
                <a:solidFill>
                  <a:prstClr val="black"/>
                </a:solidFill>
                <a:latin typeface="+mj-lt"/>
                <a:ea typeface="メイリオ"/>
              </a:rPr>
              <a:t>・行政への申請や手続き</a:t>
            </a:r>
            <a:r>
              <a:rPr lang="ja-JP" altLang="en-US" sz="1200" dirty="0">
                <a:solidFill>
                  <a:prstClr val="black"/>
                </a:solidFill>
                <a:latin typeface="+mj-lt"/>
                <a:ea typeface="メイリオ"/>
              </a:rPr>
              <a:t>を</a:t>
            </a:r>
            <a:r>
              <a:rPr lang="ja-JP" altLang="en-US" sz="1200" dirty="0" smtClean="0">
                <a:solidFill>
                  <a:prstClr val="black"/>
                </a:solidFill>
                <a:latin typeface="+mj-lt"/>
                <a:ea typeface="メイリオ"/>
              </a:rPr>
              <a:t>オンライン化し、区役所等に来庁することなく手続きが行えるようにするため、現行</a:t>
            </a:r>
            <a:r>
              <a:rPr lang="ja-JP" altLang="en-US" sz="1200" dirty="0">
                <a:solidFill>
                  <a:prstClr val="black"/>
                </a:solidFill>
                <a:latin typeface="+mj-lt"/>
                <a:ea typeface="メイリオ"/>
              </a:rPr>
              <a:t>の電子申請・</a:t>
            </a:r>
            <a:r>
              <a:rPr lang="ja-JP" altLang="en-US" sz="1200" dirty="0" smtClean="0">
                <a:solidFill>
                  <a:schemeClr val="tx1"/>
                </a:solidFill>
                <a:latin typeface="+mj-lt"/>
                <a:ea typeface="メイリオ"/>
              </a:rPr>
              <a:t>オンライン</a:t>
            </a:r>
            <a:endParaRPr lang="en-US" altLang="ja-JP" sz="1200" dirty="0" smtClean="0">
              <a:solidFill>
                <a:schemeClr val="tx1"/>
              </a:solidFill>
              <a:latin typeface="+mj-lt"/>
              <a:ea typeface="メイリオ"/>
            </a:endParaRPr>
          </a:p>
          <a:p>
            <a:pPr marL="85725" indent="-85725">
              <a:lnSpc>
                <a:spcPts val="1600"/>
              </a:lnSpc>
              <a:spcBef>
                <a:spcPts val="0"/>
              </a:spcBef>
            </a:pPr>
            <a:r>
              <a:rPr lang="ja-JP" altLang="en-US" sz="1200" dirty="0">
                <a:solidFill>
                  <a:schemeClr val="tx1"/>
                </a:solidFill>
                <a:latin typeface="+mj-lt"/>
                <a:ea typeface="メイリオ"/>
              </a:rPr>
              <a:t>　</a:t>
            </a:r>
            <a:r>
              <a:rPr lang="ja-JP" altLang="en-US" sz="1200" dirty="0" smtClean="0">
                <a:solidFill>
                  <a:schemeClr val="tx1"/>
                </a:solidFill>
                <a:latin typeface="+mj-lt"/>
                <a:ea typeface="メイリオ"/>
              </a:rPr>
              <a:t>アンケートシステム</a:t>
            </a:r>
            <a:r>
              <a:rPr lang="ja-JP" altLang="en-US" sz="1200" dirty="0">
                <a:solidFill>
                  <a:schemeClr val="tx1"/>
                </a:solidFill>
                <a:latin typeface="+mj-lt"/>
                <a:ea typeface="メイリオ"/>
              </a:rPr>
              <a:t>を再構築</a:t>
            </a:r>
            <a:r>
              <a:rPr lang="ja-JP" altLang="en-US" sz="1200" dirty="0" smtClean="0">
                <a:solidFill>
                  <a:schemeClr val="tx1"/>
                </a:solidFill>
                <a:latin typeface="+mj-lt"/>
                <a:ea typeface="メイリオ"/>
              </a:rPr>
              <a:t>する。</a:t>
            </a:r>
            <a:endParaRPr lang="en-US" altLang="ja-JP" sz="1200" dirty="0" smtClean="0">
              <a:solidFill>
                <a:schemeClr val="tx1"/>
              </a:solidFill>
              <a:latin typeface="+mj-lt"/>
              <a:ea typeface="メイリオ"/>
            </a:endParaRPr>
          </a:p>
          <a:p>
            <a:pPr marL="85725" indent="-85725">
              <a:lnSpc>
                <a:spcPts val="1600"/>
              </a:lnSpc>
              <a:spcBef>
                <a:spcPts val="0"/>
              </a:spcBef>
            </a:pPr>
            <a:r>
              <a:rPr lang="ja-JP" altLang="en-US" sz="1200" dirty="0">
                <a:solidFill>
                  <a:schemeClr val="tx1"/>
                </a:solidFill>
                <a:latin typeface="メイリオ"/>
                <a:ea typeface="メイリオ"/>
              </a:rPr>
              <a:t>・申請数が多い手続き</a:t>
            </a:r>
            <a:r>
              <a:rPr lang="ja-JP" altLang="en-US" sz="1200" dirty="0" smtClean="0">
                <a:solidFill>
                  <a:schemeClr val="tx1"/>
                </a:solidFill>
                <a:latin typeface="メイリオ"/>
                <a:ea typeface="メイリオ"/>
              </a:rPr>
              <a:t>、区</a:t>
            </a:r>
            <a:r>
              <a:rPr lang="ja-JP" altLang="en-US" sz="1200" dirty="0">
                <a:solidFill>
                  <a:schemeClr val="tx1"/>
                </a:solidFill>
                <a:latin typeface="メイリオ"/>
                <a:ea typeface="メイリオ"/>
              </a:rPr>
              <a:t>役所等に直接手続きに訪れることが難しい夫婦共働きの方や障がいのある方に関係する手続き等から</a:t>
            </a:r>
            <a:r>
              <a:rPr lang="ja-JP" altLang="en-US" sz="1200" dirty="0" smtClean="0">
                <a:solidFill>
                  <a:schemeClr val="tx1"/>
                </a:solidFill>
                <a:latin typeface="メイリオ"/>
                <a:ea typeface="メイリオ"/>
              </a:rPr>
              <a:t>優先的に</a:t>
            </a:r>
            <a:r>
              <a:rPr lang="en-US" altLang="ja-JP" sz="1200" dirty="0" smtClean="0">
                <a:solidFill>
                  <a:schemeClr val="tx1"/>
                </a:solidFill>
                <a:latin typeface="メイリオ"/>
                <a:ea typeface="メイリオ"/>
              </a:rPr>
              <a:t/>
            </a:r>
            <a:br>
              <a:rPr lang="en-US" altLang="ja-JP" sz="1200" dirty="0" smtClean="0">
                <a:solidFill>
                  <a:schemeClr val="tx1"/>
                </a:solidFill>
                <a:latin typeface="メイリオ"/>
                <a:ea typeface="メイリオ"/>
              </a:rPr>
            </a:br>
            <a:r>
              <a:rPr lang="ja-JP" altLang="en-US" sz="1200" dirty="0">
                <a:solidFill>
                  <a:schemeClr val="tx1"/>
                </a:solidFill>
                <a:latin typeface="メイリオ"/>
                <a:ea typeface="メイリオ"/>
              </a:rPr>
              <a:t> </a:t>
            </a:r>
            <a:r>
              <a:rPr lang="ja-JP" altLang="en-US" sz="1200" dirty="0" smtClean="0">
                <a:solidFill>
                  <a:schemeClr val="tx1"/>
                </a:solidFill>
                <a:latin typeface="メイリオ"/>
                <a:ea typeface="メイリオ"/>
              </a:rPr>
              <a:t>取組み</a:t>
            </a:r>
            <a:r>
              <a:rPr lang="ja-JP" altLang="en-US" sz="1200" dirty="0">
                <a:solidFill>
                  <a:schemeClr val="tx1"/>
                </a:solidFill>
                <a:latin typeface="メイリオ"/>
                <a:ea typeface="メイリオ"/>
              </a:rPr>
              <a:t>を進める手続きを選定し、オンライン化を実施する</a:t>
            </a:r>
            <a:r>
              <a:rPr lang="ja-JP" altLang="en-US" sz="1200" dirty="0" smtClean="0">
                <a:solidFill>
                  <a:schemeClr val="tx1"/>
                </a:solidFill>
                <a:latin typeface="メイリオ"/>
                <a:ea typeface="メイリオ"/>
              </a:rPr>
              <a:t>にあたっての課題</a:t>
            </a:r>
            <a:r>
              <a:rPr lang="ja-JP" altLang="en-US" sz="1200" dirty="0">
                <a:solidFill>
                  <a:schemeClr val="tx1"/>
                </a:solidFill>
                <a:latin typeface="メイリオ"/>
                <a:ea typeface="メイリオ"/>
              </a:rPr>
              <a:t>解決の取組みを実施する。</a:t>
            </a:r>
            <a:endParaRPr lang="en-US" altLang="ja-JP" sz="1200" dirty="0">
              <a:solidFill>
                <a:schemeClr val="tx1"/>
              </a:solidFill>
              <a:latin typeface="メイリオ"/>
              <a:ea typeface="メイリオ"/>
            </a:endParaRPr>
          </a:p>
          <a:p>
            <a:pPr marL="85725" indent="-85725">
              <a:lnSpc>
                <a:spcPts val="1600"/>
              </a:lnSpc>
              <a:spcBef>
                <a:spcPts val="0"/>
              </a:spcBef>
            </a:pPr>
            <a:r>
              <a:rPr lang="ja-JP" altLang="en-US" sz="1200" dirty="0">
                <a:solidFill>
                  <a:schemeClr val="tx1"/>
                </a:solidFill>
                <a:latin typeface="メイリオ"/>
                <a:ea typeface="メイリオ"/>
              </a:rPr>
              <a:t>・すべての行政手続きを対象に、書類提出・押印行為・対面対応の必要性を精査するとともに、紙書類のデジタル化や業務</a:t>
            </a:r>
            <a:r>
              <a:rPr lang="ja-JP" altLang="en-US" sz="1200" dirty="0" smtClean="0">
                <a:solidFill>
                  <a:schemeClr val="tx1"/>
                </a:solidFill>
                <a:latin typeface="メイリオ"/>
                <a:ea typeface="メイリオ"/>
              </a:rPr>
              <a:t>フローを見直す</a:t>
            </a:r>
            <a:endParaRPr lang="en-US" altLang="ja-JP" sz="1200" dirty="0" smtClean="0">
              <a:solidFill>
                <a:schemeClr val="tx1"/>
              </a:solidFill>
              <a:latin typeface="メイリオ"/>
              <a:ea typeface="メイリオ"/>
            </a:endParaRPr>
          </a:p>
          <a:p>
            <a:pPr marL="85725" indent="-85725">
              <a:lnSpc>
                <a:spcPts val="1600"/>
              </a:lnSpc>
              <a:spcBef>
                <a:spcPts val="0"/>
              </a:spcBef>
            </a:pPr>
            <a:r>
              <a:rPr lang="ja-JP" altLang="en-US" sz="1200" dirty="0" smtClean="0">
                <a:solidFill>
                  <a:schemeClr val="tx1"/>
                </a:solidFill>
                <a:latin typeface="メイリオ"/>
                <a:ea typeface="メイリオ"/>
              </a:rPr>
              <a:t>　など業務改革を推進し、オンライン化</a:t>
            </a:r>
            <a:r>
              <a:rPr lang="ja-JP" altLang="en-US" sz="1200" dirty="0">
                <a:solidFill>
                  <a:schemeClr val="tx1"/>
                </a:solidFill>
                <a:latin typeface="メイリオ"/>
                <a:ea typeface="メイリオ"/>
              </a:rPr>
              <a:t>可能な手続きの拡大を図る</a:t>
            </a:r>
            <a:r>
              <a:rPr lang="ja-JP" altLang="en-US" sz="1200" dirty="0" smtClean="0">
                <a:solidFill>
                  <a:schemeClr val="tx1"/>
                </a:solidFill>
                <a:latin typeface="メイリオ"/>
                <a:ea typeface="メイリオ"/>
              </a:rPr>
              <a:t>。</a:t>
            </a:r>
            <a:endParaRPr lang="ja-JP" altLang="en-US" sz="1200" dirty="0">
              <a:solidFill>
                <a:prstClr val="black"/>
              </a:solidFill>
              <a:latin typeface="+mj-lt"/>
              <a:ea typeface="メイリオ"/>
            </a:endParaRPr>
          </a:p>
        </p:txBody>
      </p:sp>
      <p:sp>
        <p:nvSpPr>
          <p:cNvPr id="8195" name="Rectangle 2"/>
          <p:cNvSpPr>
            <a:spLocks noGrp="1" noChangeArrowheads="1"/>
          </p:cNvSpPr>
          <p:nvPr>
            <p:ph type="title"/>
          </p:nvPr>
        </p:nvSpPr>
        <p:spPr>
          <a:xfrm>
            <a:off x="273051" y="188914"/>
            <a:ext cx="5400030" cy="384154"/>
          </a:xfrm>
          <a:noFill/>
        </p:spPr>
        <p:txBody>
          <a:bodyPr anchor="ctr"/>
          <a:lstStyle/>
          <a:p>
            <a:pPr eaLnBrk="1" hangingPunct="1"/>
            <a:r>
              <a:rPr lang="ja-JP" altLang="en-US" dirty="0" smtClean="0"/>
              <a:t>手続</a:t>
            </a:r>
            <a:r>
              <a:rPr lang="ja-JP" altLang="en-US" dirty="0"/>
              <a:t>における情報通信技術の</a:t>
            </a:r>
            <a:r>
              <a:rPr lang="ja-JP" altLang="en-US" dirty="0" smtClean="0"/>
              <a:t>利用</a:t>
            </a:r>
          </a:p>
        </p:txBody>
      </p:sp>
      <p:sp>
        <p:nvSpPr>
          <p:cNvPr id="20" name="Shape 128"/>
          <p:cNvSpPr/>
          <p:nvPr/>
        </p:nvSpPr>
        <p:spPr>
          <a:xfrm>
            <a:off x="92460" y="720978"/>
            <a:ext cx="9692890"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smtClean="0">
                <a:solidFill>
                  <a:srgbClr val="C00000"/>
                </a:solidFill>
                <a:latin typeface="メイリオ" panose="020B0604030504040204" pitchFamily="50" charset="-128"/>
                <a:sym typeface="Helvetica Light"/>
              </a:rPr>
              <a:t>窓口に</a:t>
            </a:r>
            <a:r>
              <a:rPr kumimoji="0" lang="ja-JP" altLang="en-US" sz="1687" kern="0" dirty="0">
                <a:solidFill>
                  <a:srgbClr val="C00000"/>
                </a:solidFill>
                <a:latin typeface="メイリオ" panose="020B0604030504040204" pitchFamily="50" charset="-128"/>
                <a:sym typeface="Helvetica Light"/>
              </a:rPr>
              <a:t>行</a:t>
            </a:r>
            <a:r>
              <a:rPr kumimoji="0" lang="ja-JP" altLang="en-US" sz="1687" kern="0" dirty="0" smtClean="0">
                <a:solidFill>
                  <a:srgbClr val="C00000"/>
                </a:solidFill>
                <a:latin typeface="メイリオ" panose="020B0604030504040204" pitchFamily="50" charset="-128"/>
                <a:sym typeface="Helvetica Light"/>
              </a:rPr>
              <a:t>くことなく</a:t>
            </a:r>
            <a:r>
              <a:rPr kumimoji="0" lang="ja-JP" altLang="en-US" sz="1687" kern="0" dirty="0">
                <a:solidFill>
                  <a:srgbClr val="C00000"/>
                </a:solidFill>
                <a:latin typeface="メイリオ" panose="020B0604030504040204" pitchFamily="50" charset="-128"/>
                <a:sym typeface="Helvetica Light"/>
              </a:rPr>
              <a:t>自宅</a:t>
            </a:r>
            <a:r>
              <a:rPr kumimoji="0" lang="ja-JP" altLang="en-US" sz="1687" kern="0" dirty="0" smtClean="0">
                <a:solidFill>
                  <a:srgbClr val="C00000"/>
                </a:solidFill>
                <a:latin typeface="メイリオ" panose="020B0604030504040204" pitchFamily="50" charset="-128"/>
                <a:sym typeface="Helvetica Light"/>
              </a:rPr>
              <a:t>や外出先からオンラインで行える申請</a:t>
            </a:r>
            <a:r>
              <a:rPr kumimoji="0" lang="ja-JP" altLang="en-US" sz="1687" kern="0" dirty="0">
                <a:solidFill>
                  <a:srgbClr val="C00000"/>
                </a:solidFill>
                <a:latin typeface="メイリオ" panose="020B0604030504040204" pitchFamily="50" charset="-128"/>
                <a:sym typeface="Helvetica Light"/>
              </a:rPr>
              <a:t>や</a:t>
            </a:r>
            <a:r>
              <a:rPr kumimoji="0" lang="ja-JP" altLang="en-US" sz="1687" kern="0" dirty="0" smtClean="0">
                <a:solidFill>
                  <a:srgbClr val="C00000"/>
                </a:solidFill>
                <a:latin typeface="メイリオ" panose="020B0604030504040204" pitchFamily="50" charset="-128"/>
                <a:sym typeface="Helvetica Light"/>
              </a:rPr>
              <a:t>手続きを拡大</a:t>
            </a:r>
            <a:endParaRPr kumimoji="0" lang="en-US" altLang="ja-JP" sz="1687" u="sng" kern="0" dirty="0">
              <a:solidFill>
                <a:srgbClr val="C00000"/>
              </a:solidFill>
              <a:latin typeface="メイリオ" panose="020B0604030504040204" pitchFamily="50" charset="-128"/>
              <a:sym typeface="Helvetica Light"/>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9</a:t>
            </a:fld>
            <a:endParaRPr kumimoji="0" lang="en-US" altLang="ja-JP" sz="1000">
              <a:solidFill>
                <a:srgbClr val="000000"/>
              </a:solidFill>
              <a:latin typeface="メイリオ" panose="020B0604030504040204" pitchFamily="50" charset="-128"/>
            </a:endParaRPr>
          </a:p>
        </p:txBody>
      </p:sp>
      <p:sp>
        <p:nvSpPr>
          <p:cNvPr id="41" name="ホームベース 40"/>
          <p:cNvSpPr/>
          <p:nvPr/>
        </p:nvSpPr>
        <p:spPr bwMode="auto">
          <a:xfrm>
            <a:off x="3368692" y="2579175"/>
            <a:ext cx="2880320" cy="648073"/>
          </a:xfrm>
          <a:prstGeom prst="homePlate">
            <a:avLst/>
          </a:prstGeom>
          <a:solidFill>
            <a:srgbClr val="CCFF99"/>
          </a:solidFill>
          <a:ln w="9525" cap="flat" cmpd="sng" algn="ctr">
            <a:solidFill>
              <a:schemeClr val="accent4"/>
            </a:solidFill>
            <a:prstDash val="solid"/>
            <a:round/>
            <a:headEnd type="none" w="med" len="med"/>
            <a:tailEnd type="none" w="med" len="med"/>
          </a:ln>
          <a:effectLst/>
          <a:extLst/>
        </p:spPr>
        <p:txBody>
          <a:bodyPr wrap="none" lIns="72000" rIns="72000" rtlCol="0" anchor="ctr"/>
          <a:lstStyle/>
          <a:p>
            <a:pPr algn="ctr"/>
            <a:r>
              <a:rPr lang="ja-JP" altLang="en-US" sz="1200" dirty="0" smtClean="0">
                <a:solidFill>
                  <a:schemeClr val="bg2"/>
                </a:solidFill>
                <a:latin typeface="+mj-ea"/>
                <a:ea typeface="+mj-ea"/>
              </a:rPr>
              <a:t>電子申請システムの再構築</a:t>
            </a:r>
            <a:endParaRPr lang="en-US" altLang="ja-JP" sz="1200" dirty="0" smtClean="0">
              <a:solidFill>
                <a:schemeClr val="bg2"/>
              </a:solidFill>
              <a:latin typeface="+mj-ea"/>
              <a:ea typeface="+mj-ea"/>
            </a:endParaRPr>
          </a:p>
          <a:p>
            <a:pPr algn="ctr"/>
            <a:r>
              <a:rPr lang="ja-JP" altLang="en-US" sz="1200" dirty="0" smtClean="0">
                <a:solidFill>
                  <a:schemeClr val="bg2"/>
                </a:solidFill>
                <a:latin typeface="+mj-ea"/>
                <a:ea typeface="+mj-ea"/>
              </a:rPr>
              <a:t>業務改革の</a:t>
            </a:r>
            <a:r>
              <a:rPr lang="ja-JP" altLang="en-US" sz="1200" dirty="0">
                <a:solidFill>
                  <a:schemeClr val="bg2"/>
                </a:solidFill>
                <a:latin typeface="+mj-ea"/>
                <a:ea typeface="+mj-ea"/>
              </a:rPr>
              <a:t>取組み</a:t>
            </a:r>
          </a:p>
        </p:txBody>
      </p:sp>
      <p:sp>
        <p:nvSpPr>
          <p:cNvPr id="42" name="上矢印 79"/>
          <p:cNvSpPr/>
          <p:nvPr/>
        </p:nvSpPr>
        <p:spPr bwMode="auto">
          <a:xfrm>
            <a:off x="6347655" y="2363151"/>
            <a:ext cx="1400077" cy="997143"/>
          </a:xfrm>
          <a:prstGeom prst="upArrow">
            <a:avLst>
              <a:gd name="adj1" fmla="val 75581"/>
              <a:gd name="adj2" fmla="val 50000"/>
            </a:avLst>
          </a:prstGeom>
          <a:solidFill>
            <a:sysClr val="window" lastClr="FFFFFF"/>
          </a:solidFill>
          <a:ln w="12700"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43" name="直方体 42"/>
          <p:cNvSpPr/>
          <p:nvPr/>
        </p:nvSpPr>
        <p:spPr bwMode="auto">
          <a:xfrm>
            <a:off x="6688679" y="2795199"/>
            <a:ext cx="520985" cy="434811"/>
          </a:xfrm>
          <a:prstGeom prst="cube">
            <a:avLst>
              <a:gd name="adj" fmla="val 55094"/>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pic>
        <p:nvPicPr>
          <p:cNvPr id="44" name="Picture 282" descr="j042895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60000" flipH="1">
            <a:off x="6682227" y="2645318"/>
            <a:ext cx="415925" cy="388937"/>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グループ化 44"/>
          <p:cNvGrpSpPr/>
          <p:nvPr/>
        </p:nvGrpSpPr>
        <p:grpSpPr>
          <a:xfrm flipH="1">
            <a:off x="8261511" y="2723191"/>
            <a:ext cx="399901" cy="560140"/>
            <a:chOff x="2477840" y="2603616"/>
            <a:chExt cx="399901" cy="560140"/>
          </a:xfrm>
        </p:grpSpPr>
        <p:pic>
          <p:nvPicPr>
            <p:cNvPr id="46" name="Picture 8" descr="C:\Users\aytanaka\AppData\Local\Microsoft\Windows\Temporary Internet Files\Content.IE5\4PO4UHMH\sgi01a201309200100[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340000">
              <a:off x="2477840" y="2673376"/>
              <a:ext cx="252000"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グループ化 46"/>
            <p:cNvGrpSpPr>
              <a:grpSpLocks noChangeAspect="1"/>
            </p:cNvGrpSpPr>
            <p:nvPr/>
          </p:nvGrpSpPr>
          <p:grpSpPr>
            <a:xfrm>
              <a:off x="2636580" y="2603616"/>
              <a:ext cx="241161" cy="560140"/>
              <a:chOff x="6862083" y="4374660"/>
              <a:chExt cx="200967" cy="466783"/>
            </a:xfrm>
          </p:grpSpPr>
          <p:sp>
            <p:nvSpPr>
              <p:cNvPr id="48" name="フローチャート: 手作業 47"/>
              <p:cNvSpPr>
                <a:spLocks/>
              </p:cNvSpPr>
              <p:nvPr/>
            </p:nvSpPr>
            <p:spPr bwMode="auto">
              <a:xfrm>
                <a:off x="6881450" y="4623860"/>
                <a:ext cx="132638" cy="217583"/>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49"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0" name="グループ化 49"/>
          <p:cNvGrpSpPr/>
          <p:nvPr/>
        </p:nvGrpSpPr>
        <p:grpSpPr>
          <a:xfrm>
            <a:off x="7138361" y="2687187"/>
            <a:ext cx="241164" cy="560309"/>
            <a:chOff x="1922982" y="2941291"/>
            <a:chExt cx="241164" cy="560309"/>
          </a:xfrm>
        </p:grpSpPr>
        <p:sp>
          <p:nvSpPr>
            <p:cNvPr id="51" name="フローチャート: 手作業 36"/>
            <p:cNvSpPr>
              <a:spLocks/>
            </p:cNvSpPr>
            <p:nvPr/>
          </p:nvSpPr>
          <p:spPr bwMode="auto">
            <a:xfrm>
              <a:off x="1963979" y="3240421"/>
              <a:ext cx="159168" cy="261179"/>
            </a:xfrm>
            <a:prstGeom prst="flowChartManualOperation">
              <a:avLst/>
            </a:prstGeom>
            <a:gradFill rotWithShape="0">
              <a:gsLst>
                <a:gs pos="0">
                  <a:srgbClr val="0085CA"/>
                </a:gs>
                <a:gs pos="2083">
                  <a:srgbClr val="0085CA"/>
                </a:gs>
                <a:gs pos="46001">
                  <a:srgbClr val="009DDD"/>
                </a:gs>
                <a:gs pos="100000">
                  <a:srgbClr val="7FC8ED"/>
                </a:gs>
              </a:gsLst>
              <a:lin ang="5400000"/>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2000" tIns="36000" rIns="72000" bIns="36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0000"/>
                </a:spcBef>
                <a:buClr>
                  <a:srgbClr val="FFCC66"/>
                </a:buClr>
              </a:pPr>
              <a:endParaRPr kumimoji="0" lang="ja-JP" altLang="en-US" sz="1200">
                <a:latin typeface="游ゴシック" panose="020B0400000000000000" pitchFamily="50" charset="-128"/>
                <a:ea typeface="游ゴシック" panose="020B0400000000000000" pitchFamily="50" charset="-128"/>
              </a:endParaRPr>
            </a:p>
          </p:txBody>
        </p:sp>
        <p:pic>
          <p:nvPicPr>
            <p:cNvPr id="52"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982" y="2941291"/>
              <a:ext cx="241164" cy="36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グループ化 52"/>
          <p:cNvGrpSpPr/>
          <p:nvPr/>
        </p:nvGrpSpPr>
        <p:grpSpPr>
          <a:xfrm>
            <a:off x="632519" y="2399155"/>
            <a:ext cx="2532981" cy="1080118"/>
            <a:chOff x="485467" y="3366295"/>
            <a:chExt cx="3450169" cy="1801733"/>
          </a:xfrm>
        </p:grpSpPr>
        <p:grpSp>
          <p:nvGrpSpPr>
            <p:cNvPr id="54" name="グループ化 53"/>
            <p:cNvGrpSpPr/>
            <p:nvPr/>
          </p:nvGrpSpPr>
          <p:grpSpPr>
            <a:xfrm>
              <a:off x="485467" y="3366295"/>
              <a:ext cx="3450169" cy="1801733"/>
              <a:chOff x="2346213" y="1893890"/>
              <a:chExt cx="3450169" cy="1801733"/>
            </a:xfrm>
          </p:grpSpPr>
          <p:sp>
            <p:nvSpPr>
              <p:cNvPr id="118" name="平行四辺形 117"/>
              <p:cNvSpPr/>
              <p:nvPr/>
            </p:nvSpPr>
            <p:spPr bwMode="auto">
              <a:xfrm>
                <a:off x="2346213" y="2429278"/>
                <a:ext cx="3438461" cy="1245754"/>
              </a:xfrm>
              <a:prstGeom prst="parallelogram">
                <a:avLst>
                  <a:gd name="adj" fmla="val 68456"/>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19" name="フローチャート: 処理 118"/>
              <p:cNvSpPr/>
              <p:nvPr/>
            </p:nvSpPr>
            <p:spPr bwMode="auto">
              <a:xfrm>
                <a:off x="3071537" y="1893890"/>
                <a:ext cx="2724845" cy="533647"/>
              </a:xfrm>
              <a:prstGeom prst="flowChartProcess">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20" name="平行四辺形 119"/>
              <p:cNvSpPr/>
              <p:nvPr/>
            </p:nvSpPr>
            <p:spPr bwMode="auto">
              <a:xfrm rot="5400000" flipH="1">
                <a:off x="1811600" y="2442694"/>
                <a:ext cx="1799439" cy="706420"/>
              </a:xfrm>
              <a:prstGeom prst="parallelogram">
                <a:avLst>
                  <a:gd name="adj" fmla="val 144702"/>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nvGrpSpPr>
            <p:cNvPr id="56" name="グループ化 55"/>
            <p:cNvGrpSpPr/>
            <p:nvPr/>
          </p:nvGrpSpPr>
          <p:grpSpPr>
            <a:xfrm>
              <a:off x="1453884" y="3683010"/>
              <a:ext cx="860382" cy="505779"/>
              <a:chOff x="5570794" y="1470696"/>
              <a:chExt cx="860382" cy="505779"/>
            </a:xfrm>
          </p:grpSpPr>
          <p:grpSp>
            <p:nvGrpSpPr>
              <p:cNvPr id="113" name="グループ化 112"/>
              <p:cNvGrpSpPr/>
              <p:nvPr/>
            </p:nvGrpSpPr>
            <p:grpSpPr>
              <a:xfrm>
                <a:off x="5583725" y="1470696"/>
                <a:ext cx="834047" cy="505779"/>
                <a:chOff x="4756944" y="1928486"/>
                <a:chExt cx="834047" cy="505779"/>
              </a:xfrm>
            </p:grpSpPr>
            <p:sp>
              <p:nvSpPr>
                <p:cNvPr id="115" name="直方体 114"/>
                <p:cNvSpPr/>
                <p:nvPr/>
              </p:nvSpPr>
              <p:spPr bwMode="auto">
                <a:xfrm>
                  <a:off x="4756944" y="2225753"/>
                  <a:ext cx="834047" cy="208512"/>
                </a:xfrm>
                <a:prstGeom prst="cube">
                  <a:avLst>
                    <a:gd name="adj" fmla="val 3192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pic>
              <p:nvPicPr>
                <p:cNvPr id="116" name="Picture 26" descr="j043394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3908" y="1928486"/>
                  <a:ext cx="37719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26" descr="j043394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2057" y="1928486"/>
                  <a:ext cx="37719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4" name="正方形/長方形 113"/>
              <p:cNvSpPr/>
              <p:nvPr/>
            </p:nvSpPr>
            <p:spPr bwMode="auto">
              <a:xfrm>
                <a:off x="5570794" y="1483646"/>
                <a:ext cx="860382" cy="492829"/>
              </a:xfrm>
              <a:prstGeom prst="rect">
                <a:avLst/>
              </a:prstGeom>
              <a:solidFill>
                <a:srgbClr val="FFFFFF">
                  <a:alpha val="50196"/>
                </a:srgbClr>
              </a:solid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50000"/>
                  </a:spcBef>
                  <a:spcAft>
                    <a:spcPct val="0"/>
                  </a:spcAft>
                  <a:buClrTx/>
                  <a:buSzTx/>
                  <a:buFont typeface="Wingdings" pitchFamily="2" charset="2"/>
                  <a:buNone/>
                  <a:tabLst/>
                </a:pPr>
                <a:endParaRPr kumimoji="0" lang="ja-JP" altLang="en-US" sz="9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pic>
          <p:nvPicPr>
            <p:cNvPr id="58" name="図 57"/>
            <p:cNvPicPr>
              <a:picLocks noChangeAspect="1"/>
            </p:cNvPicPr>
            <p:nvPr/>
          </p:nvPicPr>
          <p:blipFill>
            <a:blip r:embed="rId6"/>
            <a:stretch>
              <a:fillRect/>
            </a:stretch>
          </p:blipFill>
          <p:spPr>
            <a:xfrm flipV="1">
              <a:off x="1338261" y="4925781"/>
              <a:ext cx="689864" cy="181045"/>
            </a:xfrm>
            <a:prstGeom prst="rect">
              <a:avLst/>
            </a:prstGeom>
          </p:spPr>
        </p:pic>
        <p:pic>
          <p:nvPicPr>
            <p:cNvPr id="59" name="図 58"/>
            <p:cNvPicPr>
              <a:picLocks noChangeAspect="1"/>
            </p:cNvPicPr>
            <p:nvPr/>
          </p:nvPicPr>
          <p:blipFill>
            <a:blip r:embed="rId6"/>
            <a:stretch>
              <a:fillRect/>
            </a:stretch>
          </p:blipFill>
          <p:spPr>
            <a:xfrm flipV="1">
              <a:off x="2087498" y="4931467"/>
              <a:ext cx="689864" cy="181045"/>
            </a:xfrm>
            <a:prstGeom prst="rect">
              <a:avLst/>
            </a:prstGeom>
          </p:spPr>
        </p:pic>
        <p:pic>
          <p:nvPicPr>
            <p:cNvPr id="60"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2039" y="4752319"/>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図 60"/>
            <p:cNvPicPr>
              <a:picLocks noChangeAspect="1"/>
            </p:cNvPicPr>
            <p:nvPr/>
          </p:nvPicPr>
          <p:blipFill>
            <a:blip r:embed="rId7"/>
            <a:stretch>
              <a:fillRect/>
            </a:stretch>
          </p:blipFill>
          <p:spPr>
            <a:xfrm>
              <a:off x="2470439" y="3667727"/>
              <a:ext cx="781686" cy="507811"/>
            </a:xfrm>
            <a:prstGeom prst="rect">
              <a:avLst/>
            </a:prstGeom>
          </p:spPr>
        </p:pic>
        <p:grpSp>
          <p:nvGrpSpPr>
            <p:cNvPr id="62" name="グループ化 61"/>
            <p:cNvGrpSpPr/>
            <p:nvPr/>
          </p:nvGrpSpPr>
          <p:grpSpPr>
            <a:xfrm>
              <a:off x="993975" y="3997236"/>
              <a:ext cx="1359579" cy="661051"/>
              <a:chOff x="1061719" y="4808301"/>
              <a:chExt cx="1359579" cy="661051"/>
            </a:xfrm>
          </p:grpSpPr>
          <p:pic>
            <p:nvPicPr>
              <p:cNvPr id="86" name="Picture 14" descr="j043262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3307"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14" descr="j043262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2341"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4" descr="j043262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5262"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直方体 88"/>
              <p:cNvSpPr/>
              <p:nvPr/>
            </p:nvSpPr>
            <p:spPr bwMode="auto">
              <a:xfrm>
                <a:off x="1061719" y="5099484"/>
                <a:ext cx="1359579" cy="217170"/>
              </a:xfrm>
              <a:prstGeom prst="cube">
                <a:avLst>
                  <a:gd name="adj" fmla="val 3876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90" name="直方体 89"/>
              <p:cNvSpPr/>
              <p:nvPr/>
            </p:nvSpPr>
            <p:spPr bwMode="auto">
              <a:xfrm>
                <a:off x="1515290" y="4865347"/>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91" name="グループ化 140"/>
              <p:cNvGrpSpPr>
                <a:grpSpLocks noChangeAspect="1"/>
              </p:cNvGrpSpPr>
              <p:nvPr/>
            </p:nvGrpSpPr>
            <p:grpSpPr bwMode="auto">
              <a:xfrm>
                <a:off x="1104285" y="5274878"/>
                <a:ext cx="312602" cy="188686"/>
                <a:chOff x="3463157" y="4553762"/>
                <a:chExt cx="355299" cy="214450"/>
              </a:xfrm>
            </p:grpSpPr>
            <p:sp>
              <p:nvSpPr>
                <p:cNvPr id="108" name="Freeform 364"/>
                <p:cNvSpPr>
                  <a:spLocks/>
                </p:cNvSpPr>
                <p:nvPr/>
              </p:nvSpPr>
              <p:spPr bwMode="auto">
                <a:xfrm>
                  <a:off x="3511200" y="4595949"/>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109"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110"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11"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12"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sp>
            <p:nvSpPr>
              <p:cNvPr id="92" name="直方体 91"/>
              <p:cNvSpPr/>
              <p:nvPr/>
            </p:nvSpPr>
            <p:spPr bwMode="auto">
              <a:xfrm>
                <a:off x="1884027" y="4865347"/>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93" name="直方体 92"/>
              <p:cNvSpPr/>
              <p:nvPr/>
            </p:nvSpPr>
            <p:spPr bwMode="auto">
              <a:xfrm>
                <a:off x="2251634" y="4860823"/>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94" name="グループ化 152"/>
              <p:cNvGrpSpPr>
                <a:grpSpLocks noChangeAspect="1"/>
              </p:cNvGrpSpPr>
              <p:nvPr/>
            </p:nvGrpSpPr>
            <p:grpSpPr bwMode="auto">
              <a:xfrm>
                <a:off x="1526709" y="5280222"/>
                <a:ext cx="312397" cy="189130"/>
                <a:chOff x="3463157" y="4553762"/>
                <a:chExt cx="355066" cy="214955"/>
              </a:xfrm>
            </p:grpSpPr>
            <p:sp>
              <p:nvSpPr>
                <p:cNvPr id="103" name="Freeform 364"/>
                <p:cNvSpPr>
                  <a:spLocks/>
                </p:cNvSpPr>
                <p:nvPr/>
              </p:nvSpPr>
              <p:spPr bwMode="auto">
                <a:xfrm>
                  <a:off x="3510600" y="4596454"/>
                  <a:ext cx="307257"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104"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105"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06"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07"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grpSp>
            <p:nvGrpSpPr>
              <p:cNvPr id="95" name="グループ化 153"/>
              <p:cNvGrpSpPr>
                <a:grpSpLocks noChangeAspect="1"/>
              </p:cNvGrpSpPr>
              <p:nvPr/>
            </p:nvGrpSpPr>
            <p:grpSpPr bwMode="auto">
              <a:xfrm>
                <a:off x="1941640" y="5280222"/>
                <a:ext cx="312397" cy="189130"/>
                <a:chOff x="3463157" y="4553762"/>
                <a:chExt cx="355066" cy="214955"/>
              </a:xfrm>
            </p:grpSpPr>
            <p:sp>
              <p:nvSpPr>
                <p:cNvPr id="98" name="Freeform 364"/>
                <p:cNvSpPr>
                  <a:spLocks/>
                </p:cNvSpPr>
                <p:nvPr/>
              </p:nvSpPr>
              <p:spPr bwMode="auto">
                <a:xfrm>
                  <a:off x="3510808" y="4596454"/>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99"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100"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01"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02"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pic>
            <p:nvPicPr>
              <p:cNvPr id="96" name="Picture 289" descr="MC90043259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782301">
                <a:off x="1387561" y="4999914"/>
                <a:ext cx="298275" cy="29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7440" y="5087449"/>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 name="グループ化 62"/>
            <p:cNvGrpSpPr/>
            <p:nvPr/>
          </p:nvGrpSpPr>
          <p:grpSpPr>
            <a:xfrm>
              <a:off x="2398223" y="3997236"/>
              <a:ext cx="1012343" cy="661051"/>
              <a:chOff x="2463610" y="2711830"/>
              <a:chExt cx="1012343" cy="661051"/>
            </a:xfrm>
          </p:grpSpPr>
          <p:pic>
            <p:nvPicPr>
              <p:cNvPr id="68" name="Picture 14" descr="j043262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6996" y="2711830"/>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4" descr="j043262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9917" y="2711830"/>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直方体 69"/>
              <p:cNvSpPr/>
              <p:nvPr/>
            </p:nvSpPr>
            <p:spPr bwMode="auto">
              <a:xfrm>
                <a:off x="2463610" y="3003013"/>
                <a:ext cx="1012343" cy="216000"/>
              </a:xfrm>
              <a:prstGeom prst="cube">
                <a:avLst>
                  <a:gd name="adj" fmla="val 3876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71" name="直方体 70"/>
              <p:cNvSpPr/>
              <p:nvPr/>
            </p:nvSpPr>
            <p:spPr bwMode="auto">
              <a:xfrm>
                <a:off x="2938682" y="2768876"/>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72" name="直方体 71"/>
              <p:cNvSpPr/>
              <p:nvPr/>
            </p:nvSpPr>
            <p:spPr bwMode="auto">
              <a:xfrm>
                <a:off x="3306289" y="2764352"/>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73" name="グループ化 152"/>
              <p:cNvGrpSpPr>
                <a:grpSpLocks noChangeAspect="1"/>
              </p:cNvGrpSpPr>
              <p:nvPr/>
            </p:nvGrpSpPr>
            <p:grpSpPr bwMode="auto">
              <a:xfrm>
                <a:off x="2581364" y="3183751"/>
                <a:ext cx="312397" cy="189130"/>
                <a:chOff x="3463157" y="4553762"/>
                <a:chExt cx="355066" cy="214955"/>
              </a:xfrm>
            </p:grpSpPr>
            <p:sp>
              <p:nvSpPr>
                <p:cNvPr id="81" name="Freeform 364"/>
                <p:cNvSpPr>
                  <a:spLocks/>
                </p:cNvSpPr>
                <p:nvPr/>
              </p:nvSpPr>
              <p:spPr bwMode="auto">
                <a:xfrm>
                  <a:off x="3510600" y="4596454"/>
                  <a:ext cx="307257"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82"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83"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84"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85"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grpSp>
            <p:nvGrpSpPr>
              <p:cNvPr id="74" name="グループ化 153"/>
              <p:cNvGrpSpPr>
                <a:grpSpLocks noChangeAspect="1"/>
              </p:cNvGrpSpPr>
              <p:nvPr/>
            </p:nvGrpSpPr>
            <p:grpSpPr bwMode="auto">
              <a:xfrm>
                <a:off x="2996295" y="3183751"/>
                <a:ext cx="312397" cy="189130"/>
                <a:chOff x="3463157" y="4553762"/>
                <a:chExt cx="355066" cy="214955"/>
              </a:xfrm>
            </p:grpSpPr>
            <p:sp>
              <p:nvSpPr>
                <p:cNvPr id="76" name="Freeform 364"/>
                <p:cNvSpPr>
                  <a:spLocks/>
                </p:cNvSpPr>
                <p:nvPr/>
              </p:nvSpPr>
              <p:spPr bwMode="auto">
                <a:xfrm>
                  <a:off x="3510808" y="4596454"/>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77"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78"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79"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80"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pic>
            <p:nvPicPr>
              <p:cNvPr id="75"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2095" y="2990978"/>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 name="グループ化 64"/>
            <p:cNvGrpSpPr>
              <a:grpSpLocks noChangeAspect="1"/>
            </p:cNvGrpSpPr>
            <p:nvPr/>
          </p:nvGrpSpPr>
          <p:grpSpPr>
            <a:xfrm>
              <a:off x="700323" y="4396565"/>
              <a:ext cx="217436" cy="505042"/>
              <a:chOff x="6862083" y="4374660"/>
              <a:chExt cx="200967" cy="466790"/>
            </a:xfrm>
          </p:grpSpPr>
          <p:sp>
            <p:nvSpPr>
              <p:cNvPr id="66" name="フローチャート: 手作業 65"/>
              <p:cNvSpPr>
                <a:spLocks/>
              </p:cNvSpPr>
              <p:nvPr/>
            </p:nvSpPr>
            <p:spPr bwMode="auto">
              <a:xfrm>
                <a:off x="6896247" y="4623867"/>
                <a:ext cx="132638" cy="217583"/>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eaLnBrk="1" hangingPunct="1">
                  <a:lnSpc>
                    <a:spcPct val="100000"/>
                  </a:lnSpc>
                  <a:spcBef>
                    <a:spcPct val="20000"/>
                  </a:spcBef>
                  <a:buClr>
                    <a:srgbClr val="FFCC66"/>
                  </a:buClr>
                  <a:buFontTx/>
                  <a:buNone/>
                </a:pPr>
                <a:endParaRPr lang="ja-JP" altLang="en-US" sz="1200" b="0" dirty="0">
                  <a:solidFill>
                    <a:srgbClr val="000000"/>
                  </a:solidFill>
                  <a:latin typeface="游ゴシック" panose="020B0400000000000000" pitchFamily="50" charset="-128"/>
                  <a:ea typeface="游ゴシック" panose="020B0400000000000000" pitchFamily="50" charset="-128"/>
                </a:endParaRPr>
              </a:p>
            </p:txBody>
          </p:sp>
          <p:pic>
            <p:nvPicPr>
              <p:cNvPr id="67"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21" name="グループ化 120"/>
          <p:cNvGrpSpPr/>
          <p:nvPr/>
        </p:nvGrpSpPr>
        <p:grpSpPr>
          <a:xfrm>
            <a:off x="7720744" y="2260237"/>
            <a:ext cx="813973" cy="642974"/>
            <a:chOff x="6446466" y="2401814"/>
            <a:chExt cx="813973" cy="642974"/>
          </a:xfrm>
        </p:grpSpPr>
        <p:pic>
          <p:nvPicPr>
            <p:cNvPr id="122" name="Picture 7" descr="C:\Users\aytanaka\AppData\Local\Microsoft\Windows\Temporary Internet Files\Content.IE5\4PO4UHMH\lgi01a201401161600[1].jpg"/>
            <p:cNvPicPr>
              <a:picLocks noChangeAspect="1" noChangeArrowheads="1"/>
            </p:cNvPicPr>
            <p:nvPr/>
          </p:nvPicPr>
          <p:blipFill>
            <a:blip r:embed="rId10"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11">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446466" y="2607123"/>
              <a:ext cx="437665" cy="437665"/>
            </a:xfrm>
            <a:prstGeom prst="rect">
              <a:avLst/>
            </a:prstGeom>
            <a:noFill/>
            <a:extLst>
              <a:ext uri="{909E8E84-426E-40DD-AFC4-6F175D3DCCD1}">
                <a14:hiddenFill xmlns:a14="http://schemas.microsoft.com/office/drawing/2010/main">
                  <a:solidFill>
                    <a:srgbClr val="FFFFFF"/>
                  </a:solidFill>
                </a14:hiddenFill>
              </a:ext>
            </a:extLst>
          </p:spPr>
        </p:pic>
        <p:sp>
          <p:nvSpPr>
            <p:cNvPr id="123" name="稲妻 122"/>
            <p:cNvSpPr/>
            <p:nvPr/>
          </p:nvSpPr>
          <p:spPr bwMode="auto">
            <a:xfrm rot="20718179" flipH="1">
              <a:off x="6900439" y="2401814"/>
              <a:ext cx="360000" cy="216000"/>
            </a:xfrm>
            <a:prstGeom prst="lightningBolt">
              <a:avLst/>
            </a:prstGeom>
            <a:solidFill>
              <a:srgbClr val="FFFF99"/>
            </a:solidFill>
            <a:ln w="9525" cap="flat" cmpd="sng" algn="ctr">
              <a:solidFill>
                <a:schemeClr val="accent2"/>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126" name="正方形/長方形 125"/>
          <p:cNvSpPr/>
          <p:nvPr/>
        </p:nvSpPr>
        <p:spPr bwMode="auto">
          <a:xfrm>
            <a:off x="8049342" y="4608706"/>
            <a:ext cx="1152253"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endParaRPr lang="ja-JP" altLang="en-US" sz="1200" smtClean="0">
              <a:latin typeface="+mj-ea"/>
              <a:ea typeface="+mj-ea"/>
              <a:cs typeface="メイリオ" pitchFamily="50" charset="-128"/>
            </a:endParaRPr>
          </a:p>
        </p:txBody>
      </p:sp>
      <p:sp>
        <p:nvSpPr>
          <p:cNvPr id="133" name="正方形/長方形 132"/>
          <p:cNvSpPr/>
          <p:nvPr/>
        </p:nvSpPr>
        <p:spPr>
          <a:xfrm>
            <a:off x="577932" y="3501008"/>
            <a:ext cx="1998804" cy="237757"/>
          </a:xfrm>
          <a:prstGeom prst="rect">
            <a:avLst/>
          </a:prstGeom>
        </p:spPr>
        <p:txBody>
          <a:bodyPr vert="horz" wrap="square" lIns="91440" tIns="45720" rIns="91440" bIns="45720" rtlCol="0">
            <a:spAutoFit/>
          </a:bodyPr>
          <a:lstStyle/>
          <a:p>
            <a:pPr>
              <a:lnSpc>
                <a:spcPct val="90000"/>
              </a:lnSpc>
              <a:spcBef>
                <a:spcPts val="1000"/>
              </a:spcBef>
            </a:pPr>
            <a:r>
              <a:rPr lang="en-US" altLang="ja-JP" sz="1050" dirty="0" smtClean="0">
                <a:latin typeface="游ゴシック" panose="020B0400000000000000" pitchFamily="50" charset="-128"/>
                <a:ea typeface="游ゴシック" panose="020B0400000000000000" pitchFamily="50" charset="-128"/>
              </a:rPr>
              <a:t>【</a:t>
            </a:r>
            <a:r>
              <a:rPr lang="ja-JP" altLang="en-US" sz="1050" dirty="0" smtClean="0">
                <a:latin typeface="游ゴシック" panose="020B0400000000000000" pitchFamily="50" charset="-128"/>
                <a:ea typeface="游ゴシック" panose="020B0400000000000000" pitchFamily="50" charset="-128"/>
              </a:rPr>
              <a:t>現行</a:t>
            </a:r>
            <a:r>
              <a:rPr lang="en-US" altLang="ja-JP" sz="1050" dirty="0" smtClean="0">
                <a:latin typeface="游ゴシック" panose="020B0400000000000000" pitchFamily="50" charset="-128"/>
                <a:ea typeface="游ゴシック" panose="020B0400000000000000" pitchFamily="50" charset="-128"/>
              </a:rPr>
              <a:t>】</a:t>
            </a:r>
            <a:r>
              <a:rPr lang="ja-JP" altLang="en-US" sz="1050" dirty="0" smtClean="0">
                <a:latin typeface="游ゴシック" panose="020B0400000000000000" pitchFamily="50" charset="-128"/>
                <a:ea typeface="游ゴシック" panose="020B0400000000000000" pitchFamily="50" charset="-128"/>
              </a:rPr>
              <a:t>区役所の窓口で申請</a:t>
            </a:r>
            <a:endParaRPr lang="en-US" altLang="ja-JP" sz="1050" dirty="0" smtClean="0">
              <a:latin typeface="游ゴシック" panose="020B0400000000000000" pitchFamily="50" charset="-128"/>
              <a:ea typeface="游ゴシック" panose="020B0400000000000000" pitchFamily="50" charset="-128"/>
            </a:endParaRPr>
          </a:p>
        </p:txBody>
      </p:sp>
      <p:sp>
        <p:nvSpPr>
          <p:cNvPr id="134" name="正方形/長方形 133"/>
          <p:cNvSpPr/>
          <p:nvPr/>
        </p:nvSpPr>
        <p:spPr>
          <a:xfrm>
            <a:off x="6239078" y="3484285"/>
            <a:ext cx="3666922" cy="237757"/>
          </a:xfrm>
          <a:prstGeom prst="rect">
            <a:avLst/>
          </a:prstGeom>
        </p:spPr>
        <p:txBody>
          <a:bodyPr vert="horz" wrap="square" lIns="91440" tIns="45720" rIns="91440" bIns="45720" rtlCol="0">
            <a:spAutoFit/>
          </a:bodyPr>
          <a:lstStyle/>
          <a:p>
            <a:pPr>
              <a:lnSpc>
                <a:spcPct val="90000"/>
              </a:lnSpc>
              <a:spcBef>
                <a:spcPts val="1000"/>
              </a:spcBef>
            </a:pPr>
            <a:r>
              <a:rPr lang="en-US" altLang="ja-JP" sz="1050" dirty="0" smtClean="0">
                <a:latin typeface="游ゴシック" panose="020B0400000000000000" pitchFamily="50" charset="-128"/>
                <a:ea typeface="游ゴシック" panose="020B0400000000000000" pitchFamily="50" charset="-128"/>
              </a:rPr>
              <a:t>【</a:t>
            </a:r>
            <a:r>
              <a:rPr lang="ja-JP" altLang="en-US" sz="1050" dirty="0">
                <a:latin typeface="游ゴシック" panose="020B0400000000000000" pitchFamily="50" charset="-128"/>
                <a:ea typeface="游ゴシック" panose="020B0400000000000000" pitchFamily="50" charset="-128"/>
              </a:rPr>
              <a:t>将来</a:t>
            </a:r>
            <a:r>
              <a:rPr lang="en-US" altLang="ja-JP" sz="1050" dirty="0" smtClean="0">
                <a:latin typeface="游ゴシック" panose="020B0400000000000000" pitchFamily="50" charset="-128"/>
                <a:ea typeface="游ゴシック" panose="020B0400000000000000" pitchFamily="50" charset="-128"/>
              </a:rPr>
              <a:t>】</a:t>
            </a:r>
            <a:r>
              <a:rPr lang="ja-JP" altLang="en-US" sz="1050" dirty="0" smtClean="0">
                <a:latin typeface="游ゴシック" panose="020B0400000000000000" pitchFamily="50" charset="-128"/>
                <a:ea typeface="游ゴシック" panose="020B0400000000000000" pitchFamily="50" charset="-128"/>
              </a:rPr>
              <a:t>自宅のパソコンや外出先のモバイル等で申請</a:t>
            </a:r>
            <a:endParaRPr lang="en-US" altLang="ja-JP" sz="1050" dirty="0" smtClean="0">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8240332" y="118722"/>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dirty="0" smtClean="0">
                <a:latin typeface="+mj-ea"/>
                <a:ea typeface="+mj-ea"/>
              </a:rPr>
              <a:t>スマートシティ</a:t>
            </a:r>
            <a:endParaRPr kumimoji="1" lang="ja-JP" altLang="en-US" sz="1400" dirty="0">
              <a:latin typeface="+mj-ea"/>
              <a:ea typeface="+mj-ea"/>
            </a:endParaRPr>
          </a:p>
        </p:txBody>
      </p:sp>
      <p:sp>
        <p:nvSpPr>
          <p:cNvPr id="127" name="角丸四角形 126"/>
          <p:cNvSpPr/>
          <p:nvPr/>
        </p:nvSpPr>
        <p:spPr bwMode="auto">
          <a:xfrm>
            <a:off x="195866" y="5894680"/>
            <a:ext cx="5873258" cy="774680"/>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00" dirty="0">
                <a:solidFill>
                  <a:schemeClr val="tx1"/>
                </a:solidFill>
                <a:latin typeface="+mj-ea"/>
                <a:ea typeface="+mj-ea"/>
              </a:rPr>
              <a:t>【</a:t>
            </a:r>
            <a:r>
              <a:rPr lang="ja-JP" altLang="en-US" sz="1000" dirty="0">
                <a:solidFill>
                  <a:schemeClr val="tx1"/>
                </a:solidFill>
                <a:latin typeface="+mj-ea"/>
                <a:ea typeface="+mj-ea"/>
              </a:rPr>
              <a:t>期待される効果</a:t>
            </a:r>
            <a:r>
              <a:rPr lang="en-US" altLang="ja-JP" sz="1000" dirty="0" smtClean="0">
                <a:solidFill>
                  <a:schemeClr val="tx1"/>
                </a:solidFill>
                <a:latin typeface="+mj-ea"/>
                <a:ea typeface="+mj-ea"/>
              </a:rPr>
              <a:t>】</a:t>
            </a:r>
            <a:endParaRPr lang="en-US" altLang="ja-JP" sz="1000" dirty="0" smtClean="0">
              <a:solidFill>
                <a:schemeClr val="tx1"/>
              </a:solidFill>
              <a:latin typeface="+mj-ea"/>
              <a:ea typeface="+mj-ea"/>
              <a:cs typeface="メイリオ" pitchFamily="50" charset="-128"/>
            </a:endParaRPr>
          </a:p>
          <a:p>
            <a:r>
              <a:rPr lang="ja-JP" altLang="en-US" sz="1050" dirty="0">
                <a:solidFill>
                  <a:schemeClr val="tx1"/>
                </a:solidFill>
                <a:latin typeface="Arial" charset="0"/>
                <a:ea typeface="メイリオ" pitchFamily="50" charset="-128"/>
                <a:cs typeface="メイリオ" pitchFamily="50" charset="-128"/>
              </a:rPr>
              <a:t>・行政手続きのために市民が費やしている時間や費用が削減されることによる市民の利便性向上</a:t>
            </a:r>
          </a:p>
          <a:p>
            <a:r>
              <a:rPr lang="ja-JP" altLang="en-US" sz="1050" dirty="0">
                <a:solidFill>
                  <a:schemeClr val="tx1"/>
                </a:solidFill>
                <a:latin typeface="Arial" charset="0"/>
                <a:ea typeface="メイリオ" pitchFamily="50" charset="-128"/>
                <a:cs typeface="メイリオ" pitchFamily="50" charset="-128"/>
              </a:rPr>
              <a:t>・申請情報の電子化及び業務改革による本市の業務負荷軽減、業務効率化</a:t>
            </a:r>
          </a:p>
        </p:txBody>
      </p:sp>
      <p:sp>
        <p:nvSpPr>
          <p:cNvPr id="131" name="角丸四角形 130"/>
          <p:cNvSpPr/>
          <p:nvPr/>
        </p:nvSpPr>
        <p:spPr bwMode="auto">
          <a:xfrm>
            <a:off x="6347655" y="5908301"/>
            <a:ext cx="3091624" cy="761059"/>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50" dirty="0">
                <a:solidFill>
                  <a:schemeClr val="tx1"/>
                </a:solidFill>
                <a:latin typeface="Arial" charset="0"/>
                <a:ea typeface="メイリオ" pitchFamily="50" charset="-128"/>
                <a:cs typeface="メイリオ" pitchFamily="50" charset="-128"/>
              </a:rPr>
              <a:t>【KPI</a:t>
            </a:r>
            <a:r>
              <a:rPr lang="en-US" altLang="ja-JP" sz="1050" dirty="0" smtClean="0">
                <a:solidFill>
                  <a:schemeClr val="tx1"/>
                </a:solidFill>
                <a:latin typeface="Arial" charset="0"/>
                <a:ea typeface="メイリオ" pitchFamily="50" charset="-128"/>
                <a:cs typeface="メイリオ" pitchFamily="50" charset="-128"/>
              </a:rPr>
              <a:t>】</a:t>
            </a:r>
          </a:p>
          <a:p>
            <a:pPr>
              <a:lnSpc>
                <a:spcPts val="1200"/>
              </a:lnSpc>
              <a:spcBef>
                <a:spcPts val="600"/>
              </a:spcBef>
            </a:pPr>
            <a:r>
              <a:rPr lang="ja-JP" altLang="en-US" sz="1050" dirty="0">
                <a:solidFill>
                  <a:schemeClr val="tx1"/>
                </a:solidFill>
                <a:latin typeface="メイリオ"/>
                <a:ea typeface="メイリオ"/>
              </a:rPr>
              <a:t>・年度ごとにオンライン化する手続き</a:t>
            </a:r>
            <a:r>
              <a:rPr lang="ja-JP" altLang="en-US" sz="1050" dirty="0" smtClean="0">
                <a:solidFill>
                  <a:schemeClr val="tx1"/>
                </a:solidFill>
                <a:latin typeface="メイリオ"/>
                <a:ea typeface="メイリオ"/>
              </a:rPr>
              <a:t>数</a:t>
            </a:r>
            <a:endParaRPr lang="en-US" altLang="ja-JP" sz="1050" dirty="0" smtClean="0">
              <a:solidFill>
                <a:schemeClr val="tx1"/>
              </a:solidFill>
              <a:latin typeface="メイリオ"/>
              <a:ea typeface="メイリオ"/>
            </a:endParaRPr>
          </a:p>
          <a:p>
            <a:pPr>
              <a:lnSpc>
                <a:spcPts val="1200"/>
              </a:lnSpc>
              <a:spcBef>
                <a:spcPts val="600"/>
              </a:spcBef>
            </a:pPr>
            <a:r>
              <a:rPr lang="ja-JP" altLang="en-US" sz="1050" dirty="0" smtClean="0">
                <a:solidFill>
                  <a:schemeClr val="tx1"/>
                </a:solidFill>
                <a:latin typeface="メイリオ"/>
                <a:ea typeface="メイリオ"/>
              </a:rPr>
              <a:t>・オンライン申請利用件数・利用割合</a:t>
            </a:r>
            <a:endParaRPr lang="en-US" altLang="ja-JP" sz="1050" dirty="0">
              <a:solidFill>
                <a:schemeClr val="tx1"/>
              </a:solidFill>
              <a:latin typeface="メイリオ"/>
              <a:ea typeface="メイリオ"/>
            </a:endParaRPr>
          </a:p>
        </p:txBody>
      </p:sp>
      <p:graphicFrame>
        <p:nvGraphicFramePr>
          <p:cNvPr id="135" name="表 134"/>
          <p:cNvGraphicFramePr>
            <a:graphicFrameLocks noGrp="1"/>
          </p:cNvGraphicFramePr>
          <p:nvPr>
            <p:extLst>
              <p:ext uri="{D42A27DB-BD31-4B8C-83A1-F6EECF244321}">
                <p14:modId xmlns:p14="http://schemas.microsoft.com/office/powerpoint/2010/main" val="1183516956"/>
              </p:ext>
            </p:extLst>
          </p:nvPr>
        </p:nvGraphicFramePr>
        <p:xfrm>
          <a:off x="274137" y="3866058"/>
          <a:ext cx="9246508" cy="1975210"/>
        </p:xfrm>
        <a:graphic>
          <a:graphicData uri="http://schemas.openxmlformats.org/drawingml/2006/table">
            <a:tbl>
              <a:tblPr firstRow="1" bandRow="1"/>
              <a:tblGrid>
                <a:gridCol w="898443"/>
                <a:gridCol w="2736304"/>
                <a:gridCol w="2700300"/>
                <a:gridCol w="2911461"/>
              </a:tblGrid>
              <a:tr h="2387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bg1"/>
                        </a:solidFill>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bg1"/>
                          </a:solidFill>
                          <a:latin typeface="+mj-lt"/>
                        </a:rPr>
                        <a:t>2018</a:t>
                      </a:r>
                      <a:r>
                        <a:rPr kumimoji="1" lang="ja-JP" altLang="en-US" sz="1200" b="1" dirty="0" smtClean="0">
                          <a:solidFill>
                            <a:schemeClr val="bg1"/>
                          </a:solidFill>
                          <a:latin typeface="+mj-lt"/>
                        </a:rPr>
                        <a:t>年度</a:t>
                      </a:r>
                      <a:endParaRPr kumimoji="1" lang="ja-JP" altLang="en-US" sz="1200" b="1" dirty="0">
                        <a:solidFill>
                          <a:schemeClr val="bg1"/>
                        </a:solidFill>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smtClean="0">
                          <a:latin typeface="+mj-lt"/>
                        </a:rPr>
                        <a:t>2019</a:t>
                      </a:r>
                      <a:r>
                        <a:rPr kumimoji="1" lang="ja-JP" altLang="en-US" sz="1200" dirty="0" smtClean="0">
                          <a:latin typeface="+mj-lt"/>
                        </a:rPr>
                        <a:t>年度</a:t>
                      </a:r>
                      <a:endParaRPr kumimoji="1" lang="ja-JP" altLang="en-US" sz="12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dirty="0" smtClean="0">
                          <a:solidFill>
                            <a:schemeClr val="bg1"/>
                          </a:solidFill>
                          <a:latin typeface="+mj-lt"/>
                        </a:rPr>
                        <a:t>2020</a:t>
                      </a:r>
                      <a:r>
                        <a:rPr kumimoji="1" lang="ja-JP" altLang="en-US" sz="1200" b="1" dirty="0" smtClean="0">
                          <a:solidFill>
                            <a:schemeClr val="bg1"/>
                          </a:solidFill>
                          <a:latin typeface="+mj-lt"/>
                        </a:rPr>
                        <a:t>年度</a:t>
                      </a:r>
                      <a:endParaRPr kumimoji="1" lang="ja-JP" altLang="en-US" sz="1200" b="1" dirty="0">
                        <a:solidFill>
                          <a:schemeClr val="bg1"/>
                        </a:solidFill>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r>
              <a:tr h="333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kern="0" dirty="0" smtClean="0">
                          <a:solidFill>
                            <a:schemeClr val="bg1"/>
                          </a:solidFill>
                          <a:latin typeface="+mj-ea"/>
                          <a:ea typeface="+mj-ea"/>
                        </a:rPr>
                        <a:t>システム</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r h="1367236">
                <a:tc>
                  <a:txBody>
                    <a:bodyPr/>
                    <a:lstStyle/>
                    <a:p>
                      <a:r>
                        <a:rPr kumimoji="1" lang="ja-JP" altLang="en-US" sz="1200" dirty="0" smtClean="0">
                          <a:solidFill>
                            <a:schemeClr val="bg1"/>
                          </a:solidFill>
                          <a:latin typeface="+mj-ea"/>
                          <a:ea typeface="+mj-ea"/>
                        </a:rPr>
                        <a:t>業務改革</a:t>
                      </a:r>
                      <a:endParaRPr kumimoji="1" lang="ja-JP" altLang="en-US" sz="1200" dirty="0">
                        <a:solidFill>
                          <a:schemeClr val="bg1"/>
                        </a:solidFill>
                        <a:latin typeface="+mj-ea"/>
                        <a:ea typeface="+mj-ea"/>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r>
            </a:tbl>
          </a:graphicData>
        </a:graphic>
      </p:graphicFrame>
      <p:sp>
        <p:nvSpPr>
          <p:cNvPr id="142" name="ホームベース 141"/>
          <p:cNvSpPr/>
          <p:nvPr/>
        </p:nvSpPr>
        <p:spPr>
          <a:xfrm>
            <a:off x="1216531" y="4185084"/>
            <a:ext cx="2656349" cy="22794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次期システムの調達</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143" name="ホームベース 142"/>
          <p:cNvSpPr/>
          <p:nvPr/>
        </p:nvSpPr>
        <p:spPr>
          <a:xfrm>
            <a:off x="3960564" y="4185084"/>
            <a:ext cx="2576612" cy="21924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次期システムの構築</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144" name="ホームベース 143"/>
          <p:cNvSpPr/>
          <p:nvPr/>
        </p:nvSpPr>
        <p:spPr>
          <a:xfrm>
            <a:off x="6610457" y="4185084"/>
            <a:ext cx="2771035" cy="59167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次期システムの稼働</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145" name="ホームベース 144"/>
          <p:cNvSpPr/>
          <p:nvPr/>
        </p:nvSpPr>
        <p:spPr>
          <a:xfrm>
            <a:off x="3469831" y="4509121"/>
            <a:ext cx="3067345" cy="24007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現行システムで対応可能な手続きのオンライン化</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146" name="ホームベース 145"/>
          <p:cNvSpPr/>
          <p:nvPr/>
        </p:nvSpPr>
        <p:spPr>
          <a:xfrm>
            <a:off x="1211135" y="4833156"/>
            <a:ext cx="3171638" cy="5583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0000"/>
              </a:lnSpc>
            </a:pPr>
            <a:r>
              <a:rPr lang="ja-JP" altLang="en-US" sz="1050" dirty="0">
                <a:solidFill>
                  <a:schemeClr val="tx1"/>
                </a:solidFill>
                <a:latin typeface="メイリオ"/>
                <a:ea typeface="メイリオ"/>
              </a:rPr>
              <a:t>区役所等に直接手続きに訪れることが難しい夫婦共働きの方や障がいのある方に関係</a:t>
            </a:r>
            <a:r>
              <a:rPr lang="ja-JP" altLang="en-US" sz="1050" dirty="0" smtClean="0">
                <a:solidFill>
                  <a:schemeClr val="tx1"/>
                </a:solidFill>
                <a:latin typeface="メイリオ"/>
                <a:ea typeface="メイリオ"/>
              </a:rPr>
              <a:t>する</a:t>
            </a:r>
            <a:r>
              <a:rPr lang="ja-JP" altLang="en-US" sz="1050" dirty="0" smtClean="0">
                <a:solidFill>
                  <a:srgbClr val="000000"/>
                </a:solidFill>
                <a:latin typeface="Meiryo UI" panose="020B0604030504040204" pitchFamily="50" charset="-128"/>
                <a:ea typeface="Meiryo UI" panose="020B0604030504040204" pitchFamily="50" charset="-128"/>
              </a:rPr>
              <a:t>など</a:t>
            </a:r>
            <a:r>
              <a:rPr lang="ja-JP" altLang="en-US" sz="1050" dirty="0">
                <a:solidFill>
                  <a:srgbClr val="000000"/>
                </a:solidFill>
                <a:latin typeface="Meiryo UI" panose="020B0604030504040204" pitchFamily="50" charset="-128"/>
                <a:ea typeface="Meiryo UI" panose="020B0604030504040204" pitchFamily="50" charset="-128"/>
              </a:rPr>
              <a:t>優先的に取組みを</a:t>
            </a:r>
            <a:r>
              <a:rPr lang="ja-JP" altLang="en-US" sz="1050" dirty="0" smtClean="0">
                <a:solidFill>
                  <a:srgbClr val="000000"/>
                </a:solidFill>
                <a:latin typeface="Meiryo UI" panose="020B0604030504040204" pitchFamily="50" charset="-128"/>
                <a:ea typeface="Meiryo UI" panose="020B0604030504040204" pitchFamily="50" charset="-128"/>
              </a:rPr>
              <a:t>進める手続きの選定</a:t>
            </a:r>
            <a:r>
              <a:rPr lang="ja-JP" altLang="en-US" sz="1050" dirty="0">
                <a:solidFill>
                  <a:srgbClr val="000000"/>
                </a:solidFill>
                <a:latin typeface="Meiryo UI" panose="020B0604030504040204" pitchFamily="50" charset="-128"/>
                <a:ea typeface="Meiryo UI" panose="020B0604030504040204" pitchFamily="50" charset="-128"/>
              </a:rPr>
              <a:t>・課題検討</a:t>
            </a:r>
          </a:p>
        </p:txBody>
      </p:sp>
      <p:sp>
        <p:nvSpPr>
          <p:cNvPr id="147" name="ホームベース 146"/>
          <p:cNvSpPr/>
          <p:nvPr/>
        </p:nvSpPr>
        <p:spPr>
          <a:xfrm>
            <a:off x="4437392" y="4833156"/>
            <a:ext cx="2173065" cy="57852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優先的</a:t>
            </a:r>
            <a:r>
              <a:rPr lang="ja-JP" altLang="en-US" sz="1050" dirty="0">
                <a:solidFill>
                  <a:srgbClr val="000000"/>
                </a:solidFill>
                <a:latin typeface="Meiryo UI" panose="020B0604030504040204" pitchFamily="50" charset="-128"/>
                <a:ea typeface="Meiryo UI" panose="020B0604030504040204" pitchFamily="50" charset="-128"/>
              </a:rPr>
              <a:t>に進める手続きに</a:t>
            </a:r>
            <a:r>
              <a:rPr lang="ja-JP" altLang="en-US" sz="1050" dirty="0" smtClean="0">
                <a:solidFill>
                  <a:srgbClr val="000000"/>
                </a:solidFill>
                <a:latin typeface="Meiryo UI" panose="020B0604030504040204" pitchFamily="50" charset="-128"/>
                <a:ea typeface="Meiryo UI" panose="020B0604030504040204" pitchFamily="50" charset="-128"/>
              </a:rPr>
              <a:t>ついて、</a:t>
            </a:r>
            <a:endParaRPr lang="en-US" altLang="ja-JP" sz="1050" dirty="0" smtClean="0">
              <a:solidFill>
                <a:srgbClr val="000000"/>
              </a:solidFill>
              <a:latin typeface="Meiryo UI" panose="020B0604030504040204" pitchFamily="50" charset="-128"/>
              <a:ea typeface="Meiryo UI" panose="020B0604030504040204" pitchFamily="50" charset="-128"/>
            </a:endParaRPr>
          </a:p>
          <a:p>
            <a:pP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次期</a:t>
            </a:r>
            <a:r>
              <a:rPr lang="ja-JP" altLang="en-US" sz="1050" dirty="0">
                <a:solidFill>
                  <a:srgbClr val="000000"/>
                </a:solidFill>
                <a:latin typeface="Meiryo UI" panose="020B0604030504040204" pitchFamily="50" charset="-128"/>
                <a:ea typeface="Meiryo UI" panose="020B0604030504040204" pitchFamily="50" charset="-128"/>
              </a:rPr>
              <a:t>システムでの</a:t>
            </a:r>
            <a:r>
              <a:rPr lang="ja-JP" altLang="en-US" sz="1050" dirty="0" smtClean="0">
                <a:solidFill>
                  <a:srgbClr val="000000"/>
                </a:solidFill>
                <a:latin typeface="Meiryo UI" panose="020B0604030504040204" pitchFamily="50" charset="-128"/>
                <a:ea typeface="Meiryo UI" panose="020B0604030504040204" pitchFamily="50" charset="-128"/>
              </a:rPr>
              <a:t>稼働</a:t>
            </a:r>
            <a:r>
              <a:rPr lang="ja-JP" altLang="en-US" sz="1050" dirty="0">
                <a:solidFill>
                  <a:srgbClr val="000000"/>
                </a:solidFill>
                <a:latin typeface="Meiryo UI" panose="020B0604030504040204" pitchFamily="50" charset="-128"/>
                <a:ea typeface="Meiryo UI" panose="020B0604030504040204" pitchFamily="50" charset="-128"/>
              </a:rPr>
              <a:t>に向けた調整</a:t>
            </a:r>
          </a:p>
        </p:txBody>
      </p:sp>
      <p:sp>
        <p:nvSpPr>
          <p:cNvPr id="148" name="ホームベース 147"/>
          <p:cNvSpPr/>
          <p:nvPr/>
        </p:nvSpPr>
        <p:spPr>
          <a:xfrm>
            <a:off x="1211135" y="5492780"/>
            <a:ext cx="5399322" cy="25107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smtClean="0">
                <a:solidFill>
                  <a:srgbClr val="000000"/>
                </a:solidFill>
                <a:latin typeface="Meiryo UI" panose="020B0604030504040204" pitchFamily="50" charset="-128"/>
                <a:ea typeface="Meiryo UI" panose="020B0604030504040204" pitchFamily="50" charset="-128"/>
              </a:rPr>
              <a:t>業務</a:t>
            </a:r>
            <a:r>
              <a:rPr lang="ja-JP" altLang="en-US" sz="1050" dirty="0">
                <a:solidFill>
                  <a:srgbClr val="000000"/>
                </a:solidFill>
                <a:latin typeface="Meiryo UI" panose="020B0604030504040204" pitchFamily="50" charset="-128"/>
                <a:ea typeface="Meiryo UI" panose="020B0604030504040204" pitchFamily="50" charset="-128"/>
              </a:rPr>
              <a:t>フローの見直しや運用変更等、業務改革の取組み</a:t>
            </a:r>
          </a:p>
        </p:txBody>
      </p:sp>
      <p:sp>
        <p:nvSpPr>
          <p:cNvPr id="149" name="下矢印 148"/>
          <p:cNvSpPr/>
          <p:nvPr/>
        </p:nvSpPr>
        <p:spPr bwMode="auto">
          <a:xfrm rot="14071268">
            <a:off x="7112432" y="4711958"/>
            <a:ext cx="486129" cy="911617"/>
          </a:xfrm>
          <a:prstGeom prst="downArrow">
            <a:avLst>
              <a:gd name="adj1" fmla="val 52790"/>
              <a:gd name="adj2" fmla="val 85250"/>
            </a:avLst>
          </a:prstGeom>
          <a:solidFill>
            <a:schemeClr val="accent6">
              <a:lumMod val="60000"/>
              <a:lumOff val="40000"/>
            </a:schemeClr>
          </a:solidFill>
          <a:ln>
            <a:solidFill>
              <a:schemeClr val="bg1">
                <a:lumMod val="50000"/>
              </a:schemeClr>
            </a:solid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endParaRPr>
          </a:p>
        </p:txBody>
      </p:sp>
      <p:sp>
        <p:nvSpPr>
          <p:cNvPr id="150" name="正方形/長方形 149"/>
          <p:cNvSpPr/>
          <p:nvPr/>
        </p:nvSpPr>
        <p:spPr>
          <a:xfrm>
            <a:off x="169835" y="3616303"/>
            <a:ext cx="1098092" cy="316753"/>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スケジュール</a:t>
            </a:r>
            <a:r>
              <a:rPr lang="en-US" altLang="ja-JP" sz="1200" dirty="0" smtClean="0">
                <a:solidFill>
                  <a:schemeClr val="tx1"/>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802730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6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標準デザイン">
  <a:themeElements>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標準デザイン">
  <a:themeElements>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標準デザイン">
  <a:themeElements>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標準デザイン">
      <a:majorFont>
        <a:latin typeface="メイリオ"/>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8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4571</Words>
  <Application>Microsoft Office PowerPoint</Application>
  <PresentationFormat>A4 210 x 297 mm</PresentationFormat>
  <Paragraphs>812</Paragraphs>
  <Slides>30</Slides>
  <Notes>6</Notes>
  <HiddenSlides>0</HiddenSlides>
  <MMClips>0</MMClips>
  <ScaleCrop>false</ScaleCrop>
  <HeadingPairs>
    <vt:vector size="6" baseType="variant">
      <vt:variant>
        <vt:lpstr>使用されているフォント</vt:lpstr>
      </vt:variant>
      <vt:variant>
        <vt:i4>14</vt:i4>
      </vt:variant>
      <vt:variant>
        <vt:lpstr>テーマ</vt:lpstr>
      </vt:variant>
      <vt:variant>
        <vt:i4>8</vt:i4>
      </vt:variant>
      <vt:variant>
        <vt:lpstr>スライド タイトル</vt:lpstr>
      </vt:variant>
      <vt:variant>
        <vt:i4>30</vt:i4>
      </vt:variant>
    </vt:vector>
  </HeadingPairs>
  <TitlesOfParts>
    <vt:vector size="52" baseType="lpstr">
      <vt:lpstr>Helvetica Light</vt:lpstr>
      <vt:lpstr>HGP創英角ｺﾞｼｯｸUB</vt:lpstr>
      <vt:lpstr>Meiryo UI</vt:lpstr>
      <vt:lpstr>ＭＳ Ｐゴシック</vt:lpstr>
      <vt:lpstr>ＭＳ Ｐ明朝</vt:lpstr>
      <vt:lpstr>ＭＳ ゴシック</vt:lpstr>
      <vt:lpstr>メイリオ</vt:lpstr>
      <vt:lpstr>游ゴシック</vt:lpstr>
      <vt:lpstr>Arial</vt:lpstr>
      <vt:lpstr>Calibri</vt:lpstr>
      <vt:lpstr>Calibri Light</vt:lpstr>
      <vt:lpstr>Tahoma</vt:lpstr>
      <vt:lpstr>Verdana</vt:lpstr>
      <vt:lpstr>Wingdings</vt:lpstr>
      <vt:lpstr>6_標準デザイン</vt:lpstr>
      <vt:lpstr>4_標準デザイン</vt:lpstr>
      <vt:lpstr>7_標準デザイン</vt:lpstr>
      <vt:lpstr>2_標準デザイン</vt:lpstr>
      <vt:lpstr>5_標準デザイン</vt:lpstr>
      <vt:lpstr>3_標準デザイン</vt:lpstr>
      <vt:lpstr>Office Theme</vt:lpstr>
      <vt:lpstr>8_標準デザイン</vt:lpstr>
      <vt:lpstr>大阪市ICT戦略アクションプラン</vt:lpstr>
      <vt:lpstr>目　次</vt:lpstr>
      <vt:lpstr>1.大阪市ICT戦略アクションプランの 基本的な考え方</vt:lpstr>
      <vt:lpstr>1.大阪市ICT戦略アクションプランの基本的な考え方</vt:lpstr>
      <vt:lpstr>2.大阪市ICT戦略アクションプランの取組方針</vt:lpstr>
      <vt:lpstr>2.大阪市ICT戦略アクションプランの取組方針</vt:lpstr>
      <vt:lpstr>2.大阪市ICT戦略アクションプランの取組方針</vt:lpstr>
      <vt:lpstr>3.取組内容</vt:lpstr>
      <vt:lpstr>手続における情報通信技術の利用</vt:lpstr>
      <vt:lpstr>手続における情報通信技術の利用</vt:lpstr>
      <vt:lpstr>手続における情報通信技術の利用</vt:lpstr>
      <vt:lpstr>主要な情報システムの管理体制の強化</vt:lpstr>
      <vt:lpstr>主要な情報システムの管理体制の強化</vt:lpstr>
      <vt:lpstr>AIの活用</vt:lpstr>
      <vt:lpstr>職員の働き方改革</vt:lpstr>
      <vt:lpstr>職員の働き方改革</vt:lpstr>
      <vt:lpstr>職員の働き方改革</vt:lpstr>
      <vt:lpstr>職員の働き方改革</vt:lpstr>
      <vt:lpstr>職員の働き方改革</vt:lpstr>
      <vt:lpstr>職員の働き方改革</vt:lpstr>
      <vt:lpstr>官民データの容易な利用</vt:lpstr>
      <vt:lpstr>官民データの容易な利用</vt:lpstr>
      <vt:lpstr>官民データの容易な利用</vt:lpstr>
      <vt:lpstr>官民データの容易な利用</vt:lpstr>
      <vt:lpstr>防災</vt:lpstr>
      <vt:lpstr>防災</vt:lpstr>
      <vt:lpstr>安全・安心</vt:lpstr>
      <vt:lpstr>情報セキュリティ</vt:lpstr>
      <vt:lpstr>用語集（アルファベットなど）</vt:lpstr>
      <vt:lpstr>用語集（カタカナなど）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2018-05-30T07:10:17Z</dcterms:created>
  <dcterms:modified xsi:type="dcterms:W3CDTF">2018-05-30T07:10:21Z</dcterms:modified>
</cp:coreProperties>
</file>